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330" r:id="rId2"/>
    <p:sldId id="275" r:id="rId3"/>
    <p:sldId id="287" r:id="rId4"/>
    <p:sldId id="277" r:id="rId5"/>
    <p:sldId id="336" r:id="rId6"/>
    <p:sldId id="332" r:id="rId7"/>
    <p:sldId id="288" r:id="rId8"/>
    <p:sldId id="278" r:id="rId9"/>
    <p:sldId id="289" r:id="rId10"/>
    <p:sldId id="337" r:id="rId11"/>
    <p:sldId id="338" r:id="rId12"/>
    <p:sldId id="279" r:id="rId13"/>
    <p:sldId id="290" r:id="rId14"/>
    <p:sldId id="292" r:id="rId15"/>
    <p:sldId id="294" r:id="rId16"/>
    <p:sldId id="293" r:id="rId17"/>
    <p:sldId id="335" r:id="rId18"/>
    <p:sldId id="295" r:id="rId19"/>
    <p:sldId id="296" r:id="rId20"/>
    <p:sldId id="280" r:id="rId21"/>
    <p:sldId id="339" r:id="rId22"/>
    <p:sldId id="299" r:id="rId23"/>
    <p:sldId id="300" r:id="rId24"/>
    <p:sldId id="298" r:id="rId25"/>
    <p:sldId id="302" r:id="rId26"/>
    <p:sldId id="329" r:id="rId27"/>
    <p:sldId id="282" r:id="rId28"/>
    <p:sldId id="333" r:id="rId29"/>
    <p:sldId id="303" r:id="rId30"/>
    <p:sldId id="304" r:id="rId31"/>
    <p:sldId id="307" r:id="rId32"/>
    <p:sldId id="306" r:id="rId33"/>
    <p:sldId id="305" r:id="rId34"/>
    <p:sldId id="334" r:id="rId35"/>
    <p:sldId id="310" r:id="rId36"/>
    <p:sldId id="311" r:id="rId37"/>
    <p:sldId id="313" r:id="rId38"/>
    <p:sldId id="314" r:id="rId39"/>
    <p:sldId id="285" r:id="rId40"/>
    <p:sldId id="286" r:id="rId41"/>
    <p:sldId id="331" r:id="rId4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4" autoAdjust="0"/>
  </p:normalViewPr>
  <p:slideViewPr>
    <p:cSldViewPr snapToGrid="0">
      <p:cViewPr varScale="1">
        <p:scale>
          <a:sx n="70" d="100"/>
          <a:sy n="70" d="100"/>
        </p:scale>
        <p:origin x="1380" y="7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</a:defRPr>
            </a:lvl1pPr>
          </a:lstStyle>
          <a:p>
            <a:fld id="{BFACDFFA-7E06-4ED2-AED6-9EC77BE178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96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fld id="{B363A448-B522-4129-B444-8149F4956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2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C1A548-2524-4CC1-89AD-8CDB811D36E0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431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963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832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952CA27-5B3B-49B3-AACC-4EBFD749EEB1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503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73AE5E5-D90D-47EF-836E-C722EBF13CE3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1997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ADE3F14-A5C0-40F7-8032-A6176FB2A49C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9709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3A5D6B7-C6AE-477B-91EE-85946F660880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29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D3EF7F2-FC4D-409D-A4E5-5FCE7015F227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2209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26DD097-D89F-4170-BF74-D2BCA605F9DC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7575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9A410D2-EDBF-49A8-BD13-C49B42D8EA75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045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72493F3-81DD-49F4-BE3F-FAB11CCAD844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83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7ACF8D3-6E02-4D1C-A9DD-0777448AB137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2645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3B7AE4-B9D0-4722-AE5C-8BECDDFB2341}" type="slidenum">
              <a:rPr lang="en-US"/>
              <a:pPr/>
              <a:t>20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0127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7989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75513C0-D717-4948-AA5D-E6FF8180F47C}" type="slidenum">
              <a:rPr lang="en-US"/>
              <a:pPr/>
              <a:t>22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021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E6DB9CB-B82D-4CB1-8AA0-6B86CCB8EDB5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106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BCEB54D-F66B-4478-ADA0-97E59BC8CC0A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555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3DF8B84-2F2C-4A19-B717-71494B60ECCA}" type="slidenum">
              <a:rPr lang="en-US"/>
              <a:pPr/>
              <a:t>25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5335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60FC95E-94D4-423A-BA23-817358518D8D}" type="slidenum">
              <a:rPr lang="en-US"/>
              <a:pPr/>
              <a:t>26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5488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CF024AC-6FC4-4BB3-A14C-37A9E2FB371F}" type="slidenum">
              <a:rPr lang="en-US"/>
              <a:pPr/>
              <a:t>27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6961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A2C91B3-0A56-4327-AEF6-3F0A1EC508F3}" type="slidenum">
              <a:rPr lang="en-US"/>
              <a:pPr/>
              <a:t>28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2910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6BBF503-DA52-4909-AD49-4619FC4DF2F5}" type="slidenum">
              <a:rPr lang="en-US"/>
              <a:pPr/>
              <a:t>29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197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7BBE3E6-2AB4-41B8-BD90-6FE16957A6E8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6815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311AB98-E7C7-4AF4-B659-4278533D980D}" type="slidenum">
              <a:rPr lang="en-US"/>
              <a:pPr/>
              <a:t>30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009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C06EBE0-F461-456C-95AB-45B471EA15B4}" type="slidenum">
              <a:rPr lang="en-US"/>
              <a:pPr/>
              <a:t>31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355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4C955B3-05A5-4688-9B47-99FF7AF46E86}" type="slidenum">
              <a:rPr lang="en-US"/>
              <a:pPr/>
              <a:t>32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6897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7F122FF-40D2-459B-9265-06D2C7A8B304}" type="slidenum">
              <a:rPr lang="en-US"/>
              <a:pPr/>
              <a:t>33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1532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9DCA386-2381-4737-BB5D-03F95479A591}" type="slidenum">
              <a:rPr lang="en-US"/>
              <a:pPr/>
              <a:t>34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8369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0E75D84-B16B-4F5D-920C-ACFAFCDADB64}" type="slidenum">
              <a:rPr lang="en-US"/>
              <a:pPr/>
              <a:t>35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7315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46A69FE-6F9C-4857-BBA4-1CDD0EE22CBB}" type="slidenum">
              <a:rPr lang="en-US"/>
              <a:pPr/>
              <a:t>36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5544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4A7B4C1-6DF2-489A-A1BD-40ED26D7E60C}" type="slidenum">
              <a:rPr lang="en-US"/>
              <a:pPr/>
              <a:t>37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9119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57E3C86-2F69-4576-B7D2-87F4A9B6C7D3}" type="slidenum">
              <a:rPr lang="en-US"/>
              <a:pPr/>
              <a:t>38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63259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AC0F01B-3279-4C2B-BBE8-B8C82EFBFA39}" type="slidenum">
              <a:rPr lang="en-US"/>
              <a:pPr/>
              <a:t>39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883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81B76D0-D83A-4568-8C65-A408AEA33775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58098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5980B01-0710-405E-9B2C-E253CDC557C6}" type="slidenum">
              <a:rPr lang="en-US"/>
              <a:pPr/>
              <a:t>40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4169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FE4FE87-B202-407D-8155-D988256148CA}" type="slidenum">
              <a:rPr lang="en-US"/>
              <a:pPr/>
              <a:t>41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956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722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851E943-3483-4C1D-BD8C-FDF6FA3668DF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59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D6F275A-5D01-4394-9537-AC5DE3909AB0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259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6883866-6631-4E38-A820-504F4D085DD0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665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86D7070-59AD-41A9-BE0A-D5883BD0AC92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847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2.</a:t>
            </a:r>
            <a:fld id="{37522971-70D7-4893-851E-4979EDB080EA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Topic 2</a:t>
            </a:r>
            <a:br>
              <a:rPr lang="en-US" dirty="0" smtClean="0"/>
            </a:br>
            <a:r>
              <a:rPr lang="en-US" dirty="0" smtClean="0"/>
              <a:t>(Textbook - Chapter 2) </a:t>
            </a:r>
            <a:br>
              <a:rPr lang="en-US" dirty="0" smtClean="0"/>
            </a:br>
            <a:r>
              <a:rPr lang="en-US" dirty="0" smtClean="0"/>
              <a:t>Operating-System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Bourne Shell Command Interpreter</a:t>
            </a:r>
          </a:p>
        </p:txBody>
      </p:sp>
      <p:pic>
        <p:nvPicPr>
          <p:cNvPr id="32772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368425"/>
            <a:ext cx="6181725" cy="48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Mac OS X GUI</a:t>
            </a:r>
          </a:p>
        </p:txBody>
      </p:sp>
      <p:pic>
        <p:nvPicPr>
          <p:cNvPr id="3379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1274763"/>
            <a:ext cx="6410325" cy="494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 Calls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Programming interface to the services provided by the OS</a:t>
            </a:r>
          </a:p>
          <a:p>
            <a:r>
              <a:rPr lang="en-US" dirty="0" smtClean="0"/>
              <a:t>Typically written in a high-level language (C or C++)</a:t>
            </a:r>
          </a:p>
          <a:p>
            <a:r>
              <a:rPr lang="en-US" dirty="0" smtClean="0"/>
              <a:t>Mostly accessed by programs via a high-level </a:t>
            </a:r>
            <a:r>
              <a:rPr lang="en-US" dirty="0" smtClean="0">
                <a:solidFill>
                  <a:srgbClr val="3366FF"/>
                </a:solidFill>
              </a:rPr>
              <a:t>Application Program Interface (API) </a:t>
            </a:r>
            <a:r>
              <a:rPr lang="en-US" dirty="0" smtClean="0"/>
              <a:t>rather than direct system call use</a:t>
            </a:r>
          </a:p>
          <a:p>
            <a:r>
              <a:rPr lang="en-US" dirty="0" smtClean="0"/>
              <a:t>Three most common APIs are Win32 API for Windows, POSIX API for POSIX-based systems (including virtually all versions of UNIX, Linux, and Mac OS X), and Java API for the Java virtual machine (JVM)</a:t>
            </a:r>
          </a:p>
          <a:p>
            <a:r>
              <a:rPr lang="en-US" dirty="0" smtClean="0"/>
              <a:t>Why use APIs rather than system calls?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System Calls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System call sequence to copy the contents of one file to another file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913" y="1965325"/>
            <a:ext cx="5937250" cy="401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Standard API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Consider the ReadFile() function in the</a:t>
            </a:r>
          </a:p>
          <a:p>
            <a:pPr>
              <a:lnSpc>
                <a:spcPct val="90000"/>
              </a:lnSpc>
            </a:pPr>
            <a:r>
              <a:rPr lang="en-US" sz="1600" smtClean="0"/>
              <a:t>Win32 API—a function for reading from a file</a:t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1600" smtClean="0"/>
              <a:t>A description of the parameters passed to ReadFile()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HANDLE file—the file to be read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LPVOID buffer—a buffer where the data will be read into and written from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DWORD bytesToRead—the number of bytes to be read into the buffer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LPDWORD bytesRead—the number of bytes read during the last read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LPOVERLAPPED ovl—indicates if overlapped I/O is being used</a:t>
            </a:r>
          </a:p>
          <a:p>
            <a:pPr>
              <a:lnSpc>
                <a:spcPct val="90000"/>
              </a:lnSpc>
            </a:pPr>
            <a:endParaRPr lang="en-US" sz="160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1031" t="29628" r="1031" b="29379"/>
          <a:stretch>
            <a:fillRect/>
          </a:stretch>
        </p:blipFill>
        <p:spPr bwMode="auto">
          <a:xfrm>
            <a:off x="1585913" y="1978025"/>
            <a:ext cx="6732587" cy="21129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Call Implementation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Typically, a number associated with each system call</a:t>
            </a:r>
          </a:p>
          <a:p>
            <a:pPr lvl="1"/>
            <a:r>
              <a:rPr lang="en-US" smtClean="0"/>
              <a:t>System-call interface maintains a table indexed according to these numbers</a:t>
            </a:r>
          </a:p>
          <a:p>
            <a:r>
              <a:rPr lang="en-US" smtClean="0"/>
              <a:t>The system call interface invokes intended system call in OS kernel and returns status of the system call and any return values</a:t>
            </a:r>
          </a:p>
          <a:p>
            <a:r>
              <a:rPr lang="en-US" smtClean="0"/>
              <a:t>The caller need know nothing about how the system call is implemented</a:t>
            </a:r>
          </a:p>
          <a:p>
            <a:pPr lvl="1"/>
            <a:r>
              <a:rPr lang="en-US" smtClean="0"/>
              <a:t>Just needs to obey API and understand what OS will do as a result call</a:t>
            </a:r>
          </a:p>
          <a:p>
            <a:pPr lvl="1"/>
            <a:r>
              <a:rPr lang="en-US" smtClean="0"/>
              <a:t>Most details of  OS interface hidden from programmer by API  </a:t>
            </a:r>
          </a:p>
          <a:p>
            <a:pPr lvl="2"/>
            <a:r>
              <a:rPr lang="en-US" smtClean="0"/>
              <a:t>Managed by run-time support library (set of functions built into libraries included with compiler)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API – System Call – OS Relationship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mtClean="0"/>
              <a:t>C program invoking printf() library call, which calls write() system call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 Call Parameter Passing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Often, more information is required than simply identity of desired system call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Exact type and amount of information vary according to OS and call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Three general methods used to pass parameters to the OS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Simplest:  pass the parameters in </a:t>
            </a:r>
            <a:r>
              <a:rPr lang="en-US" i="1" dirty="0" smtClean="0"/>
              <a:t>registers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In some cases, may be more parameters than registers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Parameters stored in a </a:t>
            </a:r>
            <a:r>
              <a:rPr lang="en-US" i="1" dirty="0" smtClean="0"/>
              <a:t>block, </a:t>
            </a:r>
            <a:r>
              <a:rPr lang="en-US" dirty="0" smtClean="0"/>
              <a:t>or table, in memory, and address of block passed as a parameter in a register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This approach taken by Linux and Solaris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Parameters placed, or </a:t>
            </a:r>
            <a:r>
              <a:rPr lang="en-US" i="1" dirty="0" smtClean="0"/>
              <a:t>pushed, </a:t>
            </a:r>
            <a:r>
              <a:rPr lang="en-US" dirty="0" smtClean="0"/>
              <a:t>onto the </a:t>
            </a:r>
            <a:r>
              <a:rPr lang="en-US" i="1" dirty="0" smtClean="0"/>
              <a:t>stack </a:t>
            </a:r>
            <a:r>
              <a:rPr lang="en-US" dirty="0" smtClean="0"/>
              <a:t>by the program and </a:t>
            </a:r>
            <a:r>
              <a:rPr lang="en-US" i="1" dirty="0" smtClean="0"/>
              <a:t>popped </a:t>
            </a:r>
            <a:r>
              <a:rPr lang="en-US" dirty="0" smtClean="0"/>
              <a:t>off the stack by the operating 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Block and stack methods do not limit the number or length of parameters being passed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Passing via Table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1079" t="16791" r="1241" b="15501"/>
          <a:stretch>
            <a:fillRect/>
          </a:stretch>
        </p:blipFill>
        <p:spPr bwMode="auto">
          <a:xfrm>
            <a:off x="1844675" y="1701800"/>
            <a:ext cx="6178550" cy="321151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828800" y="2017713"/>
            <a:ext cx="0" cy="219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4049713" y="1697038"/>
            <a:ext cx="84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2:  Operating-System Structures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System Services</a:t>
            </a:r>
          </a:p>
          <a:p>
            <a:r>
              <a:rPr lang="en-US" dirty="0" smtClean="0"/>
              <a:t>User Operating System Interface</a:t>
            </a:r>
          </a:p>
          <a:p>
            <a:r>
              <a:rPr lang="en-US" dirty="0" smtClean="0"/>
              <a:t>System Calls</a:t>
            </a:r>
          </a:p>
          <a:p>
            <a:r>
              <a:rPr lang="en-US" dirty="0" smtClean="0"/>
              <a:t>Types of System Calls</a:t>
            </a:r>
          </a:p>
          <a:p>
            <a:r>
              <a:rPr lang="en-US" dirty="0" smtClean="0"/>
              <a:t>System Programs</a:t>
            </a:r>
          </a:p>
          <a:p>
            <a:r>
              <a:rPr lang="en-US" dirty="0" smtClean="0"/>
              <a:t>Operating System Design and Implementation</a:t>
            </a:r>
          </a:p>
          <a:p>
            <a:r>
              <a:rPr lang="en-US" dirty="0" smtClean="0"/>
              <a:t>Operating System Structure</a:t>
            </a:r>
          </a:p>
          <a:p>
            <a:r>
              <a:rPr lang="en-US" dirty="0" smtClean="0"/>
              <a:t>Operating System Generation</a:t>
            </a:r>
          </a:p>
          <a:p>
            <a:r>
              <a:rPr lang="en-US" dirty="0" smtClean="0"/>
              <a:t>System Boot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System Calls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control</a:t>
            </a:r>
          </a:p>
          <a:p>
            <a:r>
              <a:rPr lang="en-US" dirty="0" smtClean="0"/>
              <a:t>File management</a:t>
            </a:r>
          </a:p>
          <a:p>
            <a:r>
              <a:rPr lang="en-US" dirty="0" smtClean="0"/>
              <a:t>Device management</a:t>
            </a:r>
          </a:p>
          <a:p>
            <a:r>
              <a:rPr lang="en-US" dirty="0" smtClean="0"/>
              <a:t>Information maintenance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Protection</a:t>
            </a:r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429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Examples of Windows and Unix System Calls</a:t>
            </a:r>
          </a:p>
        </p:txBody>
      </p:sp>
      <p:pic>
        <p:nvPicPr>
          <p:cNvPr id="53254" name="Picture 6" descr="OS8-p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8" y="1203325"/>
            <a:ext cx="5395912" cy="481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MS-DOS execution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848600" cy="53340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 l="7399" t="1900" r="6282" b="999"/>
          <a:stretch>
            <a:fillRect/>
          </a:stretch>
        </p:blipFill>
        <p:spPr bwMode="auto">
          <a:xfrm>
            <a:off x="2254250" y="1411288"/>
            <a:ext cx="4832350" cy="40751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286000" y="5640388"/>
            <a:ext cx="4572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3300"/>
              </a:buClr>
              <a:buSzPct val="90000"/>
              <a:buFont typeface="Monotype Sorts" charset="2"/>
              <a:buNone/>
            </a:pPr>
            <a:r>
              <a:rPr kumimoji="1" lang="en-US">
                <a:latin typeface="Helvetica" charset="0"/>
              </a:rPr>
              <a:t>(a) At system startup (b) running a program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SzPct val="90000"/>
              <a:buFont typeface="Monotype Sorts" charset="2"/>
              <a:buNone/>
            </a:pPr>
            <a:endParaRPr kumimoji="1" lang="en-US">
              <a:latin typeface="Helvetica" charset="0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268913" y="1422400"/>
            <a:ext cx="181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192338" y="1431925"/>
            <a:ext cx="181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220913" y="1422400"/>
            <a:ext cx="28575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FreeBSD Running Multiple Programs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31691" t="500" r="31691" b="500"/>
          <a:stretch>
            <a:fillRect/>
          </a:stretch>
        </p:blipFill>
        <p:spPr bwMode="auto">
          <a:xfrm>
            <a:off x="3533775" y="1468438"/>
            <a:ext cx="2305050" cy="467677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Programs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95400"/>
            <a:ext cx="7326313" cy="4683125"/>
          </a:xfrm>
        </p:spPr>
        <p:txBody>
          <a:bodyPr/>
          <a:lstStyle/>
          <a:p>
            <a:r>
              <a:rPr lang="en-US" smtClean="0"/>
              <a:t>System programs provide a convenient environment for program development and execution.  The can be divided into:</a:t>
            </a:r>
          </a:p>
          <a:p>
            <a:pPr lvl="1"/>
            <a:r>
              <a:rPr lang="en-US" smtClean="0"/>
              <a:t>File manipulation </a:t>
            </a:r>
          </a:p>
          <a:p>
            <a:pPr lvl="1"/>
            <a:r>
              <a:rPr lang="en-US" smtClean="0"/>
              <a:t>Status information</a:t>
            </a:r>
          </a:p>
          <a:p>
            <a:pPr lvl="1"/>
            <a:r>
              <a:rPr lang="en-US" smtClean="0"/>
              <a:t>File modification</a:t>
            </a:r>
          </a:p>
          <a:p>
            <a:pPr lvl="1"/>
            <a:r>
              <a:rPr lang="en-US" smtClean="0"/>
              <a:t>Programming language support</a:t>
            </a:r>
          </a:p>
          <a:p>
            <a:pPr lvl="1"/>
            <a:r>
              <a:rPr lang="en-US" smtClean="0"/>
              <a:t>Program loading and execution</a:t>
            </a:r>
          </a:p>
          <a:p>
            <a:pPr lvl="1"/>
            <a:r>
              <a:rPr lang="en-US" smtClean="0"/>
              <a:t>Communications</a:t>
            </a:r>
          </a:p>
          <a:p>
            <a:pPr lvl="1"/>
            <a:r>
              <a:rPr lang="en-US" smtClean="0"/>
              <a:t>Application programs</a:t>
            </a:r>
          </a:p>
          <a:p>
            <a:r>
              <a:rPr lang="en-US" smtClean="0"/>
              <a:t>Most users’ view of the operation system is defined by system programs, not the actual system calls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Programs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600" smtClean="0"/>
              <a:t>Provide a convenient environment for program development and execution</a:t>
            </a:r>
          </a:p>
          <a:p>
            <a:pPr lvl="1"/>
            <a:r>
              <a:rPr lang="en-US" sz="1600" smtClean="0"/>
              <a:t>Some of them are simply user interfaces to system calls; others are considerably more complex</a:t>
            </a:r>
          </a:p>
          <a:p>
            <a:r>
              <a:rPr lang="en-US" sz="1600" smtClean="0"/>
              <a:t>File management - Create, delete, copy, rename, print, dump, list, and generally manipulate files and directories</a:t>
            </a:r>
          </a:p>
          <a:p>
            <a:r>
              <a:rPr lang="en-US" sz="1600" smtClean="0"/>
              <a:t>Status information</a:t>
            </a:r>
          </a:p>
          <a:p>
            <a:pPr lvl="1"/>
            <a:r>
              <a:rPr lang="en-US" sz="1600" smtClean="0"/>
              <a:t>Some ask the system for info - date, time, amount of available memory, disk space, number of users</a:t>
            </a:r>
          </a:p>
          <a:p>
            <a:pPr lvl="1"/>
            <a:r>
              <a:rPr lang="en-US" sz="1600" smtClean="0"/>
              <a:t>Others provide detailed performance, logging, and debugging information</a:t>
            </a:r>
          </a:p>
          <a:p>
            <a:pPr lvl="1"/>
            <a:r>
              <a:rPr lang="en-US" sz="1600" smtClean="0"/>
              <a:t>Typically, these programs format and print the output to the terminal or other output devices</a:t>
            </a:r>
          </a:p>
          <a:p>
            <a:pPr lvl="1"/>
            <a:r>
              <a:rPr lang="en-US" sz="1600" smtClean="0"/>
              <a:t>Some systems implement  a registry - used to store and retrieve configuration information</a:t>
            </a:r>
          </a:p>
          <a:p>
            <a:pPr>
              <a:buFont typeface="Monotype Sorts" charset="2"/>
              <a:buNone/>
            </a:pPr>
            <a:endParaRPr lang="en-US" sz="16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Programs (cont’d)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File modification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Text editors to create and modify files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Special commands to search contents of files or perform transformations of the text</a:t>
            </a:r>
          </a:p>
          <a:p>
            <a:pPr>
              <a:lnSpc>
                <a:spcPct val="90000"/>
              </a:lnSpc>
            </a:pPr>
            <a:r>
              <a:rPr lang="en-US" smtClean="0"/>
              <a:t>Programming-language support - Compilers, assemblers, debuggers and interpreters sometimes provided</a:t>
            </a:r>
          </a:p>
          <a:p>
            <a:pPr>
              <a:lnSpc>
                <a:spcPct val="90000"/>
              </a:lnSpc>
            </a:pPr>
            <a:r>
              <a:rPr lang="en-US" smtClean="0"/>
              <a:t>Program loading and execution- Absolute loaders, relocatable loaders, linkage editors, and overlay-loaders, debugging systems for higher-level and machine language</a:t>
            </a:r>
          </a:p>
          <a:p>
            <a:pPr>
              <a:lnSpc>
                <a:spcPct val="90000"/>
              </a:lnSpc>
            </a:pPr>
            <a:r>
              <a:rPr lang="en-US" smtClean="0"/>
              <a:t>Communications - Provide the mechanism for creating virtual connections among processes, users, and computer systems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Allow users to send messages to one another’s screens, browse web pages, send electronic-mail messages, log in remotely, transfer files from one machine to another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400" smtClean="0"/>
              <a:t>Operating System Design and Implementation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Design and Implementation of OS not “solvable”, but some approaches have proven successful</a:t>
            </a:r>
          </a:p>
          <a:p>
            <a:r>
              <a:rPr lang="en-US" smtClean="0"/>
              <a:t>Internal structure of different Operating Systems  can vary widely</a:t>
            </a:r>
          </a:p>
          <a:p>
            <a:r>
              <a:rPr lang="en-US" smtClean="0"/>
              <a:t>Start by defining goals and specifications </a:t>
            </a:r>
          </a:p>
          <a:p>
            <a:r>
              <a:rPr lang="en-US" smtClean="0"/>
              <a:t>Affected by choice of hardware, type of system</a:t>
            </a:r>
          </a:p>
          <a:p>
            <a:r>
              <a:rPr lang="en-US" i="1" smtClean="0"/>
              <a:t>User</a:t>
            </a:r>
            <a:r>
              <a:rPr lang="en-US" smtClean="0"/>
              <a:t> goals and </a:t>
            </a:r>
            <a:r>
              <a:rPr lang="en-US" i="1" smtClean="0"/>
              <a:t>System</a:t>
            </a:r>
            <a:r>
              <a:rPr lang="en-US" smtClean="0"/>
              <a:t> goals</a:t>
            </a:r>
          </a:p>
          <a:p>
            <a:pPr lvl="1"/>
            <a:r>
              <a:rPr lang="en-US" smtClean="0"/>
              <a:t>User goals – operating system should be convenient to use, easy to learn, reliable, safe, and fast</a:t>
            </a:r>
          </a:p>
          <a:p>
            <a:pPr lvl="1"/>
            <a:r>
              <a:rPr lang="en-US" smtClean="0"/>
              <a:t>System goals – operating system should be easy to design, implement, and maintain, as well as flexible, reliable, error-free, and efficient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Operating System Design and Implementation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r>
              <a:rPr lang="en-US" dirty="0" smtClean="0"/>
              <a:t>principle to separate</a:t>
            </a:r>
          </a:p>
          <a:p>
            <a:pPr>
              <a:buFont typeface="Monotype Sorts" charset="2"/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Policy</a:t>
            </a:r>
            <a:r>
              <a:rPr lang="en-US" b="1" dirty="0" smtClean="0"/>
              <a:t>:   </a:t>
            </a:r>
            <a:r>
              <a:rPr lang="en-US" dirty="0" smtClean="0"/>
              <a:t>What will be done?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Mechanism:  </a:t>
            </a:r>
            <a:r>
              <a:rPr lang="en-US" dirty="0" smtClean="0"/>
              <a:t>How to do it?</a:t>
            </a:r>
          </a:p>
          <a:p>
            <a:r>
              <a:rPr lang="en-US" dirty="0" smtClean="0"/>
              <a:t>Mechanisms determine how to do something, policies decide what will be done</a:t>
            </a:r>
          </a:p>
          <a:p>
            <a:pPr lvl="1"/>
            <a:r>
              <a:rPr lang="en-US" dirty="0" smtClean="0"/>
              <a:t>The separation of policy from mechanism is a very important principle, it allows maximum flexibility if policy decisions are to be changed later</a:t>
            </a:r>
          </a:p>
          <a:p>
            <a:pPr>
              <a:buFont typeface="Monotype Sorts" charset="2"/>
              <a:buNone/>
            </a:pPr>
            <a:endParaRPr lang="en-US" dirty="0" smtClean="0"/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Structure </a:t>
            </a:r>
            <a:endParaRPr lang="en-US" sz="24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MS-DOS – written to provide the most functionality in the least space</a:t>
            </a:r>
          </a:p>
          <a:p>
            <a:pPr lvl="1"/>
            <a:r>
              <a:rPr lang="en-US" smtClean="0"/>
              <a:t>Not divided into modules</a:t>
            </a:r>
          </a:p>
          <a:p>
            <a:pPr lvl="1"/>
            <a:r>
              <a:rPr lang="en-US" smtClean="0"/>
              <a:t>Although MS-DOS has some structure, its interfaces and levels of functionality are not well separated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describe the services an operating system provides to users, processes, and other systems</a:t>
            </a:r>
          </a:p>
          <a:p>
            <a:r>
              <a:rPr lang="en-US" smtClean="0"/>
              <a:t>To discuss the various ways of structuring an operating system</a:t>
            </a:r>
          </a:p>
          <a:p>
            <a:r>
              <a:rPr lang="en-US" smtClean="0"/>
              <a:t>To explain how operating systems are installed and customized and how they boot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MS-DOS Layer Structure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/>
          <a:srcRect l="12146" t="1884" r="12619" b="1917"/>
          <a:stretch>
            <a:fillRect/>
          </a:stretch>
        </p:blipFill>
        <p:spPr bwMode="auto">
          <a:xfrm>
            <a:off x="2136775" y="1327150"/>
            <a:ext cx="5054600" cy="484663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0660" name="Line 5"/>
          <p:cNvSpPr>
            <a:spLocks noChangeShapeType="1"/>
          </p:cNvSpPr>
          <p:nvPr/>
        </p:nvSpPr>
        <p:spPr bwMode="auto">
          <a:xfrm flipV="1">
            <a:off x="2568575" y="6138863"/>
            <a:ext cx="4383088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2147888" y="1566863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Layered Approach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operating system is divided into a number of layers (levels), each built on top of lower layers.  The bottom layer (layer 0), is the hardware; the highest (layer N) is the user interface.</a:t>
            </a:r>
          </a:p>
          <a:p>
            <a:r>
              <a:rPr lang="en-US" smtClean="0"/>
              <a:t>With modularity, layers are selected such that each uses functions (operations) and services of only lower-level layers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92100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Traditional UNIX System Structure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77825"/>
            <a:ext cx="7756525" cy="457200"/>
          </a:xfrm>
        </p:spPr>
        <p:txBody>
          <a:bodyPr/>
          <a:lstStyle/>
          <a:p>
            <a:pPr eaLnBrk="1" hangingPunct="1"/>
            <a:r>
              <a:rPr lang="en-US" smtClean="0"/>
              <a:t>UNIX</a:t>
            </a:r>
            <a:endParaRPr lang="en-US" sz="24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423988"/>
            <a:ext cx="7713663" cy="4073525"/>
          </a:xfrm>
        </p:spPr>
        <p:txBody>
          <a:bodyPr/>
          <a:lstStyle/>
          <a:p>
            <a:r>
              <a:rPr lang="en-US" dirty="0" smtClean="0"/>
              <a:t>UNIX – limited by hardware functionality, the original UNIX operating system had limited structuring.  The UNIX OS consists of two separable parts</a:t>
            </a:r>
          </a:p>
          <a:p>
            <a:pPr lvl="1"/>
            <a:r>
              <a:rPr lang="en-US" dirty="0" smtClean="0"/>
              <a:t>Systems programs</a:t>
            </a:r>
          </a:p>
          <a:p>
            <a:pPr lvl="1"/>
            <a:r>
              <a:rPr lang="en-US" dirty="0" smtClean="0"/>
              <a:t>The kernel</a:t>
            </a:r>
          </a:p>
          <a:p>
            <a:pPr lvl="2"/>
            <a:r>
              <a:rPr lang="en-US" dirty="0" smtClean="0"/>
              <a:t>Consists of everything below the system-call interface and above the physical hardware</a:t>
            </a:r>
          </a:p>
          <a:p>
            <a:pPr lvl="2"/>
            <a:r>
              <a:rPr lang="en-US" dirty="0" smtClean="0"/>
              <a:t>Provides the file system, CPU scheduling, memory management, and other operating-system functions; a large number of functions for one level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Layered Operating System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257300"/>
            <a:ext cx="513397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Microkernel System Structure </a:t>
            </a:r>
            <a:endParaRPr lang="en-US" sz="24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Moves as much from the kernel into “</a:t>
            </a:r>
            <a:r>
              <a:rPr lang="en-US" i="1" dirty="0" smtClean="0"/>
              <a:t>user</a:t>
            </a:r>
            <a:r>
              <a:rPr lang="en-US" dirty="0" smtClean="0"/>
              <a:t>” space</a:t>
            </a:r>
          </a:p>
          <a:p>
            <a:r>
              <a:rPr lang="en-US" dirty="0" smtClean="0"/>
              <a:t>Communication takes place between user modules using message passing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Easier to extend a microkernel</a:t>
            </a:r>
          </a:p>
          <a:p>
            <a:pPr lvl="1"/>
            <a:r>
              <a:rPr lang="en-US" dirty="0" smtClean="0"/>
              <a:t>Easier to port the operating system to new architectures</a:t>
            </a:r>
          </a:p>
          <a:p>
            <a:pPr lvl="1"/>
            <a:r>
              <a:rPr lang="en-US" dirty="0" smtClean="0"/>
              <a:t>More reliable (less code is running in kernel mode)</a:t>
            </a:r>
          </a:p>
          <a:p>
            <a:pPr lvl="1"/>
            <a:r>
              <a:rPr lang="en-US" dirty="0" smtClean="0"/>
              <a:t>More secure</a:t>
            </a:r>
          </a:p>
          <a:p>
            <a:r>
              <a:rPr lang="en-US" dirty="0" smtClean="0"/>
              <a:t>Detriments:</a:t>
            </a:r>
          </a:p>
          <a:p>
            <a:pPr lvl="1"/>
            <a:r>
              <a:rPr lang="en-US" dirty="0" smtClean="0"/>
              <a:t>Performance overhead of user space to kernel space communication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 OS X Structure</a:t>
            </a:r>
          </a:p>
        </p:txBody>
      </p:sp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592263"/>
            <a:ext cx="5708650" cy="382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modern operating systems implement kernel modules</a:t>
            </a:r>
          </a:p>
          <a:p>
            <a:pPr lvl="1"/>
            <a:r>
              <a:rPr lang="en-US" smtClean="0"/>
              <a:t>Uses object-oriented approach</a:t>
            </a:r>
          </a:p>
          <a:p>
            <a:pPr lvl="1"/>
            <a:r>
              <a:rPr lang="en-US" smtClean="0"/>
              <a:t>Each core component is separate</a:t>
            </a:r>
          </a:p>
          <a:p>
            <a:pPr lvl="1"/>
            <a:r>
              <a:rPr lang="en-US" smtClean="0"/>
              <a:t>Each talks to the others over known interfaces</a:t>
            </a:r>
          </a:p>
          <a:p>
            <a:pPr lvl="1"/>
            <a:r>
              <a:rPr lang="en-US" smtClean="0"/>
              <a:t>Each is loadable as needed within the kernel</a:t>
            </a:r>
          </a:p>
          <a:p>
            <a:r>
              <a:rPr lang="en-US" smtClean="0"/>
              <a:t>Overall, similar to layers but with more flexible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Modular Approach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501775"/>
            <a:ext cx="7197725" cy="387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Generation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systems are designed to run on any of a class of machines; the system must be configured for each specific computer site</a:t>
            </a:r>
          </a:p>
          <a:p>
            <a:r>
              <a:rPr lang="en-US" dirty="0" smtClean="0"/>
              <a:t>SYSGEN program obtains information concerning the specific configuration of the hardware system</a:t>
            </a:r>
          </a:p>
          <a:p>
            <a:r>
              <a:rPr lang="en-US" i="1" dirty="0" smtClean="0"/>
              <a:t>Booting</a:t>
            </a:r>
            <a:r>
              <a:rPr lang="en-US" dirty="0" smtClean="0"/>
              <a:t> – starting a computer by loading the kernel</a:t>
            </a:r>
          </a:p>
          <a:p>
            <a:r>
              <a:rPr lang="en-US" i="1" dirty="0" smtClean="0"/>
              <a:t>Bootstrap program</a:t>
            </a:r>
            <a:r>
              <a:rPr lang="en-US" dirty="0" smtClean="0"/>
              <a:t> – code stored in ROM that is able to locate the kernel, load it into memory, and start its execution</a:t>
            </a:r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Services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238250"/>
            <a:ext cx="8239125" cy="4865688"/>
          </a:xfrm>
          <a:noFill/>
        </p:spPr>
        <p:txBody>
          <a:bodyPr/>
          <a:lstStyle/>
          <a:p>
            <a:r>
              <a:rPr lang="en-US" sz="2000" dirty="0" smtClean="0"/>
              <a:t>One set of operating-system services provides functions that are helpful to the user:</a:t>
            </a:r>
          </a:p>
          <a:p>
            <a:pPr lvl="1"/>
            <a:r>
              <a:rPr lang="en-US" dirty="0" smtClean="0"/>
              <a:t>User interface - Almost all operating systems have a user interface (UI)</a:t>
            </a:r>
          </a:p>
          <a:p>
            <a:pPr lvl="2"/>
            <a:r>
              <a:rPr lang="en-US" dirty="0" smtClean="0"/>
              <a:t>Varies between </a:t>
            </a:r>
            <a:r>
              <a:rPr lang="en-US" dirty="0" smtClean="0">
                <a:solidFill>
                  <a:srgbClr val="3366FF"/>
                </a:solidFill>
              </a:rPr>
              <a:t>Command-Line (CLI)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Graphics User Interface (GUI), Batch</a:t>
            </a:r>
          </a:p>
          <a:p>
            <a:pPr lvl="1"/>
            <a:r>
              <a:rPr lang="en-US" dirty="0" smtClean="0"/>
              <a:t>Program execution - The system must be able to load a program into memory and to run that program, end execution, either normally or abnormally (indicating error)</a:t>
            </a:r>
          </a:p>
          <a:p>
            <a:pPr lvl="1"/>
            <a:r>
              <a:rPr lang="en-US" dirty="0" smtClean="0"/>
              <a:t>I/O operations -  A running program may require I/O, which may involve a file or an I/O device </a:t>
            </a:r>
          </a:p>
          <a:p>
            <a:pPr lvl="1"/>
            <a:r>
              <a:rPr lang="en-US" dirty="0" smtClean="0"/>
              <a:t>File-system manipulation -  The file system is of particular interest. Obviously, programs need to read and write files and directories, create and delete them, search them, list file Information, permission management.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Boot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system must be made available to hardware so hardware can start it</a:t>
            </a:r>
          </a:p>
          <a:p>
            <a:pPr lvl="1"/>
            <a:r>
              <a:rPr lang="en-US" dirty="0" smtClean="0"/>
              <a:t>Small piece of code – </a:t>
            </a:r>
            <a:r>
              <a:rPr lang="en-US" b="1" dirty="0" smtClean="0"/>
              <a:t>bootstrap loader</a:t>
            </a:r>
            <a:r>
              <a:rPr lang="en-US" dirty="0" smtClean="0"/>
              <a:t>, locates the kernel, loads it into memory, and starts it</a:t>
            </a:r>
          </a:p>
          <a:p>
            <a:pPr lvl="1"/>
            <a:r>
              <a:rPr lang="en-US" dirty="0" smtClean="0"/>
              <a:t>Sometimes two-step process where </a:t>
            </a:r>
            <a:r>
              <a:rPr lang="en-US" b="1" dirty="0" smtClean="0"/>
              <a:t>boot block</a:t>
            </a:r>
            <a:r>
              <a:rPr lang="en-US" dirty="0" smtClean="0"/>
              <a:t> at fixed location loads bootstrap loader</a:t>
            </a:r>
          </a:p>
          <a:p>
            <a:pPr lvl="1"/>
            <a:r>
              <a:rPr lang="en-US" dirty="0" smtClean="0"/>
              <a:t>When power initialized on system, execution starts at a fixed memory location</a:t>
            </a:r>
          </a:p>
          <a:p>
            <a:pPr lvl="2"/>
            <a:r>
              <a:rPr lang="en-US" dirty="0" smtClean="0"/>
              <a:t>Firmware used to hold initial boot code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143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A View of Operating System Services</a:t>
            </a:r>
          </a:p>
        </p:txBody>
      </p:sp>
      <p:pic>
        <p:nvPicPr>
          <p:cNvPr id="2355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75" y="1601788"/>
            <a:ext cx="7218363" cy="36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 System Services (Cont)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238250"/>
            <a:ext cx="8239125" cy="5729288"/>
          </a:xfrm>
          <a:noFill/>
        </p:spPr>
        <p:txBody>
          <a:bodyPr/>
          <a:lstStyle/>
          <a:p>
            <a:r>
              <a:rPr lang="en-US" sz="2000" dirty="0" smtClean="0"/>
              <a:t>One set of operating-system services provides functions that are helpful to the user (</a:t>
            </a:r>
            <a:r>
              <a:rPr lang="en-US" sz="2000" dirty="0" err="1" smtClean="0"/>
              <a:t>Cont</a:t>
            </a:r>
            <a:r>
              <a:rPr lang="en-US" sz="2000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Communications – Processes may exchange information, on the same computer or between computers over a network</a:t>
            </a:r>
          </a:p>
          <a:p>
            <a:pPr lvl="2"/>
            <a:r>
              <a:rPr lang="en-US" dirty="0" smtClean="0"/>
              <a:t>Communications may be via shared memory or through message passing (packets moved by the OS)</a:t>
            </a:r>
          </a:p>
          <a:p>
            <a:pPr lvl="1"/>
            <a:r>
              <a:rPr lang="en-US" dirty="0" smtClean="0"/>
              <a:t>Error detection – OS needs to be constantly aware of possible errors</a:t>
            </a:r>
          </a:p>
          <a:p>
            <a:pPr lvl="2"/>
            <a:r>
              <a:rPr lang="en-US" dirty="0" smtClean="0"/>
              <a:t>May occur in the CPU and memory hardware, in I/O devices, in user program</a:t>
            </a:r>
          </a:p>
          <a:p>
            <a:pPr lvl="2"/>
            <a:r>
              <a:rPr lang="en-US" dirty="0" smtClean="0"/>
              <a:t>For each type of error, OS should take the appropriate action to ensure correct and consistent computing</a:t>
            </a:r>
          </a:p>
          <a:p>
            <a:pPr lvl="2"/>
            <a:r>
              <a:rPr lang="en-US" dirty="0" smtClean="0"/>
              <a:t>Debugging facilities can greatly enhance the user’s and programmer’s abilities to efficiently use the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 Services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319213"/>
            <a:ext cx="7700963" cy="4513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Another set of OS functions exists for ensuring the efficient operation of the system itself via resource sharing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Resource allocation - </a:t>
            </a:r>
            <a:r>
              <a:rPr lang="en-US" sz="1600" dirty="0" smtClean="0"/>
              <a:t>When  multiple users or multiple jobs running concurrently, resources must be allocated to each of them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Many types of resources -  Some (such as CPU cycles, main memory, and file storage) may have special allocation code, others (such as I/O devices) may have general request and release code 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Accounting -</a:t>
            </a:r>
            <a:r>
              <a:rPr lang="en-US" sz="1600" dirty="0" smtClean="0"/>
              <a:t> To keep track of which users use how much and what kinds of computer resources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Protection and security - </a:t>
            </a:r>
            <a:r>
              <a:rPr lang="en-US" sz="1600" dirty="0" smtClean="0"/>
              <a:t>The owners of information stored in a multiuser or networked computer system may want to control use of that information, concurrent processes should not interfere with each other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Protection</a:t>
            </a:r>
            <a:r>
              <a:rPr lang="en-US" sz="1600" dirty="0" smtClean="0"/>
              <a:t> involves ensuring that all access to system resources is controlled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Security</a:t>
            </a:r>
            <a:r>
              <a:rPr lang="en-US" sz="1600" dirty="0" smtClean="0"/>
              <a:t> of the system from outsiders requires user authentication, extends to defending external I/O devices from invalid access attempts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If a system is to be protected and secure, precautions must be instituted throughout it. A chain is only as strong as its weakest link.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User Operating System Interface - CLI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349375"/>
            <a:ext cx="7351713" cy="44831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mtClean="0"/>
              <a:t>Command Line Interface (CLI) or </a:t>
            </a:r>
            <a:r>
              <a:rPr lang="en-US" smtClean="0">
                <a:solidFill>
                  <a:srgbClr val="3366FF"/>
                </a:solidFill>
              </a:rPr>
              <a:t>command interpreter </a:t>
            </a:r>
            <a:r>
              <a:rPr lang="en-US" smtClean="0"/>
              <a:t>allows direct command entry</a:t>
            </a:r>
          </a:p>
          <a:p>
            <a:pPr lvl="2"/>
            <a:r>
              <a:rPr lang="en-US" smtClean="0"/>
              <a:t>Sometimes implemented in kernel, sometimes by systems program</a:t>
            </a:r>
          </a:p>
          <a:p>
            <a:pPr lvl="2"/>
            <a:r>
              <a:rPr lang="en-US" smtClean="0"/>
              <a:t>Sometimes multiple flavors implemented – </a:t>
            </a:r>
            <a:r>
              <a:rPr lang="en-US" smtClean="0">
                <a:solidFill>
                  <a:srgbClr val="3366FF"/>
                </a:solidFill>
              </a:rPr>
              <a:t>shells</a:t>
            </a:r>
          </a:p>
          <a:p>
            <a:pPr lvl="2"/>
            <a:r>
              <a:rPr lang="en-US" smtClean="0"/>
              <a:t>Primarily fetches a command from user and executes it</a:t>
            </a:r>
          </a:p>
          <a:p>
            <a:pPr lvl="3"/>
            <a:r>
              <a:rPr lang="en-US" smtClean="0"/>
              <a:t>Sometimes commands built-in, sometimes just names of programs</a:t>
            </a:r>
          </a:p>
          <a:p>
            <a:pPr lvl="4"/>
            <a:r>
              <a:rPr lang="en-US" smtClean="0"/>
              <a:t>If the latter, adding new features doesn’t require shell modification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User Operating System Interface - GUI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User-friendly </a:t>
            </a:r>
            <a:r>
              <a:rPr lang="en-US" smtClean="0">
                <a:solidFill>
                  <a:srgbClr val="3366FF"/>
                </a:solidFill>
              </a:rPr>
              <a:t>desktop</a:t>
            </a:r>
            <a:r>
              <a:rPr lang="en-US" smtClean="0"/>
              <a:t> metaphor interface</a:t>
            </a:r>
          </a:p>
          <a:p>
            <a:pPr lvl="1"/>
            <a:r>
              <a:rPr lang="en-US" smtClean="0"/>
              <a:t>Usually mouse, keyboard, and monitor</a:t>
            </a:r>
          </a:p>
          <a:p>
            <a:pPr lvl="1"/>
            <a:r>
              <a:rPr lang="en-US" smtClean="0">
                <a:solidFill>
                  <a:srgbClr val="3366FF"/>
                </a:solidFill>
              </a:rPr>
              <a:t>Icons</a:t>
            </a:r>
            <a:r>
              <a:rPr lang="en-US" smtClean="0"/>
              <a:t> represent files, programs, actions, etc</a:t>
            </a:r>
          </a:p>
          <a:p>
            <a:pPr lvl="1"/>
            <a:r>
              <a:rPr lang="en-US" smtClean="0"/>
              <a:t>Various mouse buttons over objects in the interface cause various actions (provide information, options, execute function, open directory (known as a </a:t>
            </a:r>
            <a:r>
              <a:rPr lang="en-US" smtClean="0">
                <a:solidFill>
                  <a:srgbClr val="3366FF"/>
                </a:solidFill>
              </a:rPr>
              <a:t>folder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Invented at Xerox PARC</a:t>
            </a:r>
          </a:p>
          <a:p>
            <a:r>
              <a:rPr lang="en-US" smtClean="0"/>
              <a:t>Many systems now include both CLI and GUI interfaces</a:t>
            </a:r>
          </a:p>
          <a:p>
            <a:pPr lvl="1"/>
            <a:r>
              <a:rPr lang="en-US" smtClean="0"/>
              <a:t>Microsoft Windows is GUI with CLI “command” shell</a:t>
            </a:r>
          </a:p>
          <a:p>
            <a:pPr lvl="1"/>
            <a:r>
              <a:rPr lang="en-US" smtClean="0"/>
              <a:t>Apple Mac OS X as “Aqua” GUI interface with UNIX kernel underneath and shells available</a:t>
            </a:r>
          </a:p>
          <a:p>
            <a:pPr lvl="1"/>
            <a:r>
              <a:rPr lang="en-US" smtClean="0"/>
              <a:t>Solaris is CLI with optional GUI interfaces (Java Desktop, KDE)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8981</TotalTime>
  <Words>1965</Words>
  <Application>Microsoft Office PowerPoint</Application>
  <PresentationFormat>On-screen Show (4:3)</PresentationFormat>
  <Paragraphs>244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Helvetica</vt:lpstr>
      <vt:lpstr>Monotype Sorts</vt:lpstr>
      <vt:lpstr>Times New Roman</vt:lpstr>
      <vt:lpstr>Verdana</vt:lpstr>
      <vt:lpstr>Webdings</vt:lpstr>
      <vt:lpstr>os-8</vt:lpstr>
      <vt:lpstr>Topic 2 (Textbook - Chapter 2)  Operating-System Structures</vt:lpstr>
      <vt:lpstr>Chapter 2:  Operating-System Structures</vt:lpstr>
      <vt:lpstr>Objectives</vt:lpstr>
      <vt:lpstr>Operating System Services</vt:lpstr>
      <vt:lpstr>A View of Operating System Services</vt:lpstr>
      <vt:lpstr>Operating System Services (Cont)</vt:lpstr>
      <vt:lpstr>Operating System Services (Cont)</vt:lpstr>
      <vt:lpstr>User Operating System Interface - CLI</vt:lpstr>
      <vt:lpstr>User Operating System Interface - GUI</vt:lpstr>
      <vt:lpstr>Bourne Shell Command Interpreter</vt:lpstr>
      <vt:lpstr>The Mac OS X GUI</vt:lpstr>
      <vt:lpstr>System Calls</vt:lpstr>
      <vt:lpstr>Example of System Calls</vt:lpstr>
      <vt:lpstr>Example of Standard API</vt:lpstr>
      <vt:lpstr>System Call Implementation</vt:lpstr>
      <vt:lpstr>API – System Call – OS Relationship</vt:lpstr>
      <vt:lpstr>Standard C Library Example</vt:lpstr>
      <vt:lpstr>System Call Parameter Passing</vt:lpstr>
      <vt:lpstr>Parameter Passing via Table</vt:lpstr>
      <vt:lpstr>Types of System Calls</vt:lpstr>
      <vt:lpstr>Examples of Windows and Unix System Calls</vt:lpstr>
      <vt:lpstr>MS-DOS execution</vt:lpstr>
      <vt:lpstr>FreeBSD Running Multiple Programs</vt:lpstr>
      <vt:lpstr>System Programs</vt:lpstr>
      <vt:lpstr>System Programs</vt:lpstr>
      <vt:lpstr>System Programs (cont’d)</vt:lpstr>
      <vt:lpstr>Operating System Design and Implementation</vt:lpstr>
      <vt:lpstr>Operating System Design and Implementation (Cont)</vt:lpstr>
      <vt:lpstr>Simple Structure </vt:lpstr>
      <vt:lpstr>MS-DOS Layer Structure</vt:lpstr>
      <vt:lpstr>Layered Approach</vt:lpstr>
      <vt:lpstr>Traditional UNIX System Structure</vt:lpstr>
      <vt:lpstr>UNIX</vt:lpstr>
      <vt:lpstr>Layered Operating System</vt:lpstr>
      <vt:lpstr>Microkernel System Structure </vt:lpstr>
      <vt:lpstr>Mac OS X Structure</vt:lpstr>
      <vt:lpstr>Modules</vt:lpstr>
      <vt:lpstr>Solaris Modular Approach</vt:lpstr>
      <vt:lpstr>Operating System Generation</vt:lpstr>
      <vt:lpstr>System Boot</vt:lpstr>
      <vt:lpstr>End of Chapter 2</vt:lpstr>
    </vt:vector>
  </TitlesOfParts>
  <Company>Lucent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sammouda</cp:lastModifiedBy>
  <cp:revision>82</cp:revision>
  <cp:lastPrinted>2001-06-14T13:58:17Z</cp:lastPrinted>
  <dcterms:created xsi:type="dcterms:W3CDTF">2008-07-03T15:26:00Z</dcterms:created>
  <dcterms:modified xsi:type="dcterms:W3CDTF">2016-10-26T08:33:29Z</dcterms:modified>
</cp:coreProperties>
</file>