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302" r:id="rId6"/>
    <p:sldId id="303" r:id="rId7"/>
    <p:sldId id="295" r:id="rId8"/>
    <p:sldId id="296" r:id="rId9"/>
    <p:sldId id="298" r:id="rId10"/>
    <p:sldId id="300" r:id="rId11"/>
    <p:sldId id="301" r:id="rId12"/>
    <p:sldId id="278" r:id="rId13"/>
  </p:sldIdLst>
  <p:sldSz cx="9144000" cy="5143500" type="screen16x9"/>
  <p:notesSz cx="6858000" cy="9144000"/>
  <p:embeddedFontLst>
    <p:embeddedFont>
      <p:font typeface="Amatic SC" pitchFamily="2" charset="-79"/>
      <p:regular r:id="rId15"/>
      <p:bold r:id="rId16"/>
    </p:embeddedFont>
    <p:embeddedFont>
      <p:font typeface="Quicksand" pitchFamily="2" charset="77"/>
      <p:regular r:id="rId17"/>
      <p:bold r:id="rId18"/>
    </p:embeddedFont>
    <p:embeddedFont>
      <p:font typeface="Short Stack" panose="02010500040000000007" pitchFamily="2" charset="77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382FF-A9EE-479E-84C2-D4933C56DE1E}">
  <a:tblStyle styleId="{1F9382FF-A9EE-479E-84C2-D4933C56D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0"/>
  </p:normalViewPr>
  <p:slideViewPr>
    <p:cSldViewPr snapToGrid="0" snapToObjects="1">
      <p:cViewPr varScale="1">
        <p:scale>
          <a:sx n="149" d="100"/>
          <a:sy n="149" d="100"/>
        </p:scale>
        <p:origin x="56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08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78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92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86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20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38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45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64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5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00" y="1152144"/>
            <a:ext cx="5371200" cy="244589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br>
              <a:rPr lang="en-US" dirty="0">
                <a:solidFill>
                  <a:srgbClr val="FE5CAC"/>
                </a:solidFill>
              </a:rPr>
            </a:br>
            <a:r>
              <a:rPr lang="en-US" dirty="0"/>
              <a:t>C</a:t>
            </a:r>
            <a:r>
              <a:rPr lang="en" dirty="0"/>
              <a:t>hapter#2</a:t>
            </a:r>
            <a:br>
              <a:rPr lang="en" dirty="0"/>
            </a:br>
            <a:r>
              <a:rPr lang="en-US" sz="4000" dirty="0"/>
              <a:t>Insurance Benefits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(part2)</a:t>
            </a:r>
            <a:br>
              <a:rPr lang="en-US" sz="2800" dirty="0">
                <a:solidFill>
                  <a:schemeClr val="accent3">
                    <a:lumMod val="75000"/>
                  </a:schemeClr>
                </a:solidFill>
              </a:rPr>
            </a:br>
            <a:endParaRPr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صورة 8">
            <a:extLst>
              <a:ext uri="{FF2B5EF4-FFF2-40B4-BE49-F238E27FC236}">
                <a16:creationId xmlns:a16="http://schemas.microsoft.com/office/drawing/2014/main" id="{35CED820-23EC-D741-89CE-BB5062A2F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37302"/>
            <a:ext cx="1517818" cy="583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11C52-B403-4045-BE4F-2E4BE8487486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20194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7578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Z is the present-value random variable for a whole life insurance of b payable at the moment of death of (x). You are given: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</a:t>
            </a:r>
            <a:r>
              <a:rPr lang="el-GR" sz="1600" dirty="0"/>
              <a:t>δ = 0.04. 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      </a:t>
            </a:r>
            <a:r>
              <a:rPr lang="el-GR" sz="1600" dirty="0"/>
              <a:t>(</a:t>
            </a:r>
            <a:r>
              <a:rPr lang="en-US" sz="1600" dirty="0"/>
              <a:t>ii) </a:t>
            </a:r>
            <a:r>
              <a:rPr lang="el-GR" sz="1600" dirty="0"/>
              <a:t>μ</a:t>
            </a:r>
            <a:r>
              <a:rPr lang="en-US" sz="1600" dirty="0"/>
              <a:t>x(t) = 0.02, t ≥ 0. </a:t>
            </a:r>
          </a:p>
          <a:p>
            <a:pPr marL="114300" indent="0">
              <a:buNone/>
            </a:pPr>
            <a:r>
              <a:rPr lang="en-US" sz="1600" dirty="0"/>
              <a:t>      (iii) The single benefit premium for this insurance is equal to Var(Z). </a:t>
            </a:r>
          </a:p>
          <a:p>
            <a:pPr marL="114300" indent="0">
              <a:buNone/>
            </a:pPr>
            <a:r>
              <a:rPr lang="en-US" sz="1600" dirty="0"/>
              <a:t>Calculate b. </a:t>
            </a:r>
          </a:p>
          <a:p>
            <a:pPr marL="114300" indent="0">
              <a:buNone/>
            </a:pPr>
            <a:r>
              <a:rPr lang="en-US" sz="1600" dirty="0"/>
              <a:t>(A) 2.75 </a:t>
            </a:r>
          </a:p>
          <a:p>
            <a:pPr marL="114300" indent="0">
              <a:buNone/>
            </a:pPr>
            <a:r>
              <a:rPr lang="en-US" sz="1600" dirty="0"/>
              <a:t>(B) 3.00 </a:t>
            </a:r>
          </a:p>
          <a:p>
            <a:pPr marL="114300" indent="0">
              <a:buNone/>
            </a:pPr>
            <a:r>
              <a:rPr lang="en-US" sz="1600" dirty="0"/>
              <a:t>(C) 3.25 </a:t>
            </a:r>
          </a:p>
          <a:p>
            <a:pPr marL="114300" indent="0">
              <a:buNone/>
            </a:pPr>
            <a:r>
              <a:rPr lang="en-US" sz="1600" dirty="0"/>
              <a:t>(D) 3.50 </a:t>
            </a:r>
          </a:p>
          <a:p>
            <a:pPr marL="114300" indent="0">
              <a:buNone/>
            </a:pPr>
            <a:r>
              <a:rPr lang="en-US" sz="1600" dirty="0"/>
              <a:t>(E) 3.75</a:t>
            </a:r>
            <a:br>
              <a:rPr lang="en-US" dirty="0"/>
            </a:br>
            <a:endParaRPr lang="en-US" sz="1600" dirty="0"/>
          </a:p>
          <a:p>
            <a:pPr marL="114300" indent="0">
              <a:buNone/>
            </a:pPr>
            <a:br>
              <a:rPr lang="en-US" sz="1600" dirty="0"/>
            </a:br>
            <a:endParaRPr lang="en-US" sz="1600" dirty="0"/>
          </a:p>
          <a:p>
            <a:endParaRPr lang="en-US" sz="1600" dirty="0"/>
          </a:p>
          <a:p>
            <a:pPr marL="114300" indent="0">
              <a:buNone/>
            </a:pPr>
            <a:endParaRPr lang="en-US" sz="18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26758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whole life insurance of 1 on (x) with benefits payable at the moment of death, you are given: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Calculate the actuarial present value of this insurance. </a:t>
            </a:r>
          </a:p>
          <a:p>
            <a:pPr marL="114300" indent="0">
              <a:buNone/>
            </a:pPr>
            <a:r>
              <a:rPr lang="en-US" sz="1600" dirty="0"/>
              <a:t>(A) 0.59 </a:t>
            </a:r>
          </a:p>
          <a:p>
            <a:pPr marL="114300" indent="0">
              <a:buNone/>
            </a:pPr>
            <a:r>
              <a:rPr lang="en-US" sz="1600" dirty="0"/>
              <a:t>(B) 0.61 </a:t>
            </a:r>
          </a:p>
          <a:p>
            <a:pPr marL="114300" indent="0">
              <a:buNone/>
            </a:pPr>
            <a:r>
              <a:rPr lang="en-US" sz="1600" dirty="0"/>
              <a:t>(C) 0.64 </a:t>
            </a:r>
          </a:p>
          <a:p>
            <a:pPr marL="114300" indent="0">
              <a:buNone/>
            </a:pPr>
            <a:r>
              <a:rPr lang="en-US" sz="1600" dirty="0"/>
              <a:t>(D) 0.66 </a:t>
            </a:r>
          </a:p>
          <a:p>
            <a:pPr marL="114300" indent="0">
              <a:buNone/>
            </a:pPr>
            <a:r>
              <a:rPr lang="en-US" sz="1600" dirty="0"/>
              <a:t>(E) 0.68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br>
              <a:rPr lang="en-US" sz="1600" dirty="0"/>
            </a:br>
            <a:endParaRPr lang="en-US" sz="1600" dirty="0"/>
          </a:p>
          <a:p>
            <a:pPr marL="114300" indent="0">
              <a:buNone/>
            </a:pPr>
            <a:br>
              <a:rPr lang="en-US" sz="1600" dirty="0"/>
            </a:br>
            <a:endParaRPr lang="en-US" sz="1600" dirty="0"/>
          </a:p>
          <a:p>
            <a:endParaRPr lang="en-US" sz="1600" dirty="0"/>
          </a:p>
          <a:p>
            <a:pPr marL="114300" indent="0">
              <a:buNone/>
            </a:pPr>
            <a:endParaRPr lang="en-US" sz="18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07DC98-43C0-FA4A-97E8-C0CD9620D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5" t="6812" r="54258" b="56968"/>
          <a:stretch/>
        </p:blipFill>
        <p:spPr>
          <a:xfrm>
            <a:off x="594873" y="1426613"/>
            <a:ext cx="3418317" cy="11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50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CFA22577-613F-3A49-A515-26DC28122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37302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B36B17-5C2A-0243-B9DE-4F59F6A2C567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-873061" y="291550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Summary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059678" y="1006075"/>
            <a:ext cx="7451933" cy="3990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Life insurance </a:t>
            </a:r>
          </a:p>
          <a:p>
            <a:pPr marL="114300" indent="0">
              <a:buNone/>
            </a:pPr>
            <a:r>
              <a:rPr lang="en-US" sz="1600" dirty="0"/>
              <a:t>benefits payable contingent upon death; payment made to a designated beneficiary </a:t>
            </a:r>
          </a:p>
          <a:p>
            <a:pPr marL="114300" indent="0">
              <a:buNone/>
            </a:pPr>
            <a:r>
              <a:rPr lang="en-US" sz="1600" dirty="0"/>
              <a:t>actuarial present values (APV) </a:t>
            </a:r>
          </a:p>
          <a:p>
            <a:pPr marL="114300" indent="0">
              <a:buNone/>
            </a:pPr>
            <a:r>
              <a:rPr lang="en-US" sz="1600" dirty="0"/>
              <a:t>actuarial symbols and notation </a:t>
            </a:r>
          </a:p>
          <a:p>
            <a:r>
              <a:rPr lang="en-US" sz="1600" dirty="0"/>
              <a:t>Insurances payable at the moment of death </a:t>
            </a:r>
          </a:p>
          <a:p>
            <a:pPr marL="114300" indent="0">
              <a:buNone/>
            </a:pPr>
            <a:r>
              <a:rPr lang="en-US" sz="1600" dirty="0"/>
              <a:t>continuous </a:t>
            </a:r>
          </a:p>
          <a:p>
            <a:pPr marL="114300" indent="0">
              <a:buNone/>
            </a:pPr>
            <a:r>
              <a:rPr lang="en-US" sz="1600" dirty="0"/>
              <a:t>level benefits, varying benefits (e.g. increasing, decreasing) </a:t>
            </a:r>
          </a:p>
          <a:p>
            <a:r>
              <a:rPr lang="en-US" sz="1600" dirty="0"/>
              <a:t>Insurances payable at the end of year of death </a:t>
            </a:r>
          </a:p>
          <a:p>
            <a:pPr marL="114300" indent="0">
              <a:buNone/>
            </a:pPr>
            <a:r>
              <a:rPr lang="en-US" sz="1600" dirty="0"/>
              <a:t>discrete </a:t>
            </a:r>
          </a:p>
          <a:p>
            <a:pPr marL="114300" indent="0">
              <a:buNone/>
            </a:pPr>
            <a:r>
              <a:rPr lang="en-US" sz="1600" dirty="0"/>
              <a:t>level benefits, varying benefits (e.g. increasing, decreasing) </a:t>
            </a:r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DBDAD90-9800-7042-AD79-86D88C22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37302"/>
            <a:ext cx="1517818" cy="583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9F545-2414-8341-98AD-907ABE80D6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895811" y="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ACTUARIL PRESENT VALUE</a:t>
            </a:r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35087" y="532698"/>
            <a:ext cx="8609810" cy="44940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/>
              <a:t>n-term life insurance </a:t>
            </a:r>
          </a:p>
          <a:p>
            <a:pPr marL="114300" indent="0">
              <a:buNone/>
            </a:pPr>
            <a:r>
              <a:rPr lang="en-US" sz="1400" dirty="0"/>
              <a:t>An n-year term life insurance pays a benefit at the moment of death only if death occurs in the following n years. Because it does not cover the entire lifetime, it is cheaper than a whole life insurance with the same amount of benefit. </a:t>
            </a:r>
          </a:p>
          <a:p>
            <a:r>
              <a:rPr lang="en-US" sz="1400" dirty="0"/>
              <a:t>Level Benefit Whole Life Insurance </a:t>
            </a:r>
          </a:p>
          <a:p>
            <a:pPr marL="114300" indent="0">
              <a:buNone/>
            </a:pPr>
            <a:r>
              <a:rPr lang="en-US" sz="1400" dirty="0"/>
              <a:t>A whole life insurance pays a benefit at the moment of death of the policyholder, whenever it occurs.</a:t>
            </a:r>
          </a:p>
          <a:p>
            <a:r>
              <a:rPr lang="en-US" sz="1400" dirty="0"/>
              <a:t> Pure endowment</a:t>
            </a:r>
          </a:p>
          <a:p>
            <a:pPr marL="114300" indent="0">
              <a:buNone/>
            </a:pPr>
            <a:r>
              <a:rPr lang="en-US" sz="1400" dirty="0"/>
              <a:t>An n-year pure endowment provides a payment at the end of n years if the policyholder survives, but makes no payment if the policyholder dies within n years. </a:t>
            </a:r>
          </a:p>
          <a:p>
            <a:r>
              <a:rPr lang="en-US" sz="1400" dirty="0"/>
              <a:t>Level Benefit Endowment Insurance </a:t>
            </a:r>
          </a:p>
          <a:p>
            <a:pPr marL="114300" indent="0">
              <a:buNone/>
            </a:pPr>
            <a:r>
              <a:rPr lang="en-US" sz="1400" dirty="0"/>
              <a:t>An n-year endowment insurance provides an amount to be paid at the moment of death if death occurs in the next n years or at the end of year n if the policyholder survives to that time. </a:t>
            </a:r>
          </a:p>
          <a:p>
            <a:r>
              <a:rPr lang="en-US" sz="1400" dirty="0"/>
              <a:t>Level Benefit Deferred Whole Life Insurance </a:t>
            </a:r>
          </a:p>
          <a:p>
            <a:pPr marL="114300" indent="0">
              <a:buNone/>
            </a:pPr>
            <a:r>
              <a:rPr lang="en-US" sz="1400" dirty="0"/>
              <a:t>An n-year deferred whole life insurance pays a benefit at the moment of death if the policyholder has lived at least n years 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4C91113D-CD85-5842-829E-790EFE754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37302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8EC16D-9AEA-B443-8931-CF90FB966115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8">
            <a:extLst>
              <a:ext uri="{FF2B5EF4-FFF2-40B4-BE49-F238E27FC236}">
                <a16:creationId xmlns:a16="http://schemas.microsoft.com/office/drawing/2014/main" id="{1778E1F8-4E78-D244-882B-E75E0A785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37302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BE4AB8-5486-1840-8EEB-3199B257153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4E5AEAD-7007-8448-AD2F-F93A36EB5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29" t="18774" r="27882" b="34205"/>
          <a:stretch/>
        </p:blipFill>
        <p:spPr>
          <a:xfrm>
            <a:off x="1828800" y="1273323"/>
            <a:ext cx="5093294" cy="24184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35087" y="532698"/>
            <a:ext cx="8609810" cy="44940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Constant force of mortality - all throughout life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Assume mortality is based on a constant force, say </a:t>
            </a:r>
            <a:r>
              <a:rPr lang="el-GR" sz="1600" dirty="0"/>
              <a:t>μ, </a:t>
            </a:r>
            <a:r>
              <a:rPr lang="en-US" sz="1600" dirty="0"/>
              <a:t>and interest is also based on a constant force of interest, say </a:t>
            </a:r>
            <a:r>
              <a:rPr lang="el-GR" sz="1600" dirty="0"/>
              <a:t>δ. </a:t>
            </a:r>
            <a:endParaRPr lang="en-US" sz="1600" dirty="0"/>
          </a:p>
          <a:p>
            <a:pPr marL="114300" indent="0">
              <a:buNone/>
            </a:pPr>
            <a:endParaRPr lang="el-GR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4C91113D-CD85-5842-829E-790EFE754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37302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8EC16D-9AEA-B443-8931-CF90FB966115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5697C1-5950-364F-9645-D8DB47F1E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74" t="29575" r="16771" b="8253"/>
          <a:stretch/>
        </p:blipFill>
        <p:spPr>
          <a:xfrm>
            <a:off x="1390121" y="2088536"/>
            <a:ext cx="6503350" cy="20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3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895811" y="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ACTUARIL PRESENT VALUE</a:t>
            </a:r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35087" y="532698"/>
            <a:ext cx="8609810" cy="44940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/>
              <a:t>n-term life insurance </a:t>
            </a:r>
          </a:p>
          <a:p>
            <a:pPr marL="114300" indent="0">
              <a:buNone/>
            </a:pPr>
            <a:r>
              <a:rPr lang="en-US" sz="1400" dirty="0"/>
              <a:t>An n-year term life insurance pays a benefit at the moment of death only if death occurs in the following n years. Because it does not cover the entire lifetime, it is cheaper than a whole life insurance with the same amount of benefit. </a:t>
            </a:r>
          </a:p>
          <a:p>
            <a:r>
              <a:rPr lang="en-US" sz="1400" dirty="0"/>
              <a:t>Level Benefit Whole Life Insurance </a:t>
            </a:r>
          </a:p>
          <a:p>
            <a:pPr marL="114300" indent="0">
              <a:buNone/>
            </a:pPr>
            <a:r>
              <a:rPr lang="en-US" sz="1400" dirty="0"/>
              <a:t>A whole life insurance pays a benefit at the moment of death of the policyholder, whenever it occurs.</a:t>
            </a:r>
          </a:p>
          <a:p>
            <a:r>
              <a:rPr lang="en-US" sz="1400" dirty="0"/>
              <a:t> Pure endowment</a:t>
            </a:r>
          </a:p>
          <a:p>
            <a:pPr marL="114300" indent="0">
              <a:buNone/>
            </a:pPr>
            <a:r>
              <a:rPr lang="en-US" sz="1400" dirty="0"/>
              <a:t>An n-year pure endowment provides a payment at the end of n years if the policyholder survives, but makes no payment if the policyholder dies within n years. </a:t>
            </a:r>
          </a:p>
          <a:p>
            <a:r>
              <a:rPr lang="en-US" sz="1400" dirty="0"/>
              <a:t>Level Benefit Endowment Insurance </a:t>
            </a:r>
          </a:p>
          <a:p>
            <a:pPr marL="114300" indent="0">
              <a:buNone/>
            </a:pPr>
            <a:r>
              <a:rPr lang="en-US" sz="1400" dirty="0"/>
              <a:t>An n-year endowment insurance provides an amount to be paid at the moment of death if death occurs in the next n years or at the end of year n if the policyholder survives to that time. </a:t>
            </a:r>
          </a:p>
          <a:p>
            <a:r>
              <a:rPr lang="en-US" sz="1400" dirty="0"/>
              <a:t>Level Benefit Deferred Whole Life Insurance </a:t>
            </a:r>
          </a:p>
          <a:p>
            <a:pPr marL="114300" indent="0">
              <a:buNone/>
            </a:pPr>
            <a:r>
              <a:rPr lang="en-US" sz="1400" dirty="0"/>
              <a:t>An n-year deferred whole life insurance pays a benefit at the moment of death if the policyholder has lived at least n years 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4C91113D-CD85-5842-829E-790EFE754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37302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8EC16D-9AEA-B443-8931-CF90FB966115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00800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60279" y="11158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examples</a:t>
            </a:r>
            <a:endParaRPr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96271" y="875777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whole life insurance of $1,000 on (x) with benefits payable at the moment of death, you are given: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1600" dirty="0"/>
              <a:t>Calculate the actuarial present value for this insurance. </a:t>
            </a:r>
          </a:p>
          <a:p>
            <a:pPr marL="114300" indent="0">
              <a:buNone/>
            </a:pPr>
            <a:endParaRPr lang="en-US" sz="18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F5400-1327-2E4A-B544-73A2533A0A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12" t="46687" r="27778" b="12611"/>
          <a:stretch/>
        </p:blipFill>
        <p:spPr>
          <a:xfrm>
            <a:off x="2093720" y="1647838"/>
            <a:ext cx="4777098" cy="13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55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Two life insurance policies issued to (40) are actuarially equivalent (that is, they have equal actuarial present values): </a:t>
            </a:r>
          </a:p>
          <a:p>
            <a:pPr marL="114300" indent="0">
              <a:buNone/>
            </a:pPr>
            <a:r>
              <a:rPr lang="en-US" sz="1600" dirty="0"/>
              <a:t>A whole life insurance of 100 payable at the moment of death. </a:t>
            </a:r>
          </a:p>
          <a:p>
            <a:pPr marL="114300" indent="0">
              <a:buNone/>
            </a:pPr>
            <a:r>
              <a:rPr lang="en-US" sz="1600" dirty="0"/>
              <a:t>A special whole life insurance, also payable at the moment of death, that pays 50 for the first </a:t>
            </a:r>
          </a:p>
          <a:p>
            <a:pPr marL="114300" indent="0">
              <a:buNone/>
            </a:pPr>
            <a:r>
              <a:rPr lang="en-US" sz="1600" dirty="0"/>
              <a:t>10 years but increases to an amount of B thereafter. </a:t>
            </a:r>
          </a:p>
          <a:p>
            <a:pPr marL="114300" indent="0">
              <a:buNone/>
            </a:pPr>
            <a:r>
              <a:rPr lang="en-US" sz="1600" dirty="0"/>
              <a:t>You are given: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Calculate the value of B. </a:t>
            </a: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BF062C1-E7F2-8C48-B548-6762CD40A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7" t="29574" r="76481" b="48162"/>
          <a:stretch/>
        </p:blipFill>
        <p:spPr>
          <a:xfrm>
            <a:off x="269293" y="3000180"/>
            <a:ext cx="1341689" cy="11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0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70294" y="1093592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Mr. Ow Sum is currently age 40. His mortality follows De </a:t>
            </a:r>
            <a:r>
              <a:rPr lang="en-US" sz="1600" dirty="0" err="1"/>
              <a:t>Moivre’s</a:t>
            </a:r>
            <a:r>
              <a:rPr lang="en-US" sz="1600" dirty="0"/>
              <a:t> law with </a:t>
            </a:r>
            <a:r>
              <a:rPr lang="el-GR" sz="1600" dirty="0"/>
              <a:t>ω = 110.</a:t>
            </a:r>
            <a:br>
              <a:rPr lang="el-GR" sz="1600" dirty="0"/>
            </a:br>
            <a:r>
              <a:rPr lang="en-US" sz="1600" dirty="0"/>
              <a:t>He buys a temporary life insurance policy that pays him a benefit of $100 at the moment of his </a:t>
            </a:r>
          </a:p>
          <a:p>
            <a:pPr marL="114300" indent="0">
              <a:buNone/>
            </a:pPr>
            <a:r>
              <a:rPr lang="en-US" sz="1600" dirty="0"/>
              <a:t>death, if he dies within the next 25 years. No benefits are made if death occurs after 25 years. You are given that </a:t>
            </a:r>
            <a:r>
              <a:rPr lang="en-US" sz="1600" dirty="0" err="1"/>
              <a:t>i</a:t>
            </a:r>
            <a:r>
              <a:rPr lang="en-US" sz="1600" dirty="0"/>
              <a:t> = 3.5%. </a:t>
            </a:r>
          </a:p>
          <a:p>
            <a:pPr marL="114300" indent="0">
              <a:buNone/>
            </a:pPr>
            <a:r>
              <a:rPr lang="en-US" sz="1600" dirty="0"/>
              <a:t>Calculate the actuarial present value of his death benefit. </a:t>
            </a: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15778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ward-1.1" id="{BDB05DEB-DACB-1F45-A73E-6399C9633BA3}" vid="{314849D4-5265-D944-B8BD-7E0C8ACC5DB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template</Template>
  <TotalTime>78</TotalTime>
  <Words>863</Words>
  <Application>Microsoft Macintosh PowerPoint</Application>
  <PresentationFormat>On-screen Show (16:9)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29LT Bukra Light</vt:lpstr>
      <vt:lpstr>Quicksand</vt:lpstr>
      <vt:lpstr>Amatic SC</vt:lpstr>
      <vt:lpstr>Arial</vt:lpstr>
      <vt:lpstr>Short Stack</vt:lpstr>
      <vt:lpstr>Knight template</vt:lpstr>
      <vt:lpstr> Chapter#2 Insurance Benefits(part2) </vt:lpstr>
      <vt:lpstr>Summary</vt:lpstr>
      <vt:lpstr>ACTUARIL PRESENT VALUE</vt:lpstr>
      <vt:lpstr>PowerPoint Presentation</vt:lpstr>
      <vt:lpstr>PowerPoint Presentation</vt:lpstr>
      <vt:lpstr>ACTUARIL PRESENT VALUE</vt:lpstr>
      <vt:lpstr>examples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Chapter#2 Insurance Benefits(part2) </dc:title>
  <dc:creator>Salma Alsuwailem</dc:creator>
  <cp:lastModifiedBy>Salma Alsuwailem</cp:lastModifiedBy>
  <cp:revision>8</cp:revision>
  <dcterms:created xsi:type="dcterms:W3CDTF">2020-02-16T16:30:46Z</dcterms:created>
  <dcterms:modified xsi:type="dcterms:W3CDTF">2020-02-16T17:49:34Z</dcterms:modified>
</cp:coreProperties>
</file>