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34"/>
  </p:notesMasterIdLst>
  <p:handoutMasterIdLst>
    <p:handoutMasterId r:id="rId35"/>
  </p:handoutMasterIdLst>
  <p:sldIdLst>
    <p:sldId id="256" r:id="rId3"/>
    <p:sldId id="257" r:id="rId4"/>
    <p:sldId id="259" r:id="rId5"/>
    <p:sldId id="260" r:id="rId6"/>
    <p:sldId id="261" r:id="rId7"/>
    <p:sldId id="262" r:id="rId8"/>
    <p:sldId id="263" r:id="rId9"/>
    <p:sldId id="264" r:id="rId10"/>
    <p:sldId id="265" r:id="rId11"/>
    <p:sldId id="266" r:id="rId12"/>
    <p:sldId id="282" r:id="rId13"/>
    <p:sldId id="283" r:id="rId14"/>
    <p:sldId id="284" r:id="rId15"/>
    <p:sldId id="270" r:id="rId16"/>
    <p:sldId id="285" r:id="rId17"/>
    <p:sldId id="271" r:id="rId18"/>
    <p:sldId id="272" r:id="rId19"/>
    <p:sldId id="273" r:id="rId20"/>
    <p:sldId id="274" r:id="rId21"/>
    <p:sldId id="286" r:id="rId22"/>
    <p:sldId id="276" r:id="rId23"/>
    <p:sldId id="277" r:id="rId24"/>
    <p:sldId id="278" r:id="rId25"/>
    <p:sldId id="279" r:id="rId26"/>
    <p:sldId id="280" r:id="rId27"/>
    <p:sldId id="287" r:id="rId28"/>
    <p:sldId id="292" r:id="rId29"/>
    <p:sldId id="289" r:id="rId30"/>
    <p:sldId id="290" r:id="rId31"/>
    <p:sldId id="291" r:id="rId32"/>
    <p:sldId id="281"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520" autoAdjust="0"/>
  </p:normalViewPr>
  <p:slideViewPr>
    <p:cSldViewPr>
      <p:cViewPr>
        <p:scale>
          <a:sx n="90" d="100"/>
          <a:sy n="90" d="100"/>
        </p:scale>
        <p:origin x="-804" y="2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8"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21B00-6FC2-41C5-8CC8-B9EEA04C504C}" type="datetimeFigureOut">
              <a:rPr lang="en-US" smtClean="0"/>
              <a:pPr/>
              <a:t>9/15/2016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dirty="0"/>
          </a:p>
        </p:txBody>
      </p:sp>
    </p:spTree>
    <p:extLst>
      <p:ext uri="{BB962C8B-B14F-4D97-AF65-F5344CB8AC3E}">
        <p14:creationId xmlns:p14="http://schemas.microsoft.com/office/powerpoint/2010/main" val="37075376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4F934-0B1F-4A2D-B327-660F7F58F120}" type="datetimeFigureOut">
              <a:rPr lang="en-US" smtClean="0"/>
              <a:pPr/>
              <a:t>9/15/2016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dirty="0"/>
          </a:p>
        </p:txBody>
      </p:sp>
    </p:spTree>
    <p:extLst>
      <p:ext uri="{BB962C8B-B14F-4D97-AF65-F5344CB8AC3E}">
        <p14:creationId xmlns:p14="http://schemas.microsoft.com/office/powerpoint/2010/main" val="24375743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4592BD-A84E-44A3-8DF7-E6ED0C1DA784}"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DD61D153-C5E4-49FB-878D-C5B550322610}" type="datetime1">
              <a:rPr lang="en-US" smtClean="0"/>
              <a:pPr/>
              <a:t>9/15/2016</a:t>
            </a:fld>
            <a:endParaRPr lang="en-US" dirty="0"/>
          </a:p>
        </p:txBody>
      </p:sp>
      <p:sp>
        <p:nvSpPr>
          <p:cNvPr id="5" name="Footer Placeholder 4"/>
          <p:cNvSpPr>
            <a:spLocks noGrp="1"/>
          </p:cNvSpPr>
          <p:nvPr userDrawn="1">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2A7DF3-1C9E-4126-930E-1105C8A2955B}" type="datetime1">
              <a:rPr lang="en-US" smtClean="0"/>
              <a:pPr/>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2B3BCC-63AA-4B7D-9653-FA2AC149248F}" type="datetime1">
              <a:rPr lang="en-US" smtClean="0"/>
              <a:pPr/>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E88739-FE3B-465F-A37F-5BA72D13B7BD}" type="datetime1">
              <a:rPr lang="en-US" smtClean="0"/>
              <a:pPr/>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51FE6F-04FE-4BF7-88AB-E9CA68B41778}" type="datetime1">
              <a:rPr lang="en-US" smtClean="0"/>
              <a:pPr/>
              <a:t>9/15/2016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E889FD5-CA0A-48EB-8367-BF307755FC67}" type="datetime1">
              <a:rPr lang="en-US" smtClean="0"/>
              <a:pPr/>
              <a:t>9/15/2016</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8281D6-132C-4E1F-9C4F-9E8D83A3472A}" type="datetime1">
              <a:rPr lang="en-US" smtClean="0"/>
              <a:pPr/>
              <a:t>9/15/2016</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7B8E14-E2FF-4556-9637-7C0D70425F37}" type="datetime1">
              <a:rPr lang="en-US" smtClean="0"/>
              <a:pPr/>
              <a:t>9/15/2016</a:t>
            </a:fld>
            <a:endParaRPr lang="en-US" dirty="0"/>
          </a:p>
        </p:txBody>
      </p:sp>
      <p:sp>
        <p:nvSpPr>
          <p:cNvPr id="4" name="Footer Placeholder 3"/>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2C97D2-62EF-4B66-BF6A-8CC711C77DDD}" type="datetime1">
              <a:rPr lang="en-US" smtClean="0"/>
              <a:pPr/>
              <a:t>9/15/2016</a:t>
            </a:fld>
            <a:endParaRPr lang="en-US" dirty="0"/>
          </a:p>
        </p:txBody>
      </p:sp>
      <p:sp>
        <p:nvSpPr>
          <p:cNvPr id="3" name="Footer Placeholder 2"/>
          <p:cNvSpPr>
            <a:spLocks noGrp="1"/>
          </p:cNvSpPr>
          <p:nvPr>
            <p:ph type="ftr" sz="quarter" idx="11"/>
          </p:nvPr>
        </p:nvSpPr>
        <p:spPr/>
        <p:txBody>
          <a:bodyPr/>
          <a:lstStyle/>
          <a:p>
            <a:r>
              <a:rPr lang="en-US" dirty="0" smtClean="0"/>
              <a:t>©2014 Pearson Education, Inc. publishing as Prentice Hall</a:t>
            </a:r>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69992E-3FD9-4407-A996-B46AA9DD6B8C}" type="datetime1">
              <a:rPr lang="en-US" smtClean="0"/>
              <a:pPr/>
              <a:t>9/15/2016</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BFC515-9095-491F-946D-8366F08D4D0F}" type="datetime1">
              <a:rPr lang="en-US" smtClean="0"/>
              <a:pPr/>
              <a:t>9/15/2016</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182509-7810-40FA-B373-EFD4B61EFBBA}" type="datetime1">
              <a:rPr lang="en-US" smtClean="0"/>
              <a:pPr/>
              <a:t>9/15/2016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©2014 Pearson Education, Inc. publishing as Prentice Hall</a:t>
            </a:r>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90600" y="808673"/>
            <a:ext cx="6858000" cy="1323439"/>
          </a:xfrm>
        </p:spPr>
        <p:txBody>
          <a:bodyPr/>
          <a:lstStyle/>
          <a:p>
            <a:r>
              <a:rPr lang="en-US" dirty="0" smtClean="0"/>
              <a:t>E-Marketing/7E</a:t>
            </a:r>
            <a:br>
              <a:rPr lang="en-US" dirty="0" smtClean="0"/>
            </a:br>
            <a:r>
              <a:rPr lang="en-US" dirty="0" smtClean="0"/>
              <a:t>Chapter 2</a:t>
            </a:r>
            <a:endParaRPr lang="en-US" dirty="0"/>
          </a:p>
        </p:txBody>
      </p:sp>
      <p:sp>
        <p:nvSpPr>
          <p:cNvPr id="5" name="Subtitle 4"/>
          <p:cNvSpPr>
            <a:spLocks noGrp="1"/>
          </p:cNvSpPr>
          <p:nvPr>
            <p:ph type="subTitle" idx="1"/>
          </p:nvPr>
        </p:nvSpPr>
        <p:spPr>
          <a:xfrm>
            <a:off x="990600" y="2133600"/>
            <a:ext cx="6858000" cy="1040285"/>
          </a:xfrm>
        </p:spPr>
        <p:txBody>
          <a:bodyPr/>
          <a:lstStyle/>
          <a:p>
            <a:r>
              <a:rPr lang="en-US" sz="2800" dirty="0" smtClean="0"/>
              <a:t>Strategic E-Marketing and</a:t>
            </a:r>
          </a:p>
          <a:p>
            <a:r>
              <a:rPr lang="en-US" sz="2800" dirty="0" smtClean="0"/>
              <a:t>Performance Metrics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1371600" y="228600"/>
            <a:ext cx="7394575" cy="1066800"/>
          </a:xfrm>
        </p:spPr>
        <p:txBody>
          <a:bodyPr wrap="square" numCol="1" anchorCtr="0" compatLnSpc="1">
            <a:prstTxWarp prst="textNoShape">
              <a:avLst/>
            </a:prstTxWarp>
          </a:bodyPr>
          <a:lstStyle/>
          <a:p>
            <a:pPr eaLnBrk="1" hangingPunct="1"/>
            <a:r>
              <a:rPr lang="en-US" sz="4000" cap="none" dirty="0" smtClean="0"/>
              <a:t>SELECTING A BUSINESS MODEL</a:t>
            </a:r>
            <a:endParaRPr lang="en-US" cap="none" dirty="0" smtClean="0"/>
          </a:p>
        </p:txBody>
      </p:sp>
      <p:sp>
        <p:nvSpPr>
          <p:cNvPr id="52228" name="Content Placeholder 4"/>
          <p:cNvSpPr>
            <a:spLocks noGrp="1"/>
          </p:cNvSpPr>
          <p:nvPr>
            <p:ph sz="quarter" idx="1"/>
          </p:nvPr>
        </p:nvSpPr>
        <p:spPr>
          <a:xfrm>
            <a:off x="1371600" y="1600200"/>
            <a:ext cx="7394575" cy="4495800"/>
          </a:xfrm>
        </p:spPr>
        <p:txBody>
          <a:bodyPr/>
          <a:lstStyle/>
          <a:p>
            <a:pPr eaLnBrk="1" hangingPunct="1"/>
            <a:r>
              <a:rPr lang="en-US" sz="2400" dirty="0" smtClean="0"/>
              <a:t>Components of business model selections:</a:t>
            </a:r>
          </a:p>
          <a:p>
            <a:pPr eaLnBrk="1" hangingPunct="1">
              <a:buNone/>
            </a:pPr>
            <a:endParaRPr lang="en-US" dirty="0" smtClean="0"/>
          </a:p>
        </p:txBody>
      </p:sp>
      <p:graphicFrame>
        <p:nvGraphicFramePr>
          <p:cNvPr id="6" name="Table 5"/>
          <p:cNvGraphicFramePr>
            <a:graphicFrameLocks noGrp="1"/>
          </p:cNvGraphicFramePr>
          <p:nvPr/>
        </p:nvGraphicFramePr>
        <p:xfrm>
          <a:off x="1600200" y="2362200"/>
          <a:ext cx="6629400" cy="3733800"/>
        </p:xfrm>
        <a:graphic>
          <a:graphicData uri="http://schemas.openxmlformats.org/drawingml/2006/table">
            <a:tbl>
              <a:tblPr bandRow="1">
                <a:tableStyleId>{5C22544A-7EE6-4342-B048-85BDC9FD1C3A}</a:tableStyleId>
              </a:tblPr>
              <a:tblGrid>
                <a:gridCol w="3314700"/>
                <a:gridCol w="3314700"/>
              </a:tblGrid>
              <a:tr h="933450">
                <a:tc>
                  <a:txBody>
                    <a:bodyPr/>
                    <a:lstStyle/>
                    <a:p>
                      <a:r>
                        <a:rPr lang="en-US" sz="2400" dirty="0" smtClean="0"/>
                        <a:t>Customer</a:t>
                      </a:r>
                      <a:r>
                        <a:rPr lang="en-US" sz="2400" baseline="0" dirty="0" smtClean="0"/>
                        <a:t> value</a:t>
                      </a:r>
                      <a:endParaRPr lang="en-US" sz="2400" dirty="0"/>
                    </a:p>
                  </a:txBody>
                  <a:tcPr/>
                </a:tc>
                <a:tc>
                  <a:txBody>
                    <a:bodyPr/>
                    <a:lstStyle/>
                    <a:p>
                      <a:r>
                        <a:rPr lang="en-US" sz="2400" dirty="0" smtClean="0"/>
                        <a:t>Scope</a:t>
                      </a:r>
                      <a:endParaRPr lang="en-US" sz="2400" dirty="0"/>
                    </a:p>
                  </a:txBody>
                  <a:tcPr/>
                </a:tc>
              </a:tr>
              <a:tr h="933450">
                <a:tc>
                  <a:txBody>
                    <a:bodyPr/>
                    <a:lstStyle/>
                    <a:p>
                      <a:r>
                        <a:rPr lang="en-US" sz="2400" dirty="0" smtClean="0"/>
                        <a:t>Price</a:t>
                      </a:r>
                      <a:endParaRPr lang="en-US" sz="2400" dirty="0"/>
                    </a:p>
                  </a:txBody>
                  <a:tcPr/>
                </a:tc>
                <a:tc>
                  <a:txBody>
                    <a:bodyPr/>
                    <a:lstStyle/>
                    <a:p>
                      <a:r>
                        <a:rPr lang="en-US" sz="2400" dirty="0" smtClean="0"/>
                        <a:t>Revenue</a:t>
                      </a:r>
                      <a:r>
                        <a:rPr lang="en-US" sz="2400" baseline="0" dirty="0" smtClean="0"/>
                        <a:t> sources</a:t>
                      </a:r>
                      <a:endParaRPr lang="en-US" sz="2400" dirty="0"/>
                    </a:p>
                  </a:txBody>
                  <a:tcPr/>
                </a:tc>
              </a:tr>
              <a:tr h="933450">
                <a:tc>
                  <a:txBody>
                    <a:bodyPr/>
                    <a:lstStyle/>
                    <a:p>
                      <a:r>
                        <a:rPr lang="en-US" sz="2400" dirty="0" smtClean="0"/>
                        <a:t>Connected activities</a:t>
                      </a:r>
                      <a:endParaRPr lang="en-US" sz="2400" dirty="0"/>
                    </a:p>
                  </a:txBody>
                  <a:tcPr/>
                </a:tc>
                <a:tc>
                  <a:txBody>
                    <a:bodyPr/>
                    <a:lstStyle/>
                    <a:p>
                      <a:r>
                        <a:rPr lang="en-US" sz="2400" dirty="0" smtClean="0"/>
                        <a:t>Implementation</a:t>
                      </a:r>
                      <a:endParaRPr lang="en-US" sz="2400" dirty="0"/>
                    </a:p>
                  </a:txBody>
                  <a:tcPr/>
                </a:tc>
              </a:tr>
              <a:tr h="933450">
                <a:tc>
                  <a:txBody>
                    <a:bodyPr/>
                    <a:lstStyle/>
                    <a:p>
                      <a:r>
                        <a:rPr lang="en-US" sz="2400" dirty="0" smtClean="0"/>
                        <a:t>Capabilities</a:t>
                      </a:r>
                      <a:endParaRPr lang="en-US" sz="2400" dirty="0"/>
                    </a:p>
                  </a:txBody>
                  <a:tcPr/>
                </a:tc>
                <a:tc>
                  <a:txBody>
                    <a:bodyPr/>
                    <a:lstStyle/>
                    <a:p>
                      <a:r>
                        <a:rPr lang="en-US" sz="2400" dirty="0" smtClean="0"/>
                        <a:t>Sustainability</a:t>
                      </a:r>
                      <a:endParaRPr lang="en-US" sz="2400" dirty="0"/>
                    </a:p>
                  </a:txBody>
                  <a:tcPr/>
                </a:tc>
              </a:tr>
            </a:tbl>
          </a:graphicData>
        </a:graphic>
      </p:graphicFrame>
      <p:sp>
        <p:nvSpPr>
          <p:cNvPr id="8" name="Slide Number Placeholder 7"/>
          <p:cNvSpPr>
            <a:spLocks noGrp="1"/>
          </p:cNvSpPr>
          <p:nvPr>
            <p:ph type="sldNum" sz="quarter" idx="12"/>
          </p:nvPr>
        </p:nvSpPr>
        <p:spPr/>
        <p:txBody>
          <a:bodyPr/>
          <a:lstStyle/>
          <a:p>
            <a:r>
              <a:rPr lang="en-US" dirty="0" smtClean="0"/>
              <a:t>2-</a:t>
            </a:r>
            <a:fld id="{C238F03A-58E1-4ECA-9024-348A9A81A53D}" type="slidenum">
              <a:rPr lang="en-US" smtClean="0"/>
              <a:pPr/>
              <a:t>10</a:t>
            </a:fld>
            <a:endParaRPr lang="en-US" dirty="0"/>
          </a:p>
        </p:txBody>
      </p:sp>
      <p:sp>
        <p:nvSpPr>
          <p:cNvPr id="9" name="Footer Placeholder 8"/>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543800" cy="1143000"/>
          </a:xfrm>
        </p:spPr>
        <p:txBody>
          <a:bodyPr>
            <a:noAutofit/>
          </a:bodyPr>
          <a:lstStyle/>
          <a:p>
            <a:r>
              <a:rPr lang="en-US" dirty="0" smtClean="0"/>
              <a:t>Level of Commitment </a:t>
            </a:r>
            <a:br>
              <a:rPr lang="en-US" dirty="0" smtClean="0"/>
            </a:br>
            <a:r>
              <a:rPr lang="en-US" dirty="0" smtClean="0"/>
              <a:t>to E-Business</a:t>
            </a:r>
            <a:endParaRPr lang="en-US" dirty="0"/>
          </a:p>
        </p:txBody>
      </p:sp>
      <p:sp>
        <p:nvSpPr>
          <p:cNvPr id="4" name="Slide Number Placeholder 3"/>
          <p:cNvSpPr>
            <a:spLocks noGrp="1"/>
          </p:cNvSpPr>
          <p:nvPr>
            <p:ph type="sldNum" sz="quarter" idx="12"/>
          </p:nvPr>
        </p:nvSpPr>
        <p:spPr/>
        <p:txBody>
          <a:bodyPr/>
          <a:lstStyle/>
          <a:p>
            <a:r>
              <a:rPr lang="en-US" dirty="0" smtClean="0"/>
              <a:t>2-</a:t>
            </a:r>
            <a:fld id="{C238F03A-58E1-4ECA-9024-348A9A81A53D}" type="slidenum">
              <a:rPr lang="en-US" smtClean="0"/>
              <a:pPr/>
              <a:t>11</a:t>
            </a:fld>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447800" y="1905000"/>
            <a:ext cx="5729287" cy="3428999"/>
          </a:xfrm>
          <a:prstGeom prst="rect">
            <a:avLst/>
          </a:prstGeom>
          <a:noFill/>
          <a:ln w="9525">
            <a:noFill/>
            <a:miter lim="800000"/>
            <a:headEnd/>
            <a:tailEnd/>
          </a:ln>
        </p:spPr>
      </p:pic>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219200" y="228600"/>
            <a:ext cx="7546975" cy="838200"/>
          </a:xfrm>
        </p:spPr>
        <p:txBody>
          <a:bodyPr>
            <a:normAutofit/>
          </a:bodyPr>
          <a:lstStyle/>
          <a:p>
            <a:pPr eaLnBrk="1" fontAlgn="auto" hangingPunct="1">
              <a:spcAft>
                <a:spcPts val="0"/>
              </a:spcAft>
              <a:defRPr/>
            </a:pPr>
            <a:r>
              <a:rPr lang="en-US" dirty="0" smtClean="0">
                <a:ea typeface="+mj-ea"/>
                <a:cs typeface="+mj-cs"/>
              </a:rPr>
              <a:t>Activity-Level E-Business Models</a:t>
            </a:r>
          </a:p>
        </p:txBody>
      </p:sp>
      <p:sp>
        <p:nvSpPr>
          <p:cNvPr id="54276" name="Rectangle 3"/>
          <p:cNvSpPr>
            <a:spLocks noGrp="1" noChangeArrowheads="1"/>
          </p:cNvSpPr>
          <p:nvPr>
            <p:ph type="body" idx="1"/>
          </p:nvPr>
        </p:nvSpPr>
        <p:spPr>
          <a:xfrm>
            <a:off x="1524000" y="1219200"/>
            <a:ext cx="7242175" cy="5105400"/>
          </a:xfrm>
        </p:spPr>
        <p:txBody>
          <a:bodyPr>
            <a:noAutofit/>
          </a:bodyPr>
          <a:lstStyle/>
          <a:p>
            <a:pPr marL="514350" indent="-514350" eaLnBrk="1" hangingPunct="1">
              <a:spcBef>
                <a:spcPts val="600"/>
              </a:spcBef>
              <a:buFont typeface="Tw Cen MT" charset="0"/>
              <a:buAutoNum type="arabicPeriod"/>
            </a:pPr>
            <a:r>
              <a:rPr lang="en-US" sz="2800" dirty="0" smtClean="0"/>
              <a:t>Online purchasing</a:t>
            </a:r>
          </a:p>
          <a:p>
            <a:pPr marL="514350" indent="-514350" eaLnBrk="1" hangingPunct="1">
              <a:spcBef>
                <a:spcPts val="600"/>
              </a:spcBef>
              <a:buFont typeface="Tw Cen MT" charset="0"/>
              <a:buAutoNum type="arabicPeriod"/>
            </a:pPr>
            <a:r>
              <a:rPr lang="en-US" sz="2800" dirty="0" smtClean="0"/>
              <a:t>Order processing</a:t>
            </a:r>
          </a:p>
          <a:p>
            <a:pPr marL="514350" indent="-514350" eaLnBrk="1" hangingPunct="1">
              <a:spcBef>
                <a:spcPts val="600"/>
              </a:spcBef>
              <a:buFont typeface="Tw Cen MT" charset="0"/>
              <a:buAutoNum type="arabicPeriod"/>
            </a:pPr>
            <a:r>
              <a:rPr lang="en-US" sz="2800" dirty="0" smtClean="0"/>
              <a:t>E-mail</a:t>
            </a:r>
          </a:p>
          <a:p>
            <a:pPr marL="514350" indent="-514350" eaLnBrk="1" hangingPunct="1">
              <a:spcBef>
                <a:spcPts val="600"/>
              </a:spcBef>
              <a:buFont typeface="Tw Cen MT" charset="0"/>
              <a:buAutoNum type="arabicPeriod"/>
            </a:pPr>
            <a:r>
              <a:rPr lang="en-US" sz="2800" dirty="0" smtClean="0"/>
              <a:t>Content publishing</a:t>
            </a:r>
          </a:p>
          <a:p>
            <a:pPr marL="514350" indent="-514350" eaLnBrk="1" hangingPunct="1">
              <a:spcBef>
                <a:spcPts val="600"/>
              </a:spcBef>
              <a:buFont typeface="Tw Cen MT" charset="0"/>
              <a:buAutoNum type="arabicPeriod"/>
            </a:pPr>
            <a:r>
              <a:rPr lang="en-US" sz="2800" dirty="0" smtClean="0"/>
              <a:t>Business intelligence (BI)</a:t>
            </a:r>
          </a:p>
          <a:p>
            <a:pPr marL="514350" indent="-514350" eaLnBrk="1" hangingPunct="1">
              <a:spcBef>
                <a:spcPts val="600"/>
              </a:spcBef>
              <a:buFont typeface="Tw Cen MT" charset="0"/>
              <a:buAutoNum type="arabicPeriod"/>
            </a:pPr>
            <a:r>
              <a:rPr lang="en-US" sz="2800" dirty="0" smtClean="0"/>
              <a:t>Online advertising and public relations (PR)</a:t>
            </a:r>
          </a:p>
          <a:p>
            <a:pPr marL="514350" indent="-514350" eaLnBrk="1" hangingPunct="1">
              <a:spcBef>
                <a:spcPts val="600"/>
              </a:spcBef>
              <a:buFont typeface="Tw Cen MT" charset="0"/>
              <a:buAutoNum type="arabicPeriod"/>
            </a:pPr>
            <a:r>
              <a:rPr lang="en-US" sz="2800" dirty="0" smtClean="0"/>
              <a:t>Online sales promotions</a:t>
            </a:r>
          </a:p>
          <a:p>
            <a:pPr marL="514350" indent="-514350" eaLnBrk="1" hangingPunct="1">
              <a:spcBef>
                <a:spcPts val="600"/>
              </a:spcBef>
              <a:buFont typeface="Tw Cen MT" charset="0"/>
              <a:buAutoNum type="arabicPeriod"/>
            </a:pPr>
            <a:r>
              <a:rPr lang="en-US" sz="2800" dirty="0" smtClean="0"/>
              <a:t>Pricing strategies </a:t>
            </a:r>
          </a:p>
          <a:p>
            <a:pPr marL="514350" indent="-514350" eaLnBrk="1" hangingPunct="1">
              <a:spcBef>
                <a:spcPts val="600"/>
              </a:spcBef>
              <a:buFont typeface="Tw Cen MT" charset="0"/>
              <a:buAutoNum type="arabicPeriod"/>
            </a:pPr>
            <a:r>
              <a:rPr lang="en-US" sz="2800" dirty="0" smtClean="0"/>
              <a:t>Social media communication</a:t>
            </a:r>
          </a:p>
          <a:p>
            <a:pPr marL="514350" indent="-514350" eaLnBrk="1" hangingPunct="1">
              <a:spcBef>
                <a:spcPts val="600"/>
              </a:spcBef>
              <a:buFont typeface="Tw Cen MT" charset="0"/>
              <a:buAutoNum type="arabicPeriod"/>
            </a:pPr>
            <a:r>
              <a:rPr lang="en-US" sz="2800" dirty="0" smtClean="0"/>
              <a:t>Search marketing</a:t>
            </a:r>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12</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Business Process-Level </a:t>
            </a:r>
            <a:br>
              <a:rPr lang="en-US" dirty="0" smtClean="0"/>
            </a:br>
            <a:r>
              <a:rPr lang="en-US" dirty="0" smtClean="0"/>
              <a:t>E-Business Models</a:t>
            </a:r>
            <a:endParaRPr lang="en-US" dirty="0"/>
          </a:p>
        </p:txBody>
      </p:sp>
      <p:sp>
        <p:nvSpPr>
          <p:cNvPr id="3" name="Content Placeholder 2"/>
          <p:cNvSpPr>
            <a:spLocks noGrp="1"/>
          </p:cNvSpPr>
          <p:nvPr>
            <p:ph sz="half" idx="1"/>
          </p:nvPr>
        </p:nvSpPr>
        <p:spPr/>
        <p:txBody>
          <a:bodyPr>
            <a:normAutofit/>
          </a:bodyPr>
          <a:lstStyle/>
          <a:p>
            <a:pPr marL="514350" indent="-514350">
              <a:spcBef>
                <a:spcPts val="1200"/>
              </a:spcBef>
              <a:buNone/>
            </a:pPr>
            <a:r>
              <a:rPr lang="en-US" dirty="0" smtClean="0"/>
              <a:t>Customer relationship management (CRM)</a:t>
            </a:r>
          </a:p>
          <a:p>
            <a:pPr marL="514350" indent="-514350">
              <a:spcBef>
                <a:spcPts val="1200"/>
              </a:spcBef>
              <a:buNone/>
            </a:pPr>
            <a:r>
              <a:rPr lang="en-US" dirty="0" smtClean="0"/>
              <a:t>Knowledge management</a:t>
            </a:r>
          </a:p>
          <a:p>
            <a:pPr marL="514350" indent="-514350">
              <a:spcBef>
                <a:spcPts val="1200"/>
              </a:spcBef>
              <a:buNone/>
            </a:pPr>
            <a:r>
              <a:rPr lang="en-US" dirty="0" smtClean="0"/>
              <a:t>Supply chain management</a:t>
            </a:r>
          </a:p>
          <a:p>
            <a:pPr marL="514350" indent="-514350">
              <a:spcBef>
                <a:spcPts val="1200"/>
              </a:spcBef>
              <a:buNone/>
            </a:pPr>
            <a:r>
              <a:rPr lang="en-US" dirty="0" smtClean="0"/>
              <a:t>Community building</a:t>
            </a:r>
          </a:p>
          <a:p>
            <a:pPr marL="514350" indent="-514350">
              <a:spcBef>
                <a:spcPts val="1200"/>
              </a:spcBef>
              <a:buNone/>
            </a:pPr>
            <a:r>
              <a:rPr lang="en-US" dirty="0" smtClean="0"/>
              <a:t>Affiliate programs</a:t>
            </a:r>
          </a:p>
          <a:p>
            <a:pPr marL="514350" indent="-514350">
              <a:spcBef>
                <a:spcPts val="1200"/>
              </a:spcBef>
              <a:buNone/>
            </a:pPr>
            <a:r>
              <a:rPr lang="en-US" dirty="0" smtClean="0"/>
              <a:t>Database marketing</a:t>
            </a:r>
          </a:p>
          <a:p>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p>
            <a:pPr marL="514350" indent="-514350">
              <a:spcBef>
                <a:spcPts val="1200"/>
              </a:spcBef>
              <a:buNone/>
            </a:pPr>
            <a:r>
              <a:rPr lang="en-US" dirty="0" smtClean="0"/>
              <a:t>Enterprise resource planning (ERP)</a:t>
            </a:r>
          </a:p>
          <a:p>
            <a:pPr marL="514350" indent="-514350">
              <a:spcBef>
                <a:spcPts val="1200"/>
              </a:spcBef>
              <a:buNone/>
            </a:pPr>
            <a:r>
              <a:rPr lang="en-US" dirty="0" smtClean="0"/>
              <a:t>Mass customization</a:t>
            </a:r>
          </a:p>
          <a:p>
            <a:pPr marL="514350" indent="-514350">
              <a:spcBef>
                <a:spcPts val="1200"/>
              </a:spcBef>
              <a:buNone/>
            </a:pPr>
            <a:r>
              <a:rPr lang="en-US" dirty="0" smtClean="0"/>
              <a:t>Crowdsourcing</a:t>
            </a:r>
          </a:p>
          <a:p>
            <a:pPr marL="514350" indent="-514350">
              <a:spcBef>
                <a:spcPts val="1200"/>
              </a:spcBef>
              <a:buNone/>
            </a:pPr>
            <a:r>
              <a:rPr lang="en-US" dirty="0" smtClean="0"/>
              <a:t>Freemium</a:t>
            </a:r>
          </a:p>
          <a:p>
            <a:pPr marL="514350" indent="-514350">
              <a:spcBef>
                <a:spcPts val="1200"/>
              </a:spcBef>
              <a:buNone/>
            </a:pPr>
            <a:r>
              <a:rPr lang="en-US" dirty="0" smtClean="0"/>
              <a:t>Location-based marketing</a:t>
            </a:r>
            <a:endParaRPr lang="en-US" dirty="0"/>
          </a:p>
        </p:txBody>
      </p:sp>
      <p:sp>
        <p:nvSpPr>
          <p:cNvPr id="5" name="Slide Number Placeholder 4"/>
          <p:cNvSpPr>
            <a:spLocks noGrp="1"/>
          </p:cNvSpPr>
          <p:nvPr>
            <p:ph type="sldNum" sz="quarter" idx="12"/>
          </p:nvPr>
        </p:nvSpPr>
        <p:spPr/>
        <p:txBody>
          <a:bodyPr/>
          <a:lstStyle/>
          <a:p>
            <a:r>
              <a:rPr lang="en-US" dirty="0" smtClean="0"/>
              <a:t>2-</a:t>
            </a:r>
            <a:fld id="{C238F03A-58E1-4ECA-9024-348A9A81A53D}" type="slidenum">
              <a:rPr lang="en-US" smtClean="0"/>
              <a:pPr/>
              <a:t>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990600" y="228600"/>
            <a:ext cx="7772400" cy="1066800"/>
          </a:xfrm>
        </p:spPr>
        <p:txBody>
          <a:bodyPr>
            <a:normAutofit fontScale="90000"/>
          </a:bodyPr>
          <a:lstStyle/>
          <a:p>
            <a:pPr eaLnBrk="1" fontAlgn="auto" hangingPunct="1">
              <a:spcAft>
                <a:spcPts val="0"/>
              </a:spcAft>
              <a:defRPr/>
            </a:pPr>
            <a:r>
              <a:rPr lang="en-US" dirty="0" smtClean="0">
                <a:ea typeface="+mj-ea"/>
                <a:cs typeface="+mj-cs"/>
              </a:rPr>
              <a:t>Enterprise-Level </a:t>
            </a:r>
            <a:br>
              <a:rPr lang="en-US" dirty="0" smtClean="0">
                <a:ea typeface="+mj-ea"/>
                <a:cs typeface="+mj-cs"/>
              </a:rPr>
            </a:br>
            <a:r>
              <a:rPr lang="en-US" dirty="0" smtClean="0">
                <a:ea typeface="+mj-ea"/>
                <a:cs typeface="+mj-cs"/>
              </a:rPr>
              <a:t>E-Business Models</a:t>
            </a:r>
            <a:r>
              <a:rPr lang="en-US" sz="3600" dirty="0" smtClean="0">
                <a:ea typeface="+mj-ea"/>
                <a:cs typeface="+mj-cs"/>
              </a:rPr>
              <a:t>	</a:t>
            </a:r>
          </a:p>
        </p:txBody>
      </p:sp>
      <p:sp>
        <p:nvSpPr>
          <p:cNvPr id="15363" name="Rectangle 3"/>
          <p:cNvSpPr>
            <a:spLocks noGrp="1" noChangeArrowheads="1"/>
          </p:cNvSpPr>
          <p:nvPr>
            <p:ph type="body" idx="1"/>
          </p:nvPr>
        </p:nvSpPr>
        <p:spPr>
          <a:xfrm>
            <a:off x="1066800" y="1447800"/>
            <a:ext cx="7924800" cy="5105400"/>
          </a:xfrm>
        </p:spPr>
        <p:txBody>
          <a:bodyPr rtlCol="0">
            <a:noAutofit/>
          </a:bodyPr>
          <a:lstStyle/>
          <a:p>
            <a:pPr marL="514350" indent="-514350">
              <a:spcBef>
                <a:spcPts val="0"/>
              </a:spcBef>
              <a:defRPr/>
            </a:pPr>
            <a:r>
              <a:rPr lang="en-US" sz="2800" b="1" dirty="0" smtClean="0">
                <a:ea typeface="+mn-ea"/>
              </a:rPr>
              <a:t>E-commerce</a:t>
            </a:r>
            <a:r>
              <a:rPr lang="en-US" sz="2800" dirty="0" smtClean="0">
                <a:ea typeface="+mn-ea"/>
              </a:rPr>
              <a:t> refers to online transactions: selling goods and services on the internet.</a:t>
            </a:r>
          </a:p>
          <a:p>
            <a:pPr marL="514350" indent="-514350">
              <a:spcBef>
                <a:spcPts val="0"/>
              </a:spcBef>
              <a:defRPr/>
            </a:pPr>
            <a:r>
              <a:rPr lang="en-US" sz="2800" b="1" dirty="0" smtClean="0"/>
              <a:t>Social commerce </a:t>
            </a:r>
            <a:r>
              <a:rPr lang="en-US" sz="2800" dirty="0" smtClean="0"/>
              <a:t>uses social media to facilitate online sales.</a:t>
            </a:r>
          </a:p>
          <a:p>
            <a:pPr marL="514350" indent="-514350">
              <a:spcBef>
                <a:spcPts val="0"/>
              </a:spcBef>
              <a:defRPr/>
            </a:pPr>
            <a:r>
              <a:rPr lang="en-US" sz="2800" b="1" dirty="0" smtClean="0">
                <a:ea typeface="+mn-ea"/>
              </a:rPr>
              <a:t>Direct distribution </a:t>
            </a:r>
            <a:r>
              <a:rPr lang="en-US" sz="2800" dirty="0" smtClean="0">
                <a:ea typeface="+mn-ea"/>
              </a:rPr>
              <a:t>is when manufacturers sell directly to consumers.</a:t>
            </a:r>
          </a:p>
          <a:p>
            <a:pPr marL="514350" indent="-514350">
              <a:spcBef>
                <a:spcPts val="0"/>
              </a:spcBef>
              <a:defRPr/>
            </a:pPr>
            <a:r>
              <a:rPr lang="en-US" sz="2800" b="1" dirty="0" smtClean="0"/>
              <a:t>Content sponsorship </a:t>
            </a:r>
            <a:r>
              <a:rPr lang="en-US" sz="2800" dirty="0" smtClean="0"/>
              <a:t>is a form of e-commerce in which companies sell advertising on their Web pages, YouTube videos, or other online media.</a:t>
            </a:r>
          </a:p>
          <a:p>
            <a:pPr marL="514350" indent="-514350">
              <a:spcBef>
                <a:spcPts val="0"/>
              </a:spcBef>
              <a:defRPr/>
            </a:pPr>
            <a:r>
              <a:rPr lang="en-US" sz="2800" dirty="0" smtClean="0"/>
              <a:t>A </a:t>
            </a:r>
            <a:r>
              <a:rPr lang="en-US" sz="2800" b="1" dirty="0" smtClean="0"/>
              <a:t>portal </a:t>
            </a:r>
            <a:r>
              <a:rPr lang="en-US" sz="2800" dirty="0" smtClean="0"/>
              <a:t>is a point of entry to the internet that combines diverse content from many sources.</a:t>
            </a:r>
          </a:p>
          <a:p>
            <a:endParaRPr lang="en-US" sz="2800" dirty="0">
              <a:ea typeface="+mn-ea"/>
            </a:endParaRPr>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14</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Enterprise-Level </a:t>
            </a:r>
            <a:br>
              <a:rPr lang="en-US" dirty="0" smtClean="0"/>
            </a:br>
            <a:r>
              <a:rPr lang="en-US" dirty="0" smtClean="0"/>
              <a:t>E-Business Models</a:t>
            </a:r>
            <a:r>
              <a:rPr lang="en-US" sz="3600" dirty="0" smtClean="0"/>
              <a:t>, cont.</a:t>
            </a:r>
            <a:endParaRPr lang="en-US" dirty="0"/>
          </a:p>
        </p:txBody>
      </p:sp>
      <p:sp>
        <p:nvSpPr>
          <p:cNvPr id="3" name="Content Placeholder 2"/>
          <p:cNvSpPr>
            <a:spLocks noGrp="1"/>
          </p:cNvSpPr>
          <p:nvPr>
            <p:ph idx="1"/>
          </p:nvPr>
        </p:nvSpPr>
        <p:spPr/>
        <p:txBody>
          <a:bodyPr/>
          <a:lstStyle/>
          <a:p>
            <a:r>
              <a:rPr lang="en-US" sz="2800" b="1" dirty="0" smtClean="0"/>
              <a:t>Social network sites</a:t>
            </a:r>
            <a:r>
              <a:rPr lang="en-US" sz="2800" dirty="0" smtClean="0"/>
              <a:t> are those that bring users together to share interests and personal or professional profiles.</a:t>
            </a:r>
          </a:p>
          <a:p>
            <a:r>
              <a:rPr lang="en-US" sz="2800" b="1" dirty="0" smtClean="0"/>
              <a:t>Online brokers </a:t>
            </a:r>
            <a:r>
              <a:rPr lang="en-US" sz="2800" dirty="0" smtClean="0"/>
              <a:t>are intermediaries who assist in the purchase negotiations without actually representing either buyers or sellers.</a:t>
            </a:r>
          </a:p>
          <a:p>
            <a:r>
              <a:rPr lang="en-US" sz="2800" b="1" dirty="0" smtClean="0"/>
              <a:t>Manufacturer’s agents </a:t>
            </a:r>
            <a:r>
              <a:rPr lang="en-US" sz="2800" dirty="0" smtClean="0"/>
              <a:t>represent more than one seller.</a:t>
            </a:r>
          </a:p>
          <a:p>
            <a:r>
              <a:rPr lang="en-US" sz="2800" b="1" dirty="0" smtClean="0"/>
              <a:t>Purchasing agents </a:t>
            </a:r>
            <a:r>
              <a:rPr lang="en-US" sz="2800" dirty="0" smtClean="0"/>
              <a:t>represent buyers.</a:t>
            </a:r>
            <a:endParaRPr lang="en-US" sz="2800" dirty="0"/>
          </a:p>
        </p:txBody>
      </p:sp>
      <p:sp>
        <p:nvSpPr>
          <p:cNvPr id="4" name="Slide Number Placeholder 3"/>
          <p:cNvSpPr>
            <a:spLocks noGrp="1"/>
          </p:cNvSpPr>
          <p:nvPr>
            <p:ph type="sldNum" sz="quarter" idx="12"/>
          </p:nvPr>
        </p:nvSpPr>
        <p:spPr/>
        <p:txBody>
          <a:bodyPr/>
          <a:lstStyle/>
          <a:p>
            <a:r>
              <a:rPr lang="en-US" dirty="0" smtClean="0"/>
              <a:t>2-</a:t>
            </a:r>
            <a:fld id="{C238F03A-58E1-4ECA-9024-348A9A81A53D}" type="slidenum">
              <a:rPr lang="en-US" smtClean="0"/>
              <a:pPr/>
              <a:t>15</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228600"/>
            <a:ext cx="8080375" cy="1143000"/>
          </a:xfrm>
        </p:spPr>
        <p:txBody>
          <a:bodyPr/>
          <a:lstStyle/>
          <a:p>
            <a:pPr eaLnBrk="1" fontAlgn="auto" hangingPunct="1">
              <a:spcAft>
                <a:spcPts val="0"/>
              </a:spcAft>
              <a:defRPr/>
            </a:pPr>
            <a:r>
              <a:rPr lang="en-US" dirty="0" smtClean="0">
                <a:ea typeface="+mj-ea"/>
                <a:cs typeface="+mj-cs"/>
              </a:rPr>
              <a:t>Pure Play</a:t>
            </a:r>
          </a:p>
        </p:txBody>
      </p:sp>
      <p:sp>
        <p:nvSpPr>
          <p:cNvPr id="24579" name="Rectangle 3"/>
          <p:cNvSpPr>
            <a:spLocks noGrp="1" noChangeArrowheads="1"/>
          </p:cNvSpPr>
          <p:nvPr>
            <p:ph type="body" idx="1"/>
          </p:nvPr>
        </p:nvSpPr>
        <p:spPr>
          <a:xfrm>
            <a:off x="990600" y="1371600"/>
            <a:ext cx="7775575" cy="4724400"/>
          </a:xfrm>
        </p:spPr>
        <p:txBody>
          <a:bodyPr rtlCol="0">
            <a:normAutofit fontScale="92500"/>
          </a:bodyPr>
          <a:lstStyle/>
          <a:p>
            <a:pPr>
              <a:spcBef>
                <a:spcPts val="1200"/>
              </a:spcBef>
              <a:defRPr/>
            </a:pPr>
            <a:r>
              <a:rPr lang="en-US" sz="3000" dirty="0" smtClean="0">
                <a:ea typeface="+mn-ea"/>
                <a:cs typeface="+mn-cs"/>
              </a:rPr>
              <a:t>Pure plays are businesses that began on the internet.</a:t>
            </a:r>
          </a:p>
          <a:p>
            <a:pPr lvl="1">
              <a:spcBef>
                <a:spcPts val="1200"/>
              </a:spcBef>
              <a:defRPr/>
            </a:pPr>
            <a:r>
              <a:rPr lang="en-US" sz="3000" dirty="0" smtClean="0">
                <a:ea typeface="+mn-ea"/>
              </a:rPr>
              <a:t>They represent the final level of the pyramid.</a:t>
            </a:r>
          </a:p>
          <a:p>
            <a:pPr>
              <a:spcBef>
                <a:spcPts val="1200"/>
              </a:spcBef>
              <a:defRPr/>
            </a:pPr>
            <a:r>
              <a:rPr lang="en-US" sz="3000" dirty="0" smtClean="0">
                <a:ea typeface="+mn-ea"/>
                <a:cs typeface="+mn-cs"/>
              </a:rPr>
              <a:t>Pure plays face significant challenges.</a:t>
            </a:r>
          </a:p>
          <a:p>
            <a:pPr lvl="1">
              <a:spcBef>
                <a:spcPts val="1200"/>
              </a:spcBef>
              <a:defRPr/>
            </a:pPr>
            <a:r>
              <a:rPr lang="en-US" sz="3000" dirty="0" smtClean="0">
                <a:ea typeface="+mn-ea"/>
              </a:rPr>
              <a:t>They must compete as new brands.</a:t>
            </a:r>
          </a:p>
          <a:p>
            <a:pPr lvl="1">
              <a:spcBef>
                <a:spcPts val="1200"/>
              </a:spcBef>
              <a:defRPr/>
            </a:pPr>
            <a:r>
              <a:rPr lang="en-US" sz="3000" dirty="0" smtClean="0">
                <a:ea typeface="+mn-ea"/>
              </a:rPr>
              <a:t>They may need to take customers away from established businesses.</a:t>
            </a:r>
          </a:p>
          <a:p>
            <a:pPr>
              <a:spcBef>
                <a:spcPts val="1200"/>
              </a:spcBef>
              <a:defRPr/>
            </a:pPr>
            <a:r>
              <a:rPr lang="en-US" sz="3000" dirty="0" smtClean="0">
                <a:ea typeface="+mn-ea"/>
                <a:cs typeface="+mn-cs"/>
              </a:rPr>
              <a:t>Some pure plays have redefined industries: Yahoo!,  Google, Twitter, Flickr, and eBay.</a:t>
            </a:r>
          </a:p>
          <a:p>
            <a:pPr eaLnBrk="1" fontAlgn="auto" hangingPunct="1">
              <a:spcAft>
                <a:spcPts val="0"/>
              </a:spcAft>
              <a:buFont typeface="Wingdings" pitchFamily="2" charset="2"/>
              <a:buChar char=""/>
              <a:defRPr/>
            </a:pPr>
            <a:endParaRPr lang="en-US" dirty="0" smtClean="0">
              <a:ea typeface="+mn-ea"/>
              <a:cs typeface="+mn-cs"/>
            </a:endParaRPr>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16</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914400" y="228600"/>
            <a:ext cx="7851775" cy="990600"/>
          </a:xfrm>
        </p:spPr>
        <p:txBody>
          <a:bodyPr>
            <a:noAutofit/>
          </a:bodyPr>
          <a:lstStyle/>
          <a:p>
            <a:pPr eaLnBrk="1" fontAlgn="auto" hangingPunct="1">
              <a:spcAft>
                <a:spcPts val="0"/>
              </a:spcAft>
              <a:defRPr/>
            </a:pPr>
            <a:r>
              <a:rPr lang="en-US" dirty="0" smtClean="0">
                <a:ea typeface="+mj-ea"/>
                <a:cs typeface="+mj-cs"/>
              </a:rPr>
              <a:t>Performance Metrics </a:t>
            </a:r>
            <a:br>
              <a:rPr lang="en-US" dirty="0" smtClean="0">
                <a:ea typeface="+mj-ea"/>
                <a:cs typeface="+mj-cs"/>
              </a:rPr>
            </a:br>
            <a:r>
              <a:rPr lang="en-US" dirty="0" smtClean="0">
                <a:ea typeface="+mj-ea"/>
                <a:cs typeface="+mj-cs"/>
              </a:rPr>
              <a:t>Inform Strategy</a:t>
            </a:r>
          </a:p>
        </p:txBody>
      </p:sp>
      <p:sp>
        <p:nvSpPr>
          <p:cNvPr id="25603" name="Rectangle 3"/>
          <p:cNvSpPr>
            <a:spLocks noGrp="1" noChangeArrowheads="1"/>
          </p:cNvSpPr>
          <p:nvPr>
            <p:ph type="body" idx="1"/>
          </p:nvPr>
        </p:nvSpPr>
        <p:spPr>
          <a:xfrm>
            <a:off x="1066800" y="1447800"/>
            <a:ext cx="7699375" cy="4648200"/>
          </a:xfrm>
        </p:spPr>
        <p:txBody>
          <a:bodyPr>
            <a:noAutofit/>
          </a:bodyPr>
          <a:lstStyle/>
          <a:p>
            <a:pPr eaLnBrk="1" hangingPunct="1">
              <a:spcBef>
                <a:spcPts val="1200"/>
              </a:spcBef>
            </a:pPr>
            <a:r>
              <a:rPr lang="en-US" sz="2800" dirty="0" smtClean="0"/>
              <a:t>Performance metrics are specific measures designed to evaluate the effectiveness and efficiency of operations, online and offline.</a:t>
            </a:r>
          </a:p>
          <a:p>
            <a:pPr eaLnBrk="1" hangingPunct="1">
              <a:spcBef>
                <a:spcPts val="1200"/>
              </a:spcBef>
            </a:pPr>
            <a:r>
              <a:rPr lang="en-US" sz="2800" dirty="0" smtClean="0"/>
              <a:t>Performance metrics:</a:t>
            </a:r>
          </a:p>
          <a:p>
            <a:pPr lvl="1" eaLnBrk="1" hangingPunct="1">
              <a:spcBef>
                <a:spcPts val="1200"/>
              </a:spcBef>
            </a:pPr>
            <a:r>
              <a:rPr lang="en-US" sz="2800" dirty="0" smtClean="0"/>
              <a:t>Provide measurable outcomes.</a:t>
            </a:r>
          </a:p>
          <a:p>
            <a:pPr lvl="1" eaLnBrk="1" hangingPunct="1">
              <a:spcBef>
                <a:spcPts val="1200"/>
              </a:spcBef>
            </a:pPr>
            <a:r>
              <a:rPr lang="en-US" sz="2800" dirty="0" smtClean="0"/>
              <a:t>Must be easy to understand and use.</a:t>
            </a:r>
          </a:p>
          <a:p>
            <a:pPr lvl="1" eaLnBrk="1" hangingPunct="1">
              <a:spcBef>
                <a:spcPts val="1200"/>
              </a:spcBef>
            </a:pPr>
            <a:r>
              <a:rPr lang="en-US" sz="2800" dirty="0" smtClean="0"/>
              <a:t>Must be actionable.</a:t>
            </a:r>
          </a:p>
          <a:p>
            <a:pPr lvl="1" eaLnBrk="1" hangingPunct="1">
              <a:spcBef>
                <a:spcPts val="1200"/>
              </a:spcBef>
            </a:pPr>
            <a:r>
              <a:rPr lang="en-US" sz="2800" dirty="0" smtClean="0"/>
              <a:t>Can motivate employees to make decisions that lead to desired outcomes.</a:t>
            </a:r>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17</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066800" y="228600"/>
            <a:ext cx="7699375" cy="990600"/>
          </a:xfrm>
        </p:spPr>
        <p:txBody>
          <a:bodyPr/>
          <a:lstStyle/>
          <a:p>
            <a:pPr eaLnBrk="1" fontAlgn="auto" hangingPunct="1">
              <a:spcAft>
                <a:spcPts val="0"/>
              </a:spcAft>
              <a:defRPr/>
            </a:pPr>
            <a:r>
              <a:rPr lang="en-US" dirty="0" smtClean="0">
                <a:ea typeface="+mj-ea"/>
                <a:cs typeface="+mj-cs"/>
              </a:rPr>
              <a:t>Web Analytics</a:t>
            </a:r>
          </a:p>
        </p:txBody>
      </p:sp>
      <p:sp>
        <p:nvSpPr>
          <p:cNvPr id="26629" name="Content Placeholder 4"/>
          <p:cNvSpPr>
            <a:spLocks noGrp="1"/>
          </p:cNvSpPr>
          <p:nvPr>
            <p:ph sz="quarter" idx="1"/>
          </p:nvPr>
        </p:nvSpPr>
        <p:spPr>
          <a:xfrm>
            <a:off x="1143000" y="1371600"/>
            <a:ext cx="7623175" cy="4419600"/>
          </a:xfrm>
        </p:spPr>
        <p:txBody>
          <a:bodyPr>
            <a:normAutofit/>
          </a:bodyPr>
          <a:lstStyle/>
          <a:p>
            <a:pPr eaLnBrk="1" hangingPunct="1">
              <a:lnSpc>
                <a:spcPct val="80000"/>
              </a:lnSpc>
            </a:pPr>
            <a:r>
              <a:rPr lang="en-US" sz="2800" dirty="0" smtClean="0"/>
              <a:t>Web analytics is the e-marketing term for the study of user behavior on Web pages.</a:t>
            </a:r>
          </a:p>
          <a:p>
            <a:pPr eaLnBrk="1" hangingPunct="1">
              <a:lnSpc>
                <a:spcPct val="80000"/>
              </a:lnSpc>
            </a:pPr>
            <a:r>
              <a:rPr lang="en-US" sz="2800" dirty="0" smtClean="0"/>
              <a:t>Metrics measure activities such as:</a:t>
            </a:r>
          </a:p>
          <a:p>
            <a:pPr lvl="1" eaLnBrk="1" hangingPunct="1">
              <a:lnSpc>
                <a:spcPct val="80000"/>
              </a:lnSpc>
            </a:pPr>
            <a:r>
              <a:rPr lang="en-US" sz="2800" dirty="0" smtClean="0"/>
              <a:t>Click throughs from advertising.</a:t>
            </a:r>
          </a:p>
          <a:p>
            <a:pPr lvl="1" eaLnBrk="1" hangingPunct="1">
              <a:lnSpc>
                <a:spcPct val="80000"/>
              </a:lnSpc>
            </a:pPr>
            <a:r>
              <a:rPr lang="en-US" sz="2800" dirty="0" smtClean="0"/>
              <a:t>Page views.</a:t>
            </a:r>
          </a:p>
          <a:p>
            <a:pPr lvl="1" eaLnBrk="1" hangingPunct="1">
              <a:lnSpc>
                <a:spcPct val="80000"/>
              </a:lnSpc>
            </a:pPr>
            <a:r>
              <a:rPr lang="en-US" sz="2800" dirty="0" smtClean="0"/>
              <a:t>Number of comments posted on a blog.</a:t>
            </a:r>
          </a:p>
          <a:p>
            <a:pPr lvl="1" eaLnBrk="1" hangingPunct="1">
              <a:lnSpc>
                <a:spcPct val="80000"/>
              </a:lnSpc>
            </a:pPr>
            <a:r>
              <a:rPr lang="en-US" sz="2800" dirty="0" smtClean="0"/>
              <a:t>Number of fans on a company Facebook page.</a:t>
            </a:r>
          </a:p>
          <a:p>
            <a:pPr lvl="1" eaLnBrk="1" hangingPunct="1">
              <a:lnSpc>
                <a:spcPct val="80000"/>
              </a:lnSpc>
            </a:pPr>
            <a:r>
              <a:rPr lang="en-US" sz="2800" dirty="0" smtClean="0"/>
              <a:t>Conversions to sales.</a:t>
            </a:r>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18</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ea typeface="+mj-ea"/>
                <a:cs typeface="+mj-cs"/>
              </a:rPr>
              <a:t>Data Collection</a:t>
            </a:r>
            <a:endParaRPr lang="en-US" dirty="0">
              <a:ea typeface="+mj-ea"/>
              <a:cs typeface="+mj-cs"/>
            </a:endParaRPr>
          </a:p>
        </p:txBody>
      </p:sp>
      <p:sp>
        <p:nvSpPr>
          <p:cNvPr id="60420" name="Content Placeholder 2"/>
          <p:cNvSpPr>
            <a:spLocks noGrp="1"/>
          </p:cNvSpPr>
          <p:nvPr>
            <p:ph idx="1"/>
          </p:nvPr>
        </p:nvSpPr>
        <p:spPr>
          <a:xfrm>
            <a:off x="1371600" y="1600200"/>
            <a:ext cx="6781800" cy="4449763"/>
          </a:xfrm>
        </p:spPr>
        <p:txBody>
          <a:bodyPr/>
          <a:lstStyle/>
          <a:p>
            <a:pPr eaLnBrk="1" hangingPunct="1"/>
            <a:r>
              <a:rPr lang="en-US" sz="2800" dirty="0" smtClean="0"/>
              <a:t>Data for Web analytics are collected in several ways:</a:t>
            </a:r>
          </a:p>
          <a:p>
            <a:pPr marL="1028700" lvl="1" eaLnBrk="1" hangingPunct="1"/>
            <a:r>
              <a:rPr lang="en-US" sz="2800" dirty="0" smtClean="0"/>
              <a:t>Website server logs</a:t>
            </a:r>
          </a:p>
          <a:p>
            <a:pPr marL="1028700" lvl="1" eaLnBrk="1" hangingPunct="1"/>
            <a:r>
              <a:rPr lang="en-US" sz="2800" dirty="0" smtClean="0"/>
              <a:t>Cookie files</a:t>
            </a:r>
          </a:p>
          <a:p>
            <a:pPr marL="1028700" lvl="1" eaLnBrk="1" hangingPunct="1"/>
            <a:r>
              <a:rPr lang="en-US" sz="2800" dirty="0" smtClean="0"/>
              <a:t>Page tags</a:t>
            </a:r>
          </a:p>
          <a:p>
            <a:pPr marL="1028700" lvl="1" eaLnBrk="1" hangingPunct="1"/>
            <a:r>
              <a:rPr lang="en-US" sz="2800" dirty="0" smtClean="0"/>
              <a:t>Geolocation</a:t>
            </a:r>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19</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2 Objectives</a:t>
            </a:r>
            <a:endParaRPr lang="en-US" dirty="0"/>
          </a:p>
        </p:txBody>
      </p:sp>
      <p:sp>
        <p:nvSpPr>
          <p:cNvPr id="3" name="Content Placeholder 2"/>
          <p:cNvSpPr>
            <a:spLocks noGrp="1"/>
          </p:cNvSpPr>
          <p:nvPr>
            <p:ph idx="1"/>
          </p:nvPr>
        </p:nvSpPr>
        <p:spPr>
          <a:xfrm>
            <a:off x="457200" y="1371600"/>
            <a:ext cx="8305800" cy="4754563"/>
          </a:xfrm>
        </p:spPr>
        <p:txBody>
          <a:bodyPr>
            <a:normAutofit fontScale="92500" lnSpcReduction="10000"/>
          </a:bodyPr>
          <a:lstStyle/>
          <a:p>
            <a:pPr>
              <a:lnSpc>
                <a:spcPct val="120000"/>
              </a:lnSpc>
              <a:spcBef>
                <a:spcPts val="600"/>
              </a:spcBef>
            </a:pPr>
            <a:r>
              <a:rPr lang="en-US" sz="3000" dirty="0" smtClean="0"/>
              <a:t>After reading Chapter 2, you will be able to:</a:t>
            </a:r>
            <a:endParaRPr lang="en-US" sz="2600" dirty="0" smtClean="0"/>
          </a:p>
          <a:p>
            <a:pPr lvl="1"/>
            <a:r>
              <a:rPr lang="en-US" sz="3000" dirty="0" smtClean="0"/>
              <a:t>Explain the importance of strategic planning, strategy, e-business strategy, and e-marketing strategy.</a:t>
            </a:r>
          </a:p>
          <a:p>
            <a:pPr lvl="1"/>
            <a:r>
              <a:rPr lang="en-US" sz="3000" dirty="0" smtClean="0"/>
              <a:t>Identify the main e-business models at the activity, business process, and enterprise levels.</a:t>
            </a:r>
          </a:p>
          <a:p>
            <a:pPr lvl="1"/>
            <a:r>
              <a:rPr lang="en-US" sz="3000" dirty="0" smtClean="0"/>
              <a:t>Discuss the use of performance metrics and the Balanced Scorecard to measure e-business and e-marketing performance.</a:t>
            </a:r>
          </a:p>
          <a:p>
            <a:pPr lvl="1"/>
            <a:r>
              <a:rPr lang="en-US" sz="3000" dirty="0" smtClean="0"/>
              <a:t>Enumerate key performance metrics for social media communication.</a:t>
            </a:r>
            <a:endParaRPr lang="en-US" sz="3000" dirty="0"/>
          </a:p>
        </p:txBody>
      </p:sp>
      <p:sp>
        <p:nvSpPr>
          <p:cNvPr id="5" name="Slide Number Placeholder 4"/>
          <p:cNvSpPr>
            <a:spLocks noGrp="1"/>
          </p:cNvSpPr>
          <p:nvPr>
            <p:ph type="sldNum" sz="quarter" idx="12"/>
          </p:nvPr>
        </p:nvSpPr>
        <p:spPr/>
        <p:txBody>
          <a:bodyPr/>
          <a:lstStyle/>
          <a:p>
            <a:r>
              <a:rPr lang="en-US" dirty="0" smtClean="0"/>
              <a:t>2-</a:t>
            </a:r>
            <a:fld id="{C238F03A-58E1-4ECA-9024-348A9A81A53D}" type="slidenum">
              <a:rPr lang="en-US" smtClean="0"/>
              <a:pPr/>
              <a:t>2</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Metrics Used to Measure Internet Marketing Performance</a:t>
            </a:r>
            <a:endParaRPr lang="en-US" dirty="0"/>
          </a:p>
        </p:txBody>
      </p:sp>
      <p:sp>
        <p:nvSpPr>
          <p:cNvPr id="3" name="Slide Number Placeholder 2"/>
          <p:cNvSpPr>
            <a:spLocks noGrp="1"/>
          </p:cNvSpPr>
          <p:nvPr>
            <p:ph type="sldNum" sz="quarter" idx="12"/>
          </p:nvPr>
        </p:nvSpPr>
        <p:spPr/>
        <p:txBody>
          <a:bodyPr/>
          <a:lstStyle/>
          <a:p>
            <a:r>
              <a:rPr lang="en-US" dirty="0" smtClean="0"/>
              <a:t>2-</a:t>
            </a:r>
            <a:fld id="{C238F03A-58E1-4ECA-9024-348A9A81A53D}" type="slidenum">
              <a:rPr lang="en-US" smtClean="0"/>
              <a:pPr/>
              <a:t>20</a:t>
            </a:fld>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1524000" y="1862138"/>
            <a:ext cx="5867400" cy="3395662"/>
          </a:xfrm>
          <a:prstGeom prst="rect">
            <a:avLst/>
          </a:prstGeom>
          <a:noFill/>
          <a:ln w="9525">
            <a:noFill/>
            <a:miter lim="800000"/>
            <a:headEnd/>
            <a:tailEnd/>
          </a:ln>
        </p:spPr>
      </p:pic>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066800" y="228600"/>
            <a:ext cx="7696200" cy="1066800"/>
          </a:xfrm>
        </p:spPr>
        <p:txBody>
          <a:bodyPr/>
          <a:lstStyle/>
          <a:p>
            <a:pPr eaLnBrk="1" fontAlgn="auto" hangingPunct="1">
              <a:spcAft>
                <a:spcPts val="0"/>
              </a:spcAft>
              <a:defRPr/>
            </a:pPr>
            <a:r>
              <a:rPr lang="en-US" dirty="0" smtClean="0">
                <a:ea typeface="+mj-ea"/>
                <a:cs typeface="+mj-cs"/>
              </a:rPr>
              <a:t>The Balanced Scorecard</a:t>
            </a:r>
          </a:p>
        </p:txBody>
      </p:sp>
      <p:sp>
        <p:nvSpPr>
          <p:cNvPr id="28677" name="Content Placeholder 4"/>
          <p:cNvSpPr>
            <a:spLocks noGrp="1"/>
          </p:cNvSpPr>
          <p:nvPr>
            <p:ph sz="quarter" idx="1"/>
          </p:nvPr>
        </p:nvSpPr>
        <p:spPr>
          <a:xfrm>
            <a:off x="1295400" y="1600200"/>
            <a:ext cx="7470775" cy="4267200"/>
          </a:xfrm>
        </p:spPr>
        <p:txBody>
          <a:bodyPr rtlCol="0">
            <a:normAutofit/>
          </a:bodyPr>
          <a:lstStyle/>
          <a:p>
            <a:pPr>
              <a:defRPr/>
            </a:pPr>
            <a:r>
              <a:rPr lang="en-US" sz="2800" dirty="0" smtClean="0">
                <a:ea typeface="+mn-ea"/>
                <a:cs typeface="+mn-cs"/>
              </a:rPr>
              <a:t>The Balanced Scorecard provides a framework for understanding e-marketing metrics. </a:t>
            </a:r>
          </a:p>
          <a:p>
            <a:pPr>
              <a:defRPr/>
            </a:pPr>
            <a:r>
              <a:rPr lang="en-US" sz="2800" dirty="0" smtClean="0">
                <a:ea typeface="+mn-ea"/>
                <a:cs typeface="+mn-cs"/>
              </a:rPr>
              <a:t>The Balanced Scorecard provides 4 perspectives. </a:t>
            </a:r>
          </a:p>
          <a:p>
            <a:pPr lvl="1">
              <a:defRPr/>
            </a:pPr>
            <a:r>
              <a:rPr lang="en-US" sz="2800" dirty="0" smtClean="0">
                <a:ea typeface="+mn-ea"/>
              </a:rPr>
              <a:t>Customer perspective</a:t>
            </a:r>
          </a:p>
          <a:p>
            <a:pPr lvl="1">
              <a:defRPr/>
            </a:pPr>
            <a:r>
              <a:rPr lang="en-US" sz="2800" dirty="0" smtClean="0">
                <a:ea typeface="+mn-ea"/>
              </a:rPr>
              <a:t>Internal perspective </a:t>
            </a:r>
          </a:p>
          <a:p>
            <a:pPr lvl="1">
              <a:defRPr/>
            </a:pPr>
            <a:r>
              <a:rPr lang="en-US" sz="2800" dirty="0" smtClean="0">
                <a:ea typeface="+mn-ea"/>
              </a:rPr>
              <a:t>Learning and growth perspective</a:t>
            </a:r>
          </a:p>
          <a:p>
            <a:pPr lvl="1">
              <a:defRPr/>
            </a:pPr>
            <a:r>
              <a:rPr lang="en-US" sz="2800" dirty="0" smtClean="0">
                <a:ea typeface="+mn-ea"/>
              </a:rPr>
              <a:t>Financial perspective</a:t>
            </a:r>
          </a:p>
          <a:p>
            <a:pPr eaLnBrk="1" fontAlgn="auto" hangingPunct="1">
              <a:spcAft>
                <a:spcPts val="0"/>
              </a:spcAft>
              <a:buFont typeface="Wingdings" pitchFamily="2" charset="2"/>
              <a:buNone/>
              <a:defRPr/>
            </a:pPr>
            <a:endParaRPr lang="en-US" dirty="0" smtClean="0">
              <a:ea typeface="+mn-ea"/>
              <a:cs typeface="+mn-cs"/>
            </a:endParaRPr>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21</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228600"/>
            <a:ext cx="8080375" cy="1066800"/>
          </a:xfrm>
        </p:spPr>
        <p:txBody>
          <a:bodyPr>
            <a:noAutofit/>
          </a:bodyPr>
          <a:lstStyle/>
          <a:p>
            <a:pPr eaLnBrk="1" fontAlgn="auto" hangingPunct="1">
              <a:spcAft>
                <a:spcPts val="0"/>
              </a:spcAft>
              <a:defRPr/>
            </a:pPr>
            <a:r>
              <a:rPr lang="en-US" dirty="0" smtClean="0">
                <a:ea typeface="+mj-ea"/>
                <a:cs typeface="+mj-cs"/>
              </a:rPr>
              <a:t>The Balanced Scorecard: Customer Perspective</a:t>
            </a:r>
          </a:p>
        </p:txBody>
      </p:sp>
      <p:sp>
        <p:nvSpPr>
          <p:cNvPr id="63492" name="Rectangle 3"/>
          <p:cNvSpPr>
            <a:spLocks noGrp="1" noChangeArrowheads="1"/>
          </p:cNvSpPr>
          <p:nvPr>
            <p:ph type="body" idx="1"/>
          </p:nvPr>
        </p:nvSpPr>
        <p:spPr>
          <a:xfrm>
            <a:off x="990600" y="1371600"/>
            <a:ext cx="7924800" cy="4724400"/>
          </a:xfrm>
        </p:spPr>
        <p:txBody>
          <a:bodyPr>
            <a:noAutofit/>
          </a:bodyPr>
          <a:lstStyle/>
          <a:p>
            <a:pPr marL="319088" indent="-319088" eaLnBrk="1" hangingPunct="1">
              <a:lnSpc>
                <a:spcPct val="90000"/>
              </a:lnSpc>
              <a:spcBef>
                <a:spcPct val="0"/>
              </a:spcBef>
              <a:spcAft>
                <a:spcPts val="1200"/>
              </a:spcAft>
            </a:pPr>
            <a:r>
              <a:rPr lang="en-US" sz="2800" dirty="0" smtClean="0"/>
              <a:t>The customer perspective scorecard includes ways to measure goals such as customer satisfaction, engagement and retention. </a:t>
            </a:r>
          </a:p>
          <a:p>
            <a:pPr marL="639763" lvl="1" indent="-273050" eaLnBrk="1" hangingPunct="1">
              <a:lnSpc>
                <a:spcPct val="90000"/>
              </a:lnSpc>
              <a:spcBef>
                <a:spcPct val="0"/>
              </a:spcBef>
              <a:spcAft>
                <a:spcPts val="1200"/>
              </a:spcAft>
            </a:pPr>
            <a:r>
              <a:rPr lang="en-US" sz="2800" dirty="0" smtClean="0"/>
              <a:t>Loyalty and satisfaction measures may include percentage of visitors who return to site, time between visits, and shopping cart abandonment.</a:t>
            </a:r>
          </a:p>
          <a:p>
            <a:pPr marL="639763" lvl="1" indent="-273050" eaLnBrk="1" hangingPunct="1">
              <a:lnSpc>
                <a:spcPct val="90000"/>
              </a:lnSpc>
              <a:spcBef>
                <a:spcPct val="0"/>
              </a:spcBef>
              <a:spcAft>
                <a:spcPts val="1200"/>
              </a:spcAft>
            </a:pPr>
            <a:r>
              <a:rPr lang="en-US" sz="2800" dirty="0" smtClean="0"/>
              <a:t>Customer engagement could include the number of comments, photos or videos posted.</a:t>
            </a:r>
          </a:p>
          <a:p>
            <a:pPr marL="319088" indent="-319088" eaLnBrk="1" hangingPunct="1">
              <a:lnSpc>
                <a:spcPct val="90000"/>
              </a:lnSpc>
              <a:spcBef>
                <a:spcPct val="0"/>
              </a:spcBef>
              <a:spcAft>
                <a:spcPts val="1200"/>
              </a:spcAft>
            </a:pPr>
            <a:r>
              <a:rPr lang="en-US" sz="2800" dirty="0" smtClean="0"/>
              <a:t>Exhibit 2.7 provides a list of customer goals and measures.</a:t>
            </a:r>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22</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914400" y="228600"/>
            <a:ext cx="8077200" cy="1219200"/>
          </a:xfrm>
        </p:spPr>
        <p:txBody>
          <a:bodyPr>
            <a:noAutofit/>
          </a:bodyPr>
          <a:lstStyle/>
          <a:p>
            <a:pPr eaLnBrk="1" fontAlgn="auto" hangingPunct="1">
              <a:spcAft>
                <a:spcPts val="0"/>
              </a:spcAft>
              <a:defRPr/>
            </a:pPr>
            <a:r>
              <a:rPr lang="en-US" dirty="0" smtClean="0">
                <a:ea typeface="+mj-ea"/>
                <a:cs typeface="+mj-cs"/>
              </a:rPr>
              <a:t>The Balanced Scorecard: Internal Perspectives</a:t>
            </a:r>
          </a:p>
        </p:txBody>
      </p:sp>
      <p:sp>
        <p:nvSpPr>
          <p:cNvPr id="30725" name="Content Placeholder 4"/>
          <p:cNvSpPr>
            <a:spLocks noGrp="1"/>
          </p:cNvSpPr>
          <p:nvPr>
            <p:ph sz="quarter" idx="1"/>
          </p:nvPr>
        </p:nvSpPr>
        <p:spPr>
          <a:xfrm>
            <a:off x="1066800" y="1524000"/>
            <a:ext cx="7699375" cy="4572000"/>
          </a:xfrm>
        </p:spPr>
        <p:txBody>
          <a:bodyPr rtlCol="0">
            <a:normAutofit lnSpcReduction="10000"/>
          </a:bodyPr>
          <a:lstStyle/>
          <a:p>
            <a:pPr>
              <a:defRPr/>
            </a:pPr>
            <a:r>
              <a:rPr lang="en-US" sz="2800" dirty="0" smtClean="0">
                <a:ea typeface="+mn-ea"/>
                <a:cs typeface="+mn-cs"/>
              </a:rPr>
              <a:t>The Internal perspective includes ways to measure goals related to the quality of online services and measures for the entire supply chain.</a:t>
            </a:r>
          </a:p>
          <a:p>
            <a:pPr lvl="1">
              <a:defRPr/>
            </a:pPr>
            <a:r>
              <a:rPr lang="en-US" sz="2800" dirty="0" smtClean="0">
                <a:ea typeface="+mn-ea"/>
              </a:rPr>
              <a:t>Number of customers who use service</a:t>
            </a:r>
          </a:p>
          <a:p>
            <a:pPr lvl="1">
              <a:defRPr/>
            </a:pPr>
            <a:r>
              <a:rPr lang="en-US" sz="2800" dirty="0" smtClean="0">
                <a:ea typeface="+mn-ea"/>
              </a:rPr>
              <a:t>Number of complaints in social media</a:t>
            </a:r>
          </a:p>
          <a:p>
            <a:pPr lvl="1">
              <a:defRPr/>
            </a:pPr>
            <a:r>
              <a:rPr lang="en-US" sz="2800" dirty="0" smtClean="0">
                <a:ea typeface="+mn-ea"/>
              </a:rPr>
              <a:t>Amount of time to answer customer e-mail</a:t>
            </a:r>
          </a:p>
          <a:p>
            <a:pPr lvl="1">
              <a:defRPr/>
            </a:pPr>
            <a:r>
              <a:rPr lang="en-US" sz="2800" dirty="0" smtClean="0">
                <a:ea typeface="+mn-ea"/>
              </a:rPr>
              <a:t>Number of updates per day</a:t>
            </a:r>
          </a:p>
          <a:p>
            <a:pPr>
              <a:defRPr/>
            </a:pPr>
            <a:r>
              <a:rPr lang="en-US" sz="2800" dirty="0" smtClean="0">
                <a:ea typeface="+mn-ea"/>
                <a:cs typeface="+mn-cs"/>
              </a:rPr>
              <a:t>Exhibit 2.8 provides a list of internal goals and measures.</a:t>
            </a:r>
          </a:p>
          <a:p>
            <a:pPr eaLnBrk="1" fontAlgn="auto" hangingPunct="1">
              <a:spcAft>
                <a:spcPts val="0"/>
              </a:spcAft>
              <a:buFont typeface="Wingdings" pitchFamily="2" charset="2"/>
              <a:buChar char=""/>
              <a:defRPr/>
            </a:pPr>
            <a:endParaRPr lang="en-US" dirty="0" smtClean="0">
              <a:ea typeface="+mn-ea"/>
              <a:cs typeface="+mn-cs"/>
            </a:endParaRPr>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23</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33400" y="228600"/>
            <a:ext cx="8382000" cy="1219200"/>
          </a:xfrm>
        </p:spPr>
        <p:txBody>
          <a:bodyPr wrap="square" numCol="1" anchorCtr="0" compatLnSpc="1">
            <a:prstTxWarp prst="textNoShape">
              <a:avLst/>
            </a:prstTxWarp>
            <a:noAutofit/>
          </a:bodyPr>
          <a:lstStyle/>
          <a:p>
            <a:r>
              <a:rPr lang="en-US" dirty="0" smtClean="0"/>
              <a:t>The Balanced Scorecard: Learning and Growth Perspectives</a:t>
            </a:r>
            <a:endParaRPr lang="en-US" cap="none" dirty="0" smtClean="0"/>
          </a:p>
        </p:txBody>
      </p:sp>
      <p:sp>
        <p:nvSpPr>
          <p:cNvPr id="65540" name="Rectangle 3"/>
          <p:cNvSpPr>
            <a:spLocks noGrp="1" noChangeArrowheads="1"/>
          </p:cNvSpPr>
          <p:nvPr>
            <p:ph type="body" idx="1"/>
          </p:nvPr>
        </p:nvSpPr>
        <p:spPr>
          <a:xfrm>
            <a:off x="1143000" y="1676400"/>
            <a:ext cx="7623175" cy="4419600"/>
          </a:xfrm>
        </p:spPr>
        <p:txBody>
          <a:bodyPr/>
          <a:lstStyle/>
          <a:p>
            <a:pPr eaLnBrk="1" hangingPunct="1">
              <a:spcBef>
                <a:spcPct val="0"/>
              </a:spcBef>
            </a:pPr>
            <a:r>
              <a:rPr lang="en-US" sz="2800" dirty="0" smtClean="0"/>
              <a:t>The learning and growth perspective scorecard includes human resources, product innovation and continuous improvement of marketing processes.</a:t>
            </a:r>
          </a:p>
          <a:p>
            <a:pPr lvl="1" eaLnBrk="1" hangingPunct="1">
              <a:spcBef>
                <a:spcPct val="0"/>
              </a:spcBef>
            </a:pPr>
            <a:r>
              <a:rPr lang="en-US" sz="2800" dirty="0" smtClean="0"/>
              <a:t>Number of new service products to market</a:t>
            </a:r>
          </a:p>
          <a:p>
            <a:pPr lvl="1" eaLnBrk="1" hangingPunct="1">
              <a:spcBef>
                <a:spcPct val="0"/>
              </a:spcBef>
            </a:pPr>
            <a:r>
              <a:rPr lang="en-US" sz="2800" dirty="0" smtClean="0"/>
              <a:t>Number of customer complaints and fixes</a:t>
            </a:r>
          </a:p>
          <a:p>
            <a:pPr lvl="1" eaLnBrk="1" hangingPunct="1">
              <a:spcBef>
                <a:spcPct val="0"/>
              </a:spcBef>
            </a:pPr>
            <a:r>
              <a:rPr lang="en-US" sz="2800" dirty="0" smtClean="0"/>
              <a:t>Number of conversions from online leads</a:t>
            </a:r>
          </a:p>
          <a:p>
            <a:pPr eaLnBrk="1" hangingPunct="1">
              <a:spcBef>
                <a:spcPct val="0"/>
              </a:spcBef>
            </a:pPr>
            <a:r>
              <a:rPr lang="en-US" sz="2800" dirty="0" smtClean="0"/>
              <a:t>Exhibit 2.9 provides a list of learning and growth goals and measures.</a:t>
            </a:r>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24</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85800" y="228600"/>
            <a:ext cx="8077200" cy="1219200"/>
          </a:xfrm>
        </p:spPr>
        <p:txBody>
          <a:bodyPr>
            <a:noAutofit/>
          </a:bodyPr>
          <a:lstStyle/>
          <a:p>
            <a:pPr eaLnBrk="1" fontAlgn="auto" hangingPunct="1">
              <a:spcAft>
                <a:spcPts val="0"/>
              </a:spcAft>
              <a:defRPr/>
            </a:pPr>
            <a:r>
              <a:rPr lang="en-US" dirty="0" smtClean="0">
                <a:ea typeface="+mj-ea"/>
                <a:cs typeface="+mj-cs"/>
              </a:rPr>
              <a:t>The Balanced Scorecard: Financial Perspectives</a:t>
            </a:r>
          </a:p>
        </p:txBody>
      </p:sp>
      <p:sp>
        <p:nvSpPr>
          <p:cNvPr id="32773" name="Content Placeholder 4"/>
          <p:cNvSpPr>
            <a:spLocks noGrp="1"/>
          </p:cNvSpPr>
          <p:nvPr>
            <p:ph sz="quarter" idx="1"/>
          </p:nvPr>
        </p:nvSpPr>
        <p:spPr>
          <a:xfrm>
            <a:off x="838201" y="1600200"/>
            <a:ext cx="7772400" cy="4495800"/>
          </a:xfrm>
        </p:spPr>
        <p:txBody>
          <a:bodyPr>
            <a:normAutofit/>
          </a:bodyPr>
          <a:lstStyle/>
          <a:p>
            <a:pPr eaLnBrk="1" hangingPunct="1">
              <a:lnSpc>
                <a:spcPct val="90000"/>
              </a:lnSpc>
              <a:spcBef>
                <a:spcPts val="600"/>
              </a:spcBef>
            </a:pPr>
            <a:r>
              <a:rPr lang="en-US" sz="2800" dirty="0" smtClean="0"/>
              <a:t>The financial perspective scorecard includes ways to measure financial goals such as sales, profits and return on investment (ROI), including:</a:t>
            </a:r>
          </a:p>
          <a:p>
            <a:pPr lvl="1" eaLnBrk="1" hangingPunct="1">
              <a:lnSpc>
                <a:spcPct val="90000"/>
              </a:lnSpc>
              <a:spcBef>
                <a:spcPts val="600"/>
              </a:spcBef>
            </a:pPr>
            <a:r>
              <a:rPr lang="en-US" sz="2800" dirty="0" smtClean="0"/>
              <a:t>Sales growth and market share.</a:t>
            </a:r>
          </a:p>
          <a:p>
            <a:pPr lvl="1" eaLnBrk="1" hangingPunct="1">
              <a:lnSpc>
                <a:spcPct val="90000"/>
              </a:lnSpc>
              <a:spcBef>
                <a:spcPts val="600"/>
              </a:spcBef>
            </a:pPr>
            <a:r>
              <a:rPr lang="en-US" sz="2800" dirty="0" smtClean="0"/>
              <a:t>Average order value.</a:t>
            </a:r>
          </a:p>
          <a:p>
            <a:pPr lvl="1" eaLnBrk="1" hangingPunct="1">
              <a:lnSpc>
                <a:spcPct val="90000"/>
              </a:lnSpc>
              <a:spcBef>
                <a:spcPts val="600"/>
              </a:spcBef>
            </a:pPr>
            <a:r>
              <a:rPr lang="en-US" sz="2800" dirty="0" smtClean="0"/>
              <a:t>Individual customer profit.</a:t>
            </a:r>
          </a:p>
          <a:p>
            <a:pPr eaLnBrk="1" hangingPunct="1">
              <a:lnSpc>
                <a:spcPct val="90000"/>
              </a:lnSpc>
              <a:spcBef>
                <a:spcPts val="600"/>
              </a:spcBef>
            </a:pPr>
            <a:r>
              <a:rPr lang="en-US" sz="2800" dirty="0" smtClean="0"/>
              <a:t>Exhibit 2.10 provides a list of financial goals and measures.</a:t>
            </a:r>
            <a:endParaRPr lang="en-US" sz="2000" dirty="0" smtClean="0"/>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25</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7696200" cy="1143000"/>
          </a:xfrm>
        </p:spPr>
        <p:txBody>
          <a:bodyPr/>
          <a:lstStyle/>
          <a:p>
            <a:r>
              <a:rPr lang="en-US" dirty="0" smtClean="0"/>
              <a:t>Social Media Performance Metrics</a:t>
            </a:r>
            <a:endParaRPr lang="en-US" dirty="0"/>
          </a:p>
        </p:txBody>
      </p:sp>
      <p:sp>
        <p:nvSpPr>
          <p:cNvPr id="3" name="Content Placeholder 2"/>
          <p:cNvSpPr>
            <a:spLocks noGrp="1"/>
          </p:cNvSpPr>
          <p:nvPr>
            <p:ph idx="1"/>
          </p:nvPr>
        </p:nvSpPr>
        <p:spPr>
          <a:xfrm>
            <a:off x="1828800" y="1600200"/>
            <a:ext cx="6858000" cy="4525963"/>
          </a:xfrm>
        </p:spPr>
        <p:txBody>
          <a:bodyPr>
            <a:normAutofit/>
          </a:bodyPr>
          <a:lstStyle/>
          <a:p>
            <a:r>
              <a:rPr lang="en-US" sz="2800" dirty="0" smtClean="0"/>
              <a:t>Unique visitors</a:t>
            </a:r>
          </a:p>
          <a:p>
            <a:r>
              <a:rPr lang="en-US" sz="2800" dirty="0" smtClean="0"/>
              <a:t>Page views</a:t>
            </a:r>
          </a:p>
          <a:p>
            <a:r>
              <a:rPr lang="en-US" sz="2800" dirty="0" smtClean="0"/>
              <a:t>Impressions</a:t>
            </a:r>
          </a:p>
          <a:p>
            <a:r>
              <a:rPr lang="en-US" sz="2800" dirty="0" smtClean="0"/>
              <a:t>Number of searches</a:t>
            </a:r>
          </a:p>
          <a:p>
            <a:r>
              <a:rPr lang="en-US" sz="2800" dirty="0" smtClean="0"/>
              <a:t>Search engine ranking</a:t>
            </a:r>
          </a:p>
          <a:p>
            <a:r>
              <a:rPr lang="en-US" sz="2800" dirty="0" smtClean="0"/>
              <a:t>Number of followers, registrations, or subscribers </a:t>
            </a:r>
          </a:p>
          <a:p>
            <a:pPr>
              <a:buNone/>
            </a:pPr>
            <a:endParaRPr lang="en-US" sz="2800" dirty="0"/>
          </a:p>
        </p:txBody>
      </p:sp>
      <p:sp>
        <p:nvSpPr>
          <p:cNvPr id="4" name="Slide Number Placeholder 3"/>
          <p:cNvSpPr>
            <a:spLocks noGrp="1"/>
          </p:cNvSpPr>
          <p:nvPr>
            <p:ph type="sldNum" sz="quarter" idx="12"/>
          </p:nvPr>
        </p:nvSpPr>
        <p:spPr/>
        <p:txBody>
          <a:bodyPr/>
          <a:lstStyle/>
          <a:p>
            <a:r>
              <a:rPr lang="en-US" dirty="0" smtClean="0"/>
              <a:t>2-</a:t>
            </a:r>
            <a:fld id="{C238F03A-58E1-4ECA-9024-348A9A81A53D}" type="slidenum">
              <a:rPr lang="en-US" smtClean="0"/>
              <a:pPr/>
              <a:t>26</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©2014 Pearson Education, Inc. publishing as Prentice Hall</a:t>
            </a:r>
            <a:endParaRPr lang="en-US" dirty="0"/>
          </a:p>
        </p:txBody>
      </p:sp>
      <p:sp>
        <p:nvSpPr>
          <p:cNvPr id="3" name="Slide Number Placeholder 2"/>
          <p:cNvSpPr>
            <a:spLocks noGrp="1"/>
          </p:cNvSpPr>
          <p:nvPr>
            <p:ph type="sldNum" sz="quarter" idx="12"/>
          </p:nvPr>
        </p:nvSpPr>
        <p:spPr/>
        <p:txBody>
          <a:bodyPr/>
          <a:lstStyle/>
          <a:p>
            <a:fld id="{C238F03A-58E1-4ECA-9024-348A9A81A53D}" type="slidenum">
              <a:rPr lang="en-US" smtClean="0"/>
              <a:pPr/>
              <a:t>27</a:t>
            </a:fld>
            <a:endParaRPr lang="en-US" dirty="0"/>
          </a:p>
        </p:txBody>
      </p:sp>
      <p:pic>
        <p:nvPicPr>
          <p:cNvPr id="2050" name="Picture 2" descr="C:\Users\Betty\Desktop\Picture1.jpg"/>
          <p:cNvPicPr>
            <a:picLocks noChangeAspect="1" noChangeArrowheads="1"/>
          </p:cNvPicPr>
          <p:nvPr/>
        </p:nvPicPr>
        <p:blipFill>
          <a:blip r:embed="rId2" cstate="print"/>
          <a:srcRect/>
          <a:stretch>
            <a:fillRect/>
          </a:stretch>
        </p:blipFill>
        <p:spPr bwMode="auto">
          <a:xfrm>
            <a:off x="-9525" y="-9525"/>
            <a:ext cx="9163050" cy="687705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7086600" cy="1143000"/>
          </a:xfrm>
        </p:spPr>
        <p:txBody>
          <a:bodyPr/>
          <a:lstStyle/>
          <a:p>
            <a:r>
              <a:rPr lang="en-US" dirty="0" smtClean="0"/>
              <a:t>Brand Health Metrics</a:t>
            </a:r>
            <a:endParaRPr lang="en-US" dirty="0"/>
          </a:p>
        </p:txBody>
      </p:sp>
      <p:sp>
        <p:nvSpPr>
          <p:cNvPr id="3" name="Content Placeholder 2"/>
          <p:cNvSpPr>
            <a:spLocks noGrp="1"/>
          </p:cNvSpPr>
          <p:nvPr>
            <p:ph idx="1"/>
          </p:nvPr>
        </p:nvSpPr>
        <p:spPr>
          <a:xfrm>
            <a:off x="1676400" y="1600200"/>
            <a:ext cx="7010400" cy="4525963"/>
          </a:xfrm>
        </p:spPr>
        <p:txBody>
          <a:bodyPr>
            <a:normAutofit/>
          </a:bodyPr>
          <a:lstStyle/>
          <a:p>
            <a:r>
              <a:rPr lang="en-US" sz="3200" dirty="0" smtClean="0"/>
              <a:t>Share of Voice (SOV)</a:t>
            </a:r>
          </a:p>
          <a:p>
            <a:r>
              <a:rPr lang="en-US" sz="3200" dirty="0" smtClean="0"/>
              <a:t>Sentiment</a:t>
            </a:r>
          </a:p>
          <a:p>
            <a:r>
              <a:rPr lang="en-US" sz="3200" dirty="0" smtClean="0"/>
              <a:t>Brand influence</a:t>
            </a:r>
            <a:endParaRPr lang="en-US" sz="3200" dirty="0"/>
          </a:p>
        </p:txBody>
      </p:sp>
      <p:sp>
        <p:nvSpPr>
          <p:cNvPr id="4" name="Slide Number Placeholder 3"/>
          <p:cNvSpPr>
            <a:spLocks noGrp="1"/>
          </p:cNvSpPr>
          <p:nvPr>
            <p:ph type="sldNum" sz="quarter" idx="12"/>
          </p:nvPr>
        </p:nvSpPr>
        <p:spPr/>
        <p:txBody>
          <a:bodyPr/>
          <a:lstStyle/>
          <a:p>
            <a:r>
              <a:rPr lang="en-US" dirty="0" smtClean="0"/>
              <a:t>2-</a:t>
            </a:r>
            <a:fld id="{C238F03A-58E1-4ECA-9024-348A9A81A53D}" type="slidenum">
              <a:rPr lang="en-US" smtClean="0"/>
              <a:pPr/>
              <a:t>28</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Engagement Metrics</a:t>
            </a:r>
            <a:endParaRPr lang="en-US" dirty="0"/>
          </a:p>
        </p:txBody>
      </p:sp>
      <p:sp>
        <p:nvSpPr>
          <p:cNvPr id="3" name="Content Placeholder 2"/>
          <p:cNvSpPr>
            <a:spLocks noGrp="1"/>
          </p:cNvSpPr>
          <p:nvPr>
            <p:ph idx="1"/>
          </p:nvPr>
        </p:nvSpPr>
        <p:spPr>
          <a:xfrm>
            <a:off x="762000" y="1600200"/>
            <a:ext cx="7924800" cy="4525963"/>
          </a:xfrm>
        </p:spPr>
        <p:txBody>
          <a:bodyPr>
            <a:normAutofit/>
          </a:bodyPr>
          <a:lstStyle/>
          <a:p>
            <a:r>
              <a:rPr lang="en-US" sz="2800" dirty="0" smtClean="0"/>
              <a:t>Content viewership</a:t>
            </a:r>
          </a:p>
          <a:p>
            <a:r>
              <a:rPr lang="en-US" sz="2800" dirty="0" smtClean="0"/>
              <a:t>Tagging, bookmarking or “likes”</a:t>
            </a:r>
          </a:p>
          <a:p>
            <a:r>
              <a:rPr lang="en-US" sz="2800" dirty="0" smtClean="0"/>
              <a:t>Membership/Follower</a:t>
            </a:r>
          </a:p>
          <a:p>
            <a:r>
              <a:rPr lang="en-US" sz="2800" dirty="0" smtClean="0"/>
              <a:t>Number of shares</a:t>
            </a:r>
          </a:p>
          <a:p>
            <a:r>
              <a:rPr lang="en-US" sz="2800" dirty="0" smtClean="0"/>
              <a:t>Content creation</a:t>
            </a:r>
            <a:endParaRPr lang="en-US" sz="2800" dirty="0"/>
          </a:p>
        </p:txBody>
      </p:sp>
      <p:sp>
        <p:nvSpPr>
          <p:cNvPr id="4" name="Slide Number Placeholder 3"/>
          <p:cNvSpPr>
            <a:spLocks noGrp="1"/>
          </p:cNvSpPr>
          <p:nvPr>
            <p:ph type="sldNum" sz="quarter" idx="12"/>
          </p:nvPr>
        </p:nvSpPr>
        <p:spPr/>
        <p:txBody>
          <a:bodyPr/>
          <a:lstStyle/>
          <a:p>
            <a:r>
              <a:rPr lang="en-US" dirty="0" smtClean="0"/>
              <a:t>2-</a:t>
            </a:r>
            <a:fld id="{C238F03A-58E1-4ECA-9024-348A9A81A53D}" type="slidenum">
              <a:rPr lang="en-US" smtClean="0"/>
              <a:pPr/>
              <a:t>29</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33400" y="381000"/>
            <a:ext cx="8229600" cy="838200"/>
          </a:xfrm>
        </p:spPr>
        <p:txBody>
          <a:bodyPr/>
          <a:lstStyle/>
          <a:p>
            <a:pPr eaLnBrk="1" fontAlgn="auto" hangingPunct="1">
              <a:spcAft>
                <a:spcPts val="0"/>
              </a:spcAft>
              <a:defRPr/>
            </a:pPr>
            <a:r>
              <a:rPr lang="en-US" dirty="0" smtClean="0">
                <a:ea typeface="+mj-ea"/>
                <a:cs typeface="+mj-cs"/>
              </a:rPr>
              <a:t>The Amazon Story</a:t>
            </a:r>
          </a:p>
        </p:txBody>
      </p:sp>
      <p:sp>
        <p:nvSpPr>
          <p:cNvPr id="18436" name="Content Placeholder 4"/>
          <p:cNvSpPr>
            <a:spLocks noGrp="1"/>
          </p:cNvSpPr>
          <p:nvPr>
            <p:ph sz="quarter" idx="1"/>
          </p:nvPr>
        </p:nvSpPr>
        <p:spPr>
          <a:xfrm>
            <a:off x="457200" y="1524000"/>
            <a:ext cx="8458200" cy="4572000"/>
          </a:xfrm>
        </p:spPr>
        <p:txBody>
          <a:bodyPr>
            <a:normAutofit/>
          </a:bodyPr>
          <a:lstStyle/>
          <a:p>
            <a:pPr eaLnBrk="1" hangingPunct="1">
              <a:lnSpc>
                <a:spcPct val="90000"/>
              </a:lnSpc>
              <a:spcBef>
                <a:spcPct val="0"/>
              </a:spcBef>
            </a:pPr>
            <a:r>
              <a:rPr lang="en-US" sz="2800" dirty="0" smtClean="0"/>
              <a:t>Founded in 1995 as an online retailer.</a:t>
            </a:r>
          </a:p>
          <a:p>
            <a:pPr lvl="1" eaLnBrk="1" hangingPunct="1">
              <a:lnSpc>
                <a:spcPct val="90000"/>
              </a:lnSpc>
              <a:spcBef>
                <a:spcPct val="0"/>
              </a:spcBef>
            </a:pPr>
            <a:r>
              <a:rPr lang="en-US" sz="2800" dirty="0" smtClean="0"/>
              <a:t>Did not become profitable until Q4 2001.</a:t>
            </a:r>
          </a:p>
          <a:p>
            <a:pPr lvl="1" eaLnBrk="1" hangingPunct="1">
              <a:lnSpc>
                <a:spcPct val="90000"/>
              </a:lnSpc>
              <a:spcBef>
                <a:spcPct val="0"/>
              </a:spcBef>
            </a:pPr>
            <a:r>
              <a:rPr lang="en-US" sz="2800" dirty="0" smtClean="0"/>
              <a:t>In 2011, generated $48.1 billion in net sales,  $631 million in net income.</a:t>
            </a:r>
          </a:p>
          <a:p>
            <a:pPr eaLnBrk="1" hangingPunct="1">
              <a:lnSpc>
                <a:spcPct val="90000"/>
              </a:lnSpc>
              <a:spcBef>
                <a:spcPct val="0"/>
              </a:spcBef>
            </a:pPr>
            <a:r>
              <a:rPr lang="en-US" sz="2800" dirty="0" smtClean="0"/>
              <a:t>Leveraged its competencies into different e-business models.</a:t>
            </a:r>
          </a:p>
          <a:p>
            <a:pPr lvl="1">
              <a:lnSpc>
                <a:spcPct val="90000"/>
              </a:lnSpc>
              <a:spcBef>
                <a:spcPct val="0"/>
              </a:spcBef>
            </a:pPr>
            <a:r>
              <a:rPr lang="en-US" sz="2800" dirty="0" smtClean="0"/>
              <a:t>Core business is online retailing, “everything store.”</a:t>
            </a:r>
          </a:p>
          <a:p>
            <a:pPr lvl="1" eaLnBrk="1" hangingPunct="1">
              <a:lnSpc>
                <a:spcPct val="90000"/>
              </a:lnSpc>
              <a:spcBef>
                <a:spcPct val="0"/>
              </a:spcBef>
            </a:pPr>
            <a:r>
              <a:rPr lang="en-US" sz="2800" dirty="0" smtClean="0"/>
              <a:t>Established e-commerce partnerships.</a:t>
            </a:r>
          </a:p>
          <a:p>
            <a:pPr lvl="1" eaLnBrk="1" hangingPunct="1">
              <a:lnSpc>
                <a:spcPct val="90000"/>
              </a:lnSpc>
              <a:spcBef>
                <a:spcPct val="0"/>
              </a:spcBef>
            </a:pPr>
            <a:r>
              <a:rPr lang="en-US" sz="2800" dirty="0" smtClean="0"/>
              <a:t>Developer services provider.</a:t>
            </a:r>
          </a:p>
          <a:p>
            <a:pPr lvl="1" eaLnBrk="1" hangingPunct="1">
              <a:lnSpc>
                <a:spcPct val="90000"/>
              </a:lnSpc>
              <a:spcBef>
                <a:spcPct val="0"/>
              </a:spcBef>
            </a:pPr>
            <a:r>
              <a:rPr lang="en-US" sz="2800" dirty="0" smtClean="0"/>
              <a:t>Content provider.</a:t>
            </a:r>
          </a:p>
          <a:p>
            <a:pPr lvl="1" eaLnBrk="1" hangingPunct="1">
              <a:lnSpc>
                <a:spcPct val="90000"/>
              </a:lnSpc>
              <a:spcBef>
                <a:spcPct val="0"/>
              </a:spcBef>
            </a:pPr>
            <a:r>
              <a:rPr lang="en-US" sz="2800" dirty="0" smtClean="0"/>
              <a:t>Created the first affiliate program.</a:t>
            </a:r>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3</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74638"/>
            <a:ext cx="7620000" cy="1143000"/>
          </a:xfrm>
        </p:spPr>
        <p:txBody>
          <a:bodyPr/>
          <a:lstStyle/>
          <a:p>
            <a:r>
              <a:rPr lang="en-US" dirty="0" smtClean="0"/>
              <a:t>Action &amp; Innovation Metrics</a:t>
            </a:r>
            <a:endParaRPr lang="en-US" dirty="0"/>
          </a:p>
        </p:txBody>
      </p:sp>
      <p:sp>
        <p:nvSpPr>
          <p:cNvPr id="3" name="Content Placeholder 2"/>
          <p:cNvSpPr>
            <a:spLocks noGrp="1"/>
          </p:cNvSpPr>
          <p:nvPr>
            <p:ph idx="1"/>
          </p:nvPr>
        </p:nvSpPr>
        <p:spPr>
          <a:xfrm>
            <a:off x="1143000" y="1600200"/>
            <a:ext cx="7543800" cy="4525963"/>
          </a:xfrm>
        </p:spPr>
        <p:txBody>
          <a:bodyPr/>
          <a:lstStyle/>
          <a:p>
            <a:r>
              <a:rPr lang="en-US" sz="2800" dirty="0" smtClean="0"/>
              <a:t>Action metrics</a:t>
            </a:r>
          </a:p>
          <a:p>
            <a:pPr lvl="1"/>
            <a:r>
              <a:rPr lang="en-US" sz="2800" dirty="0" smtClean="0"/>
              <a:t>Click-through to an advertiser’s site.</a:t>
            </a:r>
          </a:p>
          <a:p>
            <a:pPr lvl="1"/>
            <a:r>
              <a:rPr lang="en-US" sz="2800" dirty="0" smtClean="0"/>
              <a:t>Contact form completion or registration.</a:t>
            </a:r>
          </a:p>
          <a:p>
            <a:pPr lvl="1"/>
            <a:r>
              <a:rPr lang="en-US" sz="2800" dirty="0" smtClean="0"/>
              <a:t>Event attendance.</a:t>
            </a:r>
          </a:p>
          <a:p>
            <a:pPr lvl="1"/>
            <a:r>
              <a:rPr lang="en-US" sz="2800" dirty="0" smtClean="0"/>
              <a:t>Purchase.</a:t>
            </a:r>
          </a:p>
          <a:p>
            <a:r>
              <a:rPr lang="en-US" sz="2800" dirty="0" smtClean="0"/>
              <a:t>Innovation metrics</a:t>
            </a:r>
          </a:p>
          <a:p>
            <a:pPr lvl="1"/>
            <a:r>
              <a:rPr lang="en-US" sz="2800" dirty="0" smtClean="0"/>
              <a:t>Number of ideas shared.</a:t>
            </a:r>
          </a:p>
          <a:p>
            <a:pPr lvl="1"/>
            <a:r>
              <a:rPr lang="en-US" sz="2800" dirty="0" smtClean="0"/>
              <a:t>Trend spotting.</a:t>
            </a:r>
            <a:endParaRPr lang="en-US" sz="2800" dirty="0"/>
          </a:p>
        </p:txBody>
      </p:sp>
      <p:sp>
        <p:nvSpPr>
          <p:cNvPr id="4" name="Slide Number Placeholder 3"/>
          <p:cNvSpPr>
            <a:spLocks noGrp="1"/>
          </p:cNvSpPr>
          <p:nvPr>
            <p:ph type="sldNum" sz="quarter" idx="12"/>
          </p:nvPr>
        </p:nvSpPr>
        <p:spPr/>
        <p:txBody>
          <a:bodyPr/>
          <a:lstStyle/>
          <a:p>
            <a:r>
              <a:rPr lang="en-US" dirty="0" smtClean="0"/>
              <a:t>2-</a:t>
            </a:r>
            <a:fld id="{C238F03A-58E1-4ECA-9024-348A9A81A53D}" type="slidenum">
              <a:rPr lang="en-US" smtClean="0"/>
              <a:pPr/>
              <a:t>30</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3"/>
          <p:cNvSpPr txBox="1">
            <a:spLocks noGrp="1"/>
          </p:cNvSpPr>
          <p:nvPr/>
        </p:nvSpPr>
        <p:spPr>
          <a:xfrm>
            <a:off x="533400" y="533400"/>
            <a:ext cx="762000" cy="609600"/>
          </a:xfrm>
          <a:prstGeom prst="rect">
            <a:avLst/>
          </a:prstGeom>
          <a:noFill/>
        </p:spPr>
        <p:txBody>
          <a:bodyPr anchor="ctr"/>
          <a:lstStyle/>
          <a:p>
            <a:pPr algn="ctr" fontAlgn="auto">
              <a:spcBef>
                <a:spcPts val="0"/>
              </a:spcBef>
              <a:spcAft>
                <a:spcPts val="0"/>
              </a:spcAft>
              <a:defRPr/>
            </a:pPr>
            <a:fld id="{0D8BF02C-2674-4185-A49E-4F6F8B5D1E8E}" type="slidenum">
              <a:rPr lang="en-US" sz="1600" cap="small">
                <a:latin typeface="+mj-lt"/>
                <a:ea typeface="+mn-ea"/>
                <a:cs typeface="+mn-cs"/>
              </a:rPr>
              <a:pPr algn="ctr" fontAlgn="auto">
                <a:spcBef>
                  <a:spcPts val="0"/>
                </a:spcBef>
                <a:spcAft>
                  <a:spcPts val="0"/>
                </a:spcAft>
                <a:defRPr/>
              </a:pPr>
              <a:t>31</a:t>
            </a:fld>
            <a:endParaRPr lang="en-US" sz="1600" cap="small" dirty="0">
              <a:latin typeface="+mj-lt"/>
              <a:ea typeface="+mn-ea"/>
              <a:cs typeface="+mn-cs"/>
            </a:endParaRPr>
          </a:p>
        </p:txBody>
      </p:sp>
      <p:sp>
        <p:nvSpPr>
          <p:cNvPr id="67587" name="Rectangle 3"/>
          <p:cNvSpPr>
            <a:spLocks noChangeArrowheads="1"/>
          </p:cNvSpPr>
          <p:nvPr/>
        </p:nvSpPr>
        <p:spPr bwMode="auto">
          <a:xfrm>
            <a:off x="-3725863" y="2114550"/>
            <a:ext cx="184150" cy="366713"/>
          </a:xfrm>
          <a:prstGeom prst="rect">
            <a:avLst/>
          </a:prstGeom>
          <a:noFill/>
          <a:ln w="25400">
            <a:noFill/>
            <a:miter lim="800000"/>
            <a:headEnd/>
            <a:tailEnd/>
          </a:ln>
        </p:spPr>
        <p:txBody>
          <a:bodyPr wrap="none" anchor="ctr">
            <a:prstTxWarp prst="textNoShape">
              <a:avLst/>
            </a:prstTxWarp>
            <a:spAutoFit/>
          </a:bodyPr>
          <a:lstStyle/>
          <a:p>
            <a:endParaRPr lang="en-US" sz="1800" dirty="0">
              <a:latin typeface="Calibri" pitchFamily="-72" charset="0"/>
            </a:endParaRPr>
          </a:p>
        </p:txBody>
      </p:sp>
      <p:pic>
        <p:nvPicPr>
          <p:cNvPr id="67588" name="Picture 4" descr="cid:3287383400_2177562"/>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762000" y="685800"/>
            <a:ext cx="8118475" cy="2647950"/>
          </a:xfrm>
          <a:prstGeom prst="rect">
            <a:avLst/>
          </a:prstGeom>
          <a:noFill/>
          <a:ln w="9525">
            <a:noFill/>
            <a:miter lim="800000"/>
            <a:headEnd/>
            <a:tailEnd/>
          </a:ln>
        </p:spPr>
      </p:pic>
      <p:sp>
        <p:nvSpPr>
          <p:cNvPr id="67589" name="Rectangle 5"/>
          <p:cNvSpPr>
            <a:spLocks noChangeArrowheads="1"/>
          </p:cNvSpPr>
          <p:nvPr/>
        </p:nvSpPr>
        <p:spPr bwMode="auto">
          <a:xfrm>
            <a:off x="1066800" y="3582988"/>
            <a:ext cx="7696200" cy="1069975"/>
          </a:xfrm>
          <a:prstGeom prst="rect">
            <a:avLst/>
          </a:prstGeom>
          <a:noFill/>
          <a:ln w="25400">
            <a:noFill/>
            <a:miter lim="800000"/>
            <a:headEnd/>
            <a:tailEnd/>
          </a:ln>
        </p:spPr>
        <p:txBody>
          <a:bodyPr anchor="ctr">
            <a:prstTxWarp prst="textNoShape">
              <a:avLst/>
            </a:prstTxWarp>
            <a:spAutoFit/>
          </a:bodyPr>
          <a:lstStyle/>
          <a:p>
            <a:pPr algn="ctr"/>
            <a:r>
              <a:rPr lang="en-US" sz="1600" dirty="0">
                <a:solidFill>
                  <a:srgbClr val="000000"/>
                </a:solidFill>
                <a:latin typeface="Calibri" pitchFamily="-72"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1066800" y="5006975"/>
            <a:ext cx="7631113" cy="636588"/>
          </a:xfrm>
          <a:prstGeom prst="rect">
            <a:avLst/>
          </a:prstGeom>
          <a:noFill/>
          <a:ln>
            <a:miter lim="800000"/>
            <a:headEnd/>
            <a:tailEnd/>
          </a:ln>
        </p:spPr>
        <p:txBody>
          <a:bodyPr anchor="b"/>
          <a:lstStyle/>
          <a:p>
            <a:pPr algn="ctr" fontAlgn="auto">
              <a:spcBef>
                <a:spcPts val="0"/>
              </a:spcBef>
              <a:spcAft>
                <a:spcPts val="0"/>
              </a:spcAft>
              <a:defRPr/>
            </a:pPr>
            <a:r>
              <a:rPr lang="en-US" sz="1800" dirty="0">
                <a:solidFill>
                  <a:srgbClr val="000000"/>
                </a:solidFill>
                <a:effectLst>
                  <a:outerShdw blurRad="38100" dist="38100" dir="2700000" algn="tl">
                    <a:srgbClr val="C0C0C0"/>
                  </a:outerShdw>
                </a:effectLst>
                <a:latin typeface="Tahoma" pitchFamily="34" charset="0"/>
                <a:ea typeface="+mn-ea"/>
                <a:cs typeface="Arial" charset="0"/>
              </a:rPr>
              <a:t>Copyright © </a:t>
            </a:r>
            <a:r>
              <a:rPr lang="en-US" sz="1800" dirty="0" smtClean="0">
                <a:solidFill>
                  <a:srgbClr val="000000"/>
                </a:solidFill>
                <a:effectLst>
                  <a:outerShdw blurRad="38100" dist="38100" dir="2700000" algn="tl">
                    <a:srgbClr val="C0C0C0"/>
                  </a:outerShdw>
                </a:effectLst>
                <a:latin typeface="Tahoma" pitchFamily="34" charset="0"/>
                <a:ea typeface="+mn-ea"/>
                <a:cs typeface="Arial" charset="0"/>
              </a:rPr>
              <a:t>2014 </a:t>
            </a:r>
            <a:r>
              <a:rPr lang="en-US" sz="1800" dirty="0">
                <a:solidFill>
                  <a:srgbClr val="000000"/>
                </a:solidFill>
                <a:effectLst>
                  <a:outerShdw blurRad="38100" dist="38100" dir="2700000" algn="tl">
                    <a:srgbClr val="C0C0C0"/>
                  </a:outerShdw>
                </a:effectLst>
                <a:latin typeface="Tahoma" pitchFamily="34" charset="0"/>
                <a:ea typeface="+mn-ea"/>
                <a:cs typeface="Arial" charset="0"/>
              </a:rPr>
              <a:t>Pearson Education, Inc.  </a:t>
            </a:r>
          </a:p>
          <a:p>
            <a:pPr algn="ctr" fontAlgn="auto">
              <a:spcBef>
                <a:spcPts val="0"/>
              </a:spcBef>
              <a:spcAft>
                <a:spcPts val="0"/>
              </a:spcAft>
              <a:defRPr/>
            </a:pPr>
            <a:r>
              <a:rPr lang="en-US" sz="1800" dirty="0">
                <a:solidFill>
                  <a:srgbClr val="000000"/>
                </a:solidFill>
                <a:effectLst>
                  <a:outerShdw blurRad="38100" dist="38100" dir="2700000" algn="tl">
                    <a:srgbClr val="C0C0C0"/>
                  </a:outerShdw>
                </a:effectLst>
                <a:latin typeface="Tahoma" pitchFamily="34" charset="0"/>
                <a:ea typeface="+mn-ea"/>
                <a:cs typeface="Arial" charset="0"/>
              </a:rPr>
              <a:t>Publishing as Prentice Hall</a:t>
            </a:r>
            <a:endParaRPr lang="en-US" sz="1800" dirty="0">
              <a:solidFill>
                <a:srgbClr val="000000"/>
              </a:solidFill>
              <a:effectLst>
                <a:outerShdw blurRad="38100" dist="38100" dir="2700000" algn="tl">
                  <a:srgbClr val="C0C0C0"/>
                </a:outerShdw>
              </a:effectLst>
              <a:latin typeface="+mn-lt"/>
              <a:ea typeface="+mn-ea"/>
              <a:cs typeface="Arial" charset="0"/>
            </a:endParaRPr>
          </a:p>
        </p:txBody>
      </p:sp>
      <p:sp>
        <p:nvSpPr>
          <p:cNvPr id="10" name="Slide Number Placeholder 9"/>
          <p:cNvSpPr>
            <a:spLocks noGrp="1"/>
          </p:cNvSpPr>
          <p:nvPr>
            <p:ph type="sldNum" sz="quarter" idx="12"/>
          </p:nvPr>
        </p:nvSpPr>
        <p:spPr/>
        <p:txBody>
          <a:bodyPr/>
          <a:lstStyle/>
          <a:p>
            <a:r>
              <a:rPr lang="en-US" dirty="0" smtClean="0"/>
              <a:t>2-</a:t>
            </a:r>
            <a:fld id="{C238F03A-58E1-4ECA-9024-348A9A81A53D}" type="slidenum">
              <a:rPr lang="en-US" smtClean="0"/>
              <a:pPr/>
              <a:t>31</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38200" y="228600"/>
            <a:ext cx="7927975" cy="990600"/>
          </a:xfrm>
        </p:spPr>
        <p:txBody>
          <a:bodyPr wrap="square" numCol="1" anchorCtr="0" compatLnSpc="1">
            <a:prstTxWarp prst="textNoShape">
              <a:avLst/>
            </a:prstTxWarp>
          </a:bodyPr>
          <a:lstStyle/>
          <a:p>
            <a:r>
              <a:rPr lang="en-US" dirty="0" smtClean="0"/>
              <a:t>The Amazon Story, cont.</a:t>
            </a:r>
            <a:endParaRPr lang="en-US" cap="none" dirty="0" smtClean="0"/>
          </a:p>
        </p:txBody>
      </p:sp>
      <p:sp>
        <p:nvSpPr>
          <p:cNvPr id="19460" name="Rectangle 3"/>
          <p:cNvSpPr>
            <a:spLocks noGrp="1" noChangeArrowheads="1"/>
          </p:cNvSpPr>
          <p:nvPr>
            <p:ph type="body" idx="1"/>
          </p:nvPr>
        </p:nvSpPr>
        <p:spPr>
          <a:xfrm>
            <a:off x="762000" y="1600200"/>
            <a:ext cx="8004175" cy="4495800"/>
          </a:xfrm>
        </p:spPr>
        <p:txBody>
          <a:bodyPr/>
          <a:lstStyle/>
          <a:p>
            <a:pPr eaLnBrk="1" hangingPunct="1"/>
            <a:r>
              <a:rPr lang="en-US" sz="2800" dirty="0" smtClean="0"/>
              <a:t>Founder and CEO Jeff Bezos is not interested in expanding to the physical world.</a:t>
            </a:r>
          </a:p>
          <a:p>
            <a:r>
              <a:rPr lang="en-US" sz="2800" dirty="0" smtClean="0"/>
              <a:t>Amazon’s success is based on selection, lower prices, better availability, innovative technology, and better product information.</a:t>
            </a:r>
          </a:p>
          <a:p>
            <a:pPr eaLnBrk="1" hangingPunct="1"/>
            <a:r>
              <a:rPr lang="en-US" sz="2800" dirty="0" smtClean="0"/>
              <a:t>Which of Amazon’s core competencies do you think will drive its strategy in the future?</a:t>
            </a:r>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4</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990600" y="228600"/>
            <a:ext cx="7772400" cy="1143000"/>
          </a:xfrm>
        </p:spPr>
        <p:txBody>
          <a:bodyPr/>
          <a:lstStyle/>
          <a:p>
            <a:pPr eaLnBrk="1" fontAlgn="auto" hangingPunct="1">
              <a:spcAft>
                <a:spcPts val="0"/>
              </a:spcAft>
              <a:defRPr/>
            </a:pPr>
            <a:r>
              <a:rPr lang="en-US" dirty="0" smtClean="0">
                <a:ea typeface="+mj-ea"/>
                <a:cs typeface="+mj-cs"/>
              </a:rPr>
              <a:t>Strategic Planning</a:t>
            </a:r>
          </a:p>
        </p:txBody>
      </p:sp>
      <p:sp>
        <p:nvSpPr>
          <p:cNvPr id="16387" name="Rectangle 3"/>
          <p:cNvSpPr>
            <a:spLocks noGrp="1" noChangeArrowheads="1"/>
          </p:cNvSpPr>
          <p:nvPr>
            <p:ph type="body" idx="1"/>
          </p:nvPr>
        </p:nvSpPr>
        <p:spPr>
          <a:xfrm>
            <a:off x="1143000" y="1371600"/>
            <a:ext cx="7623175" cy="4724400"/>
          </a:xfrm>
        </p:spPr>
        <p:txBody>
          <a:bodyPr rtlCol="0">
            <a:normAutofit fontScale="92500" lnSpcReduction="10000"/>
          </a:bodyPr>
          <a:lstStyle/>
          <a:p>
            <a:pPr>
              <a:spcBef>
                <a:spcPts val="1200"/>
              </a:spcBef>
              <a:defRPr/>
            </a:pPr>
            <a:r>
              <a:rPr lang="en-US" sz="3000" dirty="0" smtClean="0"/>
              <a:t>The </a:t>
            </a:r>
            <a:r>
              <a:rPr lang="en-US" sz="3000" dirty="0" smtClean="0">
                <a:ea typeface="+mn-ea"/>
                <a:cs typeface="+mn-cs"/>
              </a:rPr>
              <a:t>process </a:t>
            </a:r>
            <a:r>
              <a:rPr lang="en-US" sz="3000" dirty="0" smtClean="0"/>
              <a:t>of </a:t>
            </a:r>
            <a:r>
              <a:rPr lang="en-US" sz="3000" dirty="0" smtClean="0">
                <a:ea typeface="+mn-ea"/>
                <a:cs typeface="+mn-cs"/>
              </a:rPr>
              <a:t>developing and maintaining a </a:t>
            </a:r>
            <a:r>
              <a:rPr lang="en-US" sz="3000" dirty="0" smtClean="0"/>
              <a:t>strategic</a:t>
            </a:r>
            <a:r>
              <a:rPr lang="en-US" sz="3000" dirty="0" smtClean="0">
                <a:ea typeface="+mn-ea"/>
                <a:cs typeface="+mn-cs"/>
              </a:rPr>
              <a:t> fit between the organization’s goals and capabilities and its changing market opportunities.</a:t>
            </a:r>
          </a:p>
          <a:p>
            <a:pPr>
              <a:spcBef>
                <a:spcPts val="1200"/>
              </a:spcBef>
              <a:defRPr/>
            </a:pPr>
            <a:r>
              <a:rPr lang="en-US" sz="3000" dirty="0" smtClean="0">
                <a:ea typeface="+mn-ea"/>
                <a:cs typeface="+mn-cs"/>
              </a:rPr>
              <a:t>Process identifies firm’s goals for</a:t>
            </a:r>
          </a:p>
          <a:p>
            <a:pPr lvl="1">
              <a:spcBef>
                <a:spcPts val="1200"/>
              </a:spcBef>
              <a:defRPr/>
            </a:pPr>
            <a:r>
              <a:rPr lang="en-US" sz="3000" dirty="0" smtClean="0">
                <a:ea typeface="+mn-ea"/>
              </a:rPr>
              <a:t>Growth</a:t>
            </a:r>
          </a:p>
          <a:p>
            <a:pPr lvl="1">
              <a:spcBef>
                <a:spcPts val="1200"/>
              </a:spcBef>
              <a:defRPr/>
            </a:pPr>
            <a:r>
              <a:rPr lang="en-US" sz="3000" dirty="0" smtClean="0">
                <a:ea typeface="+mn-ea"/>
              </a:rPr>
              <a:t>Competitive position</a:t>
            </a:r>
          </a:p>
          <a:p>
            <a:pPr lvl="1">
              <a:spcBef>
                <a:spcPts val="1200"/>
              </a:spcBef>
              <a:defRPr/>
            </a:pPr>
            <a:r>
              <a:rPr lang="en-US" sz="3000" dirty="0" smtClean="0">
                <a:ea typeface="+mn-ea"/>
              </a:rPr>
              <a:t>Geographic scope</a:t>
            </a:r>
          </a:p>
          <a:p>
            <a:pPr lvl="1">
              <a:spcBef>
                <a:spcPts val="1200"/>
              </a:spcBef>
              <a:defRPr/>
            </a:pPr>
            <a:r>
              <a:rPr lang="en-US" sz="3000" dirty="0" smtClean="0">
                <a:ea typeface="+mn-ea"/>
              </a:rPr>
              <a:t>Other objectives, such as industry, products, channels, etc.</a:t>
            </a:r>
          </a:p>
          <a:p>
            <a:pPr eaLnBrk="1" fontAlgn="auto" hangingPunct="1">
              <a:spcAft>
                <a:spcPts val="0"/>
              </a:spcAft>
              <a:buFont typeface="Wingdings" pitchFamily="2" charset="2"/>
              <a:buChar char=""/>
              <a:defRPr/>
            </a:pPr>
            <a:endParaRPr lang="en-US" dirty="0" smtClean="0">
              <a:ea typeface="+mn-ea"/>
              <a:cs typeface="+mn-cs"/>
            </a:endParaRPr>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5</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699375" cy="990600"/>
          </a:xfrm>
        </p:spPr>
        <p:txBody>
          <a:bodyPr>
            <a:normAutofit fontScale="90000"/>
          </a:bodyPr>
          <a:lstStyle/>
          <a:p>
            <a:pPr eaLnBrk="1" fontAlgn="auto" hangingPunct="1">
              <a:spcAft>
                <a:spcPts val="0"/>
              </a:spcAft>
              <a:defRPr/>
            </a:pPr>
            <a:r>
              <a:rPr lang="en-US" sz="4000" dirty="0" smtClean="0">
                <a:ea typeface="+mj-ea"/>
                <a:cs typeface="+mj-cs"/>
              </a:rPr>
              <a:t/>
            </a:r>
            <a:br>
              <a:rPr lang="en-US" sz="4000" dirty="0" smtClean="0">
                <a:ea typeface="+mj-ea"/>
                <a:cs typeface="+mj-cs"/>
              </a:rPr>
            </a:br>
            <a:r>
              <a:rPr lang="en-US" sz="4400" dirty="0" smtClean="0">
                <a:ea typeface="+mj-ea"/>
                <a:cs typeface="+mj-cs"/>
              </a:rPr>
              <a:t>ESP: Environment, Strategy,</a:t>
            </a:r>
            <a:br>
              <a:rPr lang="en-US" sz="4400" dirty="0" smtClean="0">
                <a:ea typeface="+mj-ea"/>
                <a:cs typeface="+mj-cs"/>
              </a:rPr>
            </a:br>
            <a:r>
              <a:rPr lang="en-US" sz="4400" dirty="0" smtClean="0">
                <a:ea typeface="+mj-ea"/>
                <a:cs typeface="+mj-cs"/>
              </a:rPr>
              <a:t> and Performance</a:t>
            </a:r>
            <a:r>
              <a:rPr lang="en-US" dirty="0" smtClean="0">
                <a:ea typeface="+mj-ea"/>
                <a:cs typeface="+mj-cs"/>
              </a:rPr>
              <a:t/>
            </a:r>
            <a:br>
              <a:rPr lang="en-US" dirty="0" smtClean="0">
                <a:ea typeface="+mj-ea"/>
                <a:cs typeface="+mj-cs"/>
              </a:rPr>
            </a:br>
            <a:endParaRPr lang="en-US" dirty="0">
              <a:ea typeface="+mj-ea"/>
              <a:cs typeface="+mj-cs"/>
            </a:endParaRPr>
          </a:p>
        </p:txBody>
      </p:sp>
      <p:sp>
        <p:nvSpPr>
          <p:cNvPr id="21508" name="Content Placeholder 4"/>
          <p:cNvSpPr>
            <a:spLocks noGrp="1"/>
          </p:cNvSpPr>
          <p:nvPr>
            <p:ph sz="quarter" idx="1"/>
          </p:nvPr>
        </p:nvSpPr>
        <p:spPr>
          <a:xfrm>
            <a:off x="990600" y="1676400"/>
            <a:ext cx="7775575" cy="4419600"/>
          </a:xfrm>
        </p:spPr>
        <p:txBody>
          <a:bodyPr/>
          <a:lstStyle/>
          <a:p>
            <a:pPr eaLnBrk="1" hangingPunct="1"/>
            <a:r>
              <a:rPr lang="en-US" sz="2800" dirty="0" smtClean="0"/>
              <a:t>The ESP model illustrates the relationships among environment, strategy, and performance.</a:t>
            </a:r>
          </a:p>
          <a:p>
            <a:pPr eaLnBrk="1" hangingPunct="1"/>
            <a:r>
              <a:rPr lang="en-US" sz="2800" dirty="0" smtClean="0"/>
              <a:t>A SWOT analysis of the business environment (E) leads to the development of strategy (S) and the measurement of performance (P).</a:t>
            </a:r>
          </a:p>
          <a:p>
            <a:pPr eaLnBrk="1" hangingPunct="1"/>
            <a:r>
              <a:rPr lang="en-US" sz="2800" dirty="0" smtClean="0"/>
              <a:t>Performance metrics are designed to evaluate effectiveness and efficiency of e-business and e-marketing operations.</a:t>
            </a:r>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6</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p:txBody>
          <a:bodyPr>
            <a:noAutofit/>
          </a:bodyPr>
          <a:lstStyle/>
          <a:p>
            <a:pPr eaLnBrk="1" fontAlgn="auto" hangingPunct="1">
              <a:spcAft>
                <a:spcPts val="0"/>
              </a:spcAft>
              <a:defRPr/>
            </a:pPr>
            <a:r>
              <a:rPr lang="en-US" dirty="0" smtClean="0">
                <a:ea typeface="+mj-ea"/>
                <a:cs typeface="+mj-cs"/>
              </a:rPr>
              <a:t>ESP </a:t>
            </a:r>
            <a:r>
              <a:rPr lang="en-US" dirty="0" smtClean="0"/>
              <a:t>model</a:t>
            </a:r>
            <a:r>
              <a:rPr lang="en-US" dirty="0" smtClean="0">
                <a:ea typeface="+mj-ea"/>
                <a:cs typeface="+mj-cs"/>
              </a:rPr>
              <a:t> focuses on </a:t>
            </a:r>
            <a:br>
              <a:rPr lang="en-US" dirty="0" smtClean="0">
                <a:ea typeface="+mj-ea"/>
                <a:cs typeface="+mj-cs"/>
              </a:rPr>
            </a:br>
            <a:r>
              <a:rPr lang="en-US" dirty="0" smtClean="0">
                <a:ea typeface="+mj-ea"/>
                <a:cs typeface="+mj-cs"/>
              </a:rPr>
              <a:t>strategy and performance</a:t>
            </a:r>
          </a:p>
        </p:txBody>
      </p:sp>
      <p:sp>
        <p:nvSpPr>
          <p:cNvPr id="1031" name="Rectangle 2"/>
          <p:cNvSpPr>
            <a:spLocks noChangeArrowheads="1"/>
          </p:cNvSpPr>
          <p:nvPr/>
        </p:nvSpPr>
        <p:spPr bwMode="auto">
          <a:xfrm>
            <a:off x="0" y="-182563"/>
            <a:ext cx="184150" cy="366713"/>
          </a:xfrm>
          <a:prstGeom prst="rect">
            <a:avLst/>
          </a:prstGeom>
          <a:noFill/>
          <a:ln w="9525">
            <a:noFill/>
            <a:miter lim="800000"/>
            <a:headEnd/>
            <a:tailEnd/>
          </a:ln>
        </p:spPr>
        <p:txBody>
          <a:bodyPr wrap="none" anchor="ctr">
            <a:prstTxWarp prst="textNoShape">
              <a:avLst/>
            </a:prstTxWarp>
            <a:spAutoFit/>
          </a:bodyPr>
          <a:lstStyle/>
          <a:p>
            <a:endParaRPr lang="en-US" sz="1800" dirty="0">
              <a:latin typeface="Tw Cen MT" charset="0"/>
            </a:endParaRPr>
          </a:p>
        </p:txBody>
      </p:sp>
      <p:sp>
        <p:nvSpPr>
          <p:cNvPr id="7" name="Slide Number Placeholder 6"/>
          <p:cNvSpPr>
            <a:spLocks noGrp="1"/>
          </p:cNvSpPr>
          <p:nvPr>
            <p:ph type="sldNum" sz="quarter" idx="12"/>
          </p:nvPr>
        </p:nvSpPr>
        <p:spPr/>
        <p:txBody>
          <a:bodyPr/>
          <a:lstStyle/>
          <a:p>
            <a:r>
              <a:rPr lang="en-US" dirty="0" smtClean="0"/>
              <a:t>2-</a:t>
            </a:r>
            <a:fld id="{C238F03A-58E1-4ECA-9024-348A9A81A53D}" type="slidenum">
              <a:rPr lang="en-US" smtClean="0"/>
              <a:pPr/>
              <a:t>7</a:t>
            </a:fld>
            <a:endParaRPr lang="en-US" dirty="0"/>
          </a:p>
        </p:txBody>
      </p:sp>
      <p:pic>
        <p:nvPicPr>
          <p:cNvPr id="2" name="Picture 3"/>
          <p:cNvPicPr>
            <a:picLocks noChangeAspect="1" noChangeArrowheads="1"/>
          </p:cNvPicPr>
          <p:nvPr/>
        </p:nvPicPr>
        <p:blipFill>
          <a:blip r:embed="rId2" cstate="print"/>
          <a:srcRect/>
          <a:stretch>
            <a:fillRect/>
          </a:stretch>
        </p:blipFill>
        <p:spPr bwMode="auto">
          <a:xfrm>
            <a:off x="1828800" y="1752600"/>
            <a:ext cx="5410200" cy="3657599"/>
          </a:xfrm>
          <a:prstGeom prst="rect">
            <a:avLst/>
          </a:prstGeom>
          <a:noFill/>
          <a:ln w="9525">
            <a:noFill/>
            <a:miter lim="800000"/>
            <a:headEnd/>
            <a:tailEnd/>
          </a:ln>
        </p:spPr>
      </p:pic>
      <p:sp>
        <p:nvSpPr>
          <p:cNvPr id="9" name="Footer Placeholder 8"/>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143000" y="228600"/>
            <a:ext cx="7620000" cy="990600"/>
          </a:xfrm>
        </p:spPr>
        <p:txBody>
          <a:bodyPr/>
          <a:lstStyle/>
          <a:p>
            <a:pPr eaLnBrk="1" fontAlgn="auto" hangingPunct="1">
              <a:spcAft>
                <a:spcPts val="0"/>
              </a:spcAft>
              <a:defRPr/>
            </a:pPr>
            <a:r>
              <a:rPr lang="en-US" dirty="0" smtClean="0">
                <a:ea typeface="+mj-ea"/>
                <a:cs typeface="+mj-cs"/>
              </a:rPr>
              <a:t>Strategy</a:t>
            </a:r>
          </a:p>
        </p:txBody>
      </p:sp>
      <p:sp>
        <p:nvSpPr>
          <p:cNvPr id="50180" name="Rectangle 3"/>
          <p:cNvSpPr>
            <a:spLocks noGrp="1" noChangeArrowheads="1"/>
          </p:cNvSpPr>
          <p:nvPr>
            <p:ph type="body" idx="1"/>
          </p:nvPr>
        </p:nvSpPr>
        <p:spPr>
          <a:xfrm>
            <a:off x="914400" y="1676400"/>
            <a:ext cx="7851775" cy="4419600"/>
          </a:xfrm>
        </p:spPr>
        <p:txBody>
          <a:bodyPr>
            <a:normAutofit/>
          </a:bodyPr>
          <a:lstStyle/>
          <a:p>
            <a:pPr eaLnBrk="1" hangingPunct="1">
              <a:spcBef>
                <a:spcPts val="1200"/>
              </a:spcBef>
            </a:pPr>
            <a:r>
              <a:rPr lang="en-US" sz="2800" dirty="0" smtClean="0"/>
              <a:t>Strategy is the means to achieve a goal.</a:t>
            </a:r>
          </a:p>
          <a:p>
            <a:pPr eaLnBrk="1" hangingPunct="1">
              <a:spcBef>
                <a:spcPts val="1200"/>
              </a:spcBef>
            </a:pPr>
            <a:r>
              <a:rPr lang="en-US" sz="2800" dirty="0" smtClean="0"/>
              <a:t>E-business strategy</a:t>
            </a:r>
          </a:p>
          <a:p>
            <a:pPr lvl="1" eaLnBrk="1" hangingPunct="1">
              <a:spcBef>
                <a:spcPts val="1200"/>
              </a:spcBef>
            </a:pPr>
            <a:r>
              <a:rPr lang="en-US" sz="2800" dirty="0" smtClean="0"/>
              <a:t>Deploys enterprise resources to reach performance objectives and create competitive advantage.</a:t>
            </a:r>
          </a:p>
          <a:p>
            <a:pPr eaLnBrk="1" hangingPunct="1">
              <a:spcBef>
                <a:spcPts val="1200"/>
              </a:spcBef>
            </a:pPr>
            <a:r>
              <a:rPr lang="en-US" sz="2800" dirty="0" smtClean="0"/>
              <a:t>E-marketing strategy</a:t>
            </a:r>
          </a:p>
          <a:p>
            <a:pPr lvl="1" eaLnBrk="1" hangingPunct="1">
              <a:spcBef>
                <a:spcPts val="1200"/>
              </a:spcBef>
            </a:pPr>
            <a:r>
              <a:rPr lang="en-US" sz="2800" dirty="0" smtClean="0"/>
              <a:t>Capitalizes on information technology to reach specified objectives.</a:t>
            </a:r>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8</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295400" y="228600"/>
            <a:ext cx="7470775" cy="1066800"/>
          </a:xfrm>
        </p:spPr>
        <p:txBody>
          <a:bodyPr/>
          <a:lstStyle/>
          <a:p>
            <a:pPr eaLnBrk="1" fontAlgn="auto" hangingPunct="1">
              <a:spcAft>
                <a:spcPts val="0"/>
              </a:spcAft>
              <a:defRPr/>
            </a:pPr>
            <a:r>
              <a:rPr lang="en-US" dirty="0" smtClean="0">
                <a:ea typeface="+mj-ea"/>
                <a:cs typeface="+mj-cs"/>
              </a:rPr>
              <a:t>Business Models</a:t>
            </a:r>
          </a:p>
        </p:txBody>
      </p:sp>
      <p:sp>
        <p:nvSpPr>
          <p:cNvPr id="51204" name="Rectangle 3"/>
          <p:cNvSpPr>
            <a:spLocks noGrp="1" noChangeArrowheads="1"/>
          </p:cNvSpPr>
          <p:nvPr>
            <p:ph type="body" idx="1"/>
          </p:nvPr>
        </p:nvSpPr>
        <p:spPr>
          <a:xfrm>
            <a:off x="1447800" y="1371600"/>
            <a:ext cx="7318375" cy="4724400"/>
          </a:xfrm>
        </p:spPr>
        <p:txBody>
          <a:bodyPr/>
          <a:lstStyle/>
          <a:p>
            <a:pPr eaLnBrk="1" hangingPunct="1"/>
            <a:r>
              <a:rPr lang="en-US" sz="2800" dirty="0" smtClean="0"/>
              <a:t>A company will select one or more business models as strategies to accomplish enterprise goals.</a:t>
            </a:r>
          </a:p>
          <a:p>
            <a:pPr eaLnBrk="1" hangingPunct="1"/>
            <a:r>
              <a:rPr lang="en-US" sz="2800" dirty="0" smtClean="0"/>
              <a:t>An e-business model is a method by which the organization sustains itself in the long term using information technology, which includes its value proposition for partners and customers as well as its revenue streams. </a:t>
            </a:r>
          </a:p>
          <a:p>
            <a:pPr eaLnBrk="1" hangingPunct="1">
              <a:buFontTx/>
              <a:buNone/>
            </a:pPr>
            <a:endParaRPr lang="en-US" sz="2800" dirty="0" smtClean="0"/>
          </a:p>
        </p:txBody>
      </p:sp>
      <p:sp>
        <p:nvSpPr>
          <p:cNvPr id="6" name="Slide Number Placeholder 5"/>
          <p:cNvSpPr>
            <a:spLocks noGrp="1"/>
          </p:cNvSpPr>
          <p:nvPr>
            <p:ph type="sldNum" sz="quarter" idx="12"/>
          </p:nvPr>
        </p:nvSpPr>
        <p:spPr/>
        <p:txBody>
          <a:bodyPr/>
          <a:lstStyle/>
          <a:p>
            <a:r>
              <a:rPr lang="en-US" dirty="0" smtClean="0"/>
              <a:t>2-</a:t>
            </a:r>
            <a:fld id="{C238F03A-58E1-4ECA-9024-348A9A81A53D}" type="slidenum">
              <a:rPr lang="en-US" smtClean="0"/>
              <a:pPr/>
              <a:t>9</a:t>
            </a:fld>
            <a:endParaRPr lang="en-US" dirty="0"/>
          </a:p>
        </p:txBody>
      </p:sp>
      <p:sp>
        <p:nvSpPr>
          <p:cNvPr id="7" name="Footer Placeholder 6"/>
          <p:cNvSpPr>
            <a:spLocks noGrp="1"/>
          </p:cNvSpPr>
          <p:nvPr>
            <p:ph type="ftr" sz="quarter" idx="11"/>
          </p:nvPr>
        </p:nvSpPr>
        <p:spPr/>
        <p:txBody>
          <a:bodyPr/>
          <a:lstStyle/>
          <a:p>
            <a:r>
              <a:rPr lang="en-US" dirty="0" smtClean="0"/>
              <a:t>©2014 Pearson Education, Inc. publishing as Prentice Hall</a:t>
            </a:r>
            <a:endParaRPr lang="en-US" dirty="0"/>
          </a:p>
        </p:txBody>
      </p:sp>
    </p:spTree>
  </p:cSld>
  <p:clrMapOvr>
    <a:masterClrMapping/>
  </p:clrMapOvr>
  <p:transition/>
</p:sld>
</file>

<file path=ppt/theme/theme1.xml><?xml version="1.0" encoding="utf-8"?>
<a:theme xmlns:a="http://schemas.openxmlformats.org/drawingml/2006/main" name="TS010385378">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TS010385378</Template>
  <TotalTime>452</TotalTime>
  <Words>1597</Words>
  <Application>Microsoft Office PowerPoint</Application>
  <PresentationFormat>On-screen Show (4:3)</PresentationFormat>
  <Paragraphs>239</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TS010385378</vt:lpstr>
      <vt:lpstr>E-Marketing/7E Chapter 2</vt:lpstr>
      <vt:lpstr>Chapter 2 Objectives</vt:lpstr>
      <vt:lpstr>The Amazon Story</vt:lpstr>
      <vt:lpstr>The Amazon Story, cont.</vt:lpstr>
      <vt:lpstr>Strategic Planning</vt:lpstr>
      <vt:lpstr> ESP: Environment, Strategy,  and Performance </vt:lpstr>
      <vt:lpstr>ESP model focuses on  strategy and performance</vt:lpstr>
      <vt:lpstr>Strategy</vt:lpstr>
      <vt:lpstr>Business Models</vt:lpstr>
      <vt:lpstr>SELECTING A BUSINESS MODEL</vt:lpstr>
      <vt:lpstr>Level of Commitment  to E-Business</vt:lpstr>
      <vt:lpstr>Activity-Level E-Business Models</vt:lpstr>
      <vt:lpstr>Business Process-Level  E-Business Models</vt:lpstr>
      <vt:lpstr>Enterprise-Level  E-Business Models </vt:lpstr>
      <vt:lpstr>Enterprise-Level  E-Business Models, cont.</vt:lpstr>
      <vt:lpstr>Pure Play</vt:lpstr>
      <vt:lpstr>Performance Metrics  Inform Strategy</vt:lpstr>
      <vt:lpstr>Web Analytics</vt:lpstr>
      <vt:lpstr>Data Collection</vt:lpstr>
      <vt:lpstr>Metrics Used to Measure Internet Marketing Performance</vt:lpstr>
      <vt:lpstr>The Balanced Scorecard</vt:lpstr>
      <vt:lpstr>The Balanced Scorecard: Customer Perspective</vt:lpstr>
      <vt:lpstr>The Balanced Scorecard: Internal Perspectives</vt:lpstr>
      <vt:lpstr>The Balanced Scorecard: Learning and Growth Perspectives</vt:lpstr>
      <vt:lpstr>The Balanced Scorecard: Financial Perspectives</vt:lpstr>
      <vt:lpstr>Social Media Performance Metrics</vt:lpstr>
      <vt:lpstr>PowerPoint Presentation</vt:lpstr>
      <vt:lpstr>Brand Health Metrics</vt:lpstr>
      <vt:lpstr>Engagement Metrics</vt:lpstr>
      <vt:lpstr>Action &amp; Innovation Metrics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Betty</dc:creator>
  <cp:lastModifiedBy>USER</cp:lastModifiedBy>
  <cp:revision>71</cp:revision>
  <dcterms:created xsi:type="dcterms:W3CDTF">2013-04-24T20:55:47Z</dcterms:created>
  <dcterms:modified xsi:type="dcterms:W3CDTF">2016-09-15T12:53:45Z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