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99"/>
  </p:notesMasterIdLst>
  <p:handoutMasterIdLst>
    <p:handoutMasterId r:id="rId100"/>
  </p:handoutMasterIdLst>
  <p:sldIdLst>
    <p:sldId id="256" r:id="rId2"/>
    <p:sldId id="258" r:id="rId3"/>
    <p:sldId id="259" r:id="rId4"/>
    <p:sldId id="263" r:id="rId5"/>
    <p:sldId id="322" r:id="rId6"/>
    <p:sldId id="268" r:id="rId7"/>
    <p:sldId id="314" r:id="rId8"/>
    <p:sldId id="348" r:id="rId9"/>
    <p:sldId id="350" r:id="rId10"/>
    <p:sldId id="352" r:id="rId11"/>
    <p:sldId id="323" r:id="rId12"/>
    <p:sldId id="360" r:id="rId13"/>
    <p:sldId id="269" r:id="rId14"/>
    <p:sldId id="324" r:id="rId15"/>
    <p:sldId id="280" r:id="rId16"/>
    <p:sldId id="281" r:id="rId17"/>
    <p:sldId id="325" r:id="rId18"/>
    <p:sldId id="283" r:id="rId19"/>
    <p:sldId id="284" r:id="rId20"/>
    <p:sldId id="264" r:id="rId21"/>
    <p:sldId id="326" r:id="rId22"/>
    <p:sldId id="327" r:id="rId23"/>
    <p:sldId id="266" r:id="rId24"/>
    <p:sldId id="353" r:id="rId25"/>
    <p:sldId id="354" r:id="rId26"/>
    <p:sldId id="273" r:id="rId27"/>
    <p:sldId id="275" r:id="rId28"/>
    <p:sldId id="328" r:id="rId29"/>
    <p:sldId id="355" r:id="rId30"/>
    <p:sldId id="335" r:id="rId31"/>
    <p:sldId id="343" r:id="rId32"/>
    <p:sldId id="329" r:id="rId33"/>
    <p:sldId id="347" r:id="rId34"/>
    <p:sldId id="346" r:id="rId35"/>
    <p:sldId id="315" r:id="rId36"/>
    <p:sldId id="289" r:id="rId37"/>
    <p:sldId id="330" r:id="rId38"/>
    <p:sldId id="356" r:id="rId39"/>
    <p:sldId id="291" r:id="rId40"/>
    <p:sldId id="331" r:id="rId41"/>
    <p:sldId id="357" r:id="rId42"/>
    <p:sldId id="297" r:id="rId43"/>
    <p:sldId id="319" r:id="rId44"/>
    <p:sldId id="332" r:id="rId45"/>
    <p:sldId id="358" r:id="rId46"/>
    <p:sldId id="333" r:id="rId47"/>
    <p:sldId id="359" r:id="rId48"/>
    <p:sldId id="361" r:id="rId49"/>
    <p:sldId id="334" r:id="rId50"/>
    <p:sldId id="320" r:id="rId51"/>
    <p:sldId id="310" r:id="rId52"/>
    <p:sldId id="362" r:id="rId53"/>
    <p:sldId id="363" r:id="rId54"/>
    <p:sldId id="364" r:id="rId55"/>
    <p:sldId id="365" r:id="rId56"/>
    <p:sldId id="366" r:id="rId57"/>
    <p:sldId id="367" r:id="rId58"/>
    <p:sldId id="368" r:id="rId59"/>
    <p:sldId id="369" r:id="rId60"/>
    <p:sldId id="370" r:id="rId61"/>
    <p:sldId id="371" r:id="rId62"/>
    <p:sldId id="372" r:id="rId63"/>
    <p:sldId id="373" r:id="rId64"/>
    <p:sldId id="374" r:id="rId65"/>
    <p:sldId id="375" r:id="rId66"/>
    <p:sldId id="376" r:id="rId67"/>
    <p:sldId id="377" r:id="rId68"/>
    <p:sldId id="378" r:id="rId69"/>
    <p:sldId id="379" r:id="rId70"/>
    <p:sldId id="380" r:id="rId71"/>
    <p:sldId id="381" r:id="rId72"/>
    <p:sldId id="382" r:id="rId73"/>
    <p:sldId id="383" r:id="rId74"/>
    <p:sldId id="384" r:id="rId75"/>
    <p:sldId id="385" r:id="rId76"/>
    <p:sldId id="386" r:id="rId77"/>
    <p:sldId id="387" r:id="rId78"/>
    <p:sldId id="388" r:id="rId79"/>
    <p:sldId id="389" r:id="rId80"/>
    <p:sldId id="390" r:id="rId81"/>
    <p:sldId id="391" r:id="rId82"/>
    <p:sldId id="392" r:id="rId83"/>
    <p:sldId id="393" r:id="rId84"/>
    <p:sldId id="394" r:id="rId85"/>
    <p:sldId id="395" r:id="rId86"/>
    <p:sldId id="396" r:id="rId87"/>
    <p:sldId id="397" r:id="rId88"/>
    <p:sldId id="398" r:id="rId89"/>
    <p:sldId id="399" r:id="rId90"/>
    <p:sldId id="400" r:id="rId91"/>
    <p:sldId id="401" r:id="rId92"/>
    <p:sldId id="402" r:id="rId93"/>
    <p:sldId id="403" r:id="rId94"/>
    <p:sldId id="404" r:id="rId95"/>
    <p:sldId id="405" r:id="rId96"/>
    <p:sldId id="406" r:id="rId97"/>
    <p:sldId id="407" r:id="rId98"/>
  </p:sldIdLst>
  <p:sldSz cx="9144000" cy="6858000" type="screen4x3"/>
  <p:notesSz cx="6858000" cy="9766300"/>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FF"/>
    <a:srgbClr val="00FFFF"/>
    <a:srgbClr val="0000FF"/>
    <a:srgbClr val="00FF00"/>
    <a:srgbClr val="FF0000"/>
    <a:srgbClr val="FFFFFF"/>
    <a:srgbClr val="6C7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2787"/>
    <p:restoredTop sz="90929"/>
  </p:normalViewPr>
  <p:slideViewPr>
    <p:cSldViewPr>
      <p:cViewPr varScale="1">
        <p:scale>
          <a:sx n="101" d="100"/>
          <a:sy n="101" d="100"/>
        </p:scale>
        <p:origin x="-16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673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49528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64185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GB"/>
              <a:t>Click to edit Master notes styles</a:t>
            </a:r>
          </a:p>
          <a:p>
            <a:pPr lvl="1"/>
            <a:r>
              <a:rPr lang="en-GB"/>
              <a:t>Second Level</a:t>
            </a:r>
          </a:p>
          <a:p>
            <a:pPr lvl="2"/>
            <a:r>
              <a:rPr lang="en-GB"/>
              <a:t>Third Level</a:t>
            </a:r>
          </a:p>
          <a:p>
            <a:pPr lvl="3"/>
            <a:r>
              <a:rPr lang="en-GB"/>
              <a:t>Fourth Level</a:t>
            </a:r>
          </a:p>
          <a:p>
            <a:pPr lvl="4"/>
            <a:r>
              <a:rPr lang="en-GB"/>
              <a:t>Fifth Level</a:t>
            </a:r>
          </a:p>
        </p:txBody>
      </p:sp>
      <p:sp>
        <p:nvSpPr>
          <p:cNvPr id="2051" name="Rectangle 3"/>
          <p:cNvSpPr>
            <a:spLocks noGrp="1" noRot="1" noChangeAspect="1" noChangeArrowheads="1" noTextEdit="1"/>
          </p:cNvSpPr>
          <p:nvPr>
            <p:ph type="sldImg" idx="2"/>
          </p:nvPr>
        </p:nvSpPr>
        <p:spPr bwMode="auto">
          <a:xfrm>
            <a:off x="1152525" y="854075"/>
            <a:ext cx="455295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70596341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617394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ln/>
        </p:spPr>
        <p:txBody>
          <a:bodyPr/>
          <a:lstStyle/>
          <a:p>
            <a:endParaRPr lang="en-US"/>
          </a:p>
        </p:txBody>
      </p:sp>
      <p:sp>
        <p:nvSpPr>
          <p:cNvPr id="6963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778006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ln/>
        </p:spPr>
        <p:txBody>
          <a:bodyPr/>
          <a:lstStyle/>
          <a:p>
            <a:endParaRPr lang="en-US"/>
          </a:p>
        </p:txBody>
      </p:sp>
      <p:sp>
        <p:nvSpPr>
          <p:cNvPr id="6758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65308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ln/>
        </p:spPr>
        <p:txBody>
          <a:bodyPr/>
          <a:lstStyle/>
          <a:p>
            <a:endParaRPr lang="en-US"/>
          </a:p>
        </p:txBody>
      </p:sp>
      <p:sp>
        <p:nvSpPr>
          <p:cNvPr id="5325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007344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ln/>
        </p:spPr>
        <p:txBody>
          <a:bodyPr/>
          <a:lstStyle/>
          <a:p>
            <a:endParaRPr lang="en-US"/>
          </a:p>
        </p:txBody>
      </p:sp>
      <p:sp>
        <p:nvSpPr>
          <p:cNvPr id="5734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047095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ln/>
        </p:spPr>
        <p:txBody>
          <a:bodyPr/>
          <a:lstStyle/>
          <a:p>
            <a:endParaRPr lang="en-US"/>
          </a:p>
        </p:txBody>
      </p:sp>
      <p:sp>
        <p:nvSpPr>
          <p:cNvPr id="6553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96138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947421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a:p>
        </p:txBody>
      </p:sp>
      <p:sp>
        <p:nvSpPr>
          <p:cNvPr id="11267" name="Rectangle 3"/>
          <p:cNvSpPr>
            <a:spLocks noGrp="1" noRot="1" noChangeAspect="1" noChangeArrowheads="1" noTextEdit="1"/>
          </p:cNvSpPr>
          <p:nvPr>
            <p:ph type="sldImg"/>
          </p:nvPr>
        </p:nvSpPr>
        <p:spPr>
          <a:xfrm>
            <a:off x="1571625" y="833438"/>
            <a:ext cx="3689350" cy="2768600"/>
          </a:xfrm>
          <a:ln cap="flat"/>
        </p:spPr>
      </p:sp>
    </p:spTree>
    <p:extLst>
      <p:ext uri="{BB962C8B-B14F-4D97-AF65-F5344CB8AC3E}">
        <p14:creationId xmlns:p14="http://schemas.microsoft.com/office/powerpoint/2010/main" val="1196981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ln/>
        </p:spPr>
        <p:txBody>
          <a:bodyPr/>
          <a:lstStyle/>
          <a:p>
            <a:endParaRPr lang="en-US"/>
          </a:p>
        </p:txBody>
      </p:sp>
      <p:sp>
        <p:nvSpPr>
          <p:cNvPr id="2355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262129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ln/>
        </p:spPr>
        <p:txBody>
          <a:bodyPr/>
          <a:lstStyle/>
          <a:p>
            <a:endParaRPr lang="en-US"/>
          </a:p>
        </p:txBody>
      </p:sp>
      <p:sp>
        <p:nvSpPr>
          <p:cNvPr id="3993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541875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ln/>
        </p:spPr>
        <p:txBody>
          <a:bodyPr/>
          <a:lstStyle/>
          <a:p>
            <a:endParaRPr lang="en-US"/>
          </a:p>
        </p:txBody>
      </p:sp>
      <p:sp>
        <p:nvSpPr>
          <p:cNvPr id="4198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226500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ln/>
        </p:spPr>
        <p:txBody>
          <a:bodyPr/>
          <a:lstStyle/>
          <a:p>
            <a:endParaRPr lang="en-US"/>
          </a:p>
        </p:txBody>
      </p:sp>
      <p:sp>
        <p:nvSpPr>
          <p:cNvPr id="4710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121332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098611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ln/>
        </p:spPr>
        <p:txBody>
          <a:bodyPr/>
          <a:lstStyle/>
          <a:p>
            <a:endParaRPr lang="en-US"/>
          </a:p>
        </p:txBody>
      </p:sp>
      <p:sp>
        <p:nvSpPr>
          <p:cNvPr id="3277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349494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GB"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GB" smtClean="0"/>
              <a:t>2/15/10</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GB" smtClean="0"/>
              <a:t>2/15/10</a:t>
            </a:r>
            <a:endParaRPr lang="en-US"/>
          </a:p>
        </p:txBody>
      </p:sp>
      <p:sp>
        <p:nvSpPr>
          <p:cNvPr id="8"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9"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smtClean="0"/>
              <a:t>2/15/10</a:t>
            </a:r>
            <a:endParaRPr lang="en-US"/>
          </a:p>
        </p:txBody>
      </p:sp>
      <p:sp>
        <p:nvSpPr>
          <p:cNvPr id="4"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5"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smtClean="0"/>
              <a:t>2/15/10</a:t>
            </a:r>
            <a:endParaRPr lang="en-US"/>
          </a:p>
        </p:txBody>
      </p:sp>
      <p:sp>
        <p:nvSpPr>
          <p:cNvPr id="3"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4"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2/15/10</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2/15/10</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smtClean="0"/>
              <a:t>2/15/10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24 Quality management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745CE82A-87C3-2841-AAF3-37DF1E34DC62}"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GB" dirty="0" smtClean="0"/>
              <a:t>Chapter 24 - Quality Management</a:t>
            </a:r>
            <a:endParaRPr lang="en-GB" dirty="0"/>
          </a:p>
        </p:txBody>
      </p:sp>
      <p:sp>
        <p:nvSpPr>
          <p:cNvPr id="6" name="Subtitle 5"/>
          <p:cNvSpPr>
            <a:spLocks noGrp="1"/>
          </p:cNvSpPr>
          <p:nvPr>
            <p:ph type="subTitle" idx="1"/>
          </p:nvPr>
        </p:nvSpPr>
        <p:spPr/>
        <p:txBody>
          <a:bodyPr/>
          <a:lstStyle/>
          <a:p>
            <a:r>
              <a:rPr lang="en-US" dirty="0" smtClean="0"/>
              <a:t>Lecture 1</a:t>
            </a:r>
            <a:endParaRPr lang="en-US" dirty="0"/>
          </a:p>
        </p:txBody>
      </p:sp>
      <p:sp>
        <p:nvSpPr>
          <p:cNvPr id="7" name="Slide Number Placeholder 6"/>
          <p:cNvSpPr>
            <a:spLocks noGrp="1"/>
          </p:cNvSpPr>
          <p:nvPr>
            <p:ph type="sldNum" sz="quarter" idx="12"/>
          </p:nvPr>
        </p:nvSpPr>
        <p:spPr/>
        <p:txBody>
          <a:bodyPr/>
          <a:lstStyle/>
          <a:p>
            <a:fld id="{745CE82A-87C3-2841-AAF3-37DF1E34DC62}" type="slidenum">
              <a:rPr lang="en-US" smtClean="0"/>
              <a:pPr/>
              <a:t>1</a:t>
            </a:fld>
            <a:endParaRPr lang="en-US"/>
          </a:p>
        </p:txBody>
      </p:sp>
      <p:sp>
        <p:nvSpPr>
          <p:cNvPr id="8" name="Footer Placeholder 7"/>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fitness for purpose</a:t>
            </a:r>
            <a:endParaRPr lang="en-US" dirty="0"/>
          </a:p>
        </p:txBody>
      </p:sp>
      <p:sp>
        <p:nvSpPr>
          <p:cNvPr id="3" name="Content Placeholder 2"/>
          <p:cNvSpPr>
            <a:spLocks noGrp="1"/>
          </p:cNvSpPr>
          <p:nvPr>
            <p:ph idx="1"/>
          </p:nvPr>
        </p:nvSpPr>
        <p:spPr/>
        <p:txBody>
          <a:bodyPr/>
          <a:lstStyle/>
          <a:p>
            <a:r>
              <a:rPr lang="en-US" dirty="0" smtClean="0"/>
              <a:t>Have programming and documentation standards been followed in the development process?</a:t>
            </a:r>
            <a:endParaRPr lang="en-GB" dirty="0" smtClean="0"/>
          </a:p>
          <a:p>
            <a:r>
              <a:rPr lang="en-US" dirty="0" smtClean="0"/>
              <a:t>Has the software been properly tested?</a:t>
            </a:r>
            <a:endParaRPr lang="en-GB" dirty="0" smtClean="0"/>
          </a:p>
          <a:p>
            <a:r>
              <a:rPr lang="en-US" dirty="0" smtClean="0"/>
              <a:t>Is the software sufficiently dependable to be put into use?</a:t>
            </a:r>
            <a:endParaRPr lang="en-GB" dirty="0" smtClean="0"/>
          </a:p>
          <a:p>
            <a:r>
              <a:rPr lang="en-US" dirty="0" smtClean="0"/>
              <a:t>Is the performance of the software acceptable for normal use? </a:t>
            </a:r>
            <a:endParaRPr lang="en-GB" dirty="0" smtClean="0"/>
          </a:p>
          <a:p>
            <a:r>
              <a:rPr lang="en-US" dirty="0" smtClean="0"/>
              <a:t>Is the software usable?</a:t>
            </a:r>
            <a:endParaRPr lang="en-GB" dirty="0" smtClean="0"/>
          </a:p>
          <a:p>
            <a:r>
              <a:rPr lang="en-US" dirty="0" smtClean="0"/>
              <a:t>Is the software well-structured and understandable?</a:t>
            </a:r>
            <a:endParaRPr lang="en-GB" dirty="0" smtClean="0"/>
          </a:p>
          <a:p>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Software quality attributes</a:t>
            </a:r>
            <a:endParaRPr lang="en-US" dirty="0"/>
          </a:p>
        </p:txBody>
      </p:sp>
      <p:graphicFrame>
        <p:nvGraphicFramePr>
          <p:cNvPr id="4" name="Content Placeholder 3"/>
          <p:cNvGraphicFramePr>
            <a:graphicFrameLocks noGrp="1"/>
          </p:cNvGraphicFramePr>
          <p:nvPr>
            <p:ph idx="1"/>
          </p:nvPr>
        </p:nvGraphicFramePr>
        <p:xfrm>
          <a:off x="457200" y="2283185"/>
          <a:ext cx="8229600" cy="1854200"/>
        </p:xfrm>
        <a:graphic>
          <a:graphicData uri="http://schemas.openxmlformats.org/drawingml/2006/table">
            <a:tbl>
              <a:tblPr firstRow="1" bandRow="1">
                <a:tableStyleId>{BC89EF96-8CEA-46FF-86C4-4CE0E7609802}</a:tableStyleId>
              </a:tblPr>
              <a:tblGrid>
                <a:gridCol w="2743200"/>
                <a:gridCol w="2743200"/>
                <a:gridCol w="2743200"/>
              </a:tblGrid>
              <a:tr h="370840">
                <a:tc>
                  <a:txBody>
                    <a:bodyPr/>
                    <a:lstStyle/>
                    <a:p>
                      <a:pPr indent="347345" algn="just">
                        <a:spcBef>
                          <a:spcPts val="300"/>
                        </a:spcBef>
                        <a:spcAft>
                          <a:spcPts val="0"/>
                        </a:spcAft>
                        <a:tabLst>
                          <a:tab pos="342900" algn="l"/>
                          <a:tab pos="685800" algn="l"/>
                          <a:tab pos="1028700" algn="l"/>
                        </a:tabLst>
                      </a:pPr>
                      <a:r>
                        <a:rPr lang="en-GB" sz="1600" b="0" dirty="0" smtClean="0">
                          <a:latin typeface="Arial"/>
                          <a:cs typeface="Arial"/>
                        </a:rPr>
                        <a:t>Safety</a:t>
                      </a:r>
                      <a:endParaRPr lang="en-GB" sz="1600" b="0" dirty="0">
                        <a:solidFill>
                          <a:srgbClr val="000000"/>
                        </a:solidFill>
                        <a:latin typeface="Arial"/>
                        <a:ea typeface="Times New Roman"/>
                        <a:cs typeface="Arial"/>
                      </a:endParaRPr>
                    </a:p>
                  </a:txBody>
                  <a:tcPr marL="68580" marR="68580" marT="0" marB="0"/>
                </a:tc>
                <a:tc>
                  <a:txBody>
                    <a:bodyPr/>
                    <a:lstStyle/>
                    <a:p>
                      <a:pPr algn="just">
                        <a:spcBef>
                          <a:spcPts val="300"/>
                        </a:spcBef>
                        <a:spcAft>
                          <a:spcPts val="0"/>
                        </a:spcAft>
                        <a:tabLst>
                          <a:tab pos="342900" algn="l"/>
                          <a:tab pos="685800" algn="l"/>
                          <a:tab pos="1028700" algn="l"/>
                        </a:tabLst>
                      </a:pPr>
                      <a:r>
                        <a:rPr lang="en-GB" sz="1600" b="0" dirty="0" err="1">
                          <a:latin typeface="Arial"/>
                          <a:cs typeface="Arial"/>
                        </a:rPr>
                        <a:t>Understandability</a:t>
                      </a:r>
                      <a:endParaRPr lang="en-GB" sz="1600" b="0" dirty="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600" b="0" dirty="0">
                          <a:latin typeface="Arial"/>
                          <a:cs typeface="Arial"/>
                        </a:rPr>
                        <a:t>Portability</a:t>
                      </a:r>
                      <a:endParaRPr lang="en-GB" sz="1600" b="0" dirty="0">
                        <a:solidFill>
                          <a:srgbClr val="000000"/>
                        </a:solidFill>
                        <a:latin typeface="Arial"/>
                        <a:ea typeface="Times New Roman"/>
                        <a:cs typeface="Arial"/>
                      </a:endParaRPr>
                    </a:p>
                  </a:txBody>
                  <a:tcPr marL="68580" marR="68580" marT="0" marB="0"/>
                </a:tc>
              </a:tr>
              <a:tr h="370840">
                <a:tc>
                  <a:txBody>
                    <a:bodyPr/>
                    <a:lstStyle/>
                    <a:p>
                      <a:pPr indent="347345" algn="just">
                        <a:spcBef>
                          <a:spcPts val="300"/>
                        </a:spcBef>
                        <a:spcAft>
                          <a:spcPts val="0"/>
                        </a:spcAft>
                        <a:tabLst>
                          <a:tab pos="342900" algn="l"/>
                          <a:tab pos="685800" algn="l"/>
                          <a:tab pos="1028700" algn="l"/>
                        </a:tabLst>
                      </a:pPr>
                      <a:r>
                        <a:rPr lang="en-GB" sz="1600" dirty="0">
                          <a:latin typeface="Arial"/>
                          <a:cs typeface="Arial"/>
                        </a:rPr>
                        <a:t>Security</a:t>
                      </a:r>
                      <a:endParaRPr lang="en-GB" sz="1600" dirty="0">
                        <a:solidFill>
                          <a:srgbClr val="000000"/>
                        </a:solidFill>
                        <a:latin typeface="Arial"/>
                        <a:ea typeface="Times New Roman"/>
                        <a:cs typeface="Arial"/>
                      </a:endParaRPr>
                    </a:p>
                  </a:txBody>
                  <a:tcPr marL="68580" marR="68580" marT="0" marB="0"/>
                </a:tc>
                <a:tc>
                  <a:txBody>
                    <a:bodyPr/>
                    <a:lstStyle/>
                    <a:p>
                      <a:pPr algn="just">
                        <a:spcBef>
                          <a:spcPts val="300"/>
                        </a:spcBef>
                        <a:spcAft>
                          <a:spcPts val="0"/>
                        </a:spcAft>
                        <a:tabLst>
                          <a:tab pos="342900" algn="l"/>
                          <a:tab pos="685800" algn="l"/>
                          <a:tab pos="1028700" algn="l"/>
                        </a:tabLst>
                      </a:pPr>
                      <a:r>
                        <a:rPr lang="en-GB" sz="1600" dirty="0">
                          <a:latin typeface="Arial"/>
                          <a:cs typeface="Arial"/>
                        </a:rPr>
                        <a:t>Testability</a:t>
                      </a:r>
                      <a:endParaRPr lang="en-GB" sz="1600" dirty="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600" dirty="0">
                          <a:latin typeface="Arial"/>
                          <a:cs typeface="Arial"/>
                        </a:rPr>
                        <a:t>Usability</a:t>
                      </a:r>
                      <a:endParaRPr lang="en-GB" sz="1600" dirty="0">
                        <a:solidFill>
                          <a:srgbClr val="000000"/>
                        </a:solidFill>
                        <a:latin typeface="Arial"/>
                        <a:ea typeface="Times New Roman"/>
                        <a:cs typeface="Arial"/>
                      </a:endParaRPr>
                    </a:p>
                  </a:txBody>
                  <a:tcPr marL="68580" marR="68580" marT="0" marB="0"/>
                </a:tc>
              </a:tr>
              <a:tr h="370840">
                <a:tc>
                  <a:txBody>
                    <a:bodyPr/>
                    <a:lstStyle/>
                    <a:p>
                      <a:pPr indent="347345" algn="just">
                        <a:spcBef>
                          <a:spcPts val="300"/>
                        </a:spcBef>
                        <a:spcAft>
                          <a:spcPts val="0"/>
                        </a:spcAft>
                        <a:tabLst>
                          <a:tab pos="342900" algn="l"/>
                          <a:tab pos="685800" algn="l"/>
                          <a:tab pos="1028700" algn="l"/>
                        </a:tabLst>
                      </a:pPr>
                      <a:r>
                        <a:rPr lang="en-GB" sz="1600">
                          <a:latin typeface="Arial"/>
                          <a:cs typeface="Arial"/>
                        </a:rPr>
                        <a:t>Reliability</a:t>
                      </a:r>
                      <a:endParaRPr lang="en-GB" sz="1600">
                        <a:solidFill>
                          <a:srgbClr val="000000"/>
                        </a:solidFill>
                        <a:latin typeface="Arial"/>
                        <a:ea typeface="Times New Roman"/>
                        <a:cs typeface="Arial"/>
                      </a:endParaRPr>
                    </a:p>
                  </a:txBody>
                  <a:tcPr marL="68580" marR="68580" marT="0" marB="0"/>
                </a:tc>
                <a:tc>
                  <a:txBody>
                    <a:bodyPr/>
                    <a:lstStyle/>
                    <a:p>
                      <a:pPr algn="just">
                        <a:spcBef>
                          <a:spcPts val="300"/>
                        </a:spcBef>
                        <a:spcAft>
                          <a:spcPts val="0"/>
                        </a:spcAft>
                        <a:tabLst>
                          <a:tab pos="342900" algn="l"/>
                          <a:tab pos="685800" algn="l"/>
                          <a:tab pos="1028700" algn="l"/>
                        </a:tabLst>
                      </a:pPr>
                      <a:r>
                        <a:rPr lang="en-GB" sz="1600">
                          <a:latin typeface="Arial"/>
                          <a:cs typeface="Arial"/>
                        </a:rPr>
                        <a:t>Adaptability</a:t>
                      </a:r>
                      <a:endParaRPr lang="en-GB" sz="160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600">
                          <a:latin typeface="Arial"/>
                          <a:cs typeface="Arial"/>
                        </a:rPr>
                        <a:t>Reusability</a:t>
                      </a:r>
                      <a:endParaRPr lang="en-GB" sz="1600">
                        <a:solidFill>
                          <a:srgbClr val="000000"/>
                        </a:solidFill>
                        <a:latin typeface="Arial"/>
                        <a:ea typeface="Times New Roman"/>
                        <a:cs typeface="Arial"/>
                      </a:endParaRPr>
                    </a:p>
                  </a:txBody>
                  <a:tcPr marL="68580" marR="68580" marT="0" marB="0"/>
                </a:tc>
              </a:tr>
              <a:tr h="370840">
                <a:tc>
                  <a:txBody>
                    <a:bodyPr/>
                    <a:lstStyle/>
                    <a:p>
                      <a:pPr indent="347345" algn="just">
                        <a:spcBef>
                          <a:spcPts val="300"/>
                        </a:spcBef>
                        <a:spcAft>
                          <a:spcPts val="0"/>
                        </a:spcAft>
                        <a:tabLst>
                          <a:tab pos="342900" algn="l"/>
                          <a:tab pos="685800" algn="l"/>
                          <a:tab pos="1028700" algn="l"/>
                        </a:tabLst>
                      </a:pPr>
                      <a:r>
                        <a:rPr lang="en-GB" sz="1600">
                          <a:latin typeface="Arial"/>
                          <a:cs typeface="Arial"/>
                        </a:rPr>
                        <a:t>Resilience</a:t>
                      </a:r>
                      <a:endParaRPr lang="en-GB" sz="1600">
                        <a:solidFill>
                          <a:srgbClr val="000000"/>
                        </a:solidFill>
                        <a:latin typeface="Arial"/>
                        <a:ea typeface="Times New Roman"/>
                        <a:cs typeface="Arial"/>
                      </a:endParaRPr>
                    </a:p>
                  </a:txBody>
                  <a:tcPr marL="68580" marR="68580" marT="0" marB="0"/>
                </a:tc>
                <a:tc>
                  <a:txBody>
                    <a:bodyPr/>
                    <a:lstStyle/>
                    <a:p>
                      <a:pPr algn="just">
                        <a:spcBef>
                          <a:spcPts val="300"/>
                        </a:spcBef>
                        <a:spcAft>
                          <a:spcPts val="0"/>
                        </a:spcAft>
                        <a:tabLst>
                          <a:tab pos="342900" algn="l"/>
                          <a:tab pos="685800" algn="l"/>
                          <a:tab pos="1028700" algn="l"/>
                        </a:tabLst>
                      </a:pPr>
                      <a:r>
                        <a:rPr lang="en-GB" sz="1600" dirty="0">
                          <a:latin typeface="Arial"/>
                          <a:cs typeface="Arial"/>
                        </a:rPr>
                        <a:t>Modularity</a:t>
                      </a:r>
                      <a:endParaRPr lang="en-GB" sz="1600" dirty="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600">
                          <a:latin typeface="Arial"/>
                          <a:cs typeface="Arial"/>
                        </a:rPr>
                        <a:t>Efficiency</a:t>
                      </a:r>
                      <a:endParaRPr lang="en-GB" sz="1600">
                        <a:solidFill>
                          <a:srgbClr val="000000"/>
                        </a:solidFill>
                        <a:latin typeface="Arial"/>
                        <a:ea typeface="Times New Roman"/>
                        <a:cs typeface="Arial"/>
                      </a:endParaRPr>
                    </a:p>
                  </a:txBody>
                  <a:tcPr marL="68580" marR="68580" marT="0" marB="0"/>
                </a:tc>
              </a:tr>
              <a:tr h="370840">
                <a:tc>
                  <a:txBody>
                    <a:bodyPr/>
                    <a:lstStyle/>
                    <a:p>
                      <a:pPr indent="347345" algn="just">
                        <a:spcBef>
                          <a:spcPts val="300"/>
                        </a:spcBef>
                        <a:spcAft>
                          <a:spcPts val="300"/>
                        </a:spcAft>
                        <a:tabLst>
                          <a:tab pos="342900" algn="l"/>
                          <a:tab pos="685800" algn="l"/>
                          <a:tab pos="1028700" algn="l"/>
                        </a:tabLst>
                      </a:pPr>
                      <a:r>
                        <a:rPr lang="en-GB" sz="1600">
                          <a:latin typeface="Arial"/>
                          <a:cs typeface="Arial"/>
                        </a:rPr>
                        <a:t>Robustness</a:t>
                      </a:r>
                      <a:endParaRPr lang="en-GB" sz="160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tabLst>
                          <a:tab pos="342900" algn="l"/>
                          <a:tab pos="685800" algn="l"/>
                          <a:tab pos="1028700" algn="l"/>
                        </a:tabLst>
                      </a:pPr>
                      <a:r>
                        <a:rPr lang="en-GB" sz="1600">
                          <a:latin typeface="Arial"/>
                          <a:cs typeface="Arial"/>
                        </a:rPr>
                        <a:t>Complexity</a:t>
                      </a:r>
                      <a:endParaRPr lang="en-GB" sz="160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300"/>
                        </a:spcAft>
                        <a:tabLst>
                          <a:tab pos="342900" algn="l"/>
                          <a:tab pos="685800" algn="l"/>
                          <a:tab pos="1028700" algn="l"/>
                        </a:tabLst>
                      </a:pPr>
                      <a:r>
                        <a:rPr lang="en-GB" sz="1600" dirty="0" err="1" smtClean="0">
                          <a:latin typeface="Arial"/>
                          <a:cs typeface="Arial"/>
                        </a:rPr>
                        <a:t>Learnability</a:t>
                      </a:r>
                      <a:endParaRPr lang="en-GB" sz="1600" dirty="0">
                        <a:solidFill>
                          <a:srgbClr val="000000"/>
                        </a:solidFill>
                        <a:latin typeface="Arial"/>
                        <a:ea typeface="Times New Roman"/>
                        <a:cs typeface="Arial"/>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conflicts</a:t>
            </a:r>
            <a:endParaRPr lang="en-US" dirty="0"/>
          </a:p>
        </p:txBody>
      </p:sp>
      <p:sp>
        <p:nvSpPr>
          <p:cNvPr id="3" name="Content Placeholder 2"/>
          <p:cNvSpPr>
            <a:spLocks noGrp="1"/>
          </p:cNvSpPr>
          <p:nvPr>
            <p:ph idx="1"/>
          </p:nvPr>
        </p:nvSpPr>
        <p:spPr/>
        <p:txBody>
          <a:bodyPr/>
          <a:lstStyle/>
          <a:p>
            <a:r>
              <a:rPr lang="en-US" dirty="0" smtClean="0"/>
              <a:t>It is not possible for any system to be optimized for all of these attributes – for example, improving robustness may lead to loss of performance. </a:t>
            </a:r>
          </a:p>
          <a:p>
            <a:r>
              <a:rPr lang="en-US" dirty="0" smtClean="0"/>
              <a:t>The quality plan should therefore define the most important quality attributes for the software that is being developed.</a:t>
            </a:r>
            <a:r>
              <a:rPr lang="en-GB" dirty="0" smtClean="0"/>
              <a:t> </a:t>
            </a:r>
          </a:p>
          <a:p>
            <a:r>
              <a:rPr lang="en-US" dirty="0" smtClean="0"/>
              <a:t>The plan should also include a definition of the quality assessment process, an agreed way of assessing whether some quality, such as maintainability or robustness, is present in the product.</a:t>
            </a:r>
            <a:r>
              <a:rPr lang="en-GB" dirty="0" smtClean="0"/>
              <a:t> </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p:txBody>
          <a:bodyPr/>
          <a:lstStyle/>
          <a:p>
            <a:r>
              <a:rPr lang="en-GB" smtClean="0"/>
              <a:t>Process and product quality</a:t>
            </a:r>
            <a:endParaRPr lang="en-GB"/>
          </a:p>
        </p:txBody>
      </p:sp>
      <p:sp>
        <p:nvSpPr>
          <p:cNvPr id="22530" name="Rectangle 2"/>
          <p:cNvSpPr>
            <a:spLocks noGrp="1" noChangeArrowheads="1"/>
          </p:cNvSpPr>
          <p:nvPr>
            <p:ph idx="1"/>
          </p:nvPr>
        </p:nvSpPr>
        <p:spPr/>
        <p:txBody>
          <a:bodyPr/>
          <a:lstStyle/>
          <a:p>
            <a:r>
              <a:rPr lang="en-GB" dirty="0" smtClean="0"/>
              <a:t>The quality of a developed product is influenced by the quality of the production process.</a:t>
            </a:r>
          </a:p>
          <a:p>
            <a:r>
              <a:rPr lang="en-GB" dirty="0" smtClean="0"/>
              <a:t>This is important in software development as some product quality attributes are hard to assess.</a:t>
            </a:r>
          </a:p>
          <a:p>
            <a:r>
              <a:rPr lang="en-GB" dirty="0" smtClean="0"/>
              <a:t>However, there is a very complex and poorly understood relationship between software processes and product quality.</a:t>
            </a:r>
          </a:p>
          <a:p>
            <a:pPr lvl="1"/>
            <a:r>
              <a:rPr lang="en-GB" dirty="0" smtClean="0"/>
              <a:t>The application of individual skills and experience is particularly important in software development;</a:t>
            </a:r>
          </a:p>
          <a:p>
            <a:pPr lvl="1"/>
            <a:r>
              <a:rPr lang="en-GB" dirty="0" smtClean="0"/>
              <a:t>External factors such as the novelty of an application or the need for an accelerated development schedule may impair product quality.</a:t>
            </a:r>
          </a:p>
        </p:txBody>
      </p:sp>
      <p:sp>
        <p:nvSpPr>
          <p:cNvPr id="6" name="Slide Number Placeholder 5"/>
          <p:cNvSpPr>
            <a:spLocks noGrp="1"/>
          </p:cNvSpPr>
          <p:nvPr>
            <p:ph type="sldNum" sz="quarter" idx="12"/>
          </p:nvPr>
        </p:nvSpPr>
        <p:spPr/>
        <p:txBody>
          <a:bodyPr/>
          <a:lstStyle/>
          <a:p>
            <a:fld id="{745CE82A-87C3-2841-AAF3-37DF1E34DC62}" type="slidenum">
              <a:rPr lang="en-US" smtClean="0"/>
              <a:pPr/>
              <a:t>13</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r>
              <a:rPr lang="en-US" dirty="0"/>
              <a:t>-based quality</a:t>
            </a:r>
            <a:r>
              <a:rPr lang="en-GB" dirty="0" smtClean="0"/>
              <a:t> </a:t>
            </a:r>
            <a:endParaRPr lang="en-US" dirty="0"/>
          </a:p>
        </p:txBody>
      </p:sp>
      <p:pic>
        <p:nvPicPr>
          <p:cNvPr id="4" name="Content Placeholder 3" descr="24.3 Process-quality.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43090" b="-43090"/>
              <a:stretch>
                <a:fillRect/>
              </a:stretch>
            </p:blipFill>
          </mc:Choice>
          <mc:Fallback>
            <p:blipFill>
              <a:blip r:embed="rId3"/>
              <a:srcRect t="-43090" b="-43090"/>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title"/>
          </p:nvPr>
        </p:nvSpPr>
        <p:spPr/>
        <p:txBody>
          <a:bodyPr/>
          <a:lstStyle/>
          <a:p>
            <a:r>
              <a:rPr lang="en-GB" smtClean="0"/>
              <a:t>Software standards</a:t>
            </a:r>
            <a:endParaRPr lang="en-GB" dirty="0"/>
          </a:p>
        </p:txBody>
      </p:sp>
      <p:sp>
        <p:nvSpPr>
          <p:cNvPr id="38914" name="Rectangle 2"/>
          <p:cNvSpPr>
            <a:spLocks noGrp="1" noChangeArrowheads="1"/>
          </p:cNvSpPr>
          <p:nvPr>
            <p:ph idx="1"/>
          </p:nvPr>
        </p:nvSpPr>
        <p:spPr/>
        <p:txBody>
          <a:bodyPr/>
          <a:lstStyle/>
          <a:p>
            <a:r>
              <a:rPr lang="en-GB" dirty="0" smtClean="0"/>
              <a:t>Standards define the required attributes of a product or process. They play an important role in quality management.</a:t>
            </a:r>
          </a:p>
          <a:p>
            <a:r>
              <a:rPr lang="en-GB" dirty="0" smtClean="0"/>
              <a:t>Standards may be international, national, organizational or project standards.</a:t>
            </a:r>
          </a:p>
          <a:p>
            <a:r>
              <a:rPr lang="en-GB" dirty="0" smtClean="0"/>
              <a:t>Product standards define characteristics that all software components should exhibit e.g. a common programming style.</a:t>
            </a:r>
          </a:p>
          <a:p>
            <a:r>
              <a:rPr lang="en-GB" dirty="0" smtClean="0"/>
              <a:t>Process standards define how the software process should be enacted.</a:t>
            </a:r>
            <a:endParaRPr lang="en-GB" dirty="0"/>
          </a:p>
        </p:txBody>
      </p:sp>
      <p:sp>
        <p:nvSpPr>
          <p:cNvPr id="8" name="Slide Number Placeholder 7"/>
          <p:cNvSpPr>
            <a:spLocks noGrp="1"/>
          </p:cNvSpPr>
          <p:nvPr>
            <p:ph type="sldNum" sz="quarter" idx="12"/>
          </p:nvPr>
        </p:nvSpPr>
        <p:spPr/>
        <p:txBody>
          <a:bodyPr/>
          <a:lstStyle/>
          <a:p>
            <a:fld id="{745CE82A-87C3-2841-AAF3-37DF1E34DC62}" type="slidenum">
              <a:rPr lang="en-US" smtClean="0"/>
              <a:pPr/>
              <a:t>15</a:t>
            </a:fld>
            <a:endParaRPr lang="en-US"/>
          </a:p>
        </p:txBody>
      </p:sp>
      <p:sp>
        <p:nvSpPr>
          <p:cNvPr id="9" name="Footer Placeholder 8"/>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title"/>
          </p:nvPr>
        </p:nvSpPr>
        <p:spPr/>
        <p:txBody>
          <a:bodyPr/>
          <a:lstStyle/>
          <a:p>
            <a:r>
              <a:rPr lang="en-GB" smtClean="0"/>
              <a:t>Importance of standards</a:t>
            </a:r>
            <a:endParaRPr lang="en-GB"/>
          </a:p>
        </p:txBody>
      </p:sp>
      <p:sp>
        <p:nvSpPr>
          <p:cNvPr id="40962" name="Rectangle 2"/>
          <p:cNvSpPr>
            <a:spLocks noGrp="1" noChangeArrowheads="1"/>
          </p:cNvSpPr>
          <p:nvPr>
            <p:ph idx="1"/>
          </p:nvPr>
        </p:nvSpPr>
        <p:spPr/>
        <p:txBody>
          <a:bodyPr/>
          <a:lstStyle/>
          <a:p>
            <a:r>
              <a:rPr lang="en-GB" dirty="0" smtClean="0"/>
              <a:t>Encapsulation of best practice- avoids repetition of past mistakes.</a:t>
            </a:r>
          </a:p>
          <a:p>
            <a:r>
              <a:rPr lang="en-GB" dirty="0" smtClean="0"/>
              <a:t>They are a framework for defining what quality means in a particular setting i.e. that organization’s view of quality.</a:t>
            </a:r>
          </a:p>
          <a:p>
            <a:r>
              <a:rPr lang="en-GB" dirty="0" smtClean="0"/>
              <a:t>They provide continuity - new staff can understand the organisation by understanding the standards that are used.</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16</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a:t>
            </a:r>
            <a:r>
              <a:rPr lang="en-US" dirty="0"/>
              <a:t>and process standards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972456"/>
          <a:ext cx="8229600" cy="27508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indent="347345" algn="just">
                        <a:spcBef>
                          <a:spcPts val="300"/>
                        </a:spcBef>
                        <a:spcAft>
                          <a:spcPts val="300"/>
                        </a:spcAft>
                        <a:tabLst>
                          <a:tab pos="342900" algn="l"/>
                          <a:tab pos="685800" algn="l"/>
                          <a:tab pos="1028700" algn="l"/>
                        </a:tabLst>
                      </a:pPr>
                      <a:r>
                        <a:rPr lang="en-GB" sz="1600" b="1" dirty="0" smtClean="0">
                          <a:solidFill>
                            <a:srgbClr val="000000"/>
                          </a:solidFill>
                          <a:latin typeface="Arial"/>
                          <a:ea typeface="Times New Roman"/>
                          <a:cs typeface="Arial"/>
                        </a:rPr>
                        <a:t>Product </a:t>
                      </a:r>
                      <a:r>
                        <a:rPr lang="en-GB" sz="1600" b="1" dirty="0">
                          <a:solidFill>
                            <a:srgbClr val="000000"/>
                          </a:solidFill>
                          <a:latin typeface="Arial"/>
                          <a:ea typeface="Times New Roman"/>
                          <a:cs typeface="Arial"/>
                        </a:rPr>
                        <a:t>standards</a:t>
                      </a:r>
                    </a:p>
                  </a:txBody>
                  <a:tcPr marL="68580" marR="68580" marT="0" marB="0"/>
                </a:tc>
                <a:tc>
                  <a:txBody>
                    <a:bodyPr/>
                    <a:lstStyle/>
                    <a:p>
                      <a:pPr indent="347345" algn="just">
                        <a:spcBef>
                          <a:spcPts val="300"/>
                        </a:spcBef>
                        <a:spcAft>
                          <a:spcPts val="300"/>
                        </a:spcAft>
                        <a:tabLst>
                          <a:tab pos="342900" algn="l"/>
                          <a:tab pos="685800" algn="l"/>
                          <a:tab pos="1028700" algn="l"/>
                        </a:tabLst>
                      </a:pPr>
                      <a:r>
                        <a:rPr lang="en-GB" sz="1600" b="1" dirty="0">
                          <a:solidFill>
                            <a:srgbClr val="000000"/>
                          </a:solidFill>
                          <a:latin typeface="Arial"/>
                          <a:ea typeface="Times New Roman"/>
                          <a:cs typeface="Arial"/>
                        </a:rPr>
                        <a:t>Process </a:t>
                      </a:r>
                      <a:r>
                        <a:rPr lang="en-GB" sz="1600" b="1" dirty="0" smtClean="0">
                          <a:solidFill>
                            <a:srgbClr val="000000"/>
                          </a:solidFill>
                          <a:latin typeface="Arial"/>
                          <a:ea typeface="Times New Roman"/>
                          <a:cs typeface="Arial"/>
                        </a:rPr>
                        <a:t>standards</a:t>
                      </a:r>
                      <a:endParaRPr lang="en-GB" sz="1600" b="1" dirty="0">
                        <a:solidFill>
                          <a:srgbClr val="000000"/>
                        </a:solidFill>
                        <a:latin typeface="Arial"/>
                        <a:ea typeface="Times New Roman"/>
                        <a:cs typeface="Arial"/>
                      </a:endParaRPr>
                    </a:p>
                  </a:txBody>
                  <a:tcPr marL="68580" marR="68580" marT="0" marB="0"/>
                </a:tc>
              </a:tr>
              <a:tr h="370840">
                <a:tc>
                  <a:txBody>
                    <a:bodyPr/>
                    <a:lstStyle/>
                    <a:p>
                      <a:pPr indent="347345" algn="l">
                        <a:spcAft>
                          <a:spcPts val="300"/>
                        </a:spcAft>
                        <a:tabLst>
                          <a:tab pos="342900" algn="l"/>
                          <a:tab pos="685800" algn="l"/>
                          <a:tab pos="1028700" algn="l"/>
                        </a:tabLst>
                      </a:pPr>
                      <a:r>
                        <a:rPr lang="en-GB" sz="1600" dirty="0" smtClean="0">
                          <a:solidFill>
                            <a:srgbClr val="000000"/>
                          </a:solidFill>
                          <a:latin typeface="Arial"/>
                          <a:ea typeface="Times New Roman"/>
                          <a:cs typeface="Arial"/>
                        </a:rPr>
                        <a:t>Design </a:t>
                      </a:r>
                      <a:r>
                        <a:rPr lang="en-GB" sz="1600" dirty="0">
                          <a:solidFill>
                            <a:srgbClr val="000000"/>
                          </a:solidFill>
                          <a:latin typeface="Arial"/>
                          <a:ea typeface="Times New Roman"/>
                          <a:cs typeface="Arial"/>
                        </a:rPr>
                        <a:t>review form</a:t>
                      </a:r>
                    </a:p>
                  </a:txBody>
                  <a:tcPr marL="68580" marR="68580" marT="0" marB="0"/>
                </a:tc>
                <a:tc>
                  <a:txBody>
                    <a:bodyPr/>
                    <a:lstStyle/>
                    <a:p>
                      <a:pPr indent="347345" algn="just">
                        <a:spcAft>
                          <a:spcPts val="300"/>
                        </a:spcAft>
                        <a:tabLst>
                          <a:tab pos="342900" algn="l"/>
                          <a:tab pos="685800" algn="l"/>
                          <a:tab pos="1028700" algn="l"/>
                        </a:tabLst>
                      </a:pPr>
                      <a:r>
                        <a:rPr lang="en-GB" sz="1600">
                          <a:solidFill>
                            <a:srgbClr val="000000"/>
                          </a:solidFill>
                          <a:latin typeface="Arial"/>
                          <a:ea typeface="Times New Roman"/>
                          <a:cs typeface="Arial"/>
                        </a:rPr>
                        <a:t>Design review conduct</a:t>
                      </a:r>
                    </a:p>
                  </a:txBody>
                  <a:tcPr marL="68580" marR="68580" marT="0" marB="0"/>
                </a:tc>
              </a:tr>
              <a:tr h="370840">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Requirements document  </a:t>
                      </a:r>
                    </a:p>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structure</a:t>
                      </a:r>
                    </a:p>
                  </a:txBody>
                  <a:tcPr marL="68580" marR="68580" marT="0" marB="0"/>
                </a:tc>
                <a:tc>
                  <a:txBody>
                    <a:bodyPr/>
                    <a:lstStyle/>
                    <a:p>
                      <a:pPr indent="347345" algn="just">
                        <a:spcAft>
                          <a:spcPts val="300"/>
                        </a:spcAft>
                        <a:tabLst>
                          <a:tab pos="342900" algn="l"/>
                          <a:tab pos="685800" algn="l"/>
                          <a:tab pos="1028700" algn="l"/>
                        </a:tabLst>
                      </a:pPr>
                      <a:r>
                        <a:rPr lang="en-GB" sz="1600">
                          <a:solidFill>
                            <a:srgbClr val="000000"/>
                          </a:solidFill>
                          <a:latin typeface="Arial"/>
                          <a:ea typeface="Times New Roman"/>
                          <a:cs typeface="Arial"/>
                        </a:rPr>
                        <a:t>Submission of new code for </a:t>
                      </a:r>
                    </a:p>
                    <a:p>
                      <a:pPr indent="347345" algn="just">
                        <a:spcAft>
                          <a:spcPts val="300"/>
                        </a:spcAft>
                        <a:tabLst>
                          <a:tab pos="342900" algn="l"/>
                          <a:tab pos="685800" algn="l"/>
                          <a:tab pos="1028700" algn="l"/>
                        </a:tabLst>
                      </a:pPr>
                      <a:r>
                        <a:rPr lang="en-GB" sz="1600">
                          <a:solidFill>
                            <a:srgbClr val="000000"/>
                          </a:solidFill>
                          <a:latin typeface="Arial"/>
                          <a:ea typeface="Times New Roman"/>
                          <a:cs typeface="Arial"/>
                        </a:rPr>
                        <a:t>system building</a:t>
                      </a:r>
                    </a:p>
                  </a:txBody>
                  <a:tcPr marL="68580" marR="68580" marT="0" marB="0"/>
                </a:tc>
              </a:tr>
              <a:tr h="370840">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Method header format</a:t>
                      </a:r>
                    </a:p>
                  </a:txBody>
                  <a:tcPr marL="68580" marR="68580" marT="0" marB="0"/>
                </a:tc>
                <a:tc>
                  <a:txBody>
                    <a:bodyPr/>
                    <a:lstStyle/>
                    <a:p>
                      <a:pPr indent="347345" algn="just">
                        <a:spcAft>
                          <a:spcPts val="300"/>
                        </a:spcAft>
                        <a:tabLst>
                          <a:tab pos="342900" algn="l"/>
                          <a:tab pos="685800" algn="l"/>
                          <a:tab pos="1028700" algn="l"/>
                        </a:tabLst>
                      </a:pPr>
                      <a:r>
                        <a:rPr lang="en-GB" sz="1600">
                          <a:solidFill>
                            <a:srgbClr val="000000"/>
                          </a:solidFill>
                          <a:latin typeface="Arial"/>
                          <a:ea typeface="Times New Roman"/>
                          <a:cs typeface="Arial"/>
                        </a:rPr>
                        <a:t>Version release process</a:t>
                      </a:r>
                    </a:p>
                  </a:txBody>
                  <a:tcPr marL="68580" marR="68580" marT="0" marB="0"/>
                </a:tc>
              </a:tr>
              <a:tr h="370840">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Java programming style</a:t>
                      </a:r>
                    </a:p>
                  </a:txBody>
                  <a:tcPr marL="68580" marR="68580" marT="0" marB="0"/>
                </a:tc>
                <a:tc>
                  <a:txBody>
                    <a:bodyPr/>
                    <a:lstStyle/>
                    <a:p>
                      <a:pPr indent="347345" algn="just">
                        <a:spcAft>
                          <a:spcPts val="300"/>
                        </a:spcAft>
                        <a:tabLst>
                          <a:tab pos="342900" algn="l"/>
                          <a:tab pos="685800" algn="l"/>
                          <a:tab pos="1028700" algn="l"/>
                        </a:tabLst>
                      </a:pPr>
                      <a:r>
                        <a:rPr lang="en-GB" sz="1600">
                          <a:solidFill>
                            <a:srgbClr val="000000"/>
                          </a:solidFill>
                          <a:latin typeface="Arial"/>
                          <a:ea typeface="Times New Roman"/>
                          <a:cs typeface="Arial"/>
                        </a:rPr>
                        <a:t>Project plan approval process</a:t>
                      </a:r>
                    </a:p>
                  </a:txBody>
                  <a:tcPr marL="68580" marR="68580" marT="0" marB="0"/>
                </a:tc>
              </a:tr>
              <a:tr h="370840">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Project plan format</a:t>
                      </a:r>
                    </a:p>
                  </a:txBody>
                  <a:tcPr marL="68580" marR="68580" marT="0" marB="0"/>
                </a:tc>
                <a:tc>
                  <a:txBody>
                    <a:bodyPr/>
                    <a:lstStyle/>
                    <a:p>
                      <a:pPr indent="347345" algn="just">
                        <a:spcAft>
                          <a:spcPts val="300"/>
                        </a:spcAft>
                        <a:tabLst>
                          <a:tab pos="342900" algn="l"/>
                          <a:tab pos="685800" algn="l"/>
                          <a:tab pos="1028700" algn="l"/>
                        </a:tabLst>
                      </a:pPr>
                      <a:r>
                        <a:rPr lang="en-GB" sz="1600">
                          <a:solidFill>
                            <a:srgbClr val="000000"/>
                          </a:solidFill>
                          <a:latin typeface="Arial"/>
                          <a:ea typeface="Times New Roman"/>
                          <a:cs typeface="Arial"/>
                        </a:rPr>
                        <a:t>Change control process</a:t>
                      </a:r>
                    </a:p>
                  </a:txBody>
                  <a:tcPr marL="68580" marR="68580" marT="0" marB="0"/>
                </a:tc>
              </a:tr>
              <a:tr h="370840">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Change request form</a:t>
                      </a:r>
                    </a:p>
                  </a:txBody>
                  <a:tcPr marL="68580" marR="68580" marT="0" marB="0"/>
                </a:tc>
                <a:tc>
                  <a:txBody>
                    <a:bodyPr/>
                    <a:lstStyle/>
                    <a:p>
                      <a:pPr indent="347345" algn="just">
                        <a:spcAft>
                          <a:spcPts val="300"/>
                        </a:spcAft>
                        <a:tabLst>
                          <a:tab pos="342900" algn="l"/>
                          <a:tab pos="685800" algn="l"/>
                          <a:tab pos="1028700" algn="l"/>
                        </a:tabLst>
                      </a:pPr>
                      <a:r>
                        <a:rPr lang="en-GB" sz="1600" dirty="0">
                          <a:solidFill>
                            <a:srgbClr val="000000"/>
                          </a:solidFill>
                          <a:latin typeface="Arial"/>
                          <a:ea typeface="Times New Roman"/>
                          <a:cs typeface="Arial"/>
                        </a:rPr>
                        <a:t>Test recording </a:t>
                      </a:r>
                      <a:r>
                        <a:rPr lang="en-GB" sz="1600" dirty="0" smtClean="0">
                          <a:solidFill>
                            <a:srgbClr val="000000"/>
                          </a:solidFill>
                          <a:latin typeface="Arial"/>
                          <a:ea typeface="Times New Roman"/>
                          <a:cs typeface="Arial"/>
                        </a:rPr>
                        <a:t>process</a:t>
                      </a:r>
                      <a:endParaRPr lang="en-GB" sz="1600" dirty="0">
                        <a:solidFill>
                          <a:srgbClr val="000000"/>
                        </a:solidFill>
                        <a:latin typeface="Arial"/>
                        <a:ea typeface="Times New Roman"/>
                        <a:cs typeface="Arial"/>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smtClean="0"/>
              <a:t>Problems with standards</a:t>
            </a:r>
            <a:endParaRPr lang="en-GB"/>
          </a:p>
        </p:txBody>
      </p:sp>
      <p:sp>
        <p:nvSpPr>
          <p:cNvPr id="45059" name="Rectangle 3"/>
          <p:cNvSpPr>
            <a:spLocks noGrp="1" noChangeArrowheads="1"/>
          </p:cNvSpPr>
          <p:nvPr>
            <p:ph idx="1"/>
          </p:nvPr>
        </p:nvSpPr>
        <p:spPr/>
        <p:txBody>
          <a:bodyPr/>
          <a:lstStyle/>
          <a:p>
            <a:r>
              <a:rPr lang="en-GB" dirty="0" smtClean="0"/>
              <a:t>They may not be seen as relevant and up-to-date by software engineers.</a:t>
            </a:r>
          </a:p>
          <a:p>
            <a:r>
              <a:rPr lang="en-GB" dirty="0" smtClean="0"/>
              <a:t>They often involve too much bureaucratic form filling.</a:t>
            </a:r>
          </a:p>
          <a:p>
            <a:r>
              <a:rPr lang="en-GB" dirty="0" smtClean="0"/>
              <a:t>If they are unsupported by software tools, tedious form filling work is often involved to maintain the documentation associated with the standards.</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18</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title"/>
          </p:nvPr>
        </p:nvSpPr>
        <p:spPr/>
        <p:txBody>
          <a:bodyPr/>
          <a:lstStyle/>
          <a:p>
            <a:r>
              <a:rPr lang="en-GB" smtClean="0"/>
              <a:t>Standards development</a:t>
            </a:r>
            <a:endParaRPr lang="en-GB"/>
          </a:p>
        </p:txBody>
      </p:sp>
      <p:sp>
        <p:nvSpPr>
          <p:cNvPr id="46082" name="Rectangle 2"/>
          <p:cNvSpPr>
            <a:spLocks noGrp="1" noChangeArrowheads="1"/>
          </p:cNvSpPr>
          <p:nvPr>
            <p:ph idx="1"/>
          </p:nvPr>
        </p:nvSpPr>
        <p:spPr/>
        <p:txBody>
          <a:bodyPr/>
          <a:lstStyle/>
          <a:p>
            <a:r>
              <a:rPr lang="en-GB" dirty="0" smtClean="0"/>
              <a:t>Involve practitioners in development. Engineers should understand the rationale  underlying a standard.</a:t>
            </a:r>
          </a:p>
          <a:p>
            <a:r>
              <a:rPr lang="en-GB" dirty="0" smtClean="0"/>
              <a:t>Review standards and their usage regularly. </a:t>
            </a:r>
            <a:br>
              <a:rPr lang="en-GB" dirty="0" smtClean="0"/>
            </a:br>
            <a:r>
              <a:rPr lang="en-GB" dirty="0" smtClean="0"/>
              <a:t>Standards can quickly become outdated and this reduces their credibility amongst practitioners.</a:t>
            </a:r>
          </a:p>
          <a:p>
            <a:r>
              <a:rPr lang="en-GB" dirty="0" smtClean="0"/>
              <a:t>Detailed standards should have specialized tool </a:t>
            </a:r>
            <a:br>
              <a:rPr lang="en-GB" dirty="0" smtClean="0"/>
            </a:br>
            <a:r>
              <a:rPr lang="en-GB" dirty="0" smtClean="0"/>
              <a:t>support. Excessive clerical work is the most </a:t>
            </a:r>
            <a:br>
              <a:rPr lang="en-GB" dirty="0" smtClean="0"/>
            </a:br>
            <a:r>
              <a:rPr lang="en-GB" dirty="0" smtClean="0"/>
              <a:t>significant complaint against standards. </a:t>
            </a:r>
          </a:p>
          <a:p>
            <a:pPr lvl="1"/>
            <a:r>
              <a:rPr lang="en-GB" dirty="0" smtClean="0"/>
              <a:t>Web-based forms are not good enough.</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19</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mtClean="0"/>
              <a:t>Topics covered</a:t>
            </a:r>
            <a:endParaRPr lang="en-GB"/>
          </a:p>
        </p:txBody>
      </p:sp>
      <p:sp>
        <p:nvSpPr>
          <p:cNvPr id="7171" name="Rectangle 3"/>
          <p:cNvSpPr>
            <a:spLocks noGrp="1" noChangeArrowheads="1"/>
          </p:cNvSpPr>
          <p:nvPr>
            <p:ph idx="1"/>
          </p:nvPr>
        </p:nvSpPr>
        <p:spPr/>
        <p:txBody>
          <a:bodyPr/>
          <a:lstStyle/>
          <a:p>
            <a:r>
              <a:rPr lang="en-US" smtClean="0"/>
              <a:t>Software quality</a:t>
            </a:r>
            <a:endParaRPr lang="en-GB" smtClean="0"/>
          </a:p>
          <a:p>
            <a:r>
              <a:rPr lang="en-US" smtClean="0"/>
              <a:t>Software standards</a:t>
            </a:r>
            <a:endParaRPr lang="en-GB" smtClean="0"/>
          </a:p>
          <a:p>
            <a:r>
              <a:rPr lang="en-US" smtClean="0"/>
              <a:t>Reviews and inspections</a:t>
            </a:r>
            <a:endParaRPr lang="en-GB" smtClean="0"/>
          </a:p>
          <a:p>
            <a:r>
              <a:rPr lang="en-US" smtClean="0"/>
              <a:t>Software measurement and metrics</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ISO 9001 standards framework</a:t>
            </a:r>
            <a:endParaRPr lang="en-GB" dirty="0"/>
          </a:p>
        </p:txBody>
      </p:sp>
      <p:sp>
        <p:nvSpPr>
          <p:cNvPr id="16387" name="Rectangle 3"/>
          <p:cNvSpPr>
            <a:spLocks noGrp="1" noChangeArrowheads="1"/>
          </p:cNvSpPr>
          <p:nvPr>
            <p:ph idx="1"/>
          </p:nvPr>
        </p:nvSpPr>
        <p:spPr/>
        <p:txBody>
          <a:bodyPr/>
          <a:lstStyle/>
          <a:p>
            <a:r>
              <a:rPr lang="en-GB" dirty="0" smtClean="0"/>
              <a:t>An international set of standards that can be used as a basis for developing quality management systems.</a:t>
            </a:r>
          </a:p>
          <a:p>
            <a:r>
              <a:rPr lang="en-US" dirty="0" smtClean="0"/>
              <a:t>ISO 9001, the most general of these standards, applies to organizations that design, develop and maintain products, including software. </a:t>
            </a:r>
            <a:endParaRPr lang="en-GB" dirty="0" smtClean="0"/>
          </a:p>
          <a:p>
            <a:r>
              <a:rPr lang="en-US" dirty="0" smtClean="0"/>
              <a:t>The ISO 9001 standard is a framework for developing software standards.</a:t>
            </a:r>
          </a:p>
          <a:p>
            <a:pPr lvl="1"/>
            <a:r>
              <a:rPr lang="en-US" dirty="0" smtClean="0"/>
              <a:t> It sets out general quality principles, describes quality processes in general and lays out the organizational standards and procedures that should be defined. These should be documented in an organizational quality manual.</a:t>
            </a:r>
            <a:endParaRPr lang="en-GB" dirty="0" smtClean="0"/>
          </a:p>
          <a:p>
            <a:endParaRPr lang="en-GB" dirty="0" smtClean="0"/>
          </a:p>
        </p:txBody>
      </p:sp>
      <p:sp>
        <p:nvSpPr>
          <p:cNvPr id="6" name="Slide Number Placeholder 5"/>
          <p:cNvSpPr>
            <a:spLocks noGrp="1"/>
          </p:cNvSpPr>
          <p:nvPr>
            <p:ph type="sldNum" sz="quarter" idx="12"/>
          </p:nvPr>
        </p:nvSpPr>
        <p:spPr/>
        <p:txBody>
          <a:bodyPr/>
          <a:lstStyle/>
          <a:p>
            <a:fld id="{745CE82A-87C3-2841-AAF3-37DF1E34DC62}" type="slidenum">
              <a:rPr lang="en-US" smtClean="0"/>
              <a:pPr/>
              <a:t>20</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 </a:t>
            </a:r>
            <a:r>
              <a:rPr lang="en-US" dirty="0"/>
              <a:t>9001 core processes</a:t>
            </a:r>
            <a:r>
              <a:rPr lang="en-GB" dirty="0" smtClean="0"/>
              <a:t> </a:t>
            </a:r>
            <a:endParaRPr lang="en-US" dirty="0"/>
          </a:p>
        </p:txBody>
      </p:sp>
      <p:pic>
        <p:nvPicPr>
          <p:cNvPr id="4" name="Content Placeholder 3" descr="24.5 ISO9001-processe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35418" r="-35418"/>
              <a:stretch>
                <a:fillRect/>
              </a:stretch>
            </p:blipFill>
          </mc:Choice>
          <mc:Fallback>
            <p:blipFill>
              <a:blip r:embed="rId3"/>
              <a:srcRect l="-35418" r="-35418"/>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 </a:t>
            </a:r>
            <a:r>
              <a:rPr lang="en-US" dirty="0"/>
              <a:t>9001 and quality management</a:t>
            </a:r>
            <a:r>
              <a:rPr lang="en-GB" dirty="0" smtClean="0"/>
              <a:t> </a:t>
            </a:r>
            <a:endParaRPr lang="en-US" dirty="0"/>
          </a:p>
        </p:txBody>
      </p:sp>
      <p:pic>
        <p:nvPicPr>
          <p:cNvPr id="4" name="Content Placeholder 3" descr="24.6 IS0-9001-QM.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4440" r="-4440"/>
              <a:stretch>
                <a:fillRect/>
              </a:stretch>
            </p:blipFill>
          </mc:Choice>
          <mc:Fallback>
            <p:blipFill>
              <a:blip r:embed="rId3"/>
              <a:srcRect l="-4440" r="-4440"/>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dirty="0" smtClean="0"/>
              <a:t>ISO 9001 certification</a:t>
            </a:r>
            <a:endParaRPr lang="en-GB" dirty="0"/>
          </a:p>
        </p:txBody>
      </p:sp>
      <p:sp>
        <p:nvSpPr>
          <p:cNvPr id="18435" name="Rectangle 3"/>
          <p:cNvSpPr>
            <a:spLocks noGrp="1" noChangeArrowheads="1"/>
          </p:cNvSpPr>
          <p:nvPr>
            <p:ph idx="1"/>
          </p:nvPr>
        </p:nvSpPr>
        <p:spPr/>
        <p:txBody>
          <a:bodyPr/>
          <a:lstStyle/>
          <a:p>
            <a:r>
              <a:rPr lang="en-GB" smtClean="0"/>
              <a:t>Quality standards and procedures should be documented in an organisational quality manual.</a:t>
            </a:r>
          </a:p>
          <a:p>
            <a:r>
              <a:rPr lang="en-GB" smtClean="0"/>
              <a:t>An external body may certify that an organisation’s quality manual conforms to ISO 9000 standards.</a:t>
            </a:r>
          </a:p>
          <a:p>
            <a:r>
              <a:rPr lang="en-GB" smtClean="0"/>
              <a:t>Some customers require suppliers to be ISO 9000 certified although the need for flexibility here is increasingly recognised.</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23</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200" dirty="0" smtClean="0"/>
              <a:t>Software quality management is concerned with ensuring that software has a low number of defects and that it reaches the required standards of maintainability, reliability, portability and so on. </a:t>
            </a:r>
          </a:p>
          <a:p>
            <a:r>
              <a:rPr lang="en-US" sz="2200" dirty="0" smtClean="0"/>
              <a:t>SQM includes defining standards for processes and products and establishing processes to check that these standards have been followed. </a:t>
            </a:r>
            <a:endParaRPr lang="en-GB" sz="2200" dirty="0" smtClean="0"/>
          </a:p>
          <a:p>
            <a:r>
              <a:rPr lang="en-US" sz="2200" dirty="0" smtClean="0"/>
              <a:t>Software standards are important for quality assurance as they represent an identification of ‘best practice’. </a:t>
            </a:r>
            <a:endParaRPr lang="en-GB" sz="2200" dirty="0" smtClean="0"/>
          </a:p>
          <a:p>
            <a:r>
              <a:rPr lang="en-US" sz="2200" dirty="0" smtClean="0"/>
              <a:t>Quality management procedures may be documented in an organizational quality manual, based on the generic model for a quality manual suggested in the ISO 9001 standard.</a:t>
            </a:r>
            <a:endParaRPr lang="en-GB" sz="2200" dirty="0" smtClean="0"/>
          </a:p>
          <a:p>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GB" dirty="0" smtClean="0"/>
              <a:t>Chapter 24 - Quality Management</a:t>
            </a:r>
            <a:endParaRPr lang="en-GB" dirty="0"/>
          </a:p>
        </p:txBody>
      </p:sp>
      <p:sp>
        <p:nvSpPr>
          <p:cNvPr id="6" name="Subtitle 5"/>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dirty="0" smtClean="0"/>
              <a:t>Reviews and inspections</a:t>
            </a:r>
            <a:endParaRPr lang="en-GB" dirty="0"/>
          </a:p>
        </p:txBody>
      </p:sp>
      <p:sp>
        <p:nvSpPr>
          <p:cNvPr id="29699" name="Rectangle 3"/>
          <p:cNvSpPr>
            <a:spLocks noGrp="1" noChangeArrowheads="1"/>
          </p:cNvSpPr>
          <p:nvPr>
            <p:ph idx="1"/>
          </p:nvPr>
        </p:nvSpPr>
        <p:spPr/>
        <p:txBody>
          <a:bodyPr/>
          <a:lstStyle/>
          <a:p>
            <a:r>
              <a:rPr lang="en-GB" dirty="0" smtClean="0"/>
              <a:t>A group examines part or all of a process or system and its documentation to find potential problems.</a:t>
            </a:r>
          </a:p>
          <a:p>
            <a:r>
              <a:rPr lang="en-GB" dirty="0" smtClean="0"/>
              <a:t>Software or documents may be 'signed off' at a </a:t>
            </a:r>
            <a:br>
              <a:rPr lang="en-GB" dirty="0" smtClean="0"/>
            </a:br>
            <a:r>
              <a:rPr lang="en-GB" dirty="0" smtClean="0"/>
              <a:t>review which signifies that progress to the next </a:t>
            </a:r>
            <a:br>
              <a:rPr lang="en-GB" dirty="0" smtClean="0"/>
            </a:br>
            <a:r>
              <a:rPr lang="en-GB" dirty="0" smtClean="0"/>
              <a:t>development stage has been approved by </a:t>
            </a:r>
            <a:br>
              <a:rPr lang="en-GB" dirty="0" smtClean="0"/>
            </a:br>
            <a:r>
              <a:rPr lang="en-GB" dirty="0" smtClean="0"/>
              <a:t>management.</a:t>
            </a:r>
          </a:p>
          <a:p>
            <a:r>
              <a:rPr lang="en-GB" dirty="0" smtClean="0"/>
              <a:t>There are different types of review with different objectives</a:t>
            </a:r>
          </a:p>
          <a:p>
            <a:pPr lvl="1"/>
            <a:r>
              <a:rPr lang="en-GB" dirty="0" smtClean="0"/>
              <a:t>Inspections for defect removal (product);</a:t>
            </a:r>
          </a:p>
          <a:p>
            <a:pPr lvl="1"/>
            <a:r>
              <a:rPr lang="en-GB" dirty="0" smtClean="0"/>
              <a:t>Reviews for progress assessment (product and process);</a:t>
            </a:r>
          </a:p>
          <a:p>
            <a:pPr lvl="1"/>
            <a:r>
              <a:rPr lang="en-GB" dirty="0" smtClean="0"/>
              <a:t>Quality reviews (product and standards).</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26</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title"/>
          </p:nvPr>
        </p:nvSpPr>
        <p:spPr/>
        <p:txBody>
          <a:bodyPr/>
          <a:lstStyle/>
          <a:p>
            <a:r>
              <a:rPr lang="en-GB" smtClean="0"/>
              <a:t>Quality reviews</a:t>
            </a:r>
            <a:endParaRPr lang="en-GB"/>
          </a:p>
        </p:txBody>
      </p:sp>
      <p:sp>
        <p:nvSpPr>
          <p:cNvPr id="31746" name="Rectangle 2"/>
          <p:cNvSpPr>
            <a:spLocks noGrp="1" noChangeArrowheads="1"/>
          </p:cNvSpPr>
          <p:nvPr>
            <p:ph idx="1"/>
          </p:nvPr>
        </p:nvSpPr>
        <p:spPr/>
        <p:txBody>
          <a:bodyPr/>
          <a:lstStyle/>
          <a:p>
            <a:r>
              <a:rPr lang="en-GB" dirty="0" smtClean="0"/>
              <a:t>A group of people carefully examine part or all </a:t>
            </a:r>
            <a:br>
              <a:rPr lang="en-GB" dirty="0" smtClean="0"/>
            </a:br>
            <a:r>
              <a:rPr lang="en-GB" dirty="0" smtClean="0"/>
              <a:t>of a software system and its associated </a:t>
            </a:r>
            <a:br>
              <a:rPr lang="en-GB" dirty="0" smtClean="0"/>
            </a:br>
            <a:r>
              <a:rPr lang="en-GB" dirty="0" smtClean="0"/>
              <a:t>documentation.</a:t>
            </a:r>
          </a:p>
          <a:p>
            <a:r>
              <a:rPr lang="en-GB" dirty="0" smtClean="0"/>
              <a:t>Code, designs, specifications, test plans, </a:t>
            </a:r>
            <a:br>
              <a:rPr lang="en-GB" dirty="0" smtClean="0"/>
            </a:br>
            <a:r>
              <a:rPr lang="en-GB" dirty="0" smtClean="0"/>
              <a:t>standards, etc. can all be reviewed.</a:t>
            </a:r>
          </a:p>
          <a:p>
            <a:r>
              <a:rPr lang="en-GB" dirty="0" smtClean="0"/>
              <a:t>Software or documents may be 'signed off' at a </a:t>
            </a:r>
            <a:br>
              <a:rPr lang="en-GB" dirty="0" smtClean="0"/>
            </a:br>
            <a:r>
              <a:rPr lang="en-GB" dirty="0" smtClean="0"/>
              <a:t>review which signifies that progress to the next </a:t>
            </a:r>
            <a:br>
              <a:rPr lang="en-GB" dirty="0" smtClean="0"/>
            </a:br>
            <a:r>
              <a:rPr lang="en-GB" dirty="0" smtClean="0"/>
              <a:t>development stage has been approved by </a:t>
            </a:r>
            <a:br>
              <a:rPr lang="en-GB" dirty="0" smtClean="0"/>
            </a:br>
            <a:r>
              <a:rPr lang="en-GB" dirty="0" smtClean="0"/>
              <a:t>management.</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27</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software review process</a:t>
            </a:r>
            <a:r>
              <a:rPr lang="en-GB" dirty="0" smtClean="0"/>
              <a:t> </a:t>
            </a:r>
            <a:endParaRPr lang="en-US" dirty="0"/>
          </a:p>
        </p:txBody>
      </p:sp>
      <p:pic>
        <p:nvPicPr>
          <p:cNvPr id="4" name="Content Placeholder 3" descr="24.7 Review-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75480" b="-75480"/>
              <a:stretch>
                <a:fillRect/>
              </a:stretch>
            </p:blipFill>
          </mc:Choice>
          <mc:Fallback>
            <p:blipFill>
              <a:blip r:embed="rId3"/>
              <a:srcRect t="-75480" b="-75480"/>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Reviews and agile methods</a:t>
            </a:r>
            <a:endParaRPr lang="en-US" dirty="0"/>
          </a:p>
        </p:txBody>
      </p:sp>
      <p:sp>
        <p:nvSpPr>
          <p:cNvPr id="7" name="Content Placeholder 6"/>
          <p:cNvSpPr>
            <a:spLocks noGrp="1"/>
          </p:cNvSpPr>
          <p:nvPr>
            <p:ph idx="1"/>
          </p:nvPr>
        </p:nvSpPr>
        <p:spPr/>
        <p:txBody>
          <a:bodyPr/>
          <a:lstStyle/>
          <a:p>
            <a:r>
              <a:rPr lang="en-US" dirty="0" smtClean="0"/>
              <a:t>The review process in agile software development is usually informal. </a:t>
            </a:r>
          </a:p>
          <a:p>
            <a:pPr lvl="1"/>
            <a:r>
              <a:rPr lang="en-US" dirty="0" smtClean="0"/>
              <a:t>In Scrum, for example, there is a review meeting after each iteration of the software has been completed (a sprint review), where quality issues and problems may be discussed. </a:t>
            </a:r>
          </a:p>
          <a:p>
            <a:r>
              <a:rPr lang="en-US" dirty="0" smtClean="0"/>
              <a:t>In extreme programming, pair programming ensures that code is constantly being examined and reviewed by another team member. </a:t>
            </a:r>
          </a:p>
          <a:p>
            <a:r>
              <a:rPr lang="en-US" dirty="0" smtClean="0"/>
              <a:t>XP relies on individuals taking the initiative to improve and </a:t>
            </a:r>
            <a:r>
              <a:rPr lang="en-US" dirty="0" err="1" smtClean="0"/>
              <a:t>refactor</a:t>
            </a:r>
            <a:r>
              <a:rPr lang="en-US" dirty="0" smtClean="0"/>
              <a:t> code. Agile approaches are not usually standards-driven, so issues of standards compliance are not usually considered.</a:t>
            </a:r>
            <a:endParaRPr lang="en-GB" dirty="0" smtClean="0"/>
          </a:p>
          <a:p>
            <a:endParaRPr lang="en-US" dirty="0"/>
          </a:p>
        </p:txBody>
      </p:sp>
      <p:sp>
        <p:nvSpPr>
          <p:cNvPr id="8" name="Slide Number Placeholder 7"/>
          <p:cNvSpPr>
            <a:spLocks noGrp="1"/>
          </p:cNvSpPr>
          <p:nvPr>
            <p:ph type="sldNum" sz="quarter" idx="12"/>
          </p:nvPr>
        </p:nvSpPr>
        <p:spPr/>
        <p:txBody>
          <a:bodyPr/>
          <a:lstStyle/>
          <a:p>
            <a:fld id="{745CE82A-87C3-2841-AAF3-37DF1E34DC62}" type="slidenum">
              <a:rPr lang="en-US" smtClean="0"/>
              <a:pPr/>
              <a:t>29</a:t>
            </a:fld>
            <a:endParaRPr lang="en-US"/>
          </a:p>
        </p:txBody>
      </p:sp>
      <p:sp>
        <p:nvSpPr>
          <p:cNvPr id="9" name="Footer Placeholder 8"/>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smtClean="0"/>
              <a:t>Software quality management</a:t>
            </a:r>
            <a:endParaRPr lang="en-GB"/>
          </a:p>
        </p:txBody>
      </p:sp>
      <p:sp>
        <p:nvSpPr>
          <p:cNvPr id="8195" name="Rectangle 3"/>
          <p:cNvSpPr>
            <a:spLocks noGrp="1" noChangeArrowheads="1"/>
          </p:cNvSpPr>
          <p:nvPr>
            <p:ph idx="1"/>
          </p:nvPr>
        </p:nvSpPr>
        <p:spPr/>
        <p:txBody>
          <a:bodyPr/>
          <a:lstStyle/>
          <a:p>
            <a:r>
              <a:rPr lang="en-GB" dirty="0" smtClean="0"/>
              <a:t>Concerned with ensuring that the required level of quality is achieved in a software product.</a:t>
            </a:r>
          </a:p>
          <a:p>
            <a:r>
              <a:rPr lang="en-GB" dirty="0" smtClean="0"/>
              <a:t>Three principal concerns:</a:t>
            </a:r>
          </a:p>
          <a:p>
            <a:pPr lvl="1"/>
            <a:r>
              <a:rPr lang="en-US" dirty="0" smtClean="0"/>
              <a:t>At the organizational level, quality management is concerned with establishing a framework of organizational processes and standards that will lead to high-quality software. </a:t>
            </a:r>
          </a:p>
          <a:p>
            <a:pPr lvl="1"/>
            <a:r>
              <a:rPr lang="en-US" dirty="0" smtClean="0"/>
              <a:t>At the project level, quality management involves the application of specific quality processes and checking that these planned processes have been followed.</a:t>
            </a:r>
            <a:r>
              <a:rPr lang="en-GB" dirty="0" smtClean="0"/>
              <a:t> </a:t>
            </a:r>
          </a:p>
          <a:p>
            <a:pPr lvl="1"/>
            <a:r>
              <a:rPr lang="en-US" dirty="0" smtClean="0"/>
              <a:t>At the project level, quality management is also concerned with establishing a quality plan for a project. The quality plan should set out the quality goals for the project and define what processes and standards are to be used.</a:t>
            </a:r>
            <a:r>
              <a:rPr lang="en-GB" dirty="0" smtClean="0"/>
              <a:t> </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3</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dirty="0" smtClean="0"/>
              <a:t>Program inspections</a:t>
            </a:r>
            <a:endParaRPr lang="en-GB" dirty="0"/>
          </a:p>
        </p:txBody>
      </p:sp>
      <p:sp>
        <p:nvSpPr>
          <p:cNvPr id="56323" name="Rectangle 3"/>
          <p:cNvSpPr>
            <a:spLocks noGrp="1" noChangeArrowheads="1"/>
          </p:cNvSpPr>
          <p:nvPr>
            <p:ph type="body" idx="1"/>
          </p:nvPr>
        </p:nvSpPr>
        <p:spPr/>
        <p:txBody>
          <a:bodyPr/>
          <a:lstStyle/>
          <a:p>
            <a:r>
              <a:rPr lang="en-GB" sz="2400" dirty="0"/>
              <a:t>These</a:t>
            </a:r>
            <a:r>
              <a:rPr lang="en-GB" sz="2400" dirty="0" smtClean="0"/>
              <a:t> are peer reviews where engineers examine </a:t>
            </a:r>
            <a:r>
              <a:rPr lang="en-GB" sz="2400" dirty="0"/>
              <a:t>the source</a:t>
            </a:r>
            <a:r>
              <a:rPr lang="en-GB" sz="2400" dirty="0" smtClean="0"/>
              <a:t> of a system with </a:t>
            </a:r>
            <a:r>
              <a:rPr lang="en-GB" sz="2400" dirty="0"/>
              <a:t>the aim of discovering anomalies and defects.</a:t>
            </a:r>
          </a:p>
          <a:p>
            <a:r>
              <a:rPr lang="en-GB" sz="2400" dirty="0"/>
              <a:t>Inspections</a:t>
            </a:r>
            <a:r>
              <a:rPr lang="en-GB" sz="2400" dirty="0" smtClean="0"/>
              <a:t> do not </a:t>
            </a:r>
            <a:r>
              <a:rPr lang="en-GB" sz="2400" dirty="0"/>
              <a:t>require execution of a system so may be used before implementation.</a:t>
            </a:r>
          </a:p>
          <a:p>
            <a:r>
              <a:rPr lang="en-GB" sz="2400" dirty="0"/>
              <a:t>They may be applied to any representation of the system (requirements, </a:t>
            </a:r>
            <a:r>
              <a:rPr lang="en-GB" sz="2400" dirty="0" err="1"/>
              <a:t>design,configuration</a:t>
            </a:r>
            <a:r>
              <a:rPr lang="en-GB" sz="2400" dirty="0"/>
              <a:t> data, test data, etc.).</a:t>
            </a:r>
          </a:p>
          <a:p>
            <a:r>
              <a:rPr lang="en-GB" sz="2400" dirty="0"/>
              <a:t>They have been shown to be an effective technique for discovering program errors.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noFill/>
          <a:ln/>
        </p:spPr>
        <p:txBody>
          <a:bodyPr lIns="90840" tIns="44623" rIns="90840" bIns="44623"/>
          <a:lstStyle/>
          <a:p>
            <a:r>
              <a:rPr lang="en-GB"/>
              <a:t>Inspection checklists</a:t>
            </a:r>
          </a:p>
        </p:txBody>
      </p:sp>
      <p:sp>
        <p:nvSpPr>
          <p:cNvPr id="68611" name="Rectangle 3"/>
          <p:cNvSpPr>
            <a:spLocks noGrp="1" noChangeArrowheads="1"/>
          </p:cNvSpPr>
          <p:nvPr>
            <p:ph type="body" idx="1"/>
          </p:nvPr>
        </p:nvSpPr>
        <p:spPr>
          <a:noFill/>
          <a:ln/>
        </p:spPr>
        <p:txBody>
          <a:bodyPr lIns="90840" tIns="44623" rIns="90840" bIns="44623"/>
          <a:lstStyle/>
          <a:p>
            <a:r>
              <a:rPr lang="en-GB" sz="2400"/>
              <a:t>Checklist of common errors should be used to </a:t>
            </a:r>
            <a:br>
              <a:rPr lang="en-GB" sz="2400"/>
            </a:br>
            <a:r>
              <a:rPr lang="en-GB" sz="2400"/>
              <a:t>drive the inspection.</a:t>
            </a:r>
          </a:p>
          <a:p>
            <a:r>
              <a:rPr lang="en-GB" sz="2400"/>
              <a:t>Error checklists are programming language </a:t>
            </a:r>
            <a:br>
              <a:rPr lang="en-GB" sz="2400"/>
            </a:br>
            <a:r>
              <a:rPr lang="en-GB" sz="2400"/>
              <a:t>dependent and reflect the characteristic errors that are likely to arise in the language.</a:t>
            </a:r>
          </a:p>
          <a:p>
            <a:r>
              <a:rPr lang="en-GB" sz="2400"/>
              <a:t>In general, the 'weaker' the type checking, the larger the checklist.</a:t>
            </a:r>
          </a:p>
          <a:p>
            <a:r>
              <a:rPr lang="en-GB" sz="2400"/>
              <a:t>Examples: Initialisation, Constant naming, loop </a:t>
            </a:r>
            <a:br>
              <a:rPr lang="en-GB" sz="2400"/>
            </a:br>
            <a:r>
              <a:rPr lang="en-GB" sz="2400"/>
              <a:t>termination, array bounds, etc.</a:t>
            </a:r>
          </a:p>
        </p:txBody>
      </p:sp>
      <p:sp>
        <p:nvSpPr>
          <p:cNvPr id="4" name="Slide Number Placeholder 3"/>
          <p:cNvSpPr>
            <a:spLocks noGrp="1"/>
          </p:cNvSpPr>
          <p:nvPr>
            <p:ph type="sldNum" sz="quarter" idx="12"/>
          </p:nvPr>
        </p:nvSpPr>
        <p:spPr/>
        <p:txBody>
          <a:bodyPr/>
          <a:lstStyle/>
          <a:p>
            <a:fld id="{745CE82A-87C3-2841-AAF3-37DF1E34DC62}"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inspection checklist</a:t>
            </a:r>
            <a:r>
              <a:rPr lang="en-GB" dirty="0" smtClean="0"/>
              <a:t> (a)</a:t>
            </a:r>
            <a:endParaRPr lang="en-US" dirty="0"/>
          </a:p>
        </p:txBody>
      </p:sp>
      <p:graphicFrame>
        <p:nvGraphicFramePr>
          <p:cNvPr id="4" name="Content Placeholder 3"/>
          <p:cNvGraphicFramePr>
            <a:graphicFrameLocks noGrp="1"/>
          </p:cNvGraphicFramePr>
          <p:nvPr>
            <p:ph idx="1"/>
          </p:nvPr>
        </p:nvGraphicFramePr>
        <p:xfrm>
          <a:off x="457200" y="2042160"/>
          <a:ext cx="8229600" cy="4358640"/>
        </p:xfrm>
        <a:graphic>
          <a:graphicData uri="http://schemas.openxmlformats.org/drawingml/2006/table">
            <a:tbl>
              <a:tblPr firstRow="1" bandRow="1">
                <a:tableStyleId>{5C22544A-7EE6-4342-B048-85BDC9FD1C3A}</a:tableStyleId>
              </a:tblPr>
              <a:tblGrid>
                <a:gridCol w="1905000"/>
                <a:gridCol w="6324600"/>
              </a:tblGrid>
              <a:tr h="370840">
                <a:tc>
                  <a:txBody>
                    <a:bodyPr/>
                    <a:lstStyle/>
                    <a:p>
                      <a:pPr algn="just">
                        <a:spcAft>
                          <a:spcPts val="0"/>
                        </a:spcAft>
                      </a:pPr>
                      <a:r>
                        <a:rPr lang="en-US" sz="1600" b="1" dirty="0" smtClean="0">
                          <a:solidFill>
                            <a:srgbClr val="000000"/>
                          </a:solidFill>
                          <a:latin typeface="Arial"/>
                          <a:ea typeface="Times New Roman"/>
                          <a:cs typeface="Arial"/>
                        </a:rPr>
                        <a:t>Fault </a:t>
                      </a:r>
                      <a:r>
                        <a:rPr lang="en-US" sz="1600" b="1" dirty="0">
                          <a:solidFill>
                            <a:srgbClr val="000000"/>
                          </a:solidFill>
                          <a:latin typeface="Arial"/>
                          <a:ea typeface="Times New Roman"/>
                          <a:cs typeface="Arial"/>
                        </a:rPr>
                        <a:t>class</a:t>
                      </a:r>
                      <a:endParaRPr lang="en-GB" sz="16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dirty="0">
                          <a:solidFill>
                            <a:srgbClr val="000000"/>
                          </a:solidFill>
                          <a:latin typeface="Arial"/>
                          <a:ea typeface="Times New Roman"/>
                          <a:cs typeface="Arial"/>
                        </a:rPr>
                        <a:t>Inspection </a:t>
                      </a:r>
                      <a:r>
                        <a:rPr lang="en-US" sz="1600" b="1" dirty="0" smtClean="0">
                          <a:solidFill>
                            <a:srgbClr val="000000"/>
                          </a:solidFill>
                          <a:latin typeface="Arial"/>
                          <a:ea typeface="Times New Roman"/>
                          <a:cs typeface="Arial"/>
                        </a:rPr>
                        <a:t>check</a:t>
                      </a:r>
                      <a:endParaRPr lang="en-GB" sz="1600" b="1" dirty="0">
                        <a:solidFill>
                          <a:srgbClr val="000000"/>
                        </a:solidFill>
                        <a:latin typeface="Arial"/>
                        <a:ea typeface="Times New Roman"/>
                        <a:cs typeface="Arial"/>
                      </a:endParaRPr>
                    </a:p>
                  </a:txBody>
                  <a:tcPr marL="54610" marR="54610" marT="91440" marB="91440"/>
                </a:tc>
              </a:tr>
              <a:tr h="370840">
                <a:tc>
                  <a:txBody>
                    <a:bodyPr/>
                    <a:lstStyle/>
                    <a:p>
                      <a:pPr algn="just">
                        <a:spcAft>
                          <a:spcPts val="0"/>
                        </a:spcAft>
                      </a:pPr>
                      <a:r>
                        <a:rPr lang="en-US" sz="1600" dirty="0" smtClean="0">
                          <a:solidFill>
                            <a:srgbClr val="000000"/>
                          </a:solidFill>
                          <a:latin typeface="Arial"/>
                          <a:ea typeface="Times New Roman"/>
                          <a:cs typeface="Arial"/>
                        </a:rPr>
                        <a:t>Data </a:t>
                      </a:r>
                      <a:r>
                        <a:rPr lang="en-US" sz="1600" dirty="0">
                          <a:solidFill>
                            <a:srgbClr val="000000"/>
                          </a:solidFill>
                          <a:latin typeface="Arial"/>
                          <a:ea typeface="Times New Roman"/>
                          <a:cs typeface="Arial"/>
                        </a:rPr>
                        <a:t>faults</a:t>
                      </a:r>
                      <a:endParaRPr lang="en-GB" sz="1600" dirty="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Are all program variables initialized before their values are used?</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Have all constants been named?</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Should the upper bound of arrays be equal to the size of the array or Size -1?</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character strings are used, is a delimiter explicitly assigned?</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Is there any possibility of buffer overflow? </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Control faults</a:t>
                      </a:r>
                      <a:endParaRPr lang="en-GB" sz="160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For each conditional statement, is the condition correct?</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Is each loop certain to terminate?</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Are compound statements correctly bracketed?</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In case statements, are all possible cases accounted for?</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a break is required after each case in case statements, has it been included?</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Input/output faults</a:t>
                      </a:r>
                      <a:endParaRPr lang="en-GB" sz="160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Are all input variables used?</a:t>
                      </a:r>
                      <a:endParaRPr lang="en-GB" sz="1600" dirty="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Are all output variables assigned a value before they are output?</a:t>
                      </a:r>
                      <a:endParaRPr lang="en-GB" sz="1600" dirty="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Can unexpected inputs cause corruption?</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inspection checklist</a:t>
            </a:r>
            <a:r>
              <a:rPr lang="en-GB" dirty="0" smtClean="0"/>
              <a:t> (</a:t>
            </a:r>
            <a:r>
              <a:rPr lang="en-GB" dirty="0" err="1" smtClean="0"/>
              <a:t>b</a:t>
            </a:r>
            <a:r>
              <a:rPr lang="en-GB" dirty="0" smtClean="0"/>
              <a:t>)</a:t>
            </a:r>
            <a:endParaRPr lang="en-US" dirty="0"/>
          </a:p>
        </p:txBody>
      </p:sp>
      <p:graphicFrame>
        <p:nvGraphicFramePr>
          <p:cNvPr id="4" name="Content Placeholder 3"/>
          <p:cNvGraphicFramePr>
            <a:graphicFrameLocks noGrp="1"/>
          </p:cNvGraphicFramePr>
          <p:nvPr>
            <p:ph idx="1"/>
          </p:nvPr>
        </p:nvGraphicFramePr>
        <p:xfrm>
          <a:off x="381000" y="1828800"/>
          <a:ext cx="8229600" cy="4084320"/>
        </p:xfrm>
        <a:graphic>
          <a:graphicData uri="http://schemas.openxmlformats.org/drawingml/2006/table">
            <a:tbl>
              <a:tblPr firstRow="1" bandRow="1">
                <a:tableStyleId>{5C22544A-7EE6-4342-B048-85BDC9FD1C3A}</a:tableStyleId>
              </a:tblPr>
              <a:tblGrid>
                <a:gridCol w="2542383"/>
                <a:gridCol w="5687217"/>
              </a:tblGrid>
              <a:tr h="370840">
                <a:tc>
                  <a:txBody>
                    <a:bodyPr/>
                    <a:lstStyle/>
                    <a:p>
                      <a:pPr algn="just">
                        <a:spcAft>
                          <a:spcPts val="0"/>
                        </a:spcAft>
                      </a:pPr>
                      <a:r>
                        <a:rPr lang="en-US" sz="1400" b="1" dirty="0" smtClean="0">
                          <a:solidFill>
                            <a:srgbClr val="000000"/>
                          </a:solidFill>
                          <a:latin typeface="Arial"/>
                          <a:ea typeface="Times New Roman"/>
                          <a:cs typeface="Arial"/>
                        </a:rPr>
                        <a:t>Fault </a:t>
                      </a:r>
                      <a:r>
                        <a:rPr lang="en-US" sz="1400" b="1" dirty="0">
                          <a:solidFill>
                            <a:srgbClr val="000000"/>
                          </a:solidFill>
                          <a:latin typeface="Arial"/>
                          <a:ea typeface="Times New Roman"/>
                          <a:cs typeface="Arial"/>
                        </a:rPr>
                        <a:t>class</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400" b="1" dirty="0">
                          <a:solidFill>
                            <a:srgbClr val="000000"/>
                          </a:solidFill>
                          <a:latin typeface="Arial"/>
                          <a:ea typeface="Times New Roman"/>
                          <a:cs typeface="Arial"/>
                        </a:rPr>
                        <a:t>Inspection </a:t>
                      </a:r>
                      <a:r>
                        <a:rPr lang="en-US" sz="1400" b="1" dirty="0" smtClean="0">
                          <a:solidFill>
                            <a:srgbClr val="000000"/>
                          </a:solidFill>
                          <a:latin typeface="Arial"/>
                          <a:ea typeface="Times New Roman"/>
                          <a:cs typeface="Arial"/>
                        </a:rPr>
                        <a:t>check</a:t>
                      </a:r>
                      <a:endParaRPr lang="en-GB" sz="1400" b="1" dirty="0">
                        <a:solidFill>
                          <a:srgbClr val="000000"/>
                        </a:solidFill>
                        <a:latin typeface="Arial"/>
                        <a:ea typeface="Times New Roman"/>
                        <a:cs typeface="Arial"/>
                      </a:endParaRPr>
                    </a:p>
                  </a:txBody>
                  <a:tcPr marL="54610" marR="54610" marT="91440" marB="91440"/>
                </a:tc>
              </a:tr>
              <a:tr h="370840">
                <a:tc>
                  <a:txBody>
                    <a:bodyPr/>
                    <a:lstStyle/>
                    <a:p>
                      <a:pPr algn="just">
                        <a:spcAft>
                          <a:spcPts val="0"/>
                        </a:spcAft>
                      </a:pPr>
                      <a:r>
                        <a:rPr lang="en-US" sz="1600" dirty="0">
                          <a:solidFill>
                            <a:srgbClr val="000000"/>
                          </a:solidFill>
                          <a:latin typeface="Arial"/>
                          <a:ea typeface="Times New Roman"/>
                          <a:cs typeface="Arial"/>
                        </a:rPr>
                        <a:t>Interface faults</a:t>
                      </a:r>
                      <a:endParaRPr lang="en-GB" sz="1600" dirty="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Do all function and method calls have the correct number of parameters?</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Do formal and actual parameter types match? </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Are the parameters in the right order? </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components access shared memory, do they have the same model of the shared memory structure?</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dirty="0">
                          <a:solidFill>
                            <a:srgbClr val="000000"/>
                          </a:solidFill>
                          <a:latin typeface="Arial"/>
                          <a:ea typeface="Times New Roman"/>
                          <a:cs typeface="Arial"/>
                        </a:rPr>
                        <a:t>Storage management faults</a:t>
                      </a:r>
                      <a:endParaRPr lang="en-GB" sz="1600" dirty="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a linked structure is modified, have all links been correctly reassigned?</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dynamic storage is used, has space been allocated correctly?</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Is space explicitly deallocated after it is no longer required?</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Exception management faults</a:t>
                      </a:r>
                      <a:endParaRPr lang="en-GB" sz="160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Have all possible error conditions been taken into account</a:t>
                      </a:r>
                      <a:r>
                        <a:rPr lang="en-US"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33</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noFill/>
          <a:ln/>
        </p:spPr>
        <p:txBody>
          <a:bodyPr lIns="90840" tIns="44623" rIns="90840" bIns="44623"/>
          <a:lstStyle/>
          <a:p>
            <a:r>
              <a:rPr lang="en-GB" dirty="0" smtClean="0"/>
              <a:t>Agile methods and inspections</a:t>
            </a:r>
            <a:endParaRPr lang="en-GB" dirty="0"/>
          </a:p>
        </p:txBody>
      </p:sp>
      <p:sp>
        <p:nvSpPr>
          <p:cNvPr id="66563" name="Rectangle 3"/>
          <p:cNvSpPr>
            <a:spLocks noGrp="1" noChangeArrowheads="1"/>
          </p:cNvSpPr>
          <p:nvPr>
            <p:ph type="body" idx="1"/>
          </p:nvPr>
        </p:nvSpPr>
        <p:spPr>
          <a:noFill/>
          <a:ln/>
        </p:spPr>
        <p:txBody>
          <a:bodyPr lIns="90840" tIns="44623" rIns="90840" bIns="44623"/>
          <a:lstStyle/>
          <a:p>
            <a:r>
              <a:rPr lang="en-US" dirty="0" smtClean="0"/>
              <a:t>Agile processes rarely use formal inspection or peer review processes. </a:t>
            </a:r>
          </a:p>
          <a:p>
            <a:r>
              <a:rPr lang="en-US" dirty="0" smtClean="0"/>
              <a:t>Rather, they</a:t>
            </a:r>
            <a:r>
              <a:rPr lang="en-US" b="1" dirty="0" smtClean="0"/>
              <a:t> </a:t>
            </a:r>
            <a:r>
              <a:rPr lang="en-US" dirty="0" smtClean="0"/>
              <a:t>rely on team members cooperating to check each other’s code, and informal guidelines, such as ‘check before check-in’, which suggest that programmers should check their own code. </a:t>
            </a:r>
          </a:p>
          <a:p>
            <a:r>
              <a:rPr lang="en-US" dirty="0" smtClean="0"/>
              <a:t>Extreme programming practitioners argue that pair programming is an effective substitute for inspection as this is, in effect, a continual inspection process. </a:t>
            </a:r>
          </a:p>
          <a:p>
            <a:r>
              <a:rPr lang="en-US" dirty="0" smtClean="0"/>
              <a:t>Two people look at every line of code and check it before it is accepted.</a:t>
            </a:r>
            <a:endParaRPr lang="en-GB" dirty="0" smtClean="0"/>
          </a:p>
          <a:p>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GB" smtClean="0"/>
              <a:t>Software measurement and metrics</a:t>
            </a:r>
            <a:endParaRPr lang="en-GB"/>
          </a:p>
        </p:txBody>
      </p:sp>
      <p:sp>
        <p:nvSpPr>
          <p:cNvPr id="89091" name="Rectangle 3"/>
          <p:cNvSpPr>
            <a:spLocks noGrp="1" noChangeArrowheads="1"/>
          </p:cNvSpPr>
          <p:nvPr>
            <p:ph idx="1"/>
          </p:nvPr>
        </p:nvSpPr>
        <p:spPr/>
        <p:txBody>
          <a:bodyPr/>
          <a:lstStyle/>
          <a:p>
            <a:r>
              <a:rPr lang="en-GB" smtClean="0"/>
              <a:t>Software measurement is concerned with deriving a numeric value for an attribute of a software product or process.</a:t>
            </a:r>
          </a:p>
          <a:p>
            <a:r>
              <a:rPr lang="en-GB" smtClean="0"/>
              <a:t>This allows for objective comparisons between techniques and processes.</a:t>
            </a:r>
          </a:p>
          <a:p>
            <a:r>
              <a:rPr lang="en-GB" smtClean="0"/>
              <a:t>Although some companies have introduced measurement programmes, most organisations still don’t make systematic use of software measurement.</a:t>
            </a:r>
          </a:p>
          <a:p>
            <a:r>
              <a:rPr lang="en-GB" smtClean="0"/>
              <a:t>There are few established standards in this area.</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35</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title"/>
          </p:nvPr>
        </p:nvSpPr>
        <p:spPr/>
        <p:txBody>
          <a:bodyPr/>
          <a:lstStyle/>
          <a:p>
            <a:r>
              <a:rPr lang="en-GB" smtClean="0"/>
              <a:t>Software metric</a:t>
            </a:r>
            <a:endParaRPr lang="en-GB"/>
          </a:p>
        </p:txBody>
      </p:sp>
      <p:sp>
        <p:nvSpPr>
          <p:cNvPr id="52226" name="Rectangle 2"/>
          <p:cNvSpPr>
            <a:spLocks noGrp="1" noChangeArrowheads="1"/>
          </p:cNvSpPr>
          <p:nvPr>
            <p:ph idx="1"/>
          </p:nvPr>
        </p:nvSpPr>
        <p:spPr/>
        <p:txBody>
          <a:bodyPr/>
          <a:lstStyle/>
          <a:p>
            <a:r>
              <a:rPr lang="en-GB" dirty="0" smtClean="0"/>
              <a:t>Any type of measurement which relates to a software system, process or related documentation</a:t>
            </a:r>
          </a:p>
          <a:p>
            <a:pPr lvl="1"/>
            <a:r>
              <a:rPr lang="en-GB" dirty="0" smtClean="0"/>
              <a:t>Lines of code in a program, the Fog index, number of person-days required to develop a component.</a:t>
            </a:r>
          </a:p>
          <a:p>
            <a:r>
              <a:rPr lang="en-GB" dirty="0" smtClean="0"/>
              <a:t>Allow the software and the software process to </a:t>
            </a:r>
            <a:br>
              <a:rPr lang="en-GB" dirty="0" smtClean="0"/>
            </a:br>
            <a:r>
              <a:rPr lang="en-GB" dirty="0" smtClean="0"/>
              <a:t>be quantified.</a:t>
            </a:r>
          </a:p>
          <a:p>
            <a:r>
              <a:rPr lang="en-GB" dirty="0" smtClean="0"/>
              <a:t>May be used to predict product attributes or to control the software process.</a:t>
            </a:r>
          </a:p>
          <a:p>
            <a:r>
              <a:rPr lang="en-GB" dirty="0" smtClean="0"/>
              <a:t>Product metrics can be used for general predictions or to identify anomalous components.</a:t>
            </a:r>
            <a:endParaRPr lang="en-GB" dirty="0"/>
          </a:p>
        </p:txBody>
      </p:sp>
      <p:sp>
        <p:nvSpPr>
          <p:cNvPr id="8" name="Slide Number Placeholder 7"/>
          <p:cNvSpPr>
            <a:spLocks noGrp="1"/>
          </p:cNvSpPr>
          <p:nvPr>
            <p:ph type="sldNum" sz="quarter" idx="12"/>
          </p:nvPr>
        </p:nvSpPr>
        <p:spPr/>
        <p:txBody>
          <a:bodyPr/>
          <a:lstStyle/>
          <a:p>
            <a:fld id="{745CE82A-87C3-2841-AAF3-37DF1E34DC62}" type="slidenum">
              <a:rPr lang="en-US" smtClean="0"/>
              <a:pPr/>
              <a:t>36</a:t>
            </a:fld>
            <a:endParaRPr lang="en-US"/>
          </a:p>
        </p:txBody>
      </p:sp>
      <p:sp>
        <p:nvSpPr>
          <p:cNvPr id="9" name="Footer Placeholder 8"/>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Predictor </a:t>
            </a:r>
            <a:r>
              <a:rPr lang="en-US" dirty="0"/>
              <a:t>and control measurements</a:t>
            </a:r>
            <a:r>
              <a:rPr lang="en-GB" dirty="0" smtClean="0"/>
              <a:t> </a:t>
            </a:r>
            <a:endParaRPr lang="en-US" dirty="0"/>
          </a:p>
        </p:txBody>
      </p:sp>
      <p:pic>
        <p:nvPicPr>
          <p:cNvPr id="4" name="Content Placeholder 3" descr="24.9 PredControlMetric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0746" r="-10746"/>
              <a:stretch>
                <a:fillRect/>
              </a:stretch>
            </p:blipFill>
          </mc:Choice>
          <mc:Fallback>
            <p:blipFill>
              <a:blip r:embed="rId3"/>
              <a:srcRect l="-10746" r="-10746"/>
              <a:stretch>
                <a:fillRect/>
              </a:stretch>
            </p:blipFill>
          </mc:Fallback>
        </mc:AlternateContent>
        <p:spPr>
          <a:xfrm>
            <a:off x="1227363" y="1600200"/>
            <a:ext cx="6514804" cy="3582891"/>
          </a:xfrm>
        </p:spPr>
      </p:pic>
      <p:sp>
        <p:nvSpPr>
          <p:cNvPr id="5" name="Slide Number Placeholder 4"/>
          <p:cNvSpPr>
            <a:spLocks noGrp="1"/>
          </p:cNvSpPr>
          <p:nvPr>
            <p:ph type="sldNum" sz="quarter" idx="12"/>
          </p:nvPr>
        </p:nvSpPr>
        <p:spPr/>
        <p:txBody>
          <a:bodyPr/>
          <a:lstStyle/>
          <a:p>
            <a:fld id="{745CE82A-87C3-2841-AAF3-37DF1E34DC62}" type="slidenum">
              <a:rPr lang="en-US" smtClean="0"/>
              <a:pPr/>
              <a:t>37</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measurements</a:t>
            </a:r>
            <a:endParaRPr lang="en-US" dirty="0"/>
          </a:p>
        </p:txBody>
      </p:sp>
      <p:sp>
        <p:nvSpPr>
          <p:cNvPr id="3" name="Content Placeholder 2"/>
          <p:cNvSpPr>
            <a:spLocks noGrp="1"/>
          </p:cNvSpPr>
          <p:nvPr>
            <p:ph idx="1"/>
          </p:nvPr>
        </p:nvSpPr>
        <p:spPr/>
        <p:txBody>
          <a:bodyPr/>
          <a:lstStyle/>
          <a:p>
            <a:r>
              <a:rPr lang="en-US" dirty="0" smtClean="0"/>
              <a:t>To assign a value to system quality attributes </a:t>
            </a:r>
          </a:p>
          <a:p>
            <a:pPr lvl="1"/>
            <a:r>
              <a:rPr lang="en-US" dirty="0" smtClean="0"/>
              <a:t>By measuring the characteristics of system components, such as their </a:t>
            </a:r>
            <a:r>
              <a:rPr lang="en-US" dirty="0" err="1" smtClean="0"/>
              <a:t>cyclomatic</a:t>
            </a:r>
            <a:r>
              <a:rPr lang="en-US" dirty="0" smtClean="0"/>
              <a:t> complexity, and then aggregating these measurements, you can assess system quality attributes, such as maintainability.</a:t>
            </a:r>
            <a:endParaRPr lang="en-GB" dirty="0" smtClean="0"/>
          </a:p>
          <a:p>
            <a:r>
              <a:rPr lang="en-US" dirty="0" smtClean="0"/>
              <a:t>To identify the system components whose quality is sub-standard </a:t>
            </a:r>
          </a:p>
          <a:p>
            <a:pPr lvl="1"/>
            <a:r>
              <a:rPr lang="en-US" dirty="0" smtClean="0"/>
              <a:t>Measurements can identify individual components with characteristics that deviate from the norm. For example, you can measure components to discover those with the highest complexity. These are most likely to contain bugs because the complexity makes them harder to understand.  </a:t>
            </a:r>
            <a:endParaRPr lang="en-GB" dirty="0" smtClean="0"/>
          </a:p>
          <a:p>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title"/>
          </p:nvPr>
        </p:nvSpPr>
        <p:spPr/>
        <p:txBody>
          <a:bodyPr/>
          <a:lstStyle/>
          <a:p>
            <a:r>
              <a:rPr lang="en-GB" smtClean="0"/>
              <a:t>Metrics assumptions</a:t>
            </a:r>
            <a:endParaRPr lang="en-GB"/>
          </a:p>
        </p:txBody>
      </p:sp>
      <p:sp>
        <p:nvSpPr>
          <p:cNvPr id="56322" name="Rectangle 2"/>
          <p:cNvSpPr>
            <a:spLocks noGrp="1" noChangeArrowheads="1"/>
          </p:cNvSpPr>
          <p:nvPr>
            <p:ph idx="1"/>
          </p:nvPr>
        </p:nvSpPr>
        <p:spPr/>
        <p:txBody>
          <a:bodyPr/>
          <a:lstStyle/>
          <a:p>
            <a:r>
              <a:rPr lang="en-GB" smtClean="0"/>
              <a:t>A software property can be measured.</a:t>
            </a:r>
          </a:p>
          <a:p>
            <a:r>
              <a:rPr lang="en-GB" smtClean="0"/>
              <a:t>The relationship exists between what we can </a:t>
            </a:r>
            <a:br>
              <a:rPr lang="en-GB" smtClean="0"/>
            </a:br>
            <a:r>
              <a:rPr lang="en-GB" smtClean="0"/>
              <a:t>measure and what we want to know. We can only measure internal attributes but are often more interested in external software attributes.</a:t>
            </a:r>
          </a:p>
          <a:p>
            <a:r>
              <a:rPr lang="en-GB" smtClean="0"/>
              <a:t>This relationship has been formalised and </a:t>
            </a:r>
            <a:br>
              <a:rPr lang="en-GB" smtClean="0"/>
            </a:br>
            <a:r>
              <a:rPr lang="en-GB" smtClean="0"/>
              <a:t>validated.</a:t>
            </a:r>
          </a:p>
          <a:p>
            <a:r>
              <a:rPr lang="en-GB" smtClean="0"/>
              <a:t>It may be difficult to relate what can be measured to desirable external quality attributes.</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39</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mtClean="0"/>
              <a:t>Quality management activities</a:t>
            </a:r>
            <a:endParaRPr lang="en-GB"/>
          </a:p>
        </p:txBody>
      </p:sp>
      <p:sp>
        <p:nvSpPr>
          <p:cNvPr id="15363" name="Rectangle 3"/>
          <p:cNvSpPr>
            <a:spLocks noGrp="1" noChangeArrowheads="1"/>
          </p:cNvSpPr>
          <p:nvPr>
            <p:ph idx="1"/>
          </p:nvPr>
        </p:nvSpPr>
        <p:spPr/>
        <p:txBody>
          <a:bodyPr/>
          <a:lstStyle/>
          <a:p>
            <a:r>
              <a:rPr lang="en-US" dirty="0" smtClean="0"/>
              <a:t>Quality management provides an independent check on the software development process. </a:t>
            </a:r>
            <a:endParaRPr lang="en-GB" dirty="0" smtClean="0"/>
          </a:p>
          <a:p>
            <a:r>
              <a:rPr lang="en-US" dirty="0" smtClean="0"/>
              <a:t>The quality management process checks the project deliverables to ensure that they are consistent with organizational standards and goals </a:t>
            </a:r>
          </a:p>
          <a:p>
            <a:r>
              <a:rPr lang="en-US" dirty="0" smtClean="0"/>
              <a:t>The quality team should be independent from the development team so that they can take an objective view of the software. This allows them to report on software quality without being influenced by software development issues.</a:t>
            </a:r>
            <a:r>
              <a:rPr lang="en-GB" dirty="0" smtClean="0"/>
              <a:t> </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a:t>
            </a:r>
            <a:r>
              <a:rPr lang="en-US" dirty="0"/>
              <a:t>between internal and external software</a:t>
            </a:r>
            <a:r>
              <a:rPr lang="en-GB" dirty="0" smtClean="0"/>
              <a:t> </a:t>
            </a:r>
            <a:endParaRPr lang="en-US" dirty="0"/>
          </a:p>
        </p:txBody>
      </p:sp>
      <p:pic>
        <p:nvPicPr>
          <p:cNvPr id="4" name="Content Placeholder 3" descr="24.10 IntExtAttribute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0610" r="-10610"/>
              <a:stretch>
                <a:fillRect/>
              </a:stretch>
            </p:blipFill>
          </mc:Choice>
          <mc:Fallback>
            <p:blipFill>
              <a:blip r:embed="rId3"/>
              <a:srcRect l="-10610" r="-10610"/>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40</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measurement in industry</a:t>
            </a:r>
            <a:endParaRPr lang="en-US" dirty="0"/>
          </a:p>
        </p:txBody>
      </p:sp>
      <p:sp>
        <p:nvSpPr>
          <p:cNvPr id="3" name="Content Placeholder 2"/>
          <p:cNvSpPr>
            <a:spLocks noGrp="1"/>
          </p:cNvSpPr>
          <p:nvPr>
            <p:ph idx="1"/>
          </p:nvPr>
        </p:nvSpPr>
        <p:spPr/>
        <p:txBody>
          <a:bodyPr/>
          <a:lstStyle/>
          <a:p>
            <a:r>
              <a:rPr lang="en-US" sz="2200" dirty="0" smtClean="0"/>
              <a:t>It is impossible to quantify the return on investment of introducing an organizational metrics program. </a:t>
            </a:r>
          </a:p>
          <a:p>
            <a:r>
              <a:rPr lang="en-US" sz="2200" dirty="0" smtClean="0"/>
              <a:t>There are no standards for software metrics or standardized processes for measurement and analysis. </a:t>
            </a:r>
          </a:p>
          <a:p>
            <a:r>
              <a:rPr lang="en-US" sz="2200" dirty="0" smtClean="0"/>
              <a:t>In many companies, software processes are not standardized and are poorly defined and controlled. </a:t>
            </a:r>
          </a:p>
          <a:p>
            <a:r>
              <a:rPr lang="en-US" sz="2200" dirty="0" smtClean="0"/>
              <a:t>Most work on software measurement has focused on code-based metrics and plan-driven development processes. However, more and more software is now developed by configuring ERP systems or COTS</a:t>
            </a:r>
            <a:r>
              <a:rPr lang="en-GB" sz="2200" dirty="0" smtClean="0"/>
              <a:t>.</a:t>
            </a:r>
          </a:p>
          <a:p>
            <a:r>
              <a:rPr lang="en-US" sz="2200" dirty="0" smtClean="0"/>
              <a:t>Introducing measurement adds additional overhead to processes. </a:t>
            </a:r>
            <a:endParaRPr lang="en-US" sz="22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41</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title"/>
          </p:nvPr>
        </p:nvSpPr>
        <p:spPr/>
        <p:txBody>
          <a:bodyPr/>
          <a:lstStyle/>
          <a:p>
            <a:r>
              <a:rPr lang="en-GB" smtClean="0"/>
              <a:t>Product metrics</a:t>
            </a:r>
            <a:endParaRPr lang="en-GB"/>
          </a:p>
        </p:txBody>
      </p:sp>
      <p:sp>
        <p:nvSpPr>
          <p:cNvPr id="64514" name="Rectangle 2"/>
          <p:cNvSpPr>
            <a:spLocks noGrp="1" noChangeArrowheads="1"/>
          </p:cNvSpPr>
          <p:nvPr>
            <p:ph idx="1"/>
          </p:nvPr>
        </p:nvSpPr>
        <p:spPr/>
        <p:txBody>
          <a:bodyPr/>
          <a:lstStyle/>
          <a:p>
            <a:r>
              <a:rPr lang="en-GB" dirty="0" smtClean="0"/>
              <a:t>A quality metric should be a predictor of product quality.</a:t>
            </a:r>
          </a:p>
          <a:p>
            <a:r>
              <a:rPr lang="en-GB" dirty="0" smtClean="0"/>
              <a:t>Classes of product metric</a:t>
            </a:r>
          </a:p>
          <a:p>
            <a:pPr lvl="1"/>
            <a:r>
              <a:rPr lang="en-GB" dirty="0" smtClean="0"/>
              <a:t>Dynamic metrics which are collected by measurements made of a program in execution;</a:t>
            </a:r>
          </a:p>
          <a:p>
            <a:pPr lvl="1"/>
            <a:r>
              <a:rPr lang="en-GB" dirty="0" smtClean="0"/>
              <a:t>Static metrics which are collected by measurements made of the system representations;</a:t>
            </a:r>
          </a:p>
          <a:p>
            <a:pPr lvl="1"/>
            <a:r>
              <a:rPr lang="en-GB" dirty="0" smtClean="0"/>
              <a:t>Dynamic metrics help assess efficiency and reliability</a:t>
            </a:r>
          </a:p>
          <a:p>
            <a:pPr lvl="1"/>
            <a:r>
              <a:rPr lang="en-GB" dirty="0" smtClean="0"/>
              <a:t>Static metrics help assess complexity, </a:t>
            </a:r>
            <a:r>
              <a:rPr lang="en-GB" dirty="0" err="1" smtClean="0"/>
              <a:t>understandability</a:t>
            </a:r>
            <a:r>
              <a:rPr lang="en-GB" dirty="0" smtClean="0"/>
              <a:t> and maintainability.</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42</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GB" smtClean="0"/>
              <a:t>Dynamic and static metrics</a:t>
            </a:r>
            <a:endParaRPr lang="en-GB"/>
          </a:p>
        </p:txBody>
      </p:sp>
      <p:sp>
        <p:nvSpPr>
          <p:cNvPr id="93187" name="Rectangle 3"/>
          <p:cNvSpPr>
            <a:spLocks noGrp="1" noChangeArrowheads="1"/>
          </p:cNvSpPr>
          <p:nvPr>
            <p:ph idx="1"/>
          </p:nvPr>
        </p:nvSpPr>
        <p:spPr/>
        <p:txBody>
          <a:bodyPr/>
          <a:lstStyle/>
          <a:p>
            <a:r>
              <a:rPr lang="en-GB" smtClean="0"/>
              <a:t>Dynamic metrics are closely related to software quality attributes</a:t>
            </a:r>
          </a:p>
          <a:p>
            <a:pPr lvl="1"/>
            <a:r>
              <a:rPr lang="en-GB" smtClean="0"/>
              <a:t>It is relatively easy to measure the response time of a system (performance attribute) or the number of failures (reliability attribute).</a:t>
            </a:r>
          </a:p>
          <a:p>
            <a:r>
              <a:rPr lang="en-GB" smtClean="0"/>
              <a:t>Static metrics have an indirect relationship with quality attributes</a:t>
            </a:r>
          </a:p>
          <a:p>
            <a:pPr lvl="1"/>
            <a:r>
              <a:rPr lang="en-GB" smtClean="0"/>
              <a:t>You need to try and derive a relationship between these metrics and properties such as complexity, understandability and maintainability.</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43</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239000" cy="990600"/>
          </a:xfrm>
        </p:spPr>
        <p:txBody>
          <a:bodyPr>
            <a:normAutofit/>
          </a:bodyPr>
          <a:lstStyle/>
          <a:p>
            <a:r>
              <a:rPr lang="en-US" dirty="0" smtClean="0"/>
              <a:t>Static </a:t>
            </a:r>
            <a:r>
              <a:rPr lang="en-US" dirty="0"/>
              <a:t>software product </a:t>
            </a:r>
            <a:r>
              <a:rPr lang="en-US" dirty="0" smtClean="0"/>
              <a:t>metrics</a:t>
            </a:r>
            <a:endParaRPr lang="en-US" dirty="0"/>
          </a:p>
        </p:txBody>
      </p:sp>
      <p:graphicFrame>
        <p:nvGraphicFramePr>
          <p:cNvPr id="4" name="Content Placeholder 3"/>
          <p:cNvGraphicFramePr>
            <a:graphicFrameLocks noGrp="1"/>
          </p:cNvGraphicFramePr>
          <p:nvPr>
            <p:ph idx="1"/>
          </p:nvPr>
        </p:nvGraphicFramePr>
        <p:xfrm>
          <a:off x="762000" y="1859281"/>
          <a:ext cx="7543800" cy="4267200"/>
        </p:xfrm>
        <a:graphic>
          <a:graphicData uri="http://schemas.openxmlformats.org/drawingml/2006/table">
            <a:tbl>
              <a:tblPr firstRow="1" bandRow="1">
                <a:tableStyleId>{5C22544A-7EE6-4342-B048-85BDC9FD1C3A}</a:tableStyleId>
              </a:tblPr>
              <a:tblGrid>
                <a:gridCol w="2181890"/>
                <a:gridCol w="5361910"/>
              </a:tblGrid>
              <a:tr h="370840">
                <a:tc>
                  <a:txBody>
                    <a:bodyPr/>
                    <a:lstStyle/>
                    <a:p>
                      <a:pPr algn="just">
                        <a:spcAft>
                          <a:spcPts val="0"/>
                        </a:spcAft>
                      </a:pPr>
                      <a:r>
                        <a:rPr lang="en-US" sz="1600" b="1" dirty="0" smtClean="0">
                          <a:solidFill>
                            <a:srgbClr val="000000"/>
                          </a:solidFill>
                          <a:latin typeface="Arial"/>
                          <a:ea typeface="Times New Roman"/>
                          <a:cs typeface="Arial"/>
                        </a:rPr>
                        <a:t>Software </a:t>
                      </a:r>
                      <a:r>
                        <a:rPr lang="en-US" sz="1600" b="1" dirty="0">
                          <a:solidFill>
                            <a:srgbClr val="000000"/>
                          </a:solidFill>
                          <a:latin typeface="Arial"/>
                          <a:ea typeface="Times New Roman"/>
                          <a:cs typeface="Arial"/>
                        </a:rPr>
                        <a:t>metric</a:t>
                      </a:r>
                      <a:endParaRPr lang="en-GB" sz="16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dirty="0" smtClean="0">
                          <a:solidFill>
                            <a:srgbClr val="000000"/>
                          </a:solidFill>
                          <a:latin typeface="Arial"/>
                          <a:ea typeface="Times New Roman"/>
                          <a:cs typeface="Arial"/>
                        </a:rPr>
                        <a:t>Description</a:t>
                      </a:r>
                      <a:endParaRPr lang="en-GB" sz="1600"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smtClean="0">
                          <a:solidFill>
                            <a:srgbClr val="000000"/>
                          </a:solidFill>
                          <a:latin typeface="Arial"/>
                          <a:ea typeface="Times New Roman"/>
                          <a:cs typeface="Arial"/>
                        </a:rPr>
                        <a:t>Fan</a:t>
                      </a:r>
                      <a:r>
                        <a:rPr lang="en-US" sz="1600" dirty="0">
                          <a:solidFill>
                            <a:srgbClr val="000000"/>
                          </a:solidFill>
                          <a:latin typeface="Arial"/>
                          <a:ea typeface="Times New Roman"/>
                          <a:cs typeface="Arial"/>
                        </a:rPr>
                        <a:t>-in/Fan-out</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Fan-in is a measure of the number of functions or methods that call another function or method (say X). Fan-out is the number of functions that are called by function X. A high value for fan-in means that X is tightly coupled to the rest of the design and changes to X will have extensive knock-on effects. A high value for fan-out suggests that the overall complexity of X may be high because of the complexity of the control logic needed to coordinate the called components.</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Length of code</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This is a measure of the size of a program. Generally, the larger the size of the code of a component, the more complex and error-prone that component is likely to be. Length of code has been shown to be one of the most reliable metrics for predicting error-proneness in components.</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239000" cy="1066800"/>
          </a:xfrm>
        </p:spPr>
        <p:txBody>
          <a:bodyPr>
            <a:normAutofit/>
          </a:bodyPr>
          <a:lstStyle/>
          <a:p>
            <a:r>
              <a:rPr lang="en-US" dirty="0" smtClean="0"/>
              <a:t>Static </a:t>
            </a:r>
            <a:r>
              <a:rPr lang="en-US" dirty="0"/>
              <a:t>software product </a:t>
            </a:r>
            <a:r>
              <a:rPr lang="en-US" dirty="0" smtClean="0"/>
              <a:t>metrics</a:t>
            </a:r>
            <a:endParaRPr lang="en-US" dirty="0"/>
          </a:p>
        </p:txBody>
      </p:sp>
      <p:graphicFrame>
        <p:nvGraphicFramePr>
          <p:cNvPr id="4" name="Content Placeholder 3"/>
          <p:cNvGraphicFramePr>
            <a:graphicFrameLocks noGrp="1"/>
          </p:cNvGraphicFramePr>
          <p:nvPr>
            <p:ph idx="1"/>
          </p:nvPr>
        </p:nvGraphicFramePr>
        <p:xfrm>
          <a:off x="914400" y="1676400"/>
          <a:ext cx="7391400" cy="4693920"/>
        </p:xfrm>
        <a:graphic>
          <a:graphicData uri="http://schemas.openxmlformats.org/drawingml/2006/table">
            <a:tbl>
              <a:tblPr firstRow="1" bandRow="1">
                <a:tableStyleId>{5C22544A-7EE6-4342-B048-85BDC9FD1C3A}</a:tableStyleId>
              </a:tblPr>
              <a:tblGrid>
                <a:gridCol w="2137812"/>
                <a:gridCol w="5253588"/>
              </a:tblGrid>
              <a:tr h="370840">
                <a:tc>
                  <a:txBody>
                    <a:bodyPr/>
                    <a:lstStyle/>
                    <a:p>
                      <a:pPr algn="just">
                        <a:spcAft>
                          <a:spcPts val="0"/>
                        </a:spcAft>
                      </a:pPr>
                      <a:r>
                        <a:rPr lang="en-US" sz="1600" b="1" dirty="0" smtClean="0">
                          <a:solidFill>
                            <a:srgbClr val="000000"/>
                          </a:solidFill>
                          <a:latin typeface="Arial"/>
                          <a:ea typeface="Times New Roman"/>
                          <a:cs typeface="Arial"/>
                        </a:rPr>
                        <a:t>Software </a:t>
                      </a:r>
                      <a:r>
                        <a:rPr lang="en-US" sz="1600" b="1" dirty="0">
                          <a:solidFill>
                            <a:srgbClr val="000000"/>
                          </a:solidFill>
                          <a:latin typeface="Arial"/>
                          <a:ea typeface="Times New Roman"/>
                          <a:cs typeface="Arial"/>
                        </a:rPr>
                        <a:t>metric</a:t>
                      </a:r>
                      <a:endParaRPr lang="en-GB" sz="16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dirty="0" smtClean="0">
                          <a:solidFill>
                            <a:srgbClr val="000000"/>
                          </a:solidFill>
                          <a:latin typeface="Arial"/>
                          <a:ea typeface="Times New Roman"/>
                          <a:cs typeface="Arial"/>
                        </a:rPr>
                        <a:t>Description</a:t>
                      </a:r>
                      <a:endParaRPr lang="en-GB" sz="1600"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err="1">
                          <a:solidFill>
                            <a:srgbClr val="000000"/>
                          </a:solidFill>
                          <a:latin typeface="Arial"/>
                          <a:ea typeface="Times New Roman"/>
                          <a:cs typeface="Arial"/>
                        </a:rPr>
                        <a:t>Cyclomatic</a:t>
                      </a:r>
                      <a:r>
                        <a:rPr lang="en-US" sz="1600" dirty="0">
                          <a:solidFill>
                            <a:srgbClr val="000000"/>
                          </a:solidFill>
                          <a:latin typeface="Arial"/>
                          <a:ea typeface="Times New Roman"/>
                          <a:cs typeface="Arial"/>
                        </a:rPr>
                        <a:t> complexity</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This is a measure of the control complexity of a program. This control complexity may be related to program understandability. I discuss cyclomatic complexity in Chapter 8.</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Length of identifiers</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This is a measure of the average length of identifiers (names for variables, classes, methods, etc.) in a program. The longer the identifiers, the more likely they are to be meaningful and hence the more understandable the program.</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Depth of conditional nesting</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This is a measure of the depth of nesting of if-statements in a program. Deeply nested if-statements are hard to understand and potentially error-prone.</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Fog index</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This is a measure of the average length of words and sentences in documents. The higher the value of a document’s Fog index, the more difficult the document is to understand</a:t>
                      </a:r>
                      <a:r>
                        <a:rPr lang="en-US"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45</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CK object-oriented metrics suite</a:t>
            </a:r>
            <a:r>
              <a:rPr lang="en-GB" dirty="0" smtClean="0"/>
              <a:t> </a:t>
            </a:r>
            <a:endParaRPr lang="en-US" dirty="0"/>
          </a:p>
        </p:txBody>
      </p:sp>
      <p:graphicFrame>
        <p:nvGraphicFramePr>
          <p:cNvPr id="4" name="Content Placeholder 3"/>
          <p:cNvGraphicFramePr>
            <a:graphicFrameLocks noGrp="1"/>
          </p:cNvGraphicFramePr>
          <p:nvPr>
            <p:ph idx="1"/>
          </p:nvPr>
        </p:nvGraphicFramePr>
        <p:xfrm>
          <a:off x="381000" y="1828800"/>
          <a:ext cx="8229600" cy="4297679"/>
        </p:xfrm>
        <a:graphic>
          <a:graphicData uri="http://schemas.openxmlformats.org/drawingml/2006/table">
            <a:tbl>
              <a:tblPr firstRow="1" bandRow="1">
                <a:tableStyleId>{5C22544A-7EE6-4342-B048-85BDC9FD1C3A}</a:tableStyleId>
              </a:tblPr>
              <a:tblGrid>
                <a:gridCol w="1731685"/>
                <a:gridCol w="6497915"/>
              </a:tblGrid>
              <a:tr h="370840">
                <a:tc>
                  <a:txBody>
                    <a:bodyPr/>
                    <a:lstStyle/>
                    <a:p>
                      <a:pPr algn="just">
                        <a:spcAft>
                          <a:spcPts val="0"/>
                        </a:spcAft>
                      </a:pPr>
                      <a:r>
                        <a:rPr lang="en-US" sz="1400" b="1" dirty="0" smtClean="0">
                          <a:solidFill>
                            <a:srgbClr val="000000"/>
                          </a:solidFill>
                          <a:latin typeface="Arial"/>
                          <a:ea typeface="Times New Roman"/>
                          <a:cs typeface="Arial"/>
                        </a:rPr>
                        <a:t>Object</a:t>
                      </a:r>
                      <a:r>
                        <a:rPr lang="en-US" sz="1400" b="1" dirty="0">
                          <a:solidFill>
                            <a:srgbClr val="000000"/>
                          </a:solidFill>
                          <a:latin typeface="Arial"/>
                          <a:ea typeface="Times New Roman"/>
                          <a:cs typeface="Arial"/>
                        </a:rPr>
                        <a:t>-oriented metric</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US" sz="1400" dirty="0" smtClean="0">
                          <a:solidFill>
                            <a:srgbClr val="000000"/>
                          </a:solidFill>
                          <a:latin typeface="Arial"/>
                          <a:ea typeface="Times New Roman"/>
                          <a:cs typeface="Arial"/>
                        </a:rPr>
                        <a:t>Weighted </a:t>
                      </a:r>
                      <a:r>
                        <a:rPr lang="en-US" sz="1400" dirty="0">
                          <a:solidFill>
                            <a:srgbClr val="000000"/>
                          </a:solidFill>
                          <a:latin typeface="Arial"/>
                          <a:ea typeface="Times New Roman"/>
                          <a:cs typeface="Arial"/>
                        </a:rPr>
                        <a:t>methods per class (WMC)</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This is the number of methods in each class, weighted by the complexity of each method. Therefore, a simple method may have a complexity of 1, and a large and complex method a much higher value. The larger the value for this metric, the more complex the object class. Complex objects are more likely to be difficult to understand. They may not be logically cohesive, so cannot be reused effectively as superclasses in an inheritance tree.</a:t>
                      </a:r>
                      <a:endParaRPr lang="en-GB" sz="14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400">
                          <a:solidFill>
                            <a:srgbClr val="000000"/>
                          </a:solidFill>
                          <a:latin typeface="Arial"/>
                          <a:ea typeface="Times New Roman"/>
                          <a:cs typeface="Arial"/>
                        </a:rPr>
                        <a:t>Depth of inheritance tree (DIT)</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This represents the number of discrete levels in the inheritance tree where subclasses inherit attributes and operations (methods) from superclasses. The deeper the inheritance tree, the more complex the design. Many object classes may have to be understood to understand the object classes at the leaves of the tree. </a:t>
                      </a:r>
                      <a:endParaRPr lang="en-GB" sz="14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400">
                          <a:solidFill>
                            <a:srgbClr val="000000"/>
                          </a:solidFill>
                          <a:latin typeface="Arial"/>
                          <a:ea typeface="Times New Roman"/>
                          <a:cs typeface="Arial"/>
                        </a:rPr>
                        <a:t>Number of children (NOC)</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This is a measure of the number of immediate subclasses in a class. It measures the breadth of a class hierarchy, whereas DIT measures its depth. A high value for NOC may indicate greater reuse. It may mean that more effort should be made in validating base classes because of the number of subclasses that depend on them.</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46</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CK object-oriented metrics suite</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905000"/>
          <a:ext cx="8229600" cy="3870959"/>
        </p:xfrm>
        <a:graphic>
          <a:graphicData uri="http://schemas.openxmlformats.org/drawingml/2006/table">
            <a:tbl>
              <a:tblPr firstRow="1" bandRow="1">
                <a:tableStyleId>{5C22544A-7EE6-4342-B048-85BDC9FD1C3A}</a:tableStyleId>
              </a:tblPr>
              <a:tblGrid>
                <a:gridCol w="1731685"/>
                <a:gridCol w="6497915"/>
              </a:tblGrid>
              <a:tr h="370840">
                <a:tc>
                  <a:txBody>
                    <a:bodyPr/>
                    <a:lstStyle/>
                    <a:p>
                      <a:pPr algn="just">
                        <a:spcAft>
                          <a:spcPts val="0"/>
                        </a:spcAft>
                      </a:pPr>
                      <a:r>
                        <a:rPr lang="en-US" sz="1400" b="1" dirty="0" smtClean="0">
                          <a:solidFill>
                            <a:srgbClr val="000000"/>
                          </a:solidFill>
                          <a:latin typeface="Arial"/>
                          <a:ea typeface="Times New Roman"/>
                          <a:cs typeface="Arial"/>
                        </a:rPr>
                        <a:t>Object</a:t>
                      </a:r>
                      <a:r>
                        <a:rPr lang="en-US" sz="1400" b="1" dirty="0">
                          <a:solidFill>
                            <a:srgbClr val="000000"/>
                          </a:solidFill>
                          <a:latin typeface="Arial"/>
                          <a:ea typeface="Times New Roman"/>
                          <a:cs typeface="Arial"/>
                        </a:rPr>
                        <a:t>-oriented metric</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US" sz="1400" dirty="0">
                          <a:solidFill>
                            <a:srgbClr val="000000"/>
                          </a:solidFill>
                          <a:latin typeface="Arial"/>
                          <a:ea typeface="Times New Roman"/>
                          <a:cs typeface="Arial"/>
                        </a:rPr>
                        <a:t>Coupling between object classes (CBO)</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Classes are coupled when methods in one class use methods or instance variables defined in a different class. CBO is a measure of how much coupling exists. A high value for CBO means that classes are highly dependent, and therefore it is more likely that changing one class will affect other classes in the program.</a:t>
                      </a:r>
                      <a:endParaRPr lang="en-GB" sz="14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400">
                          <a:solidFill>
                            <a:srgbClr val="000000"/>
                          </a:solidFill>
                          <a:latin typeface="Arial"/>
                          <a:ea typeface="Times New Roman"/>
                          <a:cs typeface="Arial"/>
                        </a:rPr>
                        <a:t>Response for a class (RFC)</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RFC is a measure of the number of methods that could potentially be executed in response to a message received by an object of that class. Again, RFC is related to complexity. The higher the value for RFC, the more complex a class and hence the more likely it is that it will include errors.</a:t>
                      </a:r>
                      <a:endParaRPr lang="en-GB" sz="1400">
                        <a:solidFill>
                          <a:srgbClr val="000000"/>
                        </a:solidFill>
                        <a:latin typeface="Arial"/>
                        <a:ea typeface="Times New Roman"/>
                        <a:cs typeface="Arial"/>
                      </a:endParaRPr>
                    </a:p>
                  </a:txBody>
                  <a:tcPr marL="73025" marR="73025" marT="0" marB="91440"/>
                </a:tc>
              </a:tr>
              <a:tr h="132711">
                <a:tc>
                  <a:txBody>
                    <a:bodyPr/>
                    <a:lstStyle/>
                    <a:p>
                      <a:pPr algn="l">
                        <a:spcAft>
                          <a:spcPts val="0"/>
                        </a:spcAft>
                      </a:pPr>
                      <a:r>
                        <a:rPr lang="en-US" sz="1400">
                          <a:solidFill>
                            <a:srgbClr val="000000"/>
                          </a:solidFill>
                          <a:latin typeface="Arial"/>
                          <a:ea typeface="Times New Roman"/>
                          <a:cs typeface="Arial"/>
                        </a:rPr>
                        <a:t>Lack of cohesion in methods (LCOM)</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LCOM is calculated by considering pairs of methods in a class.  LCOM is the difference between the number of method pairs without shared attributes and the number of method pairs with shared attributes. The value of this metric has been widely debated and it exists in several variations. It is not clear if it really adds any additional, useful information over and above that provided by other metrics</a:t>
                      </a:r>
                      <a:r>
                        <a:rPr lang="en-US"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47</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component analysis</a:t>
            </a:r>
            <a:endParaRPr lang="en-US" dirty="0"/>
          </a:p>
        </p:txBody>
      </p:sp>
      <p:sp>
        <p:nvSpPr>
          <p:cNvPr id="3" name="Content Placeholder 2"/>
          <p:cNvSpPr>
            <a:spLocks noGrp="1"/>
          </p:cNvSpPr>
          <p:nvPr>
            <p:ph idx="1"/>
          </p:nvPr>
        </p:nvSpPr>
        <p:spPr/>
        <p:txBody>
          <a:bodyPr/>
          <a:lstStyle/>
          <a:p>
            <a:r>
              <a:rPr lang="en-US" dirty="0" smtClean="0"/>
              <a:t>System component can be analyzed separately using a range of metrics. </a:t>
            </a:r>
          </a:p>
          <a:p>
            <a:r>
              <a:rPr lang="en-US" dirty="0" smtClean="0"/>
              <a:t>The values of these metrics may then compared for different components and, perhaps, with historical measurement data collected on previous projects.</a:t>
            </a:r>
          </a:p>
          <a:p>
            <a:r>
              <a:rPr lang="en-US" dirty="0" smtClean="0"/>
              <a:t>Anomalous measurements, which deviate significantly from the norm, may imply that there are problems with the quality of these components. </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process of product measurement</a:t>
            </a:r>
            <a:r>
              <a:rPr lang="en-GB" dirty="0" smtClean="0"/>
              <a:t> </a:t>
            </a:r>
            <a:endParaRPr lang="en-US" dirty="0"/>
          </a:p>
        </p:txBody>
      </p:sp>
      <p:pic>
        <p:nvPicPr>
          <p:cNvPr id="4" name="Content Placeholder 3" descr="24.11 ProductMeasuremen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2428" b="-22428"/>
              <a:stretch>
                <a:fillRect/>
              </a:stretch>
            </p:blipFill>
          </mc:Choice>
          <mc:Fallback>
            <p:blipFill>
              <a:blip r:embed="rId3"/>
              <a:srcRect t="-22428" b="-22428"/>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49</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a:t>
            </a:r>
            <a:r>
              <a:rPr lang="en-US" dirty="0"/>
              <a:t>management and software development</a:t>
            </a:r>
            <a:r>
              <a:rPr lang="en-GB" dirty="0" smtClean="0"/>
              <a:t> </a:t>
            </a:r>
            <a:endParaRPr lang="en-US" dirty="0"/>
          </a:p>
        </p:txBody>
      </p:sp>
      <p:pic>
        <p:nvPicPr>
          <p:cNvPr id="4" name="Content Placeholder 3" descr="24.1 QMandDevelopmen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9272" b="-29272"/>
              <a:stretch>
                <a:fillRect/>
              </a:stretch>
            </p:blipFill>
          </mc:Choice>
          <mc:Fallback>
            <p:blipFill>
              <a:blip r:embed="rId3"/>
              <a:srcRect t="-29272" b="-29272"/>
              <a:stretch>
                <a:fillRect/>
              </a:stretch>
            </p:blipFill>
          </mc:Fallback>
        </mc:AlternateContent>
        <p:spPr>
          <a:xfrm>
            <a:off x="777548" y="1600200"/>
            <a:ext cx="7345375" cy="4039673"/>
          </a:xfrm>
        </p:spPr>
      </p:pic>
      <p:sp>
        <p:nvSpPr>
          <p:cNvPr id="5" name="Slide Number Placeholder 4"/>
          <p:cNvSpPr>
            <a:spLocks noGrp="1"/>
          </p:cNvSpPr>
          <p:nvPr>
            <p:ph type="sldNum" sz="quarter" idx="12"/>
          </p:nvPr>
        </p:nvSpPr>
        <p:spPr/>
        <p:txBody>
          <a:bodyPr/>
          <a:lstStyle/>
          <a:p>
            <a:fld id="{745CE82A-87C3-2841-AAF3-37DF1E34DC62}"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GB" smtClean="0"/>
              <a:t>Measurement surprises</a:t>
            </a:r>
            <a:endParaRPr lang="en-GB"/>
          </a:p>
        </p:txBody>
      </p:sp>
      <p:sp>
        <p:nvSpPr>
          <p:cNvPr id="95235" name="Rectangle 3"/>
          <p:cNvSpPr>
            <a:spLocks noGrp="1" noChangeArrowheads="1"/>
          </p:cNvSpPr>
          <p:nvPr>
            <p:ph idx="1"/>
          </p:nvPr>
        </p:nvSpPr>
        <p:spPr/>
        <p:txBody>
          <a:bodyPr/>
          <a:lstStyle/>
          <a:p>
            <a:r>
              <a:rPr lang="en-GB" smtClean="0"/>
              <a:t>Reducing the number of faults in a program leads to an increased number of help desk calls</a:t>
            </a:r>
          </a:p>
          <a:p>
            <a:pPr lvl="1"/>
            <a:r>
              <a:rPr lang="en-GB" smtClean="0"/>
              <a:t>The program is now thought of as more reliable and so has a wider more diverse market. The percentage of users who call the help desk may have decreased but the total may increase;</a:t>
            </a:r>
          </a:p>
          <a:p>
            <a:pPr lvl="1"/>
            <a:r>
              <a:rPr lang="en-GB" smtClean="0"/>
              <a:t>A more reliable system is used in a different way from a system where users work around the faults. This leads to more help desk calls.</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50</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smtClean="0"/>
              <a:t>Key points</a:t>
            </a:r>
            <a:endParaRPr lang="en-GB"/>
          </a:p>
        </p:txBody>
      </p:sp>
      <p:sp>
        <p:nvSpPr>
          <p:cNvPr id="83971" name="Rectangle 3"/>
          <p:cNvSpPr>
            <a:spLocks noGrp="1" noChangeArrowheads="1"/>
          </p:cNvSpPr>
          <p:nvPr>
            <p:ph idx="1"/>
          </p:nvPr>
        </p:nvSpPr>
        <p:spPr/>
        <p:txBody>
          <a:bodyPr/>
          <a:lstStyle/>
          <a:p>
            <a:r>
              <a:rPr lang="en-US" dirty="0" smtClean="0"/>
              <a:t>Reviews of the software process deliverables involve a team of people who check that quality standards are being followed. </a:t>
            </a:r>
            <a:endParaRPr lang="en-GB" dirty="0" smtClean="0"/>
          </a:p>
          <a:p>
            <a:r>
              <a:rPr lang="en-US" dirty="0" smtClean="0"/>
              <a:t>In a program inspection or peer review, a small team systematically checks the code. They read the code in detail and look for possible errors and omissions</a:t>
            </a:r>
            <a:endParaRPr lang="en-GB" dirty="0" smtClean="0"/>
          </a:p>
          <a:p>
            <a:r>
              <a:rPr lang="en-US" dirty="0" smtClean="0"/>
              <a:t>Software measurement can be used to gather data about software and software processes. </a:t>
            </a:r>
            <a:endParaRPr lang="en-GB" dirty="0" smtClean="0"/>
          </a:p>
          <a:p>
            <a:r>
              <a:rPr lang="en-US" dirty="0" smtClean="0"/>
              <a:t>Product quality metrics are particularly useful for highlighting anomalous components that may have quality problems. </a:t>
            </a:r>
            <a:endParaRPr lang="en-GB" dirty="0" smtClean="0"/>
          </a:p>
          <a:p>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51</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25 – Configuration Management</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52</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16432739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Change management</a:t>
            </a:r>
            <a:endParaRPr lang="en-GB" dirty="0" smtClean="0"/>
          </a:p>
          <a:p>
            <a:r>
              <a:rPr lang="en-US" dirty="0" smtClean="0"/>
              <a:t>Version management </a:t>
            </a:r>
            <a:endParaRPr lang="en-GB" dirty="0" smtClean="0"/>
          </a:p>
          <a:p>
            <a:r>
              <a:rPr lang="en-US" dirty="0" smtClean="0"/>
              <a:t>System building</a:t>
            </a:r>
            <a:endParaRPr lang="en-GB" dirty="0" smtClean="0"/>
          </a:p>
          <a:p>
            <a:r>
              <a:rPr lang="en-US" dirty="0" smtClean="0"/>
              <a:t>Release management</a:t>
            </a:r>
            <a:r>
              <a:rPr lang="en-GB" dirty="0" smtClean="0"/>
              <a:t>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53</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31029111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management</a:t>
            </a:r>
            <a:endParaRPr lang="en-US" dirty="0"/>
          </a:p>
        </p:txBody>
      </p:sp>
      <p:sp>
        <p:nvSpPr>
          <p:cNvPr id="3" name="Content Placeholder 2"/>
          <p:cNvSpPr>
            <a:spLocks noGrp="1"/>
          </p:cNvSpPr>
          <p:nvPr>
            <p:ph idx="1"/>
          </p:nvPr>
        </p:nvSpPr>
        <p:spPr/>
        <p:txBody>
          <a:bodyPr/>
          <a:lstStyle/>
          <a:p>
            <a:r>
              <a:rPr lang="en-US" dirty="0" smtClean="0"/>
              <a:t>Because software changes frequently, systems, can be thought of as a set of versions, each of which has to be maintained and managed.</a:t>
            </a:r>
            <a:r>
              <a:rPr lang="en-GB" dirty="0" smtClean="0"/>
              <a:t> </a:t>
            </a:r>
          </a:p>
          <a:p>
            <a:r>
              <a:rPr lang="en-US" dirty="0" smtClean="0"/>
              <a:t>Versions implement proposals for change, corrections of faults, and adaptations for different hardware and operating systems. </a:t>
            </a:r>
          </a:p>
          <a:p>
            <a:r>
              <a:rPr lang="en-US" dirty="0" smtClean="0"/>
              <a:t>Configuration management (CM) is concerned with the policies, processes and tools for managing changing software systems. You need CM because it is easy to lose track of what changes and component versions have been incorporated into each system version.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54</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35637328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 activities</a:t>
            </a:r>
            <a:endParaRPr lang="en-US" dirty="0"/>
          </a:p>
        </p:txBody>
      </p:sp>
      <p:sp>
        <p:nvSpPr>
          <p:cNvPr id="3" name="Content Placeholder 2"/>
          <p:cNvSpPr>
            <a:spLocks noGrp="1"/>
          </p:cNvSpPr>
          <p:nvPr>
            <p:ph idx="1"/>
          </p:nvPr>
        </p:nvSpPr>
        <p:spPr/>
        <p:txBody>
          <a:bodyPr/>
          <a:lstStyle/>
          <a:p>
            <a:r>
              <a:rPr lang="en-US" sz="2000" dirty="0" smtClean="0"/>
              <a:t>Change management </a:t>
            </a:r>
          </a:p>
          <a:p>
            <a:pPr lvl="1"/>
            <a:r>
              <a:rPr lang="en-US" sz="1800" dirty="0" smtClean="0"/>
              <a:t>Keeping track of requests for changes to the software from customers and developers, working out the costs and impact of changes, and deciding the changes should be implemented.</a:t>
            </a:r>
            <a:endParaRPr lang="en-GB" sz="1800" dirty="0" smtClean="0"/>
          </a:p>
          <a:p>
            <a:r>
              <a:rPr lang="en-US" sz="2000" dirty="0" smtClean="0"/>
              <a:t>Version management </a:t>
            </a:r>
          </a:p>
          <a:p>
            <a:pPr lvl="1"/>
            <a:r>
              <a:rPr lang="en-US" sz="1800" dirty="0" smtClean="0"/>
              <a:t>Keeping track of the multiple versions of system components and ensuring that changes made to components by different developers do not interfere with each other. </a:t>
            </a:r>
            <a:endParaRPr lang="en-GB" sz="1800" dirty="0" smtClean="0"/>
          </a:p>
          <a:p>
            <a:r>
              <a:rPr lang="en-US" sz="2000" dirty="0" smtClean="0"/>
              <a:t>System building </a:t>
            </a:r>
          </a:p>
          <a:p>
            <a:pPr lvl="1"/>
            <a:r>
              <a:rPr lang="en-US" sz="1800" dirty="0" smtClean="0"/>
              <a:t>The process of assembling program components, data and libraries, then compiling these to create an executable system.</a:t>
            </a:r>
            <a:endParaRPr lang="en-GB" sz="1800" dirty="0" smtClean="0"/>
          </a:p>
          <a:p>
            <a:r>
              <a:rPr lang="en-US" sz="2000" dirty="0" smtClean="0"/>
              <a:t>Release management </a:t>
            </a:r>
          </a:p>
          <a:p>
            <a:pPr lvl="1"/>
            <a:r>
              <a:rPr lang="en-US" sz="1800" dirty="0" smtClean="0"/>
              <a:t>Preparing software for external release and keeping track of the system versions that have been released for customer use.</a:t>
            </a:r>
            <a:endParaRPr lang="en-GB" sz="1800" dirty="0" smtClean="0"/>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55</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36234720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a:t>
            </a:r>
            <a:r>
              <a:rPr lang="en-US" dirty="0"/>
              <a:t>management activities</a:t>
            </a:r>
            <a:r>
              <a:rPr lang="en-GB" dirty="0" smtClean="0"/>
              <a:t> </a:t>
            </a:r>
            <a:endParaRPr lang="en-US" dirty="0"/>
          </a:p>
        </p:txBody>
      </p:sp>
      <p:pic>
        <p:nvPicPr>
          <p:cNvPr id="4" name="Content Placeholder 3" descr="25.1 CM_activitie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9548" b="-9548"/>
              <a:stretch>
                <a:fillRect/>
              </a:stretch>
            </p:blipFill>
          </mc:Choice>
          <mc:Fallback>
            <p:blipFill>
              <a:blip r:embed="rId3"/>
              <a:srcRect t="-9548" b="-9548"/>
              <a:stretch>
                <a:fillRect/>
              </a:stretch>
            </p:blipFill>
          </mc:Fallback>
        </mc:AlternateContent>
        <p:spPr>
          <a:xfrm>
            <a:off x="1235170" y="1600201"/>
            <a:ext cx="6533083" cy="3592944"/>
          </a:xfrm>
        </p:spPr>
      </p:pic>
      <p:sp>
        <p:nvSpPr>
          <p:cNvPr id="5" name="Slide Number Placeholder 4"/>
          <p:cNvSpPr>
            <a:spLocks noGrp="1"/>
          </p:cNvSpPr>
          <p:nvPr>
            <p:ph type="sldNum" sz="quarter" idx="12"/>
          </p:nvPr>
        </p:nvSpPr>
        <p:spPr/>
        <p:txBody>
          <a:bodyPr/>
          <a:lstStyle/>
          <a:p>
            <a:fld id="{7B134961-4B2C-A547-9A54-CB85DA02077E}" type="slidenum">
              <a:rPr lang="en-US" smtClean="0"/>
              <a:pPr/>
              <a:t>56</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39255954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 </a:t>
            </a:r>
            <a:r>
              <a:rPr lang="en-US" dirty="0"/>
              <a:t>terminology</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74328"/>
          <a:ext cx="8041619" cy="3784599"/>
        </p:xfrm>
        <a:graphic>
          <a:graphicData uri="http://schemas.openxmlformats.org/drawingml/2006/table">
            <a:tbl>
              <a:tblPr firstRow="1" bandRow="1">
                <a:tableStyleId>{5C22544A-7EE6-4342-B048-85BDC9FD1C3A}</a:tableStyleId>
              </a:tblPr>
              <a:tblGrid>
                <a:gridCol w="1974895"/>
                <a:gridCol w="6066724"/>
              </a:tblGrid>
              <a:tr h="370840">
                <a:tc>
                  <a:txBody>
                    <a:bodyPr/>
                    <a:lstStyle/>
                    <a:p>
                      <a:pPr algn="just">
                        <a:spcAft>
                          <a:spcPts val="200"/>
                        </a:spcAft>
                      </a:pPr>
                      <a:r>
                        <a:rPr lang="en-GB" sz="1400" b="1" dirty="0">
                          <a:solidFill>
                            <a:srgbClr val="000000"/>
                          </a:solidFill>
                          <a:latin typeface="Arial"/>
                          <a:ea typeface="Times New Roman"/>
                          <a:cs typeface="Arial"/>
                        </a:rPr>
                        <a:t>Term</a:t>
                      </a:r>
                    </a:p>
                  </a:txBody>
                  <a:tcPr marL="68580" marR="68580" marT="0" marB="0"/>
                </a:tc>
                <a:tc>
                  <a:txBody>
                    <a:bodyPr/>
                    <a:lstStyle/>
                    <a:p>
                      <a:pPr algn="just">
                        <a:spcAft>
                          <a:spcPts val="200"/>
                        </a:spcAft>
                      </a:pPr>
                      <a:r>
                        <a:rPr lang="en-GB" sz="1400" b="1">
                          <a:solidFill>
                            <a:srgbClr val="000000"/>
                          </a:solidFill>
                          <a:latin typeface="Arial"/>
                          <a:ea typeface="Times New Roman"/>
                          <a:cs typeface="Arial"/>
                        </a:rPr>
                        <a:t>Explanation</a:t>
                      </a:r>
                    </a:p>
                  </a:txBody>
                  <a:tcPr marL="68580" marR="68580" marT="0" marB="0"/>
                </a:tc>
              </a:tr>
              <a:tr h="370840">
                <a:tc>
                  <a:txBody>
                    <a:bodyPr/>
                    <a:lstStyle/>
                    <a:p>
                      <a:pPr algn="just">
                        <a:spcAft>
                          <a:spcPts val="200"/>
                        </a:spcAft>
                      </a:pPr>
                      <a:r>
                        <a:rPr lang="en-GB" sz="1400" dirty="0">
                          <a:solidFill>
                            <a:srgbClr val="000000"/>
                          </a:solidFill>
                          <a:latin typeface="Arial"/>
                          <a:ea typeface="Times New Roman"/>
                          <a:cs typeface="Arial"/>
                        </a:rPr>
                        <a:t>Configuration item or software configuration item (SCI)</a:t>
                      </a:r>
                    </a:p>
                  </a:txBody>
                  <a:tcPr marL="68580" marR="68580" marT="0" marB="0"/>
                </a:tc>
                <a:tc>
                  <a:txBody>
                    <a:bodyPr/>
                    <a:lstStyle/>
                    <a:p>
                      <a:pPr algn="just">
                        <a:spcAft>
                          <a:spcPts val="200"/>
                        </a:spcAft>
                      </a:pPr>
                      <a:r>
                        <a:rPr lang="en-GB" sz="1400">
                          <a:solidFill>
                            <a:srgbClr val="000000"/>
                          </a:solidFill>
                          <a:latin typeface="Arial"/>
                          <a:ea typeface="Times New Roman"/>
                          <a:cs typeface="Arial"/>
                        </a:rPr>
                        <a:t>Anything associated with a software project (design, code, test data, document, etc.) that has been placed under configuration control. There are often different versions of a configuration item. Configuration items have a unique name.</a:t>
                      </a:r>
                    </a:p>
                  </a:txBody>
                  <a:tcPr marL="68580" marR="68580" marT="0" marB="0"/>
                </a:tc>
              </a:tr>
              <a:tr h="370840">
                <a:tc>
                  <a:txBody>
                    <a:bodyPr/>
                    <a:lstStyle/>
                    <a:p>
                      <a:pPr algn="just">
                        <a:spcAft>
                          <a:spcPts val="200"/>
                        </a:spcAft>
                      </a:pPr>
                      <a:r>
                        <a:rPr lang="en-GB" sz="1400">
                          <a:solidFill>
                            <a:srgbClr val="000000"/>
                          </a:solidFill>
                          <a:latin typeface="Arial"/>
                          <a:ea typeface="Times New Roman"/>
                          <a:cs typeface="Arial"/>
                        </a:rPr>
                        <a:t>Configuration control</a:t>
                      </a:r>
                    </a:p>
                  </a:txBody>
                  <a:tcPr marL="68580" marR="68580" marT="0" marB="0"/>
                </a:tc>
                <a:tc>
                  <a:txBody>
                    <a:bodyPr/>
                    <a:lstStyle/>
                    <a:p>
                      <a:pPr algn="just">
                        <a:spcAft>
                          <a:spcPts val="200"/>
                        </a:spcAft>
                      </a:pPr>
                      <a:r>
                        <a:rPr lang="en-GB" sz="1400">
                          <a:solidFill>
                            <a:srgbClr val="000000"/>
                          </a:solidFill>
                          <a:latin typeface="Arial"/>
                          <a:ea typeface="Times New Roman"/>
                          <a:cs typeface="Arial"/>
                        </a:rPr>
                        <a:t>The process of ensuring that versions of systems and components are recorded and maintained so that changes are managed and all versions of components are identified and stored for the lifetime of the system. </a:t>
                      </a:r>
                    </a:p>
                  </a:txBody>
                  <a:tcPr marL="68580" marR="68580" marT="0" marB="0"/>
                </a:tc>
              </a:tr>
              <a:tr h="370840">
                <a:tc>
                  <a:txBody>
                    <a:bodyPr/>
                    <a:lstStyle/>
                    <a:p>
                      <a:pPr algn="just">
                        <a:spcAft>
                          <a:spcPts val="200"/>
                        </a:spcAft>
                      </a:pPr>
                      <a:r>
                        <a:rPr lang="en-GB" sz="1400">
                          <a:solidFill>
                            <a:srgbClr val="000000"/>
                          </a:solidFill>
                          <a:latin typeface="Arial"/>
                          <a:ea typeface="Times New Roman"/>
                          <a:cs typeface="Arial"/>
                        </a:rPr>
                        <a:t>Version</a:t>
                      </a:r>
                    </a:p>
                  </a:txBody>
                  <a:tcPr marL="68580" marR="68580" marT="0" marB="0"/>
                </a:tc>
                <a:tc>
                  <a:txBody>
                    <a:bodyPr/>
                    <a:lstStyle/>
                    <a:p>
                      <a:pPr algn="just">
                        <a:spcAft>
                          <a:spcPts val="200"/>
                        </a:spcAft>
                      </a:pPr>
                      <a:r>
                        <a:rPr lang="en-GB" sz="1400" dirty="0">
                          <a:solidFill>
                            <a:srgbClr val="000000"/>
                          </a:solidFill>
                          <a:latin typeface="Arial"/>
                          <a:ea typeface="Times New Roman"/>
                          <a:cs typeface="Arial"/>
                        </a:rPr>
                        <a:t>An instance of a configuration item that differs, in some way, from other instances of that item. Versions always have a unique identifier, which is often composed of the configuration item name plus a version number.</a:t>
                      </a:r>
                    </a:p>
                  </a:txBody>
                  <a:tcPr marL="68580" marR="68580" marT="0" marB="0"/>
                </a:tc>
              </a:tr>
              <a:tr h="370840">
                <a:tc>
                  <a:txBody>
                    <a:bodyPr/>
                    <a:lstStyle/>
                    <a:p>
                      <a:pPr algn="just">
                        <a:spcAft>
                          <a:spcPts val="200"/>
                        </a:spcAft>
                      </a:pPr>
                      <a:r>
                        <a:rPr lang="en-GB" sz="1400">
                          <a:solidFill>
                            <a:srgbClr val="000000"/>
                          </a:solidFill>
                          <a:latin typeface="Arial"/>
                          <a:ea typeface="Times New Roman"/>
                          <a:cs typeface="Arial"/>
                        </a:rPr>
                        <a:t>Baseline</a:t>
                      </a:r>
                    </a:p>
                  </a:txBody>
                  <a:tcPr marL="68580" marR="68580" marT="0" marB="0"/>
                </a:tc>
                <a:tc>
                  <a:txBody>
                    <a:bodyPr/>
                    <a:lstStyle/>
                    <a:p>
                      <a:pPr algn="just">
                        <a:spcAft>
                          <a:spcPts val="200"/>
                        </a:spcAft>
                      </a:pPr>
                      <a:r>
                        <a:rPr lang="en-GB" sz="1400" dirty="0">
                          <a:solidFill>
                            <a:srgbClr val="000000"/>
                          </a:solidFill>
                          <a:latin typeface="Arial"/>
                          <a:ea typeface="Times New Roman"/>
                          <a:cs typeface="Arial"/>
                        </a:rPr>
                        <a:t>A baseline is a collection of component versions that make up a system. Baselines are controlled, which means that the versions of the components making up the system cannot be changed. This means that it should always be possible to recreate a baseline from its constituent components. </a:t>
                      </a:r>
                    </a:p>
                  </a:txBody>
                  <a:tcPr marL="68580" marR="68580" marT="0" marB="0"/>
                </a:tc>
              </a:tr>
              <a:tr h="370840">
                <a:tc>
                  <a:txBody>
                    <a:bodyPr/>
                    <a:lstStyle/>
                    <a:p>
                      <a:pPr algn="just">
                        <a:spcAft>
                          <a:spcPts val="200"/>
                        </a:spcAft>
                      </a:pPr>
                      <a:r>
                        <a:rPr lang="en-GB" sz="1400">
                          <a:solidFill>
                            <a:srgbClr val="000000"/>
                          </a:solidFill>
                          <a:latin typeface="Arial"/>
                          <a:ea typeface="Times New Roman"/>
                          <a:cs typeface="Arial"/>
                        </a:rPr>
                        <a:t>Codeline </a:t>
                      </a:r>
                    </a:p>
                  </a:txBody>
                  <a:tcPr marL="68580" marR="68580" marT="0" marB="0"/>
                </a:tc>
                <a:tc>
                  <a:txBody>
                    <a:bodyPr/>
                    <a:lstStyle/>
                    <a:p>
                      <a:pPr algn="just">
                        <a:spcAft>
                          <a:spcPts val="200"/>
                        </a:spcAft>
                      </a:pPr>
                      <a:r>
                        <a:rPr lang="en-GB" sz="1400" dirty="0">
                          <a:solidFill>
                            <a:srgbClr val="000000"/>
                          </a:solidFill>
                          <a:latin typeface="Arial"/>
                          <a:ea typeface="Times New Roman"/>
                          <a:cs typeface="Arial"/>
                        </a:rPr>
                        <a:t>A </a:t>
                      </a:r>
                      <a:r>
                        <a:rPr lang="en-GB" sz="1400" dirty="0" err="1">
                          <a:solidFill>
                            <a:srgbClr val="000000"/>
                          </a:solidFill>
                          <a:latin typeface="Arial"/>
                          <a:ea typeface="Times New Roman"/>
                          <a:cs typeface="Arial"/>
                        </a:rPr>
                        <a:t>codeline</a:t>
                      </a:r>
                      <a:r>
                        <a:rPr lang="en-GB" sz="1400" dirty="0">
                          <a:solidFill>
                            <a:srgbClr val="000000"/>
                          </a:solidFill>
                          <a:latin typeface="Arial"/>
                          <a:ea typeface="Times New Roman"/>
                          <a:cs typeface="Arial"/>
                        </a:rPr>
                        <a:t> is a set of versions of a software component and other configuration items on which that component depends. </a:t>
                      </a: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B134961-4B2C-A547-9A54-CB85DA02077E}" type="slidenum">
              <a:rPr lang="en-US" smtClean="0"/>
              <a:pPr/>
              <a:t>57</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9310130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 </a:t>
            </a:r>
            <a:r>
              <a:rPr lang="en-US" dirty="0"/>
              <a:t>terminology</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769806"/>
          <a:ext cx="8001084" cy="4516120"/>
        </p:xfrm>
        <a:graphic>
          <a:graphicData uri="http://schemas.openxmlformats.org/drawingml/2006/table">
            <a:tbl>
              <a:tblPr firstRow="1" bandRow="1">
                <a:tableStyleId>{5C22544A-7EE6-4342-B048-85BDC9FD1C3A}</a:tableStyleId>
              </a:tblPr>
              <a:tblGrid>
                <a:gridCol w="1814964"/>
                <a:gridCol w="6186120"/>
              </a:tblGrid>
              <a:tr h="370840">
                <a:tc>
                  <a:txBody>
                    <a:bodyPr/>
                    <a:lstStyle/>
                    <a:p>
                      <a:pPr algn="just">
                        <a:spcAft>
                          <a:spcPts val="200"/>
                        </a:spcAft>
                      </a:pPr>
                      <a:r>
                        <a:rPr lang="en-GB" sz="1600" b="1" dirty="0">
                          <a:solidFill>
                            <a:srgbClr val="000000"/>
                          </a:solidFill>
                          <a:latin typeface="Arial"/>
                          <a:ea typeface="Times New Roman"/>
                          <a:cs typeface="Arial"/>
                        </a:rPr>
                        <a:t>Term</a:t>
                      </a:r>
                    </a:p>
                  </a:txBody>
                  <a:tcPr marL="68580" marR="68580" marT="0" marB="0"/>
                </a:tc>
                <a:tc>
                  <a:txBody>
                    <a:bodyPr/>
                    <a:lstStyle/>
                    <a:p>
                      <a:pPr algn="just">
                        <a:spcAft>
                          <a:spcPts val="200"/>
                        </a:spcAft>
                      </a:pPr>
                      <a:r>
                        <a:rPr lang="en-GB" sz="1600" b="1" dirty="0">
                          <a:solidFill>
                            <a:srgbClr val="000000"/>
                          </a:solidFill>
                          <a:latin typeface="Arial"/>
                          <a:ea typeface="Times New Roman"/>
                          <a:cs typeface="Arial"/>
                        </a:rPr>
                        <a:t>Explanation</a:t>
                      </a:r>
                    </a:p>
                  </a:txBody>
                  <a:tcPr marL="68580" marR="68580" marT="0" marB="0"/>
                </a:tc>
              </a:tr>
              <a:tr h="370840">
                <a:tc>
                  <a:txBody>
                    <a:bodyPr/>
                    <a:lstStyle/>
                    <a:p>
                      <a:pPr algn="just">
                        <a:spcAft>
                          <a:spcPts val="200"/>
                        </a:spcAft>
                      </a:pPr>
                      <a:r>
                        <a:rPr lang="en-GB" sz="1600" dirty="0">
                          <a:solidFill>
                            <a:srgbClr val="000000"/>
                          </a:solidFill>
                          <a:latin typeface="Arial"/>
                          <a:ea typeface="Times New Roman"/>
                          <a:cs typeface="Arial"/>
                        </a:rPr>
                        <a:t>Mainline</a:t>
                      </a:r>
                    </a:p>
                  </a:txBody>
                  <a:tcPr marL="68580" marR="68580" marT="0" marB="0"/>
                </a:tc>
                <a:tc>
                  <a:txBody>
                    <a:bodyPr/>
                    <a:lstStyle/>
                    <a:p>
                      <a:pPr algn="just">
                        <a:spcAft>
                          <a:spcPts val="200"/>
                        </a:spcAft>
                      </a:pPr>
                      <a:r>
                        <a:rPr lang="en-GB" sz="1600" dirty="0">
                          <a:solidFill>
                            <a:srgbClr val="000000"/>
                          </a:solidFill>
                          <a:latin typeface="Arial"/>
                          <a:ea typeface="Times New Roman"/>
                          <a:cs typeface="Arial"/>
                        </a:rPr>
                        <a:t>A sequence of baselines representing different versions of a system.</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Release</a:t>
                      </a:r>
                    </a:p>
                  </a:txBody>
                  <a:tcPr marL="68580" marR="68580" marT="0" marB="0"/>
                </a:tc>
                <a:tc>
                  <a:txBody>
                    <a:bodyPr/>
                    <a:lstStyle/>
                    <a:p>
                      <a:pPr algn="just">
                        <a:spcAft>
                          <a:spcPts val="200"/>
                        </a:spcAft>
                      </a:pPr>
                      <a:r>
                        <a:rPr lang="en-GB" sz="1600">
                          <a:solidFill>
                            <a:srgbClr val="000000"/>
                          </a:solidFill>
                          <a:latin typeface="Arial"/>
                          <a:ea typeface="Times New Roman"/>
                          <a:cs typeface="Arial"/>
                        </a:rPr>
                        <a:t>A version of a system that has been released to customers (or other users in an organization) for use.</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Workspace</a:t>
                      </a:r>
                    </a:p>
                  </a:txBody>
                  <a:tcPr marL="68580" marR="68580" marT="0" marB="0"/>
                </a:tc>
                <a:tc>
                  <a:txBody>
                    <a:bodyPr/>
                    <a:lstStyle/>
                    <a:p>
                      <a:pPr algn="just">
                        <a:spcAft>
                          <a:spcPts val="200"/>
                        </a:spcAft>
                      </a:pPr>
                      <a:r>
                        <a:rPr lang="en-GB" sz="1600" dirty="0">
                          <a:solidFill>
                            <a:srgbClr val="000000"/>
                          </a:solidFill>
                          <a:latin typeface="Arial"/>
                          <a:ea typeface="Times New Roman"/>
                          <a:cs typeface="Arial"/>
                        </a:rPr>
                        <a:t>A private work area where software can be modified without affecting other developers who may be using or modifying that software.</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Branching</a:t>
                      </a:r>
                    </a:p>
                  </a:txBody>
                  <a:tcPr marL="68580" marR="68580" marT="0" marB="0"/>
                </a:tc>
                <a:tc>
                  <a:txBody>
                    <a:bodyPr/>
                    <a:lstStyle/>
                    <a:p>
                      <a:pPr algn="just">
                        <a:spcAft>
                          <a:spcPts val="200"/>
                        </a:spcAft>
                      </a:pPr>
                      <a:r>
                        <a:rPr lang="en-GB" sz="1600" dirty="0">
                          <a:solidFill>
                            <a:srgbClr val="000000"/>
                          </a:solidFill>
                          <a:latin typeface="Arial"/>
                          <a:ea typeface="Times New Roman"/>
                          <a:cs typeface="Arial"/>
                        </a:rPr>
                        <a:t>The creation of a new </a:t>
                      </a:r>
                      <a:r>
                        <a:rPr lang="en-GB" sz="1600" dirty="0" err="1">
                          <a:solidFill>
                            <a:srgbClr val="000000"/>
                          </a:solidFill>
                          <a:latin typeface="Arial"/>
                          <a:ea typeface="Times New Roman"/>
                          <a:cs typeface="Arial"/>
                        </a:rPr>
                        <a:t>codeline</a:t>
                      </a:r>
                      <a:r>
                        <a:rPr lang="en-GB" sz="1600" dirty="0">
                          <a:solidFill>
                            <a:srgbClr val="000000"/>
                          </a:solidFill>
                          <a:latin typeface="Arial"/>
                          <a:ea typeface="Times New Roman"/>
                          <a:cs typeface="Arial"/>
                        </a:rPr>
                        <a:t> from a version in an existing </a:t>
                      </a:r>
                      <a:r>
                        <a:rPr lang="en-GB" sz="1600" dirty="0" err="1">
                          <a:solidFill>
                            <a:srgbClr val="000000"/>
                          </a:solidFill>
                          <a:latin typeface="Arial"/>
                          <a:ea typeface="Times New Roman"/>
                          <a:cs typeface="Arial"/>
                        </a:rPr>
                        <a:t>codeline</a:t>
                      </a:r>
                      <a:r>
                        <a:rPr lang="en-GB" sz="1600" dirty="0">
                          <a:solidFill>
                            <a:srgbClr val="000000"/>
                          </a:solidFill>
                          <a:latin typeface="Arial"/>
                          <a:ea typeface="Times New Roman"/>
                          <a:cs typeface="Arial"/>
                        </a:rPr>
                        <a:t>. The new </a:t>
                      </a:r>
                      <a:r>
                        <a:rPr lang="en-GB" sz="1600" dirty="0" err="1">
                          <a:solidFill>
                            <a:srgbClr val="000000"/>
                          </a:solidFill>
                          <a:latin typeface="Arial"/>
                          <a:ea typeface="Times New Roman"/>
                          <a:cs typeface="Arial"/>
                        </a:rPr>
                        <a:t>codeline</a:t>
                      </a:r>
                      <a:r>
                        <a:rPr lang="en-GB" sz="1600" dirty="0">
                          <a:solidFill>
                            <a:srgbClr val="000000"/>
                          </a:solidFill>
                          <a:latin typeface="Arial"/>
                          <a:ea typeface="Times New Roman"/>
                          <a:cs typeface="Arial"/>
                        </a:rPr>
                        <a:t> and the existing </a:t>
                      </a:r>
                      <a:r>
                        <a:rPr lang="en-GB" sz="1600" dirty="0" err="1">
                          <a:solidFill>
                            <a:srgbClr val="000000"/>
                          </a:solidFill>
                          <a:latin typeface="Arial"/>
                          <a:ea typeface="Times New Roman"/>
                          <a:cs typeface="Arial"/>
                        </a:rPr>
                        <a:t>codeline</a:t>
                      </a:r>
                      <a:r>
                        <a:rPr lang="en-GB" sz="1600" dirty="0">
                          <a:solidFill>
                            <a:srgbClr val="000000"/>
                          </a:solidFill>
                          <a:latin typeface="Arial"/>
                          <a:ea typeface="Times New Roman"/>
                          <a:cs typeface="Arial"/>
                        </a:rPr>
                        <a:t> may then develop independently. </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Merging</a:t>
                      </a:r>
                    </a:p>
                  </a:txBody>
                  <a:tcPr marL="68580" marR="68580" marT="0" marB="0"/>
                </a:tc>
                <a:tc>
                  <a:txBody>
                    <a:bodyPr/>
                    <a:lstStyle/>
                    <a:p>
                      <a:pPr algn="just">
                        <a:spcAft>
                          <a:spcPts val="200"/>
                        </a:spcAft>
                      </a:pPr>
                      <a:r>
                        <a:rPr lang="en-GB" sz="1600">
                          <a:solidFill>
                            <a:srgbClr val="000000"/>
                          </a:solidFill>
                          <a:latin typeface="Arial"/>
                          <a:ea typeface="Times New Roman"/>
                          <a:cs typeface="Arial"/>
                        </a:rPr>
                        <a:t>The creation of a new version of a software component by merging separate versions in different codelines. These codelines may have been created by a previous branch of one of the codelines involved.</a:t>
                      </a:r>
                    </a:p>
                  </a:txBody>
                  <a:tcPr marL="68580" marR="68580" marT="0" marB="0"/>
                </a:tc>
              </a:tr>
              <a:tr h="370840">
                <a:tc>
                  <a:txBody>
                    <a:bodyPr/>
                    <a:lstStyle/>
                    <a:p>
                      <a:pPr algn="just">
                        <a:spcAft>
                          <a:spcPts val="200"/>
                        </a:spcAft>
                      </a:pPr>
                      <a:r>
                        <a:rPr lang="en-GB" sz="1600">
                          <a:solidFill>
                            <a:srgbClr val="000000"/>
                          </a:solidFill>
                          <a:latin typeface="Arial"/>
                          <a:ea typeface="Times New Roman"/>
                          <a:cs typeface="Arial"/>
                        </a:rPr>
                        <a:t>System building</a:t>
                      </a:r>
                    </a:p>
                  </a:txBody>
                  <a:tcPr marL="68580" marR="68580" marT="0" marB="0"/>
                </a:tc>
                <a:tc>
                  <a:txBody>
                    <a:bodyPr/>
                    <a:lstStyle/>
                    <a:p>
                      <a:pPr algn="just">
                        <a:spcAft>
                          <a:spcPts val="200"/>
                        </a:spcAft>
                      </a:pPr>
                      <a:r>
                        <a:rPr lang="en-GB" sz="1600" dirty="0">
                          <a:solidFill>
                            <a:srgbClr val="000000"/>
                          </a:solidFill>
                          <a:latin typeface="Arial"/>
                          <a:ea typeface="Times New Roman"/>
                          <a:cs typeface="Arial"/>
                        </a:rPr>
                        <a:t>The creation of an executable system version by compiling and linking the appropriate versions of the components and libraries making up the system. </a:t>
                      </a: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B134961-4B2C-A547-9A54-CB85DA02077E}" type="slidenum">
              <a:rPr lang="en-US" smtClean="0"/>
              <a:pPr/>
              <a:t>58</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4075485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management</a:t>
            </a:r>
            <a:endParaRPr lang="en-US" dirty="0"/>
          </a:p>
        </p:txBody>
      </p:sp>
      <p:sp>
        <p:nvSpPr>
          <p:cNvPr id="3" name="Content Placeholder 2"/>
          <p:cNvSpPr>
            <a:spLocks noGrp="1"/>
          </p:cNvSpPr>
          <p:nvPr>
            <p:ph idx="1"/>
          </p:nvPr>
        </p:nvSpPr>
        <p:spPr/>
        <p:txBody>
          <a:bodyPr/>
          <a:lstStyle/>
          <a:p>
            <a:r>
              <a:rPr lang="en-US" dirty="0" smtClean="0"/>
              <a:t>Organizational needs and requirements change during the lifetime of a system, bugs have to be repaired and systems have to adapt to changes in their environment.</a:t>
            </a:r>
          </a:p>
          <a:p>
            <a:r>
              <a:rPr lang="en-US" dirty="0" smtClean="0"/>
              <a:t>Change management is intended to ensure that system evolution is a managed process and that priority is given to the most urgent and cost-effective changes.</a:t>
            </a:r>
            <a:r>
              <a:rPr lang="en-GB" dirty="0" smtClean="0"/>
              <a:t> </a:t>
            </a:r>
          </a:p>
          <a:p>
            <a:r>
              <a:rPr lang="en-US" dirty="0" smtClean="0"/>
              <a:t>The change management process is concerned with analyzing the costs and benefits of proposed changes, approving those changes that are worthwhile and tracking which components in the system have been changed. </a:t>
            </a:r>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59</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1567602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smtClean="0"/>
              <a:t>Quality planning</a:t>
            </a:r>
            <a:endParaRPr lang="en-GB"/>
          </a:p>
        </p:txBody>
      </p:sp>
      <p:sp>
        <p:nvSpPr>
          <p:cNvPr id="21507" name="Rectangle 3"/>
          <p:cNvSpPr>
            <a:spLocks noGrp="1" noChangeArrowheads="1"/>
          </p:cNvSpPr>
          <p:nvPr>
            <p:ph idx="1"/>
          </p:nvPr>
        </p:nvSpPr>
        <p:spPr/>
        <p:txBody>
          <a:bodyPr/>
          <a:lstStyle/>
          <a:p>
            <a:r>
              <a:rPr lang="en-GB" smtClean="0"/>
              <a:t>A quality plan sets out the desired product qualities and how these are assessed and defines the most significant quality attributes.</a:t>
            </a:r>
          </a:p>
          <a:p>
            <a:r>
              <a:rPr lang="en-GB" smtClean="0"/>
              <a:t>The quality plan should define the quality assessment process.</a:t>
            </a:r>
          </a:p>
          <a:p>
            <a:r>
              <a:rPr lang="en-GB" smtClean="0"/>
              <a:t>It should set out which organisational standards should be applied and, where necessary, define new standards to be used.</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6</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change management process</a:t>
            </a:r>
            <a:r>
              <a:rPr lang="en-GB" dirty="0" smtClean="0"/>
              <a:t> </a:t>
            </a:r>
            <a:r>
              <a:rPr lang="en-US" dirty="0" smtClean="0"/>
              <a:t>  </a:t>
            </a:r>
            <a:endParaRPr lang="en-US" dirty="0"/>
          </a:p>
        </p:txBody>
      </p:sp>
      <p:pic>
        <p:nvPicPr>
          <p:cNvPr id="4" name="Content Placeholder 3" descr="25.3 ChangReqProc.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3834" r="-11067"/>
              <a:stretch>
                <a:fillRect/>
              </a:stretch>
            </p:blipFill>
          </mc:Choice>
          <mc:Fallback>
            <p:blipFill>
              <a:blip r:embed="rId3"/>
              <a:srcRect l="-3834" r="-11067"/>
              <a:stretch>
                <a:fillRect/>
              </a:stretch>
            </p:blipFill>
          </mc:Fallback>
        </mc:AlternateContent>
        <p:spPr>
          <a:xfrm>
            <a:off x="1351152" y="1600200"/>
            <a:ext cx="6336958" cy="4795799"/>
          </a:xfrm>
        </p:spPr>
      </p:pic>
      <p:sp>
        <p:nvSpPr>
          <p:cNvPr id="5" name="Slide Number Placeholder 4"/>
          <p:cNvSpPr>
            <a:spLocks noGrp="1"/>
          </p:cNvSpPr>
          <p:nvPr>
            <p:ph type="sldNum" sz="quarter" idx="12"/>
          </p:nvPr>
        </p:nvSpPr>
        <p:spPr/>
        <p:txBody>
          <a:bodyPr/>
          <a:lstStyle/>
          <a:p>
            <a:fld id="{7B134961-4B2C-A547-9A54-CB85DA02077E}" type="slidenum">
              <a:rPr lang="en-US" smtClean="0"/>
              <a:pPr/>
              <a:t>60</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2443560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partially completed change request </a:t>
            </a:r>
            <a:r>
              <a:rPr lang="en-US" dirty="0" smtClean="0"/>
              <a:t>form (a)</a:t>
            </a:r>
            <a:r>
              <a:rPr lang="en-GB" dirty="0" smtClean="0"/>
              <a:t> </a:t>
            </a:r>
            <a:endParaRPr lang="en-US" dirty="0"/>
          </a:p>
        </p:txBody>
      </p:sp>
      <p:sp>
        <p:nvSpPr>
          <p:cNvPr id="16386" name="Text Box 2"/>
          <p:cNvSpPr txBox="1">
            <a:spLocks noChangeArrowheads="1"/>
          </p:cNvSpPr>
          <p:nvPr/>
        </p:nvSpPr>
        <p:spPr bwMode="auto">
          <a:xfrm>
            <a:off x="743140" y="1698464"/>
            <a:ext cx="7688121" cy="3800095"/>
          </a:xfrm>
          <a:prstGeom prst="rect">
            <a:avLst/>
          </a:prstGeom>
          <a:solidFill>
            <a:srgbClr val="FFFF00">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Times New Roman"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Request Form</a:t>
            </a:r>
            <a:endParaRPr kumimoji="0" lang="en-GB" sz="1600" b="0"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Project: </a:t>
            </a:r>
            <a:r>
              <a:rPr kumimoji="0" lang="en-GB" sz="1600" b="0" i="0" u="none" strike="noStrike" cap="none" normalizeH="0" baseline="0" dirty="0">
                <a:ln>
                  <a:noFill/>
                </a:ln>
                <a:solidFill>
                  <a:schemeClr val="tx1"/>
                </a:solidFill>
                <a:effectLst/>
                <a:latin typeface="Arial"/>
                <a:ea typeface="ＭＳ Ｐゴシック" charset="-128"/>
                <a:cs typeface="Arial"/>
              </a:rPr>
              <a:t>SICSA/</a:t>
            </a:r>
            <a:r>
              <a:rPr kumimoji="0" lang="en-GB" sz="1600" b="0" i="0" u="none" strike="noStrike" cap="none" normalizeH="0" baseline="0" dirty="0" err="1" smtClean="0">
                <a:ln>
                  <a:noFill/>
                </a:ln>
                <a:solidFill>
                  <a:schemeClr val="tx1"/>
                </a:solidFill>
                <a:effectLst/>
                <a:latin typeface="Arial"/>
                <a:ea typeface="ＭＳ Ｐゴシック" charset="-128"/>
                <a:cs typeface="Arial"/>
              </a:rPr>
              <a:t>AppProcessing</a:t>
            </a:r>
            <a:r>
              <a:rPr kumimoji="0" lang="en-GB" sz="1600" b="0" i="0" u="none" strike="noStrike" cap="none" normalizeH="0" baseline="0" dirty="0" smtClean="0">
                <a:ln>
                  <a:noFill/>
                </a:ln>
                <a:solidFill>
                  <a:schemeClr val="tx1"/>
                </a:solidFill>
                <a:effectLst/>
                <a:latin typeface="Arial"/>
                <a:ea typeface="ＭＳ Ｐゴシック" charset="-128"/>
                <a:cs typeface="Arial"/>
              </a:rPr>
              <a:t>		</a:t>
            </a:r>
            <a:r>
              <a:rPr kumimoji="0" lang="en-GB" sz="1600" b="1" i="0" u="none" strike="noStrike" cap="none" normalizeH="0" baseline="0" dirty="0" smtClean="0">
                <a:ln>
                  <a:noFill/>
                </a:ln>
                <a:solidFill>
                  <a:schemeClr val="tx1"/>
                </a:solidFill>
                <a:effectLst/>
                <a:latin typeface="Arial"/>
                <a:ea typeface="ＭＳ Ｐゴシック" charset="-128"/>
                <a:cs typeface="Arial"/>
              </a:rPr>
              <a:t>Number</a:t>
            </a:r>
            <a:r>
              <a:rPr kumimoji="0" lang="en-GB" sz="1600" b="1"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a:ln>
                  <a:noFill/>
                </a:ln>
                <a:solidFill>
                  <a:schemeClr val="tx1"/>
                </a:solidFill>
                <a:effectLst/>
                <a:latin typeface="Arial"/>
                <a:ea typeface="ＭＳ Ｐゴシック" charset="-128"/>
                <a:cs typeface="Arial"/>
              </a:rPr>
              <a:t>23/02</a:t>
            </a: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requester: </a:t>
            </a:r>
            <a:r>
              <a:rPr kumimoji="0" lang="en-GB" sz="1600" b="0" i="0" u="none" strike="noStrike" cap="none" normalizeH="0" baseline="0" dirty="0">
                <a:ln>
                  <a:noFill/>
                </a:ln>
                <a:solidFill>
                  <a:schemeClr val="tx1"/>
                </a:solidFill>
                <a:effectLst/>
                <a:latin typeface="Arial"/>
                <a:ea typeface="ＭＳ Ｐゴシック" charset="-128"/>
                <a:cs typeface="Arial"/>
              </a:rPr>
              <a:t>I. </a:t>
            </a:r>
            <a:r>
              <a:rPr kumimoji="0" lang="en-GB" sz="1600" b="0" i="0" u="none" strike="noStrike" cap="none" normalizeH="0" baseline="0" dirty="0" err="1" smtClean="0">
                <a:ln>
                  <a:noFill/>
                </a:ln>
                <a:solidFill>
                  <a:schemeClr val="tx1"/>
                </a:solidFill>
                <a:effectLst/>
                <a:latin typeface="Arial"/>
                <a:ea typeface="ＭＳ Ｐゴシック" charset="-128"/>
                <a:cs typeface="Arial"/>
              </a:rPr>
              <a:t>Sommerville</a:t>
            </a:r>
            <a:r>
              <a:rPr kumimoji="0" lang="en-GB" sz="1600" b="0" i="0" u="none" strike="noStrike" cap="none" normalizeH="0" baseline="0" dirty="0" smtClean="0">
                <a:ln>
                  <a:noFill/>
                </a:ln>
                <a:solidFill>
                  <a:schemeClr val="tx1"/>
                </a:solidFill>
                <a:effectLst/>
                <a:latin typeface="Arial"/>
                <a:ea typeface="ＭＳ Ｐゴシック" charset="-128"/>
                <a:cs typeface="Arial"/>
              </a:rPr>
              <a:t>		</a:t>
            </a:r>
            <a:r>
              <a:rPr kumimoji="0" lang="en-GB" sz="1600" b="1" i="0" u="none" strike="noStrike" cap="none" normalizeH="0" baseline="0" dirty="0" smtClean="0">
                <a:ln>
                  <a:noFill/>
                </a:ln>
                <a:solidFill>
                  <a:schemeClr val="tx1"/>
                </a:solidFill>
                <a:effectLst/>
                <a:latin typeface="Arial"/>
                <a:ea typeface="ＭＳ Ｐゴシック" charset="-128"/>
                <a:cs typeface="Arial"/>
              </a:rPr>
              <a:t>Date</a:t>
            </a:r>
            <a:r>
              <a:rPr kumimoji="0" lang="en-GB" sz="1600" b="1"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a:ln>
                  <a:noFill/>
                </a:ln>
                <a:solidFill>
                  <a:schemeClr val="tx1"/>
                </a:solidFill>
                <a:effectLst/>
                <a:latin typeface="Arial"/>
                <a:ea typeface="ＭＳ Ｐゴシック" charset="-128"/>
                <a:cs typeface="Arial"/>
              </a:rPr>
              <a:t>20/01/09</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Requested change:</a:t>
            </a:r>
            <a:r>
              <a:rPr kumimoji="0" lang="en-GB" sz="1600" b="0" i="0" u="none" strike="noStrike" cap="none" normalizeH="0" baseline="0" dirty="0">
                <a:ln>
                  <a:noFill/>
                </a:ln>
                <a:solidFill>
                  <a:schemeClr val="tx1"/>
                </a:solidFill>
                <a:effectLst/>
                <a:latin typeface="Arial"/>
                <a:ea typeface="ＭＳ Ｐゴシック" charset="-128"/>
                <a:cs typeface="Arial"/>
              </a:rPr>
              <a:t> The status of applicants (rejected, accepted, etc.) should be shown visually in the displayed list of applicants.</a:t>
            </a:r>
            <a:endParaRPr kumimoji="0" lang="en-GB" sz="16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analyzer: </a:t>
            </a:r>
            <a:r>
              <a:rPr kumimoji="0" lang="en-GB" sz="1600" b="0" i="0" u="none" strike="noStrike" cap="none" normalizeH="0" baseline="0" dirty="0">
                <a:ln>
                  <a:noFill/>
                </a:ln>
                <a:solidFill>
                  <a:schemeClr val="tx1"/>
                </a:solidFill>
                <a:effectLst/>
                <a:latin typeface="Arial"/>
                <a:ea typeface="ＭＳ Ｐゴシック" charset="-128"/>
                <a:cs typeface="Arial"/>
              </a:rPr>
              <a:t>R. </a:t>
            </a:r>
            <a:r>
              <a:rPr kumimoji="0" lang="en-GB" sz="1600" b="0" i="0" u="none" strike="noStrike" cap="none" normalizeH="0" baseline="0" dirty="0" err="1" smtClean="0">
                <a:ln>
                  <a:noFill/>
                </a:ln>
                <a:solidFill>
                  <a:schemeClr val="tx1"/>
                </a:solidFill>
                <a:effectLst/>
                <a:latin typeface="Arial"/>
                <a:ea typeface="ＭＳ Ｐゴシック" charset="-128"/>
                <a:cs typeface="Arial"/>
              </a:rPr>
              <a:t>Looek</a:t>
            </a:r>
            <a:r>
              <a:rPr kumimoji="0" lang="en-GB" sz="1600" b="0" i="0" u="none" strike="noStrike" cap="none" normalizeH="0" baseline="0" dirty="0" smtClean="0">
                <a:ln>
                  <a:noFill/>
                </a:ln>
                <a:solidFill>
                  <a:schemeClr val="tx1"/>
                </a:solidFill>
                <a:effectLst/>
                <a:latin typeface="Arial"/>
                <a:ea typeface="ＭＳ Ｐゴシック" charset="-128"/>
                <a:cs typeface="Arial"/>
              </a:rPr>
              <a:t>		</a:t>
            </a:r>
            <a:r>
              <a:rPr kumimoji="0" lang="en-GB" sz="1600" b="1" i="0" u="none" strike="noStrike" cap="none" normalizeH="0" baseline="0" dirty="0" smtClean="0">
                <a:ln>
                  <a:noFill/>
                </a:ln>
                <a:solidFill>
                  <a:schemeClr val="tx1"/>
                </a:solidFill>
                <a:effectLst/>
                <a:latin typeface="Arial"/>
                <a:ea typeface="ＭＳ Ｐゴシック" charset="-128"/>
                <a:cs typeface="Arial"/>
              </a:rPr>
              <a:t>Analysis </a:t>
            </a:r>
            <a:r>
              <a:rPr kumimoji="0" lang="en-GB" sz="1600" b="1" i="0" u="none" strike="noStrike" cap="none" normalizeH="0" baseline="0" dirty="0">
                <a:ln>
                  <a:noFill/>
                </a:ln>
                <a:solidFill>
                  <a:schemeClr val="tx1"/>
                </a:solidFill>
                <a:effectLst/>
                <a:latin typeface="Arial"/>
                <a:ea typeface="ＭＳ Ｐゴシック" charset="-128"/>
                <a:cs typeface="Arial"/>
              </a:rPr>
              <a:t>date: </a:t>
            </a:r>
            <a:r>
              <a:rPr kumimoji="0" lang="en-GB" sz="1600" b="0" i="0" u="none" strike="noStrike" cap="none" normalizeH="0" baseline="0" dirty="0">
                <a:ln>
                  <a:noFill/>
                </a:ln>
                <a:solidFill>
                  <a:schemeClr val="tx1"/>
                </a:solidFill>
                <a:effectLst/>
                <a:latin typeface="Arial"/>
                <a:ea typeface="ＭＳ Ｐゴシック" charset="-128"/>
                <a:cs typeface="Arial"/>
              </a:rPr>
              <a:t>25/01/09</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Components affected: </a:t>
            </a:r>
            <a:r>
              <a:rPr kumimoji="0" lang="en-GB" sz="1600" b="0" i="0" u="none" strike="noStrike" cap="none" normalizeH="0" baseline="0" dirty="0" err="1">
                <a:ln>
                  <a:noFill/>
                </a:ln>
                <a:solidFill>
                  <a:schemeClr val="tx1"/>
                </a:solidFill>
                <a:effectLst/>
                <a:latin typeface="Arial"/>
                <a:ea typeface="ＭＳ Ｐゴシック" charset="-128"/>
                <a:cs typeface="Arial"/>
              </a:rPr>
              <a:t>ApplicantListDisplay</a:t>
            </a:r>
            <a:r>
              <a:rPr kumimoji="0" lang="en-GB" sz="1600" b="0" i="0" u="none" strike="noStrike" cap="none" normalizeH="0" baseline="0" dirty="0">
                <a:ln>
                  <a:noFill/>
                </a:ln>
                <a:solidFill>
                  <a:schemeClr val="tx1"/>
                </a:solidFill>
                <a:effectLst/>
                <a:latin typeface="Arial"/>
                <a:ea typeface="ＭＳ Ｐゴシック" charset="-128"/>
                <a:cs typeface="Arial"/>
              </a:rPr>
              <a:t>, </a:t>
            </a:r>
            <a:r>
              <a:rPr kumimoji="0" lang="en-GB" sz="1600" b="0" i="0" u="none" strike="noStrike" cap="none" normalizeH="0" baseline="0" dirty="0" err="1">
                <a:ln>
                  <a:noFill/>
                </a:ln>
                <a:solidFill>
                  <a:schemeClr val="tx1"/>
                </a:solidFill>
                <a:effectLst/>
                <a:latin typeface="Arial"/>
                <a:ea typeface="ＭＳ Ｐゴシック" charset="-128"/>
                <a:cs typeface="Arial"/>
              </a:rPr>
              <a:t>StatusUpdater</a:t>
            </a:r>
            <a:endParaRPr kumimoji="0" lang="en-GB" sz="16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Associated components: </a:t>
            </a:r>
            <a:r>
              <a:rPr kumimoji="0" lang="en-GB" sz="1600" b="0" i="0" u="none" strike="noStrike" cap="none" normalizeH="0" baseline="0" dirty="0" err="1">
                <a:ln>
                  <a:noFill/>
                </a:ln>
                <a:solidFill>
                  <a:schemeClr val="tx1"/>
                </a:solidFill>
                <a:effectLst/>
                <a:latin typeface="Arial"/>
                <a:ea typeface="ＭＳ Ｐゴシック" charset="-128"/>
                <a:cs typeface="Arial"/>
              </a:rPr>
              <a:t>StudentDatabase</a:t>
            </a:r>
            <a:endParaRPr kumimoji="0" lang="en-GB" sz="16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Times New Roman"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p:txBody>
      </p:sp>
      <p:sp>
        <p:nvSpPr>
          <p:cNvPr id="4" name="Slide Number Placeholder 3"/>
          <p:cNvSpPr>
            <a:spLocks noGrp="1"/>
          </p:cNvSpPr>
          <p:nvPr>
            <p:ph type="sldNum" sz="quarter" idx="12"/>
          </p:nvPr>
        </p:nvSpPr>
        <p:spPr/>
        <p:txBody>
          <a:bodyPr/>
          <a:lstStyle/>
          <a:p>
            <a:fld id="{7B134961-4B2C-A547-9A54-CB85DA02077E}" type="slidenum">
              <a:rPr lang="en-US" smtClean="0"/>
              <a:pPr/>
              <a:t>61</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17061351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partially completed change request </a:t>
            </a:r>
            <a:r>
              <a:rPr lang="en-US" dirty="0" smtClean="0"/>
              <a:t>form (</a:t>
            </a:r>
            <a:r>
              <a:rPr lang="en-US" dirty="0" err="1" smtClean="0"/>
              <a:t>b</a:t>
            </a:r>
            <a:r>
              <a:rPr lang="en-US" dirty="0" smtClean="0"/>
              <a:t>)</a:t>
            </a:r>
            <a:r>
              <a:rPr lang="en-GB" dirty="0" smtClean="0"/>
              <a:t> </a:t>
            </a:r>
            <a:endParaRPr lang="en-US" dirty="0"/>
          </a:p>
        </p:txBody>
      </p:sp>
      <p:sp>
        <p:nvSpPr>
          <p:cNvPr id="16386" name="Text Box 2"/>
          <p:cNvSpPr txBox="1">
            <a:spLocks noChangeArrowheads="1"/>
          </p:cNvSpPr>
          <p:nvPr/>
        </p:nvSpPr>
        <p:spPr bwMode="auto">
          <a:xfrm>
            <a:off x="702605" y="1590384"/>
            <a:ext cx="7661098" cy="4543143"/>
          </a:xfrm>
          <a:prstGeom prst="rect">
            <a:avLst/>
          </a:prstGeom>
          <a:solidFill>
            <a:srgbClr val="FFFF00">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charset="0"/>
              <a:ea typeface="Times New Roman"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Request Form</a:t>
            </a:r>
            <a:endParaRPr kumimoji="0" lang="en-GB" sz="1600" b="0"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assessment: </a:t>
            </a:r>
            <a:r>
              <a:rPr kumimoji="0" lang="en-GB" sz="1600" b="0" i="0" u="none" strike="noStrike" cap="none" normalizeH="0" baseline="0" dirty="0">
                <a:ln>
                  <a:noFill/>
                </a:ln>
                <a:solidFill>
                  <a:schemeClr val="tx1"/>
                </a:solidFill>
                <a:effectLst/>
                <a:latin typeface="Arial"/>
                <a:ea typeface="ＭＳ Ｐゴシック" charset="-128"/>
                <a:cs typeface="Arial"/>
              </a:rPr>
              <a:t>Relatively simple to implement by changing the display </a:t>
            </a:r>
            <a:r>
              <a:rPr kumimoji="0" lang="en-GB" sz="1600" b="0" i="0" u="none" strike="noStrike" cap="none" normalizeH="0" baseline="0" dirty="0" err="1">
                <a:ln>
                  <a:noFill/>
                </a:ln>
                <a:solidFill>
                  <a:schemeClr val="tx1"/>
                </a:solidFill>
                <a:effectLst/>
                <a:latin typeface="Arial"/>
                <a:ea typeface="ＭＳ Ｐゴシック" charset="-128"/>
                <a:cs typeface="Arial"/>
              </a:rPr>
              <a:t>color</a:t>
            </a:r>
            <a:r>
              <a:rPr kumimoji="0" lang="en-GB" sz="1600" b="0" i="0" u="none" strike="noStrike" cap="none" normalizeH="0" baseline="0" dirty="0">
                <a:ln>
                  <a:noFill/>
                </a:ln>
                <a:solidFill>
                  <a:schemeClr val="tx1"/>
                </a:solidFill>
                <a:effectLst/>
                <a:latin typeface="Arial"/>
                <a:ea typeface="ＭＳ Ｐゴシック" charset="-128"/>
                <a:cs typeface="Arial"/>
              </a:rPr>
              <a:t> according to status. A table must be added to relate status to </a:t>
            </a:r>
            <a:r>
              <a:rPr kumimoji="0" lang="en-GB" sz="1600" b="0" i="0" u="none" strike="noStrike" cap="none" normalizeH="0" baseline="0" dirty="0" err="1">
                <a:ln>
                  <a:noFill/>
                </a:ln>
                <a:solidFill>
                  <a:schemeClr val="tx1"/>
                </a:solidFill>
                <a:effectLst/>
                <a:latin typeface="Arial"/>
                <a:ea typeface="ＭＳ Ｐゴシック" charset="-128"/>
                <a:cs typeface="Arial"/>
              </a:rPr>
              <a:t>colors</a:t>
            </a:r>
            <a:r>
              <a:rPr kumimoji="0" lang="en-GB" sz="1600" b="0" i="0" u="none" strike="noStrike" cap="none" normalizeH="0" baseline="0" dirty="0">
                <a:ln>
                  <a:noFill/>
                </a:ln>
                <a:solidFill>
                  <a:schemeClr val="tx1"/>
                </a:solidFill>
                <a:effectLst/>
                <a:latin typeface="Arial"/>
                <a:ea typeface="ＭＳ Ｐゴシック" charset="-128"/>
                <a:cs typeface="Arial"/>
              </a:rPr>
              <a:t>. No changes to associated components are required.</a:t>
            </a:r>
            <a:endParaRPr kumimoji="0" lang="en-GB" sz="1600" b="1" i="0" u="none" strike="noStrike" cap="none" normalizeH="0" baseline="0" dirty="0">
              <a:ln>
                <a:noFill/>
              </a:ln>
              <a:solidFill>
                <a:schemeClr val="tx1"/>
              </a:solidFill>
              <a:effectLst/>
              <a:latin typeface="Arial"/>
              <a:ea typeface="ＭＳ Ｐゴシック" charset="-128"/>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priority: </a:t>
            </a:r>
            <a:r>
              <a:rPr kumimoji="0" lang="en-GB" sz="1600" b="0" i="0" u="none" strike="noStrike" cap="none" normalizeH="0" baseline="0" dirty="0">
                <a:ln>
                  <a:noFill/>
                </a:ln>
                <a:solidFill>
                  <a:schemeClr val="tx1"/>
                </a:solidFill>
                <a:effectLst/>
                <a:latin typeface="Arial"/>
                <a:ea typeface="ＭＳ Ｐゴシック" charset="-128"/>
                <a:cs typeface="Arial"/>
              </a:rPr>
              <a:t>Medium</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implementation:</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Estimated effort: </a:t>
            </a:r>
            <a:r>
              <a:rPr kumimoji="0" lang="en-GB" sz="1600" b="0" i="0" u="none" strike="noStrike" cap="none" normalizeH="0" baseline="0" dirty="0">
                <a:ln>
                  <a:noFill/>
                </a:ln>
                <a:solidFill>
                  <a:schemeClr val="tx1"/>
                </a:solidFill>
                <a:effectLst/>
                <a:latin typeface="Arial"/>
                <a:ea typeface="ＭＳ Ｐゴシック" charset="-128"/>
                <a:cs typeface="Arial"/>
              </a:rPr>
              <a:t>2 hours</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Date to SGA app. team: </a:t>
            </a:r>
            <a:r>
              <a:rPr kumimoji="0" lang="en-GB" sz="1600" b="0" i="0" u="none" strike="noStrike" cap="none" normalizeH="0" baseline="0" dirty="0">
                <a:ln>
                  <a:noFill/>
                </a:ln>
                <a:solidFill>
                  <a:schemeClr val="tx1"/>
                </a:solidFill>
                <a:effectLst/>
                <a:latin typeface="Arial"/>
                <a:ea typeface="ＭＳ Ｐゴシック" charset="-128"/>
                <a:cs typeface="Arial"/>
              </a:rPr>
              <a:t>28/01/</a:t>
            </a:r>
            <a:r>
              <a:rPr kumimoji="0" lang="en-GB" sz="1600" b="0" i="0" u="none" strike="noStrike" cap="none" normalizeH="0" baseline="0" dirty="0" smtClean="0">
                <a:ln>
                  <a:noFill/>
                </a:ln>
                <a:solidFill>
                  <a:schemeClr val="tx1"/>
                </a:solidFill>
                <a:effectLst/>
                <a:latin typeface="Arial"/>
                <a:ea typeface="ＭＳ Ｐゴシック" charset="-128"/>
                <a:cs typeface="Arial"/>
              </a:rPr>
              <a:t>09	</a:t>
            </a:r>
            <a:r>
              <a:rPr kumimoji="0" lang="en-GB" sz="1600" b="1" i="0" u="none" strike="noStrike" cap="none" normalizeH="0" baseline="0" dirty="0" smtClean="0">
                <a:ln>
                  <a:noFill/>
                </a:ln>
                <a:solidFill>
                  <a:schemeClr val="tx1"/>
                </a:solidFill>
                <a:effectLst/>
                <a:latin typeface="Arial"/>
                <a:ea typeface="ＭＳ Ｐゴシック" charset="-128"/>
                <a:cs typeface="Arial"/>
              </a:rPr>
              <a:t>CCB </a:t>
            </a:r>
            <a:r>
              <a:rPr kumimoji="0" lang="en-GB" sz="1600" b="1" i="0" u="none" strike="noStrike" cap="none" normalizeH="0" baseline="0" dirty="0">
                <a:ln>
                  <a:noFill/>
                </a:ln>
                <a:solidFill>
                  <a:schemeClr val="tx1"/>
                </a:solidFill>
                <a:effectLst/>
                <a:latin typeface="Arial"/>
                <a:ea typeface="ＭＳ Ｐゴシック" charset="-128"/>
                <a:cs typeface="Arial"/>
              </a:rPr>
              <a:t>decision date: </a:t>
            </a:r>
            <a:r>
              <a:rPr kumimoji="0" lang="en-GB" sz="1600" b="0" i="0" u="none" strike="noStrike" cap="none" normalizeH="0" baseline="0" dirty="0">
                <a:ln>
                  <a:noFill/>
                </a:ln>
                <a:solidFill>
                  <a:schemeClr val="tx1"/>
                </a:solidFill>
                <a:effectLst/>
                <a:latin typeface="Arial"/>
                <a:ea typeface="ＭＳ Ｐゴシック" charset="-128"/>
                <a:cs typeface="Arial"/>
              </a:rPr>
              <a:t>30/01/09</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Decision: </a:t>
            </a:r>
            <a:r>
              <a:rPr kumimoji="0" lang="en-GB" sz="1600" b="0" i="0" u="none" strike="noStrike" cap="none" normalizeH="0" baseline="0" dirty="0">
                <a:ln>
                  <a:noFill/>
                </a:ln>
                <a:solidFill>
                  <a:schemeClr val="tx1"/>
                </a:solidFill>
                <a:effectLst/>
                <a:latin typeface="Arial"/>
                <a:ea typeface="ＭＳ Ｐゴシック" charset="-128"/>
                <a:cs typeface="Arial"/>
              </a:rPr>
              <a:t>Accept change. Change to be implemented in Release 1.2</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Change </a:t>
            </a:r>
            <a:r>
              <a:rPr kumimoji="0" lang="en-GB" sz="1600" b="1" i="0" u="none" strike="noStrike" cap="none" normalizeH="0" baseline="0" dirty="0" err="1">
                <a:ln>
                  <a:noFill/>
                </a:ln>
                <a:solidFill>
                  <a:schemeClr val="tx1"/>
                </a:solidFill>
                <a:effectLst/>
                <a:latin typeface="Arial"/>
                <a:ea typeface="ＭＳ Ｐゴシック" charset="-128"/>
                <a:cs typeface="Arial"/>
              </a:rPr>
              <a:t>implementor</a:t>
            </a:r>
            <a:r>
              <a:rPr kumimoji="0" lang="en-GB" sz="1600" b="1" i="0" u="none" strike="noStrike" cap="none" normalizeH="0" baseline="0" dirty="0" smtClean="0">
                <a:ln>
                  <a:noFill/>
                </a:ln>
                <a:solidFill>
                  <a:schemeClr val="tx1"/>
                </a:solidFill>
                <a:effectLst/>
                <a:latin typeface="Arial"/>
                <a:ea typeface="ＭＳ Ｐゴシック" charset="-128"/>
                <a:cs typeface="Arial"/>
              </a:rPr>
              <a:t>:	Date </a:t>
            </a:r>
            <a:r>
              <a:rPr kumimoji="0" lang="en-GB" sz="1600" b="1" i="0" u="none" strike="noStrike" cap="none" normalizeH="0" baseline="0" dirty="0">
                <a:ln>
                  <a:noFill/>
                </a:ln>
                <a:solidFill>
                  <a:schemeClr val="tx1"/>
                </a:solidFill>
                <a:effectLst/>
                <a:latin typeface="Arial"/>
                <a:ea typeface="ＭＳ Ｐゴシック" charset="-128"/>
                <a:cs typeface="Arial"/>
              </a:rPr>
              <a:t>of change:</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Date submitted to QA</a:t>
            </a:r>
            <a:r>
              <a:rPr kumimoji="0" lang="en-GB" sz="1600" b="1" i="0" u="none" strike="noStrike" cap="none" normalizeH="0" baseline="0" dirty="0" smtClean="0">
                <a:ln>
                  <a:noFill/>
                </a:ln>
                <a:solidFill>
                  <a:schemeClr val="tx1"/>
                </a:solidFill>
                <a:effectLst/>
                <a:latin typeface="Arial"/>
                <a:ea typeface="ＭＳ Ｐゴシック" charset="-128"/>
                <a:cs typeface="Arial"/>
              </a:rPr>
              <a:t>:	QA </a:t>
            </a:r>
            <a:r>
              <a:rPr kumimoji="0" lang="en-GB" sz="1600" b="1" i="0" u="none" strike="noStrike" cap="none" normalizeH="0" baseline="0" dirty="0">
                <a:ln>
                  <a:noFill/>
                </a:ln>
                <a:solidFill>
                  <a:schemeClr val="tx1"/>
                </a:solidFill>
                <a:effectLst/>
                <a:latin typeface="Arial"/>
                <a:ea typeface="ＭＳ Ｐゴシック" charset="-128"/>
                <a:cs typeface="Arial"/>
              </a:rPr>
              <a:t>decision:</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Date submitted to CM:</a:t>
            </a:r>
            <a:endParaRPr kumimoji="0" lang="en-US" sz="1600" b="1" i="0" u="none" strike="noStrike" cap="none" normalizeH="0" baseline="0" dirty="0">
              <a:ln>
                <a:noFill/>
              </a:ln>
              <a:solidFill>
                <a:schemeClr val="tx1"/>
              </a:solidFill>
              <a:effectLst/>
              <a:latin typeface="Arial"/>
              <a:ea typeface="Times New Roman" charset="0"/>
              <a:cs typeface="Arial"/>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Arial"/>
                <a:ea typeface="ＭＳ Ｐゴシック" charset="-128"/>
                <a:cs typeface="Arial"/>
              </a:rPr>
              <a:t>Comments: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Times New Roman" charset="0"/>
              <a:ea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p:txBody>
      </p:sp>
      <p:sp>
        <p:nvSpPr>
          <p:cNvPr id="4" name="Slide Number Placeholder 3"/>
          <p:cNvSpPr>
            <a:spLocks noGrp="1"/>
          </p:cNvSpPr>
          <p:nvPr>
            <p:ph type="sldNum" sz="quarter" idx="12"/>
          </p:nvPr>
        </p:nvSpPr>
        <p:spPr/>
        <p:txBody>
          <a:bodyPr/>
          <a:lstStyle/>
          <a:p>
            <a:fld id="{7B134961-4B2C-A547-9A54-CB85DA02077E}" type="slidenum">
              <a:rPr lang="en-US" smtClean="0"/>
              <a:pPr/>
              <a:t>62</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12961168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in change analysis</a:t>
            </a:r>
            <a:endParaRPr lang="en-US" dirty="0"/>
          </a:p>
        </p:txBody>
      </p:sp>
      <p:sp>
        <p:nvSpPr>
          <p:cNvPr id="3" name="Content Placeholder 2"/>
          <p:cNvSpPr>
            <a:spLocks noGrp="1"/>
          </p:cNvSpPr>
          <p:nvPr>
            <p:ph idx="1"/>
          </p:nvPr>
        </p:nvSpPr>
        <p:spPr/>
        <p:txBody>
          <a:bodyPr/>
          <a:lstStyle/>
          <a:p>
            <a:r>
              <a:rPr lang="en-US" dirty="0" smtClean="0"/>
              <a:t>The consequences of not making the change </a:t>
            </a:r>
            <a:endParaRPr lang="en-GB" dirty="0" smtClean="0"/>
          </a:p>
          <a:p>
            <a:r>
              <a:rPr lang="en-US" dirty="0" smtClean="0"/>
              <a:t>The benefits of the change </a:t>
            </a:r>
            <a:endParaRPr lang="en-GB" dirty="0" smtClean="0"/>
          </a:p>
          <a:p>
            <a:r>
              <a:rPr lang="en-US" dirty="0" smtClean="0"/>
              <a:t>The number of users affected by the change</a:t>
            </a:r>
            <a:endParaRPr lang="en-GB" dirty="0" smtClean="0"/>
          </a:p>
          <a:p>
            <a:r>
              <a:rPr lang="en-US" dirty="0" smtClean="0"/>
              <a:t>The costs of making the change</a:t>
            </a:r>
            <a:endParaRPr lang="en-GB" dirty="0" smtClean="0"/>
          </a:p>
          <a:p>
            <a:r>
              <a:rPr lang="en-US" dirty="0" smtClean="0"/>
              <a:t>The product release cycle</a:t>
            </a:r>
            <a:endParaRPr lang="en-GB" dirty="0" smtClean="0"/>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63</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5407893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Change management and agile methods</a:t>
            </a:r>
            <a:endParaRPr lang="en-US" dirty="0"/>
          </a:p>
        </p:txBody>
      </p:sp>
      <p:sp>
        <p:nvSpPr>
          <p:cNvPr id="3" name="Content Placeholder 2"/>
          <p:cNvSpPr>
            <a:spLocks noGrp="1"/>
          </p:cNvSpPr>
          <p:nvPr>
            <p:ph idx="1"/>
          </p:nvPr>
        </p:nvSpPr>
        <p:spPr/>
        <p:txBody>
          <a:bodyPr/>
          <a:lstStyle/>
          <a:p>
            <a:r>
              <a:rPr lang="en-US" dirty="0" smtClean="0"/>
              <a:t>In some agile methods, customers are directly involved in change management. </a:t>
            </a:r>
          </a:p>
          <a:p>
            <a:r>
              <a:rPr lang="en-US" dirty="0" smtClean="0"/>
              <a:t>The propose a change to the requirements and work with the team to assess its impact and decide whether the change should take priority over the features planned for the next increment of the system. </a:t>
            </a:r>
          </a:p>
          <a:p>
            <a:r>
              <a:rPr lang="en-US" dirty="0" smtClean="0"/>
              <a:t>Changes to improve the software improvement are decided by the programmers working on the system. </a:t>
            </a:r>
          </a:p>
          <a:p>
            <a:r>
              <a:rPr lang="en-US" dirty="0" smtClean="0"/>
              <a:t>Refactoring, where the software is continually improved, is not seen as an overhead but as a necessary part of the development process. </a:t>
            </a:r>
            <a:endParaRPr lang="en-US" dirty="0"/>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
        <p:nvSpPr>
          <p:cNvPr id="4" name="Slide Number Placeholder 3"/>
          <p:cNvSpPr>
            <a:spLocks noGrp="1"/>
          </p:cNvSpPr>
          <p:nvPr>
            <p:ph type="sldNum" sz="quarter" idx="12"/>
          </p:nvPr>
        </p:nvSpPr>
        <p:spPr/>
        <p:txBody>
          <a:bodyPr/>
          <a:lstStyle/>
          <a:p>
            <a:fld id="{7B134961-4B2C-A547-9A54-CB85DA02077E}" type="slidenum">
              <a:rPr lang="en-US" smtClean="0"/>
              <a:pPr/>
              <a:t>64</a:t>
            </a:fld>
            <a:endParaRPr lang="en-US"/>
          </a:p>
        </p:txBody>
      </p:sp>
    </p:spTree>
    <p:extLst>
      <p:ext uri="{BB962C8B-B14F-4D97-AF65-F5344CB8AC3E}">
        <p14:creationId xmlns:p14="http://schemas.microsoft.com/office/powerpoint/2010/main" val="42753131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Derivation </a:t>
            </a:r>
            <a:r>
              <a:rPr lang="en-US" dirty="0"/>
              <a:t>history</a:t>
            </a:r>
            <a:r>
              <a:rPr lang="en-GB" dirty="0" smtClean="0"/>
              <a:t> </a:t>
            </a:r>
            <a:endParaRPr lang="en-US" dirty="0"/>
          </a:p>
        </p:txBody>
      </p:sp>
      <p:sp>
        <p:nvSpPr>
          <p:cNvPr id="18434" name="Text Box 2"/>
          <p:cNvSpPr txBox="1">
            <a:spLocks noChangeArrowheads="1"/>
          </p:cNvSpPr>
          <p:nvPr/>
        </p:nvSpPr>
        <p:spPr bwMode="auto">
          <a:xfrm>
            <a:off x="457200" y="1978024"/>
            <a:ext cx="8149711" cy="3750205"/>
          </a:xfrm>
          <a:prstGeom prst="rect">
            <a:avLst/>
          </a:prstGeom>
          <a:solidFill>
            <a:srgbClr val="FFFF00">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SICSA project (XEP 6087)</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APP-SYSTEM/AUTH/RBAC/USER_ROLE</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Object: </a:t>
            </a:r>
            <a:r>
              <a:rPr kumimoji="0" lang="en-US" sz="1600" b="0" i="0" u="none" strike="noStrike" cap="none" normalizeH="0" baseline="0" dirty="0" err="1">
                <a:ln>
                  <a:noFill/>
                </a:ln>
                <a:solidFill>
                  <a:schemeClr val="tx1"/>
                </a:solidFill>
                <a:effectLst/>
                <a:latin typeface="Arial"/>
                <a:ea typeface="Times New Roman" charset="0"/>
                <a:cs typeface="Arial"/>
              </a:rPr>
              <a:t>currentRole</a:t>
            </a: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Author: R. </a:t>
            </a:r>
            <a:r>
              <a:rPr kumimoji="0" lang="en-US" sz="1600" b="0" i="0" u="none" strike="noStrike" cap="none" normalizeH="0" baseline="0" dirty="0" err="1">
                <a:ln>
                  <a:noFill/>
                </a:ln>
                <a:solidFill>
                  <a:schemeClr val="tx1"/>
                </a:solidFill>
                <a:effectLst/>
                <a:latin typeface="Arial"/>
                <a:ea typeface="Times New Roman" charset="0"/>
                <a:cs typeface="Arial"/>
              </a:rPr>
              <a:t>Looek</a:t>
            </a: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Creation date: 13/11/2009</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 St Andrews University 2009</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Modification history</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Version	Modifier	Date	</a:t>
            </a:r>
            <a:r>
              <a:rPr kumimoji="0" lang="en-US" sz="1600" b="0" i="0" u="none" strike="noStrike" cap="none" normalizeH="0" dirty="0" smtClean="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Change		Reason</a:t>
            </a:r>
            <a:endParaRPr kumimoji="0" lang="en-US" sz="1600" b="0" i="0" u="none" strike="noStrike" cap="none" normalizeH="0" baseline="0" dirty="0">
              <a:ln>
                <a:noFill/>
              </a:ln>
              <a:solidFill>
                <a:schemeClr val="tx1"/>
              </a:solidFill>
              <a:effectLst/>
              <a:latin typeface="Arial"/>
              <a:ea typeface="Times New Roman" charset="0"/>
              <a:cs typeface="Arial"/>
            </a:endParaRP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1.0	J</a:t>
            </a: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Jones	11</a:t>
            </a:r>
            <a:r>
              <a:rPr kumimoji="0" lang="en-US" sz="1600" b="0" i="0" u="none" strike="noStrike" cap="none" normalizeH="0" baseline="0" dirty="0">
                <a:ln>
                  <a:noFill/>
                </a:ln>
                <a:solidFill>
                  <a:schemeClr val="tx1"/>
                </a:solidFill>
                <a:effectLst/>
                <a:latin typeface="Arial"/>
                <a:ea typeface="Times New Roman" charset="0"/>
                <a:cs typeface="Arial"/>
              </a:rPr>
              <a:t>/11/</a:t>
            </a:r>
            <a:r>
              <a:rPr kumimoji="0" lang="en-US" sz="1600" b="0" i="0" u="none" strike="noStrike" cap="none" normalizeH="0" baseline="0" dirty="0" smtClean="0">
                <a:ln>
                  <a:noFill/>
                </a:ln>
                <a:solidFill>
                  <a:schemeClr val="tx1"/>
                </a:solidFill>
                <a:effectLst/>
                <a:latin typeface="Arial"/>
                <a:ea typeface="Times New Roman" charset="0"/>
                <a:cs typeface="Arial"/>
              </a:rPr>
              <a:t>2009	Add header	Submitted </a:t>
            </a:r>
            <a:r>
              <a:rPr kumimoji="0" lang="en-US" sz="1600" b="0" i="0" u="none" strike="noStrike" cap="none" normalizeH="0" baseline="0" dirty="0">
                <a:ln>
                  <a:noFill/>
                </a:ln>
                <a:solidFill>
                  <a:schemeClr val="tx1"/>
                </a:solidFill>
                <a:effectLst/>
                <a:latin typeface="Arial"/>
                <a:ea typeface="Times New Roman" charset="0"/>
                <a:cs typeface="Arial"/>
              </a:rPr>
              <a:t>to CM</a:t>
            </a:r>
          </a:p>
          <a:p>
            <a:pPr marL="0" marR="9525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smtClean="0">
                <a:ln>
                  <a:noFill/>
                </a:ln>
                <a:solidFill>
                  <a:schemeClr val="tx1"/>
                </a:solidFill>
                <a:effectLst/>
                <a:latin typeface="Arial"/>
                <a:ea typeface="Times New Roman" charset="0"/>
                <a:cs typeface="Arial"/>
              </a:rPr>
              <a:t>1.1	R</a:t>
            </a:r>
            <a:r>
              <a:rPr kumimoji="0" lang="en-US" sz="1600" b="0" i="0" u="none" strike="noStrike" cap="none" normalizeH="0" baseline="0" dirty="0">
                <a:ln>
                  <a:noFill/>
                </a:ln>
                <a:solidFill>
                  <a:schemeClr val="tx1"/>
                </a:solidFill>
                <a:effectLst/>
                <a:latin typeface="Arial"/>
                <a:ea typeface="Times New Roman" charset="0"/>
                <a:cs typeface="Arial"/>
              </a:rPr>
              <a:t>. </a:t>
            </a:r>
            <a:r>
              <a:rPr kumimoji="0" lang="en-US" sz="1600" b="0" i="0" u="none" strike="noStrike" cap="none" normalizeH="0" baseline="0" dirty="0" err="1">
                <a:ln>
                  <a:noFill/>
                </a:ln>
                <a:solidFill>
                  <a:schemeClr val="tx1"/>
                </a:solidFill>
                <a:effectLst/>
                <a:latin typeface="Arial"/>
                <a:ea typeface="Times New Roman" charset="0"/>
                <a:cs typeface="Arial"/>
              </a:rPr>
              <a:t>Looek</a:t>
            </a:r>
            <a:r>
              <a:rPr kumimoji="0" lang="en-US" sz="1600" b="0" i="0" u="none" strike="noStrike" cap="none" normalizeH="0" baseline="0" dirty="0" smtClean="0">
                <a:ln>
                  <a:noFill/>
                </a:ln>
                <a:solidFill>
                  <a:schemeClr val="tx1"/>
                </a:solidFill>
                <a:effectLst/>
                <a:latin typeface="Arial"/>
                <a:ea typeface="Times New Roman" charset="0"/>
                <a:cs typeface="Arial"/>
              </a:rPr>
              <a:t> 	13</a:t>
            </a:r>
            <a:r>
              <a:rPr kumimoji="0" lang="en-US" sz="1600" b="0" i="0" u="none" strike="noStrike" cap="none" normalizeH="0" baseline="0" dirty="0">
                <a:ln>
                  <a:noFill/>
                </a:ln>
                <a:solidFill>
                  <a:schemeClr val="tx1"/>
                </a:solidFill>
                <a:effectLst/>
                <a:latin typeface="Arial"/>
                <a:ea typeface="Times New Roman" charset="0"/>
                <a:cs typeface="Arial"/>
              </a:rPr>
              <a:t>/11/</a:t>
            </a:r>
            <a:r>
              <a:rPr kumimoji="0" lang="en-US" sz="1600" b="0" i="0" u="none" strike="noStrike" cap="none" normalizeH="0" baseline="0" dirty="0" smtClean="0">
                <a:ln>
                  <a:noFill/>
                </a:ln>
                <a:solidFill>
                  <a:schemeClr val="tx1"/>
                </a:solidFill>
                <a:effectLst/>
                <a:latin typeface="Arial"/>
                <a:ea typeface="Times New Roman" charset="0"/>
                <a:cs typeface="Arial"/>
              </a:rPr>
              <a:t>2009	New field		Change </a:t>
            </a:r>
            <a:r>
              <a:rPr kumimoji="0" lang="en-US" sz="1600" b="0" i="0" u="none" strike="noStrike" cap="none" normalizeH="0" baseline="0" dirty="0">
                <a:ln>
                  <a:noFill/>
                </a:ln>
                <a:solidFill>
                  <a:schemeClr val="tx1"/>
                </a:solidFill>
                <a:effectLst/>
                <a:latin typeface="Arial"/>
                <a:ea typeface="Times New Roman" charset="0"/>
                <a:cs typeface="Arial"/>
              </a:rPr>
              <a:t>req. R07/02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p:txBody>
      </p:sp>
      <p:sp>
        <p:nvSpPr>
          <p:cNvPr id="4" name="Slide Number Placeholder 3"/>
          <p:cNvSpPr>
            <a:spLocks noGrp="1"/>
          </p:cNvSpPr>
          <p:nvPr>
            <p:ph type="sldNum" sz="quarter" idx="12"/>
          </p:nvPr>
        </p:nvSpPr>
        <p:spPr/>
        <p:txBody>
          <a:bodyPr/>
          <a:lstStyle/>
          <a:p>
            <a:fld id="{7B134961-4B2C-A547-9A54-CB85DA02077E}" type="slidenum">
              <a:rPr lang="en-US" smtClean="0"/>
              <a:pPr/>
              <a:t>65</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2151980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management</a:t>
            </a:r>
            <a:endParaRPr lang="en-US" dirty="0"/>
          </a:p>
        </p:txBody>
      </p:sp>
      <p:sp>
        <p:nvSpPr>
          <p:cNvPr id="3" name="Content Placeholder 2"/>
          <p:cNvSpPr>
            <a:spLocks noGrp="1"/>
          </p:cNvSpPr>
          <p:nvPr>
            <p:ph idx="1"/>
          </p:nvPr>
        </p:nvSpPr>
        <p:spPr/>
        <p:txBody>
          <a:bodyPr/>
          <a:lstStyle/>
          <a:p>
            <a:r>
              <a:rPr lang="en-US" dirty="0" smtClean="0"/>
              <a:t>Version management (VM) is the process of keeping track of different versions of software components or configuration items and the systems in which these components are used. </a:t>
            </a:r>
          </a:p>
          <a:p>
            <a:r>
              <a:rPr lang="en-US" dirty="0" smtClean="0"/>
              <a:t>It also involves ensuring that changes made by different developers to these versions do not interfere with each other. </a:t>
            </a:r>
          </a:p>
          <a:p>
            <a:r>
              <a:rPr lang="en-US" dirty="0" smtClean="0"/>
              <a:t>Therefore version management can be thought of as the process of managing </a:t>
            </a:r>
            <a:r>
              <a:rPr lang="en-US" dirty="0" err="1" smtClean="0"/>
              <a:t>codelines</a:t>
            </a:r>
            <a:r>
              <a:rPr lang="en-US" dirty="0" smtClean="0"/>
              <a:t> and baselines. </a:t>
            </a:r>
            <a:endParaRPr lang="en-GB" dirty="0" smtClean="0"/>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66</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10520624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Codelines</a:t>
            </a:r>
            <a:r>
              <a:rPr lang="en-US" dirty="0" smtClean="0"/>
              <a:t> and baselines</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codeline</a:t>
            </a:r>
            <a:r>
              <a:rPr lang="en-US" dirty="0" smtClean="0"/>
              <a:t> is a sequence of versions of  source code with later versions in the sequence derived from earlier versions. </a:t>
            </a:r>
          </a:p>
          <a:p>
            <a:r>
              <a:rPr lang="en-US" dirty="0" err="1" smtClean="0"/>
              <a:t>Codelines</a:t>
            </a:r>
            <a:r>
              <a:rPr lang="en-US" dirty="0" smtClean="0"/>
              <a:t> normally apply to components of systems so that there are different versions of each component.</a:t>
            </a:r>
          </a:p>
          <a:p>
            <a:r>
              <a:rPr lang="en-US" dirty="0" smtClean="0"/>
              <a:t> A baseline is a definition of a specific system. </a:t>
            </a:r>
          </a:p>
          <a:p>
            <a:r>
              <a:rPr lang="en-US" dirty="0" smtClean="0"/>
              <a:t>The baseline therefore specifies the component versions that are included in the system plus a specification of the libraries used, configuration files, etc.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67</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24553651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Codelines</a:t>
            </a:r>
            <a:r>
              <a:rPr lang="en-US" dirty="0" smtClean="0"/>
              <a:t> </a:t>
            </a:r>
            <a:r>
              <a:rPr lang="en-US" dirty="0"/>
              <a:t>and baselines</a:t>
            </a:r>
            <a:r>
              <a:rPr lang="en-GB" dirty="0" smtClean="0"/>
              <a:t> </a:t>
            </a:r>
            <a:endParaRPr lang="en-US" dirty="0"/>
          </a:p>
        </p:txBody>
      </p:sp>
      <p:pic>
        <p:nvPicPr>
          <p:cNvPr id="4" name="Content Placeholder 3" descr="25.6 CodeandBaseline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696" b="-1696"/>
              <a:stretch>
                <a:fillRect/>
              </a:stretch>
            </p:blipFill>
          </mc:Choice>
          <mc:Fallback>
            <p:blipFill>
              <a:blip r:embed="rId3"/>
              <a:srcRect t="-1696" b="-1696"/>
              <a:stretch>
                <a:fillRect/>
              </a:stretch>
            </p:blipFill>
          </mc:Fallback>
        </mc:AlternateContent>
        <p:spPr/>
      </p:pic>
      <p:sp>
        <p:nvSpPr>
          <p:cNvPr id="5" name="Slide Number Placeholder 4"/>
          <p:cNvSpPr>
            <a:spLocks noGrp="1"/>
          </p:cNvSpPr>
          <p:nvPr>
            <p:ph type="sldNum" sz="quarter" idx="12"/>
          </p:nvPr>
        </p:nvSpPr>
        <p:spPr/>
        <p:txBody>
          <a:bodyPr/>
          <a:lstStyle/>
          <a:p>
            <a:fld id="{7B134961-4B2C-A547-9A54-CB85DA02077E}" type="slidenum">
              <a:rPr lang="en-US" smtClean="0"/>
              <a:pPr/>
              <a:t>68</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8193850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Baselines</a:t>
            </a:r>
            <a:endParaRPr lang="en-US" dirty="0"/>
          </a:p>
        </p:txBody>
      </p:sp>
      <p:sp>
        <p:nvSpPr>
          <p:cNvPr id="3" name="Content Placeholder 2"/>
          <p:cNvSpPr>
            <a:spLocks noGrp="1"/>
          </p:cNvSpPr>
          <p:nvPr>
            <p:ph idx="1"/>
          </p:nvPr>
        </p:nvSpPr>
        <p:spPr/>
        <p:txBody>
          <a:bodyPr/>
          <a:lstStyle/>
          <a:p>
            <a:r>
              <a:rPr lang="en-US" dirty="0" smtClean="0"/>
              <a:t>Baselines may be specified using a configuration language, which allows you to define what components are included in a version of a particular system. </a:t>
            </a:r>
            <a:endParaRPr lang="en-GB" dirty="0" smtClean="0"/>
          </a:p>
          <a:p>
            <a:r>
              <a:rPr lang="en-US" dirty="0" smtClean="0"/>
              <a:t>Baselines are important because you often have to recreate a specific version of a complete system. </a:t>
            </a:r>
          </a:p>
          <a:p>
            <a:pPr lvl="1"/>
            <a:r>
              <a:rPr lang="en-US" dirty="0" smtClean="0"/>
              <a:t>For example, a product line may be instantiated so that there are individual system versions for different customers. You may have to recreate the version delivered to a specific customer if, for example, that customer reports bugs in their system that have to be repaired.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69</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2321719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GB" smtClean="0"/>
              <a:t>Quality plans</a:t>
            </a:r>
            <a:endParaRPr lang="en-GB"/>
          </a:p>
        </p:txBody>
      </p:sp>
      <p:sp>
        <p:nvSpPr>
          <p:cNvPr id="88067" name="Rectangle 3"/>
          <p:cNvSpPr>
            <a:spLocks noGrp="1" noChangeArrowheads="1"/>
          </p:cNvSpPr>
          <p:nvPr>
            <p:ph idx="1"/>
          </p:nvPr>
        </p:nvSpPr>
        <p:spPr/>
        <p:txBody>
          <a:bodyPr/>
          <a:lstStyle/>
          <a:p>
            <a:r>
              <a:rPr lang="en-GB" smtClean="0"/>
              <a:t>Quality plan structure</a:t>
            </a:r>
          </a:p>
          <a:p>
            <a:pPr lvl="1"/>
            <a:r>
              <a:rPr lang="en-GB" smtClean="0"/>
              <a:t>Product introduction;</a:t>
            </a:r>
          </a:p>
          <a:p>
            <a:pPr lvl="1"/>
            <a:r>
              <a:rPr lang="en-GB" smtClean="0"/>
              <a:t>Product plans;</a:t>
            </a:r>
          </a:p>
          <a:p>
            <a:pPr lvl="1"/>
            <a:r>
              <a:rPr lang="en-GB" smtClean="0"/>
              <a:t>Process descriptions;</a:t>
            </a:r>
          </a:p>
          <a:p>
            <a:pPr lvl="1"/>
            <a:r>
              <a:rPr lang="en-GB" smtClean="0"/>
              <a:t>Quality goals;</a:t>
            </a:r>
          </a:p>
          <a:p>
            <a:pPr lvl="1"/>
            <a:r>
              <a:rPr lang="en-GB" smtClean="0"/>
              <a:t>Risks and risk management.</a:t>
            </a:r>
          </a:p>
          <a:p>
            <a:r>
              <a:rPr lang="en-GB" smtClean="0"/>
              <a:t>Quality plans should be short, succinct documents</a:t>
            </a:r>
          </a:p>
          <a:p>
            <a:pPr lvl="1"/>
            <a:r>
              <a:rPr lang="en-GB" smtClean="0"/>
              <a:t>If they are too long, no-one will read them.</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management systems</a:t>
            </a:r>
            <a:endParaRPr lang="en-US" dirty="0"/>
          </a:p>
        </p:txBody>
      </p:sp>
      <p:sp>
        <p:nvSpPr>
          <p:cNvPr id="3" name="Content Placeholder 2"/>
          <p:cNvSpPr>
            <a:spLocks noGrp="1"/>
          </p:cNvSpPr>
          <p:nvPr>
            <p:ph idx="1"/>
          </p:nvPr>
        </p:nvSpPr>
        <p:spPr/>
        <p:txBody>
          <a:bodyPr/>
          <a:lstStyle/>
          <a:p>
            <a:r>
              <a:rPr lang="en-US" dirty="0" smtClean="0"/>
              <a:t>Version and release identification </a:t>
            </a:r>
          </a:p>
          <a:p>
            <a:pPr lvl="1"/>
            <a:r>
              <a:rPr lang="en-US" dirty="0" smtClean="0"/>
              <a:t>Managed versions are assigned identifiers when they are submitted to the system. </a:t>
            </a:r>
          </a:p>
          <a:p>
            <a:r>
              <a:rPr lang="en-US" dirty="0" smtClean="0"/>
              <a:t>Storage management </a:t>
            </a:r>
          </a:p>
          <a:p>
            <a:pPr lvl="1"/>
            <a:r>
              <a:rPr lang="en-US" dirty="0" smtClean="0"/>
              <a:t>To reduce the storage space required by multiple versions of components that differ only slightly, version management systems usually provide storage management facilities. </a:t>
            </a:r>
          </a:p>
          <a:p>
            <a:r>
              <a:rPr lang="en-US" dirty="0" smtClean="0"/>
              <a:t>Change history recording </a:t>
            </a:r>
          </a:p>
          <a:p>
            <a:pPr lvl="1"/>
            <a:r>
              <a:rPr lang="en-US" dirty="0" smtClean="0"/>
              <a:t>All of the changes made to the code of a system or component are recorded and listed. </a:t>
            </a:r>
            <a:endParaRPr lang="en-GB" dirty="0" smtClean="0"/>
          </a:p>
        </p:txBody>
      </p:sp>
      <p:sp>
        <p:nvSpPr>
          <p:cNvPr id="4" name="Slide Number Placeholder 3"/>
          <p:cNvSpPr>
            <a:spLocks noGrp="1"/>
          </p:cNvSpPr>
          <p:nvPr>
            <p:ph type="sldNum" sz="quarter" idx="12"/>
          </p:nvPr>
        </p:nvSpPr>
        <p:spPr/>
        <p:txBody>
          <a:bodyPr/>
          <a:lstStyle/>
          <a:p>
            <a:fld id="{7B134961-4B2C-A547-9A54-CB85DA02077E}" type="slidenum">
              <a:rPr lang="en-US" smtClean="0"/>
              <a:pPr/>
              <a:t>70</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2029066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Version management systems</a:t>
            </a:r>
            <a:endParaRPr lang="en-US" dirty="0"/>
          </a:p>
        </p:txBody>
      </p:sp>
      <p:sp>
        <p:nvSpPr>
          <p:cNvPr id="3" name="Content Placeholder 2"/>
          <p:cNvSpPr>
            <a:spLocks noGrp="1"/>
          </p:cNvSpPr>
          <p:nvPr>
            <p:ph idx="1"/>
          </p:nvPr>
        </p:nvSpPr>
        <p:spPr/>
        <p:txBody>
          <a:bodyPr/>
          <a:lstStyle/>
          <a:p>
            <a:r>
              <a:rPr lang="en-US" dirty="0" smtClean="0"/>
              <a:t>Independent development </a:t>
            </a:r>
          </a:p>
          <a:p>
            <a:pPr lvl="1"/>
            <a:r>
              <a:rPr lang="en-US" dirty="0" smtClean="0"/>
              <a:t>The version management system keeps track of components that have been checked out for editing and ensures that changes made to a component by different developers do not interfere. </a:t>
            </a:r>
          </a:p>
          <a:p>
            <a:r>
              <a:rPr lang="en-US" dirty="0" smtClean="0"/>
              <a:t>Project support </a:t>
            </a:r>
          </a:p>
          <a:p>
            <a:pPr lvl="1"/>
            <a:r>
              <a:rPr lang="en-US" dirty="0" smtClean="0"/>
              <a:t>A version management system may support the development of several projects, which share components.</a:t>
            </a:r>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71</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23683705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a:t>
            </a:r>
            <a:r>
              <a:rPr lang="en-US" dirty="0"/>
              <a:t>management using deltas</a:t>
            </a:r>
            <a:r>
              <a:rPr lang="en-GB" dirty="0" smtClean="0"/>
              <a:t> </a:t>
            </a:r>
            <a:endParaRPr lang="en-US" dirty="0"/>
          </a:p>
        </p:txBody>
      </p:sp>
      <p:pic>
        <p:nvPicPr>
          <p:cNvPr id="4" name="Content Placeholder 3" descr="25.7 CodelineDelta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6411" b="-26411"/>
              <a:stretch>
                <a:fillRect/>
              </a:stretch>
            </p:blipFill>
          </mc:Choice>
          <mc:Fallback>
            <p:blipFill>
              <a:blip r:embed="rId3"/>
              <a:srcRect t="-26411" b="-26411"/>
              <a:stretch>
                <a:fillRect/>
              </a:stretch>
            </p:blipFill>
          </mc:Fallback>
        </mc:AlternateContent>
        <p:spPr>
          <a:xfrm>
            <a:off x="1186828" y="1600201"/>
            <a:ext cx="6555339" cy="3605184"/>
          </a:xfrm>
        </p:spPr>
      </p:pic>
      <p:sp>
        <p:nvSpPr>
          <p:cNvPr id="5" name="Slide Number Placeholder 4"/>
          <p:cNvSpPr>
            <a:spLocks noGrp="1"/>
          </p:cNvSpPr>
          <p:nvPr>
            <p:ph type="sldNum" sz="quarter" idx="12"/>
          </p:nvPr>
        </p:nvSpPr>
        <p:spPr/>
        <p:txBody>
          <a:bodyPr/>
          <a:lstStyle/>
          <a:p>
            <a:fld id="{7B134961-4B2C-A547-9A54-CB85DA02077E}" type="slidenum">
              <a:rPr lang="en-US" smtClean="0"/>
              <a:pPr/>
              <a:t>72</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31873676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a:t>
            </a:r>
            <a:r>
              <a:rPr lang="en-US" dirty="0"/>
              <a:t>-in and check-out from a version repository</a:t>
            </a:r>
            <a:r>
              <a:rPr lang="en-GB" dirty="0" smtClean="0"/>
              <a:t> </a:t>
            </a:r>
            <a:endParaRPr lang="en-US" dirty="0"/>
          </a:p>
        </p:txBody>
      </p:sp>
      <p:pic>
        <p:nvPicPr>
          <p:cNvPr id="4" name="Content Placeholder 3" descr="25.8 CheckInOu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727" b="-1727"/>
              <a:stretch>
                <a:fillRect/>
              </a:stretch>
            </p:blipFill>
          </mc:Choice>
          <mc:Fallback>
            <p:blipFill>
              <a:blip r:embed="rId3"/>
              <a:srcRect t="-1727" b="-1727"/>
              <a:stretch>
                <a:fillRect/>
              </a:stretch>
            </p:blipFill>
          </mc:Fallback>
        </mc:AlternateContent>
        <p:spPr>
          <a:xfrm>
            <a:off x="1065224" y="1600201"/>
            <a:ext cx="7068782" cy="3887558"/>
          </a:xfrm>
        </p:spPr>
      </p:pic>
      <p:sp>
        <p:nvSpPr>
          <p:cNvPr id="5" name="Slide Number Placeholder 4"/>
          <p:cNvSpPr>
            <a:spLocks noGrp="1"/>
          </p:cNvSpPr>
          <p:nvPr>
            <p:ph type="sldNum" sz="quarter" idx="12"/>
          </p:nvPr>
        </p:nvSpPr>
        <p:spPr/>
        <p:txBody>
          <a:bodyPr/>
          <a:lstStyle/>
          <a:p>
            <a:fld id="{7B134961-4B2C-A547-9A54-CB85DA02077E}" type="slidenum">
              <a:rPr lang="en-US" smtClean="0"/>
              <a:pPr/>
              <a:t>73</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24556141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Codeline branches</a:t>
            </a:r>
            <a:endParaRPr lang="en-US" dirty="0"/>
          </a:p>
        </p:txBody>
      </p:sp>
      <p:sp>
        <p:nvSpPr>
          <p:cNvPr id="3" name="Content Placeholder 2"/>
          <p:cNvSpPr>
            <a:spLocks noGrp="1"/>
          </p:cNvSpPr>
          <p:nvPr>
            <p:ph idx="1"/>
          </p:nvPr>
        </p:nvSpPr>
        <p:spPr/>
        <p:txBody>
          <a:bodyPr/>
          <a:lstStyle/>
          <a:p>
            <a:r>
              <a:rPr lang="en-US" dirty="0" smtClean="0"/>
              <a:t>Rather than a linear sequence of versions that reflect changes to the component over time, there may be several independent sequences. </a:t>
            </a:r>
          </a:p>
          <a:p>
            <a:pPr lvl="1"/>
            <a:r>
              <a:rPr lang="en-US" dirty="0" smtClean="0"/>
              <a:t>This is normal in system development, where different developers work independently on different versions of the source code and so change it in different ways. </a:t>
            </a:r>
          </a:p>
          <a:p>
            <a:r>
              <a:rPr lang="en-US" dirty="0" smtClean="0"/>
              <a:t>At some stage, it may be necessary to merge </a:t>
            </a:r>
            <a:r>
              <a:rPr lang="en-US" dirty="0" err="1" smtClean="0"/>
              <a:t>codeline</a:t>
            </a:r>
            <a:r>
              <a:rPr lang="en-US" dirty="0" smtClean="0"/>
              <a:t> branches to create a new version of a component that includes all changes that have been made. </a:t>
            </a:r>
          </a:p>
          <a:p>
            <a:pPr lvl="1"/>
            <a:r>
              <a:rPr lang="en-US" dirty="0" smtClean="0"/>
              <a:t>If the changes made involve different parts of the code, the component versions may be merged automatically by combining the deltas that apply to the code. </a:t>
            </a:r>
            <a:endParaRPr lang="en-US" dirty="0"/>
          </a:p>
        </p:txBody>
      </p:sp>
      <p:sp>
        <p:nvSpPr>
          <p:cNvPr id="6" name="Slide Number Placeholder 5"/>
          <p:cNvSpPr>
            <a:spLocks noGrp="1"/>
          </p:cNvSpPr>
          <p:nvPr>
            <p:ph type="sldNum" sz="quarter" idx="12"/>
          </p:nvPr>
        </p:nvSpPr>
        <p:spPr/>
        <p:txBody>
          <a:bodyPr/>
          <a:lstStyle/>
          <a:p>
            <a:fld id="{7B134961-4B2C-A547-9A54-CB85DA02077E}" type="slidenum">
              <a:rPr lang="en-US" smtClean="0"/>
              <a:pPr/>
              <a:t>74</a:t>
            </a:fld>
            <a:endParaRPr lang="en-US"/>
          </a:p>
        </p:txBody>
      </p:sp>
      <p:sp>
        <p:nvSpPr>
          <p:cNvPr id="7" name="Footer Placeholder 6"/>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140987728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Branching </a:t>
            </a:r>
            <a:r>
              <a:rPr lang="en-US" dirty="0"/>
              <a:t>and merging</a:t>
            </a:r>
            <a:r>
              <a:rPr lang="en-GB" dirty="0" smtClean="0"/>
              <a:t> </a:t>
            </a:r>
            <a:endParaRPr lang="en-US" dirty="0"/>
          </a:p>
        </p:txBody>
      </p:sp>
      <p:pic>
        <p:nvPicPr>
          <p:cNvPr id="4" name="Content Placeholder 3" descr="25.9 BranchingMerging.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9611" b="-9611"/>
              <a:stretch>
                <a:fillRect/>
              </a:stretch>
            </p:blipFill>
          </mc:Choice>
          <mc:Fallback>
            <p:blipFill>
              <a:blip r:embed="rId3"/>
              <a:srcRect t="-9611" b="-9611"/>
              <a:stretch>
                <a:fillRect/>
              </a:stretch>
            </p:blipFill>
          </mc:Fallback>
        </mc:AlternateContent>
        <p:spPr>
          <a:xfrm>
            <a:off x="822014" y="1600201"/>
            <a:ext cx="7136340" cy="3924712"/>
          </a:xfrm>
        </p:spPr>
      </p:pic>
      <p:sp>
        <p:nvSpPr>
          <p:cNvPr id="5" name="Slide Number Placeholder 4"/>
          <p:cNvSpPr>
            <a:spLocks noGrp="1"/>
          </p:cNvSpPr>
          <p:nvPr>
            <p:ph type="sldNum" sz="quarter" idx="12"/>
          </p:nvPr>
        </p:nvSpPr>
        <p:spPr/>
        <p:txBody>
          <a:bodyPr/>
          <a:lstStyle/>
          <a:p>
            <a:fld id="{7B134961-4B2C-A547-9A54-CB85DA02077E}" type="slidenum">
              <a:rPr lang="en-US" smtClean="0"/>
              <a:pPr/>
              <a:t>75</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195480019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Configuration management is the management of an evolving software system. When maintaining a system, a CM team is put in place to ensure that changes are incorporated into the system in a controlled way and that records are maintained with details of the changes that have been implemented.</a:t>
            </a:r>
            <a:endParaRPr lang="en-GB" sz="2000" dirty="0" smtClean="0"/>
          </a:p>
          <a:p>
            <a:r>
              <a:rPr lang="en-US" sz="2000" dirty="0" smtClean="0"/>
              <a:t>The main configuration management processes are change management, version management, system building and release management. </a:t>
            </a:r>
            <a:endParaRPr lang="en-GB" sz="2000" dirty="0" smtClean="0"/>
          </a:p>
          <a:p>
            <a:r>
              <a:rPr lang="en-US" sz="2000" dirty="0" smtClean="0"/>
              <a:t>Change management involves assessing proposals for changes from system customers and other stakeholders and deciding if it is cost-effective to implement these in a new version of a system.</a:t>
            </a:r>
          </a:p>
          <a:p>
            <a:r>
              <a:rPr lang="en-US" sz="2000" dirty="0" smtClean="0"/>
              <a:t>Version management involves keeping track of the different versions of software components as changes are made to them. </a:t>
            </a:r>
            <a:endParaRPr lang="en-GB" sz="2000" dirty="0" smtClean="0"/>
          </a:p>
          <a:p>
            <a:endParaRPr lang="en-GB" sz="2000"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76</a:t>
            </a:fld>
            <a:endParaRPr lang="en-US"/>
          </a:p>
        </p:txBody>
      </p:sp>
    </p:spTree>
    <p:extLst>
      <p:ext uri="{BB962C8B-B14F-4D97-AF65-F5344CB8AC3E}">
        <p14:creationId xmlns:p14="http://schemas.microsoft.com/office/powerpoint/2010/main" val="23131371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25 – Configuration Management</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77</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12950304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building</a:t>
            </a:r>
            <a:endParaRPr lang="en-US" dirty="0"/>
          </a:p>
        </p:txBody>
      </p:sp>
      <p:sp>
        <p:nvSpPr>
          <p:cNvPr id="3" name="Content Placeholder 2"/>
          <p:cNvSpPr>
            <a:spLocks noGrp="1"/>
          </p:cNvSpPr>
          <p:nvPr>
            <p:ph idx="1"/>
          </p:nvPr>
        </p:nvSpPr>
        <p:spPr/>
        <p:txBody>
          <a:bodyPr/>
          <a:lstStyle/>
          <a:p>
            <a:r>
              <a:rPr lang="en-US" dirty="0" smtClean="0"/>
              <a:t>System building is the process of creating a complete, executable system by compiling and linking the system components, external libraries, configuration files, etc.</a:t>
            </a:r>
          </a:p>
          <a:p>
            <a:r>
              <a:rPr lang="en-US" dirty="0" smtClean="0"/>
              <a:t>System building tools and version management tools must communicate as the build process involves checking out component versions from the repository managed by the version management system. </a:t>
            </a:r>
          </a:p>
          <a:p>
            <a:r>
              <a:rPr lang="en-US" dirty="0" smtClean="0"/>
              <a:t>The configuration description used to identify a baseline is also used by the system building tool.</a:t>
            </a:r>
            <a:r>
              <a:rPr lang="en-GB" dirty="0" smtClean="0"/>
              <a:t>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78</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10501526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platforms</a:t>
            </a:r>
            <a:endParaRPr lang="en-US" dirty="0"/>
          </a:p>
        </p:txBody>
      </p:sp>
      <p:sp>
        <p:nvSpPr>
          <p:cNvPr id="3" name="Content Placeholder 2"/>
          <p:cNvSpPr>
            <a:spLocks noGrp="1"/>
          </p:cNvSpPr>
          <p:nvPr>
            <p:ph idx="1"/>
          </p:nvPr>
        </p:nvSpPr>
        <p:spPr/>
        <p:txBody>
          <a:bodyPr/>
          <a:lstStyle/>
          <a:p>
            <a:r>
              <a:rPr lang="en-US" dirty="0" smtClean="0"/>
              <a:t>The development system, which includes development tools such as compilers, source code editors, etc.</a:t>
            </a:r>
          </a:p>
          <a:p>
            <a:pPr lvl="1"/>
            <a:r>
              <a:rPr lang="en-US" dirty="0" smtClean="0"/>
              <a:t>Developers check out code from the version management system into a private workspace before making changes to the system. </a:t>
            </a:r>
            <a:endParaRPr lang="en-GB" dirty="0" smtClean="0"/>
          </a:p>
          <a:p>
            <a:r>
              <a:rPr lang="en-US" dirty="0" smtClean="0"/>
              <a:t>The build server, which is used to build definitive, executable versions of the system. </a:t>
            </a:r>
          </a:p>
          <a:p>
            <a:pPr lvl="1"/>
            <a:r>
              <a:rPr lang="en-US" dirty="0" smtClean="0"/>
              <a:t>Developers check-in code to the version management system before it is built. The system build may rely on external libraries that are not included in the version management system.</a:t>
            </a:r>
            <a:r>
              <a:rPr lang="en-GB" dirty="0" smtClean="0"/>
              <a:t> </a:t>
            </a:r>
          </a:p>
          <a:p>
            <a:r>
              <a:rPr lang="en-US" dirty="0" smtClean="0"/>
              <a:t>The target environment, which is the platform on which the system executes.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79</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4057207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smtClean="0"/>
              <a:t>Scope of quality management</a:t>
            </a:r>
            <a:endParaRPr lang="en-US"/>
          </a:p>
        </p:txBody>
      </p:sp>
      <p:sp>
        <p:nvSpPr>
          <p:cNvPr id="1027" name="Rectangle 3"/>
          <p:cNvSpPr>
            <a:spLocks noGrp="1" noChangeArrowheads="1"/>
          </p:cNvSpPr>
          <p:nvPr>
            <p:ph idx="1"/>
          </p:nvPr>
        </p:nvSpPr>
        <p:spPr/>
        <p:txBody>
          <a:bodyPr/>
          <a:lstStyle/>
          <a:p>
            <a:r>
              <a:rPr lang="en-US" smtClean="0"/>
              <a:t>Quality management is particularly important for large, complex systems. The quality documentation is a record of progress and supports continuity of development as the development team changes.</a:t>
            </a:r>
          </a:p>
          <a:p>
            <a:r>
              <a:rPr lang="en-US" smtClean="0"/>
              <a:t>For smaller systems, quality management needs less documentation and should focus on establishing a quality culture.</a:t>
            </a:r>
            <a:endParaRPr lang="en-US"/>
          </a:p>
        </p:txBody>
      </p:sp>
      <p:sp>
        <p:nvSpPr>
          <p:cNvPr id="4" name="Slide Number Placeholder 3"/>
          <p:cNvSpPr>
            <a:spLocks noGrp="1"/>
          </p:cNvSpPr>
          <p:nvPr>
            <p:ph type="sldNum" sz="quarter" idx="12"/>
          </p:nvPr>
        </p:nvSpPr>
        <p:spPr/>
        <p:txBody>
          <a:bodyPr/>
          <a:lstStyle/>
          <a:p>
            <a:fld id="{745CE82A-87C3-2841-AAF3-37DF1E34DC62}"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t>
            </a:r>
            <a:r>
              <a:rPr lang="en-US" dirty="0"/>
              <a:t>, build, and target platforms</a:t>
            </a:r>
            <a:r>
              <a:rPr lang="en-GB" dirty="0" smtClean="0"/>
              <a:t> </a:t>
            </a:r>
            <a:endParaRPr lang="en-US" dirty="0"/>
          </a:p>
        </p:txBody>
      </p:sp>
      <p:pic>
        <p:nvPicPr>
          <p:cNvPr id="4" name="Content Placeholder 3" descr="25.10 Build Environmen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5771" b="-5771"/>
              <a:stretch>
                <a:fillRect/>
              </a:stretch>
            </p:blipFill>
          </mc:Choice>
          <mc:Fallback>
            <p:blipFill>
              <a:blip r:embed="rId3"/>
              <a:srcRect t="-5771" b="-5771"/>
              <a:stretch>
                <a:fillRect/>
              </a:stretch>
            </p:blipFill>
          </mc:Fallback>
        </mc:AlternateContent>
        <p:spPr>
          <a:xfrm>
            <a:off x="1200340" y="1600200"/>
            <a:ext cx="6690456" cy="3679493"/>
          </a:xfrm>
        </p:spPr>
      </p:pic>
      <p:sp>
        <p:nvSpPr>
          <p:cNvPr id="5" name="Slide Number Placeholder 4"/>
          <p:cNvSpPr>
            <a:spLocks noGrp="1"/>
          </p:cNvSpPr>
          <p:nvPr>
            <p:ph type="sldNum" sz="quarter" idx="12"/>
          </p:nvPr>
        </p:nvSpPr>
        <p:spPr/>
        <p:txBody>
          <a:bodyPr/>
          <a:lstStyle/>
          <a:p>
            <a:fld id="{7B134961-4B2C-A547-9A54-CB85DA02077E}" type="slidenum">
              <a:rPr lang="en-US" smtClean="0"/>
              <a:pPr/>
              <a:t>80</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64263321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t>
            </a:r>
            <a:r>
              <a:rPr lang="en-US" dirty="0"/>
              <a:t>building</a:t>
            </a:r>
            <a:r>
              <a:rPr lang="en-GB" dirty="0" smtClean="0"/>
              <a:t> </a:t>
            </a:r>
            <a:endParaRPr lang="en-US" dirty="0"/>
          </a:p>
        </p:txBody>
      </p:sp>
      <p:pic>
        <p:nvPicPr>
          <p:cNvPr id="4" name="Content Placeholder 3" descr="25.11 SystemBuilding.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7679" b="-7679"/>
              <a:stretch>
                <a:fillRect/>
              </a:stretch>
            </p:blipFill>
          </mc:Choice>
          <mc:Fallback>
            <p:blipFill>
              <a:blip r:embed="rId3"/>
              <a:srcRect t="-7679" b="-7679"/>
              <a:stretch>
                <a:fillRect/>
              </a:stretch>
            </p:blipFill>
          </mc:Fallback>
        </mc:AlternateContent>
        <p:spPr>
          <a:xfrm>
            <a:off x="1213852" y="1600200"/>
            <a:ext cx="6447246" cy="3545737"/>
          </a:xfrm>
        </p:spPr>
      </p:pic>
      <p:sp>
        <p:nvSpPr>
          <p:cNvPr id="5" name="Slide Number Placeholder 4"/>
          <p:cNvSpPr>
            <a:spLocks noGrp="1"/>
          </p:cNvSpPr>
          <p:nvPr>
            <p:ph type="sldNum" sz="quarter" idx="12"/>
          </p:nvPr>
        </p:nvSpPr>
        <p:spPr/>
        <p:txBody>
          <a:bodyPr/>
          <a:lstStyle/>
          <a:p>
            <a:fld id="{7B134961-4B2C-A547-9A54-CB85DA02077E}" type="slidenum">
              <a:rPr lang="en-US" smtClean="0"/>
              <a:pPr/>
              <a:t>81</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57623426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system functionality</a:t>
            </a:r>
            <a:endParaRPr lang="en-US" dirty="0"/>
          </a:p>
        </p:txBody>
      </p:sp>
      <p:sp>
        <p:nvSpPr>
          <p:cNvPr id="3" name="Content Placeholder 2"/>
          <p:cNvSpPr>
            <a:spLocks noGrp="1"/>
          </p:cNvSpPr>
          <p:nvPr>
            <p:ph idx="1"/>
          </p:nvPr>
        </p:nvSpPr>
        <p:spPr/>
        <p:txBody>
          <a:bodyPr/>
          <a:lstStyle/>
          <a:p>
            <a:r>
              <a:rPr lang="en-US" dirty="0" smtClean="0"/>
              <a:t>Build script generation</a:t>
            </a:r>
            <a:endParaRPr lang="en-GB" dirty="0" smtClean="0"/>
          </a:p>
          <a:p>
            <a:r>
              <a:rPr lang="en-US" dirty="0" smtClean="0"/>
              <a:t>Version management system integration</a:t>
            </a:r>
            <a:endParaRPr lang="en-GB" dirty="0" smtClean="0"/>
          </a:p>
          <a:p>
            <a:r>
              <a:rPr lang="en-US" dirty="0" smtClean="0"/>
              <a:t>Minimal re-compilation</a:t>
            </a:r>
            <a:endParaRPr lang="en-GB" dirty="0" smtClean="0"/>
          </a:p>
          <a:p>
            <a:r>
              <a:rPr lang="en-US" dirty="0" smtClean="0"/>
              <a:t>Executable system creation</a:t>
            </a:r>
            <a:endParaRPr lang="en-GB" dirty="0" smtClean="0"/>
          </a:p>
          <a:p>
            <a:r>
              <a:rPr lang="en-US" dirty="0" smtClean="0"/>
              <a:t>Test automation</a:t>
            </a:r>
            <a:endParaRPr lang="en-GB" dirty="0" smtClean="0"/>
          </a:p>
          <a:p>
            <a:r>
              <a:rPr lang="en-US" dirty="0" smtClean="0"/>
              <a:t>Reporting</a:t>
            </a:r>
            <a:endParaRPr lang="en-GB" dirty="0" smtClean="0"/>
          </a:p>
          <a:p>
            <a:r>
              <a:rPr lang="en-US" dirty="0" smtClean="0"/>
              <a:t>Documentation generation</a:t>
            </a:r>
            <a:endParaRPr lang="en-GB" dirty="0" smtClean="0"/>
          </a:p>
          <a:p>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82</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31675716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Minimizing recompilation</a:t>
            </a:r>
            <a:endParaRPr lang="en-US" dirty="0"/>
          </a:p>
        </p:txBody>
      </p:sp>
      <p:sp>
        <p:nvSpPr>
          <p:cNvPr id="3" name="Content Placeholder 2"/>
          <p:cNvSpPr>
            <a:spLocks noGrp="1"/>
          </p:cNvSpPr>
          <p:nvPr>
            <p:ph idx="1"/>
          </p:nvPr>
        </p:nvSpPr>
        <p:spPr/>
        <p:txBody>
          <a:bodyPr/>
          <a:lstStyle/>
          <a:p>
            <a:r>
              <a:rPr lang="en-US" dirty="0" smtClean="0"/>
              <a:t>Tools to support system building are usually designed to minimize the amount of compilation that is required.</a:t>
            </a:r>
          </a:p>
          <a:p>
            <a:r>
              <a:rPr lang="en-US" dirty="0" smtClean="0"/>
              <a:t>They do this by checking if a compiled version of a component is available. If so, there is no need to recompile that component. </a:t>
            </a:r>
            <a:endParaRPr lang="en-GB" dirty="0" smtClean="0"/>
          </a:p>
          <a:p>
            <a:r>
              <a:rPr lang="en-US" dirty="0" smtClean="0"/>
              <a:t>A unique signature identifies each source and object code version and is changed when the source code is edited. </a:t>
            </a:r>
          </a:p>
          <a:p>
            <a:r>
              <a:rPr lang="en-US" dirty="0" smtClean="0"/>
              <a:t>By comparing the signatures on the source and object code files, it is possible to decide if the source code was used to generate the object code component.</a:t>
            </a:r>
            <a:endParaRPr lang="en-GB" dirty="0" smtClean="0"/>
          </a:p>
          <a:p>
            <a:endParaRPr lang="en-US" dirty="0"/>
          </a:p>
        </p:txBody>
      </p:sp>
      <p:sp>
        <p:nvSpPr>
          <p:cNvPr id="4" name="Footer Placeholder 3"/>
          <p:cNvSpPr>
            <a:spLocks noGrp="1"/>
          </p:cNvSpPr>
          <p:nvPr>
            <p:ph type="ftr" sz="quarter" idx="11"/>
          </p:nvPr>
        </p:nvSpPr>
        <p:spPr/>
        <p:txBody>
          <a:bodyPr/>
          <a:lstStyle/>
          <a:p>
            <a:r>
              <a:rPr lang="en-US" dirty="0" smtClean="0"/>
              <a:t>Chapter 25 Configuration management</a:t>
            </a:r>
          </a:p>
          <a:p>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7B134961-4B2C-A547-9A54-CB85DA02077E}" type="slidenum">
              <a:rPr lang="en-US" smtClean="0"/>
              <a:pPr/>
              <a:t>83</a:t>
            </a:fld>
            <a:endParaRPr lang="en-US"/>
          </a:p>
        </p:txBody>
      </p:sp>
    </p:spTree>
    <p:extLst>
      <p:ext uri="{BB962C8B-B14F-4D97-AF65-F5344CB8AC3E}">
        <p14:creationId xmlns:p14="http://schemas.microsoft.com/office/powerpoint/2010/main" val="344205322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identification</a:t>
            </a:r>
            <a:endParaRPr lang="en-US" dirty="0"/>
          </a:p>
        </p:txBody>
      </p:sp>
      <p:sp>
        <p:nvSpPr>
          <p:cNvPr id="3" name="Content Placeholder 2"/>
          <p:cNvSpPr>
            <a:spLocks noGrp="1"/>
          </p:cNvSpPr>
          <p:nvPr>
            <p:ph idx="1"/>
          </p:nvPr>
        </p:nvSpPr>
        <p:spPr/>
        <p:txBody>
          <a:bodyPr/>
          <a:lstStyle/>
          <a:p>
            <a:r>
              <a:rPr lang="en-US" dirty="0" smtClean="0"/>
              <a:t>Modification timestamps </a:t>
            </a:r>
          </a:p>
          <a:p>
            <a:pPr lvl="1"/>
            <a:r>
              <a:rPr lang="en-US" dirty="0" smtClean="0"/>
              <a:t>The signature on the source code file is the time and date when that file was modified. If the source code file of a component has been modified after the related object code file, then the system assumes that recompilation to create a new object code file is necessary. </a:t>
            </a:r>
          </a:p>
          <a:p>
            <a:r>
              <a:rPr lang="en-US" dirty="0" smtClean="0"/>
              <a:t>Source code checksums </a:t>
            </a:r>
          </a:p>
          <a:p>
            <a:pPr lvl="1"/>
            <a:r>
              <a:rPr lang="en-US" dirty="0" smtClean="0"/>
              <a:t>The signature on the source code file is a checksum calculated from data in the file. A checksum function calculates a unique number using the source text as input. If you change the source code (even by 1 character), this will generate a different checksum. You can therefore be confident that source code files with different checksums are actually different.</a:t>
            </a:r>
            <a:r>
              <a:rPr lang="en-GB" dirty="0" smtClean="0"/>
              <a:t> </a:t>
            </a:r>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84</a:t>
            </a:fld>
            <a:endParaRPr lang="en-US"/>
          </a:p>
        </p:txBody>
      </p:sp>
    </p:spTree>
    <p:extLst>
      <p:ext uri="{BB962C8B-B14F-4D97-AF65-F5344CB8AC3E}">
        <p14:creationId xmlns:p14="http://schemas.microsoft.com/office/powerpoint/2010/main" val="256659198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Timestamps </a:t>
            </a:r>
            <a:r>
              <a:rPr lang="en-US" dirty="0" err="1" smtClean="0"/>
              <a:t>vs</a:t>
            </a:r>
            <a:r>
              <a:rPr lang="en-US" dirty="0" smtClean="0"/>
              <a:t> checksums</a:t>
            </a:r>
            <a:endParaRPr lang="en-US" dirty="0"/>
          </a:p>
        </p:txBody>
      </p:sp>
      <p:sp>
        <p:nvSpPr>
          <p:cNvPr id="3" name="Content Placeholder 2"/>
          <p:cNvSpPr>
            <a:spLocks noGrp="1"/>
          </p:cNvSpPr>
          <p:nvPr>
            <p:ph idx="1"/>
          </p:nvPr>
        </p:nvSpPr>
        <p:spPr/>
        <p:txBody>
          <a:bodyPr/>
          <a:lstStyle/>
          <a:p>
            <a:r>
              <a:rPr lang="en-US" dirty="0" smtClean="0"/>
              <a:t>Timestamps</a:t>
            </a:r>
          </a:p>
          <a:p>
            <a:pPr lvl="1"/>
            <a:r>
              <a:rPr lang="en-US" dirty="0" smtClean="0"/>
              <a:t>Because source and object files are linked by name rather than an explicit source file signature, it is not usually possible to build different versions of a source code component into the same directory at the same time, as these would generate object files with the same name. </a:t>
            </a:r>
          </a:p>
          <a:p>
            <a:r>
              <a:rPr lang="en-US" dirty="0" smtClean="0"/>
              <a:t>Checksums</a:t>
            </a:r>
          </a:p>
          <a:p>
            <a:pPr lvl="1"/>
            <a:r>
              <a:rPr lang="en-US" dirty="0" smtClean="0"/>
              <a:t>When you recompile a component, it does not overwrite the object code, as would normally be the case when the timestamp is used. Rather, it generates a new object code file and tags it with the source code signature. Parallel compilation is possible and different versions of a component may be compiled at the same time.</a:t>
            </a:r>
            <a:endParaRPr lang="en-GB"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85</a:t>
            </a:fld>
            <a:endParaRPr lang="en-US"/>
          </a:p>
        </p:txBody>
      </p:sp>
    </p:spTree>
    <p:extLst>
      <p:ext uri="{BB962C8B-B14F-4D97-AF65-F5344CB8AC3E}">
        <p14:creationId xmlns:p14="http://schemas.microsoft.com/office/powerpoint/2010/main" val="388372076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building</a:t>
            </a:r>
            <a:endParaRPr lang="en-US" dirty="0"/>
          </a:p>
        </p:txBody>
      </p:sp>
      <p:sp>
        <p:nvSpPr>
          <p:cNvPr id="3" name="Content Placeholder 2"/>
          <p:cNvSpPr>
            <a:spLocks noGrp="1"/>
          </p:cNvSpPr>
          <p:nvPr>
            <p:ph idx="1"/>
          </p:nvPr>
        </p:nvSpPr>
        <p:spPr/>
        <p:txBody>
          <a:bodyPr/>
          <a:lstStyle/>
          <a:p>
            <a:r>
              <a:rPr lang="en-US" dirty="0" smtClean="0"/>
              <a:t>Check out the mainline system from the version management system into the developer’s private workspace.</a:t>
            </a:r>
            <a:endParaRPr lang="en-GB" dirty="0" smtClean="0"/>
          </a:p>
          <a:p>
            <a:r>
              <a:rPr lang="en-US" dirty="0" smtClean="0"/>
              <a:t>Build the system and run automated tests to ensure that the built system passes all tests. If not, the build is broken and you should inform whoever checked in the last baseline system. They are responsible for repairing the problem.</a:t>
            </a:r>
            <a:endParaRPr lang="en-GB" dirty="0" smtClean="0"/>
          </a:p>
          <a:p>
            <a:r>
              <a:rPr lang="en-US" dirty="0" smtClean="0"/>
              <a:t>Make the changes to the system components.</a:t>
            </a:r>
            <a:endParaRPr lang="en-GB" dirty="0" smtClean="0"/>
          </a:p>
          <a:p>
            <a:r>
              <a:rPr lang="en-US" dirty="0" smtClean="0"/>
              <a:t>Build the system in the private workspace and rerun system tests. If the tests fail, continue editing.</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86</a:t>
            </a:fld>
            <a:endParaRPr lang="en-US"/>
          </a:p>
        </p:txBody>
      </p:sp>
    </p:spTree>
    <p:extLst>
      <p:ext uri="{BB962C8B-B14F-4D97-AF65-F5344CB8AC3E}">
        <p14:creationId xmlns:p14="http://schemas.microsoft.com/office/powerpoint/2010/main" val="377400929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building</a:t>
            </a:r>
            <a:endParaRPr lang="en-US" dirty="0"/>
          </a:p>
        </p:txBody>
      </p:sp>
      <p:sp>
        <p:nvSpPr>
          <p:cNvPr id="3" name="Content Placeholder 2"/>
          <p:cNvSpPr>
            <a:spLocks noGrp="1"/>
          </p:cNvSpPr>
          <p:nvPr>
            <p:ph idx="1"/>
          </p:nvPr>
        </p:nvSpPr>
        <p:spPr/>
        <p:txBody>
          <a:bodyPr/>
          <a:lstStyle/>
          <a:p>
            <a:r>
              <a:rPr lang="en-US" dirty="0" smtClean="0"/>
              <a:t>Once the system has passed its tests, check it into the build system but do not commit it as a new system baseline.</a:t>
            </a:r>
            <a:endParaRPr lang="en-GB" dirty="0" smtClean="0"/>
          </a:p>
          <a:p>
            <a:r>
              <a:rPr lang="en-US" dirty="0" smtClean="0"/>
              <a:t>Build the system on the build server and run the tests. You need to do this in case others have modified components since you checked out the system. If this is the case, check out the components that have failed and edit these so that tests pass on your private workspace.</a:t>
            </a:r>
            <a:endParaRPr lang="en-GB" dirty="0" smtClean="0"/>
          </a:p>
          <a:p>
            <a:r>
              <a:rPr lang="en-US" dirty="0" smtClean="0"/>
              <a:t>If the system passes its tests on the build system, then commit the changes you have made as a new baseline in the system mainline.</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87</a:t>
            </a:fld>
            <a:endParaRPr lang="en-US"/>
          </a:p>
        </p:txBody>
      </p:sp>
    </p:spTree>
    <p:extLst>
      <p:ext uri="{BB962C8B-B14F-4D97-AF65-F5344CB8AC3E}">
        <p14:creationId xmlns:p14="http://schemas.microsoft.com/office/powerpoint/2010/main" val="39387685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a:t>
            </a:r>
            <a:r>
              <a:rPr lang="en-US" dirty="0"/>
              <a:t>integration</a:t>
            </a:r>
            <a:r>
              <a:rPr lang="en-GB" dirty="0" smtClean="0"/>
              <a:t> </a:t>
            </a:r>
            <a:endParaRPr lang="en-US" dirty="0"/>
          </a:p>
        </p:txBody>
      </p:sp>
      <p:pic>
        <p:nvPicPr>
          <p:cNvPr id="4" name="Content Placeholder 3" descr="25.12 ContinIntegration.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3630" b="-3630"/>
              <a:stretch>
                <a:fillRect/>
              </a:stretch>
            </p:blipFill>
          </mc:Choice>
          <mc:Fallback>
            <p:blipFill>
              <a:blip r:embed="rId3"/>
              <a:srcRect t="-3630" b="-3630"/>
              <a:stretch>
                <a:fillRect/>
              </a:stretch>
            </p:blipFill>
          </mc:Fallback>
        </mc:AlternateContent>
        <p:spPr>
          <a:xfrm>
            <a:off x="767967" y="1600201"/>
            <a:ext cx="7203898" cy="3961866"/>
          </a:xfrm>
        </p:spPr>
      </p:pic>
      <p:sp>
        <p:nvSpPr>
          <p:cNvPr id="5" name="Slide Number Placeholder 4"/>
          <p:cNvSpPr>
            <a:spLocks noGrp="1"/>
          </p:cNvSpPr>
          <p:nvPr>
            <p:ph type="sldNum" sz="quarter" idx="12"/>
          </p:nvPr>
        </p:nvSpPr>
        <p:spPr/>
        <p:txBody>
          <a:bodyPr/>
          <a:lstStyle/>
          <a:p>
            <a:fld id="{7B134961-4B2C-A547-9A54-CB85DA02077E}" type="slidenum">
              <a:rPr lang="en-US" smtClean="0"/>
              <a:pPr/>
              <a:t>88</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203474540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building</a:t>
            </a:r>
            <a:endParaRPr lang="en-US" dirty="0"/>
          </a:p>
        </p:txBody>
      </p:sp>
      <p:sp>
        <p:nvSpPr>
          <p:cNvPr id="3" name="Content Placeholder 2"/>
          <p:cNvSpPr>
            <a:spLocks noGrp="1"/>
          </p:cNvSpPr>
          <p:nvPr>
            <p:ph idx="1"/>
          </p:nvPr>
        </p:nvSpPr>
        <p:spPr/>
        <p:txBody>
          <a:bodyPr/>
          <a:lstStyle/>
          <a:p>
            <a:r>
              <a:rPr lang="en-US" dirty="0" smtClean="0"/>
              <a:t>The development organization sets a delivery time (say 2 p.m.) for system components. </a:t>
            </a:r>
          </a:p>
          <a:p>
            <a:pPr lvl="1"/>
            <a:r>
              <a:rPr lang="en-US" dirty="0" smtClean="0"/>
              <a:t>If developers have new versions of the components that they are writing, they must deliver them by that time. </a:t>
            </a:r>
            <a:endParaRPr lang="en-GB" dirty="0" smtClean="0"/>
          </a:p>
          <a:p>
            <a:pPr lvl="1"/>
            <a:r>
              <a:rPr lang="en-US" dirty="0" smtClean="0"/>
              <a:t>A new version of the system is built from these components by compiling and linking them to form a complete system.</a:t>
            </a:r>
            <a:endParaRPr lang="en-GB" dirty="0" smtClean="0"/>
          </a:p>
          <a:p>
            <a:pPr lvl="1"/>
            <a:r>
              <a:rPr lang="en-US" dirty="0" smtClean="0"/>
              <a:t>This system is then delivered to the testing team, which carries out a set of predefined system tests</a:t>
            </a:r>
            <a:endParaRPr lang="en-GB" dirty="0" smtClean="0"/>
          </a:p>
          <a:p>
            <a:pPr lvl="1"/>
            <a:r>
              <a:rPr lang="en-US" dirty="0" smtClean="0"/>
              <a:t>Faults that are discovered during system testing are documented and returned to the system developers. They repair these faults in a subsequent version of the component.</a:t>
            </a:r>
            <a:endParaRPr lang="en-GB" dirty="0" smtClean="0"/>
          </a:p>
        </p:txBody>
      </p:sp>
      <p:sp>
        <p:nvSpPr>
          <p:cNvPr id="4" name="Slide Number Placeholder 3"/>
          <p:cNvSpPr>
            <a:spLocks noGrp="1"/>
          </p:cNvSpPr>
          <p:nvPr>
            <p:ph type="sldNum" sz="quarter" idx="12"/>
          </p:nvPr>
        </p:nvSpPr>
        <p:spPr/>
        <p:txBody>
          <a:bodyPr/>
          <a:lstStyle/>
          <a:p>
            <a:fld id="{7B134961-4B2C-A547-9A54-CB85DA02077E}" type="slidenum">
              <a:rPr lang="en-US" smtClean="0"/>
              <a:pPr/>
              <a:t>89</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1675901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dirty="0" smtClean="0"/>
              <a:t>Software quality</a:t>
            </a:r>
            <a:endParaRPr lang="en-GB" dirty="0"/>
          </a:p>
        </p:txBody>
      </p:sp>
      <p:sp>
        <p:nvSpPr>
          <p:cNvPr id="10243" name="Rectangle 3"/>
          <p:cNvSpPr>
            <a:spLocks noGrp="1" noChangeArrowheads="1"/>
          </p:cNvSpPr>
          <p:nvPr>
            <p:ph idx="1"/>
          </p:nvPr>
        </p:nvSpPr>
        <p:spPr/>
        <p:txBody>
          <a:bodyPr/>
          <a:lstStyle/>
          <a:p>
            <a:r>
              <a:rPr lang="en-GB" dirty="0" smtClean="0"/>
              <a:t>Quality, simplistically, means that a product should meet its specification.</a:t>
            </a:r>
          </a:p>
          <a:p>
            <a:r>
              <a:rPr lang="en-GB" dirty="0" smtClean="0"/>
              <a:t>This is problematical for software systems</a:t>
            </a:r>
          </a:p>
          <a:p>
            <a:pPr lvl="1"/>
            <a:r>
              <a:rPr lang="en-GB" dirty="0" smtClean="0"/>
              <a:t>There is a tension between customer quality requirements (efficiency, reliability, etc.) and developer quality requirements (maintainability, reusability, etc.);</a:t>
            </a:r>
          </a:p>
          <a:p>
            <a:pPr lvl="1"/>
            <a:r>
              <a:rPr lang="en-GB" dirty="0" smtClean="0"/>
              <a:t>Some quality requirements are difficult to specify in an unambiguous way;</a:t>
            </a:r>
          </a:p>
          <a:p>
            <a:pPr lvl="1"/>
            <a:r>
              <a:rPr lang="en-GB" dirty="0" smtClean="0"/>
              <a:t>Software specifications are usually incomplete and often inconsistent.</a:t>
            </a:r>
          </a:p>
          <a:p>
            <a:r>
              <a:rPr lang="en-GB" dirty="0" smtClean="0"/>
              <a:t>The focus may be ‘fitness for purpose’ rather than specification conformance.</a:t>
            </a:r>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management</a:t>
            </a:r>
            <a:endParaRPr lang="en-US" dirty="0"/>
          </a:p>
        </p:txBody>
      </p:sp>
      <p:sp>
        <p:nvSpPr>
          <p:cNvPr id="3" name="Content Placeholder 2"/>
          <p:cNvSpPr>
            <a:spLocks noGrp="1"/>
          </p:cNvSpPr>
          <p:nvPr>
            <p:ph idx="1"/>
          </p:nvPr>
        </p:nvSpPr>
        <p:spPr/>
        <p:txBody>
          <a:bodyPr/>
          <a:lstStyle/>
          <a:p>
            <a:r>
              <a:rPr lang="en-US" dirty="0" smtClean="0"/>
              <a:t>A system release is a version of a software system that is distributed to customers.</a:t>
            </a:r>
          </a:p>
          <a:p>
            <a:r>
              <a:rPr lang="en-US" dirty="0" smtClean="0"/>
              <a:t>For mass market software, it is usually possible to identify two types of release: major releases which deliver significant new functionality, and minor releases, which repair bugs and fix customer problems that have been reported. </a:t>
            </a:r>
          </a:p>
          <a:p>
            <a:r>
              <a:rPr lang="en-US" dirty="0" smtClean="0"/>
              <a:t>For custom software or software product lines, releases of the system may have to be produced for each customer and individual customers may be running several different releases of the system at the same time. </a:t>
            </a:r>
            <a:endParaRPr lang="en-US" dirty="0"/>
          </a:p>
        </p:txBody>
      </p:sp>
      <p:sp>
        <p:nvSpPr>
          <p:cNvPr id="4" name="Slide Number Placeholder 3"/>
          <p:cNvSpPr>
            <a:spLocks noGrp="1"/>
          </p:cNvSpPr>
          <p:nvPr>
            <p:ph type="sldNum" sz="quarter" idx="12"/>
          </p:nvPr>
        </p:nvSpPr>
        <p:spPr/>
        <p:txBody>
          <a:bodyPr/>
          <a:lstStyle/>
          <a:p>
            <a:fld id="{7B134961-4B2C-A547-9A54-CB85DA02077E}" type="slidenum">
              <a:rPr lang="en-US" smtClean="0"/>
              <a:pPr/>
              <a:t>90</a:t>
            </a:fld>
            <a:endParaRPr lang="en-US"/>
          </a:p>
        </p:txBody>
      </p:sp>
      <p:sp>
        <p:nvSpPr>
          <p:cNvPr id="5" name="Footer Placeholder 4"/>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326605677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tracking</a:t>
            </a:r>
            <a:endParaRPr lang="en-US" dirty="0"/>
          </a:p>
        </p:txBody>
      </p:sp>
      <p:sp>
        <p:nvSpPr>
          <p:cNvPr id="3" name="Content Placeholder 2"/>
          <p:cNvSpPr>
            <a:spLocks noGrp="1"/>
          </p:cNvSpPr>
          <p:nvPr>
            <p:ph idx="1"/>
          </p:nvPr>
        </p:nvSpPr>
        <p:spPr/>
        <p:txBody>
          <a:bodyPr/>
          <a:lstStyle/>
          <a:p>
            <a:r>
              <a:rPr lang="en-US" dirty="0" smtClean="0"/>
              <a:t>In the event of a problem, it may be necessary to reproduce exactly the software that has been delivered to a particular customer. </a:t>
            </a:r>
            <a:endParaRPr lang="en-GB" dirty="0" smtClean="0"/>
          </a:p>
          <a:p>
            <a:r>
              <a:rPr lang="en-US" dirty="0" smtClean="0"/>
              <a:t>When a system release is produced, it must be documented to ensure that it can be re-created exactly in the future. </a:t>
            </a:r>
          </a:p>
          <a:p>
            <a:r>
              <a:rPr lang="en-US" dirty="0" smtClean="0"/>
              <a:t>This is particularly important for customized, long-lifetime embedded systems, such as those that control complex machines.</a:t>
            </a:r>
          </a:p>
          <a:p>
            <a:pPr lvl="1"/>
            <a:r>
              <a:rPr lang="en-US" dirty="0" smtClean="0"/>
              <a:t> Customers may use a single release of these systems for many years and may require specific changes to a particular software system long after its original release date.</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91</a:t>
            </a:fld>
            <a:endParaRPr lang="en-US"/>
          </a:p>
        </p:txBody>
      </p:sp>
    </p:spTree>
    <p:extLst>
      <p:ext uri="{BB962C8B-B14F-4D97-AF65-F5344CB8AC3E}">
        <p14:creationId xmlns:p14="http://schemas.microsoft.com/office/powerpoint/2010/main" val="241165721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reproduction</a:t>
            </a:r>
            <a:endParaRPr lang="en-US" dirty="0"/>
          </a:p>
        </p:txBody>
      </p:sp>
      <p:sp>
        <p:nvSpPr>
          <p:cNvPr id="3" name="Content Placeholder 2"/>
          <p:cNvSpPr>
            <a:spLocks noGrp="1"/>
          </p:cNvSpPr>
          <p:nvPr>
            <p:ph idx="1"/>
          </p:nvPr>
        </p:nvSpPr>
        <p:spPr/>
        <p:txBody>
          <a:bodyPr/>
          <a:lstStyle/>
          <a:p>
            <a:r>
              <a:rPr lang="en-US" dirty="0" smtClean="0"/>
              <a:t>To document a release, you have to record the specific versions of the source code components that were used to create the executable code. </a:t>
            </a:r>
          </a:p>
          <a:p>
            <a:r>
              <a:rPr lang="en-US" dirty="0" smtClean="0"/>
              <a:t>You must keep copies of the source code files, corresponding executables and all data and configuration files. </a:t>
            </a:r>
          </a:p>
          <a:p>
            <a:r>
              <a:rPr lang="en-US" dirty="0" smtClean="0"/>
              <a:t>You should also record the versions of the operating system, libraries, compilers and other tools used to build the software. </a:t>
            </a:r>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92</a:t>
            </a:fld>
            <a:endParaRPr lang="en-US"/>
          </a:p>
        </p:txBody>
      </p:sp>
    </p:spTree>
    <p:extLst>
      <p:ext uri="{BB962C8B-B14F-4D97-AF65-F5344CB8AC3E}">
        <p14:creationId xmlns:p14="http://schemas.microsoft.com/office/powerpoint/2010/main" val="133694517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planning</a:t>
            </a:r>
            <a:endParaRPr lang="en-US" dirty="0"/>
          </a:p>
        </p:txBody>
      </p:sp>
      <p:sp>
        <p:nvSpPr>
          <p:cNvPr id="3" name="Content Placeholder 2"/>
          <p:cNvSpPr>
            <a:spLocks noGrp="1"/>
          </p:cNvSpPr>
          <p:nvPr>
            <p:ph idx="1"/>
          </p:nvPr>
        </p:nvSpPr>
        <p:spPr/>
        <p:txBody>
          <a:bodyPr/>
          <a:lstStyle/>
          <a:p>
            <a:r>
              <a:rPr lang="en-US" dirty="0" smtClean="0"/>
              <a:t>As well as the technical work involved in creating a release distribution, advertising and publicity material have to be prepared and marketing strategies put in place to convince customers to buy the new release of the system. </a:t>
            </a:r>
          </a:p>
          <a:p>
            <a:r>
              <a:rPr lang="en-US" dirty="0" smtClean="0"/>
              <a:t>Release timing</a:t>
            </a:r>
          </a:p>
          <a:p>
            <a:pPr lvl="1"/>
            <a:r>
              <a:rPr lang="en-US" dirty="0" smtClean="0"/>
              <a:t>If releases are too frequent or require hardware upgrades, customers may not move to the new release, especially if they have to pay for it. </a:t>
            </a:r>
          </a:p>
          <a:p>
            <a:pPr lvl="1"/>
            <a:r>
              <a:rPr lang="en-US" dirty="0" smtClean="0"/>
              <a:t>If system releases are  too infrequent, market share may be lost as customers move to alternative systems. </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93</a:t>
            </a:fld>
            <a:endParaRPr lang="en-US"/>
          </a:p>
        </p:txBody>
      </p:sp>
    </p:spTree>
    <p:extLst>
      <p:ext uri="{BB962C8B-B14F-4D97-AF65-F5344CB8AC3E}">
        <p14:creationId xmlns:p14="http://schemas.microsoft.com/office/powerpoint/2010/main" val="218944141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components</a:t>
            </a:r>
            <a:endParaRPr lang="en-US" dirty="0"/>
          </a:p>
        </p:txBody>
      </p:sp>
      <p:sp>
        <p:nvSpPr>
          <p:cNvPr id="3" name="Content Placeholder 2"/>
          <p:cNvSpPr>
            <a:spLocks noGrp="1"/>
          </p:cNvSpPr>
          <p:nvPr>
            <p:ph idx="1"/>
          </p:nvPr>
        </p:nvSpPr>
        <p:spPr/>
        <p:txBody>
          <a:bodyPr/>
          <a:lstStyle/>
          <a:p>
            <a:r>
              <a:rPr lang="en-US" dirty="0" smtClean="0"/>
              <a:t>As well as the the executable code of the system, a release may also include:</a:t>
            </a:r>
            <a:endParaRPr lang="en-GB" dirty="0" smtClean="0"/>
          </a:p>
          <a:p>
            <a:pPr lvl="1"/>
            <a:r>
              <a:rPr lang="en-US" dirty="0" smtClean="0"/>
              <a:t>configuration files defining how the release should be configured for particular installations;</a:t>
            </a:r>
            <a:endParaRPr lang="en-GB" dirty="0" smtClean="0"/>
          </a:p>
          <a:p>
            <a:pPr lvl="1"/>
            <a:r>
              <a:rPr lang="en-US" dirty="0" smtClean="0"/>
              <a:t>data files, such as files of error messages, that are needed for successful system operation;</a:t>
            </a:r>
            <a:endParaRPr lang="en-GB" dirty="0" smtClean="0"/>
          </a:p>
          <a:p>
            <a:pPr lvl="1"/>
            <a:r>
              <a:rPr lang="en-US" dirty="0" smtClean="0"/>
              <a:t>an installation program that is used to help install the system on target hardware;</a:t>
            </a:r>
            <a:endParaRPr lang="en-GB" dirty="0" smtClean="0"/>
          </a:p>
          <a:p>
            <a:pPr lvl="1"/>
            <a:r>
              <a:rPr lang="en-US" dirty="0" smtClean="0"/>
              <a:t>electronic and paper documentation describing the system;</a:t>
            </a:r>
            <a:endParaRPr lang="en-GB" dirty="0" smtClean="0"/>
          </a:p>
          <a:p>
            <a:pPr lvl="1"/>
            <a:r>
              <a:rPr lang="en-US" dirty="0" smtClean="0"/>
              <a:t>packaging and associated publicity</a:t>
            </a:r>
            <a:r>
              <a:rPr lang="en-US" i="1" dirty="0" smtClean="0"/>
              <a:t> </a:t>
            </a:r>
            <a:r>
              <a:rPr lang="en-US" dirty="0" smtClean="0"/>
              <a:t>that have been designed for that release.</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94</a:t>
            </a:fld>
            <a:endParaRPr lang="en-US"/>
          </a:p>
        </p:txBody>
      </p:sp>
    </p:spTree>
    <p:extLst>
      <p:ext uri="{BB962C8B-B14F-4D97-AF65-F5344CB8AC3E}">
        <p14:creationId xmlns:p14="http://schemas.microsoft.com/office/powerpoint/2010/main" val="309300440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influencing system release planning</a:t>
            </a:r>
            <a:r>
              <a:rPr lang="en-GB" dirty="0" smtClean="0"/>
              <a:t> </a:t>
            </a:r>
            <a:endParaRPr lang="en-US" dirty="0"/>
          </a:p>
        </p:txBody>
      </p:sp>
      <p:graphicFrame>
        <p:nvGraphicFramePr>
          <p:cNvPr id="4" name="Content Placeholder 3"/>
          <p:cNvGraphicFramePr>
            <a:graphicFrameLocks noGrp="1"/>
          </p:cNvGraphicFramePr>
          <p:nvPr>
            <p:ph idx="1"/>
          </p:nvPr>
        </p:nvGraphicFramePr>
        <p:xfrm>
          <a:off x="729628" y="1702257"/>
          <a:ext cx="7553005" cy="4328160"/>
        </p:xfrm>
        <a:graphic>
          <a:graphicData uri="http://schemas.openxmlformats.org/drawingml/2006/table">
            <a:tbl>
              <a:tblPr firstRow="1" bandRow="1">
                <a:tableStyleId>{5C22544A-7EE6-4342-B048-85BDC9FD1C3A}</a:tableStyleId>
              </a:tblPr>
              <a:tblGrid>
                <a:gridCol w="2048144"/>
                <a:gridCol w="5504861"/>
              </a:tblGrid>
              <a:tr h="370840">
                <a:tc>
                  <a:txBody>
                    <a:bodyPr/>
                    <a:lstStyle/>
                    <a:p>
                      <a:pPr algn="just">
                        <a:spcAft>
                          <a:spcPts val="0"/>
                        </a:spcAft>
                      </a:pPr>
                      <a:r>
                        <a:rPr lang="en-GB"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600" dirty="0" smtClean="0">
                          <a:solidFill>
                            <a:srgbClr val="000000"/>
                          </a:solidFill>
                          <a:latin typeface="Arial"/>
                          <a:ea typeface="Times New Roman"/>
                          <a:cs typeface="Arial"/>
                        </a:rPr>
                        <a:t>Technical </a:t>
                      </a:r>
                      <a:r>
                        <a:rPr lang="en-GB" sz="1600" dirty="0">
                          <a:solidFill>
                            <a:srgbClr val="000000"/>
                          </a:solidFill>
                          <a:latin typeface="Arial"/>
                          <a:ea typeface="Times New Roman"/>
                          <a:cs typeface="Arial"/>
                        </a:rPr>
                        <a:t>quality of the system</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If serious system faults are reported which affect the way in which many customers use the system, it may be necessary to issue a fault repair release. Minor system faults may be repaired by issuing patches (usually distributed over the Internet) that can be applied to the current release of the system.</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Platform changes</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You may have to create a new release of a software application when a new version of the operating system platform is released.</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Lehman’s fifth law (see Chapter 9) </a:t>
                      </a:r>
                      <a:r>
                        <a:rPr lang="en-GB" sz="1600" b="1">
                          <a:solidFill>
                            <a:srgbClr val="000000"/>
                          </a:solidFill>
                          <a:latin typeface="Arial"/>
                          <a:ea typeface="Times New Roman"/>
                          <a:cs typeface="Arial"/>
                        </a:rPr>
                        <a:t> </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This ‘law’ suggests that if you add a lot of new functionality to a system; you will also introduce bugs that will limit the amount of functionality that may be included in the next release. Therefore, a system release with significant new functionality may have to be followed by a release that focuses on repairing problems and improving performance.</a:t>
                      </a: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B134961-4B2C-A547-9A54-CB85DA02077E}" type="slidenum">
              <a:rPr lang="en-US" smtClean="0"/>
              <a:pPr/>
              <a:t>95</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143130067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influencing system release planning</a:t>
            </a:r>
            <a:r>
              <a:rPr lang="en-GB" dirty="0" smtClean="0"/>
              <a:t> </a:t>
            </a:r>
            <a:endParaRPr lang="en-US" dirty="0"/>
          </a:p>
        </p:txBody>
      </p:sp>
      <p:graphicFrame>
        <p:nvGraphicFramePr>
          <p:cNvPr id="4" name="Content Placeholder 3"/>
          <p:cNvGraphicFramePr>
            <a:graphicFrameLocks noGrp="1"/>
          </p:cNvGraphicFramePr>
          <p:nvPr>
            <p:ph idx="1"/>
          </p:nvPr>
        </p:nvGraphicFramePr>
        <p:xfrm>
          <a:off x="702604" y="2121066"/>
          <a:ext cx="7593541" cy="3352800"/>
        </p:xfrm>
        <a:graphic>
          <a:graphicData uri="http://schemas.openxmlformats.org/drawingml/2006/table">
            <a:tbl>
              <a:tblPr firstRow="1" bandRow="1">
                <a:tableStyleId>{5C22544A-7EE6-4342-B048-85BDC9FD1C3A}</a:tableStyleId>
              </a:tblPr>
              <a:tblGrid>
                <a:gridCol w="2059136"/>
                <a:gridCol w="5534405"/>
              </a:tblGrid>
              <a:tr h="370840">
                <a:tc>
                  <a:txBody>
                    <a:bodyPr/>
                    <a:lstStyle/>
                    <a:p>
                      <a:pPr algn="just">
                        <a:spcAft>
                          <a:spcPts val="0"/>
                        </a:spcAft>
                      </a:pPr>
                      <a:r>
                        <a:rPr lang="en-GB"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600" dirty="0">
                          <a:solidFill>
                            <a:srgbClr val="000000"/>
                          </a:solidFill>
                          <a:latin typeface="Arial"/>
                          <a:ea typeface="Times New Roman"/>
                          <a:cs typeface="Arial"/>
                        </a:rPr>
                        <a:t>Competition</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For mass-market software, a new system release may be necessary because a competing product has introduced new features and market share may be lost if these are not provided to existing customers.</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Marketing requirements</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The marketing department of an organization may have made a commitment for releases to be available at a particular date.</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Customer change proposals</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For custom systems, customers may have made and paid for a specific set of system change proposals, and they expect a system release as soon as these have been implemented</a:t>
                      </a:r>
                      <a:r>
                        <a:rPr lang="en-GB"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B134961-4B2C-A547-9A54-CB85DA02077E}" type="slidenum">
              <a:rPr lang="en-US" smtClean="0"/>
              <a:pPr/>
              <a:t>96</a:t>
            </a:fld>
            <a:endParaRPr lang="en-US"/>
          </a:p>
        </p:txBody>
      </p:sp>
      <p:sp>
        <p:nvSpPr>
          <p:cNvPr id="6" name="Footer Placeholder 5"/>
          <p:cNvSpPr>
            <a:spLocks noGrp="1"/>
          </p:cNvSpPr>
          <p:nvPr>
            <p:ph type="ftr" sz="quarter" idx="11"/>
          </p:nvPr>
        </p:nvSpPr>
        <p:spPr/>
        <p:txBody>
          <a:bodyPr/>
          <a:lstStyle/>
          <a:p>
            <a:r>
              <a:rPr lang="en-US" smtClean="0"/>
              <a:t>Chapter 25 Configuration management</a:t>
            </a:r>
            <a:endParaRPr lang="en-US"/>
          </a:p>
        </p:txBody>
      </p:sp>
    </p:spTree>
    <p:extLst>
      <p:ext uri="{BB962C8B-B14F-4D97-AF65-F5344CB8AC3E}">
        <p14:creationId xmlns:p14="http://schemas.microsoft.com/office/powerpoint/2010/main" val="273100138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System building is the process of assembling system components into an executable program to run on a target computer system.  </a:t>
            </a:r>
            <a:endParaRPr lang="en-GB" sz="2000" dirty="0" smtClean="0"/>
          </a:p>
          <a:p>
            <a:r>
              <a:rPr lang="en-US" sz="2000" dirty="0" smtClean="0"/>
              <a:t>Software should be frequently rebuilt and tested immediately after a new version has been built. This makes it easier to detect bugs and problems that have been introduced since the last build.</a:t>
            </a:r>
            <a:endParaRPr lang="en-GB" sz="2000" dirty="0" smtClean="0"/>
          </a:p>
          <a:p>
            <a:r>
              <a:rPr lang="en-US" sz="2000" dirty="0" smtClean="0"/>
              <a:t>System releases include executable code, data files, configuration files and documentation. Release management involves making decisions on system release dates, preparing all information for distribution and documenting each system release.</a:t>
            </a:r>
            <a:endParaRPr lang="en-GB" sz="2000" dirty="0" smtClean="0"/>
          </a:p>
        </p:txBody>
      </p:sp>
      <p:sp>
        <p:nvSpPr>
          <p:cNvPr id="4" name="Footer Placeholder 3"/>
          <p:cNvSpPr>
            <a:spLocks noGrp="1"/>
          </p:cNvSpPr>
          <p:nvPr>
            <p:ph type="ftr" sz="quarter" idx="11"/>
          </p:nvPr>
        </p:nvSpPr>
        <p:spPr/>
        <p:txBody>
          <a:bodyPr/>
          <a:lstStyle/>
          <a:p>
            <a:r>
              <a:rPr lang="en-US" smtClean="0"/>
              <a:t>Chapter 25 Configuration management</a:t>
            </a:r>
            <a:endParaRPr lang="en-US"/>
          </a:p>
        </p:txBody>
      </p:sp>
      <p:sp>
        <p:nvSpPr>
          <p:cNvPr id="5" name="Slide Number Placeholder 4"/>
          <p:cNvSpPr>
            <a:spLocks noGrp="1"/>
          </p:cNvSpPr>
          <p:nvPr>
            <p:ph type="sldNum" sz="quarter" idx="12"/>
          </p:nvPr>
        </p:nvSpPr>
        <p:spPr/>
        <p:txBody>
          <a:bodyPr/>
          <a:lstStyle/>
          <a:p>
            <a:fld id="{7B134961-4B2C-A547-9A54-CB85DA02077E}" type="slidenum">
              <a:rPr lang="en-US" smtClean="0"/>
              <a:pPr/>
              <a:t>97</a:t>
            </a:fld>
            <a:endParaRPr lang="en-US"/>
          </a:p>
        </p:txBody>
      </p:sp>
    </p:spTree>
    <p:extLst>
      <p:ext uri="{BB962C8B-B14F-4D97-AF65-F5344CB8AC3E}">
        <p14:creationId xmlns:p14="http://schemas.microsoft.com/office/powerpoint/2010/main" val="1965574022"/>
      </p:ext>
    </p:extLst>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763</TotalTime>
  <Pages>55</Pages>
  <Words>6888</Words>
  <Application>Microsoft Office PowerPoint</Application>
  <PresentationFormat>On-screen Show (4:3)</PresentationFormat>
  <Paragraphs>728</Paragraphs>
  <Slides>97</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97</vt:i4>
      </vt:variant>
    </vt:vector>
  </HeadingPairs>
  <TitlesOfParts>
    <vt:vector size="105" baseType="lpstr">
      <vt:lpstr>MS PGothic</vt:lpstr>
      <vt:lpstr>Arial</vt:lpstr>
      <vt:lpstr>Calibri</vt:lpstr>
      <vt:lpstr>Symbol</vt:lpstr>
      <vt:lpstr>Times</vt:lpstr>
      <vt:lpstr>Times New Roman</vt:lpstr>
      <vt:lpstr>Wingdings</vt:lpstr>
      <vt:lpstr>SE9</vt:lpstr>
      <vt:lpstr>Chapter 24 - Quality Management</vt:lpstr>
      <vt:lpstr>Topics covered</vt:lpstr>
      <vt:lpstr>Software quality management</vt:lpstr>
      <vt:lpstr>Quality management activities</vt:lpstr>
      <vt:lpstr>Quality management and software development </vt:lpstr>
      <vt:lpstr>Quality planning</vt:lpstr>
      <vt:lpstr>Quality plans</vt:lpstr>
      <vt:lpstr>Scope of quality management</vt:lpstr>
      <vt:lpstr>Software quality</vt:lpstr>
      <vt:lpstr>Software fitness for purpose</vt:lpstr>
      <vt:lpstr>Software quality attributes</vt:lpstr>
      <vt:lpstr>Quality conflicts</vt:lpstr>
      <vt:lpstr>Process and product quality</vt:lpstr>
      <vt:lpstr>Process-based quality </vt:lpstr>
      <vt:lpstr>Software standards</vt:lpstr>
      <vt:lpstr>Importance of standards</vt:lpstr>
      <vt:lpstr>Product and process standards </vt:lpstr>
      <vt:lpstr>Problems with standards</vt:lpstr>
      <vt:lpstr>Standards development</vt:lpstr>
      <vt:lpstr>ISO 9001 standards framework</vt:lpstr>
      <vt:lpstr>ISO 9001 core processes </vt:lpstr>
      <vt:lpstr>ISO 9001 and quality management </vt:lpstr>
      <vt:lpstr>ISO 9001 certification</vt:lpstr>
      <vt:lpstr>Key points</vt:lpstr>
      <vt:lpstr>Chapter 24 - Quality Management</vt:lpstr>
      <vt:lpstr>Reviews and inspections</vt:lpstr>
      <vt:lpstr>Quality reviews</vt:lpstr>
      <vt:lpstr>The software review process </vt:lpstr>
      <vt:lpstr>Reviews and agile methods</vt:lpstr>
      <vt:lpstr>Program inspections</vt:lpstr>
      <vt:lpstr>Inspection checklists</vt:lpstr>
      <vt:lpstr>An inspection checklist (a)</vt:lpstr>
      <vt:lpstr>An inspection checklist (b)</vt:lpstr>
      <vt:lpstr>Agile methods and inspections</vt:lpstr>
      <vt:lpstr>Software measurement and metrics</vt:lpstr>
      <vt:lpstr>Software metric</vt:lpstr>
      <vt:lpstr>Predictor and control measurements </vt:lpstr>
      <vt:lpstr>Use of measurements</vt:lpstr>
      <vt:lpstr>Metrics assumptions</vt:lpstr>
      <vt:lpstr>Relationships between internal and external software </vt:lpstr>
      <vt:lpstr>Problems with measurement in industry</vt:lpstr>
      <vt:lpstr>Product metrics</vt:lpstr>
      <vt:lpstr>Dynamic and static metrics</vt:lpstr>
      <vt:lpstr>Static software product metrics</vt:lpstr>
      <vt:lpstr>Static software product metrics</vt:lpstr>
      <vt:lpstr>The CK object-oriented metrics suite </vt:lpstr>
      <vt:lpstr>The CK object-oriented metrics suite </vt:lpstr>
      <vt:lpstr>Software component analysis</vt:lpstr>
      <vt:lpstr>The process of product measurement </vt:lpstr>
      <vt:lpstr>Measurement surprises</vt:lpstr>
      <vt:lpstr>Key points</vt:lpstr>
      <vt:lpstr>Chapter 25 – Configuration Management</vt:lpstr>
      <vt:lpstr>Topics covered</vt:lpstr>
      <vt:lpstr>Configuration management</vt:lpstr>
      <vt:lpstr>CM activities</vt:lpstr>
      <vt:lpstr>Configuration management activities </vt:lpstr>
      <vt:lpstr>CM terminology </vt:lpstr>
      <vt:lpstr>CM terminology </vt:lpstr>
      <vt:lpstr>Change management</vt:lpstr>
      <vt:lpstr>The change management process   </vt:lpstr>
      <vt:lpstr>A partially completed change request form (a) </vt:lpstr>
      <vt:lpstr>A partially completed change request form (b) </vt:lpstr>
      <vt:lpstr>Factors in change analysis</vt:lpstr>
      <vt:lpstr>Change management and agile methods</vt:lpstr>
      <vt:lpstr>Derivation history </vt:lpstr>
      <vt:lpstr>Version management</vt:lpstr>
      <vt:lpstr>Codelines and baselines</vt:lpstr>
      <vt:lpstr>Codelines and baselines </vt:lpstr>
      <vt:lpstr>Baselines</vt:lpstr>
      <vt:lpstr>Version management systems</vt:lpstr>
      <vt:lpstr>Version management systems</vt:lpstr>
      <vt:lpstr>Storage management using deltas </vt:lpstr>
      <vt:lpstr>Check-in and check-out from a version repository </vt:lpstr>
      <vt:lpstr>Codeline branches</vt:lpstr>
      <vt:lpstr>Branching and merging </vt:lpstr>
      <vt:lpstr>Key points</vt:lpstr>
      <vt:lpstr>Chapter 25 – Configuration Management</vt:lpstr>
      <vt:lpstr>System building</vt:lpstr>
      <vt:lpstr>Build platforms</vt:lpstr>
      <vt:lpstr>Development, build, and target platforms </vt:lpstr>
      <vt:lpstr>System building </vt:lpstr>
      <vt:lpstr>Build system functionality</vt:lpstr>
      <vt:lpstr>Minimizing recompilation</vt:lpstr>
      <vt:lpstr>File identification</vt:lpstr>
      <vt:lpstr>Timestamps vs checksums</vt:lpstr>
      <vt:lpstr>Agile building</vt:lpstr>
      <vt:lpstr>Agile building</vt:lpstr>
      <vt:lpstr>Continuous integration </vt:lpstr>
      <vt:lpstr>Daily building</vt:lpstr>
      <vt:lpstr>Release management</vt:lpstr>
      <vt:lpstr>Release tracking</vt:lpstr>
      <vt:lpstr>Release reproduction</vt:lpstr>
      <vt:lpstr>Release planning</vt:lpstr>
      <vt:lpstr>Release components</vt:lpstr>
      <vt:lpstr>Factors influencing system release planning </vt:lpstr>
      <vt:lpstr>Factors influencing system release planning </vt:lpstr>
      <vt:lpstr>Key points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Management</dc:title>
  <dc:subject/>
  <dc:creator>sammouda</dc:creator>
  <cp:keywords/>
  <dc:description/>
  <cp:lastModifiedBy>sammouda</cp:lastModifiedBy>
  <cp:revision>49</cp:revision>
  <cp:lastPrinted>2010-02-15T15:10:11Z</cp:lastPrinted>
  <dcterms:created xsi:type="dcterms:W3CDTF">2010-02-15T15:08:46Z</dcterms:created>
  <dcterms:modified xsi:type="dcterms:W3CDTF">2017-01-03T15:50:55Z</dcterms:modified>
</cp:coreProperties>
</file>