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83" r:id="rId2"/>
    <p:sldId id="299" r:id="rId3"/>
    <p:sldId id="300" r:id="rId4"/>
    <p:sldId id="301" r:id="rId5"/>
    <p:sldId id="303" r:id="rId6"/>
    <p:sldId id="286" r:id="rId7"/>
    <p:sldId id="302" r:id="rId8"/>
    <p:sldId id="304" r:id="rId9"/>
    <p:sldId id="307" r:id="rId10"/>
    <p:sldId id="308" r:id="rId11"/>
    <p:sldId id="309" r:id="rId12"/>
    <p:sldId id="306" r:id="rId13"/>
    <p:sldId id="310" r:id="rId14"/>
    <p:sldId id="278" r:id="rId15"/>
  </p:sldIdLst>
  <p:sldSz cx="9144000" cy="5143500" type="screen16x9"/>
  <p:notesSz cx="6858000" cy="9144000"/>
  <p:embeddedFontLst>
    <p:embeddedFont>
      <p:font typeface="Amatic SC" pitchFamily="2" charset="-79"/>
      <p:regular r:id="rId17"/>
      <p:bold r:id="rId18"/>
    </p:embeddedFont>
    <p:embeddedFont>
      <p:font typeface="Cambria Math" panose="02040503050406030204" pitchFamily="18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Short Stack" panose="02010500040000000007" pitchFamily="2" charset="77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36BC"/>
    <a:srgbClr val="DE5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9382FF-A9EE-479E-84C2-D4933C56DE1E}">
  <a:tblStyle styleId="{1F9382FF-A9EE-479E-84C2-D4933C56DE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/>
    <p:restoredTop sz="86399"/>
  </p:normalViewPr>
  <p:slideViewPr>
    <p:cSldViewPr snapToGrid="0" snapToObjects="1">
      <p:cViewPr varScale="1">
        <p:scale>
          <a:sx n="124" d="100"/>
          <a:sy n="124" d="100"/>
        </p:scale>
        <p:origin x="192" y="232"/>
      </p:cViewPr>
      <p:guideLst/>
    </p:cSldViewPr>
  </p:slideViewPr>
  <p:outlineViewPr>
    <p:cViewPr>
      <p:scale>
        <a:sx n="33" d="100"/>
        <a:sy n="33" d="100"/>
      </p:scale>
      <p:origin x="0" y="-5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39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3390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853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991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5451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004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7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470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667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195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101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91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333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00" y="1332233"/>
            <a:ext cx="5371200" cy="24790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000" dirty="0">
                <a:solidFill>
                  <a:srgbClr val="FF3B83"/>
                </a:solidFill>
              </a:rPr>
              <a:t>Hello!</a:t>
            </a:r>
            <a:br>
              <a:rPr lang="en-US" sz="4000" dirty="0">
                <a:solidFill>
                  <a:srgbClr val="FF3B83"/>
                </a:solidFill>
              </a:rPr>
            </a:br>
            <a:br>
              <a:rPr lang="en-US" sz="4000" dirty="0">
                <a:solidFill>
                  <a:srgbClr val="FF3B83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CHAPTER#2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dirty="0"/>
              <a:t>Life tables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br>
              <a:rPr lang="en-US" sz="3200" dirty="0"/>
            </a:br>
            <a:br>
              <a:rPr lang="en-US" sz="2400" dirty="0"/>
            </a:br>
            <a:endParaRPr sz="2400" dirty="0"/>
          </a:p>
        </p:txBody>
      </p:sp>
      <p:pic>
        <p:nvPicPr>
          <p:cNvPr id="4" name="صورة 8">
            <a:extLst>
              <a:ext uri="{FF2B5EF4-FFF2-40B4-BE49-F238E27FC236}">
                <a16:creationId xmlns:a16="http://schemas.microsoft.com/office/drawing/2014/main" id="{E828104A-64FD-5E41-AC2C-4CD914B30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BC1576-836D-1A4E-A451-96E7F5F3E8F9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3020855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476156" y="-201744"/>
            <a:ext cx="6823727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l"/>
            <a:r>
              <a:rPr lang="en-US" dirty="0">
                <a:solidFill>
                  <a:schemeClr val="accent3"/>
                </a:solidFill>
              </a:rPr>
              <a:t>Select and Ultimate Mortality</a:t>
            </a:r>
            <a:r>
              <a:rPr lang="en-US" sz="4000" dirty="0">
                <a:solidFill>
                  <a:schemeClr val="accent3"/>
                </a:solidFill>
              </a:rPr>
              <a:t>!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149857" y="659256"/>
            <a:ext cx="8844236" cy="45152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we assume </a:t>
            </a:r>
            <a:r>
              <a:rPr lang="en-US" sz="1600" b="1" dirty="0"/>
              <a:t>after a certain number of years, selection has no effect</a:t>
            </a:r>
            <a:r>
              <a:rPr lang="en-US" sz="1600" dirty="0"/>
              <a:t> on mortality. This period, after which the age at selection has no effect on mortality, is called the </a:t>
            </a:r>
            <a:r>
              <a:rPr lang="en-US" sz="1600" i="1" dirty="0"/>
              <a:t>select period</a:t>
            </a:r>
            <a:r>
              <a:rPr lang="en-US" sz="1600" dirty="0"/>
              <a:t>. The mortality after the select period is called the </a:t>
            </a:r>
            <a:r>
              <a:rPr lang="en-US" sz="1600" i="1" dirty="0"/>
              <a:t>ultimate mortality</a:t>
            </a:r>
            <a:r>
              <a:rPr lang="en-US" sz="1600" dirty="0"/>
              <a:t>. Thus, the complete model consists of a select period followed by the ultimate period.</a:t>
            </a:r>
          </a:p>
          <a:p>
            <a:pPr marL="114300" indent="0">
              <a:buNone/>
            </a:pPr>
            <a:r>
              <a:rPr lang="en-US" sz="1600" dirty="0"/>
              <a:t>For example, if the select period is 3 years, this means that selection has no effect after 3 years. As a result:</a:t>
            </a:r>
          </a:p>
          <a:p>
            <a:pPr marL="114300" indent="0">
              <a:buNone/>
            </a:pPr>
            <a:r>
              <a:rPr lang="en-US" sz="1600" dirty="0"/>
              <a:t>The probability that a person currently aged 50, who was selected 3 years ago at age 47, dies within a year is the same as the probability that a randomly selected person aged 50 dies within a year.</a:t>
            </a:r>
            <a:br>
              <a:rPr lang="en-US" sz="1600" dirty="0"/>
            </a:br>
            <a:r>
              <a:rPr lang="en-US" sz="1600" dirty="0"/>
              <a:t>q</a:t>
            </a:r>
            <a:r>
              <a:rPr lang="en-US" sz="1000" dirty="0"/>
              <a:t>[47]+3</a:t>
            </a:r>
            <a:r>
              <a:rPr lang="en-US" sz="1600" dirty="0"/>
              <a:t>=q</a:t>
            </a:r>
            <a:r>
              <a:rPr lang="en-US" sz="1000" dirty="0"/>
              <a:t>50</a:t>
            </a: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The probability that a person currently aged 47, who was selected at age 47, survives 3 years and dies within the following year is:</a:t>
            </a:r>
            <a:br>
              <a:rPr lang="en-US" sz="1600" dirty="0"/>
            </a:br>
            <a:r>
              <a:rPr lang="en-US" sz="1600" dirty="0"/>
              <a:t>3|q</a:t>
            </a:r>
            <a:r>
              <a:rPr lang="en-US" sz="1000" dirty="0"/>
              <a:t>[47]</a:t>
            </a:r>
            <a:r>
              <a:rPr lang="en-US" sz="1600" dirty="0"/>
              <a:t>=</a:t>
            </a:r>
            <a:r>
              <a:rPr lang="en-US" sz="3200" dirty="0"/>
              <a:t> </a:t>
            </a:r>
            <a:r>
              <a:rPr lang="en-US" sz="1000" dirty="0"/>
              <a:t>3</a:t>
            </a:r>
            <a:r>
              <a:rPr lang="en-US" sz="1600" dirty="0"/>
              <a:t>p</a:t>
            </a:r>
            <a:r>
              <a:rPr lang="en-US" sz="1000" dirty="0"/>
              <a:t>[47]</a:t>
            </a:r>
            <a:r>
              <a:rPr lang="en-US" sz="1600" dirty="0"/>
              <a:t>⋅q</a:t>
            </a:r>
            <a:r>
              <a:rPr lang="en-US" sz="1000" dirty="0"/>
              <a:t>50</a:t>
            </a:r>
            <a:r>
              <a:rPr lang="en-US" sz="1600" dirty="0"/>
              <a:t> =p</a:t>
            </a:r>
            <a:r>
              <a:rPr lang="en-US" sz="1000" dirty="0"/>
              <a:t>[47]</a:t>
            </a:r>
            <a:r>
              <a:rPr lang="en-US" sz="1600" dirty="0"/>
              <a:t>⋅p</a:t>
            </a:r>
            <a:r>
              <a:rPr lang="en-US" sz="1000" dirty="0"/>
              <a:t>[47]+1</a:t>
            </a:r>
            <a:r>
              <a:rPr lang="en-US" sz="1600" dirty="0"/>
              <a:t>⋅p</a:t>
            </a:r>
            <a:r>
              <a:rPr lang="en-US" sz="1000" dirty="0"/>
              <a:t>[47]+2</a:t>
            </a:r>
            <a:r>
              <a:rPr lang="en-US" sz="1600" dirty="0"/>
              <a:t>⋅q</a:t>
            </a:r>
            <a:r>
              <a:rPr lang="en-US" sz="1000" dirty="0"/>
              <a:t>50</a:t>
            </a:r>
            <a:br>
              <a:rPr lang="en-US" sz="1600" dirty="0"/>
            </a:br>
            <a:r>
              <a:rPr lang="en-US" sz="1600" dirty="0"/>
              <a:t>since q</a:t>
            </a:r>
            <a:r>
              <a:rPr lang="en-US" sz="1000" dirty="0"/>
              <a:t>[47]+3</a:t>
            </a:r>
            <a:r>
              <a:rPr lang="en-US" sz="1600" dirty="0"/>
              <a:t>=q</a:t>
            </a:r>
            <a:r>
              <a:rPr lang="en-US" sz="1000" dirty="0"/>
              <a:t>50</a:t>
            </a:r>
            <a:r>
              <a:rPr lang="en-US" sz="1600" dirty="0"/>
              <a:t>.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  <a:p>
            <a:pPr marL="114300" indent="0">
              <a:buNone/>
            </a:pPr>
            <a:br>
              <a:rPr lang="en-US" sz="1600" dirty="0"/>
            </a:br>
            <a:endParaRPr sz="16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7" name="صورة 8">
            <a:extLst>
              <a:ext uri="{FF2B5EF4-FFF2-40B4-BE49-F238E27FC236}">
                <a16:creationId xmlns:a16="http://schemas.microsoft.com/office/drawing/2014/main" id="{22E805B5-F80B-1C4A-B778-2017F83F7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C2692E-4AF0-2041-B264-1975036A61AA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1093227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260279" y="111580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en-US" sz="4000" dirty="0">
                <a:solidFill>
                  <a:srgbClr val="DF36BC"/>
                </a:solidFill>
              </a:rPr>
              <a:t>examples</a:t>
            </a:r>
            <a:endParaRPr sz="4000" dirty="0">
              <a:solidFill>
                <a:srgbClr val="DF36B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9" name="Google Shape;729;p1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60279" y="875777"/>
                <a:ext cx="8883720" cy="3896019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lang="en-US" sz="1800" dirty="0"/>
              </a:p>
              <a:p>
                <a:pPr marL="114300" indent="0">
                  <a:buNone/>
                </a:pPr>
                <a:r>
                  <a:rPr lang="en-US" sz="1600" dirty="0"/>
                  <a:t>You are given the following select–and–ultimate life table with a two year select period. </a:t>
                </a:r>
              </a:p>
              <a:p>
                <a:pPr marL="114300" indent="0">
                  <a:buNone/>
                </a:pPr>
                <a:endParaRPr lang="en-US" sz="1800" dirty="0"/>
              </a:p>
              <a:p>
                <a:pPr marL="114300" indent="0">
                  <a:buNone/>
                </a:pPr>
                <a:endParaRPr lang="en-US" sz="1800" dirty="0"/>
              </a:p>
              <a:p>
                <a:pPr marL="114300" indent="0">
                  <a:buNone/>
                </a:pPr>
                <a:endParaRPr lang="en-US" sz="1800" dirty="0"/>
              </a:p>
              <a:p>
                <a:pPr marL="114300" indent="0">
                  <a:buNone/>
                </a:pPr>
                <a:endParaRPr lang="en-US" sz="1800" dirty="0"/>
              </a:p>
              <a:p>
                <a:pPr marL="114300" indent="0">
                  <a:buNone/>
                </a:pPr>
                <a:r>
                  <a:rPr lang="en-US" sz="1800" dirty="0"/>
                  <a:t>And </a:t>
                </a:r>
                <a:r>
                  <a:rPr lang="en-US" sz="2000" dirty="0"/>
                  <a:t>q</a:t>
                </a:r>
                <a:r>
                  <a:rPr lang="en-US" sz="1100" dirty="0"/>
                  <a:t>[x]+t</a:t>
                </a:r>
                <a:r>
                  <a:rPr lang="en-US" sz="1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en-US" sz="2000" dirty="0" err="1"/>
                  <a:t>q</a:t>
                </a:r>
                <a:r>
                  <a:rPr lang="en-US" sz="1000" dirty="0" err="1"/>
                  <a:t>x+t</a:t>
                </a:r>
                <a:endParaRPr lang="en-US" sz="1000" dirty="0"/>
              </a:p>
              <a:p>
                <a:pPr marL="114300" indent="0">
                  <a:buNone/>
                </a:pPr>
                <a:r>
                  <a:rPr lang="en-US" sz="2000" dirty="0"/>
                  <a:t>Calculate l</a:t>
                </a:r>
                <a:r>
                  <a:rPr lang="en-US" sz="1000" dirty="0"/>
                  <a:t>[90]+1 </a:t>
                </a:r>
              </a:p>
              <a:p>
                <a:pPr marL="114300" indent="0">
                  <a:buNone/>
                </a:pPr>
                <a:endParaRPr lang="en-US" sz="1000" dirty="0"/>
              </a:p>
              <a:p>
                <a:pPr marL="114300" indent="0">
                  <a:buNone/>
                </a:pPr>
                <a:endParaRPr lang="en-US" sz="1000" dirty="0"/>
              </a:p>
              <a:p>
                <a:pPr marL="11430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29" name="Google Shape;729;p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0279" y="875777"/>
                <a:ext cx="8883720" cy="3896019"/>
              </a:xfrm>
              <a:prstGeom prst="rect">
                <a:avLst/>
              </a:prstGeom>
              <a:blipFill>
                <a:blip r:embed="rId3"/>
                <a:stretch>
                  <a:fillRect l="-285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DFF9875-CCB6-BF49-B4D6-0F3DAD74A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49788"/>
              </p:ext>
            </p:extLst>
          </p:nvPr>
        </p:nvGraphicFramePr>
        <p:xfrm>
          <a:off x="2278753" y="1894056"/>
          <a:ext cx="4037744" cy="1355387"/>
        </p:xfrm>
        <a:graphic>
          <a:graphicData uri="http://schemas.openxmlformats.org/drawingml/2006/table">
            <a:tbl>
              <a:tblPr>
                <a:tableStyleId>{1F9382FF-A9EE-479E-84C2-D4933C56DE1E}</a:tableStyleId>
              </a:tblPr>
              <a:tblGrid>
                <a:gridCol w="1009436">
                  <a:extLst>
                    <a:ext uri="{9D8B030D-6E8A-4147-A177-3AD203B41FA5}">
                      <a16:colId xmlns:a16="http://schemas.microsoft.com/office/drawing/2014/main" val="3138737447"/>
                    </a:ext>
                  </a:extLst>
                </a:gridCol>
                <a:gridCol w="1009436">
                  <a:extLst>
                    <a:ext uri="{9D8B030D-6E8A-4147-A177-3AD203B41FA5}">
                      <a16:colId xmlns:a16="http://schemas.microsoft.com/office/drawing/2014/main" val="3215148381"/>
                    </a:ext>
                  </a:extLst>
                </a:gridCol>
                <a:gridCol w="1009436">
                  <a:extLst>
                    <a:ext uri="{9D8B030D-6E8A-4147-A177-3AD203B41FA5}">
                      <a16:colId xmlns:a16="http://schemas.microsoft.com/office/drawing/2014/main" val="1048854909"/>
                    </a:ext>
                  </a:extLst>
                </a:gridCol>
                <a:gridCol w="1009436">
                  <a:extLst>
                    <a:ext uri="{9D8B030D-6E8A-4147-A177-3AD203B41FA5}">
                      <a16:colId xmlns:a16="http://schemas.microsoft.com/office/drawing/2014/main" val="867315613"/>
                    </a:ext>
                  </a:extLst>
                </a:gridCol>
              </a:tblGrid>
              <a:tr h="440987"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x</a:t>
                      </a:r>
                      <a:endParaRPr lang="en-US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l</a:t>
                      </a:r>
                      <a:r>
                        <a:rPr lang="en-US" sz="1000" u="none" strike="noStrike" dirty="0">
                          <a:effectLst/>
                        </a:rPr>
                        <a:t>[x]</a:t>
                      </a:r>
                      <a:endParaRPr lang="en-US" sz="1000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l</a:t>
                      </a:r>
                      <a:r>
                        <a:rPr lang="en-US" sz="1000" u="none" strike="noStrike" dirty="0">
                          <a:effectLst/>
                        </a:rPr>
                        <a:t>[x]+1</a:t>
                      </a:r>
                      <a:endParaRPr lang="en-US" sz="1000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l</a:t>
                      </a:r>
                      <a:r>
                        <a:rPr lang="en-US" sz="1000" u="none" strike="noStrike" dirty="0">
                          <a:effectLst/>
                        </a:rPr>
                        <a:t>x+2</a:t>
                      </a:r>
                      <a:endParaRPr lang="en-US" sz="1000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598436"/>
                  </a:ext>
                </a:extLst>
              </a:tr>
              <a:tr h="259404">
                <a:tc>
                  <a:txBody>
                    <a:bodyPr/>
                    <a:lstStyle/>
                    <a:p>
                      <a:pPr algn="ctr"/>
                      <a:r>
                        <a:rPr lang="en-SA" dirty="0">
                          <a:effectLst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354284"/>
                  </a:ext>
                </a:extLst>
              </a:tr>
              <a:tr h="259404">
                <a:tc>
                  <a:txBody>
                    <a:bodyPr/>
                    <a:lstStyle/>
                    <a:p>
                      <a:pPr algn="ctr"/>
                      <a:r>
                        <a:rPr lang="en-SA" dirty="0">
                          <a:effectLst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 dirty="0">
                          <a:effectLst/>
                        </a:rPr>
                        <a:t>1250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 dirty="0">
                          <a:effectLst/>
                        </a:rPr>
                        <a:t>920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0511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SA" dirty="0">
                          <a:effectLst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 dirty="0">
                          <a:effectLst/>
                        </a:rPr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 dirty="0">
                          <a:effectLst/>
                        </a:rPr>
                        <a:t>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1436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499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60279" y="789905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You are given a select-and-ultimate mortality table with a 2-year select period.</a:t>
            </a:r>
            <a:br>
              <a:rPr lang="en-US" sz="1600" dirty="0"/>
            </a:br>
            <a:endParaRPr lang="en-US" sz="16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EF52A8-8DE7-904E-9353-B41782262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487837"/>
              </p:ext>
            </p:extLst>
          </p:nvPr>
        </p:nvGraphicFramePr>
        <p:xfrm>
          <a:off x="2383603" y="1321180"/>
          <a:ext cx="4037744" cy="1219200"/>
        </p:xfrm>
        <a:graphic>
          <a:graphicData uri="http://schemas.openxmlformats.org/drawingml/2006/table">
            <a:tbl>
              <a:tblPr>
                <a:tableStyleId>{1F9382FF-A9EE-479E-84C2-D4933C56DE1E}</a:tableStyleId>
              </a:tblPr>
              <a:tblGrid>
                <a:gridCol w="1009436">
                  <a:extLst>
                    <a:ext uri="{9D8B030D-6E8A-4147-A177-3AD203B41FA5}">
                      <a16:colId xmlns:a16="http://schemas.microsoft.com/office/drawing/2014/main" val="916316328"/>
                    </a:ext>
                  </a:extLst>
                </a:gridCol>
                <a:gridCol w="1009436">
                  <a:extLst>
                    <a:ext uri="{9D8B030D-6E8A-4147-A177-3AD203B41FA5}">
                      <a16:colId xmlns:a16="http://schemas.microsoft.com/office/drawing/2014/main" val="470236075"/>
                    </a:ext>
                  </a:extLst>
                </a:gridCol>
                <a:gridCol w="1009436">
                  <a:extLst>
                    <a:ext uri="{9D8B030D-6E8A-4147-A177-3AD203B41FA5}">
                      <a16:colId xmlns:a16="http://schemas.microsoft.com/office/drawing/2014/main" val="784776143"/>
                    </a:ext>
                  </a:extLst>
                </a:gridCol>
                <a:gridCol w="1009436">
                  <a:extLst>
                    <a:ext uri="{9D8B030D-6E8A-4147-A177-3AD203B41FA5}">
                      <a16:colId xmlns:a16="http://schemas.microsoft.com/office/drawing/2014/main" val="38279074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x</a:t>
                      </a:r>
                      <a:endParaRPr lang="en-US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q</a:t>
                      </a:r>
                      <a:r>
                        <a:rPr lang="en-US" sz="1000" u="none" strike="noStrike" dirty="0">
                          <a:effectLst/>
                        </a:rPr>
                        <a:t>[x]</a:t>
                      </a:r>
                      <a:endParaRPr lang="en-US" sz="1000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q</a:t>
                      </a:r>
                      <a:r>
                        <a:rPr lang="en-US" sz="1000" u="none" strike="noStrike" dirty="0">
                          <a:effectLst/>
                        </a:rPr>
                        <a:t>[x]+1</a:t>
                      </a:r>
                      <a:endParaRPr lang="en-US" sz="1000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q</a:t>
                      </a:r>
                      <a:r>
                        <a:rPr lang="en-US" sz="1000" u="none" strike="noStrike" dirty="0">
                          <a:effectLst/>
                        </a:rPr>
                        <a:t>x+2</a:t>
                      </a:r>
                      <a:endParaRPr lang="en-US" sz="1000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307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SA" dirty="0">
                          <a:effectLst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0.012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0.024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0.036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5349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0.022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0.034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0.046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9473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0.033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0.045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 dirty="0">
                          <a:effectLst/>
                        </a:rPr>
                        <a:t>0.057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648491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D11A5B-084A-E343-AE60-35428C7A3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837565"/>
              </p:ext>
            </p:extLst>
          </p:nvPr>
        </p:nvGraphicFramePr>
        <p:xfrm>
          <a:off x="2383603" y="3071655"/>
          <a:ext cx="4037744" cy="1355387"/>
        </p:xfrm>
        <a:graphic>
          <a:graphicData uri="http://schemas.openxmlformats.org/drawingml/2006/table">
            <a:tbl>
              <a:tblPr>
                <a:tableStyleId>{1F9382FF-A9EE-479E-84C2-D4933C56DE1E}</a:tableStyleId>
              </a:tblPr>
              <a:tblGrid>
                <a:gridCol w="1009436">
                  <a:extLst>
                    <a:ext uri="{9D8B030D-6E8A-4147-A177-3AD203B41FA5}">
                      <a16:colId xmlns:a16="http://schemas.microsoft.com/office/drawing/2014/main" val="3138737447"/>
                    </a:ext>
                  </a:extLst>
                </a:gridCol>
                <a:gridCol w="1009436">
                  <a:extLst>
                    <a:ext uri="{9D8B030D-6E8A-4147-A177-3AD203B41FA5}">
                      <a16:colId xmlns:a16="http://schemas.microsoft.com/office/drawing/2014/main" val="3215148381"/>
                    </a:ext>
                  </a:extLst>
                </a:gridCol>
                <a:gridCol w="1009436">
                  <a:extLst>
                    <a:ext uri="{9D8B030D-6E8A-4147-A177-3AD203B41FA5}">
                      <a16:colId xmlns:a16="http://schemas.microsoft.com/office/drawing/2014/main" val="1048854909"/>
                    </a:ext>
                  </a:extLst>
                </a:gridCol>
                <a:gridCol w="1009436">
                  <a:extLst>
                    <a:ext uri="{9D8B030D-6E8A-4147-A177-3AD203B41FA5}">
                      <a16:colId xmlns:a16="http://schemas.microsoft.com/office/drawing/2014/main" val="867315613"/>
                    </a:ext>
                  </a:extLst>
                </a:gridCol>
              </a:tblGrid>
              <a:tr h="440987"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x</a:t>
                      </a:r>
                      <a:endParaRPr lang="en-US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l</a:t>
                      </a:r>
                      <a:r>
                        <a:rPr lang="en-US" sz="1000" u="none" strike="noStrike" dirty="0">
                          <a:effectLst/>
                        </a:rPr>
                        <a:t>[x]</a:t>
                      </a:r>
                      <a:endParaRPr lang="en-US" sz="1000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l</a:t>
                      </a:r>
                      <a:r>
                        <a:rPr lang="en-US" sz="1000" u="none" strike="noStrike" dirty="0">
                          <a:effectLst/>
                        </a:rPr>
                        <a:t>[x]+1</a:t>
                      </a:r>
                      <a:endParaRPr lang="en-US" sz="1000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l</a:t>
                      </a:r>
                      <a:r>
                        <a:rPr lang="en-US" sz="1000" u="none" strike="noStrike" dirty="0">
                          <a:effectLst/>
                        </a:rPr>
                        <a:t>x+2</a:t>
                      </a:r>
                      <a:endParaRPr lang="en-US" sz="1000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598436"/>
                  </a:ext>
                </a:extLst>
              </a:tr>
              <a:tr h="259404"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100,000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354284"/>
                  </a:ext>
                </a:extLst>
              </a:tr>
              <a:tr h="259404"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0511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1436315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F53B3A8B-0036-D847-A535-6018A4CF4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78" y="2571750"/>
            <a:ext cx="28167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A" altLang="en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Complete the following table: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A" altLang="en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74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60280" y="1018725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dirty="0"/>
              <a:t>Select mortality rates for [45] are half of the Illustrative Life Table’s mortality rates for a selection period of 3 years. 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dirty="0"/>
              <a:t>Calculate </a:t>
            </a:r>
            <a:r>
              <a:rPr lang="en-US" sz="1000" dirty="0"/>
              <a:t>2|3</a:t>
            </a:r>
            <a:r>
              <a:rPr lang="en-US" sz="2000" dirty="0"/>
              <a:t>q</a:t>
            </a:r>
            <a:r>
              <a:rPr lang="en-US" sz="1000" dirty="0"/>
              <a:t>[45] </a:t>
            </a:r>
          </a:p>
          <a:p>
            <a:pPr marL="11430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1476569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911" name="Google Shape;911;p35"/>
          <p:cNvSpPr txBox="1">
            <a:spLocks noGrp="1"/>
          </p:cNvSpPr>
          <p:nvPr>
            <p:ph type="ctrTitle" idx="4294967295"/>
          </p:nvPr>
        </p:nvSpPr>
        <p:spPr>
          <a:xfrm>
            <a:off x="1392600" y="2140129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THANKS!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912" name="Google Shape;912;p35"/>
          <p:cNvSpPr txBox="1">
            <a:spLocks noGrp="1"/>
          </p:cNvSpPr>
          <p:nvPr>
            <p:ph type="subTitle" idx="4294967295"/>
          </p:nvPr>
        </p:nvSpPr>
        <p:spPr>
          <a:xfrm>
            <a:off x="1392600" y="3001134"/>
            <a:ext cx="6593700" cy="101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Any questions?</a:t>
            </a:r>
            <a:endParaRPr sz="1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/>
          </a:p>
        </p:txBody>
      </p:sp>
      <p:sp>
        <p:nvSpPr>
          <p:cNvPr id="913" name="Google Shape;913;p35"/>
          <p:cNvSpPr/>
          <p:nvPr/>
        </p:nvSpPr>
        <p:spPr>
          <a:xfrm>
            <a:off x="4039248" y="927032"/>
            <a:ext cx="1300413" cy="114978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A17CA-E2B7-7548-9A84-C13A982F316D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7" name="صورة 8">
            <a:extLst>
              <a:ext uri="{FF2B5EF4-FFF2-40B4-BE49-F238E27FC236}">
                <a16:creationId xmlns:a16="http://schemas.microsoft.com/office/drawing/2014/main" id="{D42A8B8A-37A4-C945-B054-E328D67DC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038" y="237900"/>
            <a:ext cx="1517818" cy="583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277586" y="-140768"/>
            <a:ext cx="6823727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3"/>
                </a:solidFill>
              </a:rPr>
              <a:t>Life table notations!</a:t>
            </a:r>
            <a:endParaRPr sz="40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9" name="Google Shape;709;p15"/>
              <p:cNvSpPr txBox="1">
                <a:spLocks noGrp="1"/>
              </p:cNvSpPr>
              <p:nvPr>
                <p:ph type="subTitle" idx="4294967295"/>
              </p:nvPr>
            </p:nvSpPr>
            <p:spPr>
              <a:xfrm>
                <a:off x="365760" y="811851"/>
                <a:ext cx="8844236" cy="4202972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r>
                  <a:rPr lang="en-US" sz="1600" dirty="0"/>
                  <a:t>Let lx be the expected number of survivors at age x, and ndx be the number of deaths between age x and x+n. </a:t>
                </a:r>
                <a:br>
                  <a:rPr lang="en-US" sz="1600" i="1" dirty="0"/>
                </a:br>
                <a:endParaRPr lang="en-US" sz="1600" dirty="0"/>
              </a:p>
              <a:p>
                <a:pPr marL="114300" indent="0">
                  <a:buNone/>
                </a:pPr>
                <a:endParaRPr lang="en-US" sz="1600" dirty="0"/>
              </a:p>
              <a:p>
                <a:pPr marL="114300" indent="0">
                  <a:buNone/>
                </a:pPr>
                <a:endParaRPr lang="en-US" sz="1600" dirty="0"/>
              </a:p>
              <a:p>
                <a:r>
                  <a:rPr lang="en-US" sz="1600" dirty="0"/>
                  <a:t>Observe: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This life table starts at age 0 with 100 survivors.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is called the </a:t>
                </a:r>
                <a:r>
                  <a:rPr lang="en-US" sz="1600" i="1" dirty="0"/>
                  <a:t>radix</a:t>
                </a:r>
                <a:r>
                  <a:rPr lang="en-US" sz="1600" dirty="0"/>
                  <a:t> of the life table and is an arbitrary positive number.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At age 1, the expected number of survivors reduces to 50. This means the expected number of deaths between age 0 and age 1,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, is 100−50=50.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At age 2, the expected number of survivors is 0. This means all people are dead by age 2. The age by which all people are dead is called the </a:t>
                </a:r>
                <a:r>
                  <a:rPr lang="en-US" sz="1600" b="1" i="1" dirty="0"/>
                  <a:t>limiting age</a:t>
                </a:r>
                <a:r>
                  <a:rPr lang="en-US" sz="1600" dirty="0"/>
                  <a:t>.</a:t>
                </a:r>
              </a:p>
              <a:p>
                <a:pPr marL="114300" indent="0">
                  <a:buNone/>
                </a:pPr>
                <a:endParaRPr sz="1800" b="1" dirty="0"/>
              </a:p>
            </p:txBody>
          </p:sp>
        </mc:Choice>
        <mc:Fallback xmlns="">
          <p:sp>
            <p:nvSpPr>
              <p:cNvPr id="709" name="Google Shape;709;p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65760" y="811851"/>
                <a:ext cx="8844236" cy="4202972"/>
              </a:xfrm>
              <a:prstGeom prst="rect">
                <a:avLst/>
              </a:prstGeom>
              <a:blipFill>
                <a:blip r:embed="rId3"/>
                <a:stretch>
                  <a:fillRect l="-430" t="-602" r="-1578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" name="صورة 8">
            <a:extLst>
              <a:ext uri="{FF2B5EF4-FFF2-40B4-BE49-F238E27FC236}">
                <a16:creationId xmlns:a16="http://schemas.microsoft.com/office/drawing/2014/main" id="{22E805B5-F80B-1C4A-B778-2017F83F7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C2692E-4AF0-2041-B264-1975036A61AA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44E9434-7BC4-2C4F-97B5-7CAF0D54D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22816"/>
              </p:ext>
            </p:extLst>
          </p:nvPr>
        </p:nvGraphicFramePr>
        <p:xfrm>
          <a:off x="2646204" y="1437894"/>
          <a:ext cx="3535680" cy="12192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1671379638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508456269"/>
                    </a:ext>
                  </a:extLst>
                </a:gridCol>
              </a:tblGrid>
              <a:tr h="170879"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x</a:t>
                      </a:r>
                      <a:endParaRPr lang="en-US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lx</a:t>
                      </a:r>
                      <a:endParaRPr lang="en-US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2343515"/>
                  </a:ext>
                </a:extLst>
              </a:tr>
              <a:tr h="170879">
                <a:tc>
                  <a:txBody>
                    <a:bodyPr/>
                    <a:lstStyle/>
                    <a:p>
                      <a:pPr algn="ctr"/>
                      <a:r>
                        <a:rPr lang="en-SA" dirty="0">
                          <a:effectLst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 dirty="0">
                          <a:effectLst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2351196"/>
                  </a:ext>
                </a:extLst>
              </a:tr>
              <a:tr h="170879"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 dirty="0">
                          <a:effectLst/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1903257"/>
                  </a:ext>
                </a:extLst>
              </a:tr>
              <a:tr h="170879">
                <a:tc>
                  <a:txBody>
                    <a:bodyPr/>
                    <a:lstStyle/>
                    <a:p>
                      <a:pPr algn="ctr"/>
                      <a:r>
                        <a:rPr lang="en-SA" dirty="0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 dirty="0">
                          <a:effectLst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7233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781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1997099" y="719384"/>
            <a:ext cx="5253856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Life table</a:t>
            </a:r>
            <a:endParaRPr lang="en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23" name="Google Shape;723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681BF38-6095-4149-B50B-4CAF30FFC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35683F-0FF6-184A-AA91-760E98C6189D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D8EF592-3691-4544-BF6C-501644D21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047" y="1308093"/>
            <a:ext cx="5357961" cy="31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41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277586" y="-140768"/>
            <a:ext cx="6823727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3"/>
                </a:solidFill>
              </a:rPr>
              <a:t>Fractional ages!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365760" y="811851"/>
            <a:ext cx="8844236" cy="42029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buNone/>
            </a:pPr>
            <a:r>
              <a:rPr lang="en-US" sz="1800" b="1" dirty="0"/>
              <a:t>1-</a:t>
            </a:r>
            <a:r>
              <a:rPr lang="en-US" b="1" dirty="0"/>
              <a:t> </a:t>
            </a:r>
            <a:r>
              <a:rPr lang="en-US" sz="1800" b="1" dirty="0"/>
              <a:t>Uniform Distribution of Deaths (UDD)</a:t>
            </a:r>
          </a:p>
          <a:p>
            <a:pPr marL="114300" indent="0">
              <a:buNone/>
            </a:pPr>
            <a:r>
              <a:rPr lang="en-US" sz="1600" b="1" dirty="0"/>
              <a:t>Key Idea</a:t>
            </a:r>
          </a:p>
          <a:p>
            <a:pPr marL="114300" indent="0">
              <a:buNone/>
            </a:pPr>
            <a:r>
              <a:rPr lang="en-US" sz="1600" dirty="0"/>
              <a:t>The key assumption is that the number of survivors decreases linearly between integer ages. Given lx and lx+1, we can calculate </a:t>
            </a:r>
            <a:r>
              <a:rPr lang="en-US" sz="1600" dirty="0" err="1"/>
              <a:t>lx+t</a:t>
            </a:r>
            <a:r>
              <a:rPr lang="en-US" sz="1600" dirty="0"/>
              <a:t> (where 0≤t&lt;1) using </a:t>
            </a:r>
            <a:r>
              <a:rPr lang="en-US" sz="1600" i="1" dirty="0"/>
              <a:t>linear interpolation</a:t>
            </a:r>
            <a:r>
              <a:rPr lang="en-US" sz="1600" dirty="0"/>
              <a:t>:</a:t>
            </a:r>
          </a:p>
          <a:p>
            <a:pPr marL="114300" indent="0">
              <a:buNone/>
            </a:pPr>
            <a:endParaRPr lang="en-US" sz="1800" b="1" dirty="0"/>
          </a:p>
          <a:p>
            <a:pPr marL="114300" indent="0">
              <a:buNone/>
            </a:pP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7" name="صورة 8">
            <a:extLst>
              <a:ext uri="{FF2B5EF4-FFF2-40B4-BE49-F238E27FC236}">
                <a16:creationId xmlns:a16="http://schemas.microsoft.com/office/drawing/2014/main" id="{22E805B5-F80B-1C4A-B778-2017F83F7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C2692E-4AF0-2041-B264-1975036A61AA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C1D31EB-312B-7D4C-9A5B-FA060C0F95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87" t="14002" r="45381" b="63447"/>
          <a:stretch/>
        </p:blipFill>
        <p:spPr>
          <a:xfrm>
            <a:off x="1134509" y="2804267"/>
            <a:ext cx="6491673" cy="11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00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265864" y="923090"/>
            <a:ext cx="8844236" cy="42029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buNone/>
            </a:pPr>
            <a:r>
              <a:rPr lang="en-US" sz="1800" b="1" dirty="0"/>
              <a:t>2- Constant Force of Mortality</a:t>
            </a:r>
            <a:endParaRPr lang="en-US" b="1" dirty="0"/>
          </a:p>
          <a:p>
            <a:pPr marL="114300" indent="0">
              <a:buNone/>
            </a:pPr>
            <a:r>
              <a:rPr lang="en-US" sz="1600" b="1" dirty="0"/>
              <a:t>Key Idea</a:t>
            </a:r>
          </a:p>
          <a:p>
            <a:pPr marL="114300" indent="0">
              <a:buNone/>
            </a:pPr>
            <a:r>
              <a:rPr lang="en-US" sz="1600" dirty="0"/>
              <a:t>The key assumption is that the force of mortality is constant between integer ages. Given lx and lx+1, we can calculate lx+t (where 0≤t&lt;1) using </a:t>
            </a:r>
            <a:r>
              <a:rPr lang="en-US" sz="1600" i="1" dirty="0"/>
              <a:t>exponential interpolation</a:t>
            </a:r>
            <a:r>
              <a:rPr lang="en-US" sz="1600" dirty="0"/>
              <a:t>:</a:t>
            </a:r>
          </a:p>
          <a:p>
            <a:pPr marL="114300" indent="0">
              <a:buNone/>
            </a:pPr>
            <a:br>
              <a:rPr lang="en-US" sz="1600" dirty="0"/>
            </a:br>
            <a:endParaRPr lang="en-US" sz="1600" b="1" dirty="0"/>
          </a:p>
          <a:p>
            <a:pPr marL="114300" indent="0">
              <a:buNone/>
            </a:pPr>
            <a:endParaRPr lang="en-US" sz="1800" b="1" dirty="0"/>
          </a:p>
          <a:p>
            <a:pPr marL="114300" indent="0">
              <a:buNone/>
            </a:pP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7" name="صورة 8">
            <a:extLst>
              <a:ext uri="{FF2B5EF4-FFF2-40B4-BE49-F238E27FC236}">
                <a16:creationId xmlns:a16="http://schemas.microsoft.com/office/drawing/2014/main" id="{22E805B5-F80B-1C4A-B778-2017F83F7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C2692E-4AF0-2041-B264-1975036A61AA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D3762F9-6FBA-AA44-922E-C1B3C8C31B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11" t="58127" r="48252" b="17947"/>
          <a:stretch/>
        </p:blipFill>
        <p:spPr>
          <a:xfrm>
            <a:off x="1171254" y="2571750"/>
            <a:ext cx="6308333" cy="12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17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260279" y="111580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en-US" sz="4000" dirty="0">
                <a:solidFill>
                  <a:srgbClr val="DF36BC"/>
                </a:solidFill>
              </a:rPr>
              <a:t>examples</a:t>
            </a:r>
            <a:endParaRPr sz="4000" dirty="0">
              <a:solidFill>
                <a:srgbClr val="DF36BC"/>
              </a:solidFill>
            </a:endParaRPr>
          </a:p>
        </p:txBody>
      </p:sp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60279" y="875777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800" dirty="0"/>
              <a:t>You are given l</a:t>
            </a:r>
            <a:r>
              <a:rPr lang="en-US" sz="1100" dirty="0"/>
              <a:t>20</a:t>
            </a:r>
            <a:r>
              <a:rPr lang="en-US" sz="1800" dirty="0"/>
              <a:t>=80,l</a:t>
            </a:r>
            <a:r>
              <a:rPr lang="en-US" sz="1100" dirty="0"/>
              <a:t>21</a:t>
            </a:r>
            <a:r>
              <a:rPr lang="en-US" sz="1800" dirty="0"/>
              <a:t>=76,l</a:t>
            </a:r>
            <a:r>
              <a:rPr lang="en-US" sz="1100" dirty="0"/>
              <a:t>22</a:t>
            </a:r>
            <a:r>
              <a:rPr lang="en-US" sz="1800" dirty="0"/>
              <a:t>=71,l.</a:t>
            </a:r>
            <a:br>
              <a:rPr lang="en-US" sz="1800" dirty="0"/>
            </a:b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Find </a:t>
            </a:r>
            <a:r>
              <a:rPr lang="en-US" sz="1100" dirty="0"/>
              <a:t>0.8</a:t>
            </a:r>
            <a:r>
              <a:rPr lang="en-US" sz="1800" dirty="0"/>
              <a:t>q</a:t>
            </a:r>
            <a:r>
              <a:rPr lang="en-US" sz="1100" dirty="0"/>
              <a:t>20.3</a:t>
            </a:r>
            <a:r>
              <a:rPr lang="en-US" sz="1800" dirty="0"/>
              <a:t>. </a:t>
            </a:r>
          </a:p>
          <a:p>
            <a:pPr marL="114300" indent="0">
              <a:buNone/>
            </a:pPr>
            <a:r>
              <a:rPr lang="en-US" sz="1800" dirty="0"/>
              <a:t>assuming UDD for fractional ages.</a:t>
            </a:r>
          </a:p>
          <a:p>
            <a:pPr marL="114300" indent="0">
              <a:buNone/>
            </a:pPr>
            <a:r>
              <a:rPr lang="en-US" sz="1800" dirty="0"/>
              <a:t>assuming CFOM for fractional ages.</a:t>
            </a:r>
          </a:p>
          <a:p>
            <a:pPr marL="114300" indent="0">
              <a:buNone/>
            </a:pPr>
            <a:endParaRPr lang="en-US" sz="18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80445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60279" y="875777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800" dirty="0"/>
              <a:t>For a certain mortality table, you are given:</a:t>
            </a:r>
          </a:p>
          <a:p>
            <a:pPr marL="114300" indent="0">
              <a:buNone/>
            </a:pPr>
            <a:r>
              <a:rPr lang="el-GR" dirty="0"/>
              <a:t>μ</a:t>
            </a:r>
            <a:r>
              <a:rPr lang="el-GR" sz="1100" dirty="0"/>
              <a:t>80.5</a:t>
            </a:r>
            <a:r>
              <a:rPr lang="el-GR" dirty="0"/>
              <a:t>=0.0202</a:t>
            </a:r>
            <a:endParaRPr lang="el-GR" sz="1800" dirty="0"/>
          </a:p>
          <a:p>
            <a:pPr marL="114300" indent="0">
              <a:buNone/>
            </a:pPr>
            <a:r>
              <a:rPr lang="el-GR" dirty="0"/>
              <a:t>μ</a:t>
            </a:r>
            <a:r>
              <a:rPr lang="el-GR" sz="1050" dirty="0"/>
              <a:t>81.5</a:t>
            </a:r>
            <a:r>
              <a:rPr lang="el-GR" dirty="0"/>
              <a:t>=0.0408</a:t>
            </a:r>
            <a:endParaRPr lang="el-GR" sz="1800" dirty="0"/>
          </a:p>
          <a:p>
            <a:pPr marL="114300" indent="0">
              <a:buNone/>
            </a:pPr>
            <a:r>
              <a:rPr lang="el-GR" dirty="0"/>
              <a:t>μ</a:t>
            </a:r>
            <a:r>
              <a:rPr lang="el-GR" sz="1100" dirty="0"/>
              <a:t>82.5</a:t>
            </a:r>
            <a:r>
              <a:rPr lang="el-GR" dirty="0"/>
              <a:t>=0.0619</a:t>
            </a:r>
            <a:endParaRPr lang="el-GR" sz="1800" dirty="0"/>
          </a:p>
          <a:p>
            <a:pPr marL="114300" indent="0">
              <a:buNone/>
            </a:pPr>
            <a:r>
              <a:rPr lang="en-US" sz="1800" dirty="0"/>
              <a:t>Deaths are uniformly distributed between integral ages.</a:t>
            </a:r>
          </a:p>
          <a:p>
            <a:pPr marL="114300" indent="0">
              <a:buNone/>
            </a:pPr>
            <a:r>
              <a:rPr lang="en-US" sz="1800" dirty="0"/>
              <a:t>Calculate the probability that a person aged 80.5 will die within two years.</a:t>
            </a:r>
          </a:p>
          <a:p>
            <a:pPr marL="114300" indent="0">
              <a:buNone/>
            </a:pPr>
            <a:br>
              <a:rPr lang="en-US" sz="1800" dirty="0"/>
            </a:br>
            <a:endParaRPr lang="en-US" sz="18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744756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9" name="Google Shape;729;p1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60279" y="875777"/>
                <a:ext cx="8883720" cy="3896019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r>
                  <a:rPr lang="en-US" sz="1800" dirty="0"/>
                  <a:t>You are given: </a:t>
                </a:r>
              </a:p>
              <a:p>
                <a:pPr marL="114300" indent="0">
                  <a:buNone/>
                </a:pPr>
                <a:endParaRPr lang="en-US" sz="1800" dirty="0"/>
              </a:p>
              <a:p>
                <a:pPr marL="114300" indent="0">
                  <a:buNone/>
                </a:pPr>
                <a:r>
                  <a:rPr lang="en-US" sz="1800" dirty="0"/>
                  <a:t>lx = 10000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−0.05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br>
                  <a:rPr lang="en-US" sz="1800" dirty="0"/>
                </a:br>
                <a:endParaRPr lang="en-US" sz="1800" dirty="0"/>
              </a:p>
              <a:p>
                <a:pPr marL="114300" indent="0">
                  <a:buNone/>
                </a:pPr>
                <a:r>
                  <a:rPr lang="en-US" sz="1800" dirty="0"/>
                  <a:t>Find </a:t>
                </a:r>
                <a:r>
                  <a:rPr lang="en-US" sz="1100" dirty="0"/>
                  <a:t>5|15</a:t>
                </a:r>
                <a:r>
                  <a:rPr lang="en-US" sz="1800" dirty="0"/>
                  <a:t>q</a:t>
                </a:r>
                <a:r>
                  <a:rPr lang="en-US" sz="1100" dirty="0"/>
                  <a:t>10</a:t>
                </a:r>
                <a:r>
                  <a:rPr lang="en-US" sz="1800" dirty="0"/>
                  <a:t>. 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29" name="Google Shape;729;p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0279" y="875777"/>
                <a:ext cx="8883720" cy="3896019"/>
              </a:xfrm>
              <a:prstGeom prst="rect">
                <a:avLst/>
              </a:prstGeom>
              <a:blipFill>
                <a:blip r:embed="rId3"/>
                <a:stretch>
                  <a:fillRect l="-285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3822689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476156" y="-201744"/>
            <a:ext cx="6823727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en-US" dirty="0">
                <a:solidFill>
                  <a:schemeClr val="accent3"/>
                </a:solidFill>
              </a:rPr>
              <a:t>Select Mortality</a:t>
            </a:r>
            <a:r>
              <a:rPr lang="en-US" sz="4000" dirty="0">
                <a:solidFill>
                  <a:schemeClr val="accent3"/>
                </a:solidFill>
              </a:rPr>
              <a:t>!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149857" y="659256"/>
            <a:ext cx="8844236" cy="45152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When mortality depends on the age when a person is selected, it is called </a:t>
            </a:r>
            <a:r>
              <a:rPr lang="en-US" sz="1600" i="1" dirty="0"/>
              <a:t>select mortality</a:t>
            </a:r>
            <a:r>
              <a:rPr lang="en-US" sz="1600" dirty="0"/>
              <a:t>. The age at which a person is </a:t>
            </a:r>
            <a:r>
              <a:rPr lang="en-US" sz="1600" i="1" dirty="0"/>
              <a:t>selected</a:t>
            </a:r>
            <a:r>
              <a:rPr lang="en-US" sz="1600" dirty="0"/>
              <a:t> is denoted as [x].</a:t>
            </a:r>
          </a:p>
          <a:p>
            <a:pPr marL="114300" indent="0">
              <a:buNone/>
            </a:pPr>
            <a:r>
              <a:rPr lang="en-US" sz="1600" dirty="0"/>
              <a:t>For example:</a:t>
            </a:r>
          </a:p>
          <a:p>
            <a:pPr marL="114300" indent="0">
              <a:buNone/>
            </a:pPr>
            <a:r>
              <a:rPr lang="en-US" sz="1600" b="1" dirty="0"/>
              <a:t>q</a:t>
            </a:r>
            <a:r>
              <a:rPr lang="en-US" sz="1000" b="1" dirty="0"/>
              <a:t>[50] </a:t>
            </a:r>
            <a:r>
              <a:rPr lang="en-US" sz="1600" dirty="0"/>
              <a:t>is the probability that a person currently aged 50, who was selected at age 50, dies within a year.</a:t>
            </a:r>
          </a:p>
          <a:p>
            <a:pPr marL="114300" indent="0">
              <a:buNone/>
            </a:pPr>
            <a:r>
              <a:rPr lang="en-US" sz="1600" b="1" dirty="0"/>
              <a:t>q</a:t>
            </a:r>
            <a:r>
              <a:rPr lang="en-US" sz="1000" b="1" dirty="0"/>
              <a:t>[49]+1 </a:t>
            </a:r>
            <a:r>
              <a:rPr lang="en-US" sz="1600" dirty="0"/>
              <a:t>is the probability that a person currently aged 50, who was selected a year ago at age 49, dies within a year.</a:t>
            </a:r>
          </a:p>
          <a:p>
            <a:pPr marL="114300" indent="0">
              <a:buNone/>
            </a:pPr>
            <a:r>
              <a:rPr lang="en-US" sz="1600" b="1" dirty="0"/>
              <a:t>q</a:t>
            </a:r>
            <a:r>
              <a:rPr lang="en-US" sz="1000" b="1" dirty="0"/>
              <a:t>[41]+9 </a:t>
            </a:r>
            <a:r>
              <a:rPr lang="en-US" sz="1600" dirty="0"/>
              <a:t>is the probability that a person currently aged 50, who was selected 9 years ago at age 41, dies within a year.</a:t>
            </a:r>
          </a:p>
          <a:p>
            <a:pPr marL="114300" indent="0">
              <a:buNone/>
            </a:pPr>
            <a:r>
              <a:rPr lang="en-US" sz="1600" dirty="0"/>
              <a:t>Notice all mortality rates in the example above are mortality rates for a person aged 50. The only difference is the age at which the person is selected.</a:t>
            </a:r>
          </a:p>
          <a:p>
            <a:pPr marL="114300" indent="0">
              <a:buNone/>
            </a:pPr>
            <a:r>
              <a:rPr lang="en-US" sz="1600" dirty="0"/>
              <a:t>Since the selection process wears off (i.e., we know less about a person if he/she was selected longer ago), we have</a:t>
            </a:r>
            <a:r>
              <a:rPr lang="en-US" sz="1600" b="1" dirty="0"/>
              <a:t>:       q</a:t>
            </a:r>
            <a:r>
              <a:rPr lang="en-US" sz="1000" b="1" dirty="0"/>
              <a:t>[50]</a:t>
            </a:r>
            <a:r>
              <a:rPr lang="en-US" sz="1600" b="1" dirty="0"/>
              <a:t>≤q</a:t>
            </a:r>
            <a:r>
              <a:rPr lang="en-US" sz="1000" b="1" dirty="0"/>
              <a:t>[49]+1</a:t>
            </a:r>
          </a:p>
          <a:p>
            <a:pPr marL="114300" indent="0">
              <a:buNone/>
            </a:pPr>
            <a:br>
              <a:rPr lang="en-US" sz="1600" dirty="0"/>
            </a:br>
            <a:endParaRPr lang="en-US" sz="1600" dirty="0"/>
          </a:p>
          <a:p>
            <a:pPr marL="114300" indent="0">
              <a:buNone/>
            </a:pPr>
            <a:br>
              <a:rPr lang="en-US" sz="1600" dirty="0"/>
            </a:br>
            <a:endParaRPr sz="16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7" name="صورة 8">
            <a:extLst>
              <a:ext uri="{FF2B5EF4-FFF2-40B4-BE49-F238E27FC236}">
                <a16:creationId xmlns:a16="http://schemas.microsoft.com/office/drawing/2014/main" id="{22E805B5-F80B-1C4A-B778-2017F83F7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C2692E-4AF0-2041-B264-1975036A61AA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2077584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935</Words>
  <Application>Microsoft Macintosh PowerPoint</Application>
  <PresentationFormat>On-screen Show (16:9)</PresentationFormat>
  <Paragraphs>142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Cambria Math</vt:lpstr>
      <vt:lpstr>Arial</vt:lpstr>
      <vt:lpstr>Short Stack</vt:lpstr>
      <vt:lpstr>Quicksand</vt:lpstr>
      <vt:lpstr>29LT Bukra Light</vt:lpstr>
      <vt:lpstr>Amatic SC</vt:lpstr>
      <vt:lpstr>Knight template</vt:lpstr>
      <vt:lpstr>Hello!  CHAPTER#2 Life tables    </vt:lpstr>
      <vt:lpstr>Life table notations!</vt:lpstr>
      <vt:lpstr>PowerPoint Presentation</vt:lpstr>
      <vt:lpstr>Fractional ages!</vt:lpstr>
      <vt:lpstr>PowerPoint Presentation</vt:lpstr>
      <vt:lpstr>examples</vt:lpstr>
      <vt:lpstr>PowerPoint Presentation</vt:lpstr>
      <vt:lpstr>PowerPoint Presentation</vt:lpstr>
      <vt:lpstr>Select Mortality!</vt:lpstr>
      <vt:lpstr>Select and Ultimate Mortality!</vt:lpstr>
      <vt:lpstr>examples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Salma Alsuwailem</cp:lastModifiedBy>
  <cp:revision>41</cp:revision>
  <dcterms:modified xsi:type="dcterms:W3CDTF">2020-02-04T19:49:13Z</dcterms:modified>
</cp:coreProperties>
</file>