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142.xml" ContentType="application/vnd.openxmlformats-officedocument.presentationml.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viewProps.xml" ContentType="application/vnd.openxmlformats-officedocument.presentationml.viewProp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126.xml" ContentType="application/vnd.openxmlformats-officedocument.presentationml.slide+xml"/>
  <Override PartName="/ppt/slides/slide128.xml" ContentType="application/vnd.openxmlformats-officedocument.presentationml.slide+xml"/>
  <Override PartName="/ppt/slides/slide137.xml" ContentType="application/vnd.openxmlformats-officedocument.presentationml.slide+xml"/>
  <Override PartName="/ppt/slides/slide146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44.xml" ContentType="application/vnd.openxmlformats-officedocument.presentationml.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3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4"/>
  </p:sldMasterIdLst>
  <p:notesMasterIdLst>
    <p:notesMasterId r:id="rId151"/>
  </p:notesMasterIdLst>
  <p:sldIdLst>
    <p:sldId id="256" r:id="rId5"/>
    <p:sldId id="265" r:id="rId6"/>
    <p:sldId id="341" r:id="rId7"/>
    <p:sldId id="342" r:id="rId8"/>
    <p:sldId id="371" r:id="rId9"/>
    <p:sldId id="372" r:id="rId10"/>
    <p:sldId id="379" r:id="rId11"/>
    <p:sldId id="498" r:id="rId12"/>
    <p:sldId id="499" r:id="rId13"/>
    <p:sldId id="500" r:id="rId14"/>
    <p:sldId id="501" r:id="rId15"/>
    <p:sldId id="370" r:id="rId16"/>
    <p:sldId id="352" r:id="rId17"/>
    <p:sldId id="374" r:id="rId18"/>
    <p:sldId id="353" r:id="rId19"/>
    <p:sldId id="375" r:id="rId20"/>
    <p:sldId id="377" r:id="rId21"/>
    <p:sldId id="354" r:id="rId22"/>
    <p:sldId id="355" r:id="rId23"/>
    <p:sldId id="356" r:id="rId24"/>
    <p:sldId id="378" r:id="rId25"/>
    <p:sldId id="376" r:id="rId26"/>
    <p:sldId id="466" r:id="rId27"/>
    <p:sldId id="467" r:id="rId28"/>
    <p:sldId id="468" r:id="rId29"/>
    <p:sldId id="469" r:id="rId30"/>
    <p:sldId id="470" r:id="rId31"/>
    <p:sldId id="471" r:id="rId32"/>
    <p:sldId id="382" r:id="rId33"/>
    <p:sldId id="380" r:id="rId34"/>
    <p:sldId id="357" r:id="rId35"/>
    <p:sldId id="358" r:id="rId36"/>
    <p:sldId id="390" r:id="rId37"/>
    <p:sldId id="381" r:id="rId38"/>
    <p:sldId id="472" r:id="rId39"/>
    <p:sldId id="473" r:id="rId40"/>
    <p:sldId id="474" r:id="rId41"/>
    <p:sldId id="475" r:id="rId42"/>
    <p:sldId id="476" r:id="rId43"/>
    <p:sldId id="477" r:id="rId44"/>
    <p:sldId id="478" r:id="rId45"/>
    <p:sldId id="479" r:id="rId46"/>
    <p:sldId id="480" r:id="rId47"/>
    <p:sldId id="481" r:id="rId48"/>
    <p:sldId id="482" r:id="rId49"/>
    <p:sldId id="483" r:id="rId50"/>
    <p:sldId id="484" r:id="rId51"/>
    <p:sldId id="485" r:id="rId52"/>
    <p:sldId id="486" r:id="rId53"/>
    <p:sldId id="487" r:id="rId54"/>
    <p:sldId id="488" r:id="rId55"/>
    <p:sldId id="489" r:id="rId56"/>
    <p:sldId id="490" r:id="rId57"/>
    <p:sldId id="491" r:id="rId58"/>
    <p:sldId id="492" r:id="rId59"/>
    <p:sldId id="493" r:id="rId60"/>
    <p:sldId id="494" r:id="rId61"/>
    <p:sldId id="389" r:id="rId62"/>
    <p:sldId id="388" r:id="rId63"/>
    <p:sldId id="442" r:id="rId64"/>
    <p:sldId id="443" r:id="rId65"/>
    <p:sldId id="444" r:id="rId66"/>
    <p:sldId id="445" r:id="rId67"/>
    <p:sldId id="446" r:id="rId68"/>
    <p:sldId id="447" r:id="rId69"/>
    <p:sldId id="448" r:id="rId70"/>
    <p:sldId id="449" r:id="rId71"/>
    <p:sldId id="450" r:id="rId72"/>
    <p:sldId id="451" r:id="rId73"/>
    <p:sldId id="452" r:id="rId74"/>
    <p:sldId id="453" r:id="rId75"/>
    <p:sldId id="454" r:id="rId76"/>
    <p:sldId id="455" r:id="rId77"/>
    <p:sldId id="456" r:id="rId78"/>
    <p:sldId id="458" r:id="rId79"/>
    <p:sldId id="459" r:id="rId80"/>
    <p:sldId id="460" r:id="rId81"/>
    <p:sldId id="461" r:id="rId82"/>
    <p:sldId id="462" r:id="rId83"/>
    <p:sldId id="463" r:id="rId84"/>
    <p:sldId id="464" r:id="rId85"/>
    <p:sldId id="465" r:id="rId86"/>
    <p:sldId id="369" r:id="rId87"/>
    <p:sldId id="385" r:id="rId88"/>
    <p:sldId id="360" r:id="rId89"/>
    <p:sldId id="400" r:id="rId90"/>
    <p:sldId id="401" r:id="rId91"/>
    <p:sldId id="402" r:id="rId92"/>
    <p:sldId id="403" r:id="rId93"/>
    <p:sldId id="408" r:id="rId94"/>
    <p:sldId id="404" r:id="rId95"/>
    <p:sldId id="409" r:id="rId96"/>
    <p:sldId id="405" r:id="rId97"/>
    <p:sldId id="410" r:id="rId98"/>
    <p:sldId id="411" r:id="rId99"/>
    <p:sldId id="413" r:id="rId100"/>
    <p:sldId id="412" r:id="rId101"/>
    <p:sldId id="414" r:id="rId102"/>
    <p:sldId id="416" r:id="rId103"/>
    <p:sldId id="415" r:id="rId104"/>
    <p:sldId id="417" r:id="rId105"/>
    <p:sldId id="418" r:id="rId106"/>
    <p:sldId id="386" r:id="rId107"/>
    <p:sldId id="361" r:id="rId108"/>
    <p:sldId id="362" r:id="rId109"/>
    <p:sldId id="363" r:id="rId110"/>
    <p:sldId id="364" r:id="rId111"/>
    <p:sldId id="396" r:id="rId112"/>
    <p:sldId id="393" r:id="rId113"/>
    <p:sldId id="395" r:id="rId114"/>
    <p:sldId id="373" r:id="rId115"/>
    <p:sldId id="496" r:id="rId116"/>
    <p:sldId id="497" r:id="rId117"/>
    <p:sldId id="365" r:id="rId118"/>
    <p:sldId id="423" r:id="rId119"/>
    <p:sldId id="424" r:id="rId120"/>
    <p:sldId id="425" r:id="rId121"/>
    <p:sldId id="426" r:id="rId122"/>
    <p:sldId id="428" r:id="rId123"/>
    <p:sldId id="427" r:id="rId124"/>
    <p:sldId id="429" r:id="rId125"/>
    <p:sldId id="430" r:id="rId126"/>
    <p:sldId id="431" r:id="rId127"/>
    <p:sldId id="432" r:id="rId128"/>
    <p:sldId id="433" r:id="rId129"/>
    <p:sldId id="434" r:id="rId130"/>
    <p:sldId id="435" r:id="rId131"/>
    <p:sldId id="436" r:id="rId132"/>
    <p:sldId id="437" r:id="rId133"/>
    <p:sldId id="438" r:id="rId134"/>
    <p:sldId id="439" r:id="rId135"/>
    <p:sldId id="440" r:id="rId136"/>
    <p:sldId id="441" r:id="rId137"/>
    <p:sldId id="399" r:id="rId138"/>
    <p:sldId id="391" r:id="rId139"/>
    <p:sldId id="397" r:id="rId140"/>
    <p:sldId id="398" r:id="rId141"/>
    <p:sldId id="419" r:id="rId142"/>
    <p:sldId id="420" r:id="rId143"/>
    <p:sldId id="387" r:id="rId144"/>
    <p:sldId id="383" r:id="rId145"/>
    <p:sldId id="384" r:id="rId146"/>
    <p:sldId id="421" r:id="rId147"/>
    <p:sldId id="422" r:id="rId148"/>
    <p:sldId id="495" r:id="rId149"/>
    <p:sldId id="368" r:id="rId150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38" Type="http://schemas.openxmlformats.org/officeDocument/2006/relationships/slide" Target="slides/slide134.xml"/><Relationship Id="rId154" Type="http://schemas.openxmlformats.org/officeDocument/2006/relationships/theme" Target="theme/theme1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28" Type="http://schemas.openxmlformats.org/officeDocument/2006/relationships/slide" Target="slides/slide124.xml"/><Relationship Id="rId144" Type="http://schemas.openxmlformats.org/officeDocument/2006/relationships/slide" Target="slides/slide140.xml"/><Relationship Id="rId149" Type="http://schemas.openxmlformats.org/officeDocument/2006/relationships/slide" Target="slides/slide145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134" Type="http://schemas.openxmlformats.org/officeDocument/2006/relationships/slide" Target="slides/slide130.xml"/><Relationship Id="rId139" Type="http://schemas.openxmlformats.org/officeDocument/2006/relationships/slide" Target="slides/slide13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50" Type="http://schemas.openxmlformats.org/officeDocument/2006/relationships/slide" Target="slides/slide146.xml"/><Relationship Id="rId155" Type="http://schemas.openxmlformats.org/officeDocument/2006/relationships/tableStyles" Target="tableStyles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16" Type="http://schemas.openxmlformats.org/officeDocument/2006/relationships/slide" Target="slides/slide112.xml"/><Relationship Id="rId124" Type="http://schemas.openxmlformats.org/officeDocument/2006/relationships/slide" Target="slides/slide120.xml"/><Relationship Id="rId129" Type="http://schemas.openxmlformats.org/officeDocument/2006/relationships/slide" Target="slides/slide125.xml"/><Relationship Id="rId137" Type="http://schemas.openxmlformats.org/officeDocument/2006/relationships/slide" Target="slides/slide13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40" Type="http://schemas.openxmlformats.org/officeDocument/2006/relationships/slide" Target="slides/slide136.xml"/><Relationship Id="rId145" Type="http://schemas.openxmlformats.org/officeDocument/2006/relationships/slide" Target="slides/slide141.xml"/><Relationship Id="rId153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30" Type="http://schemas.openxmlformats.org/officeDocument/2006/relationships/slide" Target="slides/slide126.xml"/><Relationship Id="rId135" Type="http://schemas.openxmlformats.org/officeDocument/2006/relationships/slide" Target="slides/slide131.xml"/><Relationship Id="rId143" Type="http://schemas.openxmlformats.org/officeDocument/2006/relationships/slide" Target="slides/slide139.xml"/><Relationship Id="rId148" Type="http://schemas.openxmlformats.org/officeDocument/2006/relationships/slide" Target="slides/slide144.xml"/><Relationship Id="rId15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141" Type="http://schemas.openxmlformats.org/officeDocument/2006/relationships/slide" Target="slides/slide137.xml"/><Relationship Id="rId146" Type="http://schemas.openxmlformats.org/officeDocument/2006/relationships/slide" Target="slides/slide14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slide" Target="slides/slide132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52" Type="http://schemas.openxmlformats.org/officeDocument/2006/relationships/presProps" Target="pres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147" Type="http://schemas.openxmlformats.org/officeDocument/2006/relationships/slide" Target="slides/slide14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142" Type="http://schemas.openxmlformats.org/officeDocument/2006/relationships/slide" Target="slides/slide138.xml"/><Relationship Id="rId3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024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EC2CA77E-C8AE-4D7A-B6CD-8397DA6E2D38}" type="slidenum">
              <a:rPr lang="ar-SA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12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512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2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5127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8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2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Cliquez pour modifier le style du titre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GB"/>
              <a:t>Cliquez pour modifier le style des sous-titres du masque</a:t>
            </a:r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5136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65B0C9E-DF14-428B-9A31-CEAD999DF988}" type="slidenum">
              <a:rPr lang="ar-SA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E7CA6-EFF0-47E3-8584-26BFE3ACB52B}" type="slidenum">
              <a:rPr lang="ar-SA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A873BA-4F65-4EB4-9154-F8E7A67A8EB8}" type="slidenum">
              <a:rPr lang="ar-SA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D1DC50B-5074-4267-BBFF-EF7336B8D8B1}" type="slidenum">
              <a:rPr lang="ar-SA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F384C63-F986-44D8-8634-0D67D1C8BA48}" type="slidenum">
              <a:rPr lang="ar-SA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0C1381-E627-4ED7-98A5-2BEBB5282F99}" type="slidenum">
              <a:rPr lang="ar-SA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AEC3AB-8963-41D1-AD50-9F90BF91D500}" type="slidenum">
              <a:rPr lang="ar-SA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B83638-42EA-4CD9-AAFE-1A9D4C6369CF}" type="slidenum">
              <a:rPr lang="ar-SA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97F16B-FED5-4A22-AD64-19B30F3E41F3}" type="slidenum">
              <a:rPr lang="ar-SA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285D55-1BE8-445F-8C77-33623B69294A}" type="slidenum">
              <a:rPr lang="ar-SA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8933AA-5F24-4C15-A119-8A0B144C274E}" type="slidenum">
              <a:rPr lang="ar-SA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1F5AEC-E0A0-486C-A14A-475655BAA016}" type="slidenum">
              <a:rPr lang="ar-SA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8EA66-5925-49E3-B24D-A5F6871CFD06}" type="slidenum">
              <a:rPr lang="ar-SA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 style du titre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F463B48-FD93-493B-A70C-710B36B143E3}" type="slidenum">
              <a:rPr lang="ar-SA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ma.cs.berkeley.edu/" TargetMode="External"/><Relationship Id="rId2" Type="http://schemas.openxmlformats.org/officeDocument/2006/relationships/hyperlink" Target="http://faculty.ksu.edu.sa/YAlohali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000"/>
              <a:t>Artificial Intelligence</a:t>
            </a:r>
            <a:br>
              <a:rPr lang="en-US" sz="4000"/>
            </a:br>
            <a:r>
              <a:rPr lang="en-US" sz="4000">
                <a:solidFill>
                  <a:schemeClr val="accent2"/>
                </a:solidFill>
              </a:rPr>
              <a:t>Problem solving by searching</a:t>
            </a:r>
            <a:br>
              <a:rPr lang="en-US" sz="4000">
                <a:solidFill>
                  <a:schemeClr val="accent2"/>
                </a:solidFill>
              </a:rPr>
            </a:br>
            <a:r>
              <a:rPr lang="en-US" sz="4000"/>
              <a:t>CSC 361</a:t>
            </a:r>
            <a:endParaRPr lang="en-GB" sz="400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cs typeface="Tahoma" pitchFamily="34" charset="0"/>
              </a:rPr>
              <a:t>University of Berkeley, USA</a:t>
            </a:r>
            <a:endParaRPr lang="en-US" sz="2400" dirty="0" smtClean="0">
              <a:cs typeface="Tahoma" pitchFamily="34" charset="0"/>
              <a:hlinkClick r:id="rId2"/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 smtClean="0"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dirty="0" smtClean="0">
                <a:cs typeface="Tahoma" pitchFamily="34" charset="0"/>
                <a:hlinkClick r:id="rId3"/>
              </a:rPr>
              <a:t>http://www.aima.cs.berkeley.edu</a:t>
            </a:r>
            <a:r>
              <a:rPr lang="en-US" sz="1600" dirty="0" smtClean="0">
                <a:cs typeface="Tahoma" pitchFamily="34" charset="0"/>
              </a:rPr>
              <a:t> </a:t>
            </a:r>
            <a:endParaRPr lang="en-GB" sz="1600" dirty="0" smtClean="0"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F318-4F43-47BF-A86B-27F7E84BF815}" type="slidenum">
              <a:rPr lang="ar-SA"/>
              <a:pPr/>
              <a:t>10</a:t>
            </a:fld>
            <a:endParaRPr lang="en-GB"/>
          </a:p>
        </p:txBody>
      </p:sp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04813"/>
            <a:ext cx="7772400" cy="874712"/>
          </a:xfrm>
        </p:spPr>
        <p:txBody>
          <a:bodyPr/>
          <a:lstStyle/>
          <a:p>
            <a:r>
              <a:rPr lang="en-GB" sz="4000"/>
              <a:t> 2-opt mutation for TSP</a:t>
            </a:r>
          </a:p>
        </p:txBody>
      </p:sp>
      <p:sp>
        <p:nvSpPr>
          <p:cNvPr id="357379" name="Rectangle 3"/>
          <p:cNvSpPr>
            <a:spLocks noChangeArrowheads="1"/>
          </p:cNvSpPr>
          <p:nvPr/>
        </p:nvSpPr>
        <p:spPr bwMode="auto">
          <a:xfrm>
            <a:off x="1042988" y="2133600"/>
            <a:ext cx="288925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7380" name="Rectangle 4"/>
          <p:cNvSpPr>
            <a:spLocks noChangeArrowheads="1"/>
          </p:cNvSpPr>
          <p:nvPr/>
        </p:nvSpPr>
        <p:spPr bwMode="auto">
          <a:xfrm>
            <a:off x="2484438" y="4652963"/>
            <a:ext cx="288925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7381" name="Rectangle 5"/>
          <p:cNvSpPr>
            <a:spLocks noChangeArrowheads="1"/>
          </p:cNvSpPr>
          <p:nvPr/>
        </p:nvSpPr>
        <p:spPr bwMode="auto">
          <a:xfrm>
            <a:off x="4572000" y="3789363"/>
            <a:ext cx="288925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7382" name="Rectangle 6"/>
          <p:cNvSpPr>
            <a:spLocks noChangeArrowheads="1"/>
          </p:cNvSpPr>
          <p:nvPr/>
        </p:nvSpPr>
        <p:spPr bwMode="auto">
          <a:xfrm>
            <a:off x="1116013" y="3860800"/>
            <a:ext cx="288925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7383" name="Rectangle 7"/>
          <p:cNvSpPr>
            <a:spLocks noChangeArrowheads="1"/>
          </p:cNvSpPr>
          <p:nvPr/>
        </p:nvSpPr>
        <p:spPr bwMode="auto">
          <a:xfrm>
            <a:off x="2700338" y="3500438"/>
            <a:ext cx="288925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7384" name="Rectangle 8"/>
          <p:cNvSpPr>
            <a:spLocks noChangeArrowheads="1"/>
          </p:cNvSpPr>
          <p:nvPr/>
        </p:nvSpPr>
        <p:spPr bwMode="auto">
          <a:xfrm>
            <a:off x="3276600" y="2420938"/>
            <a:ext cx="288925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7385" name="Rectangle 9"/>
          <p:cNvSpPr>
            <a:spLocks noChangeArrowheads="1"/>
          </p:cNvSpPr>
          <p:nvPr/>
        </p:nvSpPr>
        <p:spPr bwMode="auto">
          <a:xfrm>
            <a:off x="5580063" y="2852738"/>
            <a:ext cx="288925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7386" name="Line 10"/>
          <p:cNvSpPr>
            <a:spLocks noChangeShapeType="1"/>
          </p:cNvSpPr>
          <p:nvPr/>
        </p:nvSpPr>
        <p:spPr bwMode="auto">
          <a:xfrm>
            <a:off x="1258888" y="2276475"/>
            <a:ext cx="194468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7387" name="Line 11"/>
          <p:cNvSpPr>
            <a:spLocks noChangeShapeType="1"/>
          </p:cNvSpPr>
          <p:nvPr/>
        </p:nvSpPr>
        <p:spPr bwMode="auto">
          <a:xfrm>
            <a:off x="1116013" y="2420938"/>
            <a:ext cx="142875" cy="151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7388" name="Line 12"/>
          <p:cNvSpPr>
            <a:spLocks noChangeShapeType="1"/>
          </p:cNvSpPr>
          <p:nvPr/>
        </p:nvSpPr>
        <p:spPr bwMode="auto">
          <a:xfrm>
            <a:off x="2987675" y="3644900"/>
            <a:ext cx="1512888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7389" name="Line 13"/>
          <p:cNvSpPr>
            <a:spLocks noChangeShapeType="1"/>
          </p:cNvSpPr>
          <p:nvPr/>
        </p:nvSpPr>
        <p:spPr bwMode="auto">
          <a:xfrm flipV="1">
            <a:off x="4787900" y="3068638"/>
            <a:ext cx="1008063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7390" name="Line 14"/>
          <p:cNvSpPr>
            <a:spLocks noChangeShapeType="1"/>
          </p:cNvSpPr>
          <p:nvPr/>
        </p:nvSpPr>
        <p:spPr bwMode="auto">
          <a:xfrm flipH="1">
            <a:off x="2771775" y="2708275"/>
            <a:ext cx="720725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7391" name="Text Box 15"/>
          <p:cNvSpPr txBox="1">
            <a:spLocks noChangeArrowheads="1"/>
          </p:cNvSpPr>
          <p:nvPr/>
        </p:nvSpPr>
        <p:spPr bwMode="auto">
          <a:xfrm>
            <a:off x="879475" y="5610225"/>
            <a:ext cx="1882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>
                <a:latin typeface="Times New Roman" pitchFamily="18" charset="0"/>
              </a:rPr>
              <a:t>Remove them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E6DA0-D485-46C6-8632-46A741BC8C55}" type="slidenum">
              <a:rPr lang="ar-SA"/>
              <a:pPr/>
              <a:t>100</a:t>
            </a:fld>
            <a:endParaRPr lang="en-GB"/>
          </a:p>
        </p:txBody>
      </p:sp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Local Beam</a:t>
            </a:r>
            <a:r>
              <a:rPr lang="fr-FR" sz="28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/>
              <a:t>Search</a:t>
            </a:r>
            <a:endParaRPr lang="en-US"/>
          </a:p>
        </p:txBody>
      </p:sp>
      <p:sp>
        <p:nvSpPr>
          <p:cNvPr id="262147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2148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2149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2153" name="Oval 9"/>
          <p:cNvSpPr>
            <a:spLocks noChangeArrowheads="1"/>
          </p:cNvSpPr>
          <p:nvPr/>
        </p:nvSpPr>
        <p:spPr bwMode="auto">
          <a:xfrm>
            <a:off x="4495800" y="4876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2154" name="Oval 10"/>
          <p:cNvSpPr>
            <a:spLocks noChangeArrowheads="1"/>
          </p:cNvSpPr>
          <p:nvPr/>
        </p:nvSpPr>
        <p:spPr bwMode="auto">
          <a:xfrm>
            <a:off x="4648200" y="51054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2155" name="Oval 11"/>
          <p:cNvSpPr>
            <a:spLocks noChangeArrowheads="1"/>
          </p:cNvSpPr>
          <p:nvPr/>
        </p:nvSpPr>
        <p:spPr bwMode="auto">
          <a:xfrm>
            <a:off x="4648200" y="4876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2156" name="Oval 12"/>
          <p:cNvSpPr>
            <a:spLocks noChangeArrowheads="1"/>
          </p:cNvSpPr>
          <p:nvPr/>
        </p:nvSpPr>
        <p:spPr bwMode="auto">
          <a:xfrm>
            <a:off x="4800600" y="4876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2158" name="Oval 14"/>
          <p:cNvSpPr>
            <a:spLocks noChangeArrowheads="1"/>
          </p:cNvSpPr>
          <p:nvPr/>
        </p:nvSpPr>
        <p:spPr bwMode="auto">
          <a:xfrm>
            <a:off x="4800600" y="51054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2159" name="Oval 15"/>
          <p:cNvSpPr>
            <a:spLocks noChangeArrowheads="1"/>
          </p:cNvSpPr>
          <p:nvPr/>
        </p:nvSpPr>
        <p:spPr bwMode="auto">
          <a:xfrm>
            <a:off x="5257800" y="51054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2160" name="Oval 16"/>
          <p:cNvSpPr>
            <a:spLocks noChangeArrowheads="1"/>
          </p:cNvSpPr>
          <p:nvPr/>
        </p:nvSpPr>
        <p:spPr bwMode="auto">
          <a:xfrm>
            <a:off x="4953000" y="51054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2161" name="Oval 17"/>
          <p:cNvSpPr>
            <a:spLocks noChangeArrowheads="1"/>
          </p:cNvSpPr>
          <p:nvPr/>
        </p:nvSpPr>
        <p:spPr bwMode="auto">
          <a:xfrm>
            <a:off x="5105400" y="51054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E4557-DB1D-4A7C-B415-8E0BBDE36005}" type="slidenum">
              <a:rPr lang="ar-SA"/>
              <a:pPr/>
              <a:t>101</a:t>
            </a:fld>
            <a:endParaRPr lang="en-GB"/>
          </a:p>
        </p:txBody>
      </p:sp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Local Beam</a:t>
            </a:r>
            <a:r>
              <a:rPr lang="fr-FR" sz="28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/>
              <a:t>Search</a:t>
            </a:r>
            <a:endParaRPr lang="en-US"/>
          </a:p>
        </p:txBody>
      </p:sp>
      <p:sp>
        <p:nvSpPr>
          <p:cNvPr id="264195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4196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4197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4198" name="Oval 6"/>
          <p:cNvSpPr>
            <a:spLocks noChangeArrowheads="1"/>
          </p:cNvSpPr>
          <p:nvPr/>
        </p:nvSpPr>
        <p:spPr bwMode="auto">
          <a:xfrm>
            <a:off x="4495800" y="4876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4199" name="Oval 7"/>
          <p:cNvSpPr>
            <a:spLocks noChangeArrowheads="1"/>
          </p:cNvSpPr>
          <p:nvPr/>
        </p:nvSpPr>
        <p:spPr bwMode="auto">
          <a:xfrm>
            <a:off x="4648200" y="51054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4200" name="Oval 8"/>
          <p:cNvSpPr>
            <a:spLocks noChangeArrowheads="1"/>
          </p:cNvSpPr>
          <p:nvPr/>
        </p:nvSpPr>
        <p:spPr bwMode="auto">
          <a:xfrm>
            <a:off x="4648200" y="4876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4201" name="Oval 9"/>
          <p:cNvSpPr>
            <a:spLocks noChangeArrowheads="1"/>
          </p:cNvSpPr>
          <p:nvPr/>
        </p:nvSpPr>
        <p:spPr bwMode="auto">
          <a:xfrm>
            <a:off x="4800600" y="4876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4202" name="Oval 10"/>
          <p:cNvSpPr>
            <a:spLocks noChangeArrowheads="1"/>
          </p:cNvSpPr>
          <p:nvPr/>
        </p:nvSpPr>
        <p:spPr bwMode="auto">
          <a:xfrm>
            <a:off x="4800600" y="51054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4203" name="Oval 11"/>
          <p:cNvSpPr>
            <a:spLocks noChangeArrowheads="1"/>
          </p:cNvSpPr>
          <p:nvPr/>
        </p:nvSpPr>
        <p:spPr bwMode="auto">
          <a:xfrm>
            <a:off x="5257800" y="51054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4204" name="Oval 12"/>
          <p:cNvSpPr>
            <a:spLocks noChangeArrowheads="1"/>
          </p:cNvSpPr>
          <p:nvPr/>
        </p:nvSpPr>
        <p:spPr bwMode="auto">
          <a:xfrm>
            <a:off x="4953000" y="51054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4205" name="Oval 13"/>
          <p:cNvSpPr>
            <a:spLocks noChangeArrowheads="1"/>
          </p:cNvSpPr>
          <p:nvPr/>
        </p:nvSpPr>
        <p:spPr bwMode="auto">
          <a:xfrm>
            <a:off x="5105400" y="51054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2FFE-4FE5-4507-B75A-B6EC653864BA}" type="slidenum">
              <a:rPr lang="ar-SA"/>
              <a:pPr/>
              <a:t>102</a:t>
            </a:fld>
            <a:endParaRPr lang="en-GB"/>
          </a:p>
        </p:txBody>
      </p:sp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Local Beam</a:t>
            </a:r>
            <a:r>
              <a:rPr lang="fr-FR" sz="28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/>
              <a:t>Search</a:t>
            </a:r>
            <a:endParaRPr lang="en-US"/>
          </a:p>
        </p:txBody>
      </p:sp>
      <p:sp>
        <p:nvSpPr>
          <p:cNvPr id="265219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5220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5221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5223" name="Oval 7"/>
          <p:cNvSpPr>
            <a:spLocks noChangeArrowheads="1"/>
          </p:cNvSpPr>
          <p:nvPr/>
        </p:nvSpPr>
        <p:spPr bwMode="auto">
          <a:xfrm>
            <a:off x="4419600" y="5105400"/>
            <a:ext cx="1524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5226" name="Oval 10"/>
          <p:cNvSpPr>
            <a:spLocks noChangeArrowheads="1"/>
          </p:cNvSpPr>
          <p:nvPr/>
        </p:nvSpPr>
        <p:spPr bwMode="auto">
          <a:xfrm>
            <a:off x="4572000" y="5105400"/>
            <a:ext cx="1524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5228" name="Oval 12"/>
          <p:cNvSpPr>
            <a:spLocks noChangeArrowheads="1"/>
          </p:cNvSpPr>
          <p:nvPr/>
        </p:nvSpPr>
        <p:spPr bwMode="auto">
          <a:xfrm>
            <a:off x="4724400" y="5105400"/>
            <a:ext cx="1524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5229" name="Oval 13"/>
          <p:cNvSpPr>
            <a:spLocks noChangeArrowheads="1"/>
          </p:cNvSpPr>
          <p:nvPr/>
        </p:nvSpPr>
        <p:spPr bwMode="auto">
          <a:xfrm>
            <a:off x="4876800" y="5105400"/>
            <a:ext cx="1524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5230" name="Line 14"/>
          <p:cNvSpPr>
            <a:spLocks noChangeShapeType="1"/>
          </p:cNvSpPr>
          <p:nvPr/>
        </p:nvSpPr>
        <p:spPr bwMode="auto">
          <a:xfrm>
            <a:off x="4724400" y="5334000"/>
            <a:ext cx="0" cy="5334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5231" name="Line 15"/>
          <p:cNvSpPr>
            <a:spLocks noChangeShapeType="1"/>
          </p:cNvSpPr>
          <p:nvPr/>
        </p:nvSpPr>
        <p:spPr bwMode="auto">
          <a:xfrm flipH="1">
            <a:off x="2133600" y="5334000"/>
            <a:ext cx="25908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Population based Algorithms</a:t>
            </a:r>
            <a:endParaRPr lang="en-GB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Genetic Algorithms</a:t>
            </a:r>
          </a:p>
          <a:p>
            <a:r>
              <a:rPr lang="en-US"/>
              <a:t>Genetic programming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CFA55-EFE9-46A7-B3FE-A2F176BF3A14}" type="slidenum">
              <a:rPr lang="ar-SA"/>
              <a:pPr/>
              <a:t>104</a:t>
            </a:fld>
            <a:endParaRPr lang="en-GB"/>
          </a:p>
        </p:txBody>
      </p:sp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685800"/>
            <a:ext cx="7793037" cy="819150"/>
          </a:xfrm>
        </p:spPr>
        <p:txBody>
          <a:bodyPr/>
          <a:lstStyle/>
          <a:p>
            <a:r>
              <a:rPr lang="en-US" sz="3200"/>
              <a:t>Stochastic Search: Genetic Algorithms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27238"/>
            <a:ext cx="8229600" cy="4373562"/>
          </a:xfrm>
        </p:spPr>
        <p:txBody>
          <a:bodyPr/>
          <a:lstStyle/>
          <a:p>
            <a:pPr marL="609600" indent="-609600" algn="just">
              <a:lnSpc>
                <a:spcPct val="90000"/>
              </a:lnSpc>
            </a:pPr>
            <a:r>
              <a:rPr lang="en-US" sz="2400"/>
              <a:t>Formally introduced in the US in the 70s by John Holland.</a:t>
            </a:r>
          </a:p>
          <a:p>
            <a:pPr marL="609600" indent="-609600" algn="just">
              <a:lnSpc>
                <a:spcPct val="90000"/>
              </a:lnSpc>
            </a:pPr>
            <a:endParaRPr lang="en-US" sz="1200"/>
          </a:p>
          <a:p>
            <a:pPr marL="609600" indent="-609600" algn="just">
              <a:lnSpc>
                <a:spcPct val="90000"/>
              </a:lnSpc>
            </a:pPr>
            <a:r>
              <a:rPr lang="en-US" sz="2400"/>
              <a:t>GAs emulate ideas from genetics and natural selection and can search potentially large spaces.</a:t>
            </a:r>
          </a:p>
          <a:p>
            <a:pPr marL="609600" indent="-609600" algn="just">
              <a:lnSpc>
                <a:spcPct val="90000"/>
              </a:lnSpc>
            </a:pPr>
            <a:endParaRPr lang="en-US" sz="1000"/>
          </a:p>
          <a:p>
            <a:pPr marL="609600" indent="-609600" algn="just">
              <a:lnSpc>
                <a:spcPct val="90000"/>
              </a:lnSpc>
            </a:pPr>
            <a:r>
              <a:rPr lang="en-US" sz="2400"/>
              <a:t>Before we can apply Genetic Algorithm to a problem, we need to answer:</a:t>
            </a:r>
          </a:p>
          <a:p>
            <a:pPr marL="609600" indent="-609600" algn="just">
              <a:lnSpc>
                <a:spcPct val="90000"/>
              </a:lnSpc>
            </a:pPr>
            <a:endParaRPr lang="en-US" sz="2400"/>
          </a:p>
          <a:p>
            <a:pPr marL="1371600" lvl="2" indent="-457200" algn="just"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- How is an individual represented?</a:t>
            </a:r>
          </a:p>
          <a:p>
            <a:pPr marL="1371600" lvl="2" indent="-457200" algn="just"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- What is the fitness function?</a:t>
            </a:r>
          </a:p>
          <a:p>
            <a:pPr marL="1371600" lvl="2" indent="-457200" algn="just"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- How are individuals selected?</a:t>
            </a:r>
          </a:p>
          <a:p>
            <a:pPr marL="1371600" lvl="2" indent="-457200" algn="just"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- How do individuals reproduce?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931B-9383-4244-A400-F68A4AC9D552}" type="slidenum">
              <a:rPr lang="ar-SA"/>
              <a:pPr/>
              <a:t>105</a:t>
            </a:fld>
            <a:endParaRPr lang="en-GB"/>
          </a:p>
        </p:txBody>
      </p:sp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857250"/>
            <a:ext cx="7793038" cy="819150"/>
          </a:xfrm>
        </p:spPr>
        <p:txBody>
          <a:bodyPr/>
          <a:lstStyle/>
          <a:p>
            <a:r>
              <a:rPr lang="en-US" sz="3200"/>
              <a:t>Stochastic Search: Genetic Algorithms</a:t>
            </a:r>
            <a:br>
              <a:rPr lang="en-US" sz="3200"/>
            </a:br>
            <a:r>
              <a:rPr lang="en-US" sz="3200"/>
              <a:t>Representation of states (solutions)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51038"/>
            <a:ext cx="8229600" cy="5135562"/>
          </a:xfrm>
        </p:spPr>
        <p:txBody>
          <a:bodyPr/>
          <a:lstStyle/>
          <a:p>
            <a:pPr marL="609600" indent="-609600" algn="just">
              <a:buClr>
                <a:schemeClr val="accent2"/>
              </a:buClr>
              <a:buFontTx/>
              <a:buChar char="•"/>
            </a:pPr>
            <a:endParaRPr lang="fr-FR" sz="2400"/>
          </a:p>
          <a:p>
            <a:pPr marL="609600" indent="-609600" algn="just">
              <a:buClr>
                <a:schemeClr val="accent2"/>
              </a:buClr>
              <a:buFontTx/>
              <a:buChar char="•"/>
            </a:pPr>
            <a:r>
              <a:rPr lang="fr-FR" sz="2400"/>
              <a:t>Each state or individual is represented as a string over a finite alphabet. It is also called </a:t>
            </a:r>
            <a:r>
              <a:rPr lang="fr-FR" sz="2400" b="1"/>
              <a:t>chromosome </a:t>
            </a:r>
            <a:r>
              <a:rPr lang="fr-FR" sz="2400"/>
              <a:t>which Contains </a:t>
            </a:r>
            <a:r>
              <a:rPr lang="fr-FR" sz="2400" b="1"/>
              <a:t>genes.</a:t>
            </a:r>
          </a:p>
        </p:txBody>
      </p:sp>
      <p:sp>
        <p:nvSpPr>
          <p:cNvPr id="188421" name="Text Box 5"/>
          <p:cNvSpPr txBox="1">
            <a:spLocks noChangeArrowheads="1"/>
          </p:cNvSpPr>
          <p:nvPr/>
        </p:nvSpPr>
        <p:spPr bwMode="auto">
          <a:xfrm>
            <a:off x="5562600" y="4191000"/>
            <a:ext cx="29718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3600">
                <a:latin typeface="Times" pitchFamily="18" charset="0"/>
              </a:rPr>
              <a:t>1001011111</a:t>
            </a:r>
          </a:p>
        </p:txBody>
      </p:sp>
      <p:sp>
        <p:nvSpPr>
          <p:cNvPr id="188422" name="Text Box 6"/>
          <p:cNvSpPr txBox="1">
            <a:spLocks noChangeArrowheads="1"/>
          </p:cNvSpPr>
          <p:nvPr/>
        </p:nvSpPr>
        <p:spPr bwMode="auto">
          <a:xfrm>
            <a:off x="685800" y="44196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Solution: 607 </a:t>
            </a:r>
            <a:endParaRPr lang="en-GB" sz="2400" b="1"/>
          </a:p>
        </p:txBody>
      </p:sp>
      <p:sp>
        <p:nvSpPr>
          <p:cNvPr id="188423" name="Line 7"/>
          <p:cNvSpPr>
            <a:spLocks noChangeShapeType="1"/>
          </p:cNvSpPr>
          <p:nvPr/>
        </p:nvSpPr>
        <p:spPr bwMode="auto">
          <a:xfrm>
            <a:off x="3200400" y="4572000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424" name="Text Box 8"/>
          <p:cNvSpPr txBox="1">
            <a:spLocks noChangeArrowheads="1"/>
          </p:cNvSpPr>
          <p:nvPr/>
        </p:nvSpPr>
        <p:spPr bwMode="auto">
          <a:xfrm>
            <a:off x="3505200" y="4724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Encoding</a:t>
            </a:r>
            <a:endParaRPr lang="en-GB" sz="2400"/>
          </a:p>
        </p:txBody>
      </p:sp>
      <p:sp>
        <p:nvSpPr>
          <p:cNvPr id="188425" name="Text Box 9"/>
          <p:cNvSpPr txBox="1">
            <a:spLocks noChangeArrowheads="1"/>
          </p:cNvSpPr>
          <p:nvPr/>
        </p:nvSpPr>
        <p:spPr bwMode="auto">
          <a:xfrm>
            <a:off x="6248400" y="5029200"/>
            <a:ext cx="22098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Chromosome:</a:t>
            </a:r>
            <a:endParaRPr lang="en-GB" sz="2400"/>
          </a:p>
          <a:p>
            <a:pPr>
              <a:spcBef>
                <a:spcPct val="50000"/>
              </a:spcBef>
            </a:pPr>
            <a:r>
              <a:rPr lang="en-US" sz="2400"/>
              <a:t>Binary String</a:t>
            </a:r>
            <a:endParaRPr lang="en-GB" sz="2400"/>
          </a:p>
        </p:txBody>
      </p:sp>
      <p:sp>
        <p:nvSpPr>
          <p:cNvPr id="188426" name="Line 10"/>
          <p:cNvSpPr>
            <a:spLocks noChangeShapeType="1"/>
          </p:cNvSpPr>
          <p:nvPr/>
        </p:nvSpPr>
        <p:spPr bwMode="auto">
          <a:xfrm>
            <a:off x="6477000" y="3886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427" name="Text Box 11"/>
          <p:cNvSpPr txBox="1">
            <a:spLocks noChangeArrowheads="1"/>
          </p:cNvSpPr>
          <p:nvPr/>
        </p:nvSpPr>
        <p:spPr bwMode="auto">
          <a:xfrm>
            <a:off x="6172200" y="35052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genes</a:t>
            </a:r>
            <a:endParaRPr lang="en-GB"/>
          </a:p>
        </p:txBody>
      </p:sp>
      <p:sp>
        <p:nvSpPr>
          <p:cNvPr id="188428" name="Line 12"/>
          <p:cNvSpPr>
            <a:spLocks noChangeShapeType="1"/>
          </p:cNvSpPr>
          <p:nvPr/>
        </p:nvSpPr>
        <p:spPr bwMode="auto">
          <a:xfrm flipH="1">
            <a:off x="6248400" y="3886200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05BC-5E8C-485A-B984-DD1E8FEB8205}" type="slidenum">
              <a:rPr lang="ar-SA"/>
              <a:pPr/>
              <a:t>106</a:t>
            </a:fld>
            <a:endParaRPr lang="en-GB"/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0"/>
            <a:ext cx="7793038" cy="914400"/>
          </a:xfrm>
        </p:spPr>
        <p:txBody>
          <a:bodyPr/>
          <a:lstStyle/>
          <a:p>
            <a:r>
              <a:rPr lang="en-US" sz="3200"/>
              <a:t>Stochastic Search: Genetic Algorithms</a:t>
            </a:r>
            <a:br>
              <a:rPr lang="en-US" sz="3200"/>
            </a:br>
            <a:r>
              <a:rPr lang="en-US" sz="3200"/>
              <a:t>Fitness Function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458200" cy="1828800"/>
          </a:xfrm>
        </p:spPr>
        <p:txBody>
          <a:bodyPr/>
          <a:lstStyle/>
          <a:p>
            <a:pPr marL="609600" indent="-609600" algn="just">
              <a:buClr>
                <a:schemeClr val="accent2"/>
              </a:buClr>
              <a:buFontTx/>
              <a:buChar char="•"/>
            </a:pPr>
            <a:r>
              <a:rPr lang="fr-FR" sz="2000"/>
              <a:t>Each state is rated by the evaluation function called fitness function. Fitness function should return higher values for better states:</a:t>
            </a:r>
          </a:p>
          <a:p>
            <a:pPr marL="609600" indent="-609600" algn="ctr">
              <a:buClr>
                <a:schemeClr val="accent2"/>
              </a:buClr>
              <a:buFontTx/>
              <a:buNone/>
            </a:pPr>
            <a:r>
              <a:rPr lang="fr-FR" sz="1600" b="1">
                <a:latin typeface="Arial" charset="0"/>
                <a:ea typeface="MS Gothic" pitchFamily="49" charset="-128"/>
              </a:rPr>
              <a:t>Fitness(X) should be greater than Fitness(Y) !! </a:t>
            </a:r>
          </a:p>
          <a:p>
            <a:pPr marL="609600" indent="-609600" algn="ctr">
              <a:buClr>
                <a:schemeClr val="accent2"/>
              </a:buClr>
              <a:buFontTx/>
              <a:buNone/>
            </a:pPr>
            <a:r>
              <a:rPr lang="fr-FR" sz="1600" b="1">
                <a:latin typeface="Arial" charset="0"/>
                <a:ea typeface="MS Gothic" pitchFamily="49" charset="-128"/>
              </a:rPr>
              <a:t>[Fitness(x) = 1/Cost(x)]</a:t>
            </a:r>
          </a:p>
        </p:txBody>
      </p:sp>
      <p:grpSp>
        <p:nvGrpSpPr>
          <p:cNvPr id="189458" name="Group 18"/>
          <p:cNvGrpSpPr>
            <a:grpSpLocks/>
          </p:cNvGrpSpPr>
          <p:nvPr/>
        </p:nvGrpSpPr>
        <p:grpSpPr bwMode="auto">
          <a:xfrm>
            <a:off x="1676400" y="3352800"/>
            <a:ext cx="5791200" cy="3490913"/>
            <a:chOff x="1056" y="2112"/>
            <a:chExt cx="3648" cy="2199"/>
          </a:xfrm>
        </p:grpSpPr>
        <p:sp>
          <p:nvSpPr>
            <p:cNvPr id="189445" name="Line 5"/>
            <p:cNvSpPr>
              <a:spLocks noChangeShapeType="1"/>
            </p:cNvSpPr>
            <p:nvPr/>
          </p:nvSpPr>
          <p:spPr bwMode="auto">
            <a:xfrm>
              <a:off x="1536" y="2400"/>
              <a:ext cx="0" cy="16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9446" name="Line 6"/>
            <p:cNvSpPr>
              <a:spLocks noChangeShapeType="1"/>
            </p:cNvSpPr>
            <p:nvPr/>
          </p:nvSpPr>
          <p:spPr bwMode="auto">
            <a:xfrm>
              <a:off x="1536" y="4032"/>
              <a:ext cx="25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9448" name="Line 8"/>
            <p:cNvSpPr>
              <a:spLocks noChangeShapeType="1"/>
            </p:cNvSpPr>
            <p:nvPr/>
          </p:nvSpPr>
          <p:spPr bwMode="auto">
            <a:xfrm>
              <a:off x="1872" y="3120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9449" name="Line 9"/>
            <p:cNvSpPr>
              <a:spLocks noChangeShapeType="1"/>
            </p:cNvSpPr>
            <p:nvPr/>
          </p:nvSpPr>
          <p:spPr bwMode="auto">
            <a:xfrm>
              <a:off x="3792" y="2544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9450" name="Line 10"/>
            <p:cNvSpPr>
              <a:spLocks noChangeShapeType="1"/>
            </p:cNvSpPr>
            <p:nvPr/>
          </p:nvSpPr>
          <p:spPr bwMode="auto">
            <a:xfrm flipH="1">
              <a:off x="1536" y="312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9451" name="Line 11"/>
            <p:cNvSpPr>
              <a:spLocks noChangeShapeType="1"/>
            </p:cNvSpPr>
            <p:nvPr/>
          </p:nvSpPr>
          <p:spPr bwMode="auto">
            <a:xfrm flipH="1">
              <a:off x="1536" y="2544"/>
              <a:ext cx="22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9452" name="Text Box 12"/>
            <p:cNvSpPr txBox="1">
              <a:spLocks noChangeArrowheads="1"/>
            </p:cNvSpPr>
            <p:nvPr/>
          </p:nvSpPr>
          <p:spPr bwMode="auto">
            <a:xfrm>
              <a:off x="1056" y="2640"/>
              <a:ext cx="5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Cost</a:t>
              </a:r>
              <a:endParaRPr lang="en-GB" b="1"/>
            </a:p>
          </p:txBody>
        </p:sp>
        <p:sp>
          <p:nvSpPr>
            <p:cNvPr id="189453" name="Text Box 13"/>
            <p:cNvSpPr txBox="1">
              <a:spLocks noChangeArrowheads="1"/>
            </p:cNvSpPr>
            <p:nvPr/>
          </p:nvSpPr>
          <p:spPr bwMode="auto">
            <a:xfrm>
              <a:off x="4128" y="3888"/>
              <a:ext cx="5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States</a:t>
              </a:r>
              <a:endParaRPr lang="en-GB" b="1"/>
            </a:p>
          </p:txBody>
        </p:sp>
        <p:sp>
          <p:nvSpPr>
            <p:cNvPr id="189454" name="Text Box 14"/>
            <p:cNvSpPr txBox="1">
              <a:spLocks noChangeArrowheads="1"/>
            </p:cNvSpPr>
            <p:nvPr/>
          </p:nvSpPr>
          <p:spPr bwMode="auto">
            <a:xfrm>
              <a:off x="1776" y="4080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X</a:t>
              </a:r>
              <a:endParaRPr lang="en-GB"/>
            </a:p>
          </p:txBody>
        </p:sp>
        <p:sp>
          <p:nvSpPr>
            <p:cNvPr id="189455" name="Text Box 15"/>
            <p:cNvSpPr txBox="1">
              <a:spLocks noChangeArrowheads="1"/>
            </p:cNvSpPr>
            <p:nvPr/>
          </p:nvSpPr>
          <p:spPr bwMode="auto">
            <a:xfrm>
              <a:off x="3648" y="4080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Y</a:t>
              </a:r>
              <a:endParaRPr lang="en-GB"/>
            </a:p>
          </p:txBody>
        </p:sp>
        <p:sp>
          <p:nvSpPr>
            <p:cNvPr id="189457" name="Freeform 17"/>
            <p:cNvSpPr>
              <a:spLocks/>
            </p:cNvSpPr>
            <p:nvPr/>
          </p:nvSpPr>
          <p:spPr bwMode="auto">
            <a:xfrm>
              <a:off x="1728" y="2112"/>
              <a:ext cx="2264" cy="1936"/>
            </a:xfrm>
            <a:custGeom>
              <a:avLst/>
              <a:gdLst/>
              <a:ahLst/>
              <a:cxnLst>
                <a:cxn ang="0">
                  <a:pos x="0" y="528"/>
                </a:cxn>
                <a:cxn ang="0">
                  <a:pos x="432" y="1680"/>
                </a:cxn>
                <a:cxn ang="0">
                  <a:pos x="864" y="960"/>
                </a:cxn>
                <a:cxn ang="0">
                  <a:pos x="1344" y="1824"/>
                </a:cxn>
                <a:cxn ang="0">
                  <a:pos x="2160" y="288"/>
                </a:cxn>
                <a:cxn ang="0">
                  <a:pos x="2256" y="96"/>
                </a:cxn>
              </a:cxnLst>
              <a:rect l="0" t="0" r="r" b="b"/>
              <a:pathLst>
                <a:path w="2312" h="1936">
                  <a:moveTo>
                    <a:pt x="0" y="528"/>
                  </a:moveTo>
                  <a:cubicBezTo>
                    <a:pt x="144" y="1068"/>
                    <a:pt x="288" y="1608"/>
                    <a:pt x="432" y="1680"/>
                  </a:cubicBezTo>
                  <a:cubicBezTo>
                    <a:pt x="576" y="1752"/>
                    <a:pt x="712" y="936"/>
                    <a:pt x="864" y="960"/>
                  </a:cubicBezTo>
                  <a:cubicBezTo>
                    <a:pt x="1016" y="984"/>
                    <a:pt x="1128" y="1936"/>
                    <a:pt x="1344" y="1824"/>
                  </a:cubicBezTo>
                  <a:cubicBezTo>
                    <a:pt x="1560" y="1712"/>
                    <a:pt x="2008" y="576"/>
                    <a:pt x="2160" y="288"/>
                  </a:cubicBezTo>
                  <a:cubicBezTo>
                    <a:pt x="2312" y="0"/>
                    <a:pt x="2284" y="48"/>
                    <a:pt x="2256" y="96"/>
                  </a:cubicBezTo>
                </a:path>
              </a:pathLst>
            </a:cu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3B1CF-507E-49D4-ABBB-5B52D9A39E41}" type="slidenum">
              <a:rPr lang="ar-SA"/>
              <a:pPr/>
              <a:t>107</a:t>
            </a:fld>
            <a:endParaRPr lang="en-GB"/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Stochastic Search: Genetic Algorithms</a:t>
            </a:r>
            <a:br>
              <a:rPr lang="en-US" sz="3200"/>
            </a:br>
            <a:r>
              <a:rPr lang="en-US" sz="3200"/>
              <a:t>Selection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1752600"/>
            <a:ext cx="7427912" cy="4379913"/>
          </a:xfrm>
        </p:spPr>
        <p:txBody>
          <a:bodyPr/>
          <a:lstStyle/>
          <a:p>
            <a:pPr marL="609600" indent="-609600" algn="just">
              <a:buClr>
                <a:schemeClr val="accent2"/>
              </a:buClr>
              <a:buFontTx/>
              <a:buNone/>
            </a:pPr>
            <a:endParaRPr lang="fr-FR" sz="1000">
              <a:solidFill>
                <a:schemeClr val="tx2"/>
              </a:solidFill>
            </a:endParaRPr>
          </a:p>
          <a:p>
            <a:pPr marL="609600" indent="-609600" algn="just">
              <a:buClr>
                <a:schemeClr val="accent2"/>
              </a:buClr>
              <a:buFontTx/>
              <a:buNone/>
            </a:pPr>
            <a:r>
              <a:rPr lang="fr-FR" sz="2400"/>
              <a:t>How are individuals selected ? </a:t>
            </a:r>
          </a:p>
          <a:p>
            <a:pPr marL="609600" indent="-609600" algn="just">
              <a:buClr>
                <a:schemeClr val="accent2"/>
              </a:buClr>
              <a:buFontTx/>
              <a:buNone/>
            </a:pPr>
            <a:endParaRPr lang="fr-FR" sz="1400"/>
          </a:p>
          <a:p>
            <a:pPr marL="609600" indent="-609600" algn="ctr">
              <a:buClr>
                <a:schemeClr val="accent2"/>
              </a:buClr>
              <a:buFontTx/>
              <a:buNone/>
            </a:pPr>
            <a:r>
              <a:rPr lang="en-GB" sz="2400"/>
              <a:t>Roulette Wheel Selection</a:t>
            </a:r>
          </a:p>
          <a:p>
            <a:pPr marL="609600" indent="-609600" algn="just">
              <a:buClr>
                <a:schemeClr val="accent2"/>
              </a:buClr>
              <a:buFontTx/>
              <a:buNone/>
            </a:pPr>
            <a:endParaRPr lang="fr-FR" sz="2400"/>
          </a:p>
        </p:txBody>
      </p:sp>
      <p:grpSp>
        <p:nvGrpSpPr>
          <p:cNvPr id="190508" name="Group 44"/>
          <p:cNvGrpSpPr>
            <a:grpSpLocks/>
          </p:cNvGrpSpPr>
          <p:nvPr/>
        </p:nvGrpSpPr>
        <p:grpSpPr bwMode="auto">
          <a:xfrm>
            <a:off x="304800" y="3276600"/>
            <a:ext cx="8610600" cy="3062288"/>
            <a:chOff x="144" y="1950"/>
            <a:chExt cx="5424" cy="1929"/>
          </a:xfrm>
        </p:grpSpPr>
        <p:sp>
          <p:nvSpPr>
            <p:cNvPr id="190473" name="Line 9"/>
            <p:cNvSpPr>
              <a:spLocks noChangeShapeType="1"/>
            </p:cNvSpPr>
            <p:nvPr/>
          </p:nvSpPr>
          <p:spPr bwMode="auto">
            <a:xfrm>
              <a:off x="384" y="2238"/>
              <a:ext cx="49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474" name="Line 10"/>
            <p:cNvSpPr>
              <a:spLocks noChangeShapeType="1"/>
            </p:cNvSpPr>
            <p:nvPr/>
          </p:nvSpPr>
          <p:spPr bwMode="auto">
            <a:xfrm>
              <a:off x="384" y="2574"/>
              <a:ext cx="49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475" name="Line 11"/>
            <p:cNvSpPr>
              <a:spLocks noChangeShapeType="1"/>
            </p:cNvSpPr>
            <p:nvPr/>
          </p:nvSpPr>
          <p:spPr bwMode="auto">
            <a:xfrm>
              <a:off x="384" y="223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476" name="Line 12"/>
            <p:cNvSpPr>
              <a:spLocks noChangeShapeType="1"/>
            </p:cNvSpPr>
            <p:nvPr/>
          </p:nvSpPr>
          <p:spPr bwMode="auto">
            <a:xfrm>
              <a:off x="672" y="223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477" name="Line 13"/>
            <p:cNvSpPr>
              <a:spLocks noChangeShapeType="1"/>
            </p:cNvSpPr>
            <p:nvPr/>
          </p:nvSpPr>
          <p:spPr bwMode="auto">
            <a:xfrm>
              <a:off x="1344" y="223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478" name="Line 14"/>
            <p:cNvSpPr>
              <a:spLocks noChangeShapeType="1"/>
            </p:cNvSpPr>
            <p:nvPr/>
          </p:nvSpPr>
          <p:spPr bwMode="auto">
            <a:xfrm>
              <a:off x="2160" y="223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479" name="Line 15"/>
            <p:cNvSpPr>
              <a:spLocks noChangeShapeType="1"/>
            </p:cNvSpPr>
            <p:nvPr/>
          </p:nvSpPr>
          <p:spPr bwMode="auto">
            <a:xfrm>
              <a:off x="2496" y="223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480" name="Line 16"/>
            <p:cNvSpPr>
              <a:spLocks noChangeShapeType="1"/>
            </p:cNvSpPr>
            <p:nvPr/>
          </p:nvSpPr>
          <p:spPr bwMode="auto">
            <a:xfrm>
              <a:off x="3264" y="223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481" name="Line 17"/>
            <p:cNvSpPr>
              <a:spLocks noChangeShapeType="1"/>
            </p:cNvSpPr>
            <p:nvPr/>
          </p:nvSpPr>
          <p:spPr bwMode="auto">
            <a:xfrm>
              <a:off x="4464" y="223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482" name="Line 18"/>
            <p:cNvSpPr>
              <a:spLocks noChangeShapeType="1"/>
            </p:cNvSpPr>
            <p:nvPr/>
          </p:nvSpPr>
          <p:spPr bwMode="auto">
            <a:xfrm>
              <a:off x="4800" y="223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483" name="Line 19"/>
            <p:cNvSpPr>
              <a:spLocks noChangeShapeType="1"/>
            </p:cNvSpPr>
            <p:nvPr/>
          </p:nvSpPr>
          <p:spPr bwMode="auto">
            <a:xfrm>
              <a:off x="5376" y="223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484" name="Text Box 20"/>
            <p:cNvSpPr txBox="1">
              <a:spLocks noChangeArrowheads="1"/>
            </p:cNvSpPr>
            <p:nvPr/>
          </p:nvSpPr>
          <p:spPr bwMode="auto">
            <a:xfrm>
              <a:off x="432" y="2286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400">
                  <a:solidFill>
                    <a:srgbClr val="FF6666"/>
                  </a:solidFill>
                  <a:latin typeface="Times" pitchFamily="18" charset="0"/>
                </a:rPr>
                <a:t>1</a:t>
              </a:r>
              <a:endParaRPr lang="en-GB" sz="2400">
                <a:latin typeface="Times" pitchFamily="18" charset="0"/>
              </a:endParaRPr>
            </a:p>
          </p:txBody>
        </p:sp>
        <p:sp>
          <p:nvSpPr>
            <p:cNvPr id="190485" name="Text Box 21"/>
            <p:cNvSpPr txBox="1">
              <a:spLocks noChangeArrowheads="1"/>
            </p:cNvSpPr>
            <p:nvPr/>
          </p:nvSpPr>
          <p:spPr bwMode="auto">
            <a:xfrm>
              <a:off x="720" y="2286"/>
              <a:ext cx="5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2400">
                  <a:solidFill>
                    <a:srgbClr val="FF6666"/>
                  </a:solidFill>
                  <a:latin typeface="Times" pitchFamily="18" charset="0"/>
                </a:rPr>
                <a:t>2</a:t>
              </a:r>
            </a:p>
          </p:txBody>
        </p:sp>
        <p:sp>
          <p:nvSpPr>
            <p:cNvPr id="190486" name="Text Box 22"/>
            <p:cNvSpPr txBox="1">
              <a:spLocks noChangeArrowheads="1"/>
            </p:cNvSpPr>
            <p:nvPr/>
          </p:nvSpPr>
          <p:spPr bwMode="auto">
            <a:xfrm>
              <a:off x="1344" y="2286"/>
              <a:ext cx="7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2400">
                  <a:solidFill>
                    <a:srgbClr val="FF6666"/>
                  </a:solidFill>
                  <a:latin typeface="Times" pitchFamily="18" charset="0"/>
                </a:rPr>
                <a:t>3</a:t>
              </a:r>
            </a:p>
          </p:txBody>
        </p:sp>
        <p:sp>
          <p:nvSpPr>
            <p:cNvPr id="190487" name="Text Box 23"/>
            <p:cNvSpPr txBox="1">
              <a:spLocks noChangeArrowheads="1"/>
            </p:cNvSpPr>
            <p:nvPr/>
          </p:nvSpPr>
          <p:spPr bwMode="auto">
            <a:xfrm>
              <a:off x="2160" y="2286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2400">
                  <a:solidFill>
                    <a:srgbClr val="FF6666"/>
                  </a:solidFill>
                  <a:latin typeface="Times" pitchFamily="18" charset="0"/>
                </a:rPr>
                <a:t>1</a:t>
              </a:r>
            </a:p>
          </p:txBody>
        </p:sp>
        <p:sp>
          <p:nvSpPr>
            <p:cNvPr id="190488" name="Text Box 24"/>
            <p:cNvSpPr txBox="1">
              <a:spLocks noChangeArrowheads="1"/>
            </p:cNvSpPr>
            <p:nvPr/>
          </p:nvSpPr>
          <p:spPr bwMode="auto">
            <a:xfrm>
              <a:off x="2496" y="2286"/>
              <a:ext cx="7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2400">
                  <a:solidFill>
                    <a:srgbClr val="FF6666"/>
                  </a:solidFill>
                  <a:latin typeface="Times" pitchFamily="18" charset="0"/>
                </a:rPr>
                <a:t>3</a:t>
              </a:r>
            </a:p>
          </p:txBody>
        </p:sp>
        <p:sp>
          <p:nvSpPr>
            <p:cNvPr id="190489" name="Text Box 25"/>
            <p:cNvSpPr txBox="1">
              <a:spLocks noChangeArrowheads="1"/>
            </p:cNvSpPr>
            <p:nvPr/>
          </p:nvSpPr>
          <p:spPr bwMode="auto">
            <a:xfrm>
              <a:off x="3264" y="2286"/>
              <a:ext cx="12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2400">
                  <a:solidFill>
                    <a:srgbClr val="FF6666"/>
                  </a:solidFill>
                  <a:latin typeface="Times" pitchFamily="18" charset="0"/>
                </a:rPr>
                <a:t>5</a:t>
              </a:r>
            </a:p>
          </p:txBody>
        </p:sp>
        <p:sp>
          <p:nvSpPr>
            <p:cNvPr id="190490" name="Text Box 26"/>
            <p:cNvSpPr txBox="1">
              <a:spLocks noChangeArrowheads="1"/>
            </p:cNvSpPr>
            <p:nvPr/>
          </p:nvSpPr>
          <p:spPr bwMode="auto">
            <a:xfrm>
              <a:off x="4464" y="2286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2400">
                  <a:solidFill>
                    <a:srgbClr val="FF6666"/>
                  </a:solidFill>
                  <a:latin typeface="Times" pitchFamily="18" charset="0"/>
                </a:rPr>
                <a:t>1</a:t>
              </a:r>
            </a:p>
          </p:txBody>
        </p:sp>
        <p:sp>
          <p:nvSpPr>
            <p:cNvPr id="190491" name="Text Box 27"/>
            <p:cNvSpPr txBox="1">
              <a:spLocks noChangeArrowheads="1"/>
            </p:cNvSpPr>
            <p:nvPr/>
          </p:nvSpPr>
          <p:spPr bwMode="auto">
            <a:xfrm>
              <a:off x="4848" y="2286"/>
              <a:ext cx="4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2400">
                  <a:solidFill>
                    <a:srgbClr val="FF6666"/>
                  </a:solidFill>
                  <a:latin typeface="Times" pitchFamily="18" charset="0"/>
                </a:rPr>
                <a:t>2</a:t>
              </a:r>
            </a:p>
          </p:txBody>
        </p:sp>
        <p:sp>
          <p:nvSpPr>
            <p:cNvPr id="190492" name="Line 28"/>
            <p:cNvSpPr>
              <a:spLocks noChangeShapeType="1"/>
            </p:cNvSpPr>
            <p:nvPr/>
          </p:nvSpPr>
          <p:spPr bwMode="auto">
            <a:xfrm flipV="1">
              <a:off x="384" y="267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493" name="Line 29"/>
            <p:cNvSpPr>
              <a:spLocks noChangeShapeType="1"/>
            </p:cNvSpPr>
            <p:nvPr/>
          </p:nvSpPr>
          <p:spPr bwMode="auto">
            <a:xfrm flipV="1">
              <a:off x="5376" y="267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494" name="Text Box 30"/>
            <p:cNvSpPr txBox="1">
              <a:spLocks noChangeArrowheads="1"/>
            </p:cNvSpPr>
            <p:nvPr/>
          </p:nvSpPr>
          <p:spPr bwMode="auto">
            <a:xfrm>
              <a:off x="144" y="3198"/>
              <a:ext cx="5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2400">
                  <a:latin typeface="Times" pitchFamily="18" charset="0"/>
                </a:rPr>
                <a:t>0</a:t>
              </a:r>
            </a:p>
          </p:txBody>
        </p:sp>
        <p:sp>
          <p:nvSpPr>
            <p:cNvPr id="190495" name="Text Box 31"/>
            <p:cNvSpPr txBox="1">
              <a:spLocks noChangeArrowheads="1"/>
            </p:cNvSpPr>
            <p:nvPr/>
          </p:nvSpPr>
          <p:spPr bwMode="auto">
            <a:xfrm>
              <a:off x="5184" y="3246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400">
                  <a:latin typeface="Times" pitchFamily="18" charset="0"/>
                </a:rPr>
                <a:t>18</a:t>
              </a:r>
            </a:p>
          </p:txBody>
        </p:sp>
        <p:sp>
          <p:nvSpPr>
            <p:cNvPr id="190496" name="Text Box 32"/>
            <p:cNvSpPr txBox="1">
              <a:spLocks noChangeArrowheads="1"/>
            </p:cNvSpPr>
            <p:nvPr/>
          </p:nvSpPr>
          <p:spPr bwMode="auto">
            <a:xfrm>
              <a:off x="720" y="1950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400">
                  <a:solidFill>
                    <a:schemeClr val="accent2"/>
                  </a:solidFill>
                  <a:latin typeface="Times" pitchFamily="18" charset="0"/>
                </a:rPr>
                <a:t>2</a:t>
              </a:r>
            </a:p>
          </p:txBody>
        </p:sp>
        <p:sp>
          <p:nvSpPr>
            <p:cNvPr id="190497" name="Text Box 33"/>
            <p:cNvSpPr txBox="1">
              <a:spLocks noChangeArrowheads="1"/>
            </p:cNvSpPr>
            <p:nvPr/>
          </p:nvSpPr>
          <p:spPr bwMode="auto">
            <a:xfrm>
              <a:off x="384" y="1950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400">
                  <a:solidFill>
                    <a:schemeClr val="accent2"/>
                  </a:solidFill>
                  <a:latin typeface="Times" pitchFamily="18" charset="0"/>
                </a:rPr>
                <a:t>1</a:t>
              </a:r>
            </a:p>
          </p:txBody>
        </p:sp>
        <p:sp>
          <p:nvSpPr>
            <p:cNvPr id="190498" name="Text Box 34"/>
            <p:cNvSpPr txBox="1">
              <a:spLocks noChangeArrowheads="1"/>
            </p:cNvSpPr>
            <p:nvPr/>
          </p:nvSpPr>
          <p:spPr bwMode="auto">
            <a:xfrm>
              <a:off x="1344" y="1950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400">
                  <a:solidFill>
                    <a:schemeClr val="accent2"/>
                  </a:solidFill>
                  <a:latin typeface="Times" pitchFamily="18" charset="0"/>
                </a:rPr>
                <a:t>3</a:t>
              </a:r>
            </a:p>
          </p:txBody>
        </p:sp>
        <p:sp>
          <p:nvSpPr>
            <p:cNvPr id="190499" name="Text Box 35"/>
            <p:cNvSpPr txBox="1">
              <a:spLocks noChangeArrowheads="1"/>
            </p:cNvSpPr>
            <p:nvPr/>
          </p:nvSpPr>
          <p:spPr bwMode="auto">
            <a:xfrm>
              <a:off x="2160" y="1950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400">
                  <a:solidFill>
                    <a:schemeClr val="accent2"/>
                  </a:solidFill>
                  <a:latin typeface="Times" pitchFamily="18" charset="0"/>
                </a:rPr>
                <a:t>4</a:t>
              </a:r>
            </a:p>
          </p:txBody>
        </p:sp>
        <p:sp>
          <p:nvSpPr>
            <p:cNvPr id="190500" name="Text Box 36"/>
            <p:cNvSpPr txBox="1">
              <a:spLocks noChangeArrowheads="1"/>
            </p:cNvSpPr>
            <p:nvPr/>
          </p:nvSpPr>
          <p:spPr bwMode="auto">
            <a:xfrm>
              <a:off x="2496" y="1950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400">
                  <a:solidFill>
                    <a:schemeClr val="accent2"/>
                  </a:solidFill>
                  <a:latin typeface="Times" pitchFamily="18" charset="0"/>
                </a:rPr>
                <a:t>5</a:t>
              </a:r>
            </a:p>
          </p:txBody>
        </p:sp>
        <p:sp>
          <p:nvSpPr>
            <p:cNvPr id="190501" name="Text Box 37"/>
            <p:cNvSpPr txBox="1">
              <a:spLocks noChangeArrowheads="1"/>
            </p:cNvSpPr>
            <p:nvPr/>
          </p:nvSpPr>
          <p:spPr bwMode="auto">
            <a:xfrm>
              <a:off x="3264" y="1950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400">
                  <a:solidFill>
                    <a:schemeClr val="accent2"/>
                  </a:solidFill>
                  <a:latin typeface="Times" pitchFamily="18" charset="0"/>
                </a:rPr>
                <a:t>6</a:t>
              </a:r>
            </a:p>
          </p:txBody>
        </p:sp>
        <p:sp>
          <p:nvSpPr>
            <p:cNvPr id="190502" name="Text Box 38"/>
            <p:cNvSpPr txBox="1">
              <a:spLocks noChangeArrowheads="1"/>
            </p:cNvSpPr>
            <p:nvPr/>
          </p:nvSpPr>
          <p:spPr bwMode="auto">
            <a:xfrm>
              <a:off x="4464" y="1950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400">
                  <a:solidFill>
                    <a:schemeClr val="accent2"/>
                  </a:solidFill>
                  <a:latin typeface="Times" pitchFamily="18" charset="0"/>
                </a:rPr>
                <a:t>7</a:t>
              </a:r>
              <a:endParaRPr lang="en-GB" sz="2400">
                <a:latin typeface="Times" pitchFamily="18" charset="0"/>
              </a:endParaRPr>
            </a:p>
          </p:txBody>
        </p:sp>
        <p:sp>
          <p:nvSpPr>
            <p:cNvPr id="190503" name="Text Box 39"/>
            <p:cNvSpPr txBox="1">
              <a:spLocks noChangeArrowheads="1"/>
            </p:cNvSpPr>
            <p:nvPr/>
          </p:nvSpPr>
          <p:spPr bwMode="auto">
            <a:xfrm>
              <a:off x="4800" y="1950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400">
                  <a:solidFill>
                    <a:schemeClr val="accent2"/>
                  </a:solidFill>
                  <a:latin typeface="Times" pitchFamily="18" charset="0"/>
                </a:rPr>
                <a:t>8</a:t>
              </a:r>
            </a:p>
          </p:txBody>
        </p:sp>
        <p:sp>
          <p:nvSpPr>
            <p:cNvPr id="190504" name="Line 40"/>
            <p:cNvSpPr>
              <a:spLocks noChangeShapeType="1"/>
            </p:cNvSpPr>
            <p:nvPr/>
          </p:nvSpPr>
          <p:spPr bwMode="auto">
            <a:xfrm flipV="1">
              <a:off x="2352" y="267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505" name="Line 41"/>
            <p:cNvSpPr>
              <a:spLocks noChangeShapeType="1"/>
            </p:cNvSpPr>
            <p:nvPr/>
          </p:nvSpPr>
          <p:spPr bwMode="auto">
            <a:xfrm flipV="1">
              <a:off x="3744" y="267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506" name="Text Box 42"/>
            <p:cNvSpPr txBox="1">
              <a:spLocks noChangeArrowheads="1"/>
            </p:cNvSpPr>
            <p:nvPr/>
          </p:nvSpPr>
          <p:spPr bwMode="auto">
            <a:xfrm>
              <a:off x="1152" y="3246"/>
              <a:ext cx="1344" cy="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2400">
                  <a:latin typeface="Times" pitchFamily="18" charset="0"/>
                </a:rPr>
                <a:t>Rnd[0..18] = 7</a:t>
              </a:r>
            </a:p>
            <a:p>
              <a:pPr algn="ctr" eaLnBrk="0" hangingPunct="0">
                <a:spcBef>
                  <a:spcPct val="50000"/>
                </a:spcBef>
                <a:buFont typeface="Symbol" pitchFamily="18" charset="2"/>
                <a:buNone/>
              </a:pPr>
              <a:r>
                <a:rPr lang="en-GB" sz="2400">
                  <a:latin typeface="Times" pitchFamily="18" charset="0"/>
                </a:rPr>
                <a:t>Chromosome4</a:t>
              </a:r>
            </a:p>
          </p:txBody>
        </p:sp>
        <p:sp>
          <p:nvSpPr>
            <p:cNvPr id="190507" name="Text Box 43"/>
            <p:cNvSpPr txBox="1">
              <a:spLocks noChangeArrowheads="1"/>
            </p:cNvSpPr>
            <p:nvPr/>
          </p:nvSpPr>
          <p:spPr bwMode="auto">
            <a:xfrm>
              <a:off x="2544" y="3246"/>
              <a:ext cx="1440" cy="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2400">
                  <a:latin typeface="Times" pitchFamily="18" charset="0"/>
                </a:rPr>
                <a:t>Rnd[0..18] = 12 </a:t>
              </a:r>
            </a:p>
            <a:p>
              <a:pPr algn="ctr" eaLnBrk="0" hangingPunct="0">
                <a:spcBef>
                  <a:spcPct val="50000"/>
                </a:spcBef>
              </a:pPr>
              <a:r>
                <a:rPr lang="en-GB" sz="2400">
                  <a:latin typeface="Times" pitchFamily="18" charset="0"/>
                </a:rPr>
                <a:t>Chromosome6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20B1E-9C1F-4973-B82E-535436A71216}" type="slidenum">
              <a:rPr lang="ar-SA"/>
              <a:pPr/>
              <a:t>108</a:t>
            </a:fld>
            <a:endParaRPr lang="en-GB"/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Stochastic Search: Genetic Algorithms</a:t>
            </a:r>
            <a:br>
              <a:rPr lang="en-US" sz="3200"/>
            </a:br>
            <a:r>
              <a:rPr lang="en-US" sz="3200"/>
              <a:t>Cross-Over and Mutation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7427912" cy="4114800"/>
          </a:xfrm>
        </p:spPr>
        <p:txBody>
          <a:bodyPr/>
          <a:lstStyle/>
          <a:p>
            <a:pPr marL="609600" indent="-609600" algn="just">
              <a:buClr>
                <a:schemeClr val="accent2"/>
              </a:buClr>
              <a:buFontTx/>
              <a:buNone/>
            </a:pPr>
            <a:endParaRPr lang="fr-FR" sz="1000">
              <a:solidFill>
                <a:schemeClr val="tx2"/>
              </a:solidFill>
            </a:endParaRPr>
          </a:p>
          <a:p>
            <a:pPr marL="609600" indent="-609600" algn="just">
              <a:buClr>
                <a:schemeClr val="accent2"/>
              </a:buClr>
              <a:buFontTx/>
              <a:buNone/>
            </a:pPr>
            <a:r>
              <a:rPr lang="fr-FR" sz="2400"/>
              <a:t>How do individuals reproduce ?</a:t>
            </a:r>
          </a:p>
        </p:txBody>
      </p:sp>
      <p:pic>
        <p:nvPicPr>
          <p:cNvPr id="241668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3219450"/>
            <a:ext cx="7696200" cy="25717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836B-37A5-4DD6-9501-E944C819C951}" type="slidenum">
              <a:rPr lang="ar-SA"/>
              <a:pPr/>
              <a:t>109</a:t>
            </a:fld>
            <a:endParaRPr lang="en-GB"/>
          </a:p>
        </p:txBody>
      </p:sp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Stochastic Search: Genetic Algorithms</a:t>
            </a:r>
            <a:br>
              <a:rPr lang="en-US" sz="2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Crossover - Recombination</a:t>
            </a:r>
          </a:p>
        </p:txBody>
      </p:sp>
      <p:grpSp>
        <p:nvGrpSpPr>
          <p:cNvPr id="238598" name="Group 6"/>
          <p:cNvGrpSpPr>
            <a:grpSpLocks/>
          </p:cNvGrpSpPr>
          <p:nvPr/>
        </p:nvGrpSpPr>
        <p:grpSpPr bwMode="auto">
          <a:xfrm>
            <a:off x="677863" y="2497138"/>
            <a:ext cx="7620000" cy="3487737"/>
            <a:chOff x="427" y="1573"/>
            <a:chExt cx="4800" cy="2197"/>
          </a:xfrm>
        </p:grpSpPr>
        <p:sp>
          <p:nvSpPr>
            <p:cNvPr id="238599" name="Text Box 7"/>
            <p:cNvSpPr txBox="1">
              <a:spLocks noChangeArrowheads="1"/>
            </p:cNvSpPr>
            <p:nvPr/>
          </p:nvSpPr>
          <p:spPr bwMode="auto">
            <a:xfrm>
              <a:off x="582" y="1764"/>
              <a:ext cx="1296" cy="3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2800">
                  <a:solidFill>
                    <a:schemeClr val="accent2"/>
                  </a:solidFill>
                  <a:latin typeface="Times" pitchFamily="18" charset="0"/>
                </a:rPr>
                <a:t>1010000000</a:t>
              </a:r>
              <a:endParaRPr lang="en-GB" sz="2800">
                <a:latin typeface="Times" pitchFamily="18" charset="0"/>
              </a:endParaRPr>
            </a:p>
          </p:txBody>
        </p:sp>
        <p:sp>
          <p:nvSpPr>
            <p:cNvPr id="238600" name="Text Box 8"/>
            <p:cNvSpPr txBox="1">
              <a:spLocks noChangeArrowheads="1"/>
            </p:cNvSpPr>
            <p:nvPr/>
          </p:nvSpPr>
          <p:spPr bwMode="auto">
            <a:xfrm>
              <a:off x="582" y="2196"/>
              <a:ext cx="1296" cy="3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2800">
                  <a:solidFill>
                    <a:srgbClr val="FF6666"/>
                  </a:solidFill>
                  <a:latin typeface="Times" pitchFamily="18" charset="0"/>
                </a:rPr>
                <a:t>1001011111</a:t>
              </a:r>
              <a:endParaRPr lang="en-GB" sz="2800">
                <a:latin typeface="Times" pitchFamily="18" charset="0"/>
              </a:endParaRPr>
            </a:p>
          </p:txBody>
        </p:sp>
        <p:sp>
          <p:nvSpPr>
            <p:cNvPr id="238601" name="Line 9"/>
            <p:cNvSpPr>
              <a:spLocks noChangeShapeType="1"/>
            </p:cNvSpPr>
            <p:nvPr/>
          </p:nvSpPr>
          <p:spPr bwMode="auto">
            <a:xfrm>
              <a:off x="996" y="1573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602" name="Text Box 10"/>
            <p:cNvSpPr txBox="1">
              <a:spLocks noChangeArrowheads="1"/>
            </p:cNvSpPr>
            <p:nvPr/>
          </p:nvSpPr>
          <p:spPr bwMode="auto">
            <a:xfrm>
              <a:off x="427" y="2747"/>
              <a:ext cx="1130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2400">
                  <a:latin typeface="Times" pitchFamily="18" charset="0"/>
                </a:rPr>
                <a:t>Crossover single point - random</a:t>
              </a:r>
            </a:p>
          </p:txBody>
        </p:sp>
        <p:sp>
          <p:nvSpPr>
            <p:cNvPr id="238603" name="Text Box 11"/>
            <p:cNvSpPr txBox="1">
              <a:spLocks noChangeArrowheads="1"/>
            </p:cNvSpPr>
            <p:nvPr/>
          </p:nvSpPr>
          <p:spPr bwMode="auto">
            <a:xfrm>
              <a:off x="3931" y="1762"/>
              <a:ext cx="1296" cy="3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2800">
                  <a:solidFill>
                    <a:schemeClr val="accent2"/>
                  </a:solidFill>
                  <a:latin typeface="Times" pitchFamily="18" charset="0"/>
                </a:rPr>
                <a:t>101</a:t>
              </a:r>
              <a:r>
                <a:rPr lang="en-GB" sz="2800">
                  <a:solidFill>
                    <a:srgbClr val="FF6666"/>
                  </a:solidFill>
                  <a:latin typeface="Times" pitchFamily="18" charset="0"/>
                </a:rPr>
                <a:t>1011111</a:t>
              </a:r>
              <a:endParaRPr lang="en-GB" sz="2800">
                <a:latin typeface="Times" pitchFamily="18" charset="0"/>
              </a:endParaRPr>
            </a:p>
          </p:txBody>
        </p:sp>
        <p:sp>
          <p:nvSpPr>
            <p:cNvPr id="238604" name="Text Box 12"/>
            <p:cNvSpPr txBox="1">
              <a:spLocks noChangeArrowheads="1"/>
            </p:cNvSpPr>
            <p:nvPr/>
          </p:nvSpPr>
          <p:spPr bwMode="auto">
            <a:xfrm>
              <a:off x="3931" y="2194"/>
              <a:ext cx="1296" cy="3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2800">
                  <a:solidFill>
                    <a:srgbClr val="FF6666"/>
                  </a:solidFill>
                  <a:latin typeface="Times" pitchFamily="18" charset="0"/>
                </a:rPr>
                <a:t>101</a:t>
              </a:r>
              <a:r>
                <a:rPr lang="en-GB" sz="2800">
                  <a:solidFill>
                    <a:schemeClr val="accent2"/>
                  </a:solidFill>
                  <a:latin typeface="Times" pitchFamily="18" charset="0"/>
                </a:rPr>
                <a:t>0000000</a:t>
              </a:r>
              <a:endParaRPr lang="en-GB" sz="2800">
                <a:latin typeface="Times" pitchFamily="18" charset="0"/>
              </a:endParaRPr>
            </a:p>
          </p:txBody>
        </p:sp>
        <p:sp>
          <p:nvSpPr>
            <p:cNvPr id="238605" name="Text Box 13"/>
            <p:cNvSpPr txBox="1">
              <a:spLocks noChangeArrowheads="1"/>
            </p:cNvSpPr>
            <p:nvPr/>
          </p:nvSpPr>
          <p:spPr bwMode="auto">
            <a:xfrm>
              <a:off x="1983" y="1778"/>
              <a:ext cx="9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400">
                  <a:latin typeface="Times" pitchFamily="18" charset="0"/>
                </a:rPr>
                <a:t>Parent1</a:t>
              </a:r>
            </a:p>
          </p:txBody>
        </p:sp>
        <p:sp>
          <p:nvSpPr>
            <p:cNvPr id="238606" name="Text Box 14"/>
            <p:cNvSpPr txBox="1">
              <a:spLocks noChangeArrowheads="1"/>
            </p:cNvSpPr>
            <p:nvPr/>
          </p:nvSpPr>
          <p:spPr bwMode="auto">
            <a:xfrm>
              <a:off x="1974" y="2258"/>
              <a:ext cx="7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400">
                  <a:latin typeface="Times" pitchFamily="18" charset="0"/>
                </a:rPr>
                <a:t>Parent2</a:t>
              </a:r>
            </a:p>
          </p:txBody>
        </p:sp>
        <p:sp>
          <p:nvSpPr>
            <p:cNvPr id="238607" name="Text Box 15"/>
            <p:cNvSpPr txBox="1">
              <a:spLocks noChangeArrowheads="1"/>
            </p:cNvSpPr>
            <p:nvPr/>
          </p:nvSpPr>
          <p:spPr bwMode="auto">
            <a:xfrm>
              <a:off x="2853" y="1796"/>
              <a:ext cx="10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GB" sz="2400">
                  <a:latin typeface="Times" pitchFamily="18" charset="0"/>
                </a:rPr>
                <a:t>Offspring1</a:t>
              </a:r>
            </a:p>
          </p:txBody>
        </p:sp>
        <p:sp>
          <p:nvSpPr>
            <p:cNvPr id="238608" name="Text Box 16"/>
            <p:cNvSpPr txBox="1">
              <a:spLocks noChangeArrowheads="1"/>
            </p:cNvSpPr>
            <p:nvPr/>
          </p:nvSpPr>
          <p:spPr bwMode="auto">
            <a:xfrm>
              <a:off x="2861" y="2256"/>
              <a:ext cx="10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GB" sz="2400">
                  <a:latin typeface="Times" pitchFamily="18" charset="0"/>
                </a:rPr>
                <a:t>Offspring2</a:t>
              </a:r>
            </a:p>
          </p:txBody>
        </p:sp>
        <p:sp>
          <p:nvSpPr>
            <p:cNvPr id="238609" name="Text Box 17"/>
            <p:cNvSpPr txBox="1">
              <a:spLocks noChangeArrowheads="1"/>
            </p:cNvSpPr>
            <p:nvPr/>
          </p:nvSpPr>
          <p:spPr bwMode="auto">
            <a:xfrm>
              <a:off x="1964" y="3022"/>
              <a:ext cx="3245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400">
                  <a:latin typeface="Times" pitchFamily="18" charset="0"/>
                </a:rPr>
                <a:t>With some high probability (</a:t>
              </a:r>
              <a:r>
                <a:rPr lang="en-GB" sz="2400" i="1">
                  <a:latin typeface="Times" pitchFamily="18" charset="0"/>
                </a:rPr>
                <a:t>crossover rate</a:t>
              </a:r>
              <a:r>
                <a:rPr lang="en-GB" sz="2400">
                  <a:latin typeface="Times" pitchFamily="18" charset="0"/>
                </a:rPr>
                <a:t>) apply crossover to the parents. (</a:t>
              </a:r>
              <a:r>
                <a:rPr lang="en-GB" sz="2400" i="1">
                  <a:latin typeface="Times" pitchFamily="18" charset="0"/>
                </a:rPr>
                <a:t>typical values are 0.8 to 0.95</a:t>
              </a:r>
              <a:r>
                <a:rPr lang="en-GB" sz="2400">
                  <a:latin typeface="Times" pitchFamily="18" charset="0"/>
                </a:rPr>
                <a:t>)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4BED-B849-4C82-85B1-8680D3C46A35}" type="slidenum">
              <a:rPr lang="ar-SA"/>
              <a:pPr/>
              <a:t>11</a:t>
            </a:fld>
            <a:endParaRPr lang="en-GB"/>
          </a:p>
        </p:txBody>
      </p:sp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04813"/>
            <a:ext cx="7772400" cy="874712"/>
          </a:xfrm>
        </p:spPr>
        <p:txBody>
          <a:bodyPr/>
          <a:lstStyle/>
          <a:p>
            <a:r>
              <a:rPr lang="en-GB" sz="4000"/>
              <a:t> 2-opt mutation for TSP</a:t>
            </a:r>
          </a:p>
        </p:txBody>
      </p:sp>
      <p:sp>
        <p:nvSpPr>
          <p:cNvPr id="358403" name="Rectangle 3"/>
          <p:cNvSpPr>
            <a:spLocks noChangeArrowheads="1"/>
          </p:cNvSpPr>
          <p:nvPr/>
        </p:nvSpPr>
        <p:spPr bwMode="auto">
          <a:xfrm>
            <a:off x="1042988" y="2133600"/>
            <a:ext cx="288925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04" name="Rectangle 4"/>
          <p:cNvSpPr>
            <a:spLocks noChangeArrowheads="1"/>
          </p:cNvSpPr>
          <p:nvPr/>
        </p:nvSpPr>
        <p:spPr bwMode="auto">
          <a:xfrm>
            <a:off x="2484438" y="4652963"/>
            <a:ext cx="288925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05" name="Rectangle 5"/>
          <p:cNvSpPr>
            <a:spLocks noChangeArrowheads="1"/>
          </p:cNvSpPr>
          <p:nvPr/>
        </p:nvSpPr>
        <p:spPr bwMode="auto">
          <a:xfrm>
            <a:off x="4572000" y="3789363"/>
            <a:ext cx="288925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06" name="Rectangle 6"/>
          <p:cNvSpPr>
            <a:spLocks noChangeArrowheads="1"/>
          </p:cNvSpPr>
          <p:nvPr/>
        </p:nvSpPr>
        <p:spPr bwMode="auto">
          <a:xfrm>
            <a:off x="1116013" y="3860800"/>
            <a:ext cx="288925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07" name="Rectangle 7"/>
          <p:cNvSpPr>
            <a:spLocks noChangeArrowheads="1"/>
          </p:cNvSpPr>
          <p:nvPr/>
        </p:nvSpPr>
        <p:spPr bwMode="auto">
          <a:xfrm>
            <a:off x="2700338" y="3500438"/>
            <a:ext cx="288925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08" name="Rectangle 8"/>
          <p:cNvSpPr>
            <a:spLocks noChangeArrowheads="1"/>
          </p:cNvSpPr>
          <p:nvPr/>
        </p:nvSpPr>
        <p:spPr bwMode="auto">
          <a:xfrm>
            <a:off x="3276600" y="2420938"/>
            <a:ext cx="288925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09" name="Rectangle 9"/>
          <p:cNvSpPr>
            <a:spLocks noChangeArrowheads="1"/>
          </p:cNvSpPr>
          <p:nvPr/>
        </p:nvSpPr>
        <p:spPr bwMode="auto">
          <a:xfrm>
            <a:off x="5580063" y="2852738"/>
            <a:ext cx="288925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10" name="Line 10"/>
          <p:cNvSpPr>
            <a:spLocks noChangeShapeType="1"/>
          </p:cNvSpPr>
          <p:nvPr/>
        </p:nvSpPr>
        <p:spPr bwMode="auto">
          <a:xfrm>
            <a:off x="1258888" y="2276475"/>
            <a:ext cx="194468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411" name="Line 11"/>
          <p:cNvSpPr>
            <a:spLocks noChangeShapeType="1"/>
          </p:cNvSpPr>
          <p:nvPr/>
        </p:nvSpPr>
        <p:spPr bwMode="auto">
          <a:xfrm>
            <a:off x="1116013" y="2420938"/>
            <a:ext cx="142875" cy="151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412" name="Line 12"/>
          <p:cNvSpPr>
            <a:spLocks noChangeShapeType="1"/>
          </p:cNvSpPr>
          <p:nvPr/>
        </p:nvSpPr>
        <p:spPr bwMode="auto">
          <a:xfrm>
            <a:off x="2987675" y="3644900"/>
            <a:ext cx="1512888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413" name="Line 13"/>
          <p:cNvSpPr>
            <a:spLocks noChangeShapeType="1"/>
          </p:cNvSpPr>
          <p:nvPr/>
        </p:nvSpPr>
        <p:spPr bwMode="auto">
          <a:xfrm flipV="1">
            <a:off x="4787900" y="3068638"/>
            <a:ext cx="1008063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414" name="Line 14"/>
          <p:cNvSpPr>
            <a:spLocks noChangeShapeType="1"/>
          </p:cNvSpPr>
          <p:nvPr/>
        </p:nvSpPr>
        <p:spPr bwMode="auto">
          <a:xfrm flipH="1">
            <a:off x="2771775" y="2708275"/>
            <a:ext cx="720725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415" name="Text Box 15"/>
          <p:cNvSpPr txBox="1">
            <a:spLocks noChangeArrowheads="1"/>
          </p:cNvSpPr>
          <p:nvPr/>
        </p:nvSpPr>
        <p:spPr bwMode="auto">
          <a:xfrm>
            <a:off x="879475" y="5610225"/>
            <a:ext cx="7929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>
                <a:latin typeface="Times New Roman" pitchFamily="18" charset="0"/>
              </a:rPr>
              <a:t>Reconnect in a different way  (there is only one valid new way)</a:t>
            </a:r>
          </a:p>
        </p:txBody>
      </p:sp>
      <p:sp>
        <p:nvSpPr>
          <p:cNvPr id="358416" name="Line 16"/>
          <p:cNvSpPr>
            <a:spLocks noChangeShapeType="1"/>
          </p:cNvSpPr>
          <p:nvPr/>
        </p:nvSpPr>
        <p:spPr bwMode="auto">
          <a:xfrm flipH="1">
            <a:off x="2627313" y="3716338"/>
            <a:ext cx="21590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417" name="Line 17"/>
          <p:cNvSpPr>
            <a:spLocks noChangeShapeType="1"/>
          </p:cNvSpPr>
          <p:nvPr/>
        </p:nvSpPr>
        <p:spPr bwMode="auto">
          <a:xfrm flipV="1">
            <a:off x="1403350" y="3068638"/>
            <a:ext cx="4176713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7945-269F-4BC0-85EF-23A60E1186A0}" type="slidenum">
              <a:rPr lang="ar-SA"/>
              <a:pPr/>
              <a:t>110</a:t>
            </a:fld>
            <a:endParaRPr lang="en-GB"/>
          </a:p>
        </p:txBody>
      </p:sp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Stochastic Search: Genetic Algorithms</a:t>
            </a:r>
            <a:br>
              <a:rPr lang="en-US" sz="2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Mutation</a:t>
            </a:r>
          </a:p>
        </p:txBody>
      </p:sp>
      <p:sp>
        <p:nvSpPr>
          <p:cNvPr id="240656" name="Text Box 16"/>
          <p:cNvSpPr txBox="1">
            <a:spLocks noChangeArrowheads="1"/>
          </p:cNvSpPr>
          <p:nvPr/>
        </p:nvSpPr>
        <p:spPr bwMode="auto">
          <a:xfrm>
            <a:off x="2049463" y="2035175"/>
            <a:ext cx="2057400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800">
                <a:solidFill>
                  <a:schemeClr val="accent2"/>
                </a:solidFill>
                <a:latin typeface="Times" pitchFamily="18" charset="0"/>
              </a:rPr>
              <a:t>101</a:t>
            </a:r>
            <a:r>
              <a:rPr lang="en-GB" sz="2800">
                <a:solidFill>
                  <a:srgbClr val="FF6666"/>
                </a:solidFill>
                <a:latin typeface="Times" pitchFamily="18" charset="0"/>
              </a:rPr>
              <a:t>1011111</a:t>
            </a:r>
            <a:endParaRPr lang="en-GB" sz="2800">
              <a:latin typeface="Times" pitchFamily="18" charset="0"/>
            </a:endParaRPr>
          </a:p>
        </p:txBody>
      </p:sp>
      <p:sp>
        <p:nvSpPr>
          <p:cNvPr id="240657" name="Text Box 17"/>
          <p:cNvSpPr txBox="1">
            <a:spLocks noChangeArrowheads="1"/>
          </p:cNvSpPr>
          <p:nvPr/>
        </p:nvSpPr>
        <p:spPr bwMode="auto">
          <a:xfrm>
            <a:off x="2049463" y="2720975"/>
            <a:ext cx="2057400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800">
                <a:solidFill>
                  <a:srgbClr val="FF6666"/>
                </a:solidFill>
                <a:latin typeface="Times" pitchFamily="18" charset="0"/>
              </a:rPr>
              <a:t>101</a:t>
            </a:r>
            <a:r>
              <a:rPr lang="en-GB" sz="2800">
                <a:solidFill>
                  <a:schemeClr val="accent2"/>
                </a:solidFill>
                <a:latin typeface="Times" pitchFamily="18" charset="0"/>
              </a:rPr>
              <a:t>0000000</a:t>
            </a:r>
            <a:endParaRPr lang="en-GB" sz="2800">
              <a:latin typeface="Times" pitchFamily="18" charset="0"/>
            </a:endParaRPr>
          </a:p>
        </p:txBody>
      </p:sp>
      <p:sp>
        <p:nvSpPr>
          <p:cNvPr id="240658" name="Text Box 18"/>
          <p:cNvSpPr txBox="1">
            <a:spLocks noChangeArrowheads="1"/>
          </p:cNvSpPr>
          <p:nvPr/>
        </p:nvSpPr>
        <p:spPr bwMode="auto">
          <a:xfrm>
            <a:off x="338138" y="2089150"/>
            <a:ext cx="162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GB" sz="2400">
                <a:latin typeface="Times" pitchFamily="18" charset="0"/>
              </a:rPr>
              <a:t>Offspring1</a:t>
            </a:r>
          </a:p>
        </p:txBody>
      </p:sp>
      <p:sp>
        <p:nvSpPr>
          <p:cNvPr id="240659" name="Text Box 19"/>
          <p:cNvSpPr txBox="1">
            <a:spLocks noChangeArrowheads="1"/>
          </p:cNvSpPr>
          <p:nvPr/>
        </p:nvSpPr>
        <p:spPr bwMode="auto">
          <a:xfrm>
            <a:off x="350838" y="2819400"/>
            <a:ext cx="162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GB" sz="2400">
                <a:latin typeface="Times" pitchFamily="18" charset="0"/>
              </a:rPr>
              <a:t>Offspring2</a:t>
            </a:r>
          </a:p>
        </p:txBody>
      </p:sp>
      <p:sp>
        <p:nvSpPr>
          <p:cNvPr id="240660" name="Text Box 20"/>
          <p:cNvSpPr txBox="1">
            <a:spLocks noChangeArrowheads="1"/>
          </p:cNvSpPr>
          <p:nvPr/>
        </p:nvSpPr>
        <p:spPr bwMode="auto">
          <a:xfrm>
            <a:off x="6496050" y="2019300"/>
            <a:ext cx="2057400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800">
                <a:solidFill>
                  <a:schemeClr val="accent2"/>
                </a:solidFill>
                <a:latin typeface="Times" pitchFamily="18" charset="0"/>
              </a:rPr>
              <a:t>101</a:t>
            </a:r>
            <a:r>
              <a:rPr lang="en-GB" sz="2800">
                <a:solidFill>
                  <a:srgbClr val="FF6666"/>
                </a:solidFill>
                <a:latin typeface="Times" pitchFamily="18" charset="0"/>
              </a:rPr>
              <a:t>10</a:t>
            </a:r>
            <a:r>
              <a:rPr lang="en-GB" sz="2800">
                <a:latin typeface="Times" pitchFamily="18" charset="0"/>
              </a:rPr>
              <a:t>0</a:t>
            </a:r>
            <a:r>
              <a:rPr lang="en-GB" sz="2800">
                <a:solidFill>
                  <a:srgbClr val="FF6666"/>
                </a:solidFill>
                <a:latin typeface="Times" pitchFamily="18" charset="0"/>
              </a:rPr>
              <a:t>1111</a:t>
            </a:r>
            <a:endParaRPr lang="en-GB" sz="2800">
              <a:latin typeface="Times" pitchFamily="18" charset="0"/>
            </a:endParaRPr>
          </a:p>
        </p:txBody>
      </p:sp>
      <p:sp>
        <p:nvSpPr>
          <p:cNvPr id="240661" name="Text Box 21"/>
          <p:cNvSpPr txBox="1">
            <a:spLocks noChangeArrowheads="1"/>
          </p:cNvSpPr>
          <p:nvPr/>
        </p:nvSpPr>
        <p:spPr bwMode="auto">
          <a:xfrm>
            <a:off x="6496050" y="2705100"/>
            <a:ext cx="2057400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800">
                <a:solidFill>
                  <a:srgbClr val="FF6666"/>
                </a:solidFill>
                <a:latin typeface="Times" pitchFamily="18" charset="0"/>
              </a:rPr>
              <a:t>10</a:t>
            </a:r>
            <a:r>
              <a:rPr lang="en-GB" sz="2800">
                <a:latin typeface="Times" pitchFamily="18" charset="0"/>
              </a:rPr>
              <a:t>0</a:t>
            </a:r>
            <a:r>
              <a:rPr lang="en-GB" sz="2800">
                <a:solidFill>
                  <a:schemeClr val="accent2"/>
                </a:solidFill>
                <a:latin typeface="Times" pitchFamily="18" charset="0"/>
              </a:rPr>
              <a:t>0000000</a:t>
            </a:r>
            <a:endParaRPr lang="en-GB" sz="2800">
              <a:latin typeface="Times" pitchFamily="18" charset="0"/>
            </a:endParaRPr>
          </a:p>
        </p:txBody>
      </p:sp>
      <p:sp>
        <p:nvSpPr>
          <p:cNvPr id="240662" name="Text Box 22"/>
          <p:cNvSpPr txBox="1">
            <a:spLocks noChangeArrowheads="1"/>
          </p:cNvSpPr>
          <p:nvPr/>
        </p:nvSpPr>
        <p:spPr bwMode="auto">
          <a:xfrm>
            <a:off x="4784725" y="2073275"/>
            <a:ext cx="162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GB" sz="2400">
                <a:latin typeface="Times" pitchFamily="18" charset="0"/>
              </a:rPr>
              <a:t>Offspring1</a:t>
            </a:r>
          </a:p>
        </p:txBody>
      </p:sp>
      <p:sp>
        <p:nvSpPr>
          <p:cNvPr id="240663" name="Text Box 23"/>
          <p:cNvSpPr txBox="1">
            <a:spLocks noChangeArrowheads="1"/>
          </p:cNvSpPr>
          <p:nvPr/>
        </p:nvSpPr>
        <p:spPr bwMode="auto">
          <a:xfrm>
            <a:off x="4797425" y="2803525"/>
            <a:ext cx="162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GB" sz="2400">
                <a:latin typeface="Times" pitchFamily="18" charset="0"/>
              </a:rPr>
              <a:t>Offspring2</a:t>
            </a:r>
          </a:p>
        </p:txBody>
      </p:sp>
      <p:sp>
        <p:nvSpPr>
          <p:cNvPr id="240664" name="Line 24"/>
          <p:cNvSpPr>
            <a:spLocks noChangeShapeType="1"/>
          </p:cNvSpPr>
          <p:nvPr/>
        </p:nvSpPr>
        <p:spPr bwMode="auto">
          <a:xfrm>
            <a:off x="7605713" y="1171575"/>
            <a:ext cx="0" cy="803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65" name="Text Box 25"/>
          <p:cNvSpPr txBox="1">
            <a:spLocks noChangeArrowheads="1"/>
          </p:cNvSpPr>
          <p:nvPr/>
        </p:nvSpPr>
        <p:spPr bwMode="auto">
          <a:xfrm>
            <a:off x="746125" y="4868863"/>
            <a:ext cx="763587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800">
                <a:latin typeface="Times" pitchFamily="18" charset="0"/>
              </a:rPr>
              <a:t>With some small probability (the </a:t>
            </a:r>
            <a:r>
              <a:rPr lang="en-GB" sz="2800" i="1">
                <a:latin typeface="Times" pitchFamily="18" charset="0"/>
              </a:rPr>
              <a:t>mutation rate</a:t>
            </a:r>
            <a:r>
              <a:rPr lang="en-GB" sz="2800">
                <a:latin typeface="Times" pitchFamily="18" charset="0"/>
              </a:rPr>
              <a:t>) flip each bit in the offspring (</a:t>
            </a:r>
            <a:r>
              <a:rPr lang="en-GB" sz="2800" i="1">
                <a:latin typeface="Times" pitchFamily="18" charset="0"/>
              </a:rPr>
              <a:t>typical values between 0.1 and 0.001</a:t>
            </a:r>
            <a:r>
              <a:rPr lang="en-GB" sz="2800">
                <a:latin typeface="Times" pitchFamily="18" charset="0"/>
              </a:rPr>
              <a:t>)</a:t>
            </a:r>
            <a:endParaRPr lang="en-GB" sz="2400">
              <a:latin typeface="Times" pitchFamily="18" charset="0"/>
            </a:endParaRPr>
          </a:p>
        </p:txBody>
      </p:sp>
      <p:sp>
        <p:nvSpPr>
          <p:cNvPr id="240666" name="Text Box 26"/>
          <p:cNvSpPr txBox="1">
            <a:spLocks noChangeArrowheads="1"/>
          </p:cNvSpPr>
          <p:nvPr/>
        </p:nvSpPr>
        <p:spPr bwMode="auto">
          <a:xfrm>
            <a:off x="7099300" y="776288"/>
            <a:ext cx="1155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>
                <a:latin typeface="Times" pitchFamily="18" charset="0"/>
              </a:rPr>
              <a:t>mutate</a:t>
            </a:r>
          </a:p>
        </p:txBody>
      </p:sp>
      <p:sp>
        <p:nvSpPr>
          <p:cNvPr id="240667" name="Text Box 27"/>
          <p:cNvSpPr txBox="1">
            <a:spLocks noChangeArrowheads="1"/>
          </p:cNvSpPr>
          <p:nvPr/>
        </p:nvSpPr>
        <p:spPr bwMode="auto">
          <a:xfrm>
            <a:off x="946150" y="3556000"/>
            <a:ext cx="2976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400">
                <a:latin typeface="Times" pitchFamily="18" charset="0"/>
              </a:rPr>
              <a:t>Original offspring</a:t>
            </a:r>
          </a:p>
        </p:txBody>
      </p:sp>
      <p:sp>
        <p:nvSpPr>
          <p:cNvPr id="240668" name="Line 28"/>
          <p:cNvSpPr>
            <a:spLocks noChangeShapeType="1"/>
          </p:cNvSpPr>
          <p:nvPr/>
        </p:nvSpPr>
        <p:spPr bwMode="auto">
          <a:xfrm flipH="1">
            <a:off x="7097713" y="1200150"/>
            <a:ext cx="366712" cy="1550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69" name="Text Box 29"/>
          <p:cNvSpPr txBox="1">
            <a:spLocks noChangeArrowheads="1"/>
          </p:cNvSpPr>
          <p:nvPr/>
        </p:nvSpPr>
        <p:spPr bwMode="auto">
          <a:xfrm>
            <a:off x="6008688" y="3600450"/>
            <a:ext cx="2513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>
                <a:latin typeface="Times" pitchFamily="18" charset="0"/>
              </a:rPr>
              <a:t>Mutated offspring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1B25A-B516-4B94-A59A-6E8FC071CDDA}" type="slidenum">
              <a:rPr lang="ar-SA"/>
              <a:pPr/>
              <a:t>111</a:t>
            </a:fld>
            <a:endParaRPr lang="en-GB"/>
          </a:p>
        </p:txBody>
      </p:sp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Genetic Algorithms</a:t>
            </a:r>
            <a:endParaRPr lang="en-GB" sz="3800"/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269288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GA is an iterative process and can be described as follows:</a:t>
            </a:r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r>
              <a:rPr lang="en-US" sz="2400"/>
              <a:t>Iterative process</a:t>
            </a:r>
          </a:p>
          <a:p>
            <a:pPr>
              <a:lnSpc>
                <a:spcPct val="80000"/>
              </a:lnSpc>
            </a:pPr>
            <a:endParaRPr lang="en-US" sz="2400"/>
          </a:p>
          <a:p>
            <a:pPr lvl="1">
              <a:lnSpc>
                <a:spcPct val="80000"/>
              </a:lnSpc>
            </a:pPr>
            <a:r>
              <a:rPr lang="en-US" sz="2000"/>
              <a:t>Start with an initial population of “solutions” (think:  chromosomes)</a:t>
            </a:r>
          </a:p>
          <a:p>
            <a:pPr lvl="1">
              <a:lnSpc>
                <a:spcPct val="80000"/>
              </a:lnSpc>
            </a:pPr>
            <a:endParaRPr lang="en-US" sz="2000"/>
          </a:p>
          <a:p>
            <a:pPr lvl="1">
              <a:lnSpc>
                <a:spcPct val="80000"/>
              </a:lnSpc>
            </a:pPr>
            <a:r>
              <a:rPr lang="en-US" sz="2000"/>
              <a:t>Evaluate fitness of solutions</a:t>
            </a:r>
          </a:p>
          <a:p>
            <a:pPr lvl="1">
              <a:lnSpc>
                <a:spcPct val="80000"/>
              </a:lnSpc>
            </a:pPr>
            <a:endParaRPr lang="en-US" sz="2000"/>
          </a:p>
          <a:p>
            <a:pPr lvl="1">
              <a:lnSpc>
                <a:spcPct val="80000"/>
              </a:lnSpc>
            </a:pPr>
            <a:r>
              <a:rPr lang="en-US" sz="2000"/>
              <a:t>Allow for evolution of new (and potentially better) solution populations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 E.g., via “crossover,”  “mutation”</a:t>
            </a:r>
          </a:p>
          <a:p>
            <a:pPr lvl="1">
              <a:lnSpc>
                <a:spcPct val="80000"/>
              </a:lnSpc>
            </a:pPr>
            <a:endParaRPr lang="en-US" sz="2000"/>
          </a:p>
          <a:p>
            <a:pPr lvl="1">
              <a:lnSpc>
                <a:spcPct val="80000"/>
              </a:lnSpc>
            </a:pPr>
            <a:r>
              <a:rPr lang="en-US" sz="2000"/>
              <a:t>Stop when “optimality” criteria are satisfied</a:t>
            </a:r>
            <a:endParaRPr lang="en-GB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A4FC1-4D0C-4D60-8BE4-AEA3DF9FEFCE}" type="slidenum">
              <a:rPr lang="ar-SA"/>
              <a:pPr/>
              <a:t>112</a:t>
            </a:fld>
            <a:endParaRPr lang="en-GB"/>
          </a:p>
        </p:txBody>
      </p:sp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Genetic Algorithms</a:t>
            </a:r>
            <a:endParaRPr lang="en-GB" sz="3800"/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269288" cy="48768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endParaRPr lang="en-US" sz="2800"/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en-US" sz="2800"/>
              <a:t>Algorithm:</a:t>
            </a:r>
          </a:p>
          <a:p>
            <a:pPr marL="533400" indent="-533400">
              <a:lnSpc>
                <a:spcPct val="90000"/>
              </a:lnSpc>
            </a:pPr>
            <a:endParaRPr lang="en-US" sz="2800"/>
          </a:p>
          <a:p>
            <a:pPr marL="914400" lvl="1" indent="-457200"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1.	  Initialize population with </a:t>
            </a:r>
            <a:r>
              <a:rPr lang="en-US" sz="2400" b="1"/>
              <a:t>p</a:t>
            </a:r>
            <a:r>
              <a:rPr lang="en-US" sz="2400"/>
              <a:t> Individuals at random</a:t>
            </a:r>
          </a:p>
          <a:p>
            <a:pPr marL="914400" lvl="1" indent="-457200">
              <a:lnSpc>
                <a:spcPct val="90000"/>
              </a:lnSpc>
              <a:buFont typeface="Wingdings" pitchFamily="2" charset="2"/>
              <a:buNone/>
            </a:pPr>
            <a:endParaRPr lang="en-US" sz="2400"/>
          </a:p>
          <a:p>
            <a:pPr marL="914400" lvl="1" indent="-457200"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2.    For each Individual </a:t>
            </a:r>
            <a:r>
              <a:rPr lang="en-US" sz="2400" b="1"/>
              <a:t>h</a:t>
            </a:r>
            <a:r>
              <a:rPr lang="en-US" sz="2400"/>
              <a:t> compute its fitness</a:t>
            </a:r>
          </a:p>
          <a:p>
            <a:pPr marL="914400" lvl="1" indent="-457200">
              <a:lnSpc>
                <a:spcPct val="90000"/>
              </a:lnSpc>
              <a:buFont typeface="Wingdings" pitchFamily="2" charset="2"/>
              <a:buNone/>
            </a:pPr>
            <a:endParaRPr lang="en-US" sz="2400"/>
          </a:p>
          <a:p>
            <a:pPr marL="914400" lvl="1" indent="-457200"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3.    While max fitness &lt; threshold do</a:t>
            </a:r>
          </a:p>
          <a:p>
            <a:pPr marL="1295400" lvl="2" indent="-381000"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    Create a new generation Ps</a:t>
            </a:r>
          </a:p>
          <a:p>
            <a:pPr marL="1295400" lvl="2" indent="-381000">
              <a:lnSpc>
                <a:spcPct val="90000"/>
              </a:lnSpc>
              <a:buFont typeface="Wingdings" pitchFamily="2" charset="2"/>
              <a:buNone/>
            </a:pPr>
            <a:endParaRPr lang="en-US" sz="2000"/>
          </a:p>
          <a:p>
            <a:pPr marL="914400" lvl="1" indent="-457200"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4.    Return the Individual with highest fitness</a:t>
            </a:r>
          </a:p>
          <a:p>
            <a:pPr marL="533400" indent="-533400">
              <a:spcBef>
                <a:spcPct val="0"/>
              </a:spcBef>
              <a:buClrTx/>
              <a:buSzTx/>
              <a:buFontTx/>
              <a:buChar char="•"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99ED-BE24-4A7C-99FD-1EC39A61AAED}" type="slidenum">
              <a:rPr lang="ar-SA"/>
              <a:pPr/>
              <a:t>113</a:t>
            </a:fld>
            <a:endParaRPr lang="en-GB"/>
          </a:p>
        </p:txBody>
      </p:sp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Genetic Algorithms</a:t>
            </a:r>
            <a:endParaRPr lang="en-GB" sz="3800"/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269288" cy="4876800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endParaRPr lang="en-US" sz="2000"/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r>
              <a:rPr lang="en-US" sz="2000"/>
              <a:t>Create a new generation Ps:</a:t>
            </a:r>
          </a:p>
          <a:p>
            <a:pPr marL="533400" indent="-533400">
              <a:lnSpc>
                <a:spcPct val="80000"/>
              </a:lnSpc>
            </a:pPr>
            <a:endParaRPr lang="en-US" sz="2000"/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000"/>
              <a:t>Select (1-r)p members of P and add them to Ps. The probability of selecting a member is as follows: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r>
              <a:rPr lang="en-US" sz="2000"/>
              <a:t>			P(hi) = Fitness (hi) /  Σj Fitness (hj)</a:t>
            </a:r>
          </a:p>
          <a:p>
            <a:pPr marL="533400" indent="-533400">
              <a:lnSpc>
                <a:spcPct val="80000"/>
              </a:lnSpc>
            </a:pPr>
            <a:endParaRPr lang="en-US" sz="2000"/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eriod" startAt="2"/>
            </a:pPr>
            <a:r>
              <a:rPr lang="en-US" sz="2000"/>
              <a:t>Crossover: select rp/2 pairs of hypotheses from P according to P(hi).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r>
              <a:rPr lang="en-US" sz="2000"/>
              <a:t>       For each pair (h1,h2) produce two offspring by applying the Crossover operator. Add all offspring to Ps. 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eriod" startAt="3"/>
            </a:pPr>
            <a:r>
              <a:rPr lang="en-US" sz="2000"/>
              <a:t>Mutate: Choose mp members of Ps with uniform probability. Invert  one bit in the representation randomly.</a:t>
            </a:r>
          </a:p>
          <a:p>
            <a:pPr marL="533400" indent="-533400">
              <a:lnSpc>
                <a:spcPct val="80000"/>
              </a:lnSpc>
            </a:pPr>
            <a:endParaRPr lang="en-US" sz="2000"/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eriod" startAt="4"/>
            </a:pPr>
            <a:r>
              <a:rPr lang="en-US" sz="2000"/>
              <a:t>Update P with Ps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eriod" startAt="5"/>
            </a:pPr>
            <a:r>
              <a:rPr lang="en-US" sz="2000"/>
              <a:t>Evaluate: for each h compute its fitness.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07044-4B23-4E1C-B51D-51B1CF69585F}" type="slidenum">
              <a:rPr lang="ar-SA"/>
              <a:pPr/>
              <a:t>114</a:t>
            </a:fld>
            <a:endParaRPr lang="en-GB"/>
          </a:p>
        </p:txBody>
      </p:sp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819150"/>
          </a:xfrm>
        </p:spPr>
        <p:txBody>
          <a:bodyPr/>
          <a:lstStyle/>
          <a:p>
            <a:r>
              <a:rPr lang="en-US" sz="2800"/>
              <a:t>Stochastic</a:t>
            </a:r>
            <a:r>
              <a:rPr lang="en-US" sz="28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/>
              <a:t>Search: Genetic Algorithms</a:t>
            </a:r>
          </a:p>
        </p:txBody>
      </p:sp>
      <p:pic>
        <p:nvPicPr>
          <p:cNvPr id="191491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1874838"/>
            <a:ext cx="8229600" cy="51355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54E82-1CA1-43B1-B1CF-7531818DE380}" type="slidenum">
              <a:rPr lang="ar-SA"/>
              <a:pPr/>
              <a:t>115</a:t>
            </a:fld>
            <a:endParaRPr lang="en-GB"/>
          </a:p>
        </p:txBody>
      </p:sp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Genetic Algorithms</a:t>
            </a:r>
            <a:endParaRPr lang="en-US"/>
          </a:p>
        </p:txBody>
      </p:sp>
      <p:sp>
        <p:nvSpPr>
          <p:cNvPr id="274435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4436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4437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4438" name="Oval 6"/>
          <p:cNvSpPr>
            <a:spLocks noChangeArrowheads="1"/>
          </p:cNvSpPr>
          <p:nvPr/>
        </p:nvSpPr>
        <p:spPr bwMode="auto">
          <a:xfrm>
            <a:off x="2667000" y="2971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4439" name="Oval 7"/>
          <p:cNvSpPr>
            <a:spLocks noChangeArrowheads="1"/>
          </p:cNvSpPr>
          <p:nvPr/>
        </p:nvSpPr>
        <p:spPr bwMode="auto">
          <a:xfrm>
            <a:off x="3733800" y="35814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4440" name="Oval 8"/>
          <p:cNvSpPr>
            <a:spLocks noChangeArrowheads="1"/>
          </p:cNvSpPr>
          <p:nvPr/>
        </p:nvSpPr>
        <p:spPr bwMode="auto">
          <a:xfrm>
            <a:off x="5638800" y="28194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4441" name="Oval 9"/>
          <p:cNvSpPr>
            <a:spLocks noChangeArrowheads="1"/>
          </p:cNvSpPr>
          <p:nvPr/>
        </p:nvSpPr>
        <p:spPr bwMode="auto">
          <a:xfrm>
            <a:off x="6096000" y="32004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4442" name="Text Box 10"/>
          <p:cNvSpPr txBox="1">
            <a:spLocks noChangeArrowheads="1"/>
          </p:cNvSpPr>
          <p:nvPr/>
        </p:nvSpPr>
        <p:spPr bwMode="auto">
          <a:xfrm>
            <a:off x="1447800" y="2057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Cost</a:t>
            </a:r>
            <a:endParaRPr lang="en-GB"/>
          </a:p>
        </p:txBody>
      </p:sp>
      <p:sp>
        <p:nvSpPr>
          <p:cNvPr id="274443" name="Text Box 11"/>
          <p:cNvSpPr txBox="1">
            <a:spLocks noChangeArrowheads="1"/>
          </p:cNvSpPr>
          <p:nvPr/>
        </p:nvSpPr>
        <p:spPr bwMode="auto">
          <a:xfrm>
            <a:off x="7696200" y="5867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States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2384A-6636-42A0-9195-18F2D553BC30}" type="slidenum">
              <a:rPr lang="ar-SA"/>
              <a:pPr/>
              <a:t>116</a:t>
            </a:fld>
            <a:endParaRPr lang="en-GB"/>
          </a:p>
        </p:txBody>
      </p:sp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Genetic Algorithms</a:t>
            </a:r>
            <a:endParaRPr lang="en-US"/>
          </a:p>
        </p:txBody>
      </p:sp>
      <p:sp>
        <p:nvSpPr>
          <p:cNvPr id="276483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484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485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486" name="Oval 6"/>
          <p:cNvSpPr>
            <a:spLocks noChangeArrowheads="1"/>
          </p:cNvSpPr>
          <p:nvPr/>
        </p:nvSpPr>
        <p:spPr bwMode="auto">
          <a:xfrm>
            <a:off x="2667000" y="2971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487" name="Oval 7"/>
          <p:cNvSpPr>
            <a:spLocks noChangeArrowheads="1"/>
          </p:cNvSpPr>
          <p:nvPr/>
        </p:nvSpPr>
        <p:spPr bwMode="auto">
          <a:xfrm>
            <a:off x="3733800" y="35814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488" name="Oval 8"/>
          <p:cNvSpPr>
            <a:spLocks noChangeArrowheads="1"/>
          </p:cNvSpPr>
          <p:nvPr/>
        </p:nvSpPr>
        <p:spPr bwMode="auto">
          <a:xfrm>
            <a:off x="5638800" y="28194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489" name="Oval 9"/>
          <p:cNvSpPr>
            <a:spLocks noChangeArrowheads="1"/>
          </p:cNvSpPr>
          <p:nvPr/>
        </p:nvSpPr>
        <p:spPr bwMode="auto">
          <a:xfrm>
            <a:off x="6096000" y="32004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490" name="Oval 10"/>
          <p:cNvSpPr>
            <a:spLocks noChangeArrowheads="1"/>
          </p:cNvSpPr>
          <p:nvPr/>
        </p:nvSpPr>
        <p:spPr bwMode="auto">
          <a:xfrm>
            <a:off x="2819400" y="35052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491" name="Oval 11"/>
          <p:cNvSpPr>
            <a:spLocks noChangeArrowheads="1"/>
          </p:cNvSpPr>
          <p:nvPr/>
        </p:nvSpPr>
        <p:spPr bwMode="auto">
          <a:xfrm>
            <a:off x="3962400" y="33528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492" name="Oval 12"/>
          <p:cNvSpPr>
            <a:spLocks noChangeArrowheads="1"/>
          </p:cNvSpPr>
          <p:nvPr/>
        </p:nvSpPr>
        <p:spPr bwMode="auto">
          <a:xfrm>
            <a:off x="5410200" y="25146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493" name="Line 13"/>
          <p:cNvSpPr>
            <a:spLocks noChangeShapeType="1"/>
          </p:cNvSpPr>
          <p:nvPr/>
        </p:nvSpPr>
        <p:spPr bwMode="auto">
          <a:xfrm>
            <a:off x="2895600" y="3124200"/>
            <a:ext cx="762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494" name="Line 14"/>
          <p:cNvSpPr>
            <a:spLocks noChangeShapeType="1"/>
          </p:cNvSpPr>
          <p:nvPr/>
        </p:nvSpPr>
        <p:spPr bwMode="auto">
          <a:xfrm flipH="1" flipV="1">
            <a:off x="5638800" y="24384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495" name="Text Box 15"/>
          <p:cNvSpPr txBox="1">
            <a:spLocks noChangeArrowheads="1"/>
          </p:cNvSpPr>
          <p:nvPr/>
        </p:nvSpPr>
        <p:spPr bwMode="auto">
          <a:xfrm>
            <a:off x="5715000" y="2316163"/>
            <a:ext cx="990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Mutation</a:t>
            </a:r>
            <a:endParaRPr lang="en-GB" sz="1200" b="1"/>
          </a:p>
        </p:txBody>
      </p:sp>
      <p:sp>
        <p:nvSpPr>
          <p:cNvPr id="276496" name="Text Box 16"/>
          <p:cNvSpPr txBox="1">
            <a:spLocks noChangeArrowheads="1"/>
          </p:cNvSpPr>
          <p:nvPr/>
        </p:nvSpPr>
        <p:spPr bwMode="auto">
          <a:xfrm>
            <a:off x="3124200" y="2971800"/>
            <a:ext cx="114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Cross-Over</a:t>
            </a:r>
            <a:endParaRPr lang="en-GB" sz="1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276CB-02F6-4F11-AF55-730F5F025863}" type="slidenum">
              <a:rPr lang="ar-SA"/>
              <a:pPr/>
              <a:t>117</a:t>
            </a:fld>
            <a:endParaRPr lang="en-GB"/>
          </a:p>
        </p:txBody>
      </p:sp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Genetic Algorithms</a:t>
            </a:r>
            <a:endParaRPr lang="en-US"/>
          </a:p>
        </p:txBody>
      </p:sp>
      <p:sp>
        <p:nvSpPr>
          <p:cNvPr id="277507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7508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7509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7510" name="Oval 6"/>
          <p:cNvSpPr>
            <a:spLocks noChangeArrowheads="1"/>
          </p:cNvSpPr>
          <p:nvPr/>
        </p:nvSpPr>
        <p:spPr bwMode="auto">
          <a:xfrm>
            <a:off x="2667000" y="2971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7511" name="Oval 7"/>
          <p:cNvSpPr>
            <a:spLocks noChangeArrowheads="1"/>
          </p:cNvSpPr>
          <p:nvPr/>
        </p:nvSpPr>
        <p:spPr bwMode="auto">
          <a:xfrm>
            <a:off x="3733800" y="35814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7512" name="Oval 8"/>
          <p:cNvSpPr>
            <a:spLocks noChangeArrowheads="1"/>
          </p:cNvSpPr>
          <p:nvPr/>
        </p:nvSpPr>
        <p:spPr bwMode="auto">
          <a:xfrm>
            <a:off x="5638800" y="28194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7513" name="Oval 9"/>
          <p:cNvSpPr>
            <a:spLocks noChangeArrowheads="1"/>
          </p:cNvSpPr>
          <p:nvPr/>
        </p:nvSpPr>
        <p:spPr bwMode="auto">
          <a:xfrm>
            <a:off x="6096000" y="32004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7514" name="Oval 10"/>
          <p:cNvSpPr>
            <a:spLocks noChangeArrowheads="1"/>
          </p:cNvSpPr>
          <p:nvPr/>
        </p:nvSpPr>
        <p:spPr bwMode="auto">
          <a:xfrm>
            <a:off x="2819400" y="35052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7515" name="Oval 11"/>
          <p:cNvSpPr>
            <a:spLocks noChangeArrowheads="1"/>
          </p:cNvSpPr>
          <p:nvPr/>
        </p:nvSpPr>
        <p:spPr bwMode="auto">
          <a:xfrm>
            <a:off x="3962400" y="33528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7516" name="Oval 12"/>
          <p:cNvSpPr>
            <a:spLocks noChangeArrowheads="1"/>
          </p:cNvSpPr>
          <p:nvPr/>
        </p:nvSpPr>
        <p:spPr bwMode="auto">
          <a:xfrm>
            <a:off x="5410200" y="25146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7D5D-881B-419D-A9F5-77B6D5B4BAA2}" type="slidenum">
              <a:rPr lang="ar-SA"/>
              <a:pPr/>
              <a:t>118</a:t>
            </a:fld>
            <a:endParaRPr lang="en-GB"/>
          </a:p>
        </p:txBody>
      </p:sp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Genetic Algorithms</a:t>
            </a:r>
            <a:endParaRPr lang="en-US"/>
          </a:p>
        </p:txBody>
      </p:sp>
      <p:sp>
        <p:nvSpPr>
          <p:cNvPr id="278531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8532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8533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8535" name="Oval 7"/>
          <p:cNvSpPr>
            <a:spLocks noChangeArrowheads="1"/>
          </p:cNvSpPr>
          <p:nvPr/>
        </p:nvSpPr>
        <p:spPr bwMode="auto">
          <a:xfrm>
            <a:off x="3733800" y="35814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8537" name="Oval 9"/>
          <p:cNvSpPr>
            <a:spLocks noChangeArrowheads="1"/>
          </p:cNvSpPr>
          <p:nvPr/>
        </p:nvSpPr>
        <p:spPr bwMode="auto">
          <a:xfrm>
            <a:off x="6096000" y="32004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8539" name="Oval 11"/>
          <p:cNvSpPr>
            <a:spLocks noChangeArrowheads="1"/>
          </p:cNvSpPr>
          <p:nvPr/>
        </p:nvSpPr>
        <p:spPr bwMode="auto">
          <a:xfrm>
            <a:off x="3962400" y="3352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8540" name="Oval 12"/>
          <p:cNvSpPr>
            <a:spLocks noChangeArrowheads="1"/>
          </p:cNvSpPr>
          <p:nvPr/>
        </p:nvSpPr>
        <p:spPr bwMode="auto">
          <a:xfrm>
            <a:off x="5410200" y="25146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0B55-3E60-4421-B527-F0A9A5E466B1}" type="slidenum">
              <a:rPr lang="ar-SA"/>
              <a:pPr/>
              <a:t>119</a:t>
            </a:fld>
            <a:endParaRPr lang="en-GB"/>
          </a:p>
        </p:txBody>
      </p:sp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Genetic Algorithms</a:t>
            </a:r>
            <a:endParaRPr lang="en-US"/>
          </a:p>
        </p:txBody>
      </p:sp>
      <p:sp>
        <p:nvSpPr>
          <p:cNvPr id="280579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0580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0581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0582" name="Oval 6"/>
          <p:cNvSpPr>
            <a:spLocks noChangeArrowheads="1"/>
          </p:cNvSpPr>
          <p:nvPr/>
        </p:nvSpPr>
        <p:spPr bwMode="auto">
          <a:xfrm>
            <a:off x="3733800" y="35814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0583" name="Oval 7"/>
          <p:cNvSpPr>
            <a:spLocks noChangeArrowheads="1"/>
          </p:cNvSpPr>
          <p:nvPr/>
        </p:nvSpPr>
        <p:spPr bwMode="auto">
          <a:xfrm>
            <a:off x="6096000" y="32004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0584" name="Oval 8"/>
          <p:cNvSpPr>
            <a:spLocks noChangeArrowheads="1"/>
          </p:cNvSpPr>
          <p:nvPr/>
        </p:nvSpPr>
        <p:spPr bwMode="auto">
          <a:xfrm>
            <a:off x="3962400" y="3352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0585" name="Oval 9"/>
          <p:cNvSpPr>
            <a:spLocks noChangeArrowheads="1"/>
          </p:cNvSpPr>
          <p:nvPr/>
        </p:nvSpPr>
        <p:spPr bwMode="auto">
          <a:xfrm>
            <a:off x="5410200" y="25146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0586" name="Line 10"/>
          <p:cNvSpPr>
            <a:spLocks noChangeShapeType="1"/>
          </p:cNvSpPr>
          <p:nvPr/>
        </p:nvSpPr>
        <p:spPr bwMode="auto">
          <a:xfrm flipH="1">
            <a:off x="3429000" y="35814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0587" name="Oval 11"/>
          <p:cNvSpPr>
            <a:spLocks noChangeArrowheads="1"/>
          </p:cNvSpPr>
          <p:nvPr/>
        </p:nvSpPr>
        <p:spPr bwMode="auto">
          <a:xfrm>
            <a:off x="3505200" y="39624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0588" name="Oval 12"/>
          <p:cNvSpPr>
            <a:spLocks noChangeArrowheads="1"/>
          </p:cNvSpPr>
          <p:nvPr/>
        </p:nvSpPr>
        <p:spPr bwMode="auto">
          <a:xfrm>
            <a:off x="4267200" y="37338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0589" name="Oval 13"/>
          <p:cNvSpPr>
            <a:spLocks noChangeArrowheads="1"/>
          </p:cNvSpPr>
          <p:nvPr/>
        </p:nvSpPr>
        <p:spPr bwMode="auto">
          <a:xfrm>
            <a:off x="5029200" y="34290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0590" name="Oval 14"/>
          <p:cNvSpPr>
            <a:spLocks noChangeArrowheads="1"/>
          </p:cNvSpPr>
          <p:nvPr/>
        </p:nvSpPr>
        <p:spPr bwMode="auto">
          <a:xfrm>
            <a:off x="6248400" y="28956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0591" name="Line 15"/>
          <p:cNvSpPr>
            <a:spLocks noChangeShapeType="1"/>
          </p:cNvSpPr>
          <p:nvPr/>
        </p:nvSpPr>
        <p:spPr bwMode="auto">
          <a:xfrm flipV="1">
            <a:off x="6324600" y="2971800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0592" name="Line 16"/>
          <p:cNvSpPr>
            <a:spLocks noChangeShapeType="1"/>
          </p:cNvSpPr>
          <p:nvPr/>
        </p:nvSpPr>
        <p:spPr bwMode="auto">
          <a:xfrm flipV="1">
            <a:off x="4191000" y="2667000"/>
            <a:ext cx="1143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Optimization Problems</a:t>
            </a:r>
            <a:endParaRPr lang="en-GB"/>
          </a:p>
        </p:txBody>
      </p:sp>
      <p:sp>
        <p:nvSpPr>
          <p:cNvPr id="19763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Local Search Algorithms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18920-8B46-4137-9542-89C3FA64677B}" type="slidenum">
              <a:rPr lang="ar-SA"/>
              <a:pPr/>
              <a:t>120</a:t>
            </a:fld>
            <a:endParaRPr lang="en-GB"/>
          </a:p>
        </p:txBody>
      </p:sp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Genetic Algorithms</a:t>
            </a:r>
            <a:endParaRPr lang="en-US"/>
          </a:p>
        </p:txBody>
      </p:sp>
      <p:sp>
        <p:nvSpPr>
          <p:cNvPr id="279555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9556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9557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9558" name="Oval 6"/>
          <p:cNvSpPr>
            <a:spLocks noChangeArrowheads="1"/>
          </p:cNvSpPr>
          <p:nvPr/>
        </p:nvSpPr>
        <p:spPr bwMode="auto">
          <a:xfrm>
            <a:off x="3733800" y="35814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9559" name="Oval 7"/>
          <p:cNvSpPr>
            <a:spLocks noChangeArrowheads="1"/>
          </p:cNvSpPr>
          <p:nvPr/>
        </p:nvSpPr>
        <p:spPr bwMode="auto">
          <a:xfrm>
            <a:off x="6096000" y="32004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9560" name="Oval 8"/>
          <p:cNvSpPr>
            <a:spLocks noChangeArrowheads="1"/>
          </p:cNvSpPr>
          <p:nvPr/>
        </p:nvSpPr>
        <p:spPr bwMode="auto">
          <a:xfrm>
            <a:off x="3962400" y="33528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9561" name="Oval 9"/>
          <p:cNvSpPr>
            <a:spLocks noChangeArrowheads="1"/>
          </p:cNvSpPr>
          <p:nvPr/>
        </p:nvSpPr>
        <p:spPr bwMode="auto">
          <a:xfrm>
            <a:off x="5410200" y="25146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9563" name="Oval 11"/>
          <p:cNvSpPr>
            <a:spLocks noChangeArrowheads="1"/>
          </p:cNvSpPr>
          <p:nvPr/>
        </p:nvSpPr>
        <p:spPr bwMode="auto">
          <a:xfrm>
            <a:off x="3505200" y="39624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9564" name="Oval 12"/>
          <p:cNvSpPr>
            <a:spLocks noChangeArrowheads="1"/>
          </p:cNvSpPr>
          <p:nvPr/>
        </p:nvSpPr>
        <p:spPr bwMode="auto">
          <a:xfrm>
            <a:off x="4267200" y="37338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9565" name="Oval 13"/>
          <p:cNvSpPr>
            <a:spLocks noChangeArrowheads="1"/>
          </p:cNvSpPr>
          <p:nvPr/>
        </p:nvSpPr>
        <p:spPr bwMode="auto">
          <a:xfrm>
            <a:off x="5029200" y="34290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9566" name="Oval 14"/>
          <p:cNvSpPr>
            <a:spLocks noChangeArrowheads="1"/>
          </p:cNvSpPr>
          <p:nvPr/>
        </p:nvSpPr>
        <p:spPr bwMode="auto">
          <a:xfrm>
            <a:off x="6248400" y="28956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C5682-E7EF-402E-8646-473EF4A41740}" type="slidenum">
              <a:rPr lang="ar-SA"/>
              <a:pPr/>
              <a:t>121</a:t>
            </a:fld>
            <a:endParaRPr lang="en-GB"/>
          </a:p>
        </p:txBody>
      </p:sp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Genetic Algorithms</a:t>
            </a:r>
            <a:endParaRPr lang="en-US"/>
          </a:p>
        </p:txBody>
      </p:sp>
      <p:sp>
        <p:nvSpPr>
          <p:cNvPr id="283651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3652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3653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3656" name="Oval 8"/>
          <p:cNvSpPr>
            <a:spLocks noChangeArrowheads="1"/>
          </p:cNvSpPr>
          <p:nvPr/>
        </p:nvSpPr>
        <p:spPr bwMode="auto">
          <a:xfrm>
            <a:off x="3962400" y="33528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3659" name="Oval 11"/>
          <p:cNvSpPr>
            <a:spLocks noChangeArrowheads="1"/>
          </p:cNvSpPr>
          <p:nvPr/>
        </p:nvSpPr>
        <p:spPr bwMode="auto">
          <a:xfrm>
            <a:off x="3505200" y="39624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3660" name="Oval 12"/>
          <p:cNvSpPr>
            <a:spLocks noChangeArrowheads="1"/>
          </p:cNvSpPr>
          <p:nvPr/>
        </p:nvSpPr>
        <p:spPr bwMode="auto">
          <a:xfrm>
            <a:off x="4267200" y="37338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3661" name="Oval 13"/>
          <p:cNvSpPr>
            <a:spLocks noChangeArrowheads="1"/>
          </p:cNvSpPr>
          <p:nvPr/>
        </p:nvSpPr>
        <p:spPr bwMode="auto">
          <a:xfrm>
            <a:off x="5029200" y="34290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43FC5-958C-4F3A-BADC-9B7CE6BBC8C3}" type="slidenum">
              <a:rPr lang="ar-SA"/>
              <a:pPr/>
              <a:t>122</a:t>
            </a:fld>
            <a:endParaRPr lang="en-GB"/>
          </a:p>
        </p:txBody>
      </p:sp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Genetic Algorithms</a:t>
            </a:r>
            <a:endParaRPr lang="en-US"/>
          </a:p>
        </p:txBody>
      </p:sp>
      <p:sp>
        <p:nvSpPr>
          <p:cNvPr id="284675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4676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4677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4678" name="Oval 6"/>
          <p:cNvSpPr>
            <a:spLocks noChangeArrowheads="1"/>
          </p:cNvSpPr>
          <p:nvPr/>
        </p:nvSpPr>
        <p:spPr bwMode="auto">
          <a:xfrm>
            <a:off x="3962400" y="3352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4679" name="Oval 7"/>
          <p:cNvSpPr>
            <a:spLocks noChangeArrowheads="1"/>
          </p:cNvSpPr>
          <p:nvPr/>
        </p:nvSpPr>
        <p:spPr bwMode="auto">
          <a:xfrm>
            <a:off x="3505200" y="39624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4680" name="Oval 8"/>
          <p:cNvSpPr>
            <a:spLocks noChangeArrowheads="1"/>
          </p:cNvSpPr>
          <p:nvPr/>
        </p:nvSpPr>
        <p:spPr bwMode="auto">
          <a:xfrm>
            <a:off x="4267200" y="3733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4681" name="Oval 9"/>
          <p:cNvSpPr>
            <a:spLocks noChangeArrowheads="1"/>
          </p:cNvSpPr>
          <p:nvPr/>
        </p:nvSpPr>
        <p:spPr bwMode="auto">
          <a:xfrm>
            <a:off x="5029200" y="34290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EA139-A711-4856-8665-06153BCEC912}" type="slidenum">
              <a:rPr lang="ar-SA"/>
              <a:pPr/>
              <a:t>123</a:t>
            </a:fld>
            <a:endParaRPr lang="en-GB"/>
          </a:p>
        </p:txBody>
      </p:sp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Genetic Algorithms</a:t>
            </a:r>
            <a:endParaRPr lang="en-US"/>
          </a:p>
        </p:txBody>
      </p:sp>
      <p:sp>
        <p:nvSpPr>
          <p:cNvPr id="285699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5700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5701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5702" name="Oval 6"/>
          <p:cNvSpPr>
            <a:spLocks noChangeArrowheads="1"/>
          </p:cNvSpPr>
          <p:nvPr/>
        </p:nvSpPr>
        <p:spPr bwMode="auto">
          <a:xfrm>
            <a:off x="3962400" y="3352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703" name="Oval 7"/>
          <p:cNvSpPr>
            <a:spLocks noChangeArrowheads="1"/>
          </p:cNvSpPr>
          <p:nvPr/>
        </p:nvSpPr>
        <p:spPr bwMode="auto">
          <a:xfrm>
            <a:off x="3505200" y="39624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704" name="Oval 8"/>
          <p:cNvSpPr>
            <a:spLocks noChangeArrowheads="1"/>
          </p:cNvSpPr>
          <p:nvPr/>
        </p:nvSpPr>
        <p:spPr bwMode="auto">
          <a:xfrm>
            <a:off x="4267200" y="3733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705" name="Oval 9"/>
          <p:cNvSpPr>
            <a:spLocks noChangeArrowheads="1"/>
          </p:cNvSpPr>
          <p:nvPr/>
        </p:nvSpPr>
        <p:spPr bwMode="auto">
          <a:xfrm>
            <a:off x="5029200" y="34290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706" name="Line 10"/>
          <p:cNvSpPr>
            <a:spLocks noChangeShapeType="1"/>
          </p:cNvSpPr>
          <p:nvPr/>
        </p:nvSpPr>
        <p:spPr bwMode="auto">
          <a:xfrm flipV="1">
            <a:off x="4495800" y="36576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5707" name="Oval 11"/>
          <p:cNvSpPr>
            <a:spLocks noChangeArrowheads="1"/>
          </p:cNvSpPr>
          <p:nvPr/>
        </p:nvSpPr>
        <p:spPr bwMode="auto">
          <a:xfrm>
            <a:off x="3200400" y="42672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708" name="Oval 12"/>
          <p:cNvSpPr>
            <a:spLocks noChangeArrowheads="1"/>
          </p:cNvSpPr>
          <p:nvPr/>
        </p:nvSpPr>
        <p:spPr bwMode="auto">
          <a:xfrm>
            <a:off x="4419600" y="42672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709" name="Oval 13"/>
          <p:cNvSpPr>
            <a:spLocks noChangeArrowheads="1"/>
          </p:cNvSpPr>
          <p:nvPr/>
        </p:nvSpPr>
        <p:spPr bwMode="auto">
          <a:xfrm>
            <a:off x="4876800" y="41148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710" name="Line 14"/>
          <p:cNvSpPr>
            <a:spLocks noChangeShapeType="1"/>
          </p:cNvSpPr>
          <p:nvPr/>
        </p:nvSpPr>
        <p:spPr bwMode="auto">
          <a:xfrm flipH="1">
            <a:off x="3429000" y="41910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5711" name="Line 15"/>
          <p:cNvSpPr>
            <a:spLocks noChangeShapeType="1"/>
          </p:cNvSpPr>
          <p:nvPr/>
        </p:nvSpPr>
        <p:spPr bwMode="auto">
          <a:xfrm>
            <a:off x="4038600" y="36576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5712" name="Oval 16"/>
          <p:cNvSpPr>
            <a:spLocks noChangeArrowheads="1"/>
          </p:cNvSpPr>
          <p:nvPr/>
        </p:nvSpPr>
        <p:spPr bwMode="auto">
          <a:xfrm>
            <a:off x="3657600" y="36576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713" name="Oval 17"/>
          <p:cNvSpPr>
            <a:spLocks noChangeArrowheads="1"/>
          </p:cNvSpPr>
          <p:nvPr/>
        </p:nvSpPr>
        <p:spPr bwMode="auto">
          <a:xfrm>
            <a:off x="4191000" y="35052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1751C-03F3-4B4A-ADF2-59004E8EFB43}" type="slidenum">
              <a:rPr lang="ar-SA"/>
              <a:pPr/>
              <a:t>124</a:t>
            </a:fld>
            <a:endParaRPr lang="en-GB"/>
          </a:p>
        </p:txBody>
      </p:sp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Genetic Algorithms</a:t>
            </a:r>
            <a:endParaRPr lang="en-US"/>
          </a:p>
        </p:txBody>
      </p:sp>
      <p:sp>
        <p:nvSpPr>
          <p:cNvPr id="286723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724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725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726" name="Oval 6"/>
          <p:cNvSpPr>
            <a:spLocks noChangeArrowheads="1"/>
          </p:cNvSpPr>
          <p:nvPr/>
        </p:nvSpPr>
        <p:spPr bwMode="auto">
          <a:xfrm>
            <a:off x="3962400" y="3352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27" name="Oval 7"/>
          <p:cNvSpPr>
            <a:spLocks noChangeArrowheads="1"/>
          </p:cNvSpPr>
          <p:nvPr/>
        </p:nvSpPr>
        <p:spPr bwMode="auto">
          <a:xfrm>
            <a:off x="3505200" y="39624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28" name="Oval 8"/>
          <p:cNvSpPr>
            <a:spLocks noChangeArrowheads="1"/>
          </p:cNvSpPr>
          <p:nvPr/>
        </p:nvSpPr>
        <p:spPr bwMode="auto">
          <a:xfrm>
            <a:off x="4267200" y="37338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29" name="Oval 9"/>
          <p:cNvSpPr>
            <a:spLocks noChangeArrowheads="1"/>
          </p:cNvSpPr>
          <p:nvPr/>
        </p:nvSpPr>
        <p:spPr bwMode="auto">
          <a:xfrm>
            <a:off x="5029200" y="34290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31" name="Oval 11"/>
          <p:cNvSpPr>
            <a:spLocks noChangeArrowheads="1"/>
          </p:cNvSpPr>
          <p:nvPr/>
        </p:nvSpPr>
        <p:spPr bwMode="auto">
          <a:xfrm>
            <a:off x="3200400" y="42672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32" name="Oval 12"/>
          <p:cNvSpPr>
            <a:spLocks noChangeArrowheads="1"/>
          </p:cNvSpPr>
          <p:nvPr/>
        </p:nvSpPr>
        <p:spPr bwMode="auto">
          <a:xfrm>
            <a:off x="4419600" y="42672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33" name="Oval 13"/>
          <p:cNvSpPr>
            <a:spLocks noChangeArrowheads="1"/>
          </p:cNvSpPr>
          <p:nvPr/>
        </p:nvSpPr>
        <p:spPr bwMode="auto">
          <a:xfrm>
            <a:off x="4876800" y="41148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36" name="Oval 16"/>
          <p:cNvSpPr>
            <a:spLocks noChangeArrowheads="1"/>
          </p:cNvSpPr>
          <p:nvPr/>
        </p:nvSpPr>
        <p:spPr bwMode="auto">
          <a:xfrm>
            <a:off x="3657600" y="36576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37" name="Oval 17"/>
          <p:cNvSpPr>
            <a:spLocks noChangeArrowheads="1"/>
          </p:cNvSpPr>
          <p:nvPr/>
        </p:nvSpPr>
        <p:spPr bwMode="auto">
          <a:xfrm>
            <a:off x="4191000" y="35052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3A021-E588-41A3-B5E6-62CEADCB024F}" type="slidenum">
              <a:rPr lang="ar-SA"/>
              <a:pPr/>
              <a:t>125</a:t>
            </a:fld>
            <a:endParaRPr lang="en-GB"/>
          </a:p>
        </p:txBody>
      </p:sp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Genetic Algorithms</a:t>
            </a:r>
            <a:endParaRPr lang="en-US"/>
          </a:p>
        </p:txBody>
      </p:sp>
      <p:sp>
        <p:nvSpPr>
          <p:cNvPr id="287747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7748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7749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7752" name="Oval 8"/>
          <p:cNvSpPr>
            <a:spLocks noChangeArrowheads="1"/>
          </p:cNvSpPr>
          <p:nvPr/>
        </p:nvSpPr>
        <p:spPr bwMode="auto">
          <a:xfrm>
            <a:off x="4267200" y="37338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7754" name="Oval 10"/>
          <p:cNvSpPr>
            <a:spLocks noChangeArrowheads="1"/>
          </p:cNvSpPr>
          <p:nvPr/>
        </p:nvSpPr>
        <p:spPr bwMode="auto">
          <a:xfrm>
            <a:off x="3200400" y="42672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7755" name="Oval 11"/>
          <p:cNvSpPr>
            <a:spLocks noChangeArrowheads="1"/>
          </p:cNvSpPr>
          <p:nvPr/>
        </p:nvSpPr>
        <p:spPr bwMode="auto">
          <a:xfrm>
            <a:off x="4419600" y="42672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7756" name="Oval 12"/>
          <p:cNvSpPr>
            <a:spLocks noChangeArrowheads="1"/>
          </p:cNvSpPr>
          <p:nvPr/>
        </p:nvSpPr>
        <p:spPr bwMode="auto">
          <a:xfrm>
            <a:off x="4876800" y="41148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B293C-0FE8-4BA3-B39E-11624FA827BE}" type="slidenum">
              <a:rPr lang="ar-SA"/>
              <a:pPr/>
              <a:t>126</a:t>
            </a:fld>
            <a:endParaRPr lang="en-GB"/>
          </a:p>
        </p:txBody>
      </p:sp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Genetic Algorithms</a:t>
            </a:r>
            <a:endParaRPr lang="en-US"/>
          </a:p>
        </p:txBody>
      </p:sp>
      <p:sp>
        <p:nvSpPr>
          <p:cNvPr id="288771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8772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8773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8774" name="Oval 6"/>
          <p:cNvSpPr>
            <a:spLocks noChangeArrowheads="1"/>
          </p:cNvSpPr>
          <p:nvPr/>
        </p:nvSpPr>
        <p:spPr bwMode="auto">
          <a:xfrm>
            <a:off x="4267200" y="3733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8775" name="Oval 7"/>
          <p:cNvSpPr>
            <a:spLocks noChangeArrowheads="1"/>
          </p:cNvSpPr>
          <p:nvPr/>
        </p:nvSpPr>
        <p:spPr bwMode="auto">
          <a:xfrm>
            <a:off x="3200400" y="42672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8776" name="Oval 8"/>
          <p:cNvSpPr>
            <a:spLocks noChangeArrowheads="1"/>
          </p:cNvSpPr>
          <p:nvPr/>
        </p:nvSpPr>
        <p:spPr bwMode="auto">
          <a:xfrm>
            <a:off x="4419600" y="42672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8777" name="Oval 9"/>
          <p:cNvSpPr>
            <a:spLocks noChangeArrowheads="1"/>
          </p:cNvSpPr>
          <p:nvPr/>
        </p:nvSpPr>
        <p:spPr bwMode="auto">
          <a:xfrm>
            <a:off x="4876800" y="4114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81D7-D491-4C20-BD54-D49335259FEE}" type="slidenum">
              <a:rPr lang="ar-SA"/>
              <a:pPr/>
              <a:t>127</a:t>
            </a:fld>
            <a:endParaRPr lang="en-GB"/>
          </a:p>
        </p:txBody>
      </p:sp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Genetic Algorithms</a:t>
            </a:r>
            <a:endParaRPr lang="en-US"/>
          </a:p>
        </p:txBody>
      </p:sp>
      <p:sp>
        <p:nvSpPr>
          <p:cNvPr id="289795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9796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9797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9798" name="Oval 6"/>
          <p:cNvSpPr>
            <a:spLocks noChangeArrowheads="1"/>
          </p:cNvSpPr>
          <p:nvPr/>
        </p:nvSpPr>
        <p:spPr bwMode="auto">
          <a:xfrm>
            <a:off x="4267200" y="3733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9799" name="Oval 7"/>
          <p:cNvSpPr>
            <a:spLocks noChangeArrowheads="1"/>
          </p:cNvSpPr>
          <p:nvPr/>
        </p:nvSpPr>
        <p:spPr bwMode="auto">
          <a:xfrm>
            <a:off x="3200400" y="42672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9800" name="Oval 8"/>
          <p:cNvSpPr>
            <a:spLocks noChangeArrowheads="1"/>
          </p:cNvSpPr>
          <p:nvPr/>
        </p:nvSpPr>
        <p:spPr bwMode="auto">
          <a:xfrm>
            <a:off x="4419600" y="42672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9801" name="Oval 9"/>
          <p:cNvSpPr>
            <a:spLocks noChangeArrowheads="1"/>
          </p:cNvSpPr>
          <p:nvPr/>
        </p:nvSpPr>
        <p:spPr bwMode="auto">
          <a:xfrm>
            <a:off x="4876800" y="4114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9802" name="Line 10"/>
          <p:cNvSpPr>
            <a:spLocks noChangeShapeType="1"/>
          </p:cNvSpPr>
          <p:nvPr/>
        </p:nvSpPr>
        <p:spPr bwMode="auto">
          <a:xfrm flipV="1">
            <a:off x="4572000" y="44196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9803" name="Oval 11"/>
          <p:cNvSpPr>
            <a:spLocks noChangeArrowheads="1"/>
          </p:cNvSpPr>
          <p:nvPr/>
        </p:nvSpPr>
        <p:spPr bwMode="auto">
          <a:xfrm>
            <a:off x="4724400" y="48768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9804" name="Oval 12"/>
          <p:cNvSpPr>
            <a:spLocks noChangeArrowheads="1"/>
          </p:cNvSpPr>
          <p:nvPr/>
        </p:nvSpPr>
        <p:spPr bwMode="auto">
          <a:xfrm>
            <a:off x="4495800" y="47244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9805" name="Oval 13"/>
          <p:cNvSpPr>
            <a:spLocks noChangeArrowheads="1"/>
          </p:cNvSpPr>
          <p:nvPr/>
        </p:nvSpPr>
        <p:spPr bwMode="auto">
          <a:xfrm>
            <a:off x="2971800" y="39624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9806" name="Oval 14"/>
          <p:cNvSpPr>
            <a:spLocks noChangeArrowheads="1"/>
          </p:cNvSpPr>
          <p:nvPr/>
        </p:nvSpPr>
        <p:spPr bwMode="auto">
          <a:xfrm>
            <a:off x="4343400" y="40386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9807" name="Line 15"/>
          <p:cNvSpPr>
            <a:spLocks noChangeShapeType="1"/>
          </p:cNvSpPr>
          <p:nvPr/>
        </p:nvSpPr>
        <p:spPr bwMode="auto">
          <a:xfrm flipH="1" flipV="1">
            <a:off x="2743200" y="41148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9808" name="Line 16"/>
          <p:cNvSpPr>
            <a:spLocks noChangeShapeType="1"/>
          </p:cNvSpPr>
          <p:nvPr/>
        </p:nvSpPr>
        <p:spPr bwMode="auto">
          <a:xfrm>
            <a:off x="4495800" y="38862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9809" name="Oval 17"/>
          <p:cNvSpPr>
            <a:spLocks noChangeArrowheads="1"/>
          </p:cNvSpPr>
          <p:nvPr/>
        </p:nvSpPr>
        <p:spPr bwMode="auto">
          <a:xfrm>
            <a:off x="4953000" y="38100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A381E-6D4B-4D56-96DD-A78685760683}" type="slidenum">
              <a:rPr lang="ar-SA"/>
              <a:pPr/>
              <a:t>128</a:t>
            </a:fld>
            <a:endParaRPr lang="en-GB"/>
          </a:p>
        </p:txBody>
      </p:sp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Genetic Algorithms</a:t>
            </a:r>
            <a:endParaRPr lang="en-US"/>
          </a:p>
        </p:txBody>
      </p:sp>
      <p:sp>
        <p:nvSpPr>
          <p:cNvPr id="290819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0820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0821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0822" name="Oval 6"/>
          <p:cNvSpPr>
            <a:spLocks noChangeArrowheads="1"/>
          </p:cNvSpPr>
          <p:nvPr/>
        </p:nvSpPr>
        <p:spPr bwMode="auto">
          <a:xfrm>
            <a:off x="4267200" y="3733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23" name="Oval 7"/>
          <p:cNvSpPr>
            <a:spLocks noChangeArrowheads="1"/>
          </p:cNvSpPr>
          <p:nvPr/>
        </p:nvSpPr>
        <p:spPr bwMode="auto">
          <a:xfrm>
            <a:off x="3200400" y="42672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24" name="Oval 8"/>
          <p:cNvSpPr>
            <a:spLocks noChangeArrowheads="1"/>
          </p:cNvSpPr>
          <p:nvPr/>
        </p:nvSpPr>
        <p:spPr bwMode="auto">
          <a:xfrm>
            <a:off x="4419600" y="42672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25" name="Oval 9"/>
          <p:cNvSpPr>
            <a:spLocks noChangeArrowheads="1"/>
          </p:cNvSpPr>
          <p:nvPr/>
        </p:nvSpPr>
        <p:spPr bwMode="auto">
          <a:xfrm>
            <a:off x="4876800" y="41148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27" name="Oval 11"/>
          <p:cNvSpPr>
            <a:spLocks noChangeArrowheads="1"/>
          </p:cNvSpPr>
          <p:nvPr/>
        </p:nvSpPr>
        <p:spPr bwMode="auto">
          <a:xfrm>
            <a:off x="4724400" y="48768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28" name="Oval 12"/>
          <p:cNvSpPr>
            <a:spLocks noChangeArrowheads="1"/>
          </p:cNvSpPr>
          <p:nvPr/>
        </p:nvSpPr>
        <p:spPr bwMode="auto">
          <a:xfrm>
            <a:off x="4495800" y="47244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29" name="Oval 13"/>
          <p:cNvSpPr>
            <a:spLocks noChangeArrowheads="1"/>
          </p:cNvSpPr>
          <p:nvPr/>
        </p:nvSpPr>
        <p:spPr bwMode="auto">
          <a:xfrm>
            <a:off x="2971800" y="39624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30" name="Oval 14"/>
          <p:cNvSpPr>
            <a:spLocks noChangeArrowheads="1"/>
          </p:cNvSpPr>
          <p:nvPr/>
        </p:nvSpPr>
        <p:spPr bwMode="auto">
          <a:xfrm>
            <a:off x="4343400" y="40386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33" name="Oval 17"/>
          <p:cNvSpPr>
            <a:spLocks noChangeArrowheads="1"/>
          </p:cNvSpPr>
          <p:nvPr/>
        </p:nvSpPr>
        <p:spPr bwMode="auto">
          <a:xfrm>
            <a:off x="4953000" y="38100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DB2-7D3B-43AB-B374-8898018BD135}" type="slidenum">
              <a:rPr lang="ar-SA"/>
              <a:pPr/>
              <a:t>129</a:t>
            </a:fld>
            <a:endParaRPr lang="en-GB"/>
          </a:p>
        </p:txBody>
      </p:sp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Genetic Algorithms</a:t>
            </a:r>
            <a:endParaRPr lang="en-US"/>
          </a:p>
        </p:txBody>
      </p:sp>
      <p:sp>
        <p:nvSpPr>
          <p:cNvPr id="291843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1844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1845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1848" name="Oval 8"/>
          <p:cNvSpPr>
            <a:spLocks noChangeArrowheads="1"/>
          </p:cNvSpPr>
          <p:nvPr/>
        </p:nvSpPr>
        <p:spPr bwMode="auto">
          <a:xfrm>
            <a:off x="4419600" y="42672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1849" name="Oval 9"/>
          <p:cNvSpPr>
            <a:spLocks noChangeArrowheads="1"/>
          </p:cNvSpPr>
          <p:nvPr/>
        </p:nvSpPr>
        <p:spPr bwMode="auto">
          <a:xfrm>
            <a:off x="4876800" y="4114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1850" name="Oval 10"/>
          <p:cNvSpPr>
            <a:spLocks noChangeArrowheads="1"/>
          </p:cNvSpPr>
          <p:nvPr/>
        </p:nvSpPr>
        <p:spPr bwMode="auto">
          <a:xfrm>
            <a:off x="4724400" y="4876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1851" name="Oval 11"/>
          <p:cNvSpPr>
            <a:spLocks noChangeArrowheads="1"/>
          </p:cNvSpPr>
          <p:nvPr/>
        </p:nvSpPr>
        <p:spPr bwMode="auto">
          <a:xfrm>
            <a:off x="4495800" y="47244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C1A9-BF17-435B-8949-5C4B19BD37CF}" type="slidenum">
              <a:rPr lang="ar-SA"/>
              <a:pPr/>
              <a:t>13</a:t>
            </a:fld>
            <a:endParaRPr lang="en-GB"/>
          </a:p>
        </p:txBody>
      </p:sp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857250"/>
            <a:ext cx="7793037" cy="819150"/>
          </a:xfrm>
        </p:spPr>
        <p:txBody>
          <a:bodyPr/>
          <a:lstStyle/>
          <a:p>
            <a:r>
              <a:rPr lang="fr-FR" sz="36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Local Search Algorithms</a:t>
            </a:r>
            <a:endParaRPr lang="en-US" sz="3600" i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8180" name="Line 4"/>
          <p:cNvSpPr>
            <a:spLocks noChangeShapeType="1"/>
          </p:cNvSpPr>
          <p:nvPr/>
        </p:nvSpPr>
        <p:spPr bwMode="auto">
          <a:xfrm>
            <a:off x="533400" y="762000"/>
            <a:ext cx="815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18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219200" y="1981200"/>
            <a:ext cx="7010400" cy="4648200"/>
          </a:xfrm>
          <a:noFill/>
          <a:ln/>
        </p:spPr>
        <p:txBody>
          <a:bodyPr/>
          <a:lstStyle/>
          <a:p>
            <a:r>
              <a:rPr lang="en-US" sz="2200">
                <a:latin typeface="Times New Roman" pitchFamily="18" charset="0"/>
                <a:cs typeface="Times New Roman" pitchFamily="18" charset="0"/>
              </a:rPr>
              <a:t>The search algorithms we have seen so far keep track of the </a:t>
            </a:r>
            <a:r>
              <a:rPr lang="en-US" sz="22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current state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, the “</a:t>
            </a:r>
            <a:r>
              <a:rPr lang="en-US" sz="22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fringe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” of the search space, and the </a:t>
            </a:r>
            <a:r>
              <a:rPr lang="en-US" sz="2200" i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path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 to the final state.</a:t>
            </a:r>
          </a:p>
          <a:p>
            <a:endParaRPr lang="en-US" sz="22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>
                <a:latin typeface="Times New Roman" pitchFamily="18" charset="0"/>
                <a:cs typeface="Times New Roman" pitchFamily="18" charset="0"/>
              </a:rPr>
              <a:t>In some problems, one doesn’t care about a solution path but only the </a:t>
            </a:r>
            <a:r>
              <a:rPr lang="en-US" sz="22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orientation of the final goal state</a:t>
            </a:r>
          </a:p>
          <a:p>
            <a:pPr lvl="1"/>
            <a:r>
              <a:rPr lang="en-US" sz="2200">
                <a:latin typeface="Times New Roman" pitchFamily="18" charset="0"/>
                <a:cs typeface="Times New Roman" pitchFamily="18" charset="0"/>
              </a:rPr>
              <a:t>Example: 8-queen problem</a:t>
            </a:r>
          </a:p>
          <a:p>
            <a:endParaRPr lang="en-US" sz="22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>
                <a:latin typeface="Times New Roman" pitchFamily="18" charset="0"/>
                <a:cs typeface="Times New Roman" pitchFamily="18" charset="0"/>
              </a:rPr>
              <a:t>Local search algorithms operate on a </a:t>
            </a:r>
            <a:r>
              <a:rPr lang="en-US" sz="2200" i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single</a:t>
            </a:r>
            <a:r>
              <a:rPr lang="en-US" sz="22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state – current state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 – and move to one of its </a:t>
            </a:r>
            <a:r>
              <a:rPr lang="en-US" sz="22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neighboring states</a:t>
            </a:r>
          </a:p>
          <a:p>
            <a:pPr lvl="1"/>
            <a:r>
              <a:rPr lang="en-US" sz="2200">
                <a:latin typeface="Times New Roman" pitchFamily="18" charset="0"/>
                <a:cs typeface="Times New Roman" pitchFamily="18" charset="0"/>
              </a:rPr>
              <a:t>Solution path needs not be maintained</a:t>
            </a:r>
          </a:p>
          <a:p>
            <a:pPr lvl="1"/>
            <a:r>
              <a:rPr lang="en-US" sz="2200">
                <a:latin typeface="Times New Roman" pitchFamily="18" charset="0"/>
                <a:cs typeface="Times New Roman" pitchFamily="18" charset="0"/>
              </a:rPr>
              <a:t>Hence, the search is “local”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D420-616F-46E1-AA36-D4C98FEDF930}" type="slidenum">
              <a:rPr lang="ar-SA"/>
              <a:pPr/>
              <a:t>130</a:t>
            </a:fld>
            <a:endParaRPr lang="en-GB"/>
          </a:p>
        </p:txBody>
      </p:sp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Genetic Algorithms</a:t>
            </a:r>
            <a:endParaRPr lang="en-US"/>
          </a:p>
        </p:txBody>
      </p:sp>
      <p:sp>
        <p:nvSpPr>
          <p:cNvPr id="292867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2868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2869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2870" name="Oval 6"/>
          <p:cNvSpPr>
            <a:spLocks noChangeArrowheads="1"/>
          </p:cNvSpPr>
          <p:nvPr/>
        </p:nvSpPr>
        <p:spPr bwMode="auto">
          <a:xfrm>
            <a:off x="4419600" y="42672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871" name="Oval 7"/>
          <p:cNvSpPr>
            <a:spLocks noChangeArrowheads="1"/>
          </p:cNvSpPr>
          <p:nvPr/>
        </p:nvSpPr>
        <p:spPr bwMode="auto">
          <a:xfrm>
            <a:off x="4876800" y="4114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872" name="Oval 8"/>
          <p:cNvSpPr>
            <a:spLocks noChangeArrowheads="1"/>
          </p:cNvSpPr>
          <p:nvPr/>
        </p:nvSpPr>
        <p:spPr bwMode="auto">
          <a:xfrm>
            <a:off x="4724400" y="4876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873" name="Oval 9"/>
          <p:cNvSpPr>
            <a:spLocks noChangeArrowheads="1"/>
          </p:cNvSpPr>
          <p:nvPr/>
        </p:nvSpPr>
        <p:spPr bwMode="auto">
          <a:xfrm>
            <a:off x="4495800" y="47244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874" name="Oval 10"/>
          <p:cNvSpPr>
            <a:spLocks noChangeArrowheads="1"/>
          </p:cNvSpPr>
          <p:nvPr/>
        </p:nvSpPr>
        <p:spPr bwMode="auto">
          <a:xfrm>
            <a:off x="4953000" y="38100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875" name="Oval 11"/>
          <p:cNvSpPr>
            <a:spLocks noChangeArrowheads="1"/>
          </p:cNvSpPr>
          <p:nvPr/>
        </p:nvSpPr>
        <p:spPr bwMode="auto">
          <a:xfrm>
            <a:off x="4648200" y="51054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876" name="Oval 12"/>
          <p:cNvSpPr>
            <a:spLocks noChangeArrowheads="1"/>
          </p:cNvSpPr>
          <p:nvPr/>
        </p:nvSpPr>
        <p:spPr bwMode="auto">
          <a:xfrm>
            <a:off x="4572000" y="49530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877" name="Line 13"/>
          <p:cNvSpPr>
            <a:spLocks noChangeShapeType="1"/>
          </p:cNvSpPr>
          <p:nvPr/>
        </p:nvSpPr>
        <p:spPr bwMode="auto">
          <a:xfrm>
            <a:off x="4572000" y="47244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2878" name="Line 14"/>
          <p:cNvSpPr>
            <a:spLocks noChangeShapeType="1"/>
          </p:cNvSpPr>
          <p:nvPr/>
        </p:nvSpPr>
        <p:spPr bwMode="auto">
          <a:xfrm flipV="1">
            <a:off x="4572000" y="4343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2879" name="Oval 15"/>
          <p:cNvSpPr>
            <a:spLocks noChangeArrowheads="1"/>
          </p:cNvSpPr>
          <p:nvPr/>
        </p:nvSpPr>
        <p:spPr bwMode="auto">
          <a:xfrm>
            <a:off x="4419600" y="44958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880" name="Oval 16"/>
          <p:cNvSpPr>
            <a:spLocks noChangeArrowheads="1"/>
          </p:cNvSpPr>
          <p:nvPr/>
        </p:nvSpPr>
        <p:spPr bwMode="auto">
          <a:xfrm>
            <a:off x="4800600" y="44958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881" name="Line 17"/>
          <p:cNvSpPr>
            <a:spLocks noChangeShapeType="1"/>
          </p:cNvSpPr>
          <p:nvPr/>
        </p:nvSpPr>
        <p:spPr bwMode="auto">
          <a:xfrm flipV="1">
            <a:off x="5105400" y="3886200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2B5D3-64CF-438B-B696-9D979E04BE2B}" type="slidenum">
              <a:rPr lang="ar-SA"/>
              <a:pPr/>
              <a:t>131</a:t>
            </a:fld>
            <a:endParaRPr lang="en-GB"/>
          </a:p>
        </p:txBody>
      </p:sp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Genetic Algorithms</a:t>
            </a:r>
            <a:endParaRPr lang="en-US"/>
          </a:p>
        </p:txBody>
      </p:sp>
      <p:sp>
        <p:nvSpPr>
          <p:cNvPr id="294915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4916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4917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4918" name="Oval 6"/>
          <p:cNvSpPr>
            <a:spLocks noChangeArrowheads="1"/>
          </p:cNvSpPr>
          <p:nvPr/>
        </p:nvSpPr>
        <p:spPr bwMode="auto">
          <a:xfrm>
            <a:off x="4419600" y="42672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4919" name="Oval 7"/>
          <p:cNvSpPr>
            <a:spLocks noChangeArrowheads="1"/>
          </p:cNvSpPr>
          <p:nvPr/>
        </p:nvSpPr>
        <p:spPr bwMode="auto">
          <a:xfrm>
            <a:off x="4876800" y="4114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4920" name="Oval 8"/>
          <p:cNvSpPr>
            <a:spLocks noChangeArrowheads="1"/>
          </p:cNvSpPr>
          <p:nvPr/>
        </p:nvSpPr>
        <p:spPr bwMode="auto">
          <a:xfrm>
            <a:off x="4724400" y="48768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4921" name="Oval 9"/>
          <p:cNvSpPr>
            <a:spLocks noChangeArrowheads="1"/>
          </p:cNvSpPr>
          <p:nvPr/>
        </p:nvSpPr>
        <p:spPr bwMode="auto">
          <a:xfrm>
            <a:off x="4495800" y="47244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4922" name="Oval 10"/>
          <p:cNvSpPr>
            <a:spLocks noChangeArrowheads="1"/>
          </p:cNvSpPr>
          <p:nvPr/>
        </p:nvSpPr>
        <p:spPr bwMode="auto">
          <a:xfrm>
            <a:off x="4953000" y="38100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4923" name="Oval 11"/>
          <p:cNvSpPr>
            <a:spLocks noChangeArrowheads="1"/>
          </p:cNvSpPr>
          <p:nvPr/>
        </p:nvSpPr>
        <p:spPr bwMode="auto">
          <a:xfrm>
            <a:off x="4648200" y="51054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4924" name="Oval 12"/>
          <p:cNvSpPr>
            <a:spLocks noChangeArrowheads="1"/>
          </p:cNvSpPr>
          <p:nvPr/>
        </p:nvSpPr>
        <p:spPr bwMode="auto">
          <a:xfrm>
            <a:off x="4572000" y="49530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4927" name="Oval 15"/>
          <p:cNvSpPr>
            <a:spLocks noChangeArrowheads="1"/>
          </p:cNvSpPr>
          <p:nvPr/>
        </p:nvSpPr>
        <p:spPr bwMode="auto">
          <a:xfrm>
            <a:off x="4419600" y="44958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4928" name="Oval 16"/>
          <p:cNvSpPr>
            <a:spLocks noChangeArrowheads="1"/>
          </p:cNvSpPr>
          <p:nvPr/>
        </p:nvSpPr>
        <p:spPr bwMode="auto">
          <a:xfrm>
            <a:off x="4800600" y="44958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F9E52-4A6A-409E-9CB9-30EE4F0B3EB9}" type="slidenum">
              <a:rPr lang="ar-SA"/>
              <a:pPr/>
              <a:t>132</a:t>
            </a:fld>
            <a:endParaRPr lang="en-GB"/>
          </a:p>
        </p:txBody>
      </p:sp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Genetic Algorithms</a:t>
            </a:r>
            <a:endParaRPr lang="en-US"/>
          </a:p>
        </p:txBody>
      </p:sp>
      <p:sp>
        <p:nvSpPr>
          <p:cNvPr id="295939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5940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5941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5944" name="Oval 8"/>
          <p:cNvSpPr>
            <a:spLocks noChangeArrowheads="1"/>
          </p:cNvSpPr>
          <p:nvPr/>
        </p:nvSpPr>
        <p:spPr bwMode="auto">
          <a:xfrm>
            <a:off x="4724400" y="48768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5945" name="Oval 9"/>
          <p:cNvSpPr>
            <a:spLocks noChangeArrowheads="1"/>
          </p:cNvSpPr>
          <p:nvPr/>
        </p:nvSpPr>
        <p:spPr bwMode="auto">
          <a:xfrm>
            <a:off x="4495800" y="47244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5947" name="Oval 11"/>
          <p:cNvSpPr>
            <a:spLocks noChangeArrowheads="1"/>
          </p:cNvSpPr>
          <p:nvPr/>
        </p:nvSpPr>
        <p:spPr bwMode="auto">
          <a:xfrm>
            <a:off x="4648200" y="51054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5948" name="Oval 12"/>
          <p:cNvSpPr>
            <a:spLocks noChangeArrowheads="1"/>
          </p:cNvSpPr>
          <p:nvPr/>
        </p:nvSpPr>
        <p:spPr bwMode="auto">
          <a:xfrm>
            <a:off x="4572000" y="49530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24925-C3E3-49EE-BE19-11E60D3EE69A}" type="slidenum">
              <a:rPr lang="ar-SA"/>
              <a:pPr/>
              <a:t>133</a:t>
            </a:fld>
            <a:endParaRPr lang="en-GB"/>
          </a:p>
        </p:txBody>
      </p:sp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Genetic Algorithms</a:t>
            </a:r>
            <a:endParaRPr lang="en-US"/>
          </a:p>
        </p:txBody>
      </p:sp>
      <p:sp>
        <p:nvSpPr>
          <p:cNvPr id="296963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6964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6965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6966" name="Oval 6"/>
          <p:cNvSpPr>
            <a:spLocks noChangeArrowheads="1"/>
          </p:cNvSpPr>
          <p:nvPr/>
        </p:nvSpPr>
        <p:spPr bwMode="auto">
          <a:xfrm>
            <a:off x="4724400" y="48768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67" name="Oval 7"/>
          <p:cNvSpPr>
            <a:spLocks noChangeArrowheads="1"/>
          </p:cNvSpPr>
          <p:nvPr/>
        </p:nvSpPr>
        <p:spPr bwMode="auto">
          <a:xfrm>
            <a:off x="4495800" y="47244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68" name="Oval 8"/>
          <p:cNvSpPr>
            <a:spLocks noChangeArrowheads="1"/>
          </p:cNvSpPr>
          <p:nvPr/>
        </p:nvSpPr>
        <p:spPr bwMode="auto">
          <a:xfrm>
            <a:off x="4648200" y="5105400"/>
            <a:ext cx="1524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69" name="Oval 9"/>
          <p:cNvSpPr>
            <a:spLocks noChangeArrowheads="1"/>
          </p:cNvSpPr>
          <p:nvPr/>
        </p:nvSpPr>
        <p:spPr bwMode="auto">
          <a:xfrm>
            <a:off x="4572000" y="49530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70" name="Line 10"/>
          <p:cNvSpPr>
            <a:spLocks noChangeShapeType="1"/>
          </p:cNvSpPr>
          <p:nvPr/>
        </p:nvSpPr>
        <p:spPr bwMode="auto">
          <a:xfrm>
            <a:off x="4724400" y="533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6971" name="Line 11"/>
          <p:cNvSpPr>
            <a:spLocks noChangeShapeType="1"/>
          </p:cNvSpPr>
          <p:nvPr/>
        </p:nvSpPr>
        <p:spPr bwMode="auto">
          <a:xfrm flipH="1">
            <a:off x="2133600" y="53340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4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Optimization Problems</a:t>
            </a:r>
            <a:endParaRPr lang="en-GB"/>
          </a:p>
        </p:txBody>
      </p:sp>
      <p:sp>
        <p:nvSpPr>
          <p:cNvPr id="24474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Genetic programming: GP</a:t>
            </a:r>
            <a:endParaRPr lang="en-GB"/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7995-2D5B-4AE0-A35B-060A2C8F22CB}" type="slidenum">
              <a:rPr lang="ar-SA"/>
              <a:pPr/>
              <a:t>135</a:t>
            </a:fld>
            <a:endParaRPr lang="en-GB"/>
          </a:p>
        </p:txBody>
      </p:sp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Genetic Programming</a:t>
            </a:r>
            <a:endParaRPr lang="en-GB"/>
          </a:p>
        </p:txBody>
      </p:sp>
      <p:sp>
        <p:nvSpPr>
          <p:cNvPr id="236548" name="Text Box 4"/>
          <p:cNvSpPr txBox="1">
            <a:spLocks noChangeArrowheads="1"/>
          </p:cNvSpPr>
          <p:nvPr/>
        </p:nvSpPr>
        <p:spPr bwMode="auto">
          <a:xfrm>
            <a:off x="685800" y="2362200"/>
            <a:ext cx="37338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en-US" sz="2000" b="1" i="1"/>
              <a:t>Genetic programming (GP)</a:t>
            </a:r>
          </a:p>
          <a:p>
            <a:endParaRPr kumimoji="1" lang="en-US" sz="2000" b="1" i="1"/>
          </a:p>
          <a:p>
            <a:r>
              <a:rPr lang="en-US" sz="2000" i="1"/>
              <a:t>Programming of Computers</a:t>
            </a:r>
          </a:p>
          <a:p>
            <a:r>
              <a:rPr lang="en-US" sz="2000" i="1"/>
              <a:t>by Means of Simulated Evolution</a:t>
            </a:r>
            <a:endParaRPr lang="en-US" sz="2000"/>
          </a:p>
          <a:p>
            <a:endParaRPr kumimoji="1" lang="en-US" sz="2000"/>
          </a:p>
          <a:p>
            <a:r>
              <a:rPr lang="en-US" sz="2000" i="1"/>
              <a:t>How to Program a Computer</a:t>
            </a:r>
          </a:p>
          <a:p>
            <a:r>
              <a:rPr lang="en-US" sz="2000" i="1"/>
              <a:t>Without Explicitly Telling It What to Do?</a:t>
            </a:r>
          </a:p>
          <a:p>
            <a:endParaRPr lang="en-US" sz="2000" i="1"/>
          </a:p>
          <a:p>
            <a:r>
              <a:rPr lang="en-US" sz="2000" i="1"/>
              <a:t>Genetic Programming is Genetic Algorithms where solutions are programs …</a:t>
            </a:r>
          </a:p>
        </p:txBody>
      </p:sp>
      <p:pic>
        <p:nvPicPr>
          <p:cNvPr id="236549" name="Picture 5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649913" y="2943225"/>
            <a:ext cx="2800350" cy="30003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BF70-5305-4A3B-ACA1-09DB04606732}" type="slidenum">
              <a:rPr lang="ar-SA"/>
              <a:pPr/>
              <a:t>136</a:t>
            </a:fld>
            <a:endParaRPr lang="en-GB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0"/>
            <a:ext cx="7793038" cy="819150"/>
          </a:xfrm>
        </p:spPr>
        <p:txBody>
          <a:bodyPr/>
          <a:lstStyle/>
          <a:p>
            <a:r>
              <a:rPr lang="en-US" sz="3800"/>
              <a:t>Genetic programming</a:t>
            </a:r>
          </a:p>
        </p:txBody>
      </p:sp>
      <p:sp>
        <p:nvSpPr>
          <p:cNvPr id="24269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800"/>
              <a:t>When the chromosome encodes an entire program or function itself this is called genetic programming (GP)</a:t>
            </a:r>
          </a:p>
          <a:p>
            <a:pPr>
              <a:lnSpc>
                <a:spcPct val="90000"/>
              </a:lnSpc>
            </a:pPr>
            <a:endParaRPr lang="en-GB" sz="2800"/>
          </a:p>
          <a:p>
            <a:pPr>
              <a:lnSpc>
                <a:spcPct val="90000"/>
              </a:lnSpc>
            </a:pPr>
            <a:r>
              <a:rPr lang="en-GB" sz="2800"/>
              <a:t>In order to make this work,encoding is often done in the form of a tree representation</a:t>
            </a:r>
          </a:p>
          <a:p>
            <a:pPr>
              <a:lnSpc>
                <a:spcPct val="90000"/>
              </a:lnSpc>
            </a:pPr>
            <a:endParaRPr lang="en-GB" sz="2800"/>
          </a:p>
          <a:p>
            <a:pPr>
              <a:lnSpc>
                <a:spcPct val="90000"/>
              </a:lnSpc>
            </a:pPr>
            <a:r>
              <a:rPr lang="en-GB" sz="2800"/>
              <a:t>Crossover entials swaping subtrees between parents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EFF2-740E-4075-B8BB-6A6202C0A85B}" type="slidenum">
              <a:rPr lang="ar-SA"/>
              <a:pPr/>
              <a:t>137</a:t>
            </a:fld>
            <a:endParaRPr lang="en-GB"/>
          </a:p>
        </p:txBody>
      </p:sp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0"/>
            <a:ext cx="7793038" cy="819150"/>
          </a:xfrm>
        </p:spPr>
        <p:txBody>
          <a:bodyPr/>
          <a:lstStyle/>
          <a:p>
            <a:r>
              <a:rPr lang="en-US" sz="3800"/>
              <a:t>Genetic programming</a:t>
            </a:r>
          </a:p>
        </p:txBody>
      </p:sp>
      <p:pic>
        <p:nvPicPr>
          <p:cNvPr id="24371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500" y="2081213"/>
            <a:ext cx="7373938" cy="2825750"/>
          </a:xfrm>
          <a:prstGeom prst="rect">
            <a:avLst/>
          </a:prstGeom>
          <a:noFill/>
        </p:spPr>
      </p:pic>
      <p:sp>
        <p:nvSpPr>
          <p:cNvPr id="243718" name="Text Box 6"/>
          <p:cNvSpPr txBox="1">
            <a:spLocks noChangeArrowheads="1"/>
          </p:cNvSpPr>
          <p:nvPr/>
        </p:nvSpPr>
        <p:spPr bwMode="auto">
          <a:xfrm>
            <a:off x="1241425" y="5235575"/>
            <a:ext cx="64357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>
                <a:latin typeface="Times" pitchFamily="18" charset="0"/>
              </a:rPr>
              <a:t>It is possible to evolve whole programs like this but only small ones. Large programs with complex functions present big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EDE46-C377-4FAB-96ED-449BD41461F4}" type="slidenum">
              <a:rPr lang="ar-SA"/>
              <a:pPr/>
              <a:t>138</a:t>
            </a:fld>
            <a:endParaRPr lang="en-GB"/>
          </a:p>
        </p:txBody>
      </p:sp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Genetic programming</a:t>
            </a:r>
          </a:p>
        </p:txBody>
      </p:sp>
      <p:sp>
        <p:nvSpPr>
          <p:cNvPr id="267268" name="Text Box 4"/>
          <p:cNvSpPr txBox="1">
            <a:spLocks noChangeArrowheads="1"/>
          </p:cNvSpPr>
          <p:nvPr/>
        </p:nvSpPr>
        <p:spPr bwMode="auto">
          <a:xfrm>
            <a:off x="1295400" y="1828800"/>
            <a:ext cx="6435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" pitchFamily="18" charset="0"/>
              </a:rPr>
              <a:t>Inter-twined Spirals: Classification Problem</a:t>
            </a:r>
            <a:endParaRPr lang="en-GB" sz="2400">
              <a:latin typeface="Times" pitchFamily="18" charset="0"/>
            </a:endParaRPr>
          </a:p>
        </p:txBody>
      </p:sp>
      <p:grpSp>
        <p:nvGrpSpPr>
          <p:cNvPr id="267273" name="Group 9"/>
          <p:cNvGrpSpPr>
            <a:grpSpLocks/>
          </p:cNvGrpSpPr>
          <p:nvPr/>
        </p:nvGrpSpPr>
        <p:grpSpPr bwMode="auto">
          <a:xfrm>
            <a:off x="2819400" y="2438400"/>
            <a:ext cx="3962400" cy="3886200"/>
            <a:chOff x="1045" y="1658"/>
            <a:chExt cx="1800" cy="1818"/>
          </a:xfrm>
        </p:grpSpPr>
        <p:pic>
          <p:nvPicPr>
            <p:cNvPr id="267269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45" y="1658"/>
              <a:ext cx="1800" cy="1818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267271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56" y="3264"/>
              <a:ext cx="300" cy="120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sp>
        <p:nvSpPr>
          <p:cNvPr id="267274" name="Rectangle 10"/>
          <p:cNvSpPr>
            <a:spLocks noChangeArrowheads="1"/>
          </p:cNvSpPr>
          <p:nvPr/>
        </p:nvSpPr>
        <p:spPr bwMode="auto">
          <a:xfrm>
            <a:off x="533400" y="26670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7275" name="Text Box 11"/>
          <p:cNvSpPr txBox="1">
            <a:spLocks noChangeArrowheads="1"/>
          </p:cNvSpPr>
          <p:nvPr/>
        </p:nvSpPr>
        <p:spPr bwMode="auto">
          <a:xfrm>
            <a:off x="990600" y="2590800"/>
            <a:ext cx="1676400" cy="3762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Red Spiral</a:t>
            </a:r>
            <a:endParaRPr lang="en-GB">
              <a:solidFill>
                <a:schemeClr val="hlink"/>
              </a:solidFill>
            </a:endParaRPr>
          </a:p>
        </p:txBody>
      </p:sp>
      <p:sp>
        <p:nvSpPr>
          <p:cNvPr id="267276" name="Rectangle 12"/>
          <p:cNvSpPr>
            <a:spLocks noChangeArrowheads="1"/>
          </p:cNvSpPr>
          <p:nvPr/>
        </p:nvSpPr>
        <p:spPr bwMode="auto">
          <a:xfrm>
            <a:off x="533400" y="3367088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7277" name="Text Box 13"/>
          <p:cNvSpPr txBox="1">
            <a:spLocks noChangeArrowheads="1"/>
          </p:cNvSpPr>
          <p:nvPr/>
        </p:nvSpPr>
        <p:spPr bwMode="auto">
          <a:xfrm>
            <a:off x="990600" y="3290888"/>
            <a:ext cx="1676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</a:rPr>
              <a:t>Blue Spiral</a:t>
            </a:r>
            <a:endParaRPr lang="en-GB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C17E-5881-44AF-8D90-18C70FBB161B}" type="slidenum">
              <a:rPr lang="ar-SA"/>
              <a:pPr/>
              <a:t>139</a:t>
            </a:fld>
            <a:endParaRPr lang="en-GB"/>
          </a:p>
        </p:txBody>
      </p:sp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Genetic programming</a:t>
            </a:r>
          </a:p>
        </p:txBody>
      </p:sp>
      <p:sp>
        <p:nvSpPr>
          <p:cNvPr id="270339" name="Text Box 3"/>
          <p:cNvSpPr txBox="1">
            <a:spLocks noChangeArrowheads="1"/>
          </p:cNvSpPr>
          <p:nvPr/>
        </p:nvSpPr>
        <p:spPr bwMode="auto">
          <a:xfrm>
            <a:off x="1295400" y="1828800"/>
            <a:ext cx="643572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" pitchFamily="18" charset="0"/>
              </a:rPr>
              <a:t>Inter-twined Spirals: Classification Problem</a:t>
            </a:r>
          </a:p>
          <a:p>
            <a:pPr eaLnBrk="0" hangingPunct="0">
              <a:spcBef>
                <a:spcPct val="50000"/>
              </a:spcBef>
            </a:pPr>
            <a:endParaRPr lang="en-US" sz="2400">
              <a:latin typeface="Times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en-US" sz="2400">
              <a:latin typeface="Times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en-US" sz="2400">
              <a:latin typeface="Times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en-US" sz="2400">
              <a:latin typeface="Times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en-US" sz="2400">
              <a:latin typeface="Times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en-US" sz="2400">
              <a:latin typeface="Times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en-US" sz="2400">
              <a:latin typeface="Times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en-GB" sz="2400">
              <a:latin typeface="Times" pitchFamily="18" charset="0"/>
            </a:endParaRPr>
          </a:p>
        </p:txBody>
      </p:sp>
      <p:pic>
        <p:nvPicPr>
          <p:cNvPr id="270343" name="Picture 7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76400" y="2339975"/>
            <a:ext cx="5943600" cy="40417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C263-C401-4D05-9673-50EBB80EC87A}" type="slidenum">
              <a:rPr lang="ar-SA"/>
              <a:pPr/>
              <a:t>14</a:t>
            </a:fld>
            <a:endParaRPr lang="en-GB"/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Local Search Algorithms</a:t>
            </a:r>
            <a:endParaRPr lang="en-GB" sz="4000" i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4804" name="Picture 4" descr="4queens-sequence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3898900"/>
            <a:ext cx="7239000" cy="1804988"/>
          </a:xfrm>
          <a:noFill/>
          <a:ln/>
        </p:spPr>
      </p:pic>
      <p:sp>
        <p:nvSpPr>
          <p:cNvPr id="204806" name="Text Box 6"/>
          <p:cNvSpPr txBox="1">
            <a:spLocks noChangeArrowheads="1"/>
          </p:cNvSpPr>
          <p:nvPr/>
        </p:nvSpPr>
        <p:spPr bwMode="auto">
          <a:xfrm>
            <a:off x="1295400" y="2057400"/>
            <a:ext cx="6858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Example:</a:t>
            </a:r>
          </a:p>
          <a:p>
            <a:pPr>
              <a:spcBef>
                <a:spcPct val="50000"/>
              </a:spcBef>
            </a:pPr>
            <a:r>
              <a:rPr lang="en-US" sz="2400"/>
              <a:t> Put N Queens on an </a:t>
            </a:r>
            <a:r>
              <a:rPr lang="en-US" sz="2400" i="1"/>
              <a:t>n × n</a:t>
            </a:r>
            <a:r>
              <a:rPr lang="en-US" sz="2400"/>
              <a:t> board with no two queens on the same row, column, or diagonal</a:t>
            </a:r>
          </a:p>
          <a:p>
            <a:pPr>
              <a:spcBef>
                <a:spcPct val="50000"/>
              </a:spcBef>
            </a:pPr>
            <a:endParaRPr lang="en-GB" sz="2400"/>
          </a:p>
        </p:txBody>
      </p:sp>
      <p:sp>
        <p:nvSpPr>
          <p:cNvPr id="204807" name="Text Box 7"/>
          <p:cNvSpPr txBox="1">
            <a:spLocks noChangeArrowheads="1"/>
          </p:cNvSpPr>
          <p:nvPr/>
        </p:nvSpPr>
        <p:spPr bwMode="auto">
          <a:xfrm>
            <a:off x="1371600" y="5867400"/>
            <a:ext cx="7620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Initial state … Improve it … using local transformations  (perturbations)</a:t>
            </a:r>
            <a:endParaRPr lang="en-GB" sz="1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Optimization Problems</a:t>
            </a:r>
            <a:endParaRPr lang="en-GB"/>
          </a:p>
        </p:txBody>
      </p:sp>
      <p:sp>
        <p:nvSpPr>
          <p:cNvPr id="23040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New Algorithms</a:t>
            </a:r>
          </a:p>
          <a:p>
            <a:r>
              <a:rPr lang="en-US"/>
              <a:t>ACO, PSO, QGA …</a:t>
            </a:r>
            <a:endParaRPr lang="en-GB"/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CE225-A878-4A56-980A-ED470E70B343}" type="slidenum">
              <a:rPr lang="ar-SA"/>
              <a:pPr/>
              <a:t>141</a:t>
            </a:fld>
            <a:endParaRPr lang="en-GB"/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Anything to be Learnt from Ant Colonies?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267200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600"/>
              <a:t>Fairly simple units generate complicated global behaviour.</a:t>
            </a:r>
          </a:p>
          <a:p>
            <a:pPr>
              <a:lnSpc>
                <a:spcPct val="80000"/>
              </a:lnSpc>
            </a:pPr>
            <a:endParaRPr lang="en-US" sz="1600"/>
          </a:p>
          <a:p>
            <a:pPr>
              <a:lnSpc>
                <a:spcPct val="80000"/>
              </a:lnSpc>
            </a:pPr>
            <a:r>
              <a:rPr lang="en-US" sz="1600"/>
              <a:t>An ant colony expresses a complex collective behavior providing </a:t>
            </a:r>
            <a:r>
              <a:rPr lang="en-US" sz="1600" b="1"/>
              <a:t>intelligent solutions to problems</a:t>
            </a:r>
            <a:r>
              <a:rPr lang="en-US" sz="1600"/>
              <a:t> such as:</a:t>
            </a:r>
          </a:p>
          <a:p>
            <a:pPr>
              <a:lnSpc>
                <a:spcPct val="80000"/>
              </a:lnSpc>
            </a:pPr>
            <a:endParaRPr lang="en-US" sz="1600"/>
          </a:p>
          <a:p>
            <a:pPr lvl="1">
              <a:lnSpc>
                <a:spcPct val="80000"/>
              </a:lnSpc>
            </a:pPr>
            <a:r>
              <a:rPr lang="en-US" sz="1400"/>
              <a:t> carrying large items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forming bridges</a:t>
            </a:r>
          </a:p>
          <a:p>
            <a:pPr lvl="1">
              <a:lnSpc>
                <a:spcPct val="80000"/>
              </a:lnSpc>
            </a:pPr>
            <a:r>
              <a:rPr lang="en-US" sz="1400" b="1"/>
              <a:t>finding the shortest routes from the nest to a food source</a:t>
            </a:r>
            <a:r>
              <a:rPr lang="en-US" sz="1400"/>
              <a:t>, prioritizing food sources based on their distance and ease of access.</a:t>
            </a:r>
            <a:endParaRPr lang="en-GB" sz="1400"/>
          </a:p>
          <a:p>
            <a:pPr>
              <a:lnSpc>
                <a:spcPct val="80000"/>
              </a:lnSpc>
            </a:pPr>
            <a:endParaRPr lang="en-GB" sz="1600"/>
          </a:p>
          <a:p>
            <a:pPr>
              <a:lnSpc>
                <a:spcPct val="80000"/>
              </a:lnSpc>
            </a:pPr>
            <a:r>
              <a:rPr lang="en-GB" sz="1600" i="1"/>
              <a:t>“If we knew how an ant colony works, we might understand more about how all such systems work, from brains to ecosystems.”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1600"/>
              <a:t>   (Gordon, 1999)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6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GB" sz="1600"/>
          </a:p>
        </p:txBody>
      </p:sp>
      <p:pic>
        <p:nvPicPr>
          <p:cNvPr id="225284" name="Picture 4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53000" y="3962400"/>
            <a:ext cx="3810000" cy="2057400"/>
          </a:xfrm>
          <a:noFill/>
          <a:ln/>
        </p:spPr>
      </p:pic>
      <p:pic>
        <p:nvPicPr>
          <p:cNvPr id="225285" name="Picture 5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953000" y="1905000"/>
            <a:ext cx="3792538" cy="1981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0251-CED6-4F8E-9BDB-F41CED43D73B}" type="slidenum">
              <a:rPr lang="ar-SA"/>
              <a:pPr/>
              <a:t>142</a:t>
            </a:fld>
            <a:endParaRPr lang="en-GB"/>
          </a:p>
        </p:txBody>
      </p:sp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Shortest path discovery </a:t>
            </a:r>
            <a:endParaRPr lang="en-GB"/>
          </a:p>
        </p:txBody>
      </p:sp>
      <p:pic>
        <p:nvPicPr>
          <p:cNvPr id="226307" name="Picture 3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905000"/>
            <a:ext cx="8229600" cy="48879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0595F-D087-4C72-902E-F287143262D0}" type="slidenum">
              <a:rPr lang="ar-SA"/>
              <a:pPr/>
              <a:t>143</a:t>
            </a:fld>
            <a:endParaRPr lang="en-GB"/>
          </a:p>
        </p:txBody>
      </p:sp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762000"/>
            <a:ext cx="7793037" cy="914400"/>
          </a:xfrm>
        </p:spPr>
        <p:txBody>
          <a:bodyPr/>
          <a:lstStyle/>
          <a:p>
            <a:r>
              <a:rPr lang="en-US"/>
              <a:t>Shortest path discovery </a:t>
            </a:r>
            <a:endParaRPr lang="en-GB"/>
          </a:p>
        </p:txBody>
      </p:sp>
      <p:pic>
        <p:nvPicPr>
          <p:cNvPr id="272392" name="Picture 8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33600" y="2362200"/>
            <a:ext cx="4579938" cy="4178300"/>
          </a:xfrm>
          <a:noFill/>
          <a:ln/>
        </p:spPr>
      </p:pic>
      <p:sp>
        <p:nvSpPr>
          <p:cNvPr id="272394" name="Text Box 10"/>
          <p:cNvSpPr txBox="1">
            <a:spLocks noChangeArrowheads="1"/>
          </p:cNvSpPr>
          <p:nvPr/>
        </p:nvSpPr>
        <p:spPr bwMode="auto">
          <a:xfrm>
            <a:off x="1371600" y="1828800"/>
            <a:ext cx="685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Ants get to find the shortest path after few minutes …</a:t>
            </a:r>
            <a:endParaRPr lang="en-GB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228AD-37F5-43A3-8574-13862E03DC91}" type="slidenum">
              <a:rPr lang="ar-SA"/>
              <a:pPr/>
              <a:t>144</a:t>
            </a:fld>
            <a:endParaRPr lang="en-GB"/>
          </a:p>
        </p:txBody>
      </p:sp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762000"/>
            <a:ext cx="7793037" cy="914400"/>
          </a:xfrm>
        </p:spPr>
        <p:txBody>
          <a:bodyPr/>
          <a:lstStyle/>
          <a:p>
            <a:r>
              <a:rPr lang="en-US"/>
              <a:t>Ant Colony Optimization </a:t>
            </a:r>
            <a:endParaRPr lang="en-GB"/>
          </a:p>
        </p:txBody>
      </p:sp>
      <p:pic>
        <p:nvPicPr>
          <p:cNvPr id="273414" name="Picture 6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52600" y="3124200"/>
            <a:ext cx="5410200" cy="3670300"/>
          </a:xfrm>
          <a:noFill/>
          <a:ln/>
        </p:spPr>
      </p:pic>
      <p:sp>
        <p:nvSpPr>
          <p:cNvPr id="273416" name="Text Box 8"/>
          <p:cNvSpPr txBox="1">
            <a:spLocks noChangeArrowheads="1"/>
          </p:cNvSpPr>
          <p:nvPr/>
        </p:nvSpPr>
        <p:spPr bwMode="auto">
          <a:xfrm>
            <a:off x="990600" y="1828800"/>
            <a:ext cx="7696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/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artificial ant is a probabilistic mechanism that constructs a solution to the problem, using:</a:t>
            </a:r>
          </a:p>
          <a:p>
            <a:pPr lvl="4">
              <a:buFontTx/>
              <a:buChar char="•"/>
            </a:pP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Artificial pheromone deposition</a:t>
            </a:r>
          </a:p>
          <a:p>
            <a:pPr lvl="4">
              <a:buFontTx/>
              <a:buChar char="•"/>
            </a:pP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Heuristic information: pheromone trails, already visited cities memory …</a:t>
            </a:r>
            <a:endParaRPr lang="en-GB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B7BBF-8D65-47FC-933C-FAA90C2F2D1E}" type="slidenum">
              <a:rPr lang="ar-SA"/>
              <a:pPr/>
              <a:t>145</a:t>
            </a:fld>
            <a:endParaRPr lang="en-GB"/>
          </a:p>
        </p:txBody>
      </p:sp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152400"/>
            <a:ext cx="7793037" cy="914400"/>
          </a:xfrm>
        </p:spPr>
        <p:txBody>
          <a:bodyPr/>
          <a:lstStyle/>
          <a:p>
            <a:r>
              <a:rPr lang="en-US"/>
              <a:t>TSP Solved using ACO </a:t>
            </a:r>
            <a:endParaRPr lang="en-GB"/>
          </a:p>
        </p:txBody>
      </p:sp>
      <p:grpSp>
        <p:nvGrpSpPr>
          <p:cNvPr id="352262" name="Group 6"/>
          <p:cNvGrpSpPr>
            <a:grpSpLocks/>
          </p:cNvGrpSpPr>
          <p:nvPr/>
        </p:nvGrpSpPr>
        <p:grpSpPr bwMode="auto">
          <a:xfrm>
            <a:off x="1401763" y="1260475"/>
            <a:ext cx="7056437" cy="5368925"/>
            <a:chOff x="612" y="742"/>
            <a:chExt cx="4445" cy="3382"/>
          </a:xfrm>
        </p:grpSpPr>
        <p:pic>
          <p:nvPicPr>
            <p:cNvPr id="352263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12" y="754"/>
              <a:ext cx="1473" cy="174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352264" name="Picture 8"/>
            <p:cNvPicPr>
              <a:picLocks noChangeAspect="1" noChangeArrowheads="1"/>
            </p:cNvPicPr>
            <p:nvPr/>
          </p:nvPicPr>
          <p:blipFill>
            <a:blip r:embed="rId3"/>
            <a:srcRect t="1891"/>
            <a:stretch>
              <a:fillRect/>
            </a:stretch>
          </p:blipFill>
          <p:spPr bwMode="auto">
            <a:xfrm>
              <a:off x="2069" y="742"/>
              <a:ext cx="1532" cy="17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352265" name="Picture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60" y="754"/>
              <a:ext cx="1429" cy="167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352266" name="Picture 1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12" y="2286"/>
              <a:ext cx="1454" cy="17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352267" name="Picture 1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069" y="2286"/>
              <a:ext cx="1504" cy="182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352268" name="Picture 1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526" y="2251"/>
              <a:ext cx="1531" cy="18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DAC6-7F28-470D-92E3-AB99A1D7559A}" type="slidenum">
              <a:rPr lang="ar-SA"/>
              <a:pPr/>
              <a:t>146</a:t>
            </a:fld>
            <a:endParaRPr lang="en-GB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914400"/>
            <a:ext cx="7793038" cy="819150"/>
          </a:xfrm>
        </p:spPr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74838"/>
            <a:ext cx="8229600" cy="5135562"/>
          </a:xfrm>
        </p:spPr>
        <p:txBody>
          <a:bodyPr/>
          <a:lstStyle/>
          <a:p>
            <a:pPr marL="609600" indent="-609600" algn="just">
              <a:lnSpc>
                <a:spcPct val="80000"/>
              </a:lnSpc>
              <a:buFontTx/>
              <a:buChar char="•"/>
            </a:pPr>
            <a:endParaRPr lang="fr-FR" sz="1200">
              <a:solidFill>
                <a:schemeClr val="tx2"/>
              </a:solidFill>
            </a:endParaRPr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fr-FR" sz="2400">
                <a:latin typeface="Times New Roman" pitchFamily="18" charset="0"/>
                <a:cs typeface="Times New Roman" pitchFamily="18" charset="0"/>
              </a:rPr>
              <a:t>* Local search methods keep small number of nodes in memory.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fr-FR" sz="2400">
                <a:latin typeface="Times New Roman" pitchFamily="18" charset="0"/>
                <a:cs typeface="Times New Roman" pitchFamily="18" charset="0"/>
              </a:rPr>
              <a:t>They are suitable for problems where the solution is the goal state 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fr-FR" sz="2400">
                <a:latin typeface="Times New Roman" pitchFamily="18" charset="0"/>
                <a:cs typeface="Times New Roman" pitchFamily="18" charset="0"/>
              </a:rPr>
              <a:t>itself and not the path.</a:t>
            </a:r>
          </a:p>
          <a:p>
            <a:pPr marL="609600" indent="-609600" algn="just">
              <a:lnSpc>
                <a:spcPct val="80000"/>
              </a:lnSpc>
              <a:buFontTx/>
              <a:buChar char="•"/>
            </a:pPr>
            <a:endParaRPr lang="fr-FR" sz="2400">
              <a:latin typeface="Times New Roman" pitchFamily="18" charset="0"/>
              <a:cs typeface="Times New Roman" pitchFamily="18" charset="0"/>
            </a:endParaRPr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fr-FR" sz="2400">
                <a:latin typeface="Times New Roman" pitchFamily="18" charset="0"/>
                <a:cs typeface="Times New Roman" pitchFamily="18" charset="0"/>
              </a:rPr>
              <a:t>* Hill climbing, simulated annealing and local beam search are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fr-FR" sz="2400">
                <a:latin typeface="Times New Roman" pitchFamily="18" charset="0"/>
                <a:cs typeface="Times New Roman" pitchFamily="18" charset="0"/>
              </a:rPr>
              <a:t>examples of local search algorithms.</a:t>
            </a:r>
          </a:p>
          <a:p>
            <a:pPr marL="609600" indent="-609600" algn="just">
              <a:lnSpc>
                <a:spcPct val="80000"/>
              </a:lnSpc>
              <a:buFontTx/>
              <a:buChar char="•"/>
            </a:pPr>
            <a:endParaRPr lang="fr-FR" sz="2400">
              <a:latin typeface="Times New Roman" pitchFamily="18" charset="0"/>
              <a:cs typeface="Times New Roman" pitchFamily="18" charset="0"/>
            </a:endParaRPr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fr-FR" sz="2400">
                <a:latin typeface="Times New Roman" pitchFamily="18" charset="0"/>
                <a:cs typeface="Times New Roman" pitchFamily="18" charset="0"/>
              </a:rPr>
              <a:t>* Stochastic algorithms represent another class of methods for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fr-FR" sz="2400">
                <a:latin typeface="Times New Roman" pitchFamily="18" charset="0"/>
                <a:cs typeface="Times New Roman" pitchFamily="18" charset="0"/>
              </a:rPr>
              <a:t>informed search. Genetic algorithms are a kind of stochastic hill-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fr-FR" sz="2400">
                <a:latin typeface="Times New Roman" pitchFamily="18" charset="0"/>
                <a:cs typeface="Times New Roman" pitchFamily="18" charset="0"/>
              </a:rPr>
              <a:t>climbing search in which a large population of states is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fr-FR" sz="2400">
                <a:latin typeface="Times New Roman" pitchFamily="18" charset="0"/>
                <a:cs typeface="Times New Roman" pitchFamily="18" charset="0"/>
              </a:rPr>
              <a:t> maintained. New states are generated by mutation and by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fr-FR" sz="2400">
                <a:latin typeface="Times New Roman" pitchFamily="18" charset="0"/>
                <a:cs typeface="Times New Roman" pitchFamily="18" charset="0"/>
              </a:rPr>
              <a:t>crossover which combines pairs of states from the population.</a:t>
            </a:r>
            <a:r>
              <a:rPr lang="fr-FR" sz="2800"/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4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4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4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94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94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945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945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945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6BF2C-AABF-47E1-A29A-777891AF0F99}" type="slidenum">
              <a:rPr lang="ar-SA"/>
              <a:pPr/>
              <a:t>15</a:t>
            </a:fld>
            <a:endParaRPr lang="en-GB"/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98563" y="857250"/>
            <a:ext cx="7793037" cy="819150"/>
          </a:xfrm>
        </p:spPr>
        <p:txBody>
          <a:bodyPr/>
          <a:lstStyle/>
          <a:p>
            <a:r>
              <a:rPr lang="fr-FR" sz="36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Local Search Algorithms</a:t>
            </a:r>
            <a:endParaRPr lang="en-US" sz="3600" i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229600" cy="44196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en-US" sz="1400" u="sng">
              <a:latin typeface="Times New Roman" pitchFamily="18" charset="0"/>
            </a:endParaRPr>
          </a:p>
          <a:p>
            <a:pPr marL="609600" indent="-609600" algn="just">
              <a:lnSpc>
                <a:spcPct val="90000"/>
              </a:lnSpc>
              <a:buFont typeface="Wingdings" pitchFamily="2" charset="2"/>
              <a:buNone/>
            </a:pPr>
            <a:r>
              <a:rPr lang="en-US" sz="2200" u="sng">
                <a:latin typeface="Times New Roman" pitchFamily="18" charset="0"/>
              </a:rPr>
              <a:t>Basic idea:</a:t>
            </a:r>
            <a:r>
              <a:rPr lang="en-US" sz="2200">
                <a:latin typeface="Times New Roman" pitchFamily="18" charset="0"/>
              </a:rPr>
              <a:t> Local search algorithms operate on a </a:t>
            </a:r>
            <a:r>
              <a:rPr lang="en-US" sz="2200" i="1">
                <a:latin typeface="Times New Roman" pitchFamily="18" charset="0"/>
              </a:rPr>
              <a:t>single</a:t>
            </a:r>
            <a:r>
              <a:rPr lang="en-US" sz="2200">
                <a:latin typeface="Times New Roman" pitchFamily="18" charset="0"/>
              </a:rPr>
              <a:t> state – current state – and move to one of its neighboring states.</a:t>
            </a:r>
          </a:p>
          <a:p>
            <a:pPr marL="609600" indent="-609600" algn="just">
              <a:lnSpc>
                <a:spcPct val="90000"/>
              </a:lnSpc>
              <a:buFont typeface="Wingdings" pitchFamily="2" charset="2"/>
              <a:buNone/>
            </a:pPr>
            <a:endParaRPr lang="en-US" sz="2200">
              <a:latin typeface="Times New Roman" pitchFamily="18" charset="0"/>
            </a:endParaRPr>
          </a:p>
          <a:p>
            <a:pPr marL="609600" indent="-609600" algn="just">
              <a:lnSpc>
                <a:spcPct val="90000"/>
              </a:lnSpc>
              <a:buFont typeface="Wingdings" pitchFamily="2" charset="2"/>
              <a:buNone/>
            </a:pPr>
            <a:r>
              <a:rPr lang="en-US" sz="2200" u="sng">
                <a:latin typeface="Times New Roman" pitchFamily="18" charset="0"/>
              </a:rPr>
              <a:t>The principle</a:t>
            </a:r>
            <a:r>
              <a:rPr lang="en-US" sz="2200">
                <a:latin typeface="Times New Roman" pitchFamily="18" charset="0"/>
              </a:rPr>
              <a:t>:	 </a:t>
            </a:r>
            <a:r>
              <a:rPr lang="en-US" sz="2400">
                <a:solidFill>
                  <a:schemeClr val="hlink"/>
                </a:solidFill>
                <a:latin typeface="Times New Roman" pitchFamily="18" charset="0"/>
              </a:rPr>
              <a:t>keep a single "current" state, try to improve it</a:t>
            </a:r>
          </a:p>
          <a:p>
            <a:pPr marL="609600" indent="-609600" algn="just">
              <a:lnSpc>
                <a:spcPct val="90000"/>
              </a:lnSpc>
              <a:buFont typeface="Wingdings" pitchFamily="2" charset="2"/>
              <a:buNone/>
            </a:pPr>
            <a:endParaRPr lang="en-US" sz="2200">
              <a:latin typeface="Times New Roman" pitchFamily="18" charset="0"/>
            </a:endParaRPr>
          </a:p>
          <a:p>
            <a:pPr marL="990600" lvl="1" indent="-533400"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Times New Roman" pitchFamily="18" charset="0"/>
              </a:rPr>
              <a:t> </a:t>
            </a:r>
            <a:r>
              <a:rPr lang="en-US" sz="2000" b="1">
                <a:latin typeface="Times New Roman" pitchFamily="18" charset="0"/>
              </a:rPr>
              <a:t>Therefore</a:t>
            </a:r>
            <a:r>
              <a:rPr lang="en-US" sz="2000">
                <a:latin typeface="Times New Roman" pitchFamily="18" charset="0"/>
              </a:rPr>
              <a:t>: Solution path needs not be maintained.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Times New Roman" pitchFamily="18" charset="0"/>
              </a:rPr>
              <a:t>                    Hence, the search is “local”.</a:t>
            </a:r>
            <a:endParaRPr lang="fr-FR" sz="3200">
              <a:solidFill>
                <a:schemeClr val="bg2"/>
              </a:solidFill>
            </a:endParaRPr>
          </a:p>
          <a:p>
            <a:pPr marL="609600" indent="-609600">
              <a:lnSpc>
                <a:spcPct val="90000"/>
              </a:lnSpc>
            </a:pPr>
            <a:endParaRPr lang="en-US" sz="1200">
              <a:latin typeface="Times New Roman" pitchFamily="18" charset="0"/>
            </a:endParaRPr>
          </a:p>
          <a:p>
            <a:pPr marL="609600" indent="-609600">
              <a:lnSpc>
                <a:spcPct val="90000"/>
              </a:lnSpc>
            </a:pPr>
            <a:r>
              <a:rPr lang="en-US" sz="2200">
                <a:latin typeface="Times New Roman" pitchFamily="18" charset="0"/>
              </a:rPr>
              <a:t>Two advantages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z="2000">
                <a:latin typeface="Times New Roman" pitchFamily="18" charset="0"/>
              </a:rPr>
              <a:t>Use little memory.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z="2000">
                <a:latin typeface="Times New Roman" pitchFamily="18" charset="0"/>
              </a:rPr>
              <a:t>More applicable in searching large/infinite search space. They find </a:t>
            </a:r>
            <a:r>
              <a:rPr lang="en-US" sz="2000">
                <a:solidFill>
                  <a:schemeClr val="hlink"/>
                </a:solidFill>
                <a:latin typeface="Times New Roman" pitchFamily="18" charset="0"/>
              </a:rPr>
              <a:t>reasonable solutions</a:t>
            </a:r>
            <a:r>
              <a:rPr lang="en-US" sz="2000">
                <a:latin typeface="Times New Roman" pitchFamily="18" charset="0"/>
              </a:rPr>
              <a:t> in this case.</a:t>
            </a:r>
          </a:p>
        </p:txBody>
      </p:sp>
      <p:sp>
        <p:nvSpPr>
          <p:cNvPr id="179204" name="Line 4"/>
          <p:cNvSpPr>
            <a:spLocks noChangeShapeType="1"/>
          </p:cNvSpPr>
          <p:nvPr/>
        </p:nvSpPr>
        <p:spPr bwMode="auto">
          <a:xfrm>
            <a:off x="533400" y="762000"/>
            <a:ext cx="815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B32C4-99AC-4621-B868-2A0BC787FAA5}" type="slidenum">
              <a:rPr lang="ar-SA"/>
              <a:pPr/>
              <a:t>16</a:t>
            </a:fld>
            <a:endParaRPr lang="en-GB"/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Local Search Algorithms for optimization Problems</a:t>
            </a:r>
            <a:endParaRPr lang="en-US" sz="3600" i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4456112" cy="4114800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n-US" sz="2100"/>
              <a:t>Local search algorithms are very useful for optimization problems</a:t>
            </a:r>
          </a:p>
          <a:p>
            <a:pPr marL="609600" indent="-609600">
              <a:lnSpc>
                <a:spcPct val="80000"/>
              </a:lnSpc>
            </a:pPr>
            <a:endParaRPr lang="en-US" sz="2100"/>
          </a:p>
          <a:p>
            <a:pPr marL="609600" indent="-609600">
              <a:lnSpc>
                <a:spcPct val="80000"/>
              </a:lnSpc>
            </a:pPr>
            <a:r>
              <a:rPr lang="en-US" sz="2100"/>
              <a:t>systematic search doesn’t work</a:t>
            </a:r>
          </a:p>
          <a:p>
            <a:pPr marL="609600" indent="-609600">
              <a:lnSpc>
                <a:spcPct val="80000"/>
              </a:lnSpc>
            </a:pPr>
            <a:endParaRPr lang="en-US" sz="2100"/>
          </a:p>
          <a:p>
            <a:pPr marL="609600" indent="-609600">
              <a:lnSpc>
                <a:spcPct val="80000"/>
              </a:lnSpc>
            </a:pPr>
            <a:r>
              <a:rPr lang="en-US" sz="2100"/>
              <a:t>however, can start with a suboptimal solution and improve it</a:t>
            </a:r>
          </a:p>
          <a:p>
            <a:pPr marL="609600" indent="-609600">
              <a:lnSpc>
                <a:spcPct val="80000"/>
              </a:lnSpc>
            </a:pPr>
            <a:endParaRPr lang="en-US" sz="2100"/>
          </a:p>
          <a:p>
            <a:pPr marL="609600" indent="-609600">
              <a:lnSpc>
                <a:spcPct val="80000"/>
              </a:lnSpc>
            </a:pPr>
            <a:r>
              <a:rPr lang="en-US" sz="2100"/>
              <a:t>Goal: find a state such that the objective function is optimized</a:t>
            </a:r>
          </a:p>
          <a:p>
            <a:pPr marL="609600" indent="-609600">
              <a:lnSpc>
                <a:spcPct val="80000"/>
              </a:lnSpc>
            </a:pPr>
            <a:endParaRPr lang="en-US" sz="2000">
              <a:latin typeface="Times New Roman" pitchFamily="18" charset="0"/>
            </a:endParaRPr>
          </a:p>
          <a:p>
            <a:pPr marL="609600" indent="-609600">
              <a:lnSpc>
                <a:spcPct val="80000"/>
              </a:lnSpc>
            </a:pPr>
            <a:endParaRPr lang="en-US" sz="2000">
              <a:latin typeface="Times New Roman" pitchFamily="18" charset="0"/>
            </a:endParaRPr>
          </a:p>
        </p:txBody>
      </p:sp>
      <p:pic>
        <p:nvPicPr>
          <p:cNvPr id="206859" name="Picture 11"/>
          <p:cNvPicPr>
            <a:picLocks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5791200" y="2133600"/>
            <a:ext cx="3084513" cy="3084513"/>
          </a:xfrm>
          <a:noFill/>
          <a:ln/>
        </p:spPr>
      </p:pic>
      <p:sp>
        <p:nvSpPr>
          <p:cNvPr id="206860" name="Text Box 12"/>
          <p:cNvSpPr txBox="1">
            <a:spLocks noChangeArrowheads="1"/>
          </p:cNvSpPr>
          <p:nvPr/>
        </p:nvSpPr>
        <p:spPr bwMode="auto">
          <a:xfrm>
            <a:off x="5715000" y="5334000"/>
            <a:ext cx="32766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Minimize the number </a:t>
            </a:r>
          </a:p>
          <a:p>
            <a:pPr algn="ctr">
              <a:spcBef>
                <a:spcPct val="50000"/>
              </a:spcBef>
            </a:pPr>
            <a:r>
              <a:rPr lang="en-US" b="1"/>
              <a:t>of attacks</a:t>
            </a:r>
            <a:endParaRPr lang="en-GB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Local Search Algorithms</a:t>
            </a:r>
            <a:endParaRPr lang="en-GB"/>
          </a:p>
        </p:txBody>
      </p:sp>
      <p:sp>
        <p:nvSpPr>
          <p:cNvPr id="21504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Hill Climbing,</a:t>
            </a:r>
          </a:p>
          <a:p>
            <a:r>
              <a:rPr lang="en-US"/>
              <a:t>Simulated Annealing,</a:t>
            </a:r>
          </a:p>
          <a:p>
            <a:r>
              <a:rPr lang="en-US"/>
              <a:t>Tabu Search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1B33-9F56-4EA5-A6ED-1732B3E71BE3}" type="slidenum">
              <a:rPr lang="ar-SA"/>
              <a:pPr/>
              <a:t>18</a:t>
            </a:fld>
            <a:endParaRPr lang="en-GB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857250"/>
            <a:ext cx="7793037" cy="819150"/>
          </a:xfrm>
        </p:spPr>
        <p:txBody>
          <a:bodyPr/>
          <a:lstStyle/>
          <a:p>
            <a:r>
              <a:rPr lang="fr-FR" sz="36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Local Search: State Space</a:t>
            </a:r>
            <a:endParaRPr lang="en-US" sz="3600" i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0227" name="Line 3"/>
          <p:cNvSpPr>
            <a:spLocks noChangeShapeType="1"/>
          </p:cNvSpPr>
          <p:nvPr/>
        </p:nvSpPr>
        <p:spPr bwMode="auto">
          <a:xfrm>
            <a:off x="533400" y="762000"/>
            <a:ext cx="815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80228" name="Picture 4" descr="hill-climbing-picture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93900" y="3124200"/>
            <a:ext cx="5626100" cy="3149600"/>
          </a:xfrm>
          <a:noFill/>
          <a:ln/>
        </p:spPr>
      </p:pic>
      <p:sp>
        <p:nvSpPr>
          <p:cNvPr id="180229" name="Rectangle 5"/>
          <p:cNvSpPr>
            <a:spLocks noChangeArrowheads="1"/>
          </p:cNvSpPr>
          <p:nvPr/>
        </p:nvSpPr>
        <p:spPr bwMode="auto">
          <a:xfrm>
            <a:off x="609600" y="1981200"/>
            <a:ext cx="815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2000">
                <a:latin typeface="Arial" charset="0"/>
              </a:rPr>
              <a:t>A </a:t>
            </a:r>
            <a:r>
              <a:rPr lang="en-US" sz="2000" i="1">
                <a:latin typeface="Arial" charset="0"/>
              </a:rPr>
              <a:t>state space landscape</a:t>
            </a:r>
            <a:r>
              <a:rPr lang="en-US" sz="2000">
                <a:latin typeface="Arial" charset="0"/>
              </a:rPr>
              <a:t> is a graph of states associated with their costs</a:t>
            </a:r>
            <a:endParaRPr lang="en-US" sz="260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67EF-0E86-45CD-9235-FB2574D80781}" type="slidenum">
              <a:rPr lang="ar-SA"/>
              <a:pPr/>
              <a:t>19</a:t>
            </a:fld>
            <a:endParaRPr lang="en-GB"/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>
                <a:solidFill>
                  <a:schemeClr val="accent2"/>
                </a:solidFill>
              </a:rPr>
              <a:t>Hill Climbing</a:t>
            </a:r>
            <a:endParaRPr lang="en-US" b="1" i="1">
              <a:solidFill>
                <a:schemeClr val="accent2"/>
              </a:solidFill>
            </a:endParaRP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4038600"/>
            <a:ext cx="7467600" cy="2093913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Clr>
                <a:schemeClr val="bg2"/>
              </a:buClr>
              <a:buFont typeface="Wingdings" pitchFamily="2" charset="2"/>
              <a:buNone/>
            </a:pPr>
            <a:endParaRPr lang="fr-FR" sz="1400"/>
          </a:p>
          <a:p>
            <a:pPr marL="609600" indent="-609600" algn="just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fr-FR" sz="2000"/>
              <a:t>Hill climbing search algorithm (also known as greedy local search) uses a loop that continually moves in the direction of increasing values (that is uphill).</a:t>
            </a:r>
          </a:p>
          <a:p>
            <a:pPr marL="609600" indent="-609600" algn="just"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fr-FR" sz="2000"/>
          </a:p>
          <a:p>
            <a:pPr marL="609600" indent="-609600" algn="just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fr-FR" sz="2000"/>
              <a:t>It teminates when it reaches a peak where no neighbor has a higher value. </a:t>
            </a:r>
          </a:p>
          <a:p>
            <a:pPr marL="609600" indent="-609600" algn="just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endParaRPr lang="fr-FR" sz="2000"/>
          </a:p>
        </p:txBody>
      </p:sp>
      <p:sp>
        <p:nvSpPr>
          <p:cNvPr id="181252" name="Line 4"/>
          <p:cNvSpPr>
            <a:spLocks noChangeShapeType="1"/>
          </p:cNvSpPr>
          <p:nvPr/>
        </p:nvSpPr>
        <p:spPr bwMode="auto">
          <a:xfrm>
            <a:off x="533400" y="762000"/>
            <a:ext cx="815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1219200" y="1828800"/>
            <a:ext cx="7239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2000" b="1"/>
              <a:t>  "Like climbing Everest in thick fog with amnesia"</a:t>
            </a:r>
          </a:p>
          <a:p>
            <a:pPr>
              <a:spcBef>
                <a:spcPct val="50000"/>
              </a:spcBef>
            </a:pPr>
            <a:endParaRPr lang="en-GB" sz="2000" b="1"/>
          </a:p>
        </p:txBody>
      </p:sp>
      <p:grpSp>
        <p:nvGrpSpPr>
          <p:cNvPr id="181258" name="Group 10"/>
          <p:cNvGrpSpPr>
            <a:grpSpLocks/>
          </p:cNvGrpSpPr>
          <p:nvPr/>
        </p:nvGrpSpPr>
        <p:grpSpPr bwMode="auto">
          <a:xfrm>
            <a:off x="3200400" y="2209800"/>
            <a:ext cx="3657600" cy="2133600"/>
            <a:chOff x="2016" y="1392"/>
            <a:chExt cx="2304" cy="1296"/>
          </a:xfrm>
        </p:grpSpPr>
        <p:pic>
          <p:nvPicPr>
            <p:cNvPr id="181254" name="Picture 6" descr="hill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16" y="1392"/>
              <a:ext cx="2304" cy="1296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81257" name="Freeform 9"/>
            <p:cNvSpPr>
              <a:spLocks/>
            </p:cNvSpPr>
            <p:nvPr/>
          </p:nvSpPr>
          <p:spPr bwMode="auto">
            <a:xfrm>
              <a:off x="2064" y="2208"/>
              <a:ext cx="480" cy="336"/>
            </a:xfrm>
            <a:custGeom>
              <a:avLst/>
              <a:gdLst/>
              <a:ahLst/>
              <a:cxnLst>
                <a:cxn ang="0">
                  <a:pos x="0" y="336"/>
                </a:cxn>
                <a:cxn ang="0">
                  <a:pos x="192" y="144"/>
                </a:cxn>
                <a:cxn ang="0">
                  <a:pos x="384" y="0"/>
                </a:cxn>
              </a:cxnLst>
              <a:rect l="0" t="0" r="r" b="b"/>
              <a:pathLst>
                <a:path w="384" h="336">
                  <a:moveTo>
                    <a:pt x="0" y="336"/>
                  </a:moveTo>
                  <a:cubicBezTo>
                    <a:pt x="64" y="268"/>
                    <a:pt x="128" y="200"/>
                    <a:pt x="192" y="144"/>
                  </a:cubicBezTo>
                  <a:cubicBezTo>
                    <a:pt x="256" y="88"/>
                    <a:pt x="352" y="24"/>
                    <a:pt x="384" y="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dash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90600" y="2209800"/>
            <a:ext cx="8077200" cy="3124200"/>
          </a:xfrm>
        </p:spPr>
        <p:txBody>
          <a:bodyPr/>
          <a:lstStyle/>
          <a:p>
            <a:pPr marL="762000" indent="-762000"/>
            <a:r>
              <a:rPr lang="en-US"/>
              <a:t>Problem Solving by Searching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 sz="3200"/>
              <a:t>Search Methods : </a:t>
            </a:r>
            <a:br>
              <a:rPr lang="en-US" sz="3200"/>
            </a:br>
            <a:r>
              <a:rPr lang="en-US" sz="3200"/>
              <a:t>		</a:t>
            </a:r>
            <a:r>
              <a:rPr lang="en-US" sz="3200">
                <a:solidFill>
                  <a:schemeClr val="accent2"/>
                </a:solidFill>
              </a:rPr>
              <a:t>Local Search for</a:t>
            </a:r>
            <a:br>
              <a:rPr lang="en-US" sz="3200">
                <a:solidFill>
                  <a:schemeClr val="accent2"/>
                </a:solidFill>
              </a:rPr>
            </a:br>
            <a:r>
              <a:rPr lang="en-US" sz="3200">
                <a:solidFill>
                  <a:schemeClr val="accent2"/>
                </a:solidFill>
              </a:rPr>
              <a:t>		Optimization Problems</a:t>
            </a:r>
            <a:endParaRPr lang="en-GB" sz="32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9959-F1AA-4858-9063-18E1317B5D9D}" type="slidenum">
              <a:rPr lang="ar-SA"/>
              <a:pPr/>
              <a:t>20</a:t>
            </a:fld>
            <a:endParaRPr lang="en-GB"/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98563" y="933450"/>
            <a:ext cx="7793037" cy="819150"/>
          </a:xfrm>
        </p:spPr>
        <p:txBody>
          <a:bodyPr/>
          <a:lstStyle/>
          <a:p>
            <a:r>
              <a:rPr lang="fr-FR" sz="2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Steepest Ascent Version</a:t>
            </a:r>
            <a:endParaRPr lang="en-US" sz="2400" i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29600" cy="5410200"/>
          </a:xfrm>
        </p:spPr>
        <p:txBody>
          <a:bodyPr/>
          <a:lstStyle/>
          <a:p>
            <a:pPr marL="609600" indent="-609600" algn="ctr">
              <a:buFontTx/>
              <a:buNone/>
            </a:pPr>
            <a:endParaRPr lang="fr-FR" sz="2800" b="1" i="1">
              <a:solidFill>
                <a:schemeClr val="tx2"/>
              </a:solidFill>
            </a:endParaRPr>
          </a:p>
          <a:p>
            <a:pPr marL="609600" indent="-609600" algn="ctr">
              <a:buFontTx/>
              <a:buNone/>
            </a:pPr>
            <a:r>
              <a:rPr lang="fr-FR" sz="2800" b="1" i="1">
                <a:solidFill>
                  <a:schemeClr val="tx2"/>
                </a:solidFill>
              </a:rPr>
              <a:t>Steepest ascent version</a:t>
            </a:r>
          </a:p>
          <a:p>
            <a:pPr marL="609600" indent="-609600" algn="ctr">
              <a:buFontTx/>
              <a:buNone/>
            </a:pPr>
            <a:endParaRPr lang="fr-FR" sz="2800" b="1" i="1">
              <a:solidFill>
                <a:schemeClr val="tx2"/>
              </a:solidFill>
            </a:endParaRPr>
          </a:p>
          <a:p>
            <a:pPr marL="609600" indent="-609600">
              <a:buFontTx/>
              <a:buNone/>
            </a:pPr>
            <a:r>
              <a:rPr lang="fr-FR" sz="2000" b="1">
                <a:solidFill>
                  <a:schemeClr val="tx2"/>
                </a:solidFill>
              </a:rPr>
              <a:t>Function</a:t>
            </a:r>
            <a:r>
              <a:rPr lang="fr-FR" sz="2000">
                <a:solidFill>
                  <a:schemeClr val="tx2"/>
                </a:solidFill>
              </a:rPr>
              <a:t> Hill climbing (</a:t>
            </a:r>
            <a:r>
              <a:rPr lang="fr-FR" sz="2000" i="1">
                <a:solidFill>
                  <a:schemeClr val="tx2"/>
                </a:solidFill>
              </a:rPr>
              <a:t>problem</a:t>
            </a:r>
            <a:r>
              <a:rPr lang="fr-FR" sz="2000">
                <a:solidFill>
                  <a:schemeClr val="tx2"/>
                </a:solidFill>
              </a:rPr>
              <a:t>) </a:t>
            </a:r>
            <a:r>
              <a:rPr lang="fr-FR" sz="2000" b="1">
                <a:solidFill>
                  <a:schemeClr val="tx2"/>
                </a:solidFill>
              </a:rPr>
              <a:t>return</a:t>
            </a:r>
            <a:r>
              <a:rPr lang="fr-FR" sz="2000">
                <a:solidFill>
                  <a:schemeClr val="tx2"/>
                </a:solidFill>
              </a:rPr>
              <a:t> state that is a local maximun</a:t>
            </a:r>
          </a:p>
          <a:p>
            <a:pPr marL="609600" indent="-609600">
              <a:buFontTx/>
              <a:buNone/>
            </a:pPr>
            <a:r>
              <a:rPr lang="fr-FR" sz="2000" b="1">
                <a:solidFill>
                  <a:schemeClr val="tx2"/>
                </a:solidFill>
              </a:rPr>
              <a:t>Inputs</a:t>
            </a:r>
            <a:r>
              <a:rPr lang="fr-FR" sz="2000">
                <a:solidFill>
                  <a:schemeClr val="tx2"/>
                </a:solidFill>
              </a:rPr>
              <a:t>: </a:t>
            </a:r>
            <a:r>
              <a:rPr lang="fr-FR" sz="2000" i="1">
                <a:solidFill>
                  <a:schemeClr val="tx2"/>
                </a:solidFill>
              </a:rPr>
              <a:t>problem</a:t>
            </a:r>
            <a:r>
              <a:rPr lang="fr-FR" sz="2000">
                <a:solidFill>
                  <a:schemeClr val="tx2"/>
                </a:solidFill>
              </a:rPr>
              <a:t>, a problem </a:t>
            </a:r>
          </a:p>
          <a:p>
            <a:pPr marL="609600" indent="-609600">
              <a:buFontTx/>
              <a:buNone/>
            </a:pPr>
            <a:r>
              <a:rPr lang="fr-FR" sz="2000" b="1">
                <a:solidFill>
                  <a:schemeClr val="tx2"/>
                </a:solidFill>
              </a:rPr>
              <a:t>Local variables</a:t>
            </a:r>
            <a:r>
              <a:rPr lang="fr-FR" sz="2000">
                <a:solidFill>
                  <a:schemeClr val="tx2"/>
                </a:solidFill>
              </a:rPr>
              <a:t>: </a:t>
            </a:r>
            <a:r>
              <a:rPr lang="fr-FR" sz="2000" i="1">
                <a:solidFill>
                  <a:schemeClr val="tx2"/>
                </a:solidFill>
              </a:rPr>
              <a:t>current</a:t>
            </a:r>
            <a:r>
              <a:rPr lang="fr-FR" sz="2000">
                <a:solidFill>
                  <a:schemeClr val="tx2"/>
                </a:solidFill>
              </a:rPr>
              <a:t>, a node</a:t>
            </a:r>
          </a:p>
          <a:p>
            <a:pPr marL="609600" indent="-609600">
              <a:buFontTx/>
              <a:buNone/>
            </a:pPr>
            <a:r>
              <a:rPr lang="fr-FR" sz="2000">
                <a:solidFill>
                  <a:schemeClr val="tx2"/>
                </a:solidFill>
              </a:rPr>
              <a:t>                          </a:t>
            </a:r>
            <a:r>
              <a:rPr lang="fr-FR" sz="2000" i="1">
                <a:solidFill>
                  <a:schemeClr val="tx2"/>
                </a:solidFill>
              </a:rPr>
              <a:t>neighbor</a:t>
            </a:r>
            <a:r>
              <a:rPr lang="fr-FR" sz="2000">
                <a:solidFill>
                  <a:schemeClr val="tx2"/>
                </a:solidFill>
              </a:rPr>
              <a:t>, a node</a:t>
            </a:r>
          </a:p>
          <a:p>
            <a:pPr marL="609600" indent="-609600">
              <a:buFontTx/>
              <a:buNone/>
            </a:pPr>
            <a:r>
              <a:rPr lang="fr-FR" sz="2000" i="1">
                <a:solidFill>
                  <a:schemeClr val="tx2"/>
                </a:solidFill>
              </a:rPr>
              <a:t>Current</a:t>
            </a:r>
            <a:r>
              <a:rPr lang="fr-FR" sz="2000">
                <a:solidFill>
                  <a:schemeClr val="tx2"/>
                </a:solidFill>
              </a:rPr>
              <a:t> ← Make-Node (initial-state [problem])</a:t>
            </a:r>
          </a:p>
          <a:p>
            <a:pPr marL="609600" indent="-609600">
              <a:buFontTx/>
              <a:buNone/>
            </a:pPr>
            <a:r>
              <a:rPr lang="fr-FR" sz="2000" b="1">
                <a:solidFill>
                  <a:schemeClr val="tx2"/>
                </a:solidFill>
              </a:rPr>
              <a:t>Loop do</a:t>
            </a:r>
          </a:p>
          <a:p>
            <a:pPr marL="609600" indent="-609600">
              <a:buFontTx/>
              <a:buNone/>
            </a:pPr>
            <a:r>
              <a:rPr lang="fr-FR" sz="2000" i="1">
                <a:solidFill>
                  <a:schemeClr val="tx2"/>
                </a:solidFill>
              </a:rPr>
              <a:t>neighbor</a:t>
            </a:r>
            <a:r>
              <a:rPr lang="fr-FR" sz="2000">
                <a:solidFill>
                  <a:schemeClr val="tx2"/>
                </a:solidFill>
              </a:rPr>
              <a:t> ← a highest-valued successor of current</a:t>
            </a:r>
          </a:p>
          <a:p>
            <a:pPr marL="609600" indent="-609600">
              <a:buFontTx/>
              <a:buNone/>
            </a:pPr>
            <a:r>
              <a:rPr lang="fr-FR" sz="2000" b="1">
                <a:solidFill>
                  <a:schemeClr val="tx2"/>
                </a:solidFill>
              </a:rPr>
              <a:t>If</a:t>
            </a:r>
            <a:r>
              <a:rPr lang="fr-FR" sz="2000">
                <a:solidFill>
                  <a:schemeClr val="tx2"/>
                </a:solidFill>
              </a:rPr>
              <a:t> Value[</a:t>
            </a:r>
            <a:r>
              <a:rPr lang="fr-FR" sz="2000" i="1">
                <a:solidFill>
                  <a:schemeClr val="tx2"/>
                </a:solidFill>
              </a:rPr>
              <a:t>neighbor</a:t>
            </a:r>
            <a:r>
              <a:rPr lang="fr-FR" sz="2000">
                <a:solidFill>
                  <a:schemeClr val="tx2"/>
                </a:solidFill>
              </a:rPr>
              <a:t>] ≤ Value[</a:t>
            </a:r>
            <a:r>
              <a:rPr lang="fr-FR" sz="2000" i="1">
                <a:solidFill>
                  <a:schemeClr val="tx2"/>
                </a:solidFill>
              </a:rPr>
              <a:t>current</a:t>
            </a:r>
            <a:r>
              <a:rPr lang="fr-FR" sz="2000">
                <a:solidFill>
                  <a:schemeClr val="tx2"/>
                </a:solidFill>
              </a:rPr>
              <a:t>] </a:t>
            </a:r>
            <a:r>
              <a:rPr lang="fr-FR" sz="2000" b="1">
                <a:solidFill>
                  <a:schemeClr val="tx2"/>
                </a:solidFill>
              </a:rPr>
              <a:t>then</a:t>
            </a:r>
            <a:r>
              <a:rPr lang="fr-FR" sz="2000">
                <a:solidFill>
                  <a:schemeClr val="tx2"/>
                </a:solidFill>
              </a:rPr>
              <a:t> return state [current]</a:t>
            </a:r>
          </a:p>
          <a:p>
            <a:pPr marL="609600" indent="-609600">
              <a:buFontTx/>
              <a:buNone/>
            </a:pPr>
            <a:r>
              <a:rPr lang="fr-FR" sz="2000" i="1">
                <a:solidFill>
                  <a:schemeClr val="tx2"/>
                </a:solidFill>
              </a:rPr>
              <a:t>Current</a:t>
            </a:r>
            <a:r>
              <a:rPr lang="fr-FR" sz="2000">
                <a:solidFill>
                  <a:schemeClr val="tx2"/>
                </a:solidFill>
              </a:rPr>
              <a:t> ← </a:t>
            </a:r>
            <a:r>
              <a:rPr lang="fr-FR" sz="2000" i="1">
                <a:solidFill>
                  <a:schemeClr val="tx2"/>
                </a:solidFill>
              </a:rPr>
              <a:t>neighbor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8B9E-F092-4087-A683-2570470B1485}" type="slidenum">
              <a:rPr lang="ar-SA"/>
              <a:pPr/>
              <a:t>21</a:t>
            </a:fld>
            <a:endParaRPr lang="en-GB"/>
          </a:p>
        </p:txBody>
      </p:sp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Hill Climbing: Neighborhood</a:t>
            </a:r>
            <a:endParaRPr lang="en-GB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828800"/>
            <a:ext cx="7580313" cy="19050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/>
              <a:t>Consider the 8-queen problem: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400" b="1"/>
          </a:p>
          <a:p>
            <a:pPr>
              <a:lnSpc>
                <a:spcPct val="80000"/>
              </a:lnSpc>
            </a:pPr>
            <a:r>
              <a:rPr lang="en-US" sz="1400" b="1"/>
              <a:t>A State contains 8 queens on the board</a:t>
            </a:r>
          </a:p>
          <a:p>
            <a:pPr>
              <a:lnSpc>
                <a:spcPct val="80000"/>
              </a:lnSpc>
            </a:pPr>
            <a:endParaRPr lang="en-US" sz="1400" b="1"/>
          </a:p>
          <a:p>
            <a:pPr>
              <a:lnSpc>
                <a:spcPct val="80000"/>
              </a:lnSpc>
            </a:pPr>
            <a:r>
              <a:rPr lang="en-US" sz="1400" b="1"/>
              <a:t>The neighborhood of a state is all states generated by moving a single queen to another square in the same column (</a:t>
            </a:r>
            <a:r>
              <a:rPr lang="en-US" sz="1400" b="1">
                <a:solidFill>
                  <a:schemeClr val="hlink"/>
                </a:solidFill>
              </a:rPr>
              <a:t>8*7 = 56 next states</a:t>
            </a:r>
            <a:r>
              <a:rPr lang="en-US" sz="1400" b="1"/>
              <a:t>)</a:t>
            </a:r>
          </a:p>
          <a:p>
            <a:pPr>
              <a:lnSpc>
                <a:spcPct val="80000"/>
              </a:lnSpc>
            </a:pPr>
            <a:endParaRPr lang="en-US" sz="1400" b="1"/>
          </a:p>
          <a:p>
            <a:pPr>
              <a:lnSpc>
                <a:spcPct val="80000"/>
              </a:lnSpc>
            </a:pPr>
            <a:r>
              <a:rPr lang="en-US" sz="1400" b="1"/>
              <a:t>The objective function h(s) = number of queens that attack each other in state s.</a:t>
            </a:r>
            <a:endParaRPr lang="en-GB" sz="1400" b="1"/>
          </a:p>
        </p:txBody>
      </p:sp>
      <p:pic>
        <p:nvPicPr>
          <p:cNvPr id="217092" name="Picture 4" descr="8queens-heuristic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362200" y="3778250"/>
            <a:ext cx="5486400" cy="2317750"/>
          </a:xfrm>
          <a:noFill/>
          <a:ln/>
        </p:spPr>
      </p:pic>
      <p:sp>
        <p:nvSpPr>
          <p:cNvPr id="217094" name="Text Box 6"/>
          <p:cNvSpPr txBox="1">
            <a:spLocks noChangeArrowheads="1"/>
          </p:cNvSpPr>
          <p:nvPr/>
        </p:nvSpPr>
        <p:spPr bwMode="auto">
          <a:xfrm>
            <a:off x="2362200" y="6172200"/>
            <a:ext cx="6019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h(s) = 17 best next is 12	    h(s)=1 [local minima]</a:t>
            </a:r>
            <a:endParaRPr lang="en-GB" sz="1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6CA8F-CE2E-461F-948E-1B591B58258D}" type="slidenum">
              <a:rPr lang="ar-SA"/>
              <a:pPr/>
              <a:t>22</a:t>
            </a:fld>
            <a:endParaRPr lang="en-GB"/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Hill Climbing Drawbacks</a:t>
            </a:r>
            <a:endParaRPr lang="en-US" sz="3200" i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8903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6894512" cy="11826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sz="2400">
                <a:ea typeface="Gulim" pitchFamily="34" charset="-127"/>
              </a:rPr>
              <a:t>Local maxima/minima : </a:t>
            </a:r>
            <a:r>
              <a:rPr lang="en-US" sz="2400"/>
              <a:t>local search can get stuck on a local maximum/minimum and not find the optimal solution</a:t>
            </a:r>
            <a:endParaRPr lang="en-GB" sz="2400"/>
          </a:p>
        </p:txBody>
      </p:sp>
      <p:pic>
        <p:nvPicPr>
          <p:cNvPr id="208901" name="Picture 5" descr="8queens-local-minimum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267450" y="2914650"/>
            <a:ext cx="2343150" cy="2343150"/>
          </a:xfrm>
          <a:noFill/>
          <a:ln/>
        </p:spPr>
      </p:pic>
      <p:sp>
        <p:nvSpPr>
          <p:cNvPr id="208904" name="Text Box 8"/>
          <p:cNvSpPr txBox="1">
            <a:spLocks noChangeArrowheads="1"/>
          </p:cNvSpPr>
          <p:nvPr/>
        </p:nvSpPr>
        <p:spPr bwMode="auto">
          <a:xfrm>
            <a:off x="6400800" y="54864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Local minimum</a:t>
            </a:r>
            <a:endParaRPr lang="en-GB" b="1"/>
          </a:p>
        </p:txBody>
      </p:sp>
      <p:graphicFrame>
        <p:nvGraphicFramePr>
          <p:cNvPr id="208908" name="Object 12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04800" y="3124200"/>
          <a:ext cx="5943600" cy="2895600"/>
        </p:xfrm>
        <a:graphic>
          <a:graphicData uri="http://schemas.openxmlformats.org/presentationml/2006/ole">
            <p:oleObj spid="_x0000_s208908" name="비트맵 이미지" r:id="rId4" imgW="39428571" imgH="17161905" progId="Paint.Picture">
              <p:embed/>
            </p:oleObj>
          </a:graphicData>
        </a:graphic>
      </p:graphicFrame>
      <p:sp>
        <p:nvSpPr>
          <p:cNvPr id="208909" name="Text Box 13"/>
          <p:cNvSpPr txBox="1">
            <a:spLocks noChangeArrowheads="1"/>
          </p:cNvSpPr>
          <p:nvPr/>
        </p:nvSpPr>
        <p:spPr bwMode="auto">
          <a:xfrm>
            <a:off x="1295400" y="5867400"/>
            <a:ext cx="6858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/>
              <a:t> </a:t>
            </a:r>
            <a:r>
              <a:rPr lang="en-US" altLang="ko-KR" sz="2000">
                <a:ea typeface="Gulim" pitchFamily="34" charset="-127"/>
              </a:rPr>
              <a:t>Cure</a:t>
            </a:r>
          </a:p>
          <a:p>
            <a:pPr lvl="1"/>
            <a:r>
              <a:rPr lang="en-US" altLang="ko-KR" sz="2000">
                <a:ea typeface="Gulim" pitchFamily="34" charset="-127"/>
              </a:rPr>
              <a:t>+ Random restart</a:t>
            </a:r>
          </a:p>
          <a:p>
            <a:pPr lvl="1"/>
            <a:r>
              <a:rPr lang="en-US" altLang="ko-KR" sz="2000">
                <a:ea typeface="Gulim" pitchFamily="34" charset="-127"/>
              </a:rPr>
              <a:t>+ Good for Only few local maxima</a:t>
            </a:r>
            <a:endParaRPr lang="en-GB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0B712-A48B-4885-B837-F4D5EC4349D2}" type="slidenum">
              <a:rPr lang="ar-SA"/>
              <a:pPr/>
              <a:t>23</a:t>
            </a:fld>
            <a:endParaRPr lang="en-GB"/>
          </a:p>
        </p:txBody>
      </p:sp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Hill Climbing</a:t>
            </a:r>
            <a:endParaRPr lang="en-US"/>
          </a:p>
        </p:txBody>
      </p:sp>
      <p:sp>
        <p:nvSpPr>
          <p:cNvPr id="322563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2564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2565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2566" name="Oval 6"/>
          <p:cNvSpPr>
            <a:spLocks noChangeArrowheads="1"/>
          </p:cNvSpPr>
          <p:nvPr/>
        </p:nvSpPr>
        <p:spPr bwMode="auto">
          <a:xfrm>
            <a:off x="2667000" y="2971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2567" name="Text Box 7"/>
          <p:cNvSpPr txBox="1">
            <a:spLocks noChangeArrowheads="1"/>
          </p:cNvSpPr>
          <p:nvPr/>
        </p:nvSpPr>
        <p:spPr bwMode="auto">
          <a:xfrm>
            <a:off x="1447800" y="2057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Cost</a:t>
            </a:r>
            <a:endParaRPr lang="en-GB"/>
          </a:p>
        </p:txBody>
      </p:sp>
      <p:sp>
        <p:nvSpPr>
          <p:cNvPr id="322568" name="Text Box 8"/>
          <p:cNvSpPr txBox="1">
            <a:spLocks noChangeArrowheads="1"/>
          </p:cNvSpPr>
          <p:nvPr/>
        </p:nvSpPr>
        <p:spPr bwMode="auto">
          <a:xfrm>
            <a:off x="7696200" y="5867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States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1F110-9144-4E0A-8005-381C886E7A6B}" type="slidenum">
              <a:rPr lang="ar-SA"/>
              <a:pPr/>
              <a:t>24</a:t>
            </a:fld>
            <a:endParaRPr lang="en-GB"/>
          </a:p>
        </p:txBody>
      </p:sp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Hill Climbing</a:t>
            </a:r>
            <a:endParaRPr lang="en-US"/>
          </a:p>
        </p:txBody>
      </p:sp>
      <p:sp>
        <p:nvSpPr>
          <p:cNvPr id="323587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3588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3589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3590" name="Oval 6"/>
          <p:cNvSpPr>
            <a:spLocks noChangeArrowheads="1"/>
          </p:cNvSpPr>
          <p:nvPr/>
        </p:nvSpPr>
        <p:spPr bwMode="auto">
          <a:xfrm>
            <a:off x="2667000" y="2971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3591" name="Text Box 7"/>
          <p:cNvSpPr txBox="1">
            <a:spLocks noChangeArrowheads="1"/>
          </p:cNvSpPr>
          <p:nvPr/>
        </p:nvSpPr>
        <p:spPr bwMode="auto">
          <a:xfrm>
            <a:off x="3657600" y="1828800"/>
            <a:ext cx="106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Current Solution</a:t>
            </a:r>
            <a:endParaRPr lang="en-GB"/>
          </a:p>
        </p:txBody>
      </p:sp>
      <p:sp>
        <p:nvSpPr>
          <p:cNvPr id="323592" name="Line 8"/>
          <p:cNvSpPr>
            <a:spLocks noChangeShapeType="1"/>
          </p:cNvSpPr>
          <p:nvPr/>
        </p:nvSpPr>
        <p:spPr bwMode="auto">
          <a:xfrm flipH="1">
            <a:off x="2819400" y="2133600"/>
            <a:ext cx="990600" cy="9144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3593" name="Oval 9"/>
          <p:cNvSpPr>
            <a:spLocks noChangeArrowheads="1"/>
          </p:cNvSpPr>
          <p:nvPr/>
        </p:nvSpPr>
        <p:spPr bwMode="auto">
          <a:xfrm>
            <a:off x="2743200" y="33528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3830C-0863-4E09-B7CD-F989CF0496B8}" type="slidenum">
              <a:rPr lang="ar-SA"/>
              <a:pPr/>
              <a:t>25</a:t>
            </a:fld>
            <a:endParaRPr lang="en-GB"/>
          </a:p>
        </p:txBody>
      </p:sp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Hill Climbing</a:t>
            </a:r>
            <a:endParaRPr lang="en-US"/>
          </a:p>
        </p:txBody>
      </p:sp>
      <p:sp>
        <p:nvSpPr>
          <p:cNvPr id="324611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4612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4613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4614" name="Oval 6"/>
          <p:cNvSpPr>
            <a:spLocks noChangeArrowheads="1"/>
          </p:cNvSpPr>
          <p:nvPr/>
        </p:nvSpPr>
        <p:spPr bwMode="auto">
          <a:xfrm>
            <a:off x="2895600" y="37338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4616" name="Line 8"/>
          <p:cNvSpPr>
            <a:spLocks noChangeShapeType="1"/>
          </p:cNvSpPr>
          <p:nvPr/>
        </p:nvSpPr>
        <p:spPr bwMode="auto">
          <a:xfrm flipH="1">
            <a:off x="2895600" y="2133600"/>
            <a:ext cx="914400" cy="12192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4617" name="Oval 9"/>
          <p:cNvSpPr>
            <a:spLocks noChangeArrowheads="1"/>
          </p:cNvSpPr>
          <p:nvPr/>
        </p:nvSpPr>
        <p:spPr bwMode="auto">
          <a:xfrm>
            <a:off x="2743200" y="3352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4618" name="Text Box 10"/>
          <p:cNvSpPr txBox="1">
            <a:spLocks noChangeArrowheads="1"/>
          </p:cNvSpPr>
          <p:nvPr/>
        </p:nvSpPr>
        <p:spPr bwMode="auto">
          <a:xfrm>
            <a:off x="3657600" y="1828800"/>
            <a:ext cx="106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Current Solution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B33BE-43BE-4D30-8A40-E99664C27A16}" type="slidenum">
              <a:rPr lang="ar-SA"/>
              <a:pPr/>
              <a:t>26</a:t>
            </a:fld>
            <a:endParaRPr lang="en-GB"/>
          </a:p>
        </p:txBody>
      </p:sp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Hill Climbing</a:t>
            </a:r>
            <a:endParaRPr lang="en-US"/>
          </a:p>
        </p:txBody>
      </p:sp>
      <p:sp>
        <p:nvSpPr>
          <p:cNvPr id="325635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5636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5637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5638" name="Oval 6"/>
          <p:cNvSpPr>
            <a:spLocks noChangeArrowheads="1"/>
          </p:cNvSpPr>
          <p:nvPr/>
        </p:nvSpPr>
        <p:spPr bwMode="auto">
          <a:xfrm>
            <a:off x="2895600" y="3733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5640" name="Line 8"/>
          <p:cNvSpPr>
            <a:spLocks noChangeShapeType="1"/>
          </p:cNvSpPr>
          <p:nvPr/>
        </p:nvSpPr>
        <p:spPr bwMode="auto">
          <a:xfrm flipH="1">
            <a:off x="3048000" y="2133600"/>
            <a:ext cx="762000" cy="16002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5641" name="Oval 9"/>
          <p:cNvSpPr>
            <a:spLocks noChangeArrowheads="1"/>
          </p:cNvSpPr>
          <p:nvPr/>
        </p:nvSpPr>
        <p:spPr bwMode="auto">
          <a:xfrm>
            <a:off x="3048000" y="41148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5642" name="Text Box 10"/>
          <p:cNvSpPr txBox="1">
            <a:spLocks noChangeArrowheads="1"/>
          </p:cNvSpPr>
          <p:nvPr/>
        </p:nvSpPr>
        <p:spPr bwMode="auto">
          <a:xfrm>
            <a:off x="3657600" y="1828800"/>
            <a:ext cx="106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Current Solution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CA98-37CD-4E22-9988-443F11648B20}" type="slidenum">
              <a:rPr lang="ar-SA"/>
              <a:pPr/>
              <a:t>27</a:t>
            </a:fld>
            <a:endParaRPr lang="en-GB"/>
          </a:p>
        </p:txBody>
      </p:sp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Hill Climbing</a:t>
            </a:r>
            <a:endParaRPr lang="en-US"/>
          </a:p>
        </p:txBody>
      </p:sp>
      <p:sp>
        <p:nvSpPr>
          <p:cNvPr id="326659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6660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6661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6662" name="Oval 6"/>
          <p:cNvSpPr>
            <a:spLocks noChangeArrowheads="1"/>
          </p:cNvSpPr>
          <p:nvPr/>
        </p:nvSpPr>
        <p:spPr bwMode="auto">
          <a:xfrm>
            <a:off x="3200400" y="42672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6664" name="Line 8"/>
          <p:cNvSpPr>
            <a:spLocks noChangeShapeType="1"/>
          </p:cNvSpPr>
          <p:nvPr/>
        </p:nvSpPr>
        <p:spPr bwMode="auto">
          <a:xfrm flipH="1">
            <a:off x="3124200" y="2133600"/>
            <a:ext cx="685800" cy="19812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6665" name="Oval 9"/>
          <p:cNvSpPr>
            <a:spLocks noChangeArrowheads="1"/>
          </p:cNvSpPr>
          <p:nvPr/>
        </p:nvSpPr>
        <p:spPr bwMode="auto">
          <a:xfrm>
            <a:off x="3048000" y="4114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6666" name="Text Box 10"/>
          <p:cNvSpPr txBox="1">
            <a:spLocks noChangeArrowheads="1"/>
          </p:cNvSpPr>
          <p:nvPr/>
        </p:nvSpPr>
        <p:spPr bwMode="auto">
          <a:xfrm>
            <a:off x="3657600" y="1828800"/>
            <a:ext cx="106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Current Solution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6DFAE-6B73-4D40-BF12-A697121BCDCA}" type="slidenum">
              <a:rPr lang="ar-SA"/>
              <a:pPr/>
              <a:t>28</a:t>
            </a:fld>
            <a:endParaRPr lang="en-GB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Hill Climbing</a:t>
            </a:r>
            <a:endParaRPr lang="en-US"/>
          </a:p>
        </p:txBody>
      </p:sp>
      <p:sp>
        <p:nvSpPr>
          <p:cNvPr id="327683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684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685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686" name="Oval 6"/>
          <p:cNvSpPr>
            <a:spLocks noChangeArrowheads="1"/>
          </p:cNvSpPr>
          <p:nvPr/>
        </p:nvSpPr>
        <p:spPr bwMode="auto">
          <a:xfrm>
            <a:off x="3200400" y="4267200"/>
            <a:ext cx="1524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688" name="Line 8"/>
          <p:cNvSpPr>
            <a:spLocks noChangeShapeType="1"/>
          </p:cNvSpPr>
          <p:nvPr/>
        </p:nvSpPr>
        <p:spPr bwMode="auto">
          <a:xfrm flipH="1">
            <a:off x="3276600" y="2362200"/>
            <a:ext cx="609600" cy="19812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691" name="Text Box 11"/>
          <p:cNvSpPr txBox="1">
            <a:spLocks noChangeArrowheads="1"/>
          </p:cNvSpPr>
          <p:nvPr/>
        </p:nvSpPr>
        <p:spPr bwMode="auto">
          <a:xfrm>
            <a:off x="3657600" y="18288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Local Search Algorithms</a:t>
            </a:r>
            <a:endParaRPr lang="en-GB"/>
          </a:p>
        </p:txBody>
      </p:sp>
      <p:sp>
        <p:nvSpPr>
          <p:cNvPr id="22221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Simulated Annealing</a:t>
            </a:r>
          </a:p>
          <a:p>
            <a:r>
              <a:rPr lang="en-US"/>
              <a:t>(Stochastic hill climbing …)</a:t>
            </a:r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3536D-3049-468C-9C0C-8CB845EE669F}" type="slidenum">
              <a:rPr lang="ar-SA"/>
              <a:pPr/>
              <a:t>3</a:t>
            </a:fld>
            <a:endParaRPr lang="en-GB"/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Heuristic Functions</a:t>
            </a:r>
            <a:endParaRPr lang="en-GB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763000" cy="4572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A heuristic function is a function </a:t>
            </a:r>
            <a:r>
              <a:rPr lang="en-US" sz="2000" i="1"/>
              <a:t>f(n)</a:t>
            </a:r>
            <a:r>
              <a:rPr lang="en-US" sz="2000"/>
              <a:t> that gives an </a:t>
            </a:r>
            <a:r>
              <a:rPr lang="en-US" sz="2000" u="sng"/>
              <a:t>estimation</a:t>
            </a:r>
            <a:r>
              <a:rPr lang="en-US" sz="2000"/>
              <a:t> on the “cost” of getting from node </a:t>
            </a:r>
            <a:r>
              <a:rPr lang="en-US" sz="2000" i="1"/>
              <a:t>n</a:t>
            </a:r>
            <a:r>
              <a:rPr lang="en-US" sz="2000"/>
              <a:t> to the goal state – so that the node with the least cost among all possible choices can be selected for expansion first.</a:t>
            </a:r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Three approaches to defining </a:t>
            </a:r>
            <a:r>
              <a:rPr lang="en-US" sz="2000" i="1"/>
              <a:t>f</a:t>
            </a:r>
            <a:r>
              <a:rPr lang="en-US" sz="2000"/>
              <a:t>:</a:t>
            </a:r>
          </a:p>
          <a:p>
            <a:pPr>
              <a:lnSpc>
                <a:spcPct val="80000"/>
              </a:lnSpc>
            </a:pPr>
            <a:endParaRPr lang="en-US" sz="2000"/>
          </a:p>
          <a:p>
            <a:pPr lvl="1">
              <a:lnSpc>
                <a:spcPct val="80000"/>
              </a:lnSpc>
            </a:pPr>
            <a:r>
              <a:rPr lang="en-US" sz="1800" b="1" i="1"/>
              <a:t>f </a:t>
            </a:r>
            <a:r>
              <a:rPr lang="en-US" sz="1800" b="1"/>
              <a:t>measures the value of the current state (its “goodness”)</a:t>
            </a:r>
          </a:p>
          <a:p>
            <a:pPr lvl="1">
              <a:lnSpc>
                <a:spcPct val="80000"/>
              </a:lnSpc>
            </a:pPr>
            <a:endParaRPr lang="en-US" sz="1800" b="1" i="1"/>
          </a:p>
          <a:p>
            <a:pPr lvl="1">
              <a:lnSpc>
                <a:spcPct val="80000"/>
              </a:lnSpc>
            </a:pPr>
            <a:r>
              <a:rPr lang="en-US" sz="1800" i="1"/>
              <a:t>f</a:t>
            </a:r>
            <a:r>
              <a:rPr lang="en-US" sz="1800"/>
              <a:t> measures the estimated cost of getting to the goal from the current state:</a:t>
            </a:r>
          </a:p>
          <a:p>
            <a:pPr lvl="2">
              <a:lnSpc>
                <a:spcPct val="80000"/>
              </a:lnSpc>
            </a:pPr>
            <a:r>
              <a:rPr lang="en-US" sz="1600" i="1"/>
              <a:t>	f(n)</a:t>
            </a:r>
            <a:r>
              <a:rPr lang="en-US" sz="1600"/>
              <a:t> = </a:t>
            </a:r>
            <a:r>
              <a:rPr lang="en-US" sz="1600" i="1"/>
              <a:t>h(n) </a:t>
            </a:r>
            <a:r>
              <a:rPr lang="en-US" sz="1600"/>
              <a:t>where </a:t>
            </a:r>
            <a:r>
              <a:rPr lang="en-US" sz="1600" i="1"/>
              <a:t>h(n)</a:t>
            </a:r>
            <a:r>
              <a:rPr lang="en-US" sz="1600"/>
              <a:t> = an estimate of the cost to get from </a:t>
            </a:r>
            <a:r>
              <a:rPr lang="en-US" sz="1600" i="1"/>
              <a:t>n</a:t>
            </a:r>
            <a:r>
              <a:rPr lang="en-US" sz="1600"/>
              <a:t> to a goal</a:t>
            </a:r>
          </a:p>
          <a:p>
            <a:pPr lvl="1">
              <a:lnSpc>
                <a:spcPct val="80000"/>
              </a:lnSpc>
            </a:pPr>
            <a:endParaRPr lang="en-US" sz="1800" i="1"/>
          </a:p>
          <a:p>
            <a:pPr lvl="1">
              <a:lnSpc>
                <a:spcPct val="80000"/>
              </a:lnSpc>
            </a:pPr>
            <a:r>
              <a:rPr lang="en-US" sz="1800" i="1"/>
              <a:t>f</a:t>
            </a:r>
            <a:r>
              <a:rPr lang="en-US" sz="1800"/>
              <a:t> measures the estimated cost of getting to the goal state from the </a:t>
            </a:r>
            <a:r>
              <a:rPr lang="en-US" sz="1800" i="1"/>
              <a:t>current state</a:t>
            </a:r>
            <a:r>
              <a:rPr lang="en-US" sz="1800"/>
              <a:t> and the cost of the existing path to it.  Often, in this case, we decompose </a:t>
            </a:r>
            <a:r>
              <a:rPr lang="en-US" sz="1800" i="1"/>
              <a:t>f</a:t>
            </a:r>
            <a:r>
              <a:rPr lang="en-US" sz="1800"/>
              <a:t>:</a:t>
            </a:r>
          </a:p>
          <a:p>
            <a:pPr lvl="2">
              <a:lnSpc>
                <a:spcPct val="80000"/>
              </a:lnSpc>
            </a:pPr>
            <a:r>
              <a:rPr lang="en-US" sz="1600" i="1"/>
              <a:t>	f(n)</a:t>
            </a:r>
            <a:r>
              <a:rPr lang="en-US" sz="1600"/>
              <a:t> = </a:t>
            </a:r>
            <a:r>
              <a:rPr lang="en-US" sz="1600" i="1"/>
              <a:t>g(n)</a:t>
            </a:r>
            <a:r>
              <a:rPr lang="en-US" sz="1600"/>
              <a:t> + </a:t>
            </a:r>
            <a:r>
              <a:rPr lang="en-US" sz="1600" i="1"/>
              <a:t>h(n)</a:t>
            </a:r>
            <a:r>
              <a:rPr lang="en-US" sz="1600"/>
              <a:t> where </a:t>
            </a:r>
            <a:r>
              <a:rPr lang="en-US" sz="1600" i="1"/>
              <a:t>g(n)</a:t>
            </a:r>
            <a:r>
              <a:rPr lang="en-US" sz="1600"/>
              <a:t> = the cost to get to </a:t>
            </a:r>
            <a:r>
              <a:rPr lang="en-US" sz="1600" i="1"/>
              <a:t>n </a:t>
            </a:r>
            <a:r>
              <a:rPr lang="en-US" sz="1600"/>
              <a:t>(from initial state)</a:t>
            </a:r>
            <a:r>
              <a:rPr lang="en-US" sz="1600" i="1"/>
              <a:t>	</a:t>
            </a:r>
            <a:endParaRPr lang="en-GB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8004-7292-4482-98B1-E54A8592D221}" type="slidenum">
              <a:rPr lang="ar-SA"/>
              <a:pPr/>
              <a:t>30</a:t>
            </a:fld>
            <a:endParaRPr lang="en-GB"/>
          </a:p>
        </p:txBody>
      </p:sp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4800" i="1">
                <a:solidFill>
                  <a:schemeClr val="accent2"/>
                </a:solidFill>
              </a:rPr>
              <a:t>Simulated Annealing</a:t>
            </a:r>
            <a:endParaRPr lang="en-GB" sz="4800" i="1">
              <a:solidFill>
                <a:schemeClr val="accent2"/>
              </a:solidFill>
            </a:endParaRP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524000"/>
            <a:ext cx="7772400" cy="51054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ko-KR" sz="2000">
              <a:ea typeface="Gulim" pitchFamily="34" charset="-127"/>
            </a:endParaRPr>
          </a:p>
          <a:p>
            <a:pPr>
              <a:lnSpc>
                <a:spcPct val="80000"/>
              </a:lnSpc>
            </a:pPr>
            <a:r>
              <a:rPr lang="en-US" sz="2000"/>
              <a:t>Key Idea: escape local maxima by allowing some "bad" moves but </a:t>
            </a:r>
            <a:r>
              <a:rPr lang="en-US" sz="2000">
                <a:solidFill>
                  <a:srgbClr val="FF0000"/>
                </a:solidFill>
              </a:rPr>
              <a:t>gradually decrease</a:t>
            </a:r>
            <a:r>
              <a:rPr lang="en-US" sz="2000"/>
              <a:t> their frequency</a:t>
            </a:r>
            <a:endParaRPr lang="en-US" altLang="ko-KR" sz="2000">
              <a:ea typeface="Gulim" pitchFamily="34" charset="-127"/>
            </a:endParaRPr>
          </a:p>
          <a:p>
            <a:pPr>
              <a:lnSpc>
                <a:spcPct val="80000"/>
              </a:lnSpc>
            </a:pPr>
            <a:endParaRPr lang="en-US" altLang="ko-KR" sz="2000">
              <a:ea typeface="Gulim" pitchFamily="34" charset="-127"/>
            </a:endParaRPr>
          </a:p>
          <a:p>
            <a:pPr>
              <a:lnSpc>
                <a:spcPct val="80000"/>
              </a:lnSpc>
            </a:pPr>
            <a:r>
              <a:rPr lang="en-US" altLang="ko-KR" sz="2000">
                <a:ea typeface="Gulim" pitchFamily="34" charset="-127"/>
              </a:rPr>
              <a:t>Take some uphill steps to escape the local minimum</a:t>
            </a:r>
          </a:p>
          <a:p>
            <a:pPr>
              <a:lnSpc>
                <a:spcPct val="80000"/>
              </a:lnSpc>
            </a:pPr>
            <a:endParaRPr lang="en-US" altLang="ko-KR" sz="2000">
              <a:ea typeface="Gulim" pitchFamily="34" charset="-127"/>
            </a:endParaRPr>
          </a:p>
          <a:p>
            <a:pPr>
              <a:lnSpc>
                <a:spcPct val="80000"/>
              </a:lnSpc>
            </a:pPr>
            <a:r>
              <a:rPr lang="en-US" altLang="ko-KR" sz="2000">
                <a:ea typeface="Gulim" pitchFamily="34" charset="-127"/>
              </a:rPr>
              <a:t>Instead of picking the best move, it picks a random move</a:t>
            </a:r>
          </a:p>
          <a:p>
            <a:pPr>
              <a:lnSpc>
                <a:spcPct val="80000"/>
              </a:lnSpc>
            </a:pPr>
            <a:endParaRPr lang="en-US" altLang="ko-KR" sz="2000">
              <a:ea typeface="Gulim" pitchFamily="34" charset="-127"/>
            </a:endParaRPr>
          </a:p>
          <a:p>
            <a:pPr>
              <a:lnSpc>
                <a:spcPct val="80000"/>
              </a:lnSpc>
            </a:pPr>
            <a:r>
              <a:rPr lang="en-US" altLang="ko-KR" sz="2000">
                <a:ea typeface="Gulim" pitchFamily="34" charset="-127"/>
              </a:rPr>
              <a:t>If the move improves the situation, it is executed. Otherwise, move with some probability less than 1.</a:t>
            </a:r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Physical analogy with the annealing process: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Allowing liquid to gradually cool until it freezes</a:t>
            </a:r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The heuristic value is the energy, E</a:t>
            </a:r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Temperature parameter, T, controls speed of convergence.</a:t>
            </a:r>
            <a:endParaRPr lang="en-GB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E152-81B4-405A-ABB5-BB26F184660F}" type="slidenum">
              <a:rPr lang="ar-SA"/>
              <a:pPr/>
              <a:t>31</a:t>
            </a:fld>
            <a:endParaRPr lang="en-GB"/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98563" y="933450"/>
            <a:ext cx="7793037" cy="819150"/>
          </a:xfrm>
        </p:spPr>
        <p:txBody>
          <a:bodyPr/>
          <a:lstStyle/>
          <a:p>
            <a:r>
              <a:rPr lang="fr-FR" sz="4800" i="1">
                <a:solidFill>
                  <a:schemeClr val="accent2"/>
                </a:solidFill>
              </a:rPr>
              <a:t>Simulated Annealing</a:t>
            </a:r>
            <a:endParaRPr lang="en-US" sz="4800" i="1">
              <a:solidFill>
                <a:schemeClr val="accent2"/>
              </a:solidFill>
            </a:endParaRP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46238"/>
            <a:ext cx="8229600" cy="5135562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v"/>
            </a:pPr>
            <a:endParaRPr lang="fr-FR" sz="2800" i="1">
              <a:solidFill>
                <a:schemeClr val="accent2"/>
              </a:solidFill>
            </a:endParaRPr>
          </a:p>
          <a:p>
            <a:pPr marL="609600" indent="-60960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fr-FR" sz="2000">
                <a:solidFill>
                  <a:schemeClr val="accent2"/>
                </a:solidFill>
              </a:rPr>
              <a:t> </a:t>
            </a:r>
            <a:r>
              <a:rPr lang="fr-FR" sz="2000" b="1"/>
              <a:t>Basic inspiration</a:t>
            </a:r>
            <a:r>
              <a:rPr lang="fr-FR" sz="2000"/>
              <a:t>: What is annealing?</a:t>
            </a:r>
          </a:p>
          <a:p>
            <a:pPr marL="609600" indent="-609600">
              <a:lnSpc>
                <a:spcPct val="90000"/>
              </a:lnSpc>
              <a:buClr>
                <a:schemeClr val="bg2"/>
              </a:buClr>
              <a:buFont typeface="Wingdings" pitchFamily="2" charset="2"/>
              <a:buNone/>
            </a:pPr>
            <a:r>
              <a:rPr lang="fr-FR" sz="2000"/>
              <a:t> </a:t>
            </a:r>
          </a:p>
          <a:p>
            <a:pPr marL="609600" indent="-609600" algn="just">
              <a:lnSpc>
                <a:spcPct val="90000"/>
              </a:lnSpc>
              <a:buClr>
                <a:schemeClr val="bg2"/>
              </a:buClr>
              <a:buFont typeface="Wingdings" pitchFamily="2" charset="2"/>
              <a:buNone/>
            </a:pPr>
            <a:r>
              <a:rPr lang="fr-FR" sz="2000"/>
              <a:t> In mettallurgy, annealing is the physical process used to temper or harden metals or glass by heating them to a high temperature and then gradually cooling them, thus allowing the material to coalesce into a low energy cristalline state.</a:t>
            </a:r>
          </a:p>
          <a:p>
            <a:pPr marL="609600" indent="-609600" algn="ctr">
              <a:lnSpc>
                <a:spcPct val="90000"/>
              </a:lnSpc>
              <a:buClr>
                <a:schemeClr val="bg2"/>
              </a:buClr>
              <a:buFont typeface="Wingdings" pitchFamily="2" charset="2"/>
              <a:buNone/>
            </a:pPr>
            <a:r>
              <a:rPr lang="fr-FR" sz="2000" b="1">
                <a:solidFill>
                  <a:schemeClr val="accent2"/>
                </a:solidFill>
              </a:rPr>
              <a:t>Heating then slowly cooling a substance to obtain a strong cristalline structure.</a:t>
            </a:r>
          </a:p>
          <a:p>
            <a:pPr marL="609600" indent="-609600" algn="just">
              <a:lnSpc>
                <a:spcPct val="90000"/>
              </a:lnSpc>
              <a:buClr>
                <a:schemeClr val="bg2"/>
              </a:buClr>
              <a:buFont typeface="Wingdings" pitchFamily="2" charset="2"/>
              <a:buNone/>
            </a:pPr>
            <a:endParaRPr lang="fr-FR" sz="2000" b="1">
              <a:solidFill>
                <a:schemeClr val="accent2"/>
              </a:solidFill>
            </a:endParaRPr>
          </a:p>
          <a:p>
            <a:pPr marL="609600" indent="-609600" algn="just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fr-FR" sz="2000" b="1"/>
              <a:t>Key idea:</a:t>
            </a:r>
            <a:r>
              <a:rPr lang="fr-FR" sz="2000"/>
              <a:t> Simulated Annealing combines Hill Climbing with a random walk in some way that yields both efficiency and completeness.</a:t>
            </a:r>
          </a:p>
          <a:p>
            <a:pPr marL="609600" indent="-609600" algn="just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fr-FR" sz="2000"/>
          </a:p>
          <a:p>
            <a:pPr marL="609600" indent="-609600" algn="just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fr-FR" sz="2000"/>
              <a:t>Used to solve VLSI layout problems in the early 1980</a:t>
            </a:r>
          </a:p>
          <a:p>
            <a:pPr marL="609600" indent="-609600" algn="just">
              <a:lnSpc>
                <a:spcPct val="90000"/>
              </a:lnSpc>
              <a:buClr>
                <a:schemeClr val="bg2"/>
              </a:buClr>
              <a:buFont typeface="Wingdings" pitchFamily="2" charset="2"/>
              <a:buNone/>
            </a:pPr>
            <a:endParaRPr lang="fr-FR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3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3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3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3EBC8-CE11-4405-AC07-3E5726BFBC9B}" type="slidenum">
              <a:rPr lang="ar-SA"/>
              <a:pPr/>
              <a:t>32</a:t>
            </a:fld>
            <a:endParaRPr lang="en-GB"/>
          </a:p>
        </p:txBody>
      </p:sp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838200"/>
            <a:ext cx="7793037" cy="819150"/>
          </a:xfrm>
        </p:spPr>
        <p:txBody>
          <a:bodyPr/>
          <a:lstStyle/>
          <a:p>
            <a:r>
              <a:rPr lang="fr-FR" sz="4800" i="1">
                <a:solidFill>
                  <a:schemeClr val="accent2"/>
                </a:solidFill>
              </a:rPr>
              <a:t>Simulated Annealing</a:t>
            </a:r>
            <a:endParaRPr lang="en-US" sz="4800" i="1">
              <a:solidFill>
                <a:schemeClr val="accent2"/>
              </a:solidFill>
            </a:endParaRPr>
          </a:p>
        </p:txBody>
      </p:sp>
      <p:pic>
        <p:nvPicPr>
          <p:cNvPr id="184328" name="Picture 8" descr="image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828800"/>
            <a:ext cx="6562725" cy="4991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1FE41-7BB3-4A80-A147-0BE0C0EE0191}" type="slidenum">
              <a:rPr lang="ar-SA"/>
              <a:pPr/>
              <a:t>33</a:t>
            </a:fld>
            <a:endParaRPr lang="en-GB"/>
          </a:p>
        </p:txBody>
      </p:sp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4800" i="1">
                <a:solidFill>
                  <a:schemeClr val="accent2"/>
                </a:solidFill>
              </a:rPr>
              <a:t>Simulated Annealing</a:t>
            </a:r>
            <a:endParaRPr lang="en-US" sz="4800" i="1">
              <a:solidFill>
                <a:schemeClr val="accent2"/>
              </a:solidFill>
            </a:endParaRPr>
          </a:p>
        </p:txBody>
      </p:sp>
      <p:pic>
        <p:nvPicPr>
          <p:cNvPr id="234500" name="Picture 4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 l="17969" t="31250" r="13281" b="17709"/>
          <a:stretch>
            <a:fillRect/>
          </a:stretch>
        </p:blipFill>
        <p:spPr>
          <a:xfrm>
            <a:off x="1447800" y="1789113"/>
            <a:ext cx="6400800" cy="4800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9488-57F3-45BB-BF32-2DFCAC7F3527}" type="slidenum">
              <a:rPr lang="ar-SA"/>
              <a:pPr/>
              <a:t>34</a:t>
            </a:fld>
            <a:endParaRPr lang="en-GB"/>
          </a:p>
        </p:txBody>
      </p:sp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857250"/>
            <a:ext cx="7793038" cy="819150"/>
          </a:xfrm>
        </p:spPr>
        <p:txBody>
          <a:bodyPr/>
          <a:lstStyle/>
          <a:p>
            <a:r>
              <a:rPr lang="fr-FR" sz="4800" i="1">
                <a:solidFill>
                  <a:schemeClr val="accent2"/>
                </a:solidFill>
              </a:rPr>
              <a:t>Simulated Annealing</a:t>
            </a:r>
            <a:endParaRPr lang="en-US" sz="4800" i="1">
              <a:solidFill>
                <a:schemeClr val="accent2"/>
              </a:solidFill>
            </a:endParaRP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057400"/>
            <a:ext cx="8229600" cy="4419600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altLang="ko-KR" sz="2400">
                <a:ea typeface="Gulim" pitchFamily="34" charset="-127"/>
              </a:rPr>
              <a:t>Temperature T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ko-KR" sz="2000">
                <a:ea typeface="Gulim" pitchFamily="34" charset="-127"/>
              </a:rPr>
              <a:t>Used to determine the probability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ko-KR" sz="2000">
                <a:ea typeface="Gulim" pitchFamily="34" charset="-127"/>
              </a:rPr>
              <a:t>High T : large changes 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ko-KR" sz="2000">
                <a:ea typeface="Gulim" pitchFamily="34" charset="-127"/>
              </a:rPr>
              <a:t>Low T : small changes</a:t>
            </a:r>
          </a:p>
          <a:p>
            <a:pPr marL="609600" indent="-609600">
              <a:lnSpc>
                <a:spcPct val="90000"/>
              </a:lnSpc>
            </a:pPr>
            <a:endParaRPr lang="en-US" altLang="ko-KR" sz="2400">
              <a:ea typeface="Gulim" pitchFamily="34" charset="-127"/>
            </a:endParaRPr>
          </a:p>
          <a:p>
            <a:pPr marL="609600" indent="-609600">
              <a:lnSpc>
                <a:spcPct val="90000"/>
              </a:lnSpc>
            </a:pPr>
            <a:r>
              <a:rPr lang="en-US" altLang="ko-KR" sz="2400">
                <a:ea typeface="Gulim" pitchFamily="34" charset="-127"/>
              </a:rPr>
              <a:t>Cooling Schedule 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ko-KR" sz="2000">
                <a:ea typeface="Gulim" pitchFamily="34" charset="-127"/>
              </a:rPr>
              <a:t>Determines rate at which the temperature T is lowered 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ko-KR" sz="2000">
                <a:ea typeface="Gulim" pitchFamily="34" charset="-127"/>
              </a:rPr>
              <a:t>Lowers T slowly enough, the algorithm will find a global optimum</a:t>
            </a:r>
          </a:p>
          <a:p>
            <a:pPr marL="609600" indent="-609600">
              <a:lnSpc>
                <a:spcPct val="90000"/>
              </a:lnSpc>
            </a:pPr>
            <a:endParaRPr lang="en-US" altLang="ko-KR" sz="2400">
              <a:ea typeface="Gulim" pitchFamily="34" charset="-127"/>
            </a:endParaRPr>
          </a:p>
          <a:p>
            <a:pPr marL="609600" indent="-609600">
              <a:lnSpc>
                <a:spcPct val="90000"/>
              </a:lnSpc>
            </a:pPr>
            <a:r>
              <a:rPr lang="en-US" altLang="ko-KR" sz="2400">
                <a:ea typeface="Gulim" pitchFamily="34" charset="-127"/>
              </a:rPr>
              <a:t>In the beginning, aggressive for searching alternatives, become conservative when time goes by</a:t>
            </a:r>
            <a:endParaRPr lang="fr-FR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7F19-A3C6-4770-8CD2-A6E83C908375}" type="slidenum">
              <a:rPr lang="ar-SA"/>
              <a:pPr/>
              <a:t>35</a:t>
            </a:fld>
            <a:endParaRPr lang="en-GB"/>
          </a:p>
        </p:txBody>
      </p:sp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Simulated Annealing</a:t>
            </a:r>
            <a:endParaRPr lang="en-US"/>
          </a:p>
        </p:txBody>
      </p:sp>
      <p:sp>
        <p:nvSpPr>
          <p:cNvPr id="328707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8708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8709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8710" name="Oval 6"/>
          <p:cNvSpPr>
            <a:spLocks noChangeArrowheads="1"/>
          </p:cNvSpPr>
          <p:nvPr/>
        </p:nvSpPr>
        <p:spPr bwMode="auto">
          <a:xfrm>
            <a:off x="2667000" y="2971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8711" name="Text Box 7"/>
          <p:cNvSpPr txBox="1">
            <a:spLocks noChangeArrowheads="1"/>
          </p:cNvSpPr>
          <p:nvPr/>
        </p:nvSpPr>
        <p:spPr bwMode="auto">
          <a:xfrm>
            <a:off x="1447800" y="2057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Cost</a:t>
            </a:r>
            <a:endParaRPr lang="en-GB"/>
          </a:p>
        </p:txBody>
      </p:sp>
      <p:sp>
        <p:nvSpPr>
          <p:cNvPr id="328712" name="Text Box 8"/>
          <p:cNvSpPr txBox="1">
            <a:spLocks noChangeArrowheads="1"/>
          </p:cNvSpPr>
          <p:nvPr/>
        </p:nvSpPr>
        <p:spPr bwMode="auto">
          <a:xfrm>
            <a:off x="7696200" y="5867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States</a:t>
            </a:r>
            <a:endParaRPr lang="en-GB"/>
          </a:p>
        </p:txBody>
      </p:sp>
      <p:sp>
        <p:nvSpPr>
          <p:cNvPr id="328713" name="Line 9"/>
          <p:cNvSpPr>
            <a:spLocks noChangeShapeType="1"/>
          </p:cNvSpPr>
          <p:nvPr/>
        </p:nvSpPr>
        <p:spPr bwMode="auto">
          <a:xfrm flipH="1">
            <a:off x="2819400" y="2590800"/>
            <a:ext cx="1066800" cy="4572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8714" name="Text Box 10"/>
          <p:cNvSpPr txBox="1">
            <a:spLocks noChangeArrowheads="1"/>
          </p:cNvSpPr>
          <p:nvPr/>
        </p:nvSpPr>
        <p:spPr bwMode="auto">
          <a:xfrm>
            <a:off x="3733800" y="21336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CE083-D3EF-407D-81E5-61B37A26C5E7}" type="slidenum">
              <a:rPr lang="ar-SA"/>
              <a:pPr/>
              <a:t>36</a:t>
            </a:fld>
            <a:endParaRPr lang="en-GB"/>
          </a:p>
        </p:txBody>
      </p:sp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Simulated Annealing</a:t>
            </a:r>
            <a:endParaRPr lang="en-US"/>
          </a:p>
        </p:txBody>
      </p:sp>
      <p:sp>
        <p:nvSpPr>
          <p:cNvPr id="329731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9732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9733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9734" name="Oval 6"/>
          <p:cNvSpPr>
            <a:spLocks noChangeArrowheads="1"/>
          </p:cNvSpPr>
          <p:nvPr/>
        </p:nvSpPr>
        <p:spPr bwMode="auto">
          <a:xfrm>
            <a:off x="2819400" y="34290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9735" name="Text Box 7"/>
          <p:cNvSpPr txBox="1">
            <a:spLocks noChangeArrowheads="1"/>
          </p:cNvSpPr>
          <p:nvPr/>
        </p:nvSpPr>
        <p:spPr bwMode="auto">
          <a:xfrm>
            <a:off x="1447800" y="2057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Cost</a:t>
            </a:r>
            <a:endParaRPr lang="en-GB"/>
          </a:p>
        </p:txBody>
      </p:sp>
      <p:sp>
        <p:nvSpPr>
          <p:cNvPr id="329736" name="Text Box 8"/>
          <p:cNvSpPr txBox="1">
            <a:spLocks noChangeArrowheads="1"/>
          </p:cNvSpPr>
          <p:nvPr/>
        </p:nvSpPr>
        <p:spPr bwMode="auto">
          <a:xfrm>
            <a:off x="7696200" y="5867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States</a:t>
            </a:r>
            <a:endParaRPr lang="en-GB"/>
          </a:p>
        </p:txBody>
      </p:sp>
      <p:sp>
        <p:nvSpPr>
          <p:cNvPr id="329737" name="Line 9"/>
          <p:cNvSpPr>
            <a:spLocks noChangeShapeType="1"/>
          </p:cNvSpPr>
          <p:nvPr/>
        </p:nvSpPr>
        <p:spPr bwMode="auto">
          <a:xfrm flipH="1">
            <a:off x="2971800" y="2590800"/>
            <a:ext cx="914400" cy="8382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9738" name="Text Box 10"/>
          <p:cNvSpPr txBox="1">
            <a:spLocks noChangeArrowheads="1"/>
          </p:cNvSpPr>
          <p:nvPr/>
        </p:nvSpPr>
        <p:spPr bwMode="auto">
          <a:xfrm>
            <a:off x="3733800" y="21336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78D1-C275-4830-B4AD-E5036E23DC62}" type="slidenum">
              <a:rPr lang="ar-SA"/>
              <a:pPr/>
              <a:t>37</a:t>
            </a:fld>
            <a:endParaRPr lang="en-GB"/>
          </a:p>
        </p:txBody>
      </p:sp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Simulated Annealing</a:t>
            </a:r>
            <a:endParaRPr lang="en-US"/>
          </a:p>
        </p:txBody>
      </p:sp>
      <p:sp>
        <p:nvSpPr>
          <p:cNvPr id="330755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0756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0757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0758" name="Oval 6"/>
          <p:cNvSpPr>
            <a:spLocks noChangeArrowheads="1"/>
          </p:cNvSpPr>
          <p:nvPr/>
        </p:nvSpPr>
        <p:spPr bwMode="auto">
          <a:xfrm>
            <a:off x="2743200" y="31242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59" name="Text Box 7"/>
          <p:cNvSpPr txBox="1">
            <a:spLocks noChangeArrowheads="1"/>
          </p:cNvSpPr>
          <p:nvPr/>
        </p:nvSpPr>
        <p:spPr bwMode="auto">
          <a:xfrm>
            <a:off x="1447800" y="2057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Cost</a:t>
            </a:r>
            <a:endParaRPr lang="en-GB"/>
          </a:p>
        </p:txBody>
      </p:sp>
      <p:sp>
        <p:nvSpPr>
          <p:cNvPr id="330760" name="Text Box 8"/>
          <p:cNvSpPr txBox="1">
            <a:spLocks noChangeArrowheads="1"/>
          </p:cNvSpPr>
          <p:nvPr/>
        </p:nvSpPr>
        <p:spPr bwMode="auto">
          <a:xfrm>
            <a:off x="7696200" y="5867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States</a:t>
            </a:r>
            <a:endParaRPr lang="en-GB"/>
          </a:p>
        </p:txBody>
      </p:sp>
      <p:sp>
        <p:nvSpPr>
          <p:cNvPr id="330761" name="Line 9"/>
          <p:cNvSpPr>
            <a:spLocks noChangeShapeType="1"/>
          </p:cNvSpPr>
          <p:nvPr/>
        </p:nvSpPr>
        <p:spPr bwMode="auto">
          <a:xfrm flipH="1">
            <a:off x="2971800" y="2590800"/>
            <a:ext cx="914400" cy="8382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0762" name="Text Box 10"/>
          <p:cNvSpPr txBox="1">
            <a:spLocks noChangeArrowheads="1"/>
          </p:cNvSpPr>
          <p:nvPr/>
        </p:nvSpPr>
        <p:spPr bwMode="auto">
          <a:xfrm>
            <a:off x="3733800" y="21336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9EB32-32E0-4B40-8889-DAED124029CB}" type="slidenum">
              <a:rPr lang="ar-SA"/>
              <a:pPr/>
              <a:t>38</a:t>
            </a:fld>
            <a:endParaRPr lang="en-GB"/>
          </a:p>
        </p:txBody>
      </p:sp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Simulated Annealing</a:t>
            </a:r>
            <a:endParaRPr lang="en-US"/>
          </a:p>
        </p:txBody>
      </p:sp>
      <p:sp>
        <p:nvSpPr>
          <p:cNvPr id="331779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1780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1781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1782" name="Oval 6"/>
          <p:cNvSpPr>
            <a:spLocks noChangeArrowheads="1"/>
          </p:cNvSpPr>
          <p:nvPr/>
        </p:nvSpPr>
        <p:spPr bwMode="auto">
          <a:xfrm>
            <a:off x="2895600" y="38100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1783" name="Text Box 7"/>
          <p:cNvSpPr txBox="1">
            <a:spLocks noChangeArrowheads="1"/>
          </p:cNvSpPr>
          <p:nvPr/>
        </p:nvSpPr>
        <p:spPr bwMode="auto">
          <a:xfrm>
            <a:off x="1447800" y="2057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Cost</a:t>
            </a:r>
            <a:endParaRPr lang="en-GB"/>
          </a:p>
        </p:txBody>
      </p:sp>
      <p:sp>
        <p:nvSpPr>
          <p:cNvPr id="331784" name="Text Box 8"/>
          <p:cNvSpPr txBox="1">
            <a:spLocks noChangeArrowheads="1"/>
          </p:cNvSpPr>
          <p:nvPr/>
        </p:nvSpPr>
        <p:spPr bwMode="auto">
          <a:xfrm>
            <a:off x="7696200" y="5867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States</a:t>
            </a:r>
            <a:endParaRPr lang="en-GB"/>
          </a:p>
        </p:txBody>
      </p:sp>
      <p:sp>
        <p:nvSpPr>
          <p:cNvPr id="331785" name="Line 9"/>
          <p:cNvSpPr>
            <a:spLocks noChangeShapeType="1"/>
          </p:cNvSpPr>
          <p:nvPr/>
        </p:nvSpPr>
        <p:spPr bwMode="auto">
          <a:xfrm flipH="1">
            <a:off x="3048000" y="2590800"/>
            <a:ext cx="838200" cy="12192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1786" name="Text Box 10"/>
          <p:cNvSpPr txBox="1">
            <a:spLocks noChangeArrowheads="1"/>
          </p:cNvSpPr>
          <p:nvPr/>
        </p:nvSpPr>
        <p:spPr bwMode="auto">
          <a:xfrm>
            <a:off x="3733800" y="21336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9708-44F8-4B1B-B3A0-F0B791A43BE7}" type="slidenum">
              <a:rPr lang="ar-SA"/>
              <a:pPr/>
              <a:t>39</a:t>
            </a:fld>
            <a:endParaRPr lang="en-GB"/>
          </a:p>
        </p:txBody>
      </p:sp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Simulated Annealing</a:t>
            </a:r>
            <a:endParaRPr lang="en-US"/>
          </a:p>
        </p:txBody>
      </p:sp>
      <p:sp>
        <p:nvSpPr>
          <p:cNvPr id="332803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2804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2805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2806" name="Oval 6"/>
          <p:cNvSpPr>
            <a:spLocks noChangeArrowheads="1"/>
          </p:cNvSpPr>
          <p:nvPr/>
        </p:nvSpPr>
        <p:spPr bwMode="auto">
          <a:xfrm>
            <a:off x="2971800" y="4114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2807" name="Text Box 7"/>
          <p:cNvSpPr txBox="1">
            <a:spLocks noChangeArrowheads="1"/>
          </p:cNvSpPr>
          <p:nvPr/>
        </p:nvSpPr>
        <p:spPr bwMode="auto">
          <a:xfrm>
            <a:off x="1447800" y="2057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Cost</a:t>
            </a:r>
            <a:endParaRPr lang="en-GB"/>
          </a:p>
        </p:txBody>
      </p:sp>
      <p:sp>
        <p:nvSpPr>
          <p:cNvPr id="332808" name="Text Box 8"/>
          <p:cNvSpPr txBox="1">
            <a:spLocks noChangeArrowheads="1"/>
          </p:cNvSpPr>
          <p:nvPr/>
        </p:nvSpPr>
        <p:spPr bwMode="auto">
          <a:xfrm>
            <a:off x="7696200" y="5867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States</a:t>
            </a:r>
            <a:endParaRPr lang="en-GB"/>
          </a:p>
        </p:txBody>
      </p:sp>
      <p:sp>
        <p:nvSpPr>
          <p:cNvPr id="332809" name="Line 9"/>
          <p:cNvSpPr>
            <a:spLocks noChangeShapeType="1"/>
          </p:cNvSpPr>
          <p:nvPr/>
        </p:nvSpPr>
        <p:spPr bwMode="auto">
          <a:xfrm flipH="1">
            <a:off x="3124200" y="2590800"/>
            <a:ext cx="762000" cy="15240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2810" name="Text Box 10"/>
          <p:cNvSpPr txBox="1">
            <a:spLocks noChangeArrowheads="1"/>
          </p:cNvSpPr>
          <p:nvPr/>
        </p:nvSpPr>
        <p:spPr bwMode="auto">
          <a:xfrm>
            <a:off x="3733800" y="21336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E93B-391E-4E80-B760-B960E1928EC6}" type="slidenum">
              <a:rPr lang="ar-SA"/>
              <a:pPr/>
              <a:t>4</a:t>
            </a:fld>
            <a:endParaRPr lang="en-GB"/>
          </a:p>
        </p:txBody>
      </p:sp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93038" cy="1462088"/>
          </a:xfrm>
        </p:spPr>
        <p:txBody>
          <a:bodyPr/>
          <a:lstStyle/>
          <a:p>
            <a:r>
              <a:rPr lang="en-US" sz="3400"/>
              <a:t>Approach 1: </a:t>
            </a:r>
            <a:r>
              <a:rPr lang="en-US" sz="3400" i="1"/>
              <a:t>f</a:t>
            </a:r>
            <a:r>
              <a:rPr lang="en-US" sz="3400"/>
              <a:t>  Measures the Value of the Current State</a:t>
            </a:r>
            <a:endParaRPr lang="en-GB" sz="3400"/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81200"/>
            <a:ext cx="86106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Usually the case when solving optimization problems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 Finding a state such that the value of the metric </a:t>
            </a:r>
            <a:r>
              <a:rPr lang="en-US" sz="2000" i="1"/>
              <a:t>f</a:t>
            </a:r>
            <a:r>
              <a:rPr lang="en-US" sz="2000"/>
              <a:t> is optimized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Often, in these cases, </a:t>
            </a:r>
            <a:r>
              <a:rPr lang="en-US" sz="2400" i="1"/>
              <a:t>f</a:t>
            </a:r>
            <a:r>
              <a:rPr lang="en-US" sz="2400"/>
              <a:t> could be a weighted sum of a set of component values:</a:t>
            </a:r>
          </a:p>
          <a:p>
            <a:pPr lvl="1">
              <a:lnSpc>
                <a:spcPct val="90000"/>
              </a:lnSpc>
            </a:pPr>
            <a:endParaRPr lang="en-US" sz="2000"/>
          </a:p>
          <a:p>
            <a:pPr lvl="1">
              <a:lnSpc>
                <a:spcPct val="90000"/>
              </a:lnSpc>
            </a:pPr>
            <a:r>
              <a:rPr lang="en-US" sz="2000"/>
              <a:t>Chess</a:t>
            </a:r>
          </a:p>
          <a:p>
            <a:pPr lvl="2">
              <a:lnSpc>
                <a:spcPct val="90000"/>
              </a:lnSpc>
            </a:pPr>
            <a:endParaRPr lang="en-US" sz="1800"/>
          </a:p>
          <a:p>
            <a:pPr lvl="2">
              <a:lnSpc>
                <a:spcPct val="90000"/>
              </a:lnSpc>
            </a:pPr>
            <a:r>
              <a:rPr lang="en-US" sz="1800"/>
              <a:t> Example: piece values, board orientations …</a:t>
            </a:r>
          </a:p>
          <a:p>
            <a:pPr lvl="1">
              <a:lnSpc>
                <a:spcPct val="90000"/>
              </a:lnSpc>
            </a:pPr>
            <a:endParaRPr lang="en-US" sz="2000"/>
          </a:p>
          <a:p>
            <a:pPr lvl="1">
              <a:lnSpc>
                <a:spcPct val="90000"/>
              </a:lnSpc>
            </a:pPr>
            <a:r>
              <a:rPr lang="en-US" sz="2000"/>
              <a:t>Traveling Salesman Person</a:t>
            </a:r>
          </a:p>
          <a:p>
            <a:pPr lvl="1">
              <a:lnSpc>
                <a:spcPct val="90000"/>
              </a:lnSpc>
            </a:pPr>
            <a:endParaRPr lang="en-US" sz="2000"/>
          </a:p>
          <a:p>
            <a:pPr lvl="2">
              <a:lnSpc>
                <a:spcPct val="90000"/>
              </a:lnSpc>
            </a:pPr>
            <a:r>
              <a:rPr lang="en-US" sz="1800"/>
              <a:t>Example: the length of a tour (sum of distances between visited cities)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ACE9-51D6-4EEB-97FF-0FC4F8633BE8}" type="slidenum">
              <a:rPr lang="ar-SA"/>
              <a:pPr/>
              <a:t>40</a:t>
            </a:fld>
            <a:endParaRPr lang="en-GB"/>
          </a:p>
        </p:txBody>
      </p:sp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Simulated Annealing</a:t>
            </a:r>
            <a:endParaRPr lang="en-US"/>
          </a:p>
        </p:txBody>
      </p:sp>
      <p:sp>
        <p:nvSpPr>
          <p:cNvPr id="333827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3828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3829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3830" name="Oval 6"/>
          <p:cNvSpPr>
            <a:spLocks noChangeArrowheads="1"/>
          </p:cNvSpPr>
          <p:nvPr/>
        </p:nvSpPr>
        <p:spPr bwMode="auto">
          <a:xfrm>
            <a:off x="3505200" y="39624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3831" name="Text Box 7"/>
          <p:cNvSpPr txBox="1">
            <a:spLocks noChangeArrowheads="1"/>
          </p:cNvSpPr>
          <p:nvPr/>
        </p:nvSpPr>
        <p:spPr bwMode="auto">
          <a:xfrm>
            <a:off x="1447800" y="2057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Cost</a:t>
            </a:r>
            <a:endParaRPr lang="en-GB"/>
          </a:p>
        </p:txBody>
      </p:sp>
      <p:sp>
        <p:nvSpPr>
          <p:cNvPr id="333832" name="Text Box 8"/>
          <p:cNvSpPr txBox="1">
            <a:spLocks noChangeArrowheads="1"/>
          </p:cNvSpPr>
          <p:nvPr/>
        </p:nvSpPr>
        <p:spPr bwMode="auto">
          <a:xfrm>
            <a:off x="7696200" y="5867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States</a:t>
            </a:r>
            <a:endParaRPr lang="en-GB"/>
          </a:p>
        </p:txBody>
      </p:sp>
      <p:sp>
        <p:nvSpPr>
          <p:cNvPr id="333833" name="Line 9"/>
          <p:cNvSpPr>
            <a:spLocks noChangeShapeType="1"/>
          </p:cNvSpPr>
          <p:nvPr/>
        </p:nvSpPr>
        <p:spPr bwMode="auto">
          <a:xfrm flipH="1">
            <a:off x="3124200" y="2590800"/>
            <a:ext cx="762000" cy="15240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3834" name="Text Box 10"/>
          <p:cNvSpPr txBox="1">
            <a:spLocks noChangeArrowheads="1"/>
          </p:cNvSpPr>
          <p:nvPr/>
        </p:nvSpPr>
        <p:spPr bwMode="auto">
          <a:xfrm>
            <a:off x="3733800" y="21336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EBB67-2A96-40FD-AB73-37404DA29633}" type="slidenum">
              <a:rPr lang="ar-SA"/>
              <a:pPr/>
              <a:t>41</a:t>
            </a:fld>
            <a:endParaRPr lang="en-GB"/>
          </a:p>
        </p:txBody>
      </p:sp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Simulated Annealing</a:t>
            </a:r>
            <a:endParaRPr lang="en-US"/>
          </a:p>
        </p:txBody>
      </p:sp>
      <p:sp>
        <p:nvSpPr>
          <p:cNvPr id="334851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852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853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854" name="Oval 6"/>
          <p:cNvSpPr>
            <a:spLocks noChangeArrowheads="1"/>
          </p:cNvSpPr>
          <p:nvPr/>
        </p:nvSpPr>
        <p:spPr bwMode="auto">
          <a:xfrm>
            <a:off x="3200400" y="42672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855" name="Text Box 7"/>
          <p:cNvSpPr txBox="1">
            <a:spLocks noChangeArrowheads="1"/>
          </p:cNvSpPr>
          <p:nvPr/>
        </p:nvSpPr>
        <p:spPr bwMode="auto">
          <a:xfrm>
            <a:off x="1447800" y="2057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Cost</a:t>
            </a:r>
            <a:endParaRPr lang="en-GB"/>
          </a:p>
        </p:txBody>
      </p:sp>
      <p:sp>
        <p:nvSpPr>
          <p:cNvPr id="334856" name="Text Box 8"/>
          <p:cNvSpPr txBox="1">
            <a:spLocks noChangeArrowheads="1"/>
          </p:cNvSpPr>
          <p:nvPr/>
        </p:nvSpPr>
        <p:spPr bwMode="auto">
          <a:xfrm>
            <a:off x="7696200" y="5867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States</a:t>
            </a:r>
            <a:endParaRPr lang="en-GB"/>
          </a:p>
        </p:txBody>
      </p:sp>
      <p:sp>
        <p:nvSpPr>
          <p:cNvPr id="334857" name="Line 9"/>
          <p:cNvSpPr>
            <a:spLocks noChangeShapeType="1"/>
          </p:cNvSpPr>
          <p:nvPr/>
        </p:nvSpPr>
        <p:spPr bwMode="auto">
          <a:xfrm flipH="1">
            <a:off x="3276600" y="2590800"/>
            <a:ext cx="609600" cy="17526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858" name="Text Box 10"/>
          <p:cNvSpPr txBox="1">
            <a:spLocks noChangeArrowheads="1"/>
          </p:cNvSpPr>
          <p:nvPr/>
        </p:nvSpPr>
        <p:spPr bwMode="auto">
          <a:xfrm>
            <a:off x="3733800" y="21336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CA97-2D64-4D77-9397-3C7D9E1AF9F2}" type="slidenum">
              <a:rPr lang="ar-SA"/>
              <a:pPr/>
              <a:t>42</a:t>
            </a:fld>
            <a:endParaRPr lang="en-GB"/>
          </a:p>
        </p:txBody>
      </p:sp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Simulated Annealing</a:t>
            </a:r>
            <a:endParaRPr lang="en-US"/>
          </a:p>
        </p:txBody>
      </p:sp>
      <p:sp>
        <p:nvSpPr>
          <p:cNvPr id="335875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876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877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878" name="Oval 6"/>
          <p:cNvSpPr>
            <a:spLocks noChangeArrowheads="1"/>
          </p:cNvSpPr>
          <p:nvPr/>
        </p:nvSpPr>
        <p:spPr bwMode="auto">
          <a:xfrm>
            <a:off x="3505200" y="38862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879" name="Text Box 7"/>
          <p:cNvSpPr txBox="1">
            <a:spLocks noChangeArrowheads="1"/>
          </p:cNvSpPr>
          <p:nvPr/>
        </p:nvSpPr>
        <p:spPr bwMode="auto">
          <a:xfrm>
            <a:off x="1447800" y="2057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Cost</a:t>
            </a:r>
            <a:endParaRPr lang="en-GB"/>
          </a:p>
        </p:txBody>
      </p:sp>
      <p:sp>
        <p:nvSpPr>
          <p:cNvPr id="335880" name="Text Box 8"/>
          <p:cNvSpPr txBox="1">
            <a:spLocks noChangeArrowheads="1"/>
          </p:cNvSpPr>
          <p:nvPr/>
        </p:nvSpPr>
        <p:spPr bwMode="auto">
          <a:xfrm>
            <a:off x="7696200" y="5867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States</a:t>
            </a:r>
            <a:endParaRPr lang="en-GB"/>
          </a:p>
        </p:txBody>
      </p:sp>
      <p:sp>
        <p:nvSpPr>
          <p:cNvPr id="335881" name="Line 9"/>
          <p:cNvSpPr>
            <a:spLocks noChangeShapeType="1"/>
          </p:cNvSpPr>
          <p:nvPr/>
        </p:nvSpPr>
        <p:spPr bwMode="auto">
          <a:xfrm flipH="1">
            <a:off x="3276600" y="2590800"/>
            <a:ext cx="609600" cy="17526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882" name="Text Box 10"/>
          <p:cNvSpPr txBox="1">
            <a:spLocks noChangeArrowheads="1"/>
          </p:cNvSpPr>
          <p:nvPr/>
        </p:nvSpPr>
        <p:spPr bwMode="auto">
          <a:xfrm>
            <a:off x="3733800" y="21336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6C5DA-235C-4537-8F62-F591D4AF21F6}" type="slidenum">
              <a:rPr lang="ar-SA"/>
              <a:pPr/>
              <a:t>43</a:t>
            </a:fld>
            <a:endParaRPr lang="en-GB"/>
          </a:p>
        </p:txBody>
      </p:sp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Simulated Annealing</a:t>
            </a:r>
            <a:endParaRPr lang="en-US"/>
          </a:p>
        </p:txBody>
      </p:sp>
      <p:sp>
        <p:nvSpPr>
          <p:cNvPr id="336899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6900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6901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6902" name="Oval 6"/>
          <p:cNvSpPr>
            <a:spLocks noChangeArrowheads="1"/>
          </p:cNvSpPr>
          <p:nvPr/>
        </p:nvSpPr>
        <p:spPr bwMode="auto">
          <a:xfrm>
            <a:off x="3810000" y="34290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6903" name="Text Box 7"/>
          <p:cNvSpPr txBox="1">
            <a:spLocks noChangeArrowheads="1"/>
          </p:cNvSpPr>
          <p:nvPr/>
        </p:nvSpPr>
        <p:spPr bwMode="auto">
          <a:xfrm>
            <a:off x="1447800" y="2057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Cost</a:t>
            </a:r>
            <a:endParaRPr lang="en-GB"/>
          </a:p>
        </p:txBody>
      </p:sp>
      <p:sp>
        <p:nvSpPr>
          <p:cNvPr id="336904" name="Text Box 8"/>
          <p:cNvSpPr txBox="1">
            <a:spLocks noChangeArrowheads="1"/>
          </p:cNvSpPr>
          <p:nvPr/>
        </p:nvSpPr>
        <p:spPr bwMode="auto">
          <a:xfrm>
            <a:off x="7696200" y="5867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States</a:t>
            </a:r>
            <a:endParaRPr lang="en-GB"/>
          </a:p>
        </p:txBody>
      </p:sp>
      <p:sp>
        <p:nvSpPr>
          <p:cNvPr id="336905" name="Line 9"/>
          <p:cNvSpPr>
            <a:spLocks noChangeShapeType="1"/>
          </p:cNvSpPr>
          <p:nvPr/>
        </p:nvSpPr>
        <p:spPr bwMode="auto">
          <a:xfrm flipH="1">
            <a:off x="3276600" y="2590800"/>
            <a:ext cx="609600" cy="17526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6906" name="Text Box 10"/>
          <p:cNvSpPr txBox="1">
            <a:spLocks noChangeArrowheads="1"/>
          </p:cNvSpPr>
          <p:nvPr/>
        </p:nvSpPr>
        <p:spPr bwMode="auto">
          <a:xfrm>
            <a:off x="3733800" y="21336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96CBB-58AB-464E-AE99-2C25FA84119A}" type="slidenum">
              <a:rPr lang="ar-SA"/>
              <a:pPr/>
              <a:t>44</a:t>
            </a:fld>
            <a:endParaRPr lang="en-GB"/>
          </a:p>
        </p:txBody>
      </p:sp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Simulated Annealing</a:t>
            </a:r>
            <a:endParaRPr lang="en-US"/>
          </a:p>
        </p:txBody>
      </p:sp>
      <p:sp>
        <p:nvSpPr>
          <p:cNvPr id="337923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7924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7925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7926" name="Oval 6"/>
          <p:cNvSpPr>
            <a:spLocks noChangeArrowheads="1"/>
          </p:cNvSpPr>
          <p:nvPr/>
        </p:nvSpPr>
        <p:spPr bwMode="auto">
          <a:xfrm>
            <a:off x="3581400" y="38100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27" name="Text Box 7"/>
          <p:cNvSpPr txBox="1">
            <a:spLocks noChangeArrowheads="1"/>
          </p:cNvSpPr>
          <p:nvPr/>
        </p:nvSpPr>
        <p:spPr bwMode="auto">
          <a:xfrm>
            <a:off x="1447800" y="2057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Cost</a:t>
            </a:r>
            <a:endParaRPr lang="en-GB"/>
          </a:p>
        </p:txBody>
      </p:sp>
      <p:sp>
        <p:nvSpPr>
          <p:cNvPr id="337928" name="Text Box 8"/>
          <p:cNvSpPr txBox="1">
            <a:spLocks noChangeArrowheads="1"/>
          </p:cNvSpPr>
          <p:nvPr/>
        </p:nvSpPr>
        <p:spPr bwMode="auto">
          <a:xfrm>
            <a:off x="7696200" y="5867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States</a:t>
            </a:r>
            <a:endParaRPr lang="en-GB"/>
          </a:p>
        </p:txBody>
      </p:sp>
      <p:sp>
        <p:nvSpPr>
          <p:cNvPr id="337929" name="Line 9"/>
          <p:cNvSpPr>
            <a:spLocks noChangeShapeType="1"/>
          </p:cNvSpPr>
          <p:nvPr/>
        </p:nvSpPr>
        <p:spPr bwMode="auto">
          <a:xfrm flipH="1">
            <a:off x="3276600" y="2590800"/>
            <a:ext cx="609600" cy="17526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7930" name="Text Box 10"/>
          <p:cNvSpPr txBox="1">
            <a:spLocks noChangeArrowheads="1"/>
          </p:cNvSpPr>
          <p:nvPr/>
        </p:nvSpPr>
        <p:spPr bwMode="auto">
          <a:xfrm>
            <a:off x="3733800" y="21336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3995C-B283-4770-8F66-51F73083E9D8}" type="slidenum">
              <a:rPr lang="ar-SA"/>
              <a:pPr/>
              <a:t>45</a:t>
            </a:fld>
            <a:endParaRPr lang="en-GB"/>
          </a:p>
        </p:txBody>
      </p:sp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Simulated Annealing</a:t>
            </a:r>
            <a:endParaRPr lang="en-US"/>
          </a:p>
        </p:txBody>
      </p:sp>
      <p:sp>
        <p:nvSpPr>
          <p:cNvPr id="338947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948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949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950" name="Oval 6"/>
          <p:cNvSpPr>
            <a:spLocks noChangeArrowheads="1"/>
          </p:cNvSpPr>
          <p:nvPr/>
        </p:nvSpPr>
        <p:spPr bwMode="auto">
          <a:xfrm>
            <a:off x="4038600" y="3352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951" name="Text Box 7"/>
          <p:cNvSpPr txBox="1">
            <a:spLocks noChangeArrowheads="1"/>
          </p:cNvSpPr>
          <p:nvPr/>
        </p:nvSpPr>
        <p:spPr bwMode="auto">
          <a:xfrm>
            <a:off x="1447800" y="2057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Cost</a:t>
            </a:r>
            <a:endParaRPr lang="en-GB"/>
          </a:p>
        </p:txBody>
      </p:sp>
      <p:sp>
        <p:nvSpPr>
          <p:cNvPr id="338952" name="Text Box 8"/>
          <p:cNvSpPr txBox="1">
            <a:spLocks noChangeArrowheads="1"/>
          </p:cNvSpPr>
          <p:nvPr/>
        </p:nvSpPr>
        <p:spPr bwMode="auto">
          <a:xfrm>
            <a:off x="7696200" y="5867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States</a:t>
            </a:r>
            <a:endParaRPr lang="en-GB"/>
          </a:p>
        </p:txBody>
      </p:sp>
      <p:sp>
        <p:nvSpPr>
          <p:cNvPr id="338953" name="Line 9"/>
          <p:cNvSpPr>
            <a:spLocks noChangeShapeType="1"/>
          </p:cNvSpPr>
          <p:nvPr/>
        </p:nvSpPr>
        <p:spPr bwMode="auto">
          <a:xfrm flipH="1">
            <a:off x="3276600" y="2590800"/>
            <a:ext cx="609600" cy="17526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954" name="Text Box 10"/>
          <p:cNvSpPr txBox="1">
            <a:spLocks noChangeArrowheads="1"/>
          </p:cNvSpPr>
          <p:nvPr/>
        </p:nvSpPr>
        <p:spPr bwMode="auto">
          <a:xfrm>
            <a:off x="3733800" y="21336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E4183-FB8D-4B6C-B97C-48CBBBCE7AB0}" type="slidenum">
              <a:rPr lang="ar-SA"/>
              <a:pPr/>
              <a:t>46</a:t>
            </a:fld>
            <a:endParaRPr lang="en-GB"/>
          </a:p>
        </p:txBody>
      </p:sp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Simulated Annealing</a:t>
            </a:r>
            <a:endParaRPr lang="en-US"/>
          </a:p>
        </p:txBody>
      </p:sp>
      <p:sp>
        <p:nvSpPr>
          <p:cNvPr id="339971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9972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9973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9974" name="Oval 6"/>
          <p:cNvSpPr>
            <a:spLocks noChangeArrowheads="1"/>
          </p:cNvSpPr>
          <p:nvPr/>
        </p:nvSpPr>
        <p:spPr bwMode="auto">
          <a:xfrm>
            <a:off x="4267200" y="3733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9975" name="Text Box 7"/>
          <p:cNvSpPr txBox="1">
            <a:spLocks noChangeArrowheads="1"/>
          </p:cNvSpPr>
          <p:nvPr/>
        </p:nvSpPr>
        <p:spPr bwMode="auto">
          <a:xfrm>
            <a:off x="1447800" y="2057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Cost</a:t>
            </a:r>
            <a:endParaRPr lang="en-GB"/>
          </a:p>
        </p:txBody>
      </p:sp>
      <p:sp>
        <p:nvSpPr>
          <p:cNvPr id="339976" name="Text Box 8"/>
          <p:cNvSpPr txBox="1">
            <a:spLocks noChangeArrowheads="1"/>
          </p:cNvSpPr>
          <p:nvPr/>
        </p:nvSpPr>
        <p:spPr bwMode="auto">
          <a:xfrm>
            <a:off x="7696200" y="5867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States</a:t>
            </a:r>
            <a:endParaRPr lang="en-GB"/>
          </a:p>
        </p:txBody>
      </p:sp>
      <p:sp>
        <p:nvSpPr>
          <p:cNvPr id="339977" name="Line 9"/>
          <p:cNvSpPr>
            <a:spLocks noChangeShapeType="1"/>
          </p:cNvSpPr>
          <p:nvPr/>
        </p:nvSpPr>
        <p:spPr bwMode="auto">
          <a:xfrm flipH="1">
            <a:off x="3276600" y="2590800"/>
            <a:ext cx="609600" cy="17526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9978" name="Text Box 10"/>
          <p:cNvSpPr txBox="1">
            <a:spLocks noChangeArrowheads="1"/>
          </p:cNvSpPr>
          <p:nvPr/>
        </p:nvSpPr>
        <p:spPr bwMode="auto">
          <a:xfrm>
            <a:off x="3733800" y="21336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7023-5DC8-4FD2-A4EB-E10164A8C827}" type="slidenum">
              <a:rPr lang="ar-SA"/>
              <a:pPr/>
              <a:t>47</a:t>
            </a:fld>
            <a:endParaRPr lang="en-GB"/>
          </a:p>
        </p:txBody>
      </p:sp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Simulated Annealing</a:t>
            </a:r>
            <a:endParaRPr lang="en-US"/>
          </a:p>
        </p:txBody>
      </p:sp>
      <p:sp>
        <p:nvSpPr>
          <p:cNvPr id="340995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0996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0997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0998" name="Oval 6"/>
          <p:cNvSpPr>
            <a:spLocks noChangeArrowheads="1"/>
          </p:cNvSpPr>
          <p:nvPr/>
        </p:nvSpPr>
        <p:spPr bwMode="auto">
          <a:xfrm>
            <a:off x="4191000" y="35814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0999" name="Text Box 7"/>
          <p:cNvSpPr txBox="1">
            <a:spLocks noChangeArrowheads="1"/>
          </p:cNvSpPr>
          <p:nvPr/>
        </p:nvSpPr>
        <p:spPr bwMode="auto">
          <a:xfrm>
            <a:off x="1447800" y="2057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Cost</a:t>
            </a:r>
            <a:endParaRPr lang="en-GB"/>
          </a:p>
        </p:txBody>
      </p:sp>
      <p:sp>
        <p:nvSpPr>
          <p:cNvPr id="341000" name="Text Box 8"/>
          <p:cNvSpPr txBox="1">
            <a:spLocks noChangeArrowheads="1"/>
          </p:cNvSpPr>
          <p:nvPr/>
        </p:nvSpPr>
        <p:spPr bwMode="auto">
          <a:xfrm>
            <a:off x="7696200" y="5867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States</a:t>
            </a:r>
            <a:endParaRPr lang="en-GB"/>
          </a:p>
        </p:txBody>
      </p:sp>
      <p:sp>
        <p:nvSpPr>
          <p:cNvPr id="341001" name="Line 9"/>
          <p:cNvSpPr>
            <a:spLocks noChangeShapeType="1"/>
          </p:cNvSpPr>
          <p:nvPr/>
        </p:nvSpPr>
        <p:spPr bwMode="auto">
          <a:xfrm flipH="1">
            <a:off x="3276600" y="2590800"/>
            <a:ext cx="609600" cy="17526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1002" name="Text Box 10"/>
          <p:cNvSpPr txBox="1">
            <a:spLocks noChangeArrowheads="1"/>
          </p:cNvSpPr>
          <p:nvPr/>
        </p:nvSpPr>
        <p:spPr bwMode="auto">
          <a:xfrm>
            <a:off x="3733800" y="21336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02451-F9E0-4594-A20A-DFC9F2D55ED4}" type="slidenum">
              <a:rPr lang="ar-SA"/>
              <a:pPr/>
              <a:t>48</a:t>
            </a:fld>
            <a:endParaRPr lang="en-GB"/>
          </a:p>
        </p:txBody>
      </p:sp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Simulated Annealing</a:t>
            </a:r>
            <a:endParaRPr lang="en-US"/>
          </a:p>
        </p:txBody>
      </p:sp>
      <p:sp>
        <p:nvSpPr>
          <p:cNvPr id="342019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2020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2021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2022" name="Oval 6"/>
          <p:cNvSpPr>
            <a:spLocks noChangeArrowheads="1"/>
          </p:cNvSpPr>
          <p:nvPr/>
        </p:nvSpPr>
        <p:spPr bwMode="auto">
          <a:xfrm>
            <a:off x="4343400" y="4114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2023" name="Text Box 7"/>
          <p:cNvSpPr txBox="1">
            <a:spLocks noChangeArrowheads="1"/>
          </p:cNvSpPr>
          <p:nvPr/>
        </p:nvSpPr>
        <p:spPr bwMode="auto">
          <a:xfrm>
            <a:off x="1447800" y="2057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Cost</a:t>
            </a:r>
            <a:endParaRPr lang="en-GB"/>
          </a:p>
        </p:txBody>
      </p:sp>
      <p:sp>
        <p:nvSpPr>
          <p:cNvPr id="342024" name="Text Box 8"/>
          <p:cNvSpPr txBox="1">
            <a:spLocks noChangeArrowheads="1"/>
          </p:cNvSpPr>
          <p:nvPr/>
        </p:nvSpPr>
        <p:spPr bwMode="auto">
          <a:xfrm>
            <a:off x="7696200" y="5867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States</a:t>
            </a:r>
            <a:endParaRPr lang="en-GB"/>
          </a:p>
        </p:txBody>
      </p:sp>
      <p:sp>
        <p:nvSpPr>
          <p:cNvPr id="342025" name="Line 9"/>
          <p:cNvSpPr>
            <a:spLocks noChangeShapeType="1"/>
          </p:cNvSpPr>
          <p:nvPr/>
        </p:nvSpPr>
        <p:spPr bwMode="auto">
          <a:xfrm flipH="1">
            <a:off x="3276600" y="2590800"/>
            <a:ext cx="609600" cy="17526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2026" name="Text Box 10"/>
          <p:cNvSpPr txBox="1">
            <a:spLocks noChangeArrowheads="1"/>
          </p:cNvSpPr>
          <p:nvPr/>
        </p:nvSpPr>
        <p:spPr bwMode="auto">
          <a:xfrm>
            <a:off x="3733800" y="21336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BC1FC-5844-4B4E-9C6D-5BA21C2234BC}" type="slidenum">
              <a:rPr lang="ar-SA"/>
              <a:pPr/>
              <a:t>49</a:t>
            </a:fld>
            <a:endParaRPr lang="en-GB"/>
          </a:p>
        </p:txBody>
      </p:sp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Simulated Annealing</a:t>
            </a:r>
            <a:endParaRPr lang="en-US"/>
          </a:p>
        </p:txBody>
      </p:sp>
      <p:sp>
        <p:nvSpPr>
          <p:cNvPr id="343043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3044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3045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3046" name="Oval 6"/>
          <p:cNvSpPr>
            <a:spLocks noChangeArrowheads="1"/>
          </p:cNvSpPr>
          <p:nvPr/>
        </p:nvSpPr>
        <p:spPr bwMode="auto">
          <a:xfrm>
            <a:off x="4419600" y="45720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3047" name="Text Box 7"/>
          <p:cNvSpPr txBox="1">
            <a:spLocks noChangeArrowheads="1"/>
          </p:cNvSpPr>
          <p:nvPr/>
        </p:nvSpPr>
        <p:spPr bwMode="auto">
          <a:xfrm>
            <a:off x="1447800" y="2057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Cost</a:t>
            </a:r>
            <a:endParaRPr lang="en-GB"/>
          </a:p>
        </p:txBody>
      </p:sp>
      <p:sp>
        <p:nvSpPr>
          <p:cNvPr id="343048" name="Text Box 8"/>
          <p:cNvSpPr txBox="1">
            <a:spLocks noChangeArrowheads="1"/>
          </p:cNvSpPr>
          <p:nvPr/>
        </p:nvSpPr>
        <p:spPr bwMode="auto">
          <a:xfrm>
            <a:off x="7696200" y="5867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States</a:t>
            </a:r>
            <a:endParaRPr lang="en-GB"/>
          </a:p>
        </p:txBody>
      </p:sp>
      <p:sp>
        <p:nvSpPr>
          <p:cNvPr id="343049" name="Line 9"/>
          <p:cNvSpPr>
            <a:spLocks noChangeShapeType="1"/>
          </p:cNvSpPr>
          <p:nvPr/>
        </p:nvSpPr>
        <p:spPr bwMode="auto">
          <a:xfrm>
            <a:off x="3886200" y="2590800"/>
            <a:ext cx="457200" cy="21336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3050" name="Text Box 10"/>
          <p:cNvSpPr txBox="1">
            <a:spLocks noChangeArrowheads="1"/>
          </p:cNvSpPr>
          <p:nvPr/>
        </p:nvSpPr>
        <p:spPr bwMode="auto">
          <a:xfrm>
            <a:off x="3733800" y="21336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98DD2-8ADF-4888-BE1C-60349E9F583B}" type="slidenum">
              <a:rPr lang="ar-SA"/>
              <a:pPr/>
              <a:t>5</a:t>
            </a:fld>
            <a:endParaRPr lang="en-GB"/>
          </a:p>
        </p:txBody>
      </p:sp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Traveling Salesman Person</a:t>
            </a:r>
            <a:endParaRPr lang="en-GB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7427912" cy="801687"/>
          </a:xfrm>
        </p:spPr>
        <p:txBody>
          <a:bodyPr/>
          <a:lstStyle/>
          <a:p>
            <a:r>
              <a:rPr lang="en-US" sz="2400"/>
              <a:t>Find the shortest Tour traversing all cities once.</a:t>
            </a:r>
            <a:endParaRPr lang="en-GB" sz="2400"/>
          </a:p>
        </p:txBody>
      </p:sp>
      <p:pic>
        <p:nvPicPr>
          <p:cNvPr id="199684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362200" y="2667000"/>
            <a:ext cx="4654550" cy="36972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E685-A7B6-4692-9F7F-0EA6A8264D1D}" type="slidenum">
              <a:rPr lang="ar-SA"/>
              <a:pPr/>
              <a:t>50</a:t>
            </a:fld>
            <a:endParaRPr lang="en-GB"/>
          </a:p>
        </p:txBody>
      </p:sp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Simulated Annealing</a:t>
            </a:r>
            <a:endParaRPr lang="en-US"/>
          </a:p>
        </p:txBody>
      </p:sp>
      <p:sp>
        <p:nvSpPr>
          <p:cNvPr id="344067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4068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4069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4070" name="Oval 6"/>
          <p:cNvSpPr>
            <a:spLocks noChangeArrowheads="1"/>
          </p:cNvSpPr>
          <p:nvPr/>
        </p:nvSpPr>
        <p:spPr bwMode="auto">
          <a:xfrm>
            <a:off x="4419600" y="44196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4071" name="Text Box 7"/>
          <p:cNvSpPr txBox="1">
            <a:spLocks noChangeArrowheads="1"/>
          </p:cNvSpPr>
          <p:nvPr/>
        </p:nvSpPr>
        <p:spPr bwMode="auto">
          <a:xfrm>
            <a:off x="1447800" y="2057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Cost</a:t>
            </a:r>
            <a:endParaRPr lang="en-GB"/>
          </a:p>
        </p:txBody>
      </p:sp>
      <p:sp>
        <p:nvSpPr>
          <p:cNvPr id="344072" name="Text Box 8"/>
          <p:cNvSpPr txBox="1">
            <a:spLocks noChangeArrowheads="1"/>
          </p:cNvSpPr>
          <p:nvPr/>
        </p:nvSpPr>
        <p:spPr bwMode="auto">
          <a:xfrm>
            <a:off x="7696200" y="5867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States</a:t>
            </a:r>
            <a:endParaRPr lang="en-GB"/>
          </a:p>
        </p:txBody>
      </p:sp>
      <p:sp>
        <p:nvSpPr>
          <p:cNvPr id="344073" name="Line 9"/>
          <p:cNvSpPr>
            <a:spLocks noChangeShapeType="1"/>
          </p:cNvSpPr>
          <p:nvPr/>
        </p:nvSpPr>
        <p:spPr bwMode="auto">
          <a:xfrm>
            <a:off x="3886200" y="2590800"/>
            <a:ext cx="457200" cy="21336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4074" name="Text Box 10"/>
          <p:cNvSpPr txBox="1">
            <a:spLocks noChangeArrowheads="1"/>
          </p:cNvSpPr>
          <p:nvPr/>
        </p:nvSpPr>
        <p:spPr bwMode="auto">
          <a:xfrm>
            <a:off x="3733800" y="21336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895F-220B-4E81-93D1-EA875101CADF}" type="slidenum">
              <a:rPr lang="ar-SA"/>
              <a:pPr/>
              <a:t>51</a:t>
            </a:fld>
            <a:endParaRPr lang="en-GB"/>
          </a:p>
        </p:txBody>
      </p:sp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Simulated Annealing</a:t>
            </a:r>
            <a:endParaRPr lang="en-US"/>
          </a:p>
        </p:txBody>
      </p:sp>
      <p:sp>
        <p:nvSpPr>
          <p:cNvPr id="345091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5092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5093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5094" name="Oval 6"/>
          <p:cNvSpPr>
            <a:spLocks noChangeArrowheads="1"/>
          </p:cNvSpPr>
          <p:nvPr/>
        </p:nvSpPr>
        <p:spPr bwMode="auto">
          <a:xfrm>
            <a:off x="4495800" y="47244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5095" name="Text Box 7"/>
          <p:cNvSpPr txBox="1">
            <a:spLocks noChangeArrowheads="1"/>
          </p:cNvSpPr>
          <p:nvPr/>
        </p:nvSpPr>
        <p:spPr bwMode="auto">
          <a:xfrm>
            <a:off x="1447800" y="2057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Cost</a:t>
            </a:r>
            <a:endParaRPr lang="en-GB"/>
          </a:p>
        </p:txBody>
      </p:sp>
      <p:sp>
        <p:nvSpPr>
          <p:cNvPr id="345096" name="Text Box 8"/>
          <p:cNvSpPr txBox="1">
            <a:spLocks noChangeArrowheads="1"/>
          </p:cNvSpPr>
          <p:nvPr/>
        </p:nvSpPr>
        <p:spPr bwMode="auto">
          <a:xfrm>
            <a:off x="7696200" y="5867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States</a:t>
            </a:r>
            <a:endParaRPr lang="en-GB"/>
          </a:p>
        </p:txBody>
      </p:sp>
      <p:sp>
        <p:nvSpPr>
          <p:cNvPr id="345097" name="Line 9"/>
          <p:cNvSpPr>
            <a:spLocks noChangeShapeType="1"/>
          </p:cNvSpPr>
          <p:nvPr/>
        </p:nvSpPr>
        <p:spPr bwMode="auto">
          <a:xfrm>
            <a:off x="3886200" y="2590800"/>
            <a:ext cx="533400" cy="23622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5098" name="Text Box 10"/>
          <p:cNvSpPr txBox="1">
            <a:spLocks noChangeArrowheads="1"/>
          </p:cNvSpPr>
          <p:nvPr/>
        </p:nvSpPr>
        <p:spPr bwMode="auto">
          <a:xfrm>
            <a:off x="3733800" y="21336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F03E-15CE-48CE-B019-8BBCC0F11A80}" type="slidenum">
              <a:rPr lang="ar-SA"/>
              <a:pPr/>
              <a:t>52</a:t>
            </a:fld>
            <a:endParaRPr lang="en-GB"/>
          </a:p>
        </p:txBody>
      </p:sp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Simulated Annealing</a:t>
            </a:r>
            <a:endParaRPr lang="en-US"/>
          </a:p>
        </p:txBody>
      </p:sp>
      <p:sp>
        <p:nvSpPr>
          <p:cNvPr id="346115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6116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6117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6118" name="Oval 6"/>
          <p:cNvSpPr>
            <a:spLocks noChangeArrowheads="1"/>
          </p:cNvSpPr>
          <p:nvPr/>
        </p:nvSpPr>
        <p:spPr bwMode="auto">
          <a:xfrm>
            <a:off x="4572000" y="50292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119" name="Text Box 7"/>
          <p:cNvSpPr txBox="1">
            <a:spLocks noChangeArrowheads="1"/>
          </p:cNvSpPr>
          <p:nvPr/>
        </p:nvSpPr>
        <p:spPr bwMode="auto">
          <a:xfrm>
            <a:off x="1447800" y="2057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Cost</a:t>
            </a:r>
            <a:endParaRPr lang="en-GB"/>
          </a:p>
        </p:txBody>
      </p:sp>
      <p:sp>
        <p:nvSpPr>
          <p:cNvPr id="346120" name="Text Box 8"/>
          <p:cNvSpPr txBox="1">
            <a:spLocks noChangeArrowheads="1"/>
          </p:cNvSpPr>
          <p:nvPr/>
        </p:nvSpPr>
        <p:spPr bwMode="auto">
          <a:xfrm>
            <a:off x="7696200" y="5867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States</a:t>
            </a:r>
            <a:endParaRPr lang="en-GB"/>
          </a:p>
        </p:txBody>
      </p:sp>
      <p:sp>
        <p:nvSpPr>
          <p:cNvPr id="346121" name="Line 9"/>
          <p:cNvSpPr>
            <a:spLocks noChangeShapeType="1"/>
          </p:cNvSpPr>
          <p:nvPr/>
        </p:nvSpPr>
        <p:spPr bwMode="auto">
          <a:xfrm>
            <a:off x="3886200" y="2590800"/>
            <a:ext cx="609600" cy="26670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6122" name="Text Box 10"/>
          <p:cNvSpPr txBox="1">
            <a:spLocks noChangeArrowheads="1"/>
          </p:cNvSpPr>
          <p:nvPr/>
        </p:nvSpPr>
        <p:spPr bwMode="auto">
          <a:xfrm>
            <a:off x="3733800" y="21336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FA3FB-40EA-45FB-84FF-4A753D5736B5}" type="slidenum">
              <a:rPr lang="ar-SA"/>
              <a:pPr/>
              <a:t>53</a:t>
            </a:fld>
            <a:endParaRPr lang="en-GB"/>
          </a:p>
        </p:txBody>
      </p:sp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Simulated Annealing</a:t>
            </a:r>
            <a:endParaRPr lang="en-US"/>
          </a:p>
        </p:txBody>
      </p:sp>
      <p:sp>
        <p:nvSpPr>
          <p:cNvPr id="347139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7140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7141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7142" name="Oval 6"/>
          <p:cNvSpPr>
            <a:spLocks noChangeArrowheads="1"/>
          </p:cNvSpPr>
          <p:nvPr/>
        </p:nvSpPr>
        <p:spPr bwMode="auto">
          <a:xfrm>
            <a:off x="4572000" y="49530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43" name="Text Box 7"/>
          <p:cNvSpPr txBox="1">
            <a:spLocks noChangeArrowheads="1"/>
          </p:cNvSpPr>
          <p:nvPr/>
        </p:nvSpPr>
        <p:spPr bwMode="auto">
          <a:xfrm>
            <a:off x="1447800" y="2057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Cost</a:t>
            </a:r>
            <a:endParaRPr lang="en-GB"/>
          </a:p>
        </p:txBody>
      </p:sp>
      <p:sp>
        <p:nvSpPr>
          <p:cNvPr id="347144" name="Text Box 8"/>
          <p:cNvSpPr txBox="1">
            <a:spLocks noChangeArrowheads="1"/>
          </p:cNvSpPr>
          <p:nvPr/>
        </p:nvSpPr>
        <p:spPr bwMode="auto">
          <a:xfrm>
            <a:off x="7696200" y="5867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States</a:t>
            </a:r>
            <a:endParaRPr lang="en-GB"/>
          </a:p>
        </p:txBody>
      </p:sp>
      <p:sp>
        <p:nvSpPr>
          <p:cNvPr id="347145" name="Line 9"/>
          <p:cNvSpPr>
            <a:spLocks noChangeShapeType="1"/>
          </p:cNvSpPr>
          <p:nvPr/>
        </p:nvSpPr>
        <p:spPr bwMode="auto">
          <a:xfrm>
            <a:off x="3886200" y="2590800"/>
            <a:ext cx="609600" cy="26670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7146" name="Text Box 10"/>
          <p:cNvSpPr txBox="1">
            <a:spLocks noChangeArrowheads="1"/>
          </p:cNvSpPr>
          <p:nvPr/>
        </p:nvSpPr>
        <p:spPr bwMode="auto">
          <a:xfrm>
            <a:off x="3733800" y="21336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023C3-C608-4E6D-987D-BB03087C2A47}" type="slidenum">
              <a:rPr lang="ar-SA"/>
              <a:pPr/>
              <a:t>54</a:t>
            </a:fld>
            <a:endParaRPr lang="en-GB"/>
          </a:p>
        </p:txBody>
      </p:sp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Simulated Annealing</a:t>
            </a:r>
            <a:endParaRPr lang="en-US"/>
          </a:p>
        </p:txBody>
      </p:sp>
      <p:sp>
        <p:nvSpPr>
          <p:cNvPr id="348163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164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165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166" name="Oval 6"/>
          <p:cNvSpPr>
            <a:spLocks noChangeArrowheads="1"/>
          </p:cNvSpPr>
          <p:nvPr/>
        </p:nvSpPr>
        <p:spPr bwMode="auto">
          <a:xfrm>
            <a:off x="4648200" y="51054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167" name="Text Box 7"/>
          <p:cNvSpPr txBox="1">
            <a:spLocks noChangeArrowheads="1"/>
          </p:cNvSpPr>
          <p:nvPr/>
        </p:nvSpPr>
        <p:spPr bwMode="auto">
          <a:xfrm>
            <a:off x="1447800" y="2057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Cost</a:t>
            </a:r>
            <a:endParaRPr lang="en-GB"/>
          </a:p>
        </p:txBody>
      </p:sp>
      <p:sp>
        <p:nvSpPr>
          <p:cNvPr id="348168" name="Text Box 8"/>
          <p:cNvSpPr txBox="1">
            <a:spLocks noChangeArrowheads="1"/>
          </p:cNvSpPr>
          <p:nvPr/>
        </p:nvSpPr>
        <p:spPr bwMode="auto">
          <a:xfrm>
            <a:off x="7696200" y="5867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States</a:t>
            </a:r>
            <a:endParaRPr lang="en-GB"/>
          </a:p>
        </p:txBody>
      </p:sp>
      <p:sp>
        <p:nvSpPr>
          <p:cNvPr id="348169" name="Line 9"/>
          <p:cNvSpPr>
            <a:spLocks noChangeShapeType="1"/>
          </p:cNvSpPr>
          <p:nvPr/>
        </p:nvSpPr>
        <p:spPr bwMode="auto">
          <a:xfrm>
            <a:off x="3886200" y="2590800"/>
            <a:ext cx="609600" cy="27432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170" name="Text Box 10"/>
          <p:cNvSpPr txBox="1">
            <a:spLocks noChangeArrowheads="1"/>
          </p:cNvSpPr>
          <p:nvPr/>
        </p:nvSpPr>
        <p:spPr bwMode="auto">
          <a:xfrm>
            <a:off x="3733800" y="21336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1D23-F26C-4963-A2BF-F36CE7DC03DF}" type="slidenum">
              <a:rPr lang="ar-SA"/>
              <a:pPr/>
              <a:t>55</a:t>
            </a:fld>
            <a:endParaRPr lang="en-GB"/>
          </a:p>
        </p:txBody>
      </p:sp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Simulated Annealing</a:t>
            </a:r>
            <a:endParaRPr lang="en-US"/>
          </a:p>
        </p:txBody>
      </p:sp>
      <p:sp>
        <p:nvSpPr>
          <p:cNvPr id="349187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9188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9189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9190" name="Oval 6"/>
          <p:cNvSpPr>
            <a:spLocks noChangeArrowheads="1"/>
          </p:cNvSpPr>
          <p:nvPr/>
        </p:nvSpPr>
        <p:spPr bwMode="auto">
          <a:xfrm>
            <a:off x="4724400" y="50292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191" name="Text Box 7"/>
          <p:cNvSpPr txBox="1">
            <a:spLocks noChangeArrowheads="1"/>
          </p:cNvSpPr>
          <p:nvPr/>
        </p:nvSpPr>
        <p:spPr bwMode="auto">
          <a:xfrm>
            <a:off x="1447800" y="2057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Cost</a:t>
            </a:r>
            <a:endParaRPr lang="en-GB"/>
          </a:p>
        </p:txBody>
      </p:sp>
      <p:sp>
        <p:nvSpPr>
          <p:cNvPr id="349192" name="Text Box 8"/>
          <p:cNvSpPr txBox="1">
            <a:spLocks noChangeArrowheads="1"/>
          </p:cNvSpPr>
          <p:nvPr/>
        </p:nvSpPr>
        <p:spPr bwMode="auto">
          <a:xfrm>
            <a:off x="7696200" y="5867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States</a:t>
            </a:r>
            <a:endParaRPr lang="en-GB"/>
          </a:p>
        </p:txBody>
      </p:sp>
      <p:sp>
        <p:nvSpPr>
          <p:cNvPr id="349193" name="Line 9"/>
          <p:cNvSpPr>
            <a:spLocks noChangeShapeType="1"/>
          </p:cNvSpPr>
          <p:nvPr/>
        </p:nvSpPr>
        <p:spPr bwMode="auto">
          <a:xfrm>
            <a:off x="3886200" y="2590800"/>
            <a:ext cx="609600" cy="27432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9194" name="Text Box 10"/>
          <p:cNvSpPr txBox="1">
            <a:spLocks noChangeArrowheads="1"/>
          </p:cNvSpPr>
          <p:nvPr/>
        </p:nvSpPr>
        <p:spPr bwMode="auto">
          <a:xfrm>
            <a:off x="3733800" y="21336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60C7C-ADBF-490C-8F19-F81FAFE8DCC8}" type="slidenum">
              <a:rPr lang="ar-SA"/>
              <a:pPr/>
              <a:t>56</a:t>
            </a:fld>
            <a:endParaRPr lang="en-GB"/>
          </a:p>
        </p:txBody>
      </p:sp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Simulated Annealing</a:t>
            </a:r>
            <a:endParaRPr lang="en-US"/>
          </a:p>
        </p:txBody>
      </p:sp>
      <p:sp>
        <p:nvSpPr>
          <p:cNvPr id="350211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0212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0213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0214" name="Oval 6"/>
          <p:cNvSpPr>
            <a:spLocks noChangeArrowheads="1"/>
          </p:cNvSpPr>
          <p:nvPr/>
        </p:nvSpPr>
        <p:spPr bwMode="auto">
          <a:xfrm>
            <a:off x="4648200" y="51054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0215" name="Text Box 7"/>
          <p:cNvSpPr txBox="1">
            <a:spLocks noChangeArrowheads="1"/>
          </p:cNvSpPr>
          <p:nvPr/>
        </p:nvSpPr>
        <p:spPr bwMode="auto">
          <a:xfrm>
            <a:off x="1447800" y="2057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Cost</a:t>
            </a:r>
            <a:endParaRPr lang="en-GB"/>
          </a:p>
        </p:txBody>
      </p:sp>
      <p:sp>
        <p:nvSpPr>
          <p:cNvPr id="350216" name="Text Box 8"/>
          <p:cNvSpPr txBox="1">
            <a:spLocks noChangeArrowheads="1"/>
          </p:cNvSpPr>
          <p:nvPr/>
        </p:nvSpPr>
        <p:spPr bwMode="auto">
          <a:xfrm>
            <a:off x="7696200" y="5867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States</a:t>
            </a:r>
            <a:endParaRPr lang="en-GB"/>
          </a:p>
        </p:txBody>
      </p:sp>
      <p:sp>
        <p:nvSpPr>
          <p:cNvPr id="350217" name="Line 9"/>
          <p:cNvSpPr>
            <a:spLocks noChangeShapeType="1"/>
          </p:cNvSpPr>
          <p:nvPr/>
        </p:nvSpPr>
        <p:spPr bwMode="auto">
          <a:xfrm>
            <a:off x="3886200" y="2590800"/>
            <a:ext cx="609600" cy="27432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0218" name="Text Box 10"/>
          <p:cNvSpPr txBox="1">
            <a:spLocks noChangeArrowheads="1"/>
          </p:cNvSpPr>
          <p:nvPr/>
        </p:nvSpPr>
        <p:spPr bwMode="auto">
          <a:xfrm>
            <a:off x="3733800" y="21336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62ED-5C73-4272-B32D-DAB8CA5410C6}" type="slidenum">
              <a:rPr lang="ar-SA"/>
              <a:pPr/>
              <a:t>57</a:t>
            </a:fld>
            <a:endParaRPr lang="en-GB"/>
          </a:p>
        </p:txBody>
      </p:sp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Simulated Annealing</a:t>
            </a:r>
            <a:endParaRPr lang="en-US"/>
          </a:p>
        </p:txBody>
      </p:sp>
      <p:sp>
        <p:nvSpPr>
          <p:cNvPr id="351235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1236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1237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1238" name="Oval 6"/>
          <p:cNvSpPr>
            <a:spLocks noChangeArrowheads="1"/>
          </p:cNvSpPr>
          <p:nvPr/>
        </p:nvSpPr>
        <p:spPr bwMode="auto">
          <a:xfrm>
            <a:off x="4648200" y="5105400"/>
            <a:ext cx="1524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239" name="Text Box 7"/>
          <p:cNvSpPr txBox="1">
            <a:spLocks noChangeArrowheads="1"/>
          </p:cNvSpPr>
          <p:nvPr/>
        </p:nvSpPr>
        <p:spPr bwMode="auto">
          <a:xfrm>
            <a:off x="1447800" y="2057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Cost</a:t>
            </a:r>
            <a:endParaRPr lang="en-GB"/>
          </a:p>
        </p:txBody>
      </p:sp>
      <p:sp>
        <p:nvSpPr>
          <p:cNvPr id="351240" name="Text Box 8"/>
          <p:cNvSpPr txBox="1">
            <a:spLocks noChangeArrowheads="1"/>
          </p:cNvSpPr>
          <p:nvPr/>
        </p:nvSpPr>
        <p:spPr bwMode="auto">
          <a:xfrm>
            <a:off x="7696200" y="5867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States</a:t>
            </a:r>
            <a:endParaRPr lang="en-GB"/>
          </a:p>
        </p:txBody>
      </p:sp>
      <p:sp>
        <p:nvSpPr>
          <p:cNvPr id="351241" name="Line 9"/>
          <p:cNvSpPr>
            <a:spLocks noChangeShapeType="1"/>
          </p:cNvSpPr>
          <p:nvPr/>
        </p:nvSpPr>
        <p:spPr bwMode="auto">
          <a:xfrm>
            <a:off x="3886200" y="2590800"/>
            <a:ext cx="609600" cy="27432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1242" name="Text Box 10"/>
          <p:cNvSpPr txBox="1">
            <a:spLocks noChangeArrowheads="1"/>
          </p:cNvSpPr>
          <p:nvPr/>
        </p:nvSpPr>
        <p:spPr bwMode="auto">
          <a:xfrm>
            <a:off x="3733800" y="21336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  <p:sp>
        <p:nvSpPr>
          <p:cNvPr id="351243" name="Line 11"/>
          <p:cNvSpPr>
            <a:spLocks noChangeShapeType="1"/>
          </p:cNvSpPr>
          <p:nvPr/>
        </p:nvSpPr>
        <p:spPr bwMode="auto">
          <a:xfrm>
            <a:off x="4724400" y="533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1244" name="Line 12"/>
          <p:cNvSpPr>
            <a:spLocks noChangeShapeType="1"/>
          </p:cNvSpPr>
          <p:nvPr/>
        </p:nvSpPr>
        <p:spPr bwMode="auto">
          <a:xfrm flipH="1">
            <a:off x="2133600" y="53340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Local Search Algorithms</a:t>
            </a:r>
            <a:endParaRPr lang="en-GB"/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Tabu Search</a:t>
            </a:r>
          </a:p>
          <a:p>
            <a:r>
              <a:rPr lang="en-US"/>
              <a:t>(hill climbing with small memory)</a:t>
            </a:r>
            <a:endParaRPr lang="en-GB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CB10C-AA38-4FAD-876C-6429F6459CFA}" type="slidenum">
              <a:rPr lang="ar-SA"/>
              <a:pPr/>
              <a:t>59</a:t>
            </a:fld>
            <a:endParaRPr lang="en-GB"/>
          </a:p>
        </p:txBody>
      </p:sp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Tabu Search</a:t>
            </a:r>
            <a:endParaRPr lang="en-GB"/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400"/>
              <a:t>The basic concept of Tabu Search as described by Glover (1986) is "a meta-heuristic superimposed on another heuristic. </a:t>
            </a:r>
          </a:p>
          <a:p>
            <a:pPr>
              <a:lnSpc>
                <a:spcPct val="90000"/>
              </a:lnSpc>
            </a:pPr>
            <a:endParaRPr lang="en-GB" sz="2400"/>
          </a:p>
          <a:p>
            <a:pPr>
              <a:lnSpc>
                <a:spcPct val="90000"/>
              </a:lnSpc>
            </a:pPr>
            <a:r>
              <a:rPr lang="en-GB" sz="2400"/>
              <a:t>The overall approach is to avoid entrainment in cycles by forbidding or penalizing moves which take the solution, in the next iteration, to points in the solution space previously visited ( hence "tabu"). </a:t>
            </a:r>
          </a:p>
          <a:p>
            <a:pPr>
              <a:lnSpc>
                <a:spcPct val="90000"/>
              </a:lnSpc>
            </a:pPr>
            <a:endParaRPr lang="en-GB" sz="2400"/>
          </a:p>
          <a:p>
            <a:pPr>
              <a:lnSpc>
                <a:spcPct val="90000"/>
              </a:lnSpc>
            </a:pPr>
            <a:r>
              <a:rPr lang="en-GB" sz="2400"/>
              <a:t>The Tabu search is fairly new, Glover attributes it's origin to about 1977 (see Glover, 1977).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C6D5-F066-41E0-A92D-B9A78288D576}" type="slidenum">
              <a:rPr lang="ar-SA"/>
              <a:pPr/>
              <a:t>6</a:t>
            </a:fld>
            <a:endParaRPr lang="en-GB"/>
          </a:p>
        </p:txBody>
      </p:sp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Traveling Salesman Person</a:t>
            </a:r>
            <a:endParaRPr lang="en-GB"/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620000" cy="4343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A Solution: Exhaustive Search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2000"/>
              <a:t> (Generate and Test) !!</a:t>
            </a:r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/>
              <a:t>The number of all tours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/>
              <a:t>is about (n-1)!/2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/>
              <a:t>If n = 36 the number is about: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/>
              <a:t>566573983193072464833325668761600000000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/>
              <a:t>Not Viable Approach !!</a:t>
            </a:r>
            <a:endParaRPr lang="en-GB" sz="2400"/>
          </a:p>
        </p:txBody>
      </p:sp>
      <p:pic>
        <p:nvPicPr>
          <p:cNvPr id="201732" name="Picture 4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0" y="1939925"/>
            <a:ext cx="3505200" cy="27844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409FF-2B47-456B-B550-9E23662365A4}" type="slidenum">
              <a:rPr lang="ar-SA"/>
              <a:pPr/>
              <a:t>60</a:t>
            </a:fld>
            <a:endParaRPr lang="en-GB"/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Tabu Search: TS</a:t>
            </a:r>
            <a:endParaRPr lang="en-US"/>
          </a:p>
        </p:txBody>
      </p:sp>
      <p:sp>
        <p:nvSpPr>
          <p:cNvPr id="297987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988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989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990" name="Oval 6"/>
          <p:cNvSpPr>
            <a:spLocks noChangeArrowheads="1"/>
          </p:cNvSpPr>
          <p:nvPr/>
        </p:nvSpPr>
        <p:spPr bwMode="auto">
          <a:xfrm>
            <a:off x="2667000" y="2971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994" name="Text Box 10"/>
          <p:cNvSpPr txBox="1">
            <a:spLocks noChangeArrowheads="1"/>
          </p:cNvSpPr>
          <p:nvPr/>
        </p:nvSpPr>
        <p:spPr bwMode="auto">
          <a:xfrm>
            <a:off x="1447800" y="2057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Cost</a:t>
            </a:r>
            <a:endParaRPr lang="en-GB"/>
          </a:p>
        </p:txBody>
      </p:sp>
      <p:sp>
        <p:nvSpPr>
          <p:cNvPr id="297995" name="Text Box 11"/>
          <p:cNvSpPr txBox="1">
            <a:spLocks noChangeArrowheads="1"/>
          </p:cNvSpPr>
          <p:nvPr/>
        </p:nvSpPr>
        <p:spPr bwMode="auto">
          <a:xfrm>
            <a:off x="7696200" y="5867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States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FB9D-577C-4689-9855-3182C7601EC6}" type="slidenum">
              <a:rPr lang="ar-SA"/>
              <a:pPr/>
              <a:t>61</a:t>
            </a:fld>
            <a:endParaRPr lang="en-GB"/>
          </a:p>
        </p:txBody>
      </p:sp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Tabu Search: TS</a:t>
            </a:r>
            <a:endParaRPr lang="en-US"/>
          </a:p>
        </p:txBody>
      </p:sp>
      <p:sp>
        <p:nvSpPr>
          <p:cNvPr id="299011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9012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9013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9014" name="Oval 6"/>
          <p:cNvSpPr>
            <a:spLocks noChangeArrowheads="1"/>
          </p:cNvSpPr>
          <p:nvPr/>
        </p:nvSpPr>
        <p:spPr bwMode="auto">
          <a:xfrm>
            <a:off x="2667000" y="2971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016" name="Text Box 8"/>
          <p:cNvSpPr txBox="1">
            <a:spLocks noChangeArrowheads="1"/>
          </p:cNvSpPr>
          <p:nvPr/>
        </p:nvSpPr>
        <p:spPr bwMode="auto">
          <a:xfrm>
            <a:off x="3657600" y="18288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  <p:sp>
        <p:nvSpPr>
          <p:cNvPr id="299017" name="Line 9"/>
          <p:cNvSpPr>
            <a:spLocks noChangeShapeType="1"/>
          </p:cNvSpPr>
          <p:nvPr/>
        </p:nvSpPr>
        <p:spPr bwMode="auto">
          <a:xfrm flipH="1">
            <a:off x="2819400" y="2133600"/>
            <a:ext cx="990600" cy="9144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9018" name="Oval 10"/>
          <p:cNvSpPr>
            <a:spLocks noChangeArrowheads="1"/>
          </p:cNvSpPr>
          <p:nvPr/>
        </p:nvSpPr>
        <p:spPr bwMode="auto">
          <a:xfrm>
            <a:off x="2743200" y="33528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FA0C-9828-498C-847B-2F56C8C28350}" type="slidenum">
              <a:rPr lang="ar-SA"/>
              <a:pPr/>
              <a:t>62</a:t>
            </a:fld>
            <a:endParaRPr lang="en-GB"/>
          </a:p>
        </p:txBody>
      </p:sp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Tabu Search: TS</a:t>
            </a:r>
            <a:endParaRPr lang="en-US"/>
          </a:p>
        </p:txBody>
      </p:sp>
      <p:sp>
        <p:nvSpPr>
          <p:cNvPr id="300035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0036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0037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0038" name="Oval 6"/>
          <p:cNvSpPr>
            <a:spLocks noChangeArrowheads="1"/>
          </p:cNvSpPr>
          <p:nvPr/>
        </p:nvSpPr>
        <p:spPr bwMode="auto">
          <a:xfrm>
            <a:off x="2895600" y="37338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0039" name="Text Box 7"/>
          <p:cNvSpPr txBox="1">
            <a:spLocks noChangeArrowheads="1"/>
          </p:cNvSpPr>
          <p:nvPr/>
        </p:nvSpPr>
        <p:spPr bwMode="auto">
          <a:xfrm>
            <a:off x="3657600" y="18288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  <p:sp>
        <p:nvSpPr>
          <p:cNvPr id="300040" name="Line 8"/>
          <p:cNvSpPr>
            <a:spLocks noChangeShapeType="1"/>
          </p:cNvSpPr>
          <p:nvPr/>
        </p:nvSpPr>
        <p:spPr bwMode="auto">
          <a:xfrm flipH="1">
            <a:off x="2895600" y="2133600"/>
            <a:ext cx="914400" cy="12192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0041" name="Oval 9"/>
          <p:cNvSpPr>
            <a:spLocks noChangeArrowheads="1"/>
          </p:cNvSpPr>
          <p:nvPr/>
        </p:nvSpPr>
        <p:spPr bwMode="auto">
          <a:xfrm>
            <a:off x="2743200" y="3352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B74EF-EAD4-4405-B448-9AF80C8B4B8C}" type="slidenum">
              <a:rPr lang="ar-SA"/>
              <a:pPr/>
              <a:t>63</a:t>
            </a:fld>
            <a:endParaRPr lang="en-GB"/>
          </a:p>
        </p:txBody>
      </p:sp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Tabu Search: TS</a:t>
            </a:r>
            <a:endParaRPr lang="en-US"/>
          </a:p>
        </p:txBody>
      </p:sp>
      <p:sp>
        <p:nvSpPr>
          <p:cNvPr id="301059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1060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1061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1062" name="Oval 6"/>
          <p:cNvSpPr>
            <a:spLocks noChangeArrowheads="1"/>
          </p:cNvSpPr>
          <p:nvPr/>
        </p:nvSpPr>
        <p:spPr bwMode="auto">
          <a:xfrm>
            <a:off x="2895600" y="3733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1063" name="Text Box 7"/>
          <p:cNvSpPr txBox="1">
            <a:spLocks noChangeArrowheads="1"/>
          </p:cNvSpPr>
          <p:nvPr/>
        </p:nvSpPr>
        <p:spPr bwMode="auto">
          <a:xfrm>
            <a:off x="3657600" y="18288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  <p:sp>
        <p:nvSpPr>
          <p:cNvPr id="301064" name="Line 8"/>
          <p:cNvSpPr>
            <a:spLocks noChangeShapeType="1"/>
          </p:cNvSpPr>
          <p:nvPr/>
        </p:nvSpPr>
        <p:spPr bwMode="auto">
          <a:xfrm flipH="1">
            <a:off x="3048000" y="2133600"/>
            <a:ext cx="762000" cy="16002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1065" name="Oval 9"/>
          <p:cNvSpPr>
            <a:spLocks noChangeArrowheads="1"/>
          </p:cNvSpPr>
          <p:nvPr/>
        </p:nvSpPr>
        <p:spPr bwMode="auto">
          <a:xfrm>
            <a:off x="3048000" y="41148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3541B-0FFE-4868-9F78-6AFB6B1F3666}" type="slidenum">
              <a:rPr lang="ar-SA"/>
              <a:pPr/>
              <a:t>64</a:t>
            </a:fld>
            <a:endParaRPr lang="en-GB"/>
          </a:p>
        </p:txBody>
      </p:sp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Tabu Search: TS</a:t>
            </a:r>
            <a:endParaRPr lang="en-US"/>
          </a:p>
        </p:txBody>
      </p:sp>
      <p:sp>
        <p:nvSpPr>
          <p:cNvPr id="302083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2084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2085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2086" name="Oval 6"/>
          <p:cNvSpPr>
            <a:spLocks noChangeArrowheads="1"/>
          </p:cNvSpPr>
          <p:nvPr/>
        </p:nvSpPr>
        <p:spPr bwMode="auto">
          <a:xfrm>
            <a:off x="3200400" y="42672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2087" name="Text Box 7"/>
          <p:cNvSpPr txBox="1">
            <a:spLocks noChangeArrowheads="1"/>
          </p:cNvSpPr>
          <p:nvPr/>
        </p:nvSpPr>
        <p:spPr bwMode="auto">
          <a:xfrm>
            <a:off x="3657600" y="18288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  <p:sp>
        <p:nvSpPr>
          <p:cNvPr id="302088" name="Line 8"/>
          <p:cNvSpPr>
            <a:spLocks noChangeShapeType="1"/>
          </p:cNvSpPr>
          <p:nvPr/>
        </p:nvSpPr>
        <p:spPr bwMode="auto">
          <a:xfrm flipH="1">
            <a:off x="3124200" y="2133600"/>
            <a:ext cx="685800" cy="19812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2089" name="Oval 9"/>
          <p:cNvSpPr>
            <a:spLocks noChangeArrowheads="1"/>
          </p:cNvSpPr>
          <p:nvPr/>
        </p:nvSpPr>
        <p:spPr bwMode="auto">
          <a:xfrm>
            <a:off x="3048000" y="4114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686C-223E-4D6D-A355-4975E4B270F5}" type="slidenum">
              <a:rPr lang="ar-SA"/>
              <a:pPr/>
              <a:t>65</a:t>
            </a:fld>
            <a:endParaRPr lang="en-GB"/>
          </a:p>
        </p:txBody>
      </p:sp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Tabu Search: TS</a:t>
            </a:r>
            <a:endParaRPr lang="en-US"/>
          </a:p>
        </p:txBody>
      </p:sp>
      <p:sp>
        <p:nvSpPr>
          <p:cNvPr id="303107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3108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3109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3110" name="Oval 6"/>
          <p:cNvSpPr>
            <a:spLocks noChangeArrowheads="1"/>
          </p:cNvSpPr>
          <p:nvPr/>
        </p:nvSpPr>
        <p:spPr bwMode="auto">
          <a:xfrm>
            <a:off x="3200400" y="42672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3111" name="Text Box 7"/>
          <p:cNvSpPr txBox="1">
            <a:spLocks noChangeArrowheads="1"/>
          </p:cNvSpPr>
          <p:nvPr/>
        </p:nvSpPr>
        <p:spPr bwMode="auto">
          <a:xfrm>
            <a:off x="3657600" y="18288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  <p:sp>
        <p:nvSpPr>
          <p:cNvPr id="303112" name="Line 8"/>
          <p:cNvSpPr>
            <a:spLocks noChangeShapeType="1"/>
          </p:cNvSpPr>
          <p:nvPr/>
        </p:nvSpPr>
        <p:spPr bwMode="auto">
          <a:xfrm flipH="1">
            <a:off x="3276600" y="2362200"/>
            <a:ext cx="609600" cy="19812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3113" name="Oval 9"/>
          <p:cNvSpPr>
            <a:spLocks noChangeArrowheads="1"/>
          </p:cNvSpPr>
          <p:nvPr/>
        </p:nvSpPr>
        <p:spPr bwMode="auto">
          <a:xfrm>
            <a:off x="3429000" y="40386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94DE1-F569-48D7-B6AA-C1000BDCE492}" type="slidenum">
              <a:rPr lang="ar-SA"/>
              <a:pPr/>
              <a:t>66</a:t>
            </a:fld>
            <a:endParaRPr lang="en-GB"/>
          </a:p>
        </p:txBody>
      </p:sp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Tabu Search: TS</a:t>
            </a:r>
            <a:endParaRPr lang="en-US"/>
          </a:p>
        </p:txBody>
      </p:sp>
      <p:sp>
        <p:nvSpPr>
          <p:cNvPr id="304131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4132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4133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4134" name="Oval 6"/>
          <p:cNvSpPr>
            <a:spLocks noChangeArrowheads="1"/>
          </p:cNvSpPr>
          <p:nvPr/>
        </p:nvSpPr>
        <p:spPr bwMode="auto">
          <a:xfrm>
            <a:off x="3657600" y="36576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4135" name="Text Box 7"/>
          <p:cNvSpPr txBox="1">
            <a:spLocks noChangeArrowheads="1"/>
          </p:cNvSpPr>
          <p:nvPr/>
        </p:nvSpPr>
        <p:spPr bwMode="auto">
          <a:xfrm>
            <a:off x="3657600" y="18288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  <p:sp>
        <p:nvSpPr>
          <p:cNvPr id="304136" name="Line 8"/>
          <p:cNvSpPr>
            <a:spLocks noChangeShapeType="1"/>
          </p:cNvSpPr>
          <p:nvPr/>
        </p:nvSpPr>
        <p:spPr bwMode="auto">
          <a:xfrm flipH="1">
            <a:off x="3276600" y="2362200"/>
            <a:ext cx="609600" cy="19812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4137" name="Oval 9"/>
          <p:cNvSpPr>
            <a:spLocks noChangeArrowheads="1"/>
          </p:cNvSpPr>
          <p:nvPr/>
        </p:nvSpPr>
        <p:spPr bwMode="auto">
          <a:xfrm>
            <a:off x="3429000" y="40386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27C9F-0053-48CE-91DD-45A6EE081C6A}" type="slidenum">
              <a:rPr lang="ar-SA"/>
              <a:pPr/>
              <a:t>67</a:t>
            </a:fld>
            <a:endParaRPr lang="en-GB"/>
          </a:p>
        </p:txBody>
      </p:sp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Tabu Search: TS</a:t>
            </a:r>
            <a:endParaRPr lang="en-US"/>
          </a:p>
        </p:txBody>
      </p:sp>
      <p:sp>
        <p:nvSpPr>
          <p:cNvPr id="305155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5156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5157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5158" name="Oval 6"/>
          <p:cNvSpPr>
            <a:spLocks noChangeArrowheads="1"/>
          </p:cNvSpPr>
          <p:nvPr/>
        </p:nvSpPr>
        <p:spPr bwMode="auto">
          <a:xfrm>
            <a:off x="3657600" y="36576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5159" name="Text Box 7"/>
          <p:cNvSpPr txBox="1">
            <a:spLocks noChangeArrowheads="1"/>
          </p:cNvSpPr>
          <p:nvPr/>
        </p:nvSpPr>
        <p:spPr bwMode="auto">
          <a:xfrm>
            <a:off x="3657600" y="18288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  <p:sp>
        <p:nvSpPr>
          <p:cNvPr id="305160" name="Line 8"/>
          <p:cNvSpPr>
            <a:spLocks noChangeShapeType="1"/>
          </p:cNvSpPr>
          <p:nvPr/>
        </p:nvSpPr>
        <p:spPr bwMode="auto">
          <a:xfrm flipH="1">
            <a:off x="3276600" y="2362200"/>
            <a:ext cx="609600" cy="19812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5161" name="Oval 9"/>
          <p:cNvSpPr>
            <a:spLocks noChangeArrowheads="1"/>
          </p:cNvSpPr>
          <p:nvPr/>
        </p:nvSpPr>
        <p:spPr bwMode="auto">
          <a:xfrm>
            <a:off x="4038600" y="33528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445ED-08DE-437A-80D7-3EC309F12B50}" type="slidenum">
              <a:rPr lang="ar-SA"/>
              <a:pPr/>
              <a:t>68</a:t>
            </a:fld>
            <a:endParaRPr lang="en-GB"/>
          </a:p>
        </p:txBody>
      </p:sp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Tabu Search: TS</a:t>
            </a:r>
            <a:endParaRPr lang="en-US"/>
          </a:p>
        </p:txBody>
      </p:sp>
      <p:sp>
        <p:nvSpPr>
          <p:cNvPr id="306179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6180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6181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6182" name="Oval 6"/>
          <p:cNvSpPr>
            <a:spLocks noChangeArrowheads="1"/>
          </p:cNvSpPr>
          <p:nvPr/>
        </p:nvSpPr>
        <p:spPr bwMode="auto">
          <a:xfrm>
            <a:off x="4267200" y="36576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6183" name="Text Box 7"/>
          <p:cNvSpPr txBox="1">
            <a:spLocks noChangeArrowheads="1"/>
          </p:cNvSpPr>
          <p:nvPr/>
        </p:nvSpPr>
        <p:spPr bwMode="auto">
          <a:xfrm>
            <a:off x="3657600" y="18288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  <p:sp>
        <p:nvSpPr>
          <p:cNvPr id="306184" name="Line 8"/>
          <p:cNvSpPr>
            <a:spLocks noChangeShapeType="1"/>
          </p:cNvSpPr>
          <p:nvPr/>
        </p:nvSpPr>
        <p:spPr bwMode="auto">
          <a:xfrm flipH="1">
            <a:off x="3276600" y="2362200"/>
            <a:ext cx="609600" cy="19812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6185" name="Oval 9"/>
          <p:cNvSpPr>
            <a:spLocks noChangeArrowheads="1"/>
          </p:cNvSpPr>
          <p:nvPr/>
        </p:nvSpPr>
        <p:spPr bwMode="auto">
          <a:xfrm>
            <a:off x="4038600" y="3352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1ABDE-989C-4CBB-944C-FE4A84D9D0D0}" type="slidenum">
              <a:rPr lang="ar-SA"/>
              <a:pPr/>
              <a:t>69</a:t>
            </a:fld>
            <a:endParaRPr lang="en-GB"/>
          </a:p>
        </p:txBody>
      </p:sp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Tabu Search: TS</a:t>
            </a:r>
            <a:endParaRPr lang="en-US"/>
          </a:p>
        </p:txBody>
      </p:sp>
      <p:sp>
        <p:nvSpPr>
          <p:cNvPr id="307203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204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205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206" name="Oval 6"/>
          <p:cNvSpPr>
            <a:spLocks noChangeArrowheads="1"/>
          </p:cNvSpPr>
          <p:nvPr/>
        </p:nvSpPr>
        <p:spPr bwMode="auto">
          <a:xfrm>
            <a:off x="4267200" y="36576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07" name="Text Box 7"/>
          <p:cNvSpPr txBox="1">
            <a:spLocks noChangeArrowheads="1"/>
          </p:cNvSpPr>
          <p:nvPr/>
        </p:nvSpPr>
        <p:spPr bwMode="auto">
          <a:xfrm>
            <a:off x="3657600" y="18288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  <p:sp>
        <p:nvSpPr>
          <p:cNvPr id="307208" name="Line 8"/>
          <p:cNvSpPr>
            <a:spLocks noChangeShapeType="1"/>
          </p:cNvSpPr>
          <p:nvPr/>
        </p:nvSpPr>
        <p:spPr bwMode="auto">
          <a:xfrm flipH="1">
            <a:off x="3276600" y="2362200"/>
            <a:ext cx="609600" cy="19812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209" name="Oval 9"/>
          <p:cNvSpPr>
            <a:spLocks noChangeArrowheads="1"/>
          </p:cNvSpPr>
          <p:nvPr/>
        </p:nvSpPr>
        <p:spPr bwMode="auto">
          <a:xfrm>
            <a:off x="4343400" y="41148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EA3C3-52D7-4ED9-875D-6D98BC004DF9}" type="slidenum">
              <a:rPr lang="ar-SA"/>
              <a:pPr/>
              <a:t>7</a:t>
            </a:fld>
            <a:endParaRPr lang="en-GB"/>
          </a:p>
        </p:txBody>
      </p:sp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Traveling Salesman Person</a:t>
            </a:r>
            <a:endParaRPr lang="en-GB"/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620000" cy="4343400"/>
          </a:xfrm>
        </p:spPr>
        <p:txBody>
          <a:bodyPr/>
          <a:lstStyle/>
          <a:p>
            <a:r>
              <a:rPr lang="en-US" sz="2800"/>
              <a:t>A Solution: Start from an initial solution and improve using local transformations.</a:t>
            </a:r>
          </a:p>
        </p:txBody>
      </p:sp>
      <p:grpSp>
        <p:nvGrpSpPr>
          <p:cNvPr id="218122" name="Group 10"/>
          <p:cNvGrpSpPr>
            <a:grpSpLocks/>
          </p:cNvGrpSpPr>
          <p:nvPr/>
        </p:nvGrpSpPr>
        <p:grpSpPr bwMode="auto">
          <a:xfrm>
            <a:off x="533400" y="2884488"/>
            <a:ext cx="8229600" cy="3440112"/>
            <a:chOff x="384" y="1847"/>
            <a:chExt cx="5184" cy="2167"/>
          </a:xfrm>
        </p:grpSpPr>
        <p:pic>
          <p:nvPicPr>
            <p:cNvPr id="218119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4" y="2112"/>
              <a:ext cx="2688" cy="1398"/>
            </a:xfrm>
            <a:prstGeom prst="rect">
              <a:avLst/>
            </a:prstGeom>
          </p:spPr>
        </p:pic>
        <p:pic>
          <p:nvPicPr>
            <p:cNvPr id="218120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68" y="1847"/>
              <a:ext cx="2400" cy="1945"/>
            </a:xfrm>
            <a:prstGeom prst="rect">
              <a:avLst/>
            </a:prstGeom>
          </p:spPr>
        </p:pic>
        <p:pic>
          <p:nvPicPr>
            <p:cNvPr id="218121" name="Picture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32" y="3792"/>
              <a:ext cx="1020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E14C-8C79-4584-9832-CC128019D99A}" type="slidenum">
              <a:rPr lang="ar-SA"/>
              <a:pPr/>
              <a:t>70</a:t>
            </a:fld>
            <a:endParaRPr lang="en-GB"/>
          </a:p>
        </p:txBody>
      </p:sp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Tabu Search: TS</a:t>
            </a:r>
            <a:endParaRPr lang="en-US"/>
          </a:p>
        </p:txBody>
      </p:sp>
      <p:sp>
        <p:nvSpPr>
          <p:cNvPr id="308227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228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229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230" name="Oval 6"/>
          <p:cNvSpPr>
            <a:spLocks noChangeArrowheads="1"/>
          </p:cNvSpPr>
          <p:nvPr/>
        </p:nvSpPr>
        <p:spPr bwMode="auto">
          <a:xfrm>
            <a:off x="4495800" y="46482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231" name="Text Box 7"/>
          <p:cNvSpPr txBox="1">
            <a:spLocks noChangeArrowheads="1"/>
          </p:cNvSpPr>
          <p:nvPr/>
        </p:nvSpPr>
        <p:spPr bwMode="auto">
          <a:xfrm>
            <a:off x="3657600" y="18288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  <p:sp>
        <p:nvSpPr>
          <p:cNvPr id="308232" name="Line 8"/>
          <p:cNvSpPr>
            <a:spLocks noChangeShapeType="1"/>
          </p:cNvSpPr>
          <p:nvPr/>
        </p:nvSpPr>
        <p:spPr bwMode="auto">
          <a:xfrm flipH="1">
            <a:off x="3276600" y="2362200"/>
            <a:ext cx="609600" cy="19812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233" name="Oval 9"/>
          <p:cNvSpPr>
            <a:spLocks noChangeArrowheads="1"/>
          </p:cNvSpPr>
          <p:nvPr/>
        </p:nvSpPr>
        <p:spPr bwMode="auto">
          <a:xfrm>
            <a:off x="4343400" y="4114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B86F-0CE9-4CE5-9D55-DF3BF3C65F98}" type="slidenum">
              <a:rPr lang="ar-SA"/>
              <a:pPr/>
              <a:t>71</a:t>
            </a:fld>
            <a:endParaRPr lang="en-GB"/>
          </a:p>
        </p:txBody>
      </p:sp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Tabu Search: TS</a:t>
            </a:r>
            <a:endParaRPr lang="en-US"/>
          </a:p>
        </p:txBody>
      </p:sp>
      <p:sp>
        <p:nvSpPr>
          <p:cNvPr id="309251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9252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9253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9254" name="Oval 6"/>
          <p:cNvSpPr>
            <a:spLocks noChangeArrowheads="1"/>
          </p:cNvSpPr>
          <p:nvPr/>
        </p:nvSpPr>
        <p:spPr bwMode="auto">
          <a:xfrm>
            <a:off x="4495800" y="46482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255" name="Text Box 7"/>
          <p:cNvSpPr txBox="1">
            <a:spLocks noChangeArrowheads="1"/>
          </p:cNvSpPr>
          <p:nvPr/>
        </p:nvSpPr>
        <p:spPr bwMode="auto">
          <a:xfrm>
            <a:off x="3657600" y="18288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  <p:sp>
        <p:nvSpPr>
          <p:cNvPr id="309256" name="Line 8"/>
          <p:cNvSpPr>
            <a:spLocks noChangeShapeType="1"/>
          </p:cNvSpPr>
          <p:nvPr/>
        </p:nvSpPr>
        <p:spPr bwMode="auto">
          <a:xfrm>
            <a:off x="3886200" y="2362200"/>
            <a:ext cx="609600" cy="22098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9257" name="Oval 9"/>
          <p:cNvSpPr>
            <a:spLocks noChangeArrowheads="1"/>
          </p:cNvSpPr>
          <p:nvPr/>
        </p:nvSpPr>
        <p:spPr bwMode="auto">
          <a:xfrm>
            <a:off x="4648200" y="51054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3968A-93D8-46FE-88B6-68EE2019CFBF}" type="slidenum">
              <a:rPr lang="ar-SA"/>
              <a:pPr/>
              <a:t>72</a:t>
            </a:fld>
            <a:endParaRPr lang="en-GB"/>
          </a:p>
        </p:txBody>
      </p:sp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Tabu Search: TS</a:t>
            </a:r>
            <a:endParaRPr lang="en-US"/>
          </a:p>
        </p:txBody>
      </p:sp>
      <p:sp>
        <p:nvSpPr>
          <p:cNvPr id="310275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276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277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278" name="Oval 6"/>
          <p:cNvSpPr>
            <a:spLocks noChangeArrowheads="1"/>
          </p:cNvSpPr>
          <p:nvPr/>
        </p:nvSpPr>
        <p:spPr bwMode="auto">
          <a:xfrm>
            <a:off x="4800600" y="45720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79" name="Text Box 7"/>
          <p:cNvSpPr txBox="1">
            <a:spLocks noChangeArrowheads="1"/>
          </p:cNvSpPr>
          <p:nvPr/>
        </p:nvSpPr>
        <p:spPr bwMode="auto">
          <a:xfrm>
            <a:off x="3657600" y="18288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  <p:sp>
        <p:nvSpPr>
          <p:cNvPr id="310280" name="Line 8"/>
          <p:cNvSpPr>
            <a:spLocks noChangeShapeType="1"/>
          </p:cNvSpPr>
          <p:nvPr/>
        </p:nvSpPr>
        <p:spPr bwMode="auto">
          <a:xfrm>
            <a:off x="3886200" y="2362200"/>
            <a:ext cx="762000" cy="2743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281" name="Oval 9"/>
          <p:cNvSpPr>
            <a:spLocks noChangeArrowheads="1"/>
          </p:cNvSpPr>
          <p:nvPr/>
        </p:nvSpPr>
        <p:spPr bwMode="auto">
          <a:xfrm>
            <a:off x="4648200" y="51054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3BFC1-C3C6-4CFD-B66C-C9A372B29485}" type="slidenum">
              <a:rPr lang="ar-SA"/>
              <a:pPr/>
              <a:t>73</a:t>
            </a:fld>
            <a:endParaRPr lang="en-GB"/>
          </a:p>
        </p:txBody>
      </p:sp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Tabu Search: TS</a:t>
            </a:r>
            <a:endParaRPr lang="en-US"/>
          </a:p>
        </p:txBody>
      </p:sp>
      <p:sp>
        <p:nvSpPr>
          <p:cNvPr id="311299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1300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1301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1302" name="Oval 6"/>
          <p:cNvSpPr>
            <a:spLocks noChangeArrowheads="1"/>
          </p:cNvSpPr>
          <p:nvPr/>
        </p:nvSpPr>
        <p:spPr bwMode="auto">
          <a:xfrm>
            <a:off x="4800600" y="45720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303" name="Text Box 7"/>
          <p:cNvSpPr txBox="1">
            <a:spLocks noChangeArrowheads="1"/>
          </p:cNvSpPr>
          <p:nvPr/>
        </p:nvSpPr>
        <p:spPr bwMode="auto">
          <a:xfrm>
            <a:off x="3657600" y="18288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  <p:sp>
        <p:nvSpPr>
          <p:cNvPr id="311304" name="Line 8"/>
          <p:cNvSpPr>
            <a:spLocks noChangeShapeType="1"/>
          </p:cNvSpPr>
          <p:nvPr/>
        </p:nvSpPr>
        <p:spPr bwMode="auto">
          <a:xfrm>
            <a:off x="3886200" y="2362200"/>
            <a:ext cx="762000" cy="2743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1305" name="Oval 9"/>
          <p:cNvSpPr>
            <a:spLocks noChangeArrowheads="1"/>
          </p:cNvSpPr>
          <p:nvPr/>
        </p:nvSpPr>
        <p:spPr bwMode="auto">
          <a:xfrm>
            <a:off x="4876800" y="40386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5B901-E801-47F3-BA58-D40A341481EF}" type="slidenum">
              <a:rPr lang="ar-SA"/>
              <a:pPr/>
              <a:t>74</a:t>
            </a:fld>
            <a:endParaRPr lang="en-GB"/>
          </a:p>
        </p:txBody>
      </p:sp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Tabu Search: TS</a:t>
            </a:r>
            <a:endParaRPr lang="en-US"/>
          </a:p>
        </p:txBody>
      </p:sp>
      <p:sp>
        <p:nvSpPr>
          <p:cNvPr id="312323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324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325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326" name="Oval 6"/>
          <p:cNvSpPr>
            <a:spLocks noChangeArrowheads="1"/>
          </p:cNvSpPr>
          <p:nvPr/>
        </p:nvSpPr>
        <p:spPr bwMode="auto">
          <a:xfrm>
            <a:off x="5029200" y="35052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327" name="Text Box 7"/>
          <p:cNvSpPr txBox="1">
            <a:spLocks noChangeArrowheads="1"/>
          </p:cNvSpPr>
          <p:nvPr/>
        </p:nvSpPr>
        <p:spPr bwMode="auto">
          <a:xfrm>
            <a:off x="3657600" y="18288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  <p:sp>
        <p:nvSpPr>
          <p:cNvPr id="312328" name="Line 8"/>
          <p:cNvSpPr>
            <a:spLocks noChangeShapeType="1"/>
          </p:cNvSpPr>
          <p:nvPr/>
        </p:nvSpPr>
        <p:spPr bwMode="auto">
          <a:xfrm>
            <a:off x="3886200" y="2362200"/>
            <a:ext cx="762000" cy="2743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329" name="Oval 9"/>
          <p:cNvSpPr>
            <a:spLocks noChangeArrowheads="1"/>
          </p:cNvSpPr>
          <p:nvPr/>
        </p:nvSpPr>
        <p:spPr bwMode="auto">
          <a:xfrm>
            <a:off x="4876800" y="40386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2BD3-DB94-4D74-A4A0-BF90BA88930C}" type="slidenum">
              <a:rPr lang="ar-SA"/>
              <a:pPr/>
              <a:t>75</a:t>
            </a:fld>
            <a:endParaRPr lang="en-GB"/>
          </a:p>
        </p:txBody>
      </p:sp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Tabu Search: TS</a:t>
            </a:r>
            <a:endParaRPr lang="en-US"/>
          </a:p>
        </p:txBody>
      </p:sp>
      <p:sp>
        <p:nvSpPr>
          <p:cNvPr id="314371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4372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4373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4374" name="Oval 6"/>
          <p:cNvSpPr>
            <a:spLocks noChangeArrowheads="1"/>
          </p:cNvSpPr>
          <p:nvPr/>
        </p:nvSpPr>
        <p:spPr bwMode="auto">
          <a:xfrm>
            <a:off x="5029200" y="35052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4375" name="Text Box 7"/>
          <p:cNvSpPr txBox="1">
            <a:spLocks noChangeArrowheads="1"/>
          </p:cNvSpPr>
          <p:nvPr/>
        </p:nvSpPr>
        <p:spPr bwMode="auto">
          <a:xfrm>
            <a:off x="3657600" y="18288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  <p:sp>
        <p:nvSpPr>
          <p:cNvPr id="314376" name="Line 8"/>
          <p:cNvSpPr>
            <a:spLocks noChangeShapeType="1"/>
          </p:cNvSpPr>
          <p:nvPr/>
        </p:nvSpPr>
        <p:spPr bwMode="auto">
          <a:xfrm>
            <a:off x="3886200" y="2362200"/>
            <a:ext cx="762000" cy="2743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4377" name="Oval 9"/>
          <p:cNvSpPr>
            <a:spLocks noChangeArrowheads="1"/>
          </p:cNvSpPr>
          <p:nvPr/>
        </p:nvSpPr>
        <p:spPr bwMode="auto">
          <a:xfrm>
            <a:off x="5181600" y="29718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01D3F-D726-4091-8511-DF35F8A8AC9B}" type="slidenum">
              <a:rPr lang="ar-SA"/>
              <a:pPr/>
              <a:t>76</a:t>
            </a:fld>
            <a:endParaRPr lang="en-GB"/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Tabu Search: TS</a:t>
            </a:r>
            <a:endParaRPr lang="en-US"/>
          </a:p>
        </p:txBody>
      </p:sp>
      <p:sp>
        <p:nvSpPr>
          <p:cNvPr id="315395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5396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5397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5398" name="Oval 6"/>
          <p:cNvSpPr>
            <a:spLocks noChangeArrowheads="1"/>
          </p:cNvSpPr>
          <p:nvPr/>
        </p:nvSpPr>
        <p:spPr bwMode="auto">
          <a:xfrm>
            <a:off x="5562600" y="25908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5399" name="Text Box 7"/>
          <p:cNvSpPr txBox="1">
            <a:spLocks noChangeArrowheads="1"/>
          </p:cNvSpPr>
          <p:nvPr/>
        </p:nvSpPr>
        <p:spPr bwMode="auto">
          <a:xfrm>
            <a:off x="3657600" y="18288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  <p:sp>
        <p:nvSpPr>
          <p:cNvPr id="315400" name="Line 8"/>
          <p:cNvSpPr>
            <a:spLocks noChangeShapeType="1"/>
          </p:cNvSpPr>
          <p:nvPr/>
        </p:nvSpPr>
        <p:spPr bwMode="auto">
          <a:xfrm>
            <a:off x="3886200" y="2362200"/>
            <a:ext cx="762000" cy="2743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5401" name="Oval 9"/>
          <p:cNvSpPr>
            <a:spLocks noChangeArrowheads="1"/>
          </p:cNvSpPr>
          <p:nvPr/>
        </p:nvSpPr>
        <p:spPr bwMode="auto">
          <a:xfrm>
            <a:off x="5181600" y="2971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4B235-4444-4B97-880A-EACAAC64AEBD}" type="slidenum">
              <a:rPr lang="ar-SA"/>
              <a:pPr/>
              <a:t>77</a:t>
            </a:fld>
            <a:endParaRPr lang="en-GB"/>
          </a:p>
        </p:txBody>
      </p:sp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Tabu Search: TS</a:t>
            </a:r>
            <a:endParaRPr lang="en-US"/>
          </a:p>
        </p:txBody>
      </p:sp>
      <p:sp>
        <p:nvSpPr>
          <p:cNvPr id="316419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6420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6421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6422" name="Oval 6"/>
          <p:cNvSpPr>
            <a:spLocks noChangeArrowheads="1"/>
          </p:cNvSpPr>
          <p:nvPr/>
        </p:nvSpPr>
        <p:spPr bwMode="auto">
          <a:xfrm>
            <a:off x="5562600" y="2590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423" name="Text Box 7"/>
          <p:cNvSpPr txBox="1">
            <a:spLocks noChangeArrowheads="1"/>
          </p:cNvSpPr>
          <p:nvPr/>
        </p:nvSpPr>
        <p:spPr bwMode="auto">
          <a:xfrm>
            <a:off x="3657600" y="18288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  <p:sp>
        <p:nvSpPr>
          <p:cNvPr id="316424" name="Line 8"/>
          <p:cNvSpPr>
            <a:spLocks noChangeShapeType="1"/>
          </p:cNvSpPr>
          <p:nvPr/>
        </p:nvSpPr>
        <p:spPr bwMode="auto">
          <a:xfrm>
            <a:off x="3886200" y="2362200"/>
            <a:ext cx="762000" cy="2743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6425" name="Oval 9"/>
          <p:cNvSpPr>
            <a:spLocks noChangeArrowheads="1"/>
          </p:cNvSpPr>
          <p:nvPr/>
        </p:nvSpPr>
        <p:spPr bwMode="auto">
          <a:xfrm>
            <a:off x="5715000" y="30480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2F7A-A2B9-46F0-8810-AFF419F350D5}" type="slidenum">
              <a:rPr lang="ar-SA"/>
              <a:pPr/>
              <a:t>78</a:t>
            </a:fld>
            <a:endParaRPr lang="en-GB"/>
          </a:p>
        </p:txBody>
      </p:sp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Tabu Search: TS</a:t>
            </a:r>
            <a:endParaRPr lang="en-US"/>
          </a:p>
        </p:txBody>
      </p:sp>
      <p:sp>
        <p:nvSpPr>
          <p:cNvPr id="317443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444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445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446" name="Oval 6"/>
          <p:cNvSpPr>
            <a:spLocks noChangeArrowheads="1"/>
          </p:cNvSpPr>
          <p:nvPr/>
        </p:nvSpPr>
        <p:spPr bwMode="auto">
          <a:xfrm>
            <a:off x="5943600" y="34290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447" name="Text Box 7"/>
          <p:cNvSpPr txBox="1">
            <a:spLocks noChangeArrowheads="1"/>
          </p:cNvSpPr>
          <p:nvPr/>
        </p:nvSpPr>
        <p:spPr bwMode="auto">
          <a:xfrm>
            <a:off x="3657600" y="18288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  <p:sp>
        <p:nvSpPr>
          <p:cNvPr id="317448" name="Line 8"/>
          <p:cNvSpPr>
            <a:spLocks noChangeShapeType="1"/>
          </p:cNvSpPr>
          <p:nvPr/>
        </p:nvSpPr>
        <p:spPr bwMode="auto">
          <a:xfrm>
            <a:off x="3886200" y="2362200"/>
            <a:ext cx="762000" cy="2743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449" name="Oval 9"/>
          <p:cNvSpPr>
            <a:spLocks noChangeArrowheads="1"/>
          </p:cNvSpPr>
          <p:nvPr/>
        </p:nvSpPr>
        <p:spPr bwMode="auto">
          <a:xfrm>
            <a:off x="5715000" y="30480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84F98-3921-44DB-A0A2-6EAC7E149544}" type="slidenum">
              <a:rPr lang="ar-SA"/>
              <a:pPr/>
              <a:t>79</a:t>
            </a:fld>
            <a:endParaRPr lang="en-GB"/>
          </a:p>
        </p:txBody>
      </p:sp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Tabu Search: TS</a:t>
            </a:r>
            <a:endParaRPr lang="en-US"/>
          </a:p>
        </p:txBody>
      </p:sp>
      <p:sp>
        <p:nvSpPr>
          <p:cNvPr id="318467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8468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8469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8470" name="Oval 6"/>
          <p:cNvSpPr>
            <a:spLocks noChangeArrowheads="1"/>
          </p:cNvSpPr>
          <p:nvPr/>
        </p:nvSpPr>
        <p:spPr bwMode="auto">
          <a:xfrm>
            <a:off x="5943600" y="34290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8471" name="Text Box 7"/>
          <p:cNvSpPr txBox="1">
            <a:spLocks noChangeArrowheads="1"/>
          </p:cNvSpPr>
          <p:nvPr/>
        </p:nvSpPr>
        <p:spPr bwMode="auto">
          <a:xfrm>
            <a:off x="3657600" y="18288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  <p:sp>
        <p:nvSpPr>
          <p:cNvPr id="318472" name="Line 8"/>
          <p:cNvSpPr>
            <a:spLocks noChangeShapeType="1"/>
          </p:cNvSpPr>
          <p:nvPr/>
        </p:nvSpPr>
        <p:spPr bwMode="auto">
          <a:xfrm>
            <a:off x="3886200" y="2362200"/>
            <a:ext cx="762000" cy="2743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8473" name="Oval 9"/>
          <p:cNvSpPr>
            <a:spLocks noChangeArrowheads="1"/>
          </p:cNvSpPr>
          <p:nvPr/>
        </p:nvSpPr>
        <p:spPr bwMode="auto">
          <a:xfrm>
            <a:off x="6248400" y="29718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7619D-4416-437C-990D-8F1D886F6E38}" type="slidenum">
              <a:rPr lang="ar-SA"/>
              <a:pPr/>
              <a:t>8</a:t>
            </a:fld>
            <a:endParaRPr lang="en-GB"/>
          </a:p>
        </p:txBody>
      </p:sp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762000"/>
            <a:ext cx="7772400" cy="874713"/>
          </a:xfrm>
        </p:spPr>
        <p:txBody>
          <a:bodyPr/>
          <a:lstStyle/>
          <a:p>
            <a:r>
              <a:rPr lang="en-GB" sz="4000"/>
              <a:t> 2-opt mutation for TSP</a:t>
            </a:r>
          </a:p>
        </p:txBody>
      </p:sp>
      <p:sp>
        <p:nvSpPr>
          <p:cNvPr id="355331" name="Rectangle 3"/>
          <p:cNvSpPr>
            <a:spLocks noChangeArrowheads="1"/>
          </p:cNvSpPr>
          <p:nvPr/>
        </p:nvSpPr>
        <p:spPr bwMode="auto">
          <a:xfrm>
            <a:off x="1042988" y="2133600"/>
            <a:ext cx="288925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332" name="Rectangle 4"/>
          <p:cNvSpPr>
            <a:spLocks noChangeArrowheads="1"/>
          </p:cNvSpPr>
          <p:nvPr/>
        </p:nvSpPr>
        <p:spPr bwMode="auto">
          <a:xfrm>
            <a:off x="2484438" y="4652963"/>
            <a:ext cx="288925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333" name="Rectangle 5"/>
          <p:cNvSpPr>
            <a:spLocks noChangeArrowheads="1"/>
          </p:cNvSpPr>
          <p:nvPr/>
        </p:nvSpPr>
        <p:spPr bwMode="auto">
          <a:xfrm>
            <a:off x="4572000" y="3789363"/>
            <a:ext cx="288925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334" name="Rectangle 6"/>
          <p:cNvSpPr>
            <a:spLocks noChangeArrowheads="1"/>
          </p:cNvSpPr>
          <p:nvPr/>
        </p:nvSpPr>
        <p:spPr bwMode="auto">
          <a:xfrm>
            <a:off x="1116013" y="3860800"/>
            <a:ext cx="288925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335" name="Rectangle 7"/>
          <p:cNvSpPr>
            <a:spLocks noChangeArrowheads="1"/>
          </p:cNvSpPr>
          <p:nvPr/>
        </p:nvSpPr>
        <p:spPr bwMode="auto">
          <a:xfrm>
            <a:off x="2700338" y="3500438"/>
            <a:ext cx="288925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336" name="Rectangle 8"/>
          <p:cNvSpPr>
            <a:spLocks noChangeArrowheads="1"/>
          </p:cNvSpPr>
          <p:nvPr/>
        </p:nvSpPr>
        <p:spPr bwMode="auto">
          <a:xfrm>
            <a:off x="3276600" y="2420938"/>
            <a:ext cx="288925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337" name="Rectangle 9"/>
          <p:cNvSpPr>
            <a:spLocks noChangeArrowheads="1"/>
          </p:cNvSpPr>
          <p:nvPr/>
        </p:nvSpPr>
        <p:spPr bwMode="auto">
          <a:xfrm>
            <a:off x="5580063" y="2852738"/>
            <a:ext cx="288925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338" name="Line 10"/>
          <p:cNvSpPr>
            <a:spLocks noChangeShapeType="1"/>
          </p:cNvSpPr>
          <p:nvPr/>
        </p:nvSpPr>
        <p:spPr bwMode="auto">
          <a:xfrm>
            <a:off x="1258888" y="2276475"/>
            <a:ext cx="194468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339" name="Line 11"/>
          <p:cNvSpPr>
            <a:spLocks noChangeShapeType="1"/>
          </p:cNvSpPr>
          <p:nvPr/>
        </p:nvSpPr>
        <p:spPr bwMode="auto">
          <a:xfrm>
            <a:off x="1116013" y="2420938"/>
            <a:ext cx="142875" cy="151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340" name="Line 12"/>
          <p:cNvSpPr>
            <a:spLocks noChangeShapeType="1"/>
          </p:cNvSpPr>
          <p:nvPr/>
        </p:nvSpPr>
        <p:spPr bwMode="auto">
          <a:xfrm flipV="1">
            <a:off x="1403350" y="3716338"/>
            <a:ext cx="136842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341" name="Line 13"/>
          <p:cNvSpPr>
            <a:spLocks noChangeShapeType="1"/>
          </p:cNvSpPr>
          <p:nvPr/>
        </p:nvSpPr>
        <p:spPr bwMode="auto">
          <a:xfrm>
            <a:off x="2987675" y="3644900"/>
            <a:ext cx="1512888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342" name="Line 14"/>
          <p:cNvSpPr>
            <a:spLocks noChangeShapeType="1"/>
          </p:cNvSpPr>
          <p:nvPr/>
        </p:nvSpPr>
        <p:spPr bwMode="auto">
          <a:xfrm flipV="1">
            <a:off x="4787900" y="3068638"/>
            <a:ext cx="1008063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343" name="Line 15"/>
          <p:cNvSpPr>
            <a:spLocks noChangeShapeType="1"/>
          </p:cNvSpPr>
          <p:nvPr/>
        </p:nvSpPr>
        <p:spPr bwMode="auto">
          <a:xfrm flipH="1">
            <a:off x="2771775" y="2708275"/>
            <a:ext cx="720725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344" name="Line 16"/>
          <p:cNvSpPr>
            <a:spLocks noChangeShapeType="1"/>
          </p:cNvSpPr>
          <p:nvPr/>
        </p:nvSpPr>
        <p:spPr bwMode="auto">
          <a:xfrm flipV="1">
            <a:off x="2771775" y="2997200"/>
            <a:ext cx="2879725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345" name="Text Box 17"/>
          <p:cNvSpPr txBox="1">
            <a:spLocks noChangeArrowheads="1"/>
          </p:cNvSpPr>
          <p:nvPr/>
        </p:nvSpPr>
        <p:spPr bwMode="auto">
          <a:xfrm>
            <a:off x="879475" y="5610225"/>
            <a:ext cx="3703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>
                <a:latin typeface="Times New Roman" pitchFamily="18" charset="0"/>
              </a:rPr>
              <a:t>Choose two edges at random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F2733-E674-474D-B858-4B1DDA176D1A}" type="slidenum">
              <a:rPr lang="ar-SA"/>
              <a:pPr/>
              <a:t>80</a:t>
            </a:fld>
            <a:endParaRPr lang="en-GB"/>
          </a:p>
        </p:txBody>
      </p:sp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Tabu Search: TS</a:t>
            </a:r>
            <a:endParaRPr lang="en-US"/>
          </a:p>
        </p:txBody>
      </p:sp>
      <p:sp>
        <p:nvSpPr>
          <p:cNvPr id="319491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9492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9493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9494" name="Oval 6"/>
          <p:cNvSpPr>
            <a:spLocks noChangeArrowheads="1"/>
          </p:cNvSpPr>
          <p:nvPr/>
        </p:nvSpPr>
        <p:spPr bwMode="auto">
          <a:xfrm>
            <a:off x="6400800" y="25146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9495" name="Text Box 7"/>
          <p:cNvSpPr txBox="1">
            <a:spLocks noChangeArrowheads="1"/>
          </p:cNvSpPr>
          <p:nvPr/>
        </p:nvSpPr>
        <p:spPr bwMode="auto">
          <a:xfrm>
            <a:off x="3657600" y="18288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  <p:sp>
        <p:nvSpPr>
          <p:cNvPr id="319496" name="Line 8"/>
          <p:cNvSpPr>
            <a:spLocks noChangeShapeType="1"/>
          </p:cNvSpPr>
          <p:nvPr/>
        </p:nvSpPr>
        <p:spPr bwMode="auto">
          <a:xfrm>
            <a:off x="3886200" y="2362200"/>
            <a:ext cx="762000" cy="2743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9497" name="Oval 9"/>
          <p:cNvSpPr>
            <a:spLocks noChangeArrowheads="1"/>
          </p:cNvSpPr>
          <p:nvPr/>
        </p:nvSpPr>
        <p:spPr bwMode="auto">
          <a:xfrm>
            <a:off x="6248400" y="2971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A7B8E-EE37-4D2E-8A52-62B285558E15}" type="slidenum">
              <a:rPr lang="ar-SA"/>
              <a:pPr/>
              <a:t>81</a:t>
            </a:fld>
            <a:endParaRPr lang="en-GB"/>
          </a:p>
        </p:txBody>
      </p:sp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Tabu Search: TS</a:t>
            </a:r>
            <a:endParaRPr lang="en-US"/>
          </a:p>
        </p:txBody>
      </p:sp>
      <p:sp>
        <p:nvSpPr>
          <p:cNvPr id="320515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0516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0517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0518" name="Oval 6"/>
          <p:cNvSpPr>
            <a:spLocks noChangeArrowheads="1"/>
          </p:cNvSpPr>
          <p:nvPr/>
        </p:nvSpPr>
        <p:spPr bwMode="auto">
          <a:xfrm>
            <a:off x="6400800" y="25146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0519" name="Text Box 7"/>
          <p:cNvSpPr txBox="1">
            <a:spLocks noChangeArrowheads="1"/>
          </p:cNvSpPr>
          <p:nvPr/>
        </p:nvSpPr>
        <p:spPr bwMode="auto">
          <a:xfrm>
            <a:off x="3657600" y="18288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  <p:sp>
        <p:nvSpPr>
          <p:cNvPr id="320520" name="Line 8"/>
          <p:cNvSpPr>
            <a:spLocks noChangeShapeType="1"/>
          </p:cNvSpPr>
          <p:nvPr/>
        </p:nvSpPr>
        <p:spPr bwMode="auto">
          <a:xfrm>
            <a:off x="3886200" y="2362200"/>
            <a:ext cx="762000" cy="2743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0521" name="Oval 9"/>
          <p:cNvSpPr>
            <a:spLocks noChangeArrowheads="1"/>
          </p:cNvSpPr>
          <p:nvPr/>
        </p:nvSpPr>
        <p:spPr bwMode="auto">
          <a:xfrm>
            <a:off x="6629400" y="19812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C851-43B7-434C-9E3F-F387F76986F3}" type="slidenum">
              <a:rPr lang="ar-SA"/>
              <a:pPr/>
              <a:t>82</a:t>
            </a:fld>
            <a:endParaRPr lang="en-GB"/>
          </a:p>
        </p:txBody>
      </p:sp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Tabu Search: TS</a:t>
            </a:r>
            <a:endParaRPr lang="en-US"/>
          </a:p>
        </p:txBody>
      </p:sp>
      <p:sp>
        <p:nvSpPr>
          <p:cNvPr id="321539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1540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1541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1543" name="Text Box 7"/>
          <p:cNvSpPr txBox="1">
            <a:spLocks noChangeArrowheads="1"/>
          </p:cNvSpPr>
          <p:nvPr/>
        </p:nvSpPr>
        <p:spPr bwMode="auto">
          <a:xfrm>
            <a:off x="3657600" y="18288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  <p:sp>
        <p:nvSpPr>
          <p:cNvPr id="321544" name="Line 8"/>
          <p:cNvSpPr>
            <a:spLocks noChangeShapeType="1"/>
          </p:cNvSpPr>
          <p:nvPr/>
        </p:nvSpPr>
        <p:spPr bwMode="auto">
          <a:xfrm>
            <a:off x="3886200" y="2362200"/>
            <a:ext cx="762000" cy="2743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1545" name="Oval 9"/>
          <p:cNvSpPr>
            <a:spLocks noChangeArrowheads="1"/>
          </p:cNvSpPr>
          <p:nvPr/>
        </p:nvSpPr>
        <p:spPr bwMode="auto">
          <a:xfrm>
            <a:off x="6629400" y="19812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1546" name="Oval 10"/>
          <p:cNvSpPr>
            <a:spLocks noChangeArrowheads="1"/>
          </p:cNvSpPr>
          <p:nvPr/>
        </p:nvSpPr>
        <p:spPr bwMode="auto">
          <a:xfrm>
            <a:off x="4648200" y="5105400"/>
            <a:ext cx="1524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1547" name="Line 11"/>
          <p:cNvSpPr>
            <a:spLocks noChangeShapeType="1"/>
          </p:cNvSpPr>
          <p:nvPr/>
        </p:nvSpPr>
        <p:spPr bwMode="auto">
          <a:xfrm>
            <a:off x="4724400" y="533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1548" name="Line 12"/>
          <p:cNvSpPr>
            <a:spLocks noChangeShapeType="1"/>
          </p:cNvSpPr>
          <p:nvPr/>
        </p:nvSpPr>
        <p:spPr bwMode="auto">
          <a:xfrm flipH="1">
            <a:off x="2133600" y="53340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Optimization Problems</a:t>
            </a:r>
            <a:endParaRPr lang="en-GB"/>
          </a:p>
        </p:txBody>
      </p:sp>
      <p:sp>
        <p:nvSpPr>
          <p:cNvPr id="19558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Population Based Algorithms</a:t>
            </a:r>
          </a:p>
          <a:p>
            <a:r>
              <a:rPr lang="en-US"/>
              <a:t>Beam Search, Genetic Algorithms &amp; Genetic Programming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Population based Algorithms</a:t>
            </a:r>
            <a:endParaRPr lang="en-GB"/>
          </a:p>
        </p:txBody>
      </p:sp>
      <p:sp>
        <p:nvSpPr>
          <p:cNvPr id="22733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Beam Search Algorithm</a:t>
            </a:r>
            <a:endParaRPr lang="en-GB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B1EF-E325-45E1-A51D-2C2235F87475}" type="slidenum">
              <a:rPr lang="ar-SA"/>
              <a:pPr/>
              <a:t>85</a:t>
            </a:fld>
            <a:endParaRPr lang="en-GB"/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Local Beam</a:t>
            </a:r>
            <a:r>
              <a:rPr lang="fr-FR" sz="28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/>
              <a:t>Search</a:t>
            </a:r>
            <a:endParaRPr lang="en-US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51038"/>
            <a:ext cx="8229600" cy="4678362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Clr>
                <a:schemeClr val="bg2"/>
              </a:buClr>
              <a:buFont typeface="Wingdings" pitchFamily="2" charset="2"/>
              <a:buChar char="v"/>
            </a:pPr>
            <a:endParaRPr lang="fr-FR" sz="2000"/>
          </a:p>
          <a:p>
            <a:pPr marL="609600" indent="-609600">
              <a:lnSpc>
                <a:spcPct val="80000"/>
              </a:lnSpc>
              <a:buClr>
                <a:schemeClr val="bg2"/>
              </a:buClr>
              <a:buFont typeface="Wingdings" pitchFamily="2" charset="2"/>
              <a:buChar char="v"/>
            </a:pPr>
            <a:r>
              <a:rPr lang="fr-FR" sz="2000"/>
              <a:t>Unlike Hill Climbing, Local Beam Search keeps track</a:t>
            </a:r>
            <a:r>
              <a:rPr lang="fr-FR" sz="2000" i="1"/>
              <a:t> of k </a:t>
            </a:r>
            <a:r>
              <a:rPr lang="fr-FR" sz="2000"/>
              <a:t>states rather than just one.</a:t>
            </a:r>
          </a:p>
          <a:p>
            <a:pPr marL="609600" indent="-609600">
              <a:lnSpc>
                <a:spcPct val="80000"/>
              </a:lnSpc>
              <a:buClr>
                <a:schemeClr val="bg2"/>
              </a:buClr>
              <a:buFont typeface="Wingdings" pitchFamily="2" charset="2"/>
              <a:buChar char="v"/>
            </a:pPr>
            <a:endParaRPr lang="fr-FR" sz="2000"/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fr-FR" sz="2000"/>
              <a:t>It starts with </a:t>
            </a:r>
            <a:r>
              <a:rPr lang="fr-FR" sz="2000" i="1"/>
              <a:t>k </a:t>
            </a:r>
            <a:r>
              <a:rPr lang="fr-FR" sz="2000"/>
              <a:t>randomly generated states.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endParaRPr lang="fr-FR" sz="2000"/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fr-FR" sz="2000"/>
              <a:t>At each step, all the successors of all the states are generated.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endParaRPr lang="fr-FR" sz="2000"/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fr-FR" sz="2000"/>
              <a:t>If any one is a goal, the algorithm halts, otherwise it selects the </a:t>
            </a:r>
            <a:r>
              <a:rPr lang="fr-FR" sz="2000" i="1"/>
              <a:t>k </a:t>
            </a:r>
            <a:r>
              <a:rPr lang="fr-FR" sz="2000"/>
              <a:t>best successors from the complete list and repeats.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endParaRPr lang="fr-FR" sz="2000"/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fr-FR" sz="2000"/>
              <a:t>LBS≠ running </a:t>
            </a:r>
            <a:r>
              <a:rPr lang="fr-FR" sz="2000" i="1"/>
              <a:t>k </a:t>
            </a:r>
            <a:r>
              <a:rPr lang="fr-FR" sz="2000"/>
              <a:t>random restarts in parallel instead of sequence.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endParaRPr lang="fr-FR" sz="2000"/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fr-FR" sz="2000"/>
              <a:t>Drawback: less diversity. → Stochastic Beam 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069B-3034-479A-8DC2-52CCD3EB23BA}" type="slidenum">
              <a:rPr lang="ar-SA"/>
              <a:pPr/>
              <a:t>86</a:t>
            </a:fld>
            <a:endParaRPr lang="en-GB"/>
          </a:p>
        </p:txBody>
      </p:sp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Local Beam</a:t>
            </a:r>
            <a:r>
              <a:rPr lang="fr-FR" sz="28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/>
              <a:t>Search</a:t>
            </a:r>
            <a:endParaRPr lang="en-US"/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51038"/>
            <a:ext cx="8229600" cy="4678362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fr-FR"/>
              <a:t>Idea: keep k states instead of just 1</a:t>
            </a:r>
          </a:p>
          <a:p>
            <a:pPr marL="609600" indent="-609600">
              <a:lnSpc>
                <a:spcPct val="90000"/>
              </a:lnSpc>
            </a:pPr>
            <a:endParaRPr lang="fr-FR"/>
          </a:p>
          <a:p>
            <a:pPr marL="990600" lvl="1" indent="-533400">
              <a:lnSpc>
                <a:spcPct val="90000"/>
              </a:lnSpc>
            </a:pPr>
            <a:r>
              <a:rPr lang="fr-FR"/>
              <a:t>Begins with k randomly generated states</a:t>
            </a:r>
          </a:p>
          <a:p>
            <a:pPr marL="990600" lvl="1" indent="-533400">
              <a:lnSpc>
                <a:spcPct val="90000"/>
              </a:lnSpc>
            </a:pPr>
            <a:endParaRPr lang="fr-FR"/>
          </a:p>
          <a:p>
            <a:pPr marL="990600" lvl="1" indent="-533400">
              <a:lnSpc>
                <a:spcPct val="90000"/>
              </a:lnSpc>
            </a:pPr>
            <a:r>
              <a:rPr lang="fr-FR"/>
              <a:t>At each step all the successors of all k states are generated.</a:t>
            </a:r>
          </a:p>
          <a:p>
            <a:pPr marL="990600" lvl="1" indent="-533400">
              <a:lnSpc>
                <a:spcPct val="90000"/>
              </a:lnSpc>
            </a:pPr>
            <a:endParaRPr lang="fr-FR"/>
          </a:p>
          <a:p>
            <a:pPr marL="990600" lvl="1" indent="-533400">
              <a:lnSpc>
                <a:spcPct val="90000"/>
              </a:lnSpc>
            </a:pPr>
            <a:r>
              <a:rPr lang="fr-FR"/>
              <a:t>If one is a goal, we stop, otherwise select k best successors from complete list and repeat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BDB70-16A9-4F5E-80E7-92D4B7BCFCFC}" type="slidenum">
              <a:rPr lang="ar-SA"/>
              <a:pPr/>
              <a:t>87</a:t>
            </a:fld>
            <a:endParaRPr lang="en-GB"/>
          </a:p>
        </p:txBody>
      </p:sp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Local Beam</a:t>
            </a:r>
            <a:r>
              <a:rPr lang="fr-FR" sz="28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/>
              <a:t>Search</a:t>
            </a:r>
            <a:endParaRPr lang="en-US"/>
          </a:p>
        </p:txBody>
      </p:sp>
      <p:sp>
        <p:nvSpPr>
          <p:cNvPr id="247813" name="Line 5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7814" name="Line 6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7815" name="Freeform 7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7816" name="Oval 8"/>
          <p:cNvSpPr>
            <a:spLocks noChangeArrowheads="1"/>
          </p:cNvSpPr>
          <p:nvPr/>
        </p:nvSpPr>
        <p:spPr bwMode="auto">
          <a:xfrm>
            <a:off x="2667000" y="2971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17" name="Oval 9"/>
          <p:cNvSpPr>
            <a:spLocks noChangeArrowheads="1"/>
          </p:cNvSpPr>
          <p:nvPr/>
        </p:nvSpPr>
        <p:spPr bwMode="auto">
          <a:xfrm>
            <a:off x="4267200" y="3733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18" name="Oval 10"/>
          <p:cNvSpPr>
            <a:spLocks noChangeArrowheads="1"/>
          </p:cNvSpPr>
          <p:nvPr/>
        </p:nvSpPr>
        <p:spPr bwMode="auto">
          <a:xfrm>
            <a:off x="5105400" y="2971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19" name="Oval 11"/>
          <p:cNvSpPr>
            <a:spLocks noChangeArrowheads="1"/>
          </p:cNvSpPr>
          <p:nvPr/>
        </p:nvSpPr>
        <p:spPr bwMode="auto">
          <a:xfrm>
            <a:off x="6096000" y="32004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20" name="Text Box 12"/>
          <p:cNvSpPr txBox="1">
            <a:spLocks noChangeArrowheads="1"/>
          </p:cNvSpPr>
          <p:nvPr/>
        </p:nvSpPr>
        <p:spPr bwMode="auto">
          <a:xfrm>
            <a:off x="1447800" y="2057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Cost</a:t>
            </a:r>
            <a:endParaRPr lang="en-GB"/>
          </a:p>
        </p:txBody>
      </p:sp>
      <p:sp>
        <p:nvSpPr>
          <p:cNvPr id="247821" name="Text Box 13"/>
          <p:cNvSpPr txBox="1">
            <a:spLocks noChangeArrowheads="1"/>
          </p:cNvSpPr>
          <p:nvPr/>
        </p:nvSpPr>
        <p:spPr bwMode="auto">
          <a:xfrm>
            <a:off x="7696200" y="5867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States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1A10-5F4F-4936-8312-5687B89F27F9}" type="slidenum">
              <a:rPr lang="ar-SA"/>
              <a:pPr/>
              <a:t>88</a:t>
            </a:fld>
            <a:endParaRPr lang="en-GB"/>
          </a:p>
        </p:txBody>
      </p:sp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Local Beam</a:t>
            </a:r>
            <a:r>
              <a:rPr lang="fr-FR" sz="28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/>
              <a:t>Search</a:t>
            </a:r>
            <a:endParaRPr lang="en-US"/>
          </a:p>
        </p:txBody>
      </p:sp>
      <p:sp>
        <p:nvSpPr>
          <p:cNvPr id="248835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8836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8837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8838" name="Oval 6"/>
          <p:cNvSpPr>
            <a:spLocks noChangeArrowheads="1"/>
          </p:cNvSpPr>
          <p:nvPr/>
        </p:nvSpPr>
        <p:spPr bwMode="auto">
          <a:xfrm>
            <a:off x="2667000" y="2971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8839" name="Oval 7"/>
          <p:cNvSpPr>
            <a:spLocks noChangeArrowheads="1"/>
          </p:cNvSpPr>
          <p:nvPr/>
        </p:nvSpPr>
        <p:spPr bwMode="auto">
          <a:xfrm>
            <a:off x="4267200" y="3733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8840" name="Oval 8"/>
          <p:cNvSpPr>
            <a:spLocks noChangeArrowheads="1"/>
          </p:cNvSpPr>
          <p:nvPr/>
        </p:nvSpPr>
        <p:spPr bwMode="auto">
          <a:xfrm>
            <a:off x="5105400" y="2971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8841" name="Oval 9"/>
          <p:cNvSpPr>
            <a:spLocks noChangeArrowheads="1"/>
          </p:cNvSpPr>
          <p:nvPr/>
        </p:nvSpPr>
        <p:spPr bwMode="auto">
          <a:xfrm>
            <a:off x="6096000" y="32004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8842" name="Oval 10"/>
          <p:cNvSpPr>
            <a:spLocks noChangeArrowheads="1"/>
          </p:cNvSpPr>
          <p:nvPr/>
        </p:nvSpPr>
        <p:spPr bwMode="auto">
          <a:xfrm>
            <a:off x="2743200" y="33528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8843" name="Oval 11"/>
          <p:cNvSpPr>
            <a:spLocks noChangeArrowheads="1"/>
          </p:cNvSpPr>
          <p:nvPr/>
        </p:nvSpPr>
        <p:spPr bwMode="auto">
          <a:xfrm>
            <a:off x="4343400" y="41148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8844" name="Oval 12"/>
          <p:cNvSpPr>
            <a:spLocks noChangeArrowheads="1"/>
          </p:cNvSpPr>
          <p:nvPr/>
        </p:nvSpPr>
        <p:spPr bwMode="auto">
          <a:xfrm>
            <a:off x="5943600" y="34290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8845" name="Oval 13"/>
          <p:cNvSpPr>
            <a:spLocks noChangeArrowheads="1"/>
          </p:cNvSpPr>
          <p:nvPr/>
        </p:nvSpPr>
        <p:spPr bwMode="auto">
          <a:xfrm>
            <a:off x="5105400" y="32766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8846" name="Line 14"/>
          <p:cNvSpPr>
            <a:spLocks noChangeShapeType="1"/>
          </p:cNvSpPr>
          <p:nvPr/>
        </p:nvSpPr>
        <p:spPr bwMode="auto">
          <a:xfrm>
            <a:off x="2514600" y="3200400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8847" name="Line 15"/>
          <p:cNvSpPr>
            <a:spLocks noChangeShapeType="1"/>
          </p:cNvSpPr>
          <p:nvPr/>
        </p:nvSpPr>
        <p:spPr bwMode="auto">
          <a:xfrm>
            <a:off x="4495800" y="3733800"/>
            <a:ext cx="76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8848" name="Line 16"/>
          <p:cNvSpPr>
            <a:spLocks noChangeShapeType="1"/>
          </p:cNvSpPr>
          <p:nvPr/>
        </p:nvSpPr>
        <p:spPr bwMode="auto">
          <a:xfrm>
            <a:off x="5029200" y="2971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8849" name="Line 17"/>
          <p:cNvSpPr>
            <a:spLocks noChangeShapeType="1"/>
          </p:cNvSpPr>
          <p:nvPr/>
        </p:nvSpPr>
        <p:spPr bwMode="auto">
          <a:xfrm flipH="1">
            <a:off x="6172200" y="34290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0985-A3B2-4D36-A191-216D36C51B31}" type="slidenum">
              <a:rPr lang="ar-SA"/>
              <a:pPr/>
              <a:t>89</a:t>
            </a:fld>
            <a:endParaRPr lang="en-GB"/>
          </a:p>
        </p:txBody>
      </p:sp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Local Beam</a:t>
            </a:r>
            <a:r>
              <a:rPr lang="fr-FR" sz="28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/>
              <a:t>Search</a:t>
            </a:r>
            <a:endParaRPr lang="en-US"/>
          </a:p>
        </p:txBody>
      </p:sp>
      <p:sp>
        <p:nvSpPr>
          <p:cNvPr id="249859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9860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9861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9863" name="Oval 7"/>
          <p:cNvSpPr>
            <a:spLocks noChangeArrowheads="1"/>
          </p:cNvSpPr>
          <p:nvPr/>
        </p:nvSpPr>
        <p:spPr bwMode="auto">
          <a:xfrm>
            <a:off x="4267200" y="37338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9866" name="Oval 10"/>
          <p:cNvSpPr>
            <a:spLocks noChangeArrowheads="1"/>
          </p:cNvSpPr>
          <p:nvPr/>
        </p:nvSpPr>
        <p:spPr bwMode="auto">
          <a:xfrm>
            <a:off x="2743200" y="33528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9867" name="Oval 11"/>
          <p:cNvSpPr>
            <a:spLocks noChangeArrowheads="1"/>
          </p:cNvSpPr>
          <p:nvPr/>
        </p:nvSpPr>
        <p:spPr bwMode="auto">
          <a:xfrm>
            <a:off x="4343400" y="41148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9868" name="Oval 12"/>
          <p:cNvSpPr>
            <a:spLocks noChangeArrowheads="1"/>
          </p:cNvSpPr>
          <p:nvPr/>
        </p:nvSpPr>
        <p:spPr bwMode="auto">
          <a:xfrm>
            <a:off x="5943600" y="34290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EF65-A6DC-42D6-BBFA-E86758CB1054}" type="slidenum">
              <a:rPr lang="ar-SA"/>
              <a:pPr/>
              <a:t>9</a:t>
            </a:fld>
            <a:endParaRPr lang="en-GB"/>
          </a:p>
        </p:txBody>
      </p:sp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04813"/>
            <a:ext cx="7772400" cy="874712"/>
          </a:xfrm>
        </p:spPr>
        <p:txBody>
          <a:bodyPr/>
          <a:lstStyle/>
          <a:p>
            <a:r>
              <a:rPr lang="en-GB" sz="4000"/>
              <a:t> 2-opt mutation for TSP</a:t>
            </a:r>
          </a:p>
        </p:txBody>
      </p:sp>
      <p:sp>
        <p:nvSpPr>
          <p:cNvPr id="356355" name="Rectangle 3"/>
          <p:cNvSpPr>
            <a:spLocks noChangeArrowheads="1"/>
          </p:cNvSpPr>
          <p:nvPr/>
        </p:nvSpPr>
        <p:spPr bwMode="auto">
          <a:xfrm>
            <a:off x="1042988" y="2133600"/>
            <a:ext cx="288925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356" name="Rectangle 4"/>
          <p:cNvSpPr>
            <a:spLocks noChangeArrowheads="1"/>
          </p:cNvSpPr>
          <p:nvPr/>
        </p:nvSpPr>
        <p:spPr bwMode="auto">
          <a:xfrm>
            <a:off x="2484438" y="4652963"/>
            <a:ext cx="288925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357" name="Rectangle 5"/>
          <p:cNvSpPr>
            <a:spLocks noChangeArrowheads="1"/>
          </p:cNvSpPr>
          <p:nvPr/>
        </p:nvSpPr>
        <p:spPr bwMode="auto">
          <a:xfrm>
            <a:off x="4572000" y="3789363"/>
            <a:ext cx="288925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358" name="Rectangle 6"/>
          <p:cNvSpPr>
            <a:spLocks noChangeArrowheads="1"/>
          </p:cNvSpPr>
          <p:nvPr/>
        </p:nvSpPr>
        <p:spPr bwMode="auto">
          <a:xfrm>
            <a:off x="1116013" y="3860800"/>
            <a:ext cx="288925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359" name="Rectangle 7"/>
          <p:cNvSpPr>
            <a:spLocks noChangeArrowheads="1"/>
          </p:cNvSpPr>
          <p:nvPr/>
        </p:nvSpPr>
        <p:spPr bwMode="auto">
          <a:xfrm>
            <a:off x="2700338" y="3500438"/>
            <a:ext cx="288925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360" name="Rectangle 8"/>
          <p:cNvSpPr>
            <a:spLocks noChangeArrowheads="1"/>
          </p:cNvSpPr>
          <p:nvPr/>
        </p:nvSpPr>
        <p:spPr bwMode="auto">
          <a:xfrm>
            <a:off x="3276600" y="2420938"/>
            <a:ext cx="288925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361" name="Rectangle 9"/>
          <p:cNvSpPr>
            <a:spLocks noChangeArrowheads="1"/>
          </p:cNvSpPr>
          <p:nvPr/>
        </p:nvSpPr>
        <p:spPr bwMode="auto">
          <a:xfrm>
            <a:off x="5580063" y="2852738"/>
            <a:ext cx="288925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362" name="Line 10"/>
          <p:cNvSpPr>
            <a:spLocks noChangeShapeType="1"/>
          </p:cNvSpPr>
          <p:nvPr/>
        </p:nvSpPr>
        <p:spPr bwMode="auto">
          <a:xfrm>
            <a:off x="1258888" y="2276475"/>
            <a:ext cx="194468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363" name="Line 11"/>
          <p:cNvSpPr>
            <a:spLocks noChangeShapeType="1"/>
          </p:cNvSpPr>
          <p:nvPr/>
        </p:nvSpPr>
        <p:spPr bwMode="auto">
          <a:xfrm>
            <a:off x="1116013" y="2420938"/>
            <a:ext cx="142875" cy="151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364" name="Line 12"/>
          <p:cNvSpPr>
            <a:spLocks noChangeShapeType="1"/>
          </p:cNvSpPr>
          <p:nvPr/>
        </p:nvSpPr>
        <p:spPr bwMode="auto">
          <a:xfrm flipV="1">
            <a:off x="1403350" y="3716338"/>
            <a:ext cx="1368425" cy="360362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365" name="Line 13"/>
          <p:cNvSpPr>
            <a:spLocks noChangeShapeType="1"/>
          </p:cNvSpPr>
          <p:nvPr/>
        </p:nvSpPr>
        <p:spPr bwMode="auto">
          <a:xfrm>
            <a:off x="2987675" y="3644900"/>
            <a:ext cx="1512888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366" name="Line 14"/>
          <p:cNvSpPr>
            <a:spLocks noChangeShapeType="1"/>
          </p:cNvSpPr>
          <p:nvPr/>
        </p:nvSpPr>
        <p:spPr bwMode="auto">
          <a:xfrm flipV="1">
            <a:off x="4787900" y="3068638"/>
            <a:ext cx="1008063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367" name="Line 15"/>
          <p:cNvSpPr>
            <a:spLocks noChangeShapeType="1"/>
          </p:cNvSpPr>
          <p:nvPr/>
        </p:nvSpPr>
        <p:spPr bwMode="auto">
          <a:xfrm flipH="1">
            <a:off x="2771775" y="2708275"/>
            <a:ext cx="720725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368" name="Line 16"/>
          <p:cNvSpPr>
            <a:spLocks noChangeShapeType="1"/>
          </p:cNvSpPr>
          <p:nvPr/>
        </p:nvSpPr>
        <p:spPr bwMode="auto">
          <a:xfrm flipV="1">
            <a:off x="2771775" y="2997200"/>
            <a:ext cx="2879725" cy="18002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369" name="Text Box 17"/>
          <p:cNvSpPr txBox="1">
            <a:spLocks noChangeArrowheads="1"/>
          </p:cNvSpPr>
          <p:nvPr/>
        </p:nvSpPr>
        <p:spPr bwMode="auto">
          <a:xfrm>
            <a:off x="879475" y="5610225"/>
            <a:ext cx="3703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>
                <a:latin typeface="Times New Roman" pitchFamily="18" charset="0"/>
              </a:rPr>
              <a:t>Choose two edges at random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5BE4C-9F0F-49CD-8020-C7EBB7CFD371}" type="slidenum">
              <a:rPr lang="ar-SA"/>
              <a:pPr/>
              <a:t>90</a:t>
            </a:fld>
            <a:endParaRPr lang="en-GB"/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Local Beam</a:t>
            </a:r>
            <a:r>
              <a:rPr lang="fr-FR" sz="28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/>
              <a:t>Search</a:t>
            </a:r>
            <a:endParaRPr lang="en-US"/>
          </a:p>
        </p:txBody>
      </p:sp>
      <p:sp>
        <p:nvSpPr>
          <p:cNvPr id="254979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980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981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982" name="Oval 6"/>
          <p:cNvSpPr>
            <a:spLocks noChangeArrowheads="1"/>
          </p:cNvSpPr>
          <p:nvPr/>
        </p:nvSpPr>
        <p:spPr bwMode="auto">
          <a:xfrm>
            <a:off x="4267200" y="3733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4983" name="Oval 7"/>
          <p:cNvSpPr>
            <a:spLocks noChangeArrowheads="1"/>
          </p:cNvSpPr>
          <p:nvPr/>
        </p:nvSpPr>
        <p:spPr bwMode="auto">
          <a:xfrm>
            <a:off x="2743200" y="3352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4984" name="Oval 8"/>
          <p:cNvSpPr>
            <a:spLocks noChangeArrowheads="1"/>
          </p:cNvSpPr>
          <p:nvPr/>
        </p:nvSpPr>
        <p:spPr bwMode="auto">
          <a:xfrm>
            <a:off x="4343400" y="4114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4985" name="Oval 9"/>
          <p:cNvSpPr>
            <a:spLocks noChangeArrowheads="1"/>
          </p:cNvSpPr>
          <p:nvPr/>
        </p:nvSpPr>
        <p:spPr bwMode="auto">
          <a:xfrm>
            <a:off x="5943600" y="34290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5CF4-7157-461F-9E57-568CBBD53B1E}" type="slidenum">
              <a:rPr lang="ar-SA"/>
              <a:pPr/>
              <a:t>91</a:t>
            </a:fld>
            <a:endParaRPr lang="en-GB"/>
          </a:p>
        </p:txBody>
      </p:sp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Local Beam</a:t>
            </a:r>
            <a:r>
              <a:rPr lang="fr-FR" sz="28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/>
              <a:t>Search</a:t>
            </a:r>
            <a:endParaRPr lang="en-US"/>
          </a:p>
        </p:txBody>
      </p:sp>
      <p:sp>
        <p:nvSpPr>
          <p:cNvPr id="250883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884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885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887" name="Oval 7"/>
          <p:cNvSpPr>
            <a:spLocks noChangeArrowheads="1"/>
          </p:cNvSpPr>
          <p:nvPr/>
        </p:nvSpPr>
        <p:spPr bwMode="auto">
          <a:xfrm>
            <a:off x="4267200" y="3733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0890" name="Oval 10"/>
          <p:cNvSpPr>
            <a:spLocks noChangeArrowheads="1"/>
          </p:cNvSpPr>
          <p:nvPr/>
        </p:nvSpPr>
        <p:spPr bwMode="auto">
          <a:xfrm>
            <a:off x="2743200" y="3352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0891" name="Oval 11"/>
          <p:cNvSpPr>
            <a:spLocks noChangeArrowheads="1"/>
          </p:cNvSpPr>
          <p:nvPr/>
        </p:nvSpPr>
        <p:spPr bwMode="auto">
          <a:xfrm>
            <a:off x="4343400" y="4114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0892" name="Oval 12"/>
          <p:cNvSpPr>
            <a:spLocks noChangeArrowheads="1"/>
          </p:cNvSpPr>
          <p:nvPr/>
        </p:nvSpPr>
        <p:spPr bwMode="auto">
          <a:xfrm>
            <a:off x="5943600" y="34290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0894" name="Oval 14"/>
          <p:cNvSpPr>
            <a:spLocks noChangeArrowheads="1"/>
          </p:cNvSpPr>
          <p:nvPr/>
        </p:nvSpPr>
        <p:spPr bwMode="auto">
          <a:xfrm>
            <a:off x="4419600" y="44958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0895" name="Oval 15"/>
          <p:cNvSpPr>
            <a:spLocks noChangeArrowheads="1"/>
          </p:cNvSpPr>
          <p:nvPr/>
        </p:nvSpPr>
        <p:spPr bwMode="auto">
          <a:xfrm>
            <a:off x="4495800" y="41148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0896" name="Oval 16"/>
          <p:cNvSpPr>
            <a:spLocks noChangeArrowheads="1"/>
          </p:cNvSpPr>
          <p:nvPr/>
        </p:nvSpPr>
        <p:spPr bwMode="auto">
          <a:xfrm>
            <a:off x="2819400" y="36576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0897" name="Oval 17"/>
          <p:cNvSpPr>
            <a:spLocks noChangeArrowheads="1"/>
          </p:cNvSpPr>
          <p:nvPr/>
        </p:nvSpPr>
        <p:spPr bwMode="auto">
          <a:xfrm>
            <a:off x="5791200" y="34290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92078-285F-483A-BC1F-F4006007A840}" type="slidenum">
              <a:rPr lang="ar-SA"/>
              <a:pPr/>
              <a:t>92</a:t>
            </a:fld>
            <a:endParaRPr lang="en-GB"/>
          </a:p>
        </p:txBody>
      </p:sp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Local Beam</a:t>
            </a:r>
            <a:r>
              <a:rPr lang="fr-FR" sz="28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/>
              <a:t>Search</a:t>
            </a:r>
            <a:endParaRPr lang="en-US"/>
          </a:p>
        </p:txBody>
      </p:sp>
      <p:sp>
        <p:nvSpPr>
          <p:cNvPr id="256003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004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005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006" name="Oval 6"/>
          <p:cNvSpPr>
            <a:spLocks noChangeArrowheads="1"/>
          </p:cNvSpPr>
          <p:nvPr/>
        </p:nvSpPr>
        <p:spPr bwMode="auto">
          <a:xfrm>
            <a:off x="4267200" y="37338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07" name="Oval 7"/>
          <p:cNvSpPr>
            <a:spLocks noChangeArrowheads="1"/>
          </p:cNvSpPr>
          <p:nvPr/>
        </p:nvSpPr>
        <p:spPr bwMode="auto">
          <a:xfrm>
            <a:off x="2743200" y="3352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08" name="Oval 8"/>
          <p:cNvSpPr>
            <a:spLocks noChangeArrowheads="1"/>
          </p:cNvSpPr>
          <p:nvPr/>
        </p:nvSpPr>
        <p:spPr bwMode="auto">
          <a:xfrm>
            <a:off x="4343400" y="41148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09" name="Oval 9"/>
          <p:cNvSpPr>
            <a:spLocks noChangeArrowheads="1"/>
          </p:cNvSpPr>
          <p:nvPr/>
        </p:nvSpPr>
        <p:spPr bwMode="auto">
          <a:xfrm>
            <a:off x="5943600" y="34290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10" name="Oval 10"/>
          <p:cNvSpPr>
            <a:spLocks noChangeArrowheads="1"/>
          </p:cNvSpPr>
          <p:nvPr/>
        </p:nvSpPr>
        <p:spPr bwMode="auto">
          <a:xfrm>
            <a:off x="4419600" y="44958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11" name="Oval 11"/>
          <p:cNvSpPr>
            <a:spLocks noChangeArrowheads="1"/>
          </p:cNvSpPr>
          <p:nvPr/>
        </p:nvSpPr>
        <p:spPr bwMode="auto">
          <a:xfrm>
            <a:off x="4495800" y="41148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12" name="Oval 12"/>
          <p:cNvSpPr>
            <a:spLocks noChangeArrowheads="1"/>
          </p:cNvSpPr>
          <p:nvPr/>
        </p:nvSpPr>
        <p:spPr bwMode="auto">
          <a:xfrm>
            <a:off x="2819400" y="36576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13" name="Oval 13"/>
          <p:cNvSpPr>
            <a:spLocks noChangeArrowheads="1"/>
          </p:cNvSpPr>
          <p:nvPr/>
        </p:nvSpPr>
        <p:spPr bwMode="auto">
          <a:xfrm>
            <a:off x="5791200" y="34290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E3A97-7303-4892-9016-2C549560BFE2}" type="slidenum">
              <a:rPr lang="ar-SA"/>
              <a:pPr/>
              <a:t>93</a:t>
            </a:fld>
            <a:endParaRPr lang="en-GB"/>
          </a:p>
        </p:txBody>
      </p:sp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Local Beam</a:t>
            </a:r>
            <a:r>
              <a:rPr lang="fr-FR" sz="28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/>
              <a:t>Search</a:t>
            </a:r>
            <a:endParaRPr lang="en-US"/>
          </a:p>
        </p:txBody>
      </p:sp>
      <p:sp>
        <p:nvSpPr>
          <p:cNvPr id="251907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908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909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910" name="Oval 6"/>
          <p:cNvSpPr>
            <a:spLocks noChangeArrowheads="1"/>
          </p:cNvSpPr>
          <p:nvPr/>
        </p:nvSpPr>
        <p:spPr bwMode="auto">
          <a:xfrm>
            <a:off x="4267200" y="3733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912" name="Oval 8"/>
          <p:cNvSpPr>
            <a:spLocks noChangeArrowheads="1"/>
          </p:cNvSpPr>
          <p:nvPr/>
        </p:nvSpPr>
        <p:spPr bwMode="auto">
          <a:xfrm>
            <a:off x="4343400" y="4114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914" name="Oval 10"/>
          <p:cNvSpPr>
            <a:spLocks noChangeArrowheads="1"/>
          </p:cNvSpPr>
          <p:nvPr/>
        </p:nvSpPr>
        <p:spPr bwMode="auto">
          <a:xfrm>
            <a:off x="4419600" y="4495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915" name="Oval 11"/>
          <p:cNvSpPr>
            <a:spLocks noChangeArrowheads="1"/>
          </p:cNvSpPr>
          <p:nvPr/>
        </p:nvSpPr>
        <p:spPr bwMode="auto">
          <a:xfrm>
            <a:off x="4495800" y="4114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08D4-FDF5-4892-8D1D-171B669DE019}" type="slidenum">
              <a:rPr lang="ar-SA"/>
              <a:pPr/>
              <a:t>94</a:t>
            </a:fld>
            <a:endParaRPr lang="en-GB"/>
          </a:p>
        </p:txBody>
      </p:sp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Local Beam</a:t>
            </a:r>
            <a:r>
              <a:rPr lang="fr-FR" sz="28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/>
              <a:t>Search</a:t>
            </a:r>
            <a:endParaRPr lang="en-US"/>
          </a:p>
        </p:txBody>
      </p:sp>
      <p:sp>
        <p:nvSpPr>
          <p:cNvPr id="257027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7028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7029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7030" name="Oval 6"/>
          <p:cNvSpPr>
            <a:spLocks noChangeArrowheads="1"/>
          </p:cNvSpPr>
          <p:nvPr/>
        </p:nvSpPr>
        <p:spPr bwMode="auto">
          <a:xfrm>
            <a:off x="4267200" y="3733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31" name="Oval 7"/>
          <p:cNvSpPr>
            <a:spLocks noChangeArrowheads="1"/>
          </p:cNvSpPr>
          <p:nvPr/>
        </p:nvSpPr>
        <p:spPr bwMode="auto">
          <a:xfrm>
            <a:off x="4343400" y="4114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32" name="Oval 8"/>
          <p:cNvSpPr>
            <a:spLocks noChangeArrowheads="1"/>
          </p:cNvSpPr>
          <p:nvPr/>
        </p:nvSpPr>
        <p:spPr bwMode="auto">
          <a:xfrm>
            <a:off x="4419600" y="4495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33" name="Oval 9"/>
          <p:cNvSpPr>
            <a:spLocks noChangeArrowheads="1"/>
          </p:cNvSpPr>
          <p:nvPr/>
        </p:nvSpPr>
        <p:spPr bwMode="auto">
          <a:xfrm>
            <a:off x="4495800" y="4114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34" name="Oval 10"/>
          <p:cNvSpPr>
            <a:spLocks noChangeArrowheads="1"/>
          </p:cNvSpPr>
          <p:nvPr/>
        </p:nvSpPr>
        <p:spPr bwMode="auto">
          <a:xfrm>
            <a:off x="4572000" y="44958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35" name="Oval 11"/>
          <p:cNvSpPr>
            <a:spLocks noChangeArrowheads="1"/>
          </p:cNvSpPr>
          <p:nvPr/>
        </p:nvSpPr>
        <p:spPr bwMode="auto">
          <a:xfrm>
            <a:off x="4648200" y="41148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36" name="Oval 12"/>
          <p:cNvSpPr>
            <a:spLocks noChangeArrowheads="1"/>
          </p:cNvSpPr>
          <p:nvPr/>
        </p:nvSpPr>
        <p:spPr bwMode="auto">
          <a:xfrm>
            <a:off x="4724400" y="44958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37" name="Oval 13"/>
          <p:cNvSpPr>
            <a:spLocks noChangeArrowheads="1"/>
          </p:cNvSpPr>
          <p:nvPr/>
        </p:nvSpPr>
        <p:spPr bwMode="auto">
          <a:xfrm>
            <a:off x="4495800" y="48768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A395-3E51-4F17-834A-333EE12F7ED9}" type="slidenum">
              <a:rPr lang="ar-SA"/>
              <a:pPr/>
              <a:t>95</a:t>
            </a:fld>
            <a:endParaRPr lang="en-GB"/>
          </a:p>
        </p:txBody>
      </p:sp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Local Beam</a:t>
            </a:r>
            <a:r>
              <a:rPr lang="fr-FR" sz="28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/>
              <a:t>Search</a:t>
            </a:r>
            <a:endParaRPr lang="en-US"/>
          </a:p>
        </p:txBody>
      </p:sp>
      <p:sp>
        <p:nvSpPr>
          <p:cNvPr id="258051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8052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8053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8054" name="Oval 6"/>
          <p:cNvSpPr>
            <a:spLocks noChangeArrowheads="1"/>
          </p:cNvSpPr>
          <p:nvPr/>
        </p:nvSpPr>
        <p:spPr bwMode="auto">
          <a:xfrm>
            <a:off x="4267200" y="3733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8055" name="Oval 7"/>
          <p:cNvSpPr>
            <a:spLocks noChangeArrowheads="1"/>
          </p:cNvSpPr>
          <p:nvPr/>
        </p:nvSpPr>
        <p:spPr bwMode="auto">
          <a:xfrm>
            <a:off x="4343400" y="4114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8056" name="Oval 8"/>
          <p:cNvSpPr>
            <a:spLocks noChangeArrowheads="1"/>
          </p:cNvSpPr>
          <p:nvPr/>
        </p:nvSpPr>
        <p:spPr bwMode="auto">
          <a:xfrm>
            <a:off x="4419600" y="44958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8057" name="Oval 9"/>
          <p:cNvSpPr>
            <a:spLocks noChangeArrowheads="1"/>
          </p:cNvSpPr>
          <p:nvPr/>
        </p:nvSpPr>
        <p:spPr bwMode="auto">
          <a:xfrm>
            <a:off x="4495800" y="4114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8058" name="Oval 10"/>
          <p:cNvSpPr>
            <a:spLocks noChangeArrowheads="1"/>
          </p:cNvSpPr>
          <p:nvPr/>
        </p:nvSpPr>
        <p:spPr bwMode="auto">
          <a:xfrm>
            <a:off x="4572000" y="44958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8059" name="Oval 11"/>
          <p:cNvSpPr>
            <a:spLocks noChangeArrowheads="1"/>
          </p:cNvSpPr>
          <p:nvPr/>
        </p:nvSpPr>
        <p:spPr bwMode="auto">
          <a:xfrm>
            <a:off x="4648200" y="41148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8060" name="Oval 12"/>
          <p:cNvSpPr>
            <a:spLocks noChangeArrowheads="1"/>
          </p:cNvSpPr>
          <p:nvPr/>
        </p:nvSpPr>
        <p:spPr bwMode="auto">
          <a:xfrm>
            <a:off x="4724400" y="44958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8061" name="Oval 13"/>
          <p:cNvSpPr>
            <a:spLocks noChangeArrowheads="1"/>
          </p:cNvSpPr>
          <p:nvPr/>
        </p:nvSpPr>
        <p:spPr bwMode="auto">
          <a:xfrm>
            <a:off x="4495800" y="48768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93ABA-C169-4950-944E-4BD61B6D05F6}" type="slidenum">
              <a:rPr lang="ar-SA"/>
              <a:pPr/>
              <a:t>96</a:t>
            </a:fld>
            <a:endParaRPr lang="en-GB"/>
          </a:p>
        </p:txBody>
      </p:sp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Local Beam</a:t>
            </a:r>
            <a:r>
              <a:rPr lang="fr-FR" sz="28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/>
              <a:t>Search</a:t>
            </a:r>
            <a:endParaRPr lang="en-US"/>
          </a:p>
        </p:txBody>
      </p:sp>
      <p:sp>
        <p:nvSpPr>
          <p:cNvPr id="260099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0100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0101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0104" name="Oval 8"/>
          <p:cNvSpPr>
            <a:spLocks noChangeArrowheads="1"/>
          </p:cNvSpPr>
          <p:nvPr/>
        </p:nvSpPr>
        <p:spPr bwMode="auto">
          <a:xfrm>
            <a:off x="4419600" y="4495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0106" name="Oval 10"/>
          <p:cNvSpPr>
            <a:spLocks noChangeArrowheads="1"/>
          </p:cNvSpPr>
          <p:nvPr/>
        </p:nvSpPr>
        <p:spPr bwMode="auto">
          <a:xfrm>
            <a:off x="4572000" y="4495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0108" name="Oval 12"/>
          <p:cNvSpPr>
            <a:spLocks noChangeArrowheads="1"/>
          </p:cNvSpPr>
          <p:nvPr/>
        </p:nvSpPr>
        <p:spPr bwMode="auto">
          <a:xfrm>
            <a:off x="4724400" y="4495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0109" name="Oval 13"/>
          <p:cNvSpPr>
            <a:spLocks noChangeArrowheads="1"/>
          </p:cNvSpPr>
          <p:nvPr/>
        </p:nvSpPr>
        <p:spPr bwMode="auto">
          <a:xfrm>
            <a:off x="4495800" y="4876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28959-169A-46C3-9729-432464061350}" type="slidenum">
              <a:rPr lang="ar-SA"/>
              <a:pPr/>
              <a:t>97</a:t>
            </a:fld>
            <a:endParaRPr lang="en-GB"/>
          </a:p>
        </p:txBody>
      </p:sp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Local Beam</a:t>
            </a:r>
            <a:r>
              <a:rPr lang="fr-FR" sz="28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/>
              <a:t>Search</a:t>
            </a:r>
            <a:endParaRPr lang="en-US"/>
          </a:p>
        </p:txBody>
      </p:sp>
      <p:sp>
        <p:nvSpPr>
          <p:cNvPr id="259075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9076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9077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9080" name="Oval 8"/>
          <p:cNvSpPr>
            <a:spLocks noChangeArrowheads="1"/>
          </p:cNvSpPr>
          <p:nvPr/>
        </p:nvSpPr>
        <p:spPr bwMode="auto">
          <a:xfrm>
            <a:off x="4419600" y="4495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9082" name="Oval 10"/>
          <p:cNvSpPr>
            <a:spLocks noChangeArrowheads="1"/>
          </p:cNvSpPr>
          <p:nvPr/>
        </p:nvSpPr>
        <p:spPr bwMode="auto">
          <a:xfrm>
            <a:off x="4572000" y="4495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9084" name="Oval 12"/>
          <p:cNvSpPr>
            <a:spLocks noChangeArrowheads="1"/>
          </p:cNvSpPr>
          <p:nvPr/>
        </p:nvSpPr>
        <p:spPr bwMode="auto">
          <a:xfrm>
            <a:off x="4724400" y="4495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9085" name="Oval 13"/>
          <p:cNvSpPr>
            <a:spLocks noChangeArrowheads="1"/>
          </p:cNvSpPr>
          <p:nvPr/>
        </p:nvSpPr>
        <p:spPr bwMode="auto">
          <a:xfrm>
            <a:off x="4495800" y="4876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9086" name="Oval 14"/>
          <p:cNvSpPr>
            <a:spLocks noChangeArrowheads="1"/>
          </p:cNvSpPr>
          <p:nvPr/>
        </p:nvSpPr>
        <p:spPr bwMode="auto">
          <a:xfrm>
            <a:off x="4648200" y="51054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9087" name="Oval 15"/>
          <p:cNvSpPr>
            <a:spLocks noChangeArrowheads="1"/>
          </p:cNvSpPr>
          <p:nvPr/>
        </p:nvSpPr>
        <p:spPr bwMode="auto">
          <a:xfrm>
            <a:off x="4648200" y="48768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9088" name="Oval 16"/>
          <p:cNvSpPr>
            <a:spLocks noChangeArrowheads="1"/>
          </p:cNvSpPr>
          <p:nvPr/>
        </p:nvSpPr>
        <p:spPr bwMode="auto">
          <a:xfrm>
            <a:off x="4800600" y="48768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9089" name="Oval 17"/>
          <p:cNvSpPr>
            <a:spLocks noChangeArrowheads="1"/>
          </p:cNvSpPr>
          <p:nvPr/>
        </p:nvSpPr>
        <p:spPr bwMode="auto">
          <a:xfrm>
            <a:off x="4953000" y="48768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9314-4DE7-41F5-B2B5-F9C9F4737206}" type="slidenum">
              <a:rPr lang="ar-SA"/>
              <a:pPr/>
              <a:t>98</a:t>
            </a:fld>
            <a:endParaRPr lang="en-GB"/>
          </a:p>
        </p:txBody>
      </p:sp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Local Beam</a:t>
            </a:r>
            <a:r>
              <a:rPr lang="fr-FR" sz="28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/>
              <a:t>Search</a:t>
            </a:r>
            <a:endParaRPr lang="en-US"/>
          </a:p>
        </p:txBody>
      </p:sp>
      <p:sp>
        <p:nvSpPr>
          <p:cNvPr id="261123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1124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1125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1126" name="Oval 6"/>
          <p:cNvSpPr>
            <a:spLocks noChangeArrowheads="1"/>
          </p:cNvSpPr>
          <p:nvPr/>
        </p:nvSpPr>
        <p:spPr bwMode="auto">
          <a:xfrm>
            <a:off x="4419600" y="4495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27" name="Oval 7"/>
          <p:cNvSpPr>
            <a:spLocks noChangeArrowheads="1"/>
          </p:cNvSpPr>
          <p:nvPr/>
        </p:nvSpPr>
        <p:spPr bwMode="auto">
          <a:xfrm>
            <a:off x="4572000" y="4495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28" name="Oval 8"/>
          <p:cNvSpPr>
            <a:spLocks noChangeArrowheads="1"/>
          </p:cNvSpPr>
          <p:nvPr/>
        </p:nvSpPr>
        <p:spPr bwMode="auto">
          <a:xfrm>
            <a:off x="4724400" y="4495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29" name="Oval 9"/>
          <p:cNvSpPr>
            <a:spLocks noChangeArrowheads="1"/>
          </p:cNvSpPr>
          <p:nvPr/>
        </p:nvSpPr>
        <p:spPr bwMode="auto">
          <a:xfrm>
            <a:off x="4495800" y="48768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30" name="Oval 10"/>
          <p:cNvSpPr>
            <a:spLocks noChangeArrowheads="1"/>
          </p:cNvSpPr>
          <p:nvPr/>
        </p:nvSpPr>
        <p:spPr bwMode="auto">
          <a:xfrm>
            <a:off x="4648200" y="51054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31" name="Oval 11"/>
          <p:cNvSpPr>
            <a:spLocks noChangeArrowheads="1"/>
          </p:cNvSpPr>
          <p:nvPr/>
        </p:nvSpPr>
        <p:spPr bwMode="auto">
          <a:xfrm>
            <a:off x="4648200" y="48768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32" name="Oval 12"/>
          <p:cNvSpPr>
            <a:spLocks noChangeArrowheads="1"/>
          </p:cNvSpPr>
          <p:nvPr/>
        </p:nvSpPr>
        <p:spPr bwMode="auto">
          <a:xfrm>
            <a:off x="4800600" y="48768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33" name="Oval 13"/>
          <p:cNvSpPr>
            <a:spLocks noChangeArrowheads="1"/>
          </p:cNvSpPr>
          <p:nvPr/>
        </p:nvSpPr>
        <p:spPr bwMode="auto">
          <a:xfrm>
            <a:off x="4953000" y="48768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05B9-A85E-4273-8630-AF72CFB98C27}" type="slidenum">
              <a:rPr lang="ar-SA"/>
              <a:pPr/>
              <a:t>99</a:t>
            </a:fld>
            <a:endParaRPr lang="en-GB"/>
          </a:p>
        </p:txBody>
      </p:sp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Local Beam</a:t>
            </a:r>
            <a:r>
              <a:rPr lang="fr-FR" sz="28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/>
              <a:t>Search</a:t>
            </a:r>
            <a:endParaRPr lang="en-US"/>
          </a:p>
        </p:txBody>
      </p:sp>
      <p:sp>
        <p:nvSpPr>
          <p:cNvPr id="263171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3172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3173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3177" name="Oval 9"/>
          <p:cNvSpPr>
            <a:spLocks noChangeArrowheads="1"/>
          </p:cNvSpPr>
          <p:nvPr/>
        </p:nvSpPr>
        <p:spPr bwMode="auto">
          <a:xfrm>
            <a:off x="4495800" y="4876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3178" name="Oval 10"/>
          <p:cNvSpPr>
            <a:spLocks noChangeArrowheads="1"/>
          </p:cNvSpPr>
          <p:nvPr/>
        </p:nvSpPr>
        <p:spPr bwMode="auto">
          <a:xfrm>
            <a:off x="4648200" y="51054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3179" name="Oval 11"/>
          <p:cNvSpPr>
            <a:spLocks noChangeArrowheads="1"/>
          </p:cNvSpPr>
          <p:nvPr/>
        </p:nvSpPr>
        <p:spPr bwMode="auto">
          <a:xfrm>
            <a:off x="4648200" y="4876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3180" name="Oval 12"/>
          <p:cNvSpPr>
            <a:spLocks noChangeArrowheads="1"/>
          </p:cNvSpPr>
          <p:nvPr/>
        </p:nvSpPr>
        <p:spPr bwMode="auto">
          <a:xfrm>
            <a:off x="4800600" y="4876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usion">
  <a:themeElements>
    <a:clrScheme name="Fusion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Fusion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usion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sion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sion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sion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sion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sion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D698FDF180FA49940FB60126EF34C5" ma:contentTypeVersion="1" ma:contentTypeDescription="Create a new document." ma:contentTypeScope="" ma:versionID="eede60e21b1c34709fd89dfb134f4302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68BAD19-B308-4592-A9D4-1271B70C8E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C3551F-8FC7-4709-A508-744DDA80F0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98C508C2-BEBE-4FA2-B040-03A0D7411B7D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1875</TotalTime>
  <Words>2554</Words>
  <Application>Microsoft PowerPoint</Application>
  <PresentationFormat>On-screen Show (4:3)</PresentationFormat>
  <Paragraphs>729</Paragraphs>
  <Slides>146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146</vt:i4>
      </vt:variant>
    </vt:vector>
  </HeadingPairs>
  <TitlesOfParts>
    <vt:vector size="156" baseType="lpstr">
      <vt:lpstr>Arial</vt:lpstr>
      <vt:lpstr>Tahoma</vt:lpstr>
      <vt:lpstr>Wingdings</vt:lpstr>
      <vt:lpstr>Times New Roman</vt:lpstr>
      <vt:lpstr>Gulim</vt:lpstr>
      <vt:lpstr>Times</vt:lpstr>
      <vt:lpstr>MS Gothic</vt:lpstr>
      <vt:lpstr>Symbol</vt:lpstr>
      <vt:lpstr>Fusion</vt:lpstr>
      <vt:lpstr>비트맵 이미지</vt:lpstr>
      <vt:lpstr>Artificial Intelligence Problem solving by searching CSC 361</vt:lpstr>
      <vt:lpstr>Problem Solving by Searching  Search Methods :    Local Search for   Optimization Problems</vt:lpstr>
      <vt:lpstr>Heuristic Functions</vt:lpstr>
      <vt:lpstr>Approach 1: f  Measures the Value of the Current State</vt:lpstr>
      <vt:lpstr>Traveling Salesman Person</vt:lpstr>
      <vt:lpstr>Traveling Salesman Person</vt:lpstr>
      <vt:lpstr>Traveling Salesman Person</vt:lpstr>
      <vt:lpstr> 2-opt mutation for TSP</vt:lpstr>
      <vt:lpstr> 2-opt mutation for TSP</vt:lpstr>
      <vt:lpstr> 2-opt mutation for TSP</vt:lpstr>
      <vt:lpstr> 2-opt mutation for TSP</vt:lpstr>
      <vt:lpstr>Optimization Problems</vt:lpstr>
      <vt:lpstr>Local Search Algorithms</vt:lpstr>
      <vt:lpstr>Local Search Algorithms</vt:lpstr>
      <vt:lpstr>Local Search Algorithms</vt:lpstr>
      <vt:lpstr>Local Search Algorithms for optimization Problems</vt:lpstr>
      <vt:lpstr>Local Search Algorithms</vt:lpstr>
      <vt:lpstr>Local Search: State Space</vt:lpstr>
      <vt:lpstr>Hill Climbing</vt:lpstr>
      <vt:lpstr>Steepest Ascent Version</vt:lpstr>
      <vt:lpstr>Hill Climbing: Neighborhood</vt:lpstr>
      <vt:lpstr>Hill Climbing Drawbacks</vt:lpstr>
      <vt:lpstr>Hill Climbing</vt:lpstr>
      <vt:lpstr>Hill Climbing</vt:lpstr>
      <vt:lpstr>Hill Climbing</vt:lpstr>
      <vt:lpstr>Hill Climbing</vt:lpstr>
      <vt:lpstr>Hill Climbing</vt:lpstr>
      <vt:lpstr>Hill Climbing</vt:lpstr>
      <vt:lpstr>Local Search Algorithms</vt:lpstr>
      <vt:lpstr>Simulated Annealing</vt:lpstr>
      <vt:lpstr>Simulated Annealing</vt:lpstr>
      <vt:lpstr>Simulated Annealing</vt:lpstr>
      <vt:lpstr>Simulated Annealing</vt:lpstr>
      <vt:lpstr>Simulated Annealing</vt:lpstr>
      <vt:lpstr>Simulated Annealing</vt:lpstr>
      <vt:lpstr>Simulated Annealing</vt:lpstr>
      <vt:lpstr>Simulated Annealing</vt:lpstr>
      <vt:lpstr>Simulated Annealing</vt:lpstr>
      <vt:lpstr>Simulated Annealing</vt:lpstr>
      <vt:lpstr>Simulated Annealing</vt:lpstr>
      <vt:lpstr>Simulated Annealing</vt:lpstr>
      <vt:lpstr>Simulated Annealing</vt:lpstr>
      <vt:lpstr>Simulated Annealing</vt:lpstr>
      <vt:lpstr>Simulated Annealing</vt:lpstr>
      <vt:lpstr>Simulated Annealing</vt:lpstr>
      <vt:lpstr>Simulated Annealing</vt:lpstr>
      <vt:lpstr>Simulated Annealing</vt:lpstr>
      <vt:lpstr>Simulated Annealing</vt:lpstr>
      <vt:lpstr>Simulated Annealing</vt:lpstr>
      <vt:lpstr>Simulated Annealing</vt:lpstr>
      <vt:lpstr>Simulated Annealing</vt:lpstr>
      <vt:lpstr>Simulated Annealing</vt:lpstr>
      <vt:lpstr>Simulated Annealing</vt:lpstr>
      <vt:lpstr>Simulated Annealing</vt:lpstr>
      <vt:lpstr>Simulated Annealing</vt:lpstr>
      <vt:lpstr>Simulated Annealing</vt:lpstr>
      <vt:lpstr>Simulated Annealing</vt:lpstr>
      <vt:lpstr>Local Search Algorithms</vt:lpstr>
      <vt:lpstr>Tabu Search</vt:lpstr>
      <vt:lpstr>Tabu Search: TS</vt:lpstr>
      <vt:lpstr>Tabu Search: TS</vt:lpstr>
      <vt:lpstr>Tabu Search: TS</vt:lpstr>
      <vt:lpstr>Tabu Search: TS</vt:lpstr>
      <vt:lpstr>Tabu Search: TS</vt:lpstr>
      <vt:lpstr>Tabu Search: TS</vt:lpstr>
      <vt:lpstr>Tabu Search: TS</vt:lpstr>
      <vt:lpstr>Tabu Search: TS</vt:lpstr>
      <vt:lpstr>Tabu Search: TS</vt:lpstr>
      <vt:lpstr>Tabu Search: TS</vt:lpstr>
      <vt:lpstr>Tabu Search: TS</vt:lpstr>
      <vt:lpstr>Tabu Search: TS</vt:lpstr>
      <vt:lpstr>Tabu Search: TS</vt:lpstr>
      <vt:lpstr>Tabu Search: TS</vt:lpstr>
      <vt:lpstr>Tabu Search: TS</vt:lpstr>
      <vt:lpstr>Tabu Search: TS</vt:lpstr>
      <vt:lpstr>Tabu Search: TS</vt:lpstr>
      <vt:lpstr>Tabu Search: TS</vt:lpstr>
      <vt:lpstr>Tabu Search: TS</vt:lpstr>
      <vt:lpstr>Tabu Search: TS</vt:lpstr>
      <vt:lpstr>Tabu Search: TS</vt:lpstr>
      <vt:lpstr>Tabu Search: TS</vt:lpstr>
      <vt:lpstr>Tabu Search: TS</vt:lpstr>
      <vt:lpstr>Optimization Problems</vt:lpstr>
      <vt:lpstr>Population based Algorithms</vt:lpstr>
      <vt:lpstr>Local Beam Search</vt:lpstr>
      <vt:lpstr>Local Beam Search</vt:lpstr>
      <vt:lpstr>Local Beam Search</vt:lpstr>
      <vt:lpstr>Local Beam Search</vt:lpstr>
      <vt:lpstr>Local Beam Search</vt:lpstr>
      <vt:lpstr>Local Beam Search</vt:lpstr>
      <vt:lpstr>Local Beam Search</vt:lpstr>
      <vt:lpstr>Local Beam Search</vt:lpstr>
      <vt:lpstr>Local Beam Search</vt:lpstr>
      <vt:lpstr>Local Beam Search</vt:lpstr>
      <vt:lpstr>Local Beam Search</vt:lpstr>
      <vt:lpstr>Local Beam Search</vt:lpstr>
      <vt:lpstr>Local Beam Search</vt:lpstr>
      <vt:lpstr>Local Beam Search</vt:lpstr>
      <vt:lpstr>Local Beam Search</vt:lpstr>
      <vt:lpstr>Local Beam Search</vt:lpstr>
      <vt:lpstr>Local Beam Search</vt:lpstr>
      <vt:lpstr>Local Beam Search</vt:lpstr>
      <vt:lpstr>Population based Algorithms</vt:lpstr>
      <vt:lpstr>Stochastic Search: Genetic Algorithms</vt:lpstr>
      <vt:lpstr>Stochastic Search: Genetic Algorithms Representation of states (solutions)</vt:lpstr>
      <vt:lpstr>Stochastic Search: Genetic Algorithms Fitness Function</vt:lpstr>
      <vt:lpstr>Stochastic Search: Genetic Algorithms Selection</vt:lpstr>
      <vt:lpstr>Stochastic Search: Genetic Algorithms Cross-Over and Mutation</vt:lpstr>
      <vt:lpstr>Stochastic Search: Genetic Algorithms Crossover - Recombination</vt:lpstr>
      <vt:lpstr>Stochastic Search: Genetic Algorithms Mutation</vt:lpstr>
      <vt:lpstr>Genetic Algorithms</vt:lpstr>
      <vt:lpstr>Genetic Algorithms</vt:lpstr>
      <vt:lpstr>Genetic Algorithms</vt:lpstr>
      <vt:lpstr>Stochastic Search: Genetic Algorithms</vt:lpstr>
      <vt:lpstr>Genetic Algorithms</vt:lpstr>
      <vt:lpstr>Genetic Algorithms</vt:lpstr>
      <vt:lpstr>Genetic Algorithms</vt:lpstr>
      <vt:lpstr>Genetic Algorithms</vt:lpstr>
      <vt:lpstr>Genetic Algorithms</vt:lpstr>
      <vt:lpstr>Genetic Algorithms</vt:lpstr>
      <vt:lpstr>Genetic Algorithms</vt:lpstr>
      <vt:lpstr>Genetic Algorithms</vt:lpstr>
      <vt:lpstr>Genetic Algorithms</vt:lpstr>
      <vt:lpstr>Genetic Algorithms</vt:lpstr>
      <vt:lpstr>Genetic Algorithms</vt:lpstr>
      <vt:lpstr>Genetic Algorithms</vt:lpstr>
      <vt:lpstr>Genetic Algorithms</vt:lpstr>
      <vt:lpstr>Genetic Algorithms</vt:lpstr>
      <vt:lpstr>Genetic Algorithms</vt:lpstr>
      <vt:lpstr>Genetic Algorithms</vt:lpstr>
      <vt:lpstr>Genetic Algorithms</vt:lpstr>
      <vt:lpstr>Genetic Algorithms</vt:lpstr>
      <vt:lpstr>Genetic Algorithms</vt:lpstr>
      <vt:lpstr>Optimization Problems</vt:lpstr>
      <vt:lpstr>Genetic Programming</vt:lpstr>
      <vt:lpstr>Genetic programming</vt:lpstr>
      <vt:lpstr>Genetic programming</vt:lpstr>
      <vt:lpstr>Genetic programming</vt:lpstr>
      <vt:lpstr>Genetic programming</vt:lpstr>
      <vt:lpstr>Optimization Problems</vt:lpstr>
      <vt:lpstr>Anything to be Learnt from Ant Colonies?</vt:lpstr>
      <vt:lpstr>Shortest path discovery </vt:lpstr>
      <vt:lpstr>Shortest path discovery </vt:lpstr>
      <vt:lpstr>Ant Colony Optimization </vt:lpstr>
      <vt:lpstr>TSP Solved using ACO </vt:lpstr>
      <vt:lpstr>Summary</vt:lpstr>
    </vt:vector>
  </TitlesOfParts>
  <Company> KSU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Intelligence CSC 361</dc:title>
  <dc:creator>mbatouche</dc:creator>
  <cp:lastModifiedBy>Basit</cp:lastModifiedBy>
  <cp:revision>91</cp:revision>
  <dcterms:created xsi:type="dcterms:W3CDTF">2007-09-18T02:19:02Z</dcterms:created>
  <dcterms:modified xsi:type="dcterms:W3CDTF">2010-09-11T06:37:03Z</dcterms:modified>
</cp:coreProperties>
</file>