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12" r:id="rId3"/>
    <p:sldId id="267" r:id="rId4"/>
    <p:sldId id="268" r:id="rId5"/>
    <p:sldId id="269" r:id="rId6"/>
    <p:sldId id="303" r:id="rId7"/>
    <p:sldId id="271" r:id="rId8"/>
    <p:sldId id="270" r:id="rId9"/>
    <p:sldId id="272" r:id="rId10"/>
    <p:sldId id="273" r:id="rId11"/>
    <p:sldId id="274" r:id="rId12"/>
    <p:sldId id="298" r:id="rId13"/>
    <p:sldId id="275" r:id="rId14"/>
    <p:sldId id="278" r:id="rId15"/>
    <p:sldId id="279" r:id="rId16"/>
    <p:sldId id="299" r:id="rId17"/>
    <p:sldId id="282" r:id="rId18"/>
    <p:sldId id="283" r:id="rId19"/>
    <p:sldId id="290" r:id="rId20"/>
    <p:sldId id="281" r:id="rId21"/>
    <p:sldId id="306" r:id="rId22"/>
    <p:sldId id="307" r:id="rId23"/>
    <p:sldId id="284" r:id="rId24"/>
    <p:sldId id="285" r:id="rId25"/>
    <p:sldId id="308" r:id="rId26"/>
    <p:sldId id="309" r:id="rId27"/>
    <p:sldId id="291" r:id="rId28"/>
    <p:sldId id="286" r:id="rId29"/>
    <p:sldId id="292" r:id="rId30"/>
    <p:sldId id="300" r:id="rId31"/>
    <p:sldId id="287" r:id="rId32"/>
    <p:sldId id="301" r:id="rId33"/>
    <p:sldId id="293" r:id="rId34"/>
    <p:sldId id="310" r:id="rId35"/>
    <p:sldId id="288" r:id="rId36"/>
    <p:sldId id="296" r:id="rId37"/>
    <p:sldId id="29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0000"/>
    <a:srgbClr val="00CC66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E2C350-A3EC-458B-B3C5-412B2A57C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AC32-80DB-4C5B-A1D8-483E2DE27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E01F-E934-4953-9FF2-1CD86BEA0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7DB05-1C13-462D-97D7-818291065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ACD-56EF-4857-9DCF-B40E4507F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F1E9-D2CF-4D34-A36A-CA9A460A7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5DF3-D976-4CF3-A556-41F7DB95B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DFF59-6AAC-447C-BBDE-FA2A409B8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3602-66F4-46D9-BA59-B5C8A53D9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A71B-35AE-4737-8FCE-A3A6FEDEC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532C-59E7-451C-B0A4-355BBF1D6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3AB4-695A-4114-845B-E2EAD717A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96D6-35E2-4E35-A029-213E57AB0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849DD9-DF58-4241-B370-FCFC8C797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Atoms, Molecules and 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latin typeface="Arial" pitchFamily="34" charset="0"/>
              </a:rPr>
              <a:t>2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>
                <a:solidFill>
                  <a:srgbClr val="0000FF"/>
                </a:solidFill>
                <a:cs typeface="Arial" pitchFamily="34" charset="0"/>
              </a:rPr>
              <a:t>Copyright © The McGraw-Hill Companies, Inc.  Permission required for reproduction or display.</a:t>
            </a:r>
            <a:endParaRPr lang="en-US" altLang="en-US" sz="1200"/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0"/>
            <a:ext cx="923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3754438"/>
            <a:ext cx="27146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F0C797-6A75-44CD-9710-41965AE9280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9088" y="228600"/>
            <a:ext cx="8501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 i="1"/>
              <a:t>ion</a:t>
            </a:r>
            <a:r>
              <a:rPr lang="en-US" altLang="en-US"/>
              <a:t> is an atom, or group of atoms, that has a net positive or negative charge.</a:t>
            </a:r>
            <a:endParaRPr lang="en-US" altLang="en-US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9088" y="1293813"/>
            <a:ext cx="82470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i="1"/>
              <a:t>cation</a:t>
            </a:r>
            <a:r>
              <a:rPr lang="en-US" altLang="en-US"/>
              <a:t> – ion with a positive charge</a:t>
            </a:r>
          </a:p>
          <a:p>
            <a:pPr eaLnBrk="1" hangingPunct="1"/>
            <a:r>
              <a:rPr lang="en-US" altLang="en-US"/>
              <a:t>	If a neutral atom </a:t>
            </a:r>
            <a:r>
              <a:rPr lang="en-US" altLang="en-US" b="1"/>
              <a:t>loses</a:t>
            </a:r>
            <a:r>
              <a:rPr lang="en-US" altLang="en-US"/>
              <a:t> one or more electrons</a:t>
            </a:r>
          </a:p>
          <a:p>
            <a:pPr eaLnBrk="1" hangingPunct="1"/>
            <a:r>
              <a:rPr lang="en-US" altLang="en-US"/>
              <a:t>	it becomes a cation.</a:t>
            </a:r>
            <a:endParaRPr lang="en-US" altLang="en-US" b="1" i="1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" y="4114800"/>
            <a:ext cx="8266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i="1"/>
              <a:t>anion</a:t>
            </a:r>
            <a:r>
              <a:rPr lang="en-US" altLang="en-US"/>
              <a:t> – ion with a negative charge</a:t>
            </a:r>
          </a:p>
          <a:p>
            <a:pPr eaLnBrk="1" hangingPunct="1"/>
            <a:r>
              <a:rPr lang="en-US" altLang="en-US"/>
              <a:t>	If a neutral atom </a:t>
            </a:r>
            <a:r>
              <a:rPr lang="en-US" altLang="en-US" b="1"/>
              <a:t>gains</a:t>
            </a:r>
            <a:r>
              <a:rPr lang="en-US" altLang="en-US"/>
              <a:t> one or more electrons</a:t>
            </a:r>
          </a:p>
          <a:p>
            <a:pPr eaLnBrk="1" hangingPunct="1"/>
            <a:r>
              <a:rPr lang="en-US" altLang="en-US"/>
              <a:t>	it becomes an anion.</a:t>
            </a:r>
            <a:endParaRPr lang="en-US" altLang="en-US" b="1" i="1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4900" y="2667000"/>
            <a:ext cx="3113088" cy="1295400"/>
            <a:chOff x="696" y="1680"/>
            <a:chExt cx="1961" cy="816"/>
          </a:xfrm>
        </p:grpSpPr>
        <p:grpSp>
          <p:nvGrpSpPr>
            <p:cNvPr id="11286" name="Group 10"/>
            <p:cNvGrpSpPr>
              <a:grpSpLocks/>
            </p:cNvGrpSpPr>
            <p:nvPr/>
          </p:nvGrpSpPr>
          <p:grpSpPr bwMode="auto">
            <a:xfrm>
              <a:off x="696" y="1680"/>
              <a:ext cx="816" cy="816"/>
              <a:chOff x="768" y="2160"/>
              <a:chExt cx="816" cy="816"/>
            </a:xfrm>
          </p:grpSpPr>
          <p:sp>
            <p:nvSpPr>
              <p:cNvPr id="11288" name="Oval 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816" cy="81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89" name="Text Box 7"/>
              <p:cNvSpPr txBox="1">
                <a:spLocks noChangeArrowheads="1"/>
              </p:cNvSpPr>
              <p:nvPr/>
            </p:nvSpPr>
            <p:spPr bwMode="auto">
              <a:xfrm>
                <a:off x="960" y="2404"/>
                <a:ext cx="4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/>
                  <a:t>Na</a:t>
                </a:r>
              </a:p>
            </p:txBody>
          </p:sp>
        </p:grpSp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670" y="1867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/>
                <a:t>11 protons</a:t>
              </a:r>
            </a:p>
            <a:p>
              <a:pPr eaLnBrk="1" hangingPunct="1"/>
              <a:r>
                <a:rPr lang="en-US" altLang="en-US" sz="2000"/>
                <a:t>11 electrons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8800" y="2819400"/>
            <a:ext cx="2895600" cy="1143000"/>
            <a:chOff x="3552" y="1776"/>
            <a:chExt cx="1824" cy="720"/>
          </a:xfrm>
        </p:grpSpPr>
        <p:grpSp>
          <p:nvGrpSpPr>
            <p:cNvPr id="11282" name="Group 11"/>
            <p:cNvGrpSpPr>
              <a:grpSpLocks/>
            </p:cNvGrpSpPr>
            <p:nvPr/>
          </p:nvGrpSpPr>
          <p:grpSpPr bwMode="auto">
            <a:xfrm>
              <a:off x="3552" y="1776"/>
              <a:ext cx="720" cy="720"/>
              <a:chOff x="3024" y="2160"/>
              <a:chExt cx="720" cy="720"/>
            </a:xfrm>
          </p:grpSpPr>
          <p:sp>
            <p:nvSpPr>
              <p:cNvPr id="11284" name="Oval 8"/>
              <p:cNvSpPr>
                <a:spLocks noChangeArrowheads="1"/>
              </p:cNvSpPr>
              <p:nvPr/>
            </p:nvSpPr>
            <p:spPr bwMode="auto">
              <a:xfrm>
                <a:off x="3024" y="2160"/>
                <a:ext cx="720" cy="7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85" name="Text Box 9"/>
              <p:cNvSpPr txBox="1">
                <a:spLocks noChangeArrowheads="1"/>
              </p:cNvSpPr>
              <p:nvPr/>
            </p:nvSpPr>
            <p:spPr bwMode="auto">
              <a:xfrm>
                <a:off x="3138" y="2357"/>
                <a:ext cx="4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/>
                  <a:t>Na</a:t>
                </a:r>
                <a:r>
                  <a:rPr lang="en-US" altLang="en-US" baseline="30000"/>
                  <a:t>+</a:t>
                </a:r>
                <a:endParaRPr lang="en-US" altLang="en-US"/>
              </a:p>
            </p:txBody>
          </p:sp>
        </p:grpSp>
        <p:sp>
          <p:nvSpPr>
            <p:cNvPr id="11283" name="Text Box 21"/>
            <p:cNvSpPr txBox="1">
              <a:spLocks noChangeArrowheads="1"/>
            </p:cNvSpPr>
            <p:nvPr/>
          </p:nvSpPr>
          <p:spPr bwMode="auto">
            <a:xfrm>
              <a:off x="4389" y="1910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/>
                <a:t>11 protons</a:t>
              </a:r>
            </a:p>
            <a:p>
              <a:pPr eaLnBrk="1" hangingPunct="1"/>
              <a:r>
                <a:rPr lang="en-US" altLang="en-US" sz="2000"/>
                <a:t>10 electrons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181100" y="5486400"/>
            <a:ext cx="3036888" cy="1143000"/>
            <a:chOff x="744" y="3456"/>
            <a:chExt cx="1913" cy="720"/>
          </a:xfrm>
        </p:grpSpPr>
        <p:grpSp>
          <p:nvGrpSpPr>
            <p:cNvPr id="11278" name="Group 23"/>
            <p:cNvGrpSpPr>
              <a:grpSpLocks/>
            </p:cNvGrpSpPr>
            <p:nvPr/>
          </p:nvGrpSpPr>
          <p:grpSpPr bwMode="auto">
            <a:xfrm>
              <a:off x="744" y="3456"/>
              <a:ext cx="720" cy="720"/>
              <a:chOff x="672" y="3552"/>
              <a:chExt cx="720" cy="720"/>
            </a:xfrm>
          </p:grpSpPr>
          <p:sp>
            <p:nvSpPr>
              <p:cNvPr id="11280" name="Oval 14"/>
              <p:cNvSpPr>
                <a:spLocks noChangeArrowheads="1"/>
              </p:cNvSpPr>
              <p:nvPr/>
            </p:nvSpPr>
            <p:spPr bwMode="auto">
              <a:xfrm>
                <a:off x="672" y="3552"/>
                <a:ext cx="720" cy="720"/>
              </a:xfrm>
              <a:prstGeom prst="ellipse">
                <a:avLst/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81" name="Text Box 15"/>
              <p:cNvSpPr txBox="1">
                <a:spLocks noChangeArrowheads="1"/>
              </p:cNvSpPr>
              <p:nvPr/>
            </p:nvSpPr>
            <p:spPr bwMode="auto">
              <a:xfrm>
                <a:off x="868" y="3748"/>
                <a:ext cx="3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/>
                  <a:t>Cl</a:t>
                </a:r>
              </a:p>
            </p:txBody>
          </p:sp>
        </p:grpSp>
        <p:sp>
          <p:nvSpPr>
            <p:cNvPr id="11279" name="Text Box 22"/>
            <p:cNvSpPr txBox="1">
              <a:spLocks noChangeArrowheads="1"/>
            </p:cNvSpPr>
            <p:nvPr/>
          </p:nvSpPr>
          <p:spPr bwMode="auto">
            <a:xfrm>
              <a:off x="1670" y="3595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/>
                <a:t>17 protons</a:t>
              </a:r>
            </a:p>
            <a:p>
              <a:pPr eaLnBrk="1" hangingPunct="1"/>
              <a:r>
                <a:rPr lang="en-US" altLang="en-US" sz="2000"/>
                <a:t>17 electrons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486400" y="5334000"/>
            <a:ext cx="3048000" cy="1447800"/>
            <a:chOff x="3456" y="3360"/>
            <a:chExt cx="1920" cy="912"/>
          </a:xfrm>
        </p:grpSpPr>
        <p:grpSp>
          <p:nvGrpSpPr>
            <p:cNvPr id="11274" name="Group 24"/>
            <p:cNvGrpSpPr>
              <a:grpSpLocks/>
            </p:cNvGrpSpPr>
            <p:nvPr/>
          </p:nvGrpSpPr>
          <p:grpSpPr bwMode="auto">
            <a:xfrm>
              <a:off x="3456" y="3360"/>
              <a:ext cx="912" cy="912"/>
              <a:chOff x="3456" y="3360"/>
              <a:chExt cx="912" cy="912"/>
            </a:xfrm>
          </p:grpSpPr>
          <p:sp>
            <p:nvSpPr>
              <p:cNvPr id="11276" name="Oval 18"/>
              <p:cNvSpPr>
                <a:spLocks noChangeArrowheads="1"/>
              </p:cNvSpPr>
              <p:nvPr/>
            </p:nvSpPr>
            <p:spPr bwMode="auto">
              <a:xfrm>
                <a:off x="3456" y="3360"/>
                <a:ext cx="912" cy="912"/>
              </a:xfrm>
              <a:prstGeom prst="ellipse">
                <a:avLst/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1277" name="Text Box 19"/>
              <p:cNvSpPr txBox="1">
                <a:spLocks noChangeArrowheads="1"/>
              </p:cNvSpPr>
              <p:nvPr/>
            </p:nvSpPr>
            <p:spPr bwMode="auto">
              <a:xfrm>
                <a:off x="3722" y="3700"/>
                <a:ext cx="37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/>
                  <a:t>Cl</a:t>
                </a:r>
                <a:r>
                  <a:rPr lang="en-US" altLang="en-US" baseline="30000"/>
                  <a:t>-</a:t>
                </a:r>
                <a:endParaRPr lang="en-US" altLang="en-US"/>
              </a:p>
            </p:txBody>
          </p:sp>
        </p:grp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89" y="3590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/>
                <a:t>17 protons</a:t>
              </a:r>
            </a:p>
            <a:p>
              <a:pPr eaLnBrk="1" hangingPunct="1"/>
              <a:r>
                <a:rPr lang="en-US" altLang="en-US" sz="2000"/>
                <a:t>18 electrons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F6BED-ECB9-4ABA-95FB-54601B3C472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19088" y="914400"/>
            <a:ext cx="7072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 </a:t>
            </a:r>
            <a:r>
              <a:rPr lang="en-US" altLang="en-US" b="1" i="1"/>
              <a:t>monatomic ion</a:t>
            </a:r>
            <a:r>
              <a:rPr lang="en-US" altLang="en-US"/>
              <a:t> contains only one atom</a:t>
            </a:r>
            <a:endParaRPr lang="en-US" altLang="en-US" b="1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19088" y="3697288"/>
            <a:ext cx="774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 </a:t>
            </a:r>
            <a:r>
              <a:rPr lang="en-US" altLang="en-US" b="1" i="1"/>
              <a:t>polyatomic ion</a:t>
            </a:r>
            <a:r>
              <a:rPr lang="en-US" altLang="en-US"/>
              <a:t> contains more than one atom</a:t>
            </a:r>
            <a:endParaRPr lang="en-US" altLang="en-US" b="1" i="1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346325" y="1462088"/>
            <a:ext cx="4471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/>
              <a:t>Na</a:t>
            </a:r>
            <a:r>
              <a:rPr lang="en-US" altLang="en-US" baseline="30000"/>
              <a:t>+</a:t>
            </a:r>
            <a:r>
              <a:rPr lang="en-US" altLang="en-US"/>
              <a:t>, Cl</a:t>
            </a:r>
            <a:r>
              <a:rPr lang="en-US" altLang="en-US" baseline="30000"/>
              <a:t>-</a:t>
            </a:r>
            <a:r>
              <a:rPr lang="en-US" altLang="en-US"/>
              <a:t>, Ca</a:t>
            </a:r>
            <a:r>
              <a:rPr lang="en-US" altLang="en-US" baseline="30000"/>
              <a:t>2+</a:t>
            </a:r>
            <a:r>
              <a:rPr lang="en-US" altLang="en-US"/>
              <a:t>, O</a:t>
            </a:r>
            <a:r>
              <a:rPr lang="en-US" altLang="en-US" baseline="30000"/>
              <a:t>2-</a:t>
            </a:r>
            <a:r>
              <a:rPr lang="en-US" altLang="en-US"/>
              <a:t>, Al</a:t>
            </a:r>
            <a:r>
              <a:rPr lang="en-US" altLang="en-US" baseline="30000"/>
              <a:t>3+</a:t>
            </a:r>
            <a:r>
              <a:rPr lang="en-US" altLang="en-US"/>
              <a:t>, N</a:t>
            </a:r>
            <a:r>
              <a:rPr lang="en-US" altLang="en-US" baseline="30000"/>
              <a:t>3-</a:t>
            </a:r>
            <a:endParaRPr lang="en-US" alt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814638" y="4357688"/>
            <a:ext cx="352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/>
              <a:t>OH</a:t>
            </a:r>
            <a:r>
              <a:rPr lang="en-US" altLang="en-US" baseline="30000"/>
              <a:t>-</a:t>
            </a:r>
            <a:r>
              <a:rPr lang="en-US" altLang="en-US"/>
              <a:t>, CN</a:t>
            </a:r>
            <a:r>
              <a:rPr lang="en-US" altLang="en-US" baseline="30000"/>
              <a:t>-</a:t>
            </a:r>
            <a:r>
              <a:rPr lang="en-US" altLang="en-US"/>
              <a:t>, 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, NO</a:t>
            </a:r>
            <a:r>
              <a:rPr lang="en-US" altLang="en-US" baseline="-25000"/>
              <a:t>3</a:t>
            </a:r>
            <a:r>
              <a:rPr lang="en-US" altLang="en-US" baseline="30000"/>
              <a:t>-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1530" grpId="0" autoUpdateAnimBg="0"/>
      <p:bldP spid="215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F79E8-FA03-4E94-93A0-0F0F3FB03DC8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4788"/>
            <a:ext cx="90678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06413" y="563563"/>
            <a:ext cx="8010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/>
              <a:t>Common Ions Shown on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3CAEAD-7FB0-4EC0-A275-021C345BD14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922463" y="2147888"/>
            <a:ext cx="533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13 protons, 10 (13 – 3) electrons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917700" y="4965700"/>
            <a:ext cx="5343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34 protons, 36 (34 + 2) electrons</a:t>
            </a:r>
          </a:p>
        </p:txBody>
      </p:sp>
      <p:grpSp>
        <p:nvGrpSpPr>
          <p:cNvPr id="14341" name="Group 40"/>
          <p:cNvGrpSpPr>
            <a:grpSpLocks/>
          </p:cNvGrpSpPr>
          <p:nvPr/>
        </p:nvGrpSpPr>
        <p:grpSpPr bwMode="auto">
          <a:xfrm>
            <a:off x="304800" y="1066800"/>
            <a:ext cx="7959725" cy="644525"/>
            <a:chOff x="86" y="1149"/>
            <a:chExt cx="5014" cy="406"/>
          </a:xfrm>
        </p:grpSpPr>
        <p:sp>
          <p:nvSpPr>
            <p:cNvPr id="14349" name="Text Box 34"/>
            <p:cNvSpPr txBox="1">
              <a:spLocks noChangeArrowheads="1"/>
            </p:cNvSpPr>
            <p:nvPr/>
          </p:nvSpPr>
          <p:spPr bwMode="auto">
            <a:xfrm>
              <a:off x="86" y="1193"/>
              <a:ext cx="50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How many protons and electrons are in              ?</a:t>
              </a:r>
            </a:p>
          </p:txBody>
        </p:sp>
        <p:grpSp>
          <p:nvGrpSpPr>
            <p:cNvPr id="14350" name="Group 39"/>
            <p:cNvGrpSpPr>
              <a:grpSpLocks/>
            </p:cNvGrpSpPr>
            <p:nvPr/>
          </p:nvGrpSpPr>
          <p:grpSpPr bwMode="auto">
            <a:xfrm>
              <a:off x="4112" y="1149"/>
              <a:ext cx="718" cy="406"/>
              <a:chOff x="183" y="3501"/>
              <a:chExt cx="718" cy="406"/>
            </a:xfrm>
          </p:grpSpPr>
          <p:sp>
            <p:nvSpPr>
              <p:cNvPr id="14351" name="Text Box 35"/>
              <p:cNvSpPr txBox="1">
                <a:spLocks noChangeArrowheads="1"/>
              </p:cNvSpPr>
              <p:nvPr/>
            </p:nvSpPr>
            <p:spPr bwMode="auto">
              <a:xfrm>
                <a:off x="374" y="3545"/>
                <a:ext cx="3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>
                    <a:solidFill>
                      <a:schemeClr val="accent2"/>
                    </a:solidFill>
                  </a:rPr>
                  <a:t>Al</a:t>
                </a:r>
              </a:p>
            </p:txBody>
          </p:sp>
          <p:sp>
            <p:nvSpPr>
              <p:cNvPr id="14352" name="Text Box 36"/>
              <p:cNvSpPr txBox="1">
                <a:spLocks noChangeArrowheads="1"/>
              </p:cNvSpPr>
              <p:nvPr/>
            </p:nvSpPr>
            <p:spPr bwMode="auto">
              <a:xfrm>
                <a:off x="201" y="3501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27</a:t>
                </a:r>
              </a:p>
            </p:txBody>
          </p:sp>
          <p:sp>
            <p:nvSpPr>
              <p:cNvPr id="14353" name="Text Box 37"/>
              <p:cNvSpPr txBox="1">
                <a:spLocks noChangeArrowheads="1"/>
              </p:cNvSpPr>
              <p:nvPr/>
            </p:nvSpPr>
            <p:spPr bwMode="auto">
              <a:xfrm>
                <a:off x="183" y="3657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13</a:t>
                </a:r>
              </a:p>
            </p:txBody>
          </p:sp>
          <p:sp>
            <p:nvSpPr>
              <p:cNvPr id="14354" name="Text Box 38"/>
              <p:cNvSpPr txBox="1">
                <a:spLocks noChangeArrowheads="1"/>
              </p:cNvSpPr>
              <p:nvPr/>
            </p:nvSpPr>
            <p:spPr bwMode="auto">
              <a:xfrm>
                <a:off x="603" y="3504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3+</a:t>
                </a:r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" y="4003675"/>
            <a:ext cx="7762875" cy="644525"/>
            <a:chOff x="192" y="2522"/>
            <a:chExt cx="4890" cy="406"/>
          </a:xfrm>
        </p:grpSpPr>
        <p:sp>
          <p:nvSpPr>
            <p:cNvPr id="14343" name="Text Box 42"/>
            <p:cNvSpPr txBox="1">
              <a:spLocks noChangeArrowheads="1"/>
            </p:cNvSpPr>
            <p:nvPr/>
          </p:nvSpPr>
          <p:spPr bwMode="auto">
            <a:xfrm>
              <a:off x="192" y="2566"/>
              <a:ext cx="48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How many protons and electrons are in            ?</a:t>
              </a:r>
            </a:p>
          </p:txBody>
        </p:sp>
        <p:grpSp>
          <p:nvGrpSpPr>
            <p:cNvPr id="14344" name="Group 48"/>
            <p:cNvGrpSpPr>
              <a:grpSpLocks/>
            </p:cNvGrpSpPr>
            <p:nvPr/>
          </p:nvGrpSpPr>
          <p:grpSpPr bwMode="auto">
            <a:xfrm>
              <a:off x="4214" y="2522"/>
              <a:ext cx="726" cy="406"/>
              <a:chOff x="4214" y="2522"/>
              <a:chExt cx="726" cy="406"/>
            </a:xfrm>
          </p:grpSpPr>
          <p:sp>
            <p:nvSpPr>
              <p:cNvPr id="14345" name="Text Box 44"/>
              <p:cNvSpPr txBox="1">
                <a:spLocks noChangeArrowheads="1"/>
              </p:cNvSpPr>
              <p:nvPr/>
            </p:nvSpPr>
            <p:spPr bwMode="auto">
              <a:xfrm>
                <a:off x="4409" y="2566"/>
                <a:ext cx="3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>
                    <a:solidFill>
                      <a:schemeClr val="accent2"/>
                    </a:solidFill>
                  </a:rPr>
                  <a:t>Se</a:t>
                </a:r>
              </a:p>
            </p:txBody>
          </p:sp>
          <p:sp>
            <p:nvSpPr>
              <p:cNvPr id="14346" name="Text Box 45"/>
              <p:cNvSpPr txBox="1">
                <a:spLocks noChangeArrowheads="1"/>
              </p:cNvSpPr>
              <p:nvPr/>
            </p:nvSpPr>
            <p:spPr bwMode="auto">
              <a:xfrm>
                <a:off x="4214" y="2522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78</a:t>
                </a:r>
              </a:p>
            </p:txBody>
          </p:sp>
          <p:sp>
            <p:nvSpPr>
              <p:cNvPr id="14347" name="Text Box 46"/>
              <p:cNvSpPr txBox="1">
                <a:spLocks noChangeArrowheads="1"/>
              </p:cNvSpPr>
              <p:nvPr/>
            </p:nvSpPr>
            <p:spPr bwMode="auto">
              <a:xfrm>
                <a:off x="4218" y="2678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34</a:t>
                </a:r>
              </a:p>
            </p:txBody>
          </p:sp>
          <p:sp>
            <p:nvSpPr>
              <p:cNvPr id="14348" name="Text Box 47"/>
              <p:cNvSpPr txBox="1">
                <a:spLocks noChangeArrowheads="1"/>
              </p:cNvSpPr>
              <p:nvPr/>
            </p:nvSpPr>
            <p:spPr bwMode="auto">
              <a:xfrm>
                <a:off x="4682" y="2525"/>
                <a:ext cx="25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2-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utoUpdateAnimBg="0"/>
      <p:bldP spid="225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A1C21-641F-47A8-9AC8-073FACA8FAA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500063" y="366713"/>
            <a:ext cx="8153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molecular formula</a:t>
            </a:r>
            <a:r>
              <a:rPr lang="en-US" altLang="en-US"/>
              <a:t> shows the exact number of atoms of each element in the smallest unit of a substance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0063" y="2057400"/>
            <a:ext cx="7689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An </a:t>
            </a:r>
            <a:r>
              <a:rPr lang="en-US" altLang="en-US" b="1" i="1"/>
              <a:t>empirical formula</a:t>
            </a:r>
            <a:r>
              <a:rPr lang="en-US" altLang="en-US"/>
              <a:t> shows the simplest </a:t>
            </a:r>
          </a:p>
          <a:p>
            <a:pPr eaLnBrk="1" hangingPunct="1"/>
            <a:r>
              <a:rPr lang="en-US" altLang="en-US"/>
              <a:t>whole-number ratio of the atoms in a substance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589588" y="3856038"/>
            <a:ext cx="852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57400" y="3276600"/>
            <a:ext cx="4830763" cy="1100138"/>
            <a:chOff x="1296" y="2064"/>
            <a:chExt cx="3043" cy="693"/>
          </a:xfrm>
        </p:grpSpPr>
        <p:sp>
          <p:nvSpPr>
            <p:cNvPr id="15373" name="Text Box 6"/>
            <p:cNvSpPr txBox="1">
              <a:spLocks noChangeArrowheads="1"/>
            </p:cNvSpPr>
            <p:nvPr/>
          </p:nvSpPr>
          <p:spPr bwMode="auto">
            <a:xfrm>
              <a:off x="1615" y="2430"/>
              <a:ext cx="5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1296" y="2064"/>
              <a:ext cx="11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u="sng"/>
                <a:t>molecular</a:t>
              </a:r>
            </a:p>
          </p:txBody>
        </p:sp>
        <p:sp>
          <p:nvSpPr>
            <p:cNvPr id="15375" name="Text Box 9"/>
            <p:cNvSpPr txBox="1">
              <a:spLocks noChangeArrowheads="1"/>
            </p:cNvSpPr>
            <p:nvPr/>
          </p:nvSpPr>
          <p:spPr bwMode="auto">
            <a:xfrm>
              <a:off x="3239" y="2064"/>
              <a:ext cx="11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 u="sng"/>
                <a:t>empirical</a:t>
              </a:r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232025" y="4483100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  <a:endParaRPr lang="en-US" alt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461000" y="4481513"/>
            <a:ext cx="1109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CH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692400" y="5216525"/>
            <a:ext cx="59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O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784850" y="521652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O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05075" y="5803900"/>
            <a:ext cx="96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4</a:t>
            </a:r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97525" y="5803900"/>
            <a:ext cx="833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NH</a:t>
            </a:r>
            <a:r>
              <a:rPr lang="en-US" altLang="en-US" baseline="-25000"/>
              <a:t>2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7" grpId="0" autoUpdateAnimBg="0"/>
      <p:bldP spid="25610" grpId="0" autoUpdateAnimBg="0"/>
      <p:bldP spid="25611" grpId="0" autoUpdateAnimBg="0"/>
      <p:bldP spid="25612" grpId="0" autoUpdateAnimBg="0"/>
      <p:bldP spid="25613" grpId="0" autoUpdateAnimBg="0"/>
      <p:bldP spid="25614" grpId="0" autoUpdateAnimBg="0"/>
      <p:bldP spid="256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C7DA76-303C-420D-8497-5F531618A51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6868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ionic compounds</a:t>
            </a:r>
            <a:r>
              <a:rPr lang="en-US" altLang="en-US"/>
              <a:t> consist of a combination of cations and an anions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The formula is usually the same as the empirical formula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 The sum of the charges on the cation(s) and anion(s) in each formula unit must equal zero</a:t>
            </a:r>
            <a:endParaRPr lang="en-US" altLang="en-US" sz="2400" b="1" i="1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439988" y="2795588"/>
            <a:ext cx="4284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/>
              <a:t>The ionic compound NaCl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9144000" cy="2865438"/>
            <a:chOff x="0" y="2112"/>
            <a:chExt cx="5760" cy="1805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60"/>
              <a:ext cx="5760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2112"/>
              <a:ext cx="8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2B3BCF-BD2B-4D16-A7D0-35994ADA0038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63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" y="47244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The most reactive </a:t>
            </a:r>
            <a:r>
              <a:rPr lang="en-US" altLang="en-US" b="1">
                <a:solidFill>
                  <a:srgbClr val="00CC66"/>
                </a:solidFill>
              </a:rPr>
              <a:t>metals</a:t>
            </a:r>
            <a:r>
              <a:rPr lang="en-US" altLang="en-US"/>
              <a:t> (green) and the most reactive </a:t>
            </a:r>
            <a:r>
              <a:rPr lang="en-US" altLang="en-US" b="1">
                <a:solidFill>
                  <a:srgbClr val="66CCFF"/>
                </a:solidFill>
              </a:rPr>
              <a:t>nonmetals</a:t>
            </a:r>
            <a:r>
              <a:rPr lang="en-US" altLang="en-US"/>
              <a:t> (blue) combine to form ionic compounds.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E3FC4-A843-453A-8427-AF5D4CDA850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pitchFamily="34" charset="0"/>
              </a:rPr>
              <a:t>Chemical Nomenclature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" pitchFamily="34" charset="0"/>
              </a:rPr>
              <a:t>Ionic Compounds</a:t>
            </a:r>
          </a:p>
          <a:p>
            <a:pPr lvl="1" eaLnBrk="1" hangingPunct="1"/>
            <a:r>
              <a:rPr lang="en-US" altLang="en-US" sz="2400" smtClean="0">
                <a:latin typeface="Arial" pitchFamily="34" charset="0"/>
              </a:rPr>
              <a:t>Often a metal + nonmetal</a:t>
            </a:r>
          </a:p>
          <a:p>
            <a:pPr lvl="1" eaLnBrk="1" hangingPunct="1"/>
            <a:r>
              <a:rPr lang="en-US" altLang="en-US" sz="2400" smtClean="0">
                <a:latin typeface="Arial" pitchFamily="34" charset="0"/>
              </a:rPr>
              <a:t>Anion (nonmetal), add “ide” to element name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0" y="3092450"/>
            <a:ext cx="1090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BaCl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953000" y="3090863"/>
            <a:ext cx="2622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barium chloride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0" y="3702050"/>
            <a:ext cx="83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K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953000" y="3700463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potassium oxide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0" y="4311650"/>
            <a:ext cx="1585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Mg(OH)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953000" y="4310063"/>
            <a:ext cx="367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magnesium hydroxide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0" y="5035550"/>
            <a:ext cx="108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KNO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953000" y="5033963"/>
            <a:ext cx="289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potassium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  <p:bldP spid="29702" grpId="0" autoUpdateAnimBg="0"/>
      <p:bldP spid="29703" grpId="0" autoUpdateAnimBg="0"/>
      <p:bldP spid="29704" grpId="0" autoUpdateAnimBg="0"/>
      <p:bldP spid="29705" grpId="0" autoUpdateAnimBg="0"/>
      <p:bldP spid="29706" grpId="0" autoUpdateAnimBg="0"/>
      <p:bldP spid="2970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E4C079-06A6-46DF-8531-F89D988B667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pitchFamily="34" charset="0"/>
              </a:rPr>
              <a:t>Transition metal ionic compounds</a:t>
            </a:r>
          </a:p>
          <a:p>
            <a:pPr lvl="1" eaLnBrk="1" hangingPunct="1"/>
            <a:r>
              <a:rPr lang="en-US" altLang="en-US" sz="2400" smtClean="0">
                <a:latin typeface="Arial" pitchFamily="34" charset="0"/>
              </a:rPr>
              <a:t>indicate charge on metal with Roman numerals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3824288"/>
            <a:ext cx="107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FeCl</a:t>
            </a:r>
            <a:r>
              <a:rPr lang="en-US" altLang="en-US" baseline="-25000"/>
              <a:t>2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1013" y="3824288"/>
            <a:ext cx="326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2 Cl</a:t>
            </a:r>
            <a:r>
              <a:rPr lang="en-US" altLang="en-US" baseline="30000"/>
              <a:t>-</a:t>
            </a:r>
            <a:r>
              <a:rPr lang="en-US" altLang="en-US"/>
              <a:t>  -2 so Fe is +2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732463" y="3824288"/>
            <a:ext cx="265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iron(II) chloride</a:t>
            </a:r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" y="4738688"/>
            <a:ext cx="107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FeCl</a:t>
            </a:r>
            <a:r>
              <a:rPr lang="en-US" altLang="en-US" baseline="-25000"/>
              <a:t>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51013" y="4738688"/>
            <a:ext cx="326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 Cl</a:t>
            </a:r>
            <a:r>
              <a:rPr lang="en-US" altLang="en-US" baseline="30000"/>
              <a:t>-</a:t>
            </a:r>
            <a:r>
              <a:rPr lang="en-US" altLang="en-US"/>
              <a:t>  -3 so Fe is +3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32463" y="4738688"/>
            <a:ext cx="2759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iron(III) chloride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1000" y="56530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Cr</a:t>
            </a:r>
            <a:r>
              <a:rPr lang="en-US" altLang="en-US" baseline="-25000"/>
              <a:t>2</a:t>
            </a:r>
            <a:r>
              <a:rPr lang="en-US" altLang="en-US"/>
              <a:t>S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751013" y="5653088"/>
            <a:ext cx="399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 S</a:t>
            </a:r>
            <a:r>
              <a:rPr lang="en-US" altLang="en-US" baseline="30000"/>
              <a:t>-2</a:t>
            </a:r>
            <a:r>
              <a:rPr lang="en-US" altLang="en-US"/>
              <a:t> -6 so Cr is +3 (6/2)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732463" y="5653088"/>
            <a:ext cx="3411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chromium(III) sulfide</a:t>
            </a:r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4733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24D1B-04B6-40A9-90CE-C69E4442372F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067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TEBUUExQVFRUVFxgaGRcYGB0bGRcaGBgYFhcXFhoaHyggGholGxcWITIhJyktLi4uGB8zODMsNygtLisBCgoKDg0OGhAQGiwlHyYuMDU0NzQ0Nzc1MjU3NDQvMjIwNzQ3NDcrMCwvLi8sLS00MzcsNTcsNDcyLzQsLzQtLv/AABEIAO0A1AMBIgACEQEDEQH/xAAcAAEAAgMBAQEAAAAAAAAAAAAAAwQCBQYHAQj/xABEEAACAQIDBQUGAwUHAQkAAAABAgMAEQQSIQUTMUFRBiIyYXEHFFKBkaFCscEjM3LR8BU0YnOS4fGCFhdDU2OissLS/8QAGQEBAAMBAQAAAAAAAAAAAAAAAAECAwQF/8QALREBAAICAAQEBQMFAAAAAAAAAAECAxEEITFBEhNRYQUicaHxFJHwQoGx0eH/2gAMAwEAAhEDEQA/APcaUpQaHb3bPA4OVYsTiFikZQwUhj3SSoJKggC4PHpW4xmKSKNpJGCIguzMbBQOJJ6V+b9tTYfamJ2tipsRFGUQLg1eRVL7trqUBIvmSIjpeeu0m2pLtDsmZEnMbwRss9lDmURIymNiSMudWjctyoPWdnY+KeJZYXWSNr5XQ3U2JU2I6EEfKrNeM+zT3nB7E/tA4oyQJh8QY8GYwFV1lex3ga5BZWPD8Z6VThxu1pNjttgbSYMCziDdpu8iSmIjpfQngdBbib0HuVK8a7ZduMY+C2RPhXEMmLYh1t3GcFFsb3ITNm53sajxOM2th9tJs0bR3pxcWbevCv7LR2Zo0BsGAiYAXt3tRpeg9ndrAk8AL1qOy3abD7QhabDMWRXKElSveCqxFj5OtcR7OdtYsY7aOBxOIOJ92F0kZQG4kHh1BU2JNrGtF2W7f4qPs5isZI+9nXEmKMsBZcyQ2JCgXtmY+ZoPbaV552H2LtF48LjJ9pySb1UleDdruykiZggI4EZgbgcredegyLdSL2uCLjiL8xQcltD2nbLhlMUmLXOpscqSOAeBBZFK6Hz0revt7DDDDFNMi4dgCJSbIQxsup6nSvF9m7P2hsKKdZNmwY3C5i7TCxbLYA5vEwQAXsyWF21tV/2iYxcb2cixWEY4fDIcr4UItmO9RAtwe6EZSRYahuVB7NhsQsiK6MGR1DKwNwysLgg8wQQalryXZkGNwfZ6TE+/PJfBQPAm7Vfd+6pChrnPoQtyB4as9g49p4jDQY/EY87vdSn3cRjvjLIiSO4PizWe1raDhwoPUaV5H2P7UYqXs1jMVJOzTxmbJIct1yohW1hbiT9aqbT7e4yHYGAkR82Lxjum+YL3QHcXAtlzeAai1r0Hs9Udm7YgxBcQSpIYzlcIwORtdGtwOh+lcxsnsrtCIPvNqySmSF070S2jlYDJLHrfum/dPG/KvPPZBsTFvisW0ePaJYcUu+URBvebO5a5Ldy4DDS/i8qD3ilebezbtBicRtXa0M0rPHBMyxKbWRRNKthYdFUa9K0HYntbjJtgbRxEs7NNCW3bkLdbRqwtYW4k0HtFK8m7E4raL4GPauKxxaCGKdzhljF5VjWUZpHBHezC4FiLKvnXI4TtpjsRhpMV7/iUxOZjFBFhS0FgdELZSDfUa3tYXJ1oP0PStH2J2xJi9nwTyoY5HU51IK2ZWKMQDqAStwOhFbygUpSgVS21g2mw0sSSbppEZBJbMUzAjMBcXIv1q7Sg4fsx7LsDhsMsUsMOJkBYtNJEuZrsSBYk2AFha/LzrDs97Nkw0WPg37NhsbmtEEymENnHcbMQSFZRcr+Aeld3Sg4Xsn7PWwkcmHkxj4jBvFJGMM0YULvWDMwcNe/jHLxk6Vpf+6KUQnCDacwwBfN7uYlLeINbeZviGbw2vra9eqUoOK7R+zyPEJgI4pdxHgGBVcmfOBk0JzCx7nHXjVjH9it5tmDaW+tuYym6yXzXWVb582n73hl/D56dbSg5LYvYrcbRxmM32b3sW3eS2Th+LMc3DoK1/Z32YxQbLn2fNKZ455DIXC7tlOWMLl7zahow1+GtiCL372lBwfZfsNjMI8S/2pJJhYT3YDEASuuVDJnJyi404acBXdSLcEdRb61lSg8xxPszxpiaAbZxHuzAqY3jztkIsUL7wEgi4tYC2lq6GT2f4c7I/swM4isO/cZ8+feZzpbxcumldbSg4PAdgJ12fiMFLj3mjliSKLNEBuFS/AB+8CMotcWy10vZjYYwmBiwpbeCNMhbLlzDXlc249a29KDyrD+x1khnwybRmXCTFmEIjGj2ARpGzd8DKtwMubKOlbvEezOCXZEOz5ZGbcEskyqFYMWc3ykkWs5BF9fI2t3VKDkeynZnG4aUNidpyYuNUKLGYgmptZ2YMS5AHO/E61rtmezl8NjnxGFx8sUUswllgyKwezlyma4sveYXtex5139KDzzFezJv7QmxWHx02GjxV9/FGou+Y3fLJfuEm5vlJBJsdaz7PezMYXZmLwIxOcYot+03Vsl0VfDnObhfiK9ApQaPsr2cXCbPjwbNvlRXUsVy5w7MxBW5to1uNcrgPZzisJmjwG1ZMPhmYtumgSUrfiFdiCPkB869GpQU9j4IwwRxNI8xRbGSQ3dzzZj1q5SlApSlApSlApSlApSlApSlApSlBqO0faGLBorSZmZyQiILsxGptcgADqSBqOtVez/aGLHFgodDHbNE9g+t7E5SQU0PA+ta72gbFllaCeAB3hzLuyQCwfKbrfS4KjQkaE9Kw7DbCnSeXE4hBEzoEWO4JtcMzNlJA4Cwv1r0ow8P+k8fi+f6999Nemue/wAMPFk83WuTrHw2XWMAEfhGgbyI4X86mikDAEcDWdV4e67LyPeH5MPrY/8AVXmt1ilKUClKUClKUClKUClKUClKUClKUClKUClKUCvgNVt2HdswuFIAU8L5QxJHM94D5VmcInwgHqND9RrQT0qDI6+E5h0bj8mH639ayinBNtQ3wnj/ALjzFBLSlKCu+sqj4QW+Z7q/bPViq+H1Zz5gD0UfzLVYoFV8VoUbowB9G7v5lT8qsVFiUzIwHEg29eX3oJaVhC+ZQ3UA/UXrOgUrCSQKLk2/rgOpqLM7cO4Op1b5DgPn9KCxXwGofdF/EM/8Wv24D5Cuc7R9pcNhZN3lYzABrRIDlHLeG4Fj01NtbcK0x4r5beGkblE2iI3LqqVU2VtKPERLLE2ZG4HgdNCCDqCDcEVbqlqzWdT1SUpSoClKUClKUClKUCsXcAEk2AFyegHGsqxljDKVOoIII8joaDzxPaIwdpRhj7qzDv5v2lgLZ8trcADlv869DikDKGBuCAQeoOoNeay+z/EqphE6HCg8bHe5OYC2ylsul7/LlXpGHjCoqr4QAB6AWH2r0ePjhY8Pke/r07b336sMPmc/GkrCWIMLEX/MeYPI1nSvObq+Zk43Zev4h6gcR5j6c6nVgRcG4PMV9qpikKqzJpoSRyOnHyPn9aCTA/uwfiu3+olv1qeocKwygDTKACDxGnOpqBSlfGYAXJsBzNBDgvBb4Sw+QYgfa1GmJNk1PMnwr/M+Q+1V4AXZxqq5r24MbqPoOPn6c7yKALAWA5CgjigANz3m6n8h0HpUtKUCvNe02xcTFjZpooTOmIy2sRdGCKhUgkfDcHh6Wr0qq/ik8k/+RH6Kf/dXTw3E24e02rETuNc/57M8mOMldS03YXY8mFwmWWwd3aRlBuEzWAW/OwAv5k10NKVlly2y3m9usr1iIjUFKUrNJSlKBSlKBSlKBSlKBVeDukpy4r6cx8j9iKsVFPHmGmhGoPQ/y5fOglpUcMmYX4ciOhHEVJQKgx3gI6lR/qYD9anqDF8FHV1+xzfpQZSw31Bsw4H9D1HlXyKa5ysLMOXIjqvUflU1QYu1he97923iv5f1brpQSSyBRc/7k9AOZqNYixzPy4LyHmerfYcutUcLtGP3kwPIhxAXMEB/BpcqOuovz1B4EVtaCBP3reaqfu4/lU9QH96PND9iv86noFKVXxWOjjtndVJ4AnVv4RxY+QoJJ5Mo01J0A6k/pz9Aa+wx5VA49T1J1J+ZrVxY2SRs8cLEW7jSHdrbmbEGQE/wWtz1NWY8PMSC8tgDfLGgAI+F2fMW9RloK57TYQYj3czpvs4TJfXOVzhTyBK6jrY24V9i7R4VlVhPHldZXDE2GWA5ZmJOgCHiTWtxHY5HlMm8YE42PGWsPFHEIgn8JAvfjWvh9nEYUo2IlaLdYqJUsgyJi33jkMBcsG4E3Gg043DbjtbAzYYRHeriJWjDi4ClYWnzd4C6lV0I01FSx9rcEUdxiI8qBSx1tZ33aMuneUv3QwuCedVv+yxcYcT4hpfd3YqcipmVoGgytl8nZrjn0FaiL2ZwjDvCZTYxLEkgjQSqsciSx5nt37NGumgOulB02J7RYaMsGlF1k3RUAlt5k3mQKoJJyHNoOFbKCUOqspurAEHqCLg/SuRl7DZklDzmR5pzMXeJCVYxLF+zy5clguhBvyN66jZuE3UMcWd5N2irnc3d8oAzOebG1yaCzSlKBSlKBSonnF7C7HoOXqeA+dfLOei/c/XgPoaCasHmUcWA9TasPdxzLN6nT6Cw+1ZpEo4AD0FqCrJOFbMtyD4rKbW5Ne1rj8vQVOJyeCMfPu/zqaq6dw2/AfD/AIT8PoeX06UGWd/hHzb+QNQ4gvmTRR3upP4GPQVcqrjXs0elzmNgOfdYfrxoE0jrzUk8BY6/fh51pNu7ReF1QSxRSSjWaUBUiXnkzMA79EHq2lgbOM23HA5DBpJNM2S1kvqF7zAcDe3HUE8RXjfaDFSYjFzSEE3kcC9u6isQg42AC2OnUnnVM1rY6xbXV3fDeFpxeW1JvFdRuXsLdm43w4jDDxbxZlvvRKf/ABxJm1kN+PAglSCptX3Zu0ZlkGGxJQTWJRwpCYhRxdO93XH4o+I4i41rzHZKyRRZJVYxixTNqqEk57KdUF7G5A4m9dX2d2jBiFfB4iVdGQxd+zq5zDLC97h0KgixuM1uGldHlTGKMluW+3dwXmI4i2KnzRHeOn/HV4zaCpKoZ0L5W7ihmexKm+Rbty42rL3vEN4IFUfFK+W/mqKrE+jZTWu2VOYJY8LMqo3f3UiKEjxAy3Oi6JMALsnMAsumYJ0tZJao4SVv3ru3VYiI19QQd4D/ANdvKvsUEakqkWQE/tCFuWNhYMVuWJ5k8vWr08h8K+I/Yc2P9ams4owosP8Ac9SfOgw95Tmbeun51KDfhX2omw6/CAeo0P1GtBLSodyR4WPoe8Pvr960/ajb5wcGcoHdmCRgGwZzc97mAACdL8Kvjx2yWilY5yiZiI3LfUriuzfa+Z8SuHxUaKZQTG0dwLgFsrBifwgm9+XCu1q+fh74beG6tL1vG6lKUrFcpSlAqu5LMVBsBbMRxN+AB5efyqxWt2ztBMLG87+AAZgON72XKOZJIFvSprWbTFY6ydGwRABYCw8qyrj9idu1mnSKSB4d7pGxYMGPEK1gMpPLiOV+FdhWubBkw28OSNSrW8WjcFKUrFYrF0BBB1BrKsZHABJ0AoK4myd1rk/hPN/L+L/nrbDdneIzeI5vQDKe6P58/oBmIM/ee4P4RzTz/i/49cN4d4it4hm9GFuI/ly+lw827X4jcTTh3AbvyKOOYNmZeHDW669OljXCLEztwJYm5YjW/XN/VrC1bPbWEmfGYgOO/vnzX/i7vyy5beVqv7L2cRGArvoSrDu6EEggEi4/4tWczm42Yxxyiv4e9ijhPg2Lzp+e2T23rvqPafvpHBtoBQspZ2UsrWHHKxXUkgXsNbVpcDgmkW+gQDXXgBxHlapE2ad40bMFKHUE624htTqCNb+fW9bvZGHEZLqL5WDKWJKEoAcxU91hcWva/dBB4Gms/GXjHf8Ap/nP6reZwfwnDOfBMzOTXLt68vpv35O82g5fA4SCVDLiZkXKhJVw6oCZ2Yd6Pdkqxcag2A7xUHo8JI8caRyMZZVVRnsF3pAsXsNFudSBw9LVQwMCq/vDNvJJWILAeFQHyQKLmwW+ovqxYm17Da+7lu8xs/Ij8HkOvn1+laQ8CZ3O0kEVrk6seJ/QeQqWooJb3B0YcR+RHkalogpSlArU9p9hrjIN0WKEMGRwL5XF7G3MWJBHQnhW2pV6XtS0WrOphExExqXGdn+xckU4nnnEjoCIwqWVSRYs1ybm1xbTifK3XwSZlvwOoI8wbGvks1tBq3T9T0FfYI8q24nUk9STc1fPnvmt4rzzRSlaRqqSlKVisUpSgVqe1Ox/e8K8ObKxylW4gMjBluOlxY+RrbUq9L2paL16xzRMbjUvO9jdkcW2IhfEmNEgIYZGzM7L4bXFgL2Nz0tau+746N9j+oP2qala8RxN89om2uXorjx1pGqofeBzDL6i/wBxcVmkqngwPoazrB4lPEA+ovXOuzqunfOb8I8P+I/F6dPr0qKSAM2VbgDxWJA1/DYG1z+XqKn3B5Ow+h/MUE1VcYl2j1IOY2I5d1j+nCpMj/GPmv8AIiocQHzR6qe98JH4GHU0Gm7T7HXERMd0pxCBbEaMyqwJVW0JBGawJ0Jrz7HYNhG+4LCVQO5GGDhQQWDIuui5uI0r1yaJ2+G44EE3B+n2pHM9ypVcw/xHUdRpw/KtaZZrS1Y7qTTeSt55+HtPT9v8vIYtmYSTBZm3rOZc2Y5GdiYwLA6loy3LiT513WyeywSGI4l2YhEzpYWZ8ozKSBdhm5C1+BuCb7TFbIiGd9xCjuCN4gAkuwtdWCXza8al2XLJIodwudbqy3NkZe69hbmdQfhI668+Ks496nq7uM4r9TqJjlHT29o9mM+y0eVXdcrtfVCUYADQF0IJ49bfrY92mTwShx8Mqi/kFdLWHmVY1m+feL4b5WPM/CP1qbK/xL/pP/6q7kUJsW62LwurL+JP2iG/Fe6M9vMoAKuYHHRyrmjdWtobEEqfhYcj5Vnum+M/ID9QaoY/ZcZYO4zW4tezr/iVlsRa2tjw9KDa1EcSvxAnoNT9BWv/ALJK/u5CeizDegejEiS/mXPpUoxcifvITb4ojnAHmpCvfyVW9aC1vSfCh9W0H8/tTdsfE1vJdPvx+lqjwu0I5DlVwWAuUOjr/EjWZfmKtUGMcYUWAtWVKUClKUClKUClKUClKUCop5LDTVjoB5+fkOPyqWq8HeJflwX05n5n7AUEsMeUW49T1J4k1nSlAqDF8FPR1+5y/rU9QY7wE9Cp+jA/pQT1Bi7WF73v3beK/wDh/q1uOlZSzW0Aux4D9SeQ86Qw2NybsefTyUchQQYe+b9p47afDbnl8+vP5VE37PEg/hn0P+ai3B9WjBBP/pKOdXpYwwsf9x5g8jVHHxFozGxAY2McltA6kNGWA5hgNOB+dqC0f3o8kP3K/wAqnqhs3E7057WuigqeKsGcOhtzVhY+Yq/QKUpQV4e6cnLivpzX5fl6VYqrtOVEiZ3YIqDNnPBbcz+Vud7Vqdh9sMLipN3G7CQi4V0Zc1tTlLAXt04+VaVw5LVm1azMR1n0RNoidM9tbcwKSbjEvFnGQ5HW+XeNlRjoQoLaZuANtdRVddp4dZ2hhxbLIpYFGvJGXVc7JmfUsq6mNHBA5V8272OjxLYhmkdfeEw6mwHd92lMykXHMmxqLDdhoUxTzBrh5ZJirRoWDyqwfLIRmVbsWsNeV7aVml9xfbaGDDvNK6SBYFnXchs0kTNkDhGFkBawF3PmRWwXtXhC6JvgHdQ6qVYNkLMucgjurdWFzYD5itDh/ZxGI3jfEzSK2D9zFwgyRBsyZcq6sOpvetwnZdS8rzSvK02FGGkJCrmQNIS3dAsSJCNOgoMo+2WCMTyjEII48hdjdQBIwSN+8BdGY2DjunrWx2TtaHEozwOHVXZGsCCrra6sCAQdQdeRB51y6ez1DGVkxEsh3WGhRiqDJFhZhPGllADEsNWP2ro9j7HXDviGVi3vExma9u6SiJYW5WQfWg2VKUoFKUoFKUoIMUbgKOLaeg/Efpp6kVMBUMesjH4QFHz7x/8Ar9KnoFKVhLKFGp9Op8gOJNBnVTFOXVlTXQgtyGnAdT+X2rPIz+Lur8PM/wARHD0H15VOqgCw0A5UEWFUZQR+IAknibjnU1QYH92B8N1/0kr+lT0CvjKCLEXB5V9pQaLBsYcTKtiY5TmU6kqyqgkHmCCGAGtxIda3aOCLg3B5itbiMOXhzILyK5lj5XIJIW/IMhKE9HNWYCHVZYjYOA1jwYEXFxyPn9b0FulRRzgmxGVuh5+YPMf1pUtBoe3Gy5MTgZI4tXujBb2z5HD5b+dvrauI2FsyeXGYYth3gWF8zO6lblQTlW/iJ4aaWv8AP1WoMb4Cea97/Tr97W+dduDjr4cU44iOe/7bjUsr4a2tFp7J6UpXE1KUpQKUpQKUpQKUpQKUpQVN4Eds2gYghjwvYKQTyPdB+dc/2w2zKGhw+EdFknzkyEqcixgE2zd3Mcwtfoa6utX2g2BDi4wkoIynMrKbMh4XU+nI6Vvw16Uyxa8bj9/t31PPSt4ma6hz3ZfaGLXFNhMRIspMRlSTukgBgjK2SwPiFr66HjXYRQAG+pb4jx/2HkNK5/sTsGGCESpmaSZVLO5Ba3EKLAAD0FdLVuLvjvkmcccvpr7dkY4mK6kpSlcy6vh9Gcf4rj0YD9Q1WKrvpKp+IFfmO8v2z1YoFRYmTKjHmAbevKpTWnj25hp5BDFPFI4a7KrgkBe8eHEXAHzq0UtMTMR0NtrDHlUL0AH0Fqo4H9nM8PJryx+jH9qo5m0hzekqjlWxqhtdCFEqgloTnsOLLa0igDiShJA+IL0qouSRhhYi/wDXEdDUWV14HOOh8Q9Dz+f1qZHBAIIIIuCOBB4EVlQQe9qPFdP4tPvwPyNRYnEqylUIZmBAAN7X0ubcAKuUAoPiiwr7SlApSlApSlApSlApSlApSlApSlBruzv90h/y1/KtjWu7O/3SH/LX8q2NApSlBDikJXTiLEeo1t8+HzqSNwwBHAi4+dZVVzbsm/gJuD8JPEHoL639fKgo9sMNJJgZ0huZGjIAHFh+JR5lbj515XshBLPhUw0bLNHKhc2I3YVgXL6d0Zbix43tzr2N8Tm0jIZjzGoXzJ/TnU0UYUADl9T5nzr0OF4+cGO1PDvf+tc/WPZjkwxe0TvozpSlee2a7ZPcLwco7FP8p75B0AUh0A6Ip51sa121u4Un/wDKJD/5T2DnyCkI5PRCOdbGgUpSgUpSgUpSgUpSgUpSgUpSgUpSgUpSg13Z3+6Q/wCWv5VsapbFhZMPErCzKgBHQgeVXaBSlKBSlKAKUpQKUrj/AGjwyOuCWJXe+OizqrsmZN1NmDsvBToNdL2vQde6gggi4OhB4EdDVLCHcwHfMFWIN32bTdpfK7seBCAZieYJrjNi9kJ8+F95vuohiyYhO5CbyZHw0TEEb0IgI10BA6CtdF2IxrxSxSEZmw2LjllaZmGLllYHDyFPwBLX4aXygEUHqEcgYBlIIIBBBuCDqCDzFZV5fj+yWMaGNUiC2whiRBiWUYbE5yfegw8YIsdNRltbU1fxHZPFHFGcOxcY3CyBt6wG4SJExACXygsQ91trp0FB6DSlKBSlKBSlKBSlKBSlKBWp7VTYlMHK2EUNOAMgNviGcgHQsEzEDmQOPCttSg83vtJjBKFaWSIY7d5lKBiYE93WcFYgSZMy3yINOXEyYbH7U3AzmXKZow7rADiIozG5lyI0KJJaQRgERtYMfHa9eiUoPOMcNoxy46SF8VIWw2HbDK6IYy4FpLrltHIDqV0vmN75Ra/tCbaUeLCI0siBoMh3Ue7mV5D7ycQ4UGIolsoXLew8ZJruKUHH9nJ9oe8xnEFzFIuLzK0aKIjHiAuHIKgG7xEnUm4A879hSlApSlApSlApSlApSlApSlApSlApSlAp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3075" name="AutoShape 4" descr="data:image/jpeg;base64,/9j/4AAQSkZJRgABAQAAAQABAAD/2wCEAAkGBxQTEBUUExQVFRUVFxgaGRcYGB0bGRcaGBgYFhcXFhoaHyggGholGxcWITIhJyktLi4uGB8zODMsNygtLisBCgoKDg0OGhAQGiwlHyYuMDU0NzQ0Nzc1MjU3NDQvMjIwNzQ3NDcrMCwvLi8sLS00MzcsNTcsNDcyLzQsLzQtLv/AABEIAO0A1AMBIgACEQEDEQH/xAAcAAEAAgMBAQEAAAAAAAAAAAAAAwQCBQYHAQj/xABEEAACAQIDBQUGAwUHAQkAAAABAgMAEQQSIQUTMUFRBiIyYXEHFFKBkaFCscEjM3LR8BU0YnOS4fGCFhdDU2OissLS/8QAGQEBAAMBAQAAAAAAAAAAAAAAAAECAwQF/8QALREBAAICAAQEBQMFAAAAAAAAAAECAxEEITFBEhNRYQUicaHxFJHwQoGx0eH/2gAMAwEAAhEDEQA/APcaUpQaHb3bPA4OVYsTiFikZQwUhj3SSoJKggC4PHpW4xmKSKNpJGCIguzMbBQOJJ6V+b9tTYfamJ2tipsRFGUQLg1eRVL7trqUBIvmSIjpeeu0m2pLtDsmZEnMbwRss9lDmURIymNiSMudWjctyoPWdnY+KeJZYXWSNr5XQ3U2JU2I6EEfKrNeM+zT3nB7E/tA4oyQJh8QY8GYwFV1lex3ga5BZWPD8Z6VThxu1pNjttgbSYMCziDdpu8iSmIjpfQngdBbib0HuVK8a7ZduMY+C2RPhXEMmLYh1t3GcFFsb3ITNm53sajxOM2th9tJs0bR3pxcWbevCv7LR2Zo0BsGAiYAXt3tRpeg9ndrAk8AL1qOy3abD7QhabDMWRXKElSveCqxFj5OtcR7OdtYsY7aOBxOIOJ92F0kZQG4kHh1BU2JNrGtF2W7f4qPs5isZI+9nXEmKMsBZcyQ2JCgXtmY+ZoPbaV552H2LtF48LjJ9pySb1UleDdruykiZggI4EZgbgcredegyLdSL2uCLjiL8xQcltD2nbLhlMUmLXOpscqSOAeBBZFK6Hz0revt7DDDDFNMi4dgCJSbIQxsup6nSvF9m7P2hsKKdZNmwY3C5i7TCxbLYA5vEwQAXsyWF21tV/2iYxcb2cixWEY4fDIcr4UItmO9RAtwe6EZSRYahuVB7NhsQsiK6MGR1DKwNwysLgg8wQQalryXZkGNwfZ6TE+/PJfBQPAm7Vfd+6pChrnPoQtyB4as9g49p4jDQY/EY87vdSn3cRjvjLIiSO4PizWe1raDhwoPUaV5H2P7UYqXs1jMVJOzTxmbJIct1yohW1hbiT9aqbT7e4yHYGAkR82Lxjum+YL3QHcXAtlzeAai1r0Hs9Udm7YgxBcQSpIYzlcIwORtdGtwOh+lcxsnsrtCIPvNqySmSF070S2jlYDJLHrfum/dPG/KvPPZBsTFvisW0ePaJYcUu+URBvebO5a5Ldy4DDS/i8qD3ilebezbtBicRtXa0M0rPHBMyxKbWRRNKthYdFUa9K0HYntbjJtgbRxEs7NNCW3bkLdbRqwtYW4k0HtFK8m7E4raL4GPauKxxaCGKdzhljF5VjWUZpHBHezC4FiLKvnXI4TtpjsRhpMV7/iUxOZjFBFhS0FgdELZSDfUa3tYXJ1oP0PStH2J2xJi9nwTyoY5HU51IK2ZWKMQDqAStwOhFbygUpSgVS21g2mw0sSSbppEZBJbMUzAjMBcXIv1q7Sg4fsx7LsDhsMsUsMOJkBYtNJEuZrsSBYk2AFha/LzrDs97Nkw0WPg37NhsbmtEEymENnHcbMQSFZRcr+Aeld3Sg4Xsn7PWwkcmHkxj4jBvFJGMM0YULvWDMwcNe/jHLxk6Vpf+6KUQnCDacwwBfN7uYlLeINbeZviGbw2vra9eqUoOK7R+zyPEJgI4pdxHgGBVcmfOBk0JzCx7nHXjVjH9it5tmDaW+tuYym6yXzXWVb582n73hl/D56dbSg5LYvYrcbRxmM32b3sW3eS2Th+LMc3DoK1/Z32YxQbLn2fNKZ455DIXC7tlOWMLl7zahow1+GtiCL372lBwfZfsNjMI8S/2pJJhYT3YDEASuuVDJnJyi404acBXdSLcEdRb61lSg8xxPszxpiaAbZxHuzAqY3jztkIsUL7wEgi4tYC2lq6GT2f4c7I/swM4isO/cZ8+feZzpbxcumldbSg4PAdgJ12fiMFLj3mjliSKLNEBuFS/AB+8CMotcWy10vZjYYwmBiwpbeCNMhbLlzDXlc249a29KDyrD+x1khnwybRmXCTFmEIjGj2ARpGzd8DKtwMubKOlbvEezOCXZEOz5ZGbcEskyqFYMWc3ykkWs5BF9fI2t3VKDkeynZnG4aUNidpyYuNUKLGYgmptZ2YMS5AHO/E61rtmezl8NjnxGFx8sUUswllgyKwezlyma4sveYXtex5139KDzzFezJv7QmxWHx02GjxV9/FGou+Y3fLJfuEm5vlJBJsdaz7PezMYXZmLwIxOcYot+03Vsl0VfDnObhfiK9ApQaPsr2cXCbPjwbNvlRXUsVy5w7MxBW5to1uNcrgPZzisJmjwG1ZMPhmYtumgSUrfiFdiCPkB869GpQU9j4IwwRxNI8xRbGSQ3dzzZj1q5SlApSlApSlApSlApSlApSlApSlBqO0faGLBorSZmZyQiILsxGptcgADqSBqOtVez/aGLHFgodDHbNE9g+t7E5SQU0PA+ta72gbFllaCeAB3hzLuyQCwfKbrfS4KjQkaE9Kw7DbCnSeXE4hBEzoEWO4JtcMzNlJA4Cwv1r0ow8P+k8fi+f6999Nemue/wAMPFk83WuTrHw2XWMAEfhGgbyI4X86mikDAEcDWdV4e67LyPeH5MPrY/8AVXmt1ilKUClKUClKUClKUClKUClKUClKUClKUClKUCvgNVt2HdswuFIAU8L5QxJHM94D5VmcInwgHqND9RrQT0qDI6+E5h0bj8mH639ayinBNtQ3wnj/ALjzFBLSlKCu+sqj4QW+Z7q/bPViq+H1Zz5gD0UfzLVYoFV8VoUbowB9G7v5lT8qsVFiUzIwHEg29eX3oJaVhC+ZQ3UA/UXrOgUrCSQKLk2/rgOpqLM7cO4Op1b5DgPn9KCxXwGofdF/EM/8Wv24D5Cuc7R9pcNhZN3lYzABrRIDlHLeG4Fj01NtbcK0x4r5beGkblE2iI3LqqVU2VtKPERLLE2ZG4HgdNCCDqCDcEVbqlqzWdT1SUpSoClKUClKUClKUCsXcAEk2AFyegHGsqxljDKVOoIII8joaDzxPaIwdpRhj7qzDv5v2lgLZ8trcADlv869DikDKGBuCAQeoOoNeay+z/EqphE6HCg8bHe5OYC2ylsul7/LlXpGHjCoqr4QAB6AWH2r0ePjhY8Pke/r07b336sMPmc/GkrCWIMLEX/MeYPI1nSvObq+Zk43Zev4h6gcR5j6c6nVgRcG4PMV9qpikKqzJpoSRyOnHyPn9aCTA/uwfiu3+olv1qeocKwygDTKACDxGnOpqBSlfGYAXJsBzNBDgvBb4Sw+QYgfa1GmJNk1PMnwr/M+Q+1V4AXZxqq5r24MbqPoOPn6c7yKALAWA5CgjigANz3m6n8h0HpUtKUCvNe02xcTFjZpooTOmIy2sRdGCKhUgkfDcHh6Wr0qq/ik8k/+RH6Kf/dXTw3E24e02rETuNc/57M8mOMldS03YXY8mFwmWWwd3aRlBuEzWAW/OwAv5k10NKVlly2y3m9usr1iIjUFKUrNJSlKBSlKBSlKBSlKBVeDukpy4r6cx8j9iKsVFPHmGmhGoPQ/y5fOglpUcMmYX4ciOhHEVJQKgx3gI6lR/qYD9anqDF8FHV1+xzfpQZSw31Bsw4H9D1HlXyKa5ysLMOXIjqvUflU1QYu1he97923iv5f1brpQSSyBRc/7k9AOZqNYixzPy4LyHmerfYcutUcLtGP3kwPIhxAXMEB/BpcqOuovz1B4EVtaCBP3reaqfu4/lU9QH96PND9iv86noFKVXxWOjjtndVJ4AnVv4RxY+QoJJ5Mo01J0A6k/pz9Aa+wx5VA49T1J1J+ZrVxY2SRs8cLEW7jSHdrbmbEGQE/wWtz1NWY8PMSC8tgDfLGgAI+F2fMW9RloK57TYQYj3czpvs4TJfXOVzhTyBK6jrY24V9i7R4VlVhPHldZXDE2GWA5ZmJOgCHiTWtxHY5HlMm8YE42PGWsPFHEIgn8JAvfjWvh9nEYUo2IlaLdYqJUsgyJi33jkMBcsG4E3Gg043DbjtbAzYYRHeriJWjDi4ClYWnzd4C6lV0I01FSx9rcEUdxiI8qBSx1tZ33aMuneUv3QwuCedVv+yxcYcT4hpfd3YqcipmVoGgytl8nZrjn0FaiL2ZwjDvCZTYxLEkgjQSqsciSx5nt37NGumgOulB02J7RYaMsGlF1k3RUAlt5k3mQKoJJyHNoOFbKCUOqspurAEHqCLg/SuRl7DZklDzmR5pzMXeJCVYxLF+zy5clguhBvyN66jZuE3UMcWd5N2irnc3d8oAzOebG1yaCzSlKBSlKBSonnF7C7HoOXqeA+dfLOei/c/XgPoaCasHmUcWA9TasPdxzLN6nT6Cw+1ZpEo4AD0FqCrJOFbMtyD4rKbW5Ne1rj8vQVOJyeCMfPu/zqaq6dw2/AfD/AIT8PoeX06UGWd/hHzb+QNQ4gvmTRR3upP4GPQVcqrjXs0elzmNgOfdYfrxoE0jrzUk8BY6/fh51pNu7ReF1QSxRSSjWaUBUiXnkzMA79EHq2lgbOM23HA5DBpJNM2S1kvqF7zAcDe3HUE8RXjfaDFSYjFzSEE3kcC9u6isQg42AC2OnUnnVM1rY6xbXV3fDeFpxeW1JvFdRuXsLdm43w4jDDxbxZlvvRKf/ABxJm1kN+PAglSCptX3Zu0ZlkGGxJQTWJRwpCYhRxdO93XH4o+I4i41rzHZKyRRZJVYxixTNqqEk57KdUF7G5A4m9dX2d2jBiFfB4iVdGQxd+zq5zDLC97h0KgixuM1uGldHlTGKMluW+3dwXmI4i2KnzRHeOn/HV4zaCpKoZ0L5W7ihmexKm+Rbty42rL3vEN4IFUfFK+W/mqKrE+jZTWu2VOYJY8LMqo3f3UiKEjxAy3Oi6JMALsnMAsumYJ0tZJao4SVv3ru3VYiI19QQd4D/ANdvKvsUEakqkWQE/tCFuWNhYMVuWJ5k8vWr08h8K+I/Yc2P9ams4owosP8Ac9SfOgw95Tmbeun51KDfhX2omw6/CAeo0P1GtBLSodyR4WPoe8Pvr960/ajb5wcGcoHdmCRgGwZzc97mAACdL8Kvjx2yWilY5yiZiI3LfUriuzfa+Z8SuHxUaKZQTG0dwLgFsrBifwgm9+XCu1q+fh74beG6tL1vG6lKUrFcpSlAqu5LMVBsBbMRxN+AB5efyqxWt2ztBMLG87+AAZgON72XKOZJIFvSprWbTFY6ydGwRABYCw8qyrj9idu1mnSKSB4d7pGxYMGPEK1gMpPLiOV+FdhWubBkw28OSNSrW8WjcFKUrFYrF0BBB1BrKsZHABJ0AoK4myd1rk/hPN/L+L/nrbDdneIzeI5vQDKe6P58/oBmIM/ee4P4RzTz/i/49cN4d4it4hm9GFuI/ly+lw827X4jcTTh3AbvyKOOYNmZeHDW669OljXCLEztwJYm5YjW/XN/VrC1bPbWEmfGYgOO/vnzX/i7vyy5beVqv7L2cRGArvoSrDu6EEggEi4/4tWczm42Yxxyiv4e9ijhPg2Lzp+e2T23rvqPafvpHBtoBQspZ2UsrWHHKxXUkgXsNbVpcDgmkW+gQDXXgBxHlapE2ad40bMFKHUE624htTqCNb+fW9bvZGHEZLqL5WDKWJKEoAcxU91hcWva/dBB4Gms/GXjHf8Ap/nP6reZwfwnDOfBMzOTXLt68vpv35O82g5fA4SCVDLiZkXKhJVw6oCZ2Yd6Pdkqxcag2A7xUHo8JI8caRyMZZVVRnsF3pAsXsNFudSBw9LVQwMCq/vDNvJJWILAeFQHyQKLmwW+ovqxYm17Da+7lu8xs/Ij8HkOvn1+laQ8CZ3O0kEVrk6seJ/QeQqWooJb3B0YcR+RHkalogpSlArU9p9hrjIN0WKEMGRwL5XF7G3MWJBHQnhW2pV6XtS0WrOphExExqXGdn+xckU4nnnEjoCIwqWVSRYs1ybm1xbTifK3XwSZlvwOoI8wbGvks1tBq3T9T0FfYI8q24nUk9STc1fPnvmt4rzzRSlaRqqSlKVisUpSgVqe1Ox/e8K8ObKxylW4gMjBluOlxY+RrbUq9L2paL16xzRMbjUvO9jdkcW2IhfEmNEgIYZGzM7L4bXFgL2Nz0tau+746N9j+oP2qala8RxN89om2uXorjx1pGqofeBzDL6i/wBxcVmkqngwPoazrB4lPEA+ovXOuzqunfOb8I8P+I/F6dPr0qKSAM2VbgDxWJA1/DYG1z+XqKn3B5Ow+h/MUE1VcYl2j1IOY2I5d1j+nCpMj/GPmv8AIiocQHzR6qe98JH4GHU0Gm7T7HXERMd0pxCBbEaMyqwJVW0JBGawJ0Jrz7HYNhG+4LCVQO5GGDhQQWDIuui5uI0r1yaJ2+G44EE3B+n2pHM9ypVcw/xHUdRpw/KtaZZrS1Y7qTTeSt55+HtPT9v8vIYtmYSTBZm3rOZc2Y5GdiYwLA6loy3LiT513WyeywSGI4l2YhEzpYWZ8ozKSBdhm5C1+BuCb7TFbIiGd9xCjuCN4gAkuwtdWCXza8al2XLJIodwudbqy3NkZe69hbmdQfhI668+Ks496nq7uM4r9TqJjlHT29o9mM+y0eVXdcrtfVCUYADQF0IJ49bfrY92mTwShx8Mqi/kFdLWHmVY1m+feL4b5WPM/CP1qbK/xL/pP/6q7kUJsW62LwurL+JP2iG/Fe6M9vMoAKuYHHRyrmjdWtobEEqfhYcj5Vnum+M/ID9QaoY/ZcZYO4zW4tezr/iVlsRa2tjw9KDa1EcSvxAnoNT9BWv/ALJK/u5CeizDegejEiS/mXPpUoxcifvITb4ojnAHmpCvfyVW9aC1vSfCh9W0H8/tTdsfE1vJdPvx+lqjwu0I5DlVwWAuUOjr/EjWZfmKtUGMcYUWAtWVKUClKUClKUClKUClKUCop5LDTVjoB5+fkOPyqWq8HeJflwX05n5n7AUEsMeUW49T1J4k1nSlAqDF8FPR1+5y/rU9QY7wE9Cp+jA/pQT1Bi7WF73v3beK/wDh/q1uOlZSzW0Aux4D9SeQ86Qw2NybsefTyUchQQYe+b9p47afDbnl8+vP5VE37PEg/hn0P+ai3B9WjBBP/pKOdXpYwwsf9x5g8jVHHxFozGxAY2McltA6kNGWA5hgNOB+dqC0f3o8kP3K/wAqnqhs3E7057WuigqeKsGcOhtzVhY+Yq/QKUpQV4e6cnLivpzX5fl6VYqrtOVEiZ3YIqDNnPBbcz+Vud7Vqdh9sMLipN3G7CQi4V0Zc1tTlLAXt04+VaVw5LVm1azMR1n0RNoidM9tbcwKSbjEvFnGQ5HW+XeNlRjoQoLaZuANtdRVddp4dZ2hhxbLIpYFGvJGXVc7JmfUsq6mNHBA5V8272OjxLYhmkdfeEw6mwHd92lMykXHMmxqLDdhoUxTzBrh5ZJirRoWDyqwfLIRmVbsWsNeV7aVml9xfbaGDDvNK6SBYFnXchs0kTNkDhGFkBawF3PmRWwXtXhC6JvgHdQ6qVYNkLMucgjurdWFzYD5itDh/ZxGI3jfEzSK2D9zFwgyRBsyZcq6sOpvetwnZdS8rzSvK02FGGkJCrmQNIS3dAsSJCNOgoMo+2WCMTyjEII48hdjdQBIwSN+8BdGY2DjunrWx2TtaHEozwOHVXZGsCCrra6sCAQdQdeRB51y6ez1DGVkxEsh3WGhRiqDJFhZhPGllADEsNWP2ro9j7HXDviGVi3vExma9u6SiJYW5WQfWg2VKUoFKUoFKUoIMUbgKOLaeg/Efpp6kVMBUMesjH4QFHz7x/8Ar9KnoFKVhLKFGp9Op8gOJNBnVTFOXVlTXQgtyGnAdT+X2rPIz+Lur8PM/wARHD0H15VOqgCw0A5UEWFUZQR+IAknibjnU1QYH92B8N1/0kr+lT0CvjKCLEXB5V9pQaLBsYcTKtiY5TmU6kqyqgkHmCCGAGtxIda3aOCLg3B5itbiMOXhzILyK5lj5XIJIW/IMhKE9HNWYCHVZYjYOA1jwYEXFxyPn9b0FulRRzgmxGVuh5+YPMf1pUtBoe3Gy5MTgZI4tXujBb2z5HD5b+dvrauI2FsyeXGYYth3gWF8zO6lblQTlW/iJ4aaWv8AP1WoMb4Cea97/Tr97W+dduDjr4cU44iOe/7bjUsr4a2tFp7J6UpXE1KUpQKUpQKUpQKUpQKUpQVN4Eds2gYghjwvYKQTyPdB+dc/2w2zKGhw+EdFknzkyEqcixgE2zd3Mcwtfoa6utX2g2BDi4wkoIynMrKbMh4XU+nI6Vvw16Uyxa8bj9/t31PPSt4ma6hz3ZfaGLXFNhMRIspMRlSTukgBgjK2SwPiFr66HjXYRQAG+pb4jx/2HkNK5/sTsGGCESpmaSZVLO5Ba3EKLAAD0FdLVuLvjvkmcccvpr7dkY4mK6kpSlcy6vh9Gcf4rj0YD9Q1WKrvpKp+IFfmO8v2z1YoFRYmTKjHmAbevKpTWnj25hp5BDFPFI4a7KrgkBe8eHEXAHzq0UtMTMR0NtrDHlUL0AH0Fqo4H9nM8PJryx+jH9qo5m0hzekqjlWxqhtdCFEqgloTnsOLLa0igDiShJA+IL0qouSRhhYi/wDXEdDUWV14HOOh8Q9Dz+f1qZHBAIIIIuCOBB4EVlQQe9qPFdP4tPvwPyNRYnEqylUIZmBAAN7X0ubcAKuUAoPiiwr7SlApSlApSlApSlApSlApSlApSlBruzv90h/y1/KtjWu7O/3SH/LX8q2NApSlBDikJXTiLEeo1t8+HzqSNwwBHAi4+dZVVzbsm/gJuD8JPEHoL639fKgo9sMNJJgZ0huZGjIAHFh+JR5lbj515XshBLPhUw0bLNHKhc2I3YVgXL6d0Zbix43tzr2N8Tm0jIZjzGoXzJ/TnU0UYUADl9T5nzr0OF4+cGO1PDvf+tc/WPZjkwxe0TvozpSlee2a7ZPcLwco7FP8p75B0AUh0A6Ip51sa121u4Un/wDKJD/5T2DnyCkI5PRCOdbGgUpSgUpSgUpSgUpSgUpSgUpSgUpSgUpSg13Z3+6Q/wCWv5VsapbFhZMPErCzKgBHQgeVXaBSlKBSlKAKUpQKUrj/AGjwyOuCWJXe+OizqrsmZN1NmDsvBToNdL2vQde6gggi4OhB4EdDVLCHcwHfMFWIN32bTdpfK7seBCAZieYJrjNi9kJ8+F95vuohiyYhO5CbyZHw0TEEb0IgI10BA6CtdF2IxrxSxSEZmw2LjllaZmGLllYHDyFPwBLX4aXygEUHqEcgYBlIIIBBBuCDqCDzFZV5fj+yWMaGNUiC2whiRBiWUYbE5yfegw8YIsdNRltbU1fxHZPFHFGcOxcY3CyBt6wG4SJExACXygsQ91trp0FB6DSlKBSlKBSlKBSlKBSlKBWp7VTYlMHK2EUNOAMgNviGcgHQsEzEDmQOPCttSg83vtJjBKFaWSIY7d5lKBiYE93WcFYgSZMy3yINOXEyYbH7U3AzmXKZow7rADiIozG5lyI0KJJaQRgERtYMfHa9eiUoPOMcNoxy46SF8VIWw2HbDK6IYy4FpLrltHIDqV0vmN75Ra/tCbaUeLCI0siBoMh3Ue7mV5D7ycQ4UGIolsoXLew8ZJruKUHH9nJ9oe8xnEFzFIuLzK0aKIjHiAuHIKgG7xEnUm4A879hSlApSlApSlApSlApSlApSlApSlApSlAp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3076" name="صورة 3" descr="downlo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457200"/>
            <a:ext cx="7010400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143000" y="152400"/>
            <a:ext cx="6324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76200"/>
            <a:ext cx="80010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2"/>
                </a:solidFill>
                <a:latin typeface="Arial" charset="0"/>
                <a:ea typeface="+mj-ea"/>
                <a:cs typeface="+mj-cs"/>
              </a:rPr>
              <a:t>             </a:t>
            </a:r>
            <a:r>
              <a:rPr lang="en-US" sz="49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Atomic structure</a:t>
            </a:r>
            <a:endParaRPr lang="en-US" dirty="0"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FEDBD8-FED7-4A6C-AC99-FB45887AB411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0"/>
            <a:ext cx="5678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A130AC-401F-4F86-8AC8-F0FCE2D85D34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8470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DA574-9AB2-4C68-9CE8-79B93EB39476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4501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89395-AA2B-4AD8-98E3-2509431F749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6400800" cy="54864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" pitchFamily="34" charset="0"/>
              </a:rPr>
              <a:t>Molecular compounds</a:t>
            </a:r>
          </a:p>
          <a:p>
            <a:pPr lvl="1" eaLnBrk="1" hangingPunct="1">
              <a:buFont typeface="Arial" pitchFamily="34" charset="0"/>
              <a:buChar char="−"/>
            </a:pPr>
            <a:r>
              <a:rPr lang="en-US" altLang="en-US" sz="2400" smtClean="0">
                <a:latin typeface="Arial" pitchFamily="34" charset="0"/>
              </a:rPr>
              <a:t>Nonmetals or nonmetals + metalloids</a:t>
            </a:r>
          </a:p>
          <a:p>
            <a:pPr lvl="1" eaLnBrk="1" hangingPunct="1">
              <a:buFont typeface="Arial" pitchFamily="34" charset="0"/>
              <a:buChar char="−"/>
            </a:pPr>
            <a:r>
              <a:rPr lang="en-US" altLang="en-US" sz="2400" smtClean="0">
                <a:latin typeface="Arial" pitchFamily="34" charset="0"/>
              </a:rPr>
              <a:t>Common names</a:t>
            </a:r>
          </a:p>
          <a:p>
            <a:pPr lvl="2" eaLnBrk="1" hangingPunct="1">
              <a:lnSpc>
                <a:spcPct val="110000"/>
              </a:lnSpc>
              <a:buFont typeface="Arial" pitchFamily="34" charset="0"/>
              <a:buChar char="−"/>
            </a:pPr>
            <a:r>
              <a:rPr lang="en-US" altLang="en-US" sz="2000" smtClean="0">
                <a:latin typeface="Arial" pitchFamily="34" charset="0"/>
              </a:rPr>
              <a:t>H</a:t>
            </a:r>
            <a:r>
              <a:rPr lang="en-US" altLang="en-US" sz="2000" baseline="-25000" smtClean="0">
                <a:latin typeface="Arial" pitchFamily="34" charset="0"/>
              </a:rPr>
              <a:t>2</a:t>
            </a:r>
            <a:r>
              <a:rPr lang="en-US" altLang="en-US" sz="2000" smtClean="0">
                <a:latin typeface="Arial" pitchFamily="34" charset="0"/>
              </a:rPr>
              <a:t>O, NH</a:t>
            </a:r>
            <a:r>
              <a:rPr lang="en-US" altLang="en-US" sz="2000" baseline="-25000" smtClean="0">
                <a:latin typeface="Arial" pitchFamily="34" charset="0"/>
              </a:rPr>
              <a:t>3</a:t>
            </a:r>
            <a:r>
              <a:rPr lang="en-US" altLang="en-US" sz="2000" smtClean="0">
                <a:latin typeface="Arial" pitchFamily="34" charset="0"/>
              </a:rPr>
              <a:t>, CH</a:t>
            </a:r>
            <a:r>
              <a:rPr lang="en-US" altLang="en-US" sz="2000" baseline="-25000" smtClean="0">
                <a:latin typeface="Arial" pitchFamily="34" charset="0"/>
              </a:rPr>
              <a:t>4</a:t>
            </a:r>
            <a:r>
              <a:rPr lang="en-US" altLang="en-US" sz="2000" smtClean="0">
                <a:latin typeface="Arial" pitchFamily="34" charset="0"/>
              </a:rPr>
              <a:t>, </a:t>
            </a:r>
          </a:p>
          <a:p>
            <a:pPr lvl="1" eaLnBrk="1" hangingPunct="1">
              <a:lnSpc>
                <a:spcPct val="110000"/>
              </a:lnSpc>
              <a:buFont typeface="Arial" pitchFamily="34" charset="0"/>
              <a:buChar char="−"/>
            </a:pPr>
            <a:r>
              <a:rPr lang="en-US" altLang="en-US" sz="2400" smtClean="0">
                <a:latin typeface="Arial" pitchFamily="34" charset="0"/>
              </a:rPr>
              <a:t>Element furthest to the left in a period and closest to the bottom of a group on periodic table is placed first in formula</a:t>
            </a:r>
            <a:endParaRPr lang="en-US" altLang="en-US" sz="2400" baseline="30000" smtClean="0">
              <a:latin typeface="Arial" pitchFamily="34" charset="0"/>
            </a:endParaRPr>
          </a:p>
          <a:p>
            <a:pPr lvl="1" eaLnBrk="1" hangingPunct="1">
              <a:buFont typeface="Arial" pitchFamily="34" charset="0"/>
              <a:buChar char="−"/>
            </a:pPr>
            <a:r>
              <a:rPr lang="en-US" altLang="en-US" sz="2400" smtClean="0">
                <a:latin typeface="Arial" pitchFamily="34" charset="0"/>
              </a:rPr>
              <a:t>If more than one compound can be formed from the same elements, use prefixes to indicate number of each kind of atom</a:t>
            </a:r>
          </a:p>
          <a:p>
            <a:pPr lvl="1" eaLnBrk="1" hangingPunct="1">
              <a:buFont typeface="Arial" pitchFamily="34" charset="0"/>
              <a:buChar char="−"/>
            </a:pPr>
            <a:r>
              <a:rPr lang="en-US" altLang="en-US" sz="2400" smtClean="0">
                <a:latin typeface="Arial" pitchFamily="34" charset="0"/>
              </a:rPr>
              <a:t>Last element name ends in </a:t>
            </a:r>
            <a:r>
              <a:rPr lang="en-US" altLang="en-US" sz="2400" i="1" smtClean="0">
                <a:latin typeface="Arial" pitchFamily="34" charset="0"/>
              </a:rPr>
              <a:t>ide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6813" y="609600"/>
            <a:ext cx="28971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D1429-A651-4E21-9FB7-97250A058EC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0600" y="12938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HI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667000" y="1293813"/>
            <a:ext cx="2722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hydrogen iodide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2093913"/>
            <a:ext cx="793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NF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667000" y="2093913"/>
            <a:ext cx="303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tri</a:t>
            </a:r>
            <a:r>
              <a:rPr lang="en-US" altLang="en-US"/>
              <a:t>fluoride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90600" y="2855913"/>
            <a:ext cx="831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SO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667000" y="2855913"/>
            <a:ext cx="228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sulfur </a:t>
            </a:r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oxide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90600" y="3656013"/>
            <a:ext cx="104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Cl</a:t>
            </a:r>
            <a:r>
              <a:rPr lang="en-US" altLang="en-US" baseline="-25000"/>
              <a:t>4</a:t>
            </a:r>
            <a:endParaRPr lang="en-US" alt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667000" y="3656013"/>
            <a:ext cx="3811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tetra</a:t>
            </a:r>
            <a:r>
              <a:rPr lang="en-US" altLang="en-US"/>
              <a:t>chloride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90600" y="4494213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NO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667000" y="4494213"/>
            <a:ext cx="2701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oxide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990600" y="5256213"/>
            <a:ext cx="852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667000" y="5256213"/>
            <a:ext cx="3395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di</a:t>
            </a:r>
            <a:r>
              <a:rPr lang="en-US" altLang="en-US"/>
              <a:t>nitrogen </a:t>
            </a:r>
            <a:r>
              <a:rPr lang="en-US" altLang="en-US">
                <a:solidFill>
                  <a:schemeClr val="tx2"/>
                </a:solidFill>
              </a:rPr>
              <a:t>mo</a:t>
            </a:r>
            <a:r>
              <a:rPr lang="en-US" altLang="en-US"/>
              <a:t>noxide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2554288" y="331788"/>
            <a:ext cx="424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tx2"/>
                </a:solidFill>
              </a:rPr>
              <a:t>Molecular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  <p:bldP spid="32778" grpId="0" autoUpdateAnimBg="0"/>
      <p:bldP spid="32779" grpId="0" autoUpdateAnimBg="0"/>
      <p:bldP spid="32780" grpId="0" autoUpdateAnimBg="0"/>
      <p:bldP spid="327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4A32C2-7A6D-43F5-8264-01658FC96C5E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842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A8826B-FE94-4CDD-92E2-B641C1C64DD0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83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C362F-D8AB-4666-911A-67D68BBDC24F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1628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94FC5E-64A9-49C0-9579-EB40C044379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161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An </a:t>
            </a:r>
            <a:r>
              <a:rPr lang="en-US" altLang="en-US" b="1" i="1"/>
              <a:t>acid</a:t>
            </a:r>
            <a:r>
              <a:rPr lang="en-US" altLang="en-US"/>
              <a:t> can be defined as a substance that yields </a:t>
            </a:r>
          </a:p>
          <a:p>
            <a:pPr eaLnBrk="1" hangingPunct="1"/>
            <a:r>
              <a:rPr lang="en-US" altLang="en-US"/>
              <a:t>hydrogen ions (H</a:t>
            </a:r>
            <a:r>
              <a:rPr lang="en-US" altLang="en-US" baseline="30000"/>
              <a:t>+</a:t>
            </a:r>
            <a:r>
              <a:rPr lang="en-US" altLang="en-US"/>
              <a:t>) when dissolved in water.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0988" y="1109663"/>
            <a:ext cx="64595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For example:  HCl gas and HCl in water</a:t>
            </a:r>
          </a:p>
          <a:p>
            <a:pPr eaLnBrk="1" hangingPunct="1"/>
            <a:endParaRPr lang="en-US" altLang="en-US"/>
          </a:p>
          <a:p>
            <a:pPr lvl="1" eaLnBrk="1" hangingPunct="1">
              <a:buFontTx/>
              <a:buChar char="•"/>
            </a:pPr>
            <a:r>
              <a:rPr lang="en-US" altLang="en-US"/>
              <a:t>Pure substance, hydrogen chloride</a:t>
            </a:r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endParaRPr lang="en-US" altLang="en-US"/>
          </a:p>
          <a:p>
            <a:pPr lvl="1" eaLnBrk="1" hangingPunct="1">
              <a:buFontTx/>
              <a:buChar char="•"/>
            </a:pPr>
            <a:r>
              <a:rPr lang="en-US" altLang="en-US"/>
              <a:t>Dissolved in water (H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30000"/>
              <a:t>+ </a:t>
            </a:r>
            <a:r>
              <a:rPr lang="en-US" altLang="en-US"/>
              <a:t>and Cl</a:t>
            </a:r>
            <a:r>
              <a:rPr lang="en-US" altLang="en-US" b="1" baseline="30000">
                <a:cs typeface="Arial" pitchFamily="34" charset="0"/>
              </a:rPr>
              <a:t>−</a:t>
            </a:r>
            <a:r>
              <a:rPr lang="en-US" altLang="en-US"/>
              <a:t>), </a:t>
            </a:r>
          </a:p>
          <a:p>
            <a:pPr lvl="1" eaLnBrk="1" hangingPunct="1"/>
            <a:r>
              <a:rPr lang="en-US" altLang="en-US"/>
              <a:t>  hydrochloric acid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76400"/>
            <a:ext cx="2371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743200"/>
            <a:ext cx="2286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CB4C81-1AC9-4A07-B49C-AA795B86CAC8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3072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8F140-CF61-4A8C-8894-30972F53C3C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333500" y="51816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CC0000"/>
                </a:solidFill>
              </a:rPr>
              <a:t>mass p </a:t>
            </a:r>
            <a:r>
              <a:rPr lang="en-US" altLang="en-US" sz="3200">
                <a:solidFill>
                  <a:srgbClr val="CC0000"/>
                </a:solidFill>
                <a:cs typeface="Arial" pitchFamily="34" charset="0"/>
              </a:rPr>
              <a:t>≈</a:t>
            </a:r>
            <a:r>
              <a:rPr lang="en-US" altLang="en-US" sz="3200">
                <a:solidFill>
                  <a:srgbClr val="CC0000"/>
                </a:solidFill>
              </a:rPr>
              <a:t> mass n </a:t>
            </a:r>
            <a:r>
              <a:rPr lang="en-US" altLang="en-US">
                <a:solidFill>
                  <a:srgbClr val="CC0000"/>
                </a:solidFill>
              </a:rPr>
              <a:t>≈</a:t>
            </a:r>
            <a:r>
              <a:rPr lang="en-US" altLang="en-US" sz="3200">
                <a:solidFill>
                  <a:srgbClr val="CC0000"/>
                </a:solidFill>
              </a:rPr>
              <a:t> 1840 x mass e</a:t>
            </a:r>
            <a:r>
              <a:rPr lang="en-US" altLang="en-US" sz="3200" baseline="30000">
                <a:solidFill>
                  <a:srgbClr val="CC0000"/>
                </a:solidFill>
              </a:rPr>
              <a:t>-</a:t>
            </a:r>
          </a:p>
        </p:txBody>
      </p:sp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2238"/>
            <a:ext cx="91440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E53496-9CEC-45FC-A9EA-9C332128E93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An </a:t>
            </a:r>
            <a:r>
              <a:rPr lang="en-US" altLang="en-US" b="1" i="1"/>
              <a:t>oxoacid</a:t>
            </a:r>
            <a:r>
              <a:rPr lang="en-US" altLang="en-US"/>
              <a:t> is an acid that contains hydrogen, oxygen, and another element.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1513" y="1447800"/>
            <a:ext cx="3975100" cy="520700"/>
            <a:chOff x="1382" y="2804"/>
            <a:chExt cx="2504" cy="328"/>
          </a:xfrm>
        </p:grpSpPr>
        <p:sp>
          <p:nvSpPr>
            <p:cNvPr id="31758" name="Text Box 6"/>
            <p:cNvSpPr txBox="1">
              <a:spLocks noChangeArrowheads="1"/>
            </p:cNvSpPr>
            <p:nvPr/>
          </p:nvSpPr>
          <p:spPr bwMode="auto">
            <a:xfrm>
              <a:off x="1382" y="2805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HNO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31759" name="Text Box 7"/>
            <p:cNvSpPr txBox="1">
              <a:spLocks noChangeArrowheads="1"/>
            </p:cNvSpPr>
            <p:nvPr/>
          </p:nvSpPr>
          <p:spPr bwMode="auto">
            <a:xfrm>
              <a:off x="2822" y="2804"/>
              <a:ext cx="10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nitric acid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" y="2971800"/>
            <a:ext cx="4570413" cy="520700"/>
            <a:chOff x="1382" y="3236"/>
            <a:chExt cx="2879" cy="328"/>
          </a:xfrm>
        </p:grpSpPr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7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H</a:t>
              </a:r>
              <a:r>
                <a:rPr lang="en-US" altLang="en-US" baseline="-25000"/>
                <a:t>2</a:t>
              </a:r>
              <a:r>
                <a:rPr lang="en-US" altLang="en-US"/>
                <a:t>CO</a:t>
              </a:r>
              <a:r>
                <a:rPr lang="en-US" altLang="en-US" baseline="-25000"/>
                <a:t>3</a:t>
              </a:r>
              <a:endParaRPr lang="en-US" altLang="en-US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14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carbonic acid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1513" y="4648200"/>
            <a:ext cx="4967287" cy="519113"/>
            <a:chOff x="1382" y="3665"/>
            <a:chExt cx="3129" cy="327"/>
          </a:xfrm>
        </p:grpSpPr>
        <p:sp>
          <p:nvSpPr>
            <p:cNvPr id="31754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H</a:t>
              </a:r>
              <a:r>
                <a:rPr lang="en-US" altLang="en-US" baseline="-25000"/>
                <a:t>3</a:t>
              </a:r>
              <a:r>
                <a:rPr lang="en-US" altLang="en-US"/>
                <a:t>PO</a:t>
              </a:r>
              <a:r>
                <a:rPr lang="en-US" altLang="en-US" baseline="-25000"/>
                <a:t>4</a:t>
              </a:r>
              <a:endParaRPr lang="en-US" altLang="en-US"/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6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phosphoric acid</a:t>
              </a:r>
            </a:p>
          </p:txBody>
        </p:sp>
      </p:grp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50" y="609600"/>
            <a:ext cx="13684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2590800"/>
            <a:ext cx="15859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8838" y="4495800"/>
            <a:ext cx="1833562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45C60-EA8D-498C-AE7B-DFEED099BC26}" type="slidenum">
              <a:rPr lang="en-US" altLang="en-US"/>
              <a:pPr/>
              <a:t>31</a:t>
            </a:fld>
            <a:endParaRPr lang="en-US" alt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23900"/>
            <a:ext cx="2903538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9600"/>
            <a:ext cx="46259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2574925" y="-36513"/>
            <a:ext cx="4729163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Naming Oxoacids and Oxoanions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3B2F6-F676-4530-A38F-03747FB96A1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pitchFamily="34" charset="0"/>
              </a:rPr>
              <a:t>The rules for naming </a:t>
            </a:r>
            <a:r>
              <a:rPr lang="en-US" altLang="en-US" sz="2800" b="1" i="1" smtClean="0">
                <a:latin typeface="Arial" pitchFamily="34" charset="0"/>
              </a:rPr>
              <a:t>oxoanions, </a:t>
            </a:r>
            <a:r>
              <a:rPr lang="en-US" altLang="en-US" sz="2800" i="1" smtClean="0">
                <a:latin typeface="Arial" pitchFamily="34" charset="0"/>
              </a:rPr>
              <a:t>anions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smtClean="0">
                <a:latin typeface="Arial" pitchFamily="34" charset="0"/>
              </a:rPr>
              <a:t>oxoacids, </a:t>
            </a:r>
            <a:r>
              <a:rPr lang="en-US" altLang="en-US" sz="2800" smtClean="0">
                <a:latin typeface="Arial" pitchFamily="34" charset="0"/>
              </a:rPr>
              <a:t>are as follows: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pitchFamily="34" charset="0"/>
              </a:rPr>
              <a:t>1. When all the H ions are removed from the    “-ic” acid, the anion’s name ends with “-ate.”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pitchFamily="34" charset="0"/>
              </a:rPr>
              <a:t>2. When all the H ions are removed from the    “-ous” acid, the anion’s name ends with “-ite.”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pitchFamily="34" charset="0"/>
              </a:rPr>
              <a:t>3. The names of anions in which one or more but not all the hydrogen ions have been removed must indicate the number of H ions present.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Arial" pitchFamily="34" charset="0"/>
              </a:rPr>
              <a:t>    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H</a:t>
            </a:r>
            <a:r>
              <a:rPr lang="en-US" altLang="en-US" baseline="-25000" smtClean="0">
                <a:latin typeface="Arial" pitchFamily="34" charset="0"/>
              </a:rPr>
              <a:t>2</a:t>
            </a:r>
            <a:r>
              <a:rPr lang="en-US" altLang="en-US" smtClean="0">
                <a:latin typeface="Arial" pitchFamily="34" charset="0"/>
              </a:rPr>
              <a:t>PO</a:t>
            </a:r>
            <a:r>
              <a:rPr lang="en-US" altLang="en-US" baseline="-25000" smtClean="0">
                <a:latin typeface="Arial" pitchFamily="34" charset="0"/>
              </a:rPr>
              <a:t>4</a:t>
            </a:r>
            <a:r>
              <a:rPr lang="en-US" altLang="en-US" baseline="30000" smtClean="0">
                <a:latin typeface="Arial" pitchFamily="34" charset="0"/>
              </a:rPr>
              <a:t>-</a:t>
            </a:r>
            <a:r>
              <a:rPr lang="en-US" altLang="en-US" smtClean="0">
                <a:latin typeface="Arial" pitchFamily="34" charset="0"/>
              </a:rPr>
              <a:t> dihydrogen phosphate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HPO</a:t>
            </a:r>
            <a:r>
              <a:rPr lang="en-US" altLang="en-US" baseline="-25000" smtClean="0">
                <a:latin typeface="Arial" pitchFamily="34" charset="0"/>
              </a:rPr>
              <a:t>4</a:t>
            </a:r>
            <a:r>
              <a:rPr lang="en-US" altLang="en-US" smtClean="0">
                <a:latin typeface="Arial" pitchFamily="34" charset="0"/>
              </a:rPr>
              <a:t> </a:t>
            </a:r>
            <a:r>
              <a:rPr lang="en-US" altLang="en-US" baseline="30000" smtClean="0">
                <a:latin typeface="Arial" pitchFamily="34" charset="0"/>
              </a:rPr>
              <a:t>2-</a:t>
            </a:r>
            <a:r>
              <a:rPr lang="en-US" altLang="en-US" smtClean="0">
                <a:latin typeface="Arial" pitchFamily="34" charset="0"/>
              </a:rPr>
              <a:t> hydrogen phosphate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Arial" pitchFamily="34" charset="0"/>
              </a:rPr>
              <a:t>PO</a:t>
            </a:r>
            <a:r>
              <a:rPr lang="en-US" altLang="en-US" baseline="-25000" smtClean="0">
                <a:latin typeface="Arial" pitchFamily="34" charset="0"/>
              </a:rPr>
              <a:t>4</a:t>
            </a:r>
            <a:r>
              <a:rPr lang="en-US" altLang="en-US" baseline="30000" smtClean="0">
                <a:latin typeface="Arial" pitchFamily="34" charset="0"/>
              </a:rPr>
              <a:t>3-</a:t>
            </a:r>
            <a:r>
              <a:rPr lang="en-US" altLang="en-US" smtClean="0">
                <a:latin typeface="Arial" pitchFamily="34" charset="0"/>
              </a:rPr>
              <a:t> 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783B4-D4CB-436A-9498-769BC9D5847B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7863"/>
            <a:ext cx="91440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F86D38-906C-4C54-901F-C58576CBEC0C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7739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72A32D-5EE4-4FF8-88AD-92982617D9B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04800" y="806450"/>
            <a:ext cx="8062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 </a:t>
            </a:r>
            <a:r>
              <a:rPr lang="en-US" altLang="en-US" b="1" i="1"/>
              <a:t>base</a:t>
            </a:r>
            <a:r>
              <a:rPr lang="en-US" altLang="en-US"/>
              <a:t> can be defined as a substance that yields </a:t>
            </a:r>
          </a:p>
          <a:p>
            <a:pPr eaLnBrk="1" hangingPunct="1"/>
            <a:r>
              <a:rPr lang="en-US" altLang="en-US"/>
              <a:t>hydroxide ions (OH</a:t>
            </a:r>
            <a:r>
              <a:rPr lang="en-US" altLang="en-US" b="1" baseline="30000"/>
              <a:t>-</a:t>
            </a:r>
            <a:r>
              <a:rPr lang="en-US" altLang="en-US"/>
              <a:t>) when dissolved in water.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62200" y="2362200"/>
            <a:ext cx="5408613" cy="520700"/>
            <a:chOff x="1633" y="1488"/>
            <a:chExt cx="3407" cy="328"/>
          </a:xfrm>
        </p:grpSpPr>
        <p:sp>
          <p:nvSpPr>
            <p:cNvPr id="36875" name="Text Box 6"/>
            <p:cNvSpPr txBox="1">
              <a:spLocks noChangeArrowheads="1"/>
            </p:cNvSpPr>
            <p:nvPr/>
          </p:nvSpPr>
          <p:spPr bwMode="auto">
            <a:xfrm>
              <a:off x="1633" y="1489"/>
              <a:ext cx="8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NaOH</a:t>
              </a:r>
            </a:p>
          </p:txBody>
        </p:sp>
        <p:sp>
          <p:nvSpPr>
            <p:cNvPr id="36876" name="Text Box 7"/>
            <p:cNvSpPr txBox="1">
              <a:spLocks noChangeArrowheads="1"/>
            </p:cNvSpPr>
            <p:nvPr/>
          </p:nvSpPr>
          <p:spPr bwMode="auto">
            <a:xfrm>
              <a:off x="3073" y="1488"/>
              <a:ext cx="19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/>
                <a:t>sodium hydroxide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362200" y="3044825"/>
            <a:ext cx="5738813" cy="520700"/>
            <a:chOff x="1382" y="3236"/>
            <a:chExt cx="3615" cy="328"/>
          </a:xfrm>
        </p:grpSpPr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382" y="3237"/>
              <a:ext cx="6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KOH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2822" y="3236"/>
              <a:ext cx="21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potassium hydroxide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362200" y="3729038"/>
            <a:ext cx="5205413" cy="519112"/>
            <a:chOff x="1382" y="3665"/>
            <a:chExt cx="3279" cy="327"/>
          </a:xfrm>
        </p:grpSpPr>
        <p:sp>
          <p:nvSpPr>
            <p:cNvPr id="36871" name="Text Box 12"/>
            <p:cNvSpPr txBox="1">
              <a:spLocks noChangeArrowheads="1"/>
            </p:cNvSpPr>
            <p:nvPr/>
          </p:nvSpPr>
          <p:spPr bwMode="auto">
            <a:xfrm>
              <a:off x="1382" y="3665"/>
              <a:ext cx="9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Ba(OH)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  <p:sp>
          <p:nvSpPr>
            <p:cNvPr id="36872" name="Text Box 13"/>
            <p:cNvSpPr txBox="1">
              <a:spLocks noChangeArrowheads="1"/>
            </p:cNvSpPr>
            <p:nvPr/>
          </p:nvSpPr>
          <p:spPr bwMode="auto">
            <a:xfrm>
              <a:off x="2822" y="3665"/>
              <a:ext cx="18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barium hydroxide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77877-1102-463B-9043-48781C4741F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i="1"/>
              <a:t>Hydrates</a:t>
            </a:r>
            <a:r>
              <a:rPr lang="en-US" altLang="en-US"/>
              <a:t> are compounds that have a specific number of water molecules attached to them.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134143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BaCl</a:t>
            </a:r>
            <a:r>
              <a:rPr lang="en-US" altLang="en-US" baseline="-25000"/>
              <a:t>2</a:t>
            </a:r>
            <a:r>
              <a:rPr lang="en-US" altLang="en-US">
                <a:cs typeface="Arial" pitchFamily="34" charset="0"/>
              </a:rPr>
              <a:t>•2H</a:t>
            </a:r>
            <a:r>
              <a:rPr lang="en-US" altLang="en-US" baseline="-25000">
                <a:cs typeface="Arial" pitchFamily="34" charset="0"/>
              </a:rPr>
              <a:t>2</a:t>
            </a:r>
            <a:r>
              <a:rPr lang="en-US" altLang="en-US">
                <a:cs typeface="Arial" pitchFamily="34" charset="0"/>
              </a:rPr>
              <a:t>O</a:t>
            </a:r>
            <a:endParaRPr lang="en-US" altLang="en-U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57200" y="21859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LiCl</a:t>
            </a:r>
            <a:r>
              <a:rPr lang="en-US" altLang="en-US">
                <a:cs typeface="Arial" pitchFamily="34" charset="0"/>
              </a:rPr>
              <a:t>•H</a:t>
            </a:r>
            <a:r>
              <a:rPr lang="en-US" altLang="en-US" baseline="-25000">
                <a:cs typeface="Arial" pitchFamily="34" charset="0"/>
              </a:rPr>
              <a:t>2</a:t>
            </a:r>
            <a:r>
              <a:rPr lang="en-US" altLang="en-US">
                <a:cs typeface="Arial" pitchFamily="34" charset="0"/>
              </a:rPr>
              <a:t>O</a:t>
            </a:r>
            <a:endParaRPr lang="en-US" altLang="en-US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457200" y="305435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MgSO</a:t>
            </a:r>
            <a:r>
              <a:rPr lang="en-US" altLang="en-US" baseline="-25000"/>
              <a:t>4</a:t>
            </a:r>
            <a:r>
              <a:rPr lang="en-US" altLang="en-US">
                <a:cs typeface="Arial" pitchFamily="34" charset="0"/>
              </a:rPr>
              <a:t>•7H</a:t>
            </a:r>
            <a:r>
              <a:rPr lang="en-US" altLang="en-US" baseline="-25000">
                <a:cs typeface="Arial" pitchFamily="34" charset="0"/>
              </a:rPr>
              <a:t>2</a:t>
            </a:r>
            <a:r>
              <a:rPr lang="en-US" altLang="en-US">
                <a:cs typeface="Arial" pitchFamily="34" charset="0"/>
              </a:rPr>
              <a:t>O</a:t>
            </a:r>
            <a:endParaRPr lang="en-US" alt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57200" y="38989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Sr(NO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cs typeface="Arial" pitchFamily="34" charset="0"/>
              </a:rPr>
              <a:t>•4H</a:t>
            </a:r>
            <a:r>
              <a:rPr lang="en-US" altLang="en-US" baseline="-25000">
                <a:cs typeface="Arial" pitchFamily="34" charset="0"/>
              </a:rPr>
              <a:t>2</a:t>
            </a:r>
            <a:r>
              <a:rPr lang="en-US" altLang="en-US">
                <a:cs typeface="Arial" pitchFamily="34" charset="0"/>
              </a:rPr>
              <a:t>O</a:t>
            </a:r>
            <a:endParaRPr lang="en-US" altLang="en-US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733800" y="1339850"/>
            <a:ext cx="4187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barium chloride dihydrate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733800" y="2184400"/>
            <a:ext cx="474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lithium chloride monohydrate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733800" y="3054350"/>
            <a:ext cx="535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magnesium sulfate heptahydrate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3733800" y="3900488"/>
            <a:ext cx="4738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strontium nitrate tetrahydrate</a:t>
            </a:r>
          </a:p>
        </p:txBody>
      </p:sp>
      <p:pic>
        <p:nvPicPr>
          <p:cNvPr id="46101" name="Picture 21" descr="02_16"/>
          <p:cNvPicPr>
            <a:picLocks noChangeAspect="1" noChangeArrowheads="1"/>
          </p:cNvPicPr>
          <p:nvPr/>
        </p:nvPicPr>
        <p:blipFill>
          <a:blip r:embed="rId2"/>
          <a:srcRect l="7813" t="13077" r="7813" b="10237"/>
          <a:stretch>
            <a:fillRect/>
          </a:stretch>
        </p:blipFill>
        <p:spPr bwMode="auto">
          <a:xfrm>
            <a:off x="2819400" y="46482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5410200"/>
            <a:ext cx="2751138" cy="519113"/>
            <a:chOff x="67" y="3413"/>
            <a:chExt cx="1733" cy="327"/>
          </a:xfrm>
        </p:grpSpPr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67" y="3413"/>
              <a:ext cx="143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CuSO</a:t>
              </a:r>
              <a:r>
                <a:rPr lang="en-US" altLang="en-US" baseline="-25000"/>
                <a:t>4</a:t>
              </a:r>
              <a:r>
                <a:rPr lang="en-US" altLang="en-US"/>
                <a:t>•5H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</a:p>
          </p:txBody>
        </p:sp>
        <p:sp>
          <p:nvSpPr>
            <p:cNvPr id="37906" name="Line 24"/>
            <p:cNvSpPr>
              <a:spLocks noChangeShapeType="1"/>
            </p:cNvSpPr>
            <p:nvPr/>
          </p:nvSpPr>
          <p:spPr bwMode="auto">
            <a:xfrm>
              <a:off x="1512" y="357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934200" y="5416550"/>
            <a:ext cx="1727200" cy="519113"/>
            <a:chOff x="4368" y="3412"/>
            <a:chExt cx="1088" cy="327"/>
          </a:xfrm>
        </p:grpSpPr>
        <p:sp>
          <p:nvSpPr>
            <p:cNvPr id="37903" name="Text Box 23"/>
            <p:cNvSpPr txBox="1">
              <a:spLocks noChangeArrowheads="1"/>
            </p:cNvSpPr>
            <p:nvPr/>
          </p:nvSpPr>
          <p:spPr bwMode="auto">
            <a:xfrm>
              <a:off x="4645" y="3412"/>
              <a:ext cx="8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/>
                <a:t>CuSO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37904" name="Line 25"/>
            <p:cNvSpPr>
              <a:spLocks noChangeShapeType="1"/>
            </p:cNvSpPr>
            <p:nvPr/>
          </p:nvSpPr>
          <p:spPr bwMode="auto">
            <a:xfrm flipH="1">
              <a:off x="4368" y="357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94" grpId="0" autoUpdateAnimBg="0"/>
      <p:bldP spid="46095" grpId="0" autoUpdateAnimBg="0"/>
      <p:bldP spid="46096" grpId="0" autoUpdateAnimBg="0"/>
      <p:bldP spid="46097" grpId="0" autoUpdateAnimBg="0"/>
      <p:bldP spid="46098" grpId="0" autoUpdateAnimBg="0"/>
      <p:bldP spid="46099" grpId="0" autoUpdateAnimBg="0"/>
      <p:bldP spid="4610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82067E-1F3B-4368-8A53-646A25328B9A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3891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457200"/>
            <a:ext cx="90678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51F36-F07A-4EE0-8018-975295CD913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931863"/>
            <a:ext cx="899160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/>
              <a:t>Atomic number</a:t>
            </a:r>
            <a:r>
              <a:rPr lang="en-US" altLang="en-US" sz="2400"/>
              <a:t> (Z) = number of protons in nucleus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/>
              <a:t>   Mass number</a:t>
            </a:r>
            <a:r>
              <a:rPr lang="en-US" altLang="en-US" sz="2400"/>
              <a:t> (A) = number of protons + number of neutrons 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                                =  atomic number (Z) + number of neutrons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/>
              <a:t>Isotopes</a:t>
            </a:r>
            <a:r>
              <a:rPr lang="en-US" altLang="en-US" sz="2400"/>
              <a:t> are atoms of the same element (X) with different numbers of neutrons in their nuclei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76713" y="3746500"/>
            <a:ext cx="750887" cy="814388"/>
            <a:chOff x="2657" y="1807"/>
            <a:chExt cx="473" cy="513"/>
          </a:xfrm>
        </p:grpSpPr>
        <p:sp>
          <p:nvSpPr>
            <p:cNvPr id="5157" name="Text Box 4"/>
            <p:cNvSpPr txBox="1">
              <a:spLocks noChangeArrowheads="1"/>
            </p:cNvSpPr>
            <p:nvPr/>
          </p:nvSpPr>
          <p:spPr bwMode="auto">
            <a:xfrm>
              <a:off x="2822" y="1851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600"/>
                <a:t>X</a:t>
              </a:r>
            </a:p>
          </p:txBody>
        </p:sp>
        <p:sp>
          <p:nvSpPr>
            <p:cNvPr id="5158" name="Text Box 5"/>
            <p:cNvSpPr txBox="1">
              <a:spLocks noChangeArrowheads="1"/>
            </p:cNvSpPr>
            <p:nvPr/>
          </p:nvSpPr>
          <p:spPr bwMode="auto">
            <a:xfrm>
              <a:off x="2657" y="180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</a:p>
          </p:txBody>
        </p:sp>
        <p:sp>
          <p:nvSpPr>
            <p:cNvPr id="5159" name="Text Box 6"/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Z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76500" y="4845050"/>
            <a:ext cx="4638675" cy="749300"/>
            <a:chOff x="1560" y="2303"/>
            <a:chExt cx="2922" cy="472"/>
          </a:xfrm>
        </p:grpSpPr>
        <p:grpSp>
          <p:nvGrpSpPr>
            <p:cNvPr id="5145" name="Group 8"/>
            <p:cNvGrpSpPr>
              <a:grpSpLocks/>
            </p:cNvGrpSpPr>
            <p:nvPr/>
          </p:nvGrpSpPr>
          <p:grpSpPr bwMode="auto">
            <a:xfrm>
              <a:off x="1560" y="2303"/>
              <a:ext cx="434" cy="472"/>
              <a:chOff x="1560" y="2575"/>
              <a:chExt cx="434" cy="472"/>
            </a:xfrm>
          </p:grpSpPr>
          <p:sp>
            <p:nvSpPr>
              <p:cNvPr id="5154" name="Text Box 9"/>
              <p:cNvSpPr txBox="1">
                <a:spLocks noChangeArrowheads="1"/>
              </p:cNvSpPr>
              <p:nvPr/>
            </p:nvSpPr>
            <p:spPr bwMode="auto">
              <a:xfrm>
                <a:off x="1670" y="2620"/>
                <a:ext cx="3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600"/>
                  <a:t>H</a:t>
                </a:r>
              </a:p>
            </p:txBody>
          </p:sp>
          <p:sp>
            <p:nvSpPr>
              <p:cNvPr id="5155" name="Text Box 10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sp>
            <p:nvSpPr>
              <p:cNvPr id="5156" name="Text Box 11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5146" name="Group 12"/>
            <p:cNvGrpSpPr>
              <a:grpSpLocks/>
            </p:cNvGrpSpPr>
            <p:nvPr/>
          </p:nvGrpSpPr>
          <p:grpSpPr bwMode="auto">
            <a:xfrm>
              <a:off x="2406" y="2303"/>
              <a:ext cx="914" cy="472"/>
              <a:chOff x="1560" y="2575"/>
              <a:chExt cx="914" cy="472"/>
            </a:xfrm>
          </p:grpSpPr>
          <p:sp>
            <p:nvSpPr>
              <p:cNvPr id="5151" name="Text Box 13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80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600"/>
                  <a:t>H (D)</a:t>
                </a:r>
              </a:p>
            </p:txBody>
          </p:sp>
          <p:sp>
            <p:nvSpPr>
              <p:cNvPr id="5152" name="Text Box 14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2</a:t>
                </a:r>
              </a:p>
            </p:txBody>
          </p:sp>
          <p:sp>
            <p:nvSpPr>
              <p:cNvPr id="5153" name="Text Box 15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</p:grpSp>
        <p:grpSp>
          <p:nvGrpSpPr>
            <p:cNvPr id="5147" name="Group 16"/>
            <p:cNvGrpSpPr>
              <a:grpSpLocks/>
            </p:cNvGrpSpPr>
            <p:nvPr/>
          </p:nvGrpSpPr>
          <p:grpSpPr bwMode="auto">
            <a:xfrm>
              <a:off x="3600" y="2303"/>
              <a:ext cx="882" cy="472"/>
              <a:chOff x="1560" y="2575"/>
              <a:chExt cx="882" cy="472"/>
            </a:xfrm>
          </p:grpSpPr>
          <p:sp>
            <p:nvSpPr>
              <p:cNvPr id="5148" name="Text Box 17"/>
              <p:cNvSpPr txBox="1">
                <a:spLocks noChangeArrowheads="1"/>
              </p:cNvSpPr>
              <p:nvPr/>
            </p:nvSpPr>
            <p:spPr bwMode="auto">
              <a:xfrm>
                <a:off x="1670" y="2619"/>
                <a:ext cx="77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600"/>
                  <a:t>H (T)</a:t>
                </a:r>
              </a:p>
            </p:txBody>
          </p:sp>
          <p:sp>
            <p:nvSpPr>
              <p:cNvPr id="5149" name="Text Box 18"/>
              <p:cNvSpPr txBox="1">
                <a:spLocks noChangeArrowheads="1"/>
              </p:cNvSpPr>
              <p:nvPr/>
            </p:nvSpPr>
            <p:spPr bwMode="auto">
              <a:xfrm>
                <a:off x="1560" y="2575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3</a:t>
                </a:r>
              </a:p>
            </p:txBody>
          </p:sp>
          <p:sp>
            <p:nvSpPr>
              <p:cNvPr id="5150" name="Text Box 19"/>
              <p:cNvSpPr txBox="1">
                <a:spLocks noChangeArrowheads="1"/>
              </p:cNvSpPr>
              <p:nvPr/>
            </p:nvSpPr>
            <p:spPr bwMode="auto">
              <a:xfrm>
                <a:off x="1560" y="2759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917825" y="5880100"/>
            <a:ext cx="3155950" cy="749300"/>
            <a:chOff x="1838" y="3599"/>
            <a:chExt cx="1988" cy="472"/>
          </a:xfrm>
        </p:grpSpPr>
        <p:grpSp>
          <p:nvGrpSpPr>
            <p:cNvPr id="5137" name="Group 20"/>
            <p:cNvGrpSpPr>
              <a:grpSpLocks/>
            </p:cNvGrpSpPr>
            <p:nvPr/>
          </p:nvGrpSpPr>
          <p:grpSpPr bwMode="auto">
            <a:xfrm>
              <a:off x="1838" y="3599"/>
              <a:ext cx="706" cy="472"/>
              <a:chOff x="1336" y="3511"/>
              <a:chExt cx="706" cy="472"/>
            </a:xfrm>
          </p:grpSpPr>
          <p:sp>
            <p:nvSpPr>
              <p:cNvPr id="5142" name="Text Box 21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600"/>
                  <a:t>U</a:t>
                </a:r>
              </a:p>
            </p:txBody>
          </p:sp>
          <p:sp>
            <p:nvSpPr>
              <p:cNvPr id="5143" name="Text Box 22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235</a:t>
                </a:r>
              </a:p>
            </p:txBody>
          </p:sp>
          <p:sp>
            <p:nvSpPr>
              <p:cNvPr id="5144" name="Text Box 23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92</a:t>
                </a:r>
              </a:p>
            </p:txBody>
          </p:sp>
        </p:grpSp>
        <p:grpSp>
          <p:nvGrpSpPr>
            <p:cNvPr id="5138" name="Group 24"/>
            <p:cNvGrpSpPr>
              <a:grpSpLocks/>
            </p:cNvGrpSpPr>
            <p:nvPr/>
          </p:nvGrpSpPr>
          <p:grpSpPr bwMode="auto">
            <a:xfrm>
              <a:off x="3120" y="3599"/>
              <a:ext cx="706" cy="472"/>
              <a:chOff x="1336" y="3511"/>
              <a:chExt cx="706" cy="472"/>
            </a:xfrm>
          </p:grpSpPr>
          <p:sp>
            <p:nvSpPr>
              <p:cNvPr id="5139" name="Text Box 25"/>
              <p:cNvSpPr txBox="1">
                <a:spLocks noChangeArrowheads="1"/>
              </p:cNvSpPr>
              <p:nvPr/>
            </p:nvSpPr>
            <p:spPr bwMode="auto">
              <a:xfrm>
                <a:off x="1718" y="3532"/>
                <a:ext cx="3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3600"/>
                  <a:t>U</a:t>
                </a:r>
              </a:p>
            </p:txBody>
          </p:sp>
          <p:sp>
            <p:nvSpPr>
              <p:cNvPr id="5140" name="Text Box 26"/>
              <p:cNvSpPr txBox="1">
                <a:spLocks noChangeArrowheads="1"/>
              </p:cNvSpPr>
              <p:nvPr/>
            </p:nvSpPr>
            <p:spPr bwMode="auto">
              <a:xfrm>
                <a:off x="1336" y="3511"/>
                <a:ext cx="4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238</a:t>
                </a:r>
              </a:p>
            </p:txBody>
          </p:sp>
          <p:sp>
            <p:nvSpPr>
              <p:cNvPr id="5141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695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92</a:t>
                </a:r>
              </a:p>
            </p:txBody>
          </p:sp>
        </p:grp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985963" y="3730625"/>
            <a:ext cx="2220912" cy="396875"/>
            <a:chOff x="1251" y="1909"/>
            <a:chExt cx="1399" cy="250"/>
          </a:xfrm>
        </p:grpSpPr>
        <p:sp>
          <p:nvSpPr>
            <p:cNvPr id="5135" name="Text Box 29"/>
            <p:cNvSpPr txBox="1">
              <a:spLocks noChangeArrowheads="1"/>
            </p:cNvSpPr>
            <p:nvPr/>
          </p:nvSpPr>
          <p:spPr bwMode="auto">
            <a:xfrm>
              <a:off x="1251" y="1909"/>
              <a:ext cx="11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rgbClr val="CC0000"/>
                  </a:solidFill>
                </a:rPr>
                <a:t>Mass Number</a:t>
              </a:r>
              <a:r>
                <a:rPr lang="en-US" alt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36" name="Line 31"/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830388" y="4125913"/>
            <a:ext cx="2376487" cy="396875"/>
            <a:chOff x="1153" y="2158"/>
            <a:chExt cx="1497" cy="250"/>
          </a:xfrm>
        </p:grpSpPr>
        <p:sp>
          <p:nvSpPr>
            <p:cNvPr id="5133" name="Text Box 30"/>
            <p:cNvSpPr txBox="1">
              <a:spLocks noChangeArrowheads="1"/>
            </p:cNvSpPr>
            <p:nvPr/>
          </p:nvSpPr>
          <p:spPr bwMode="auto">
            <a:xfrm>
              <a:off x="1153" y="2158"/>
              <a:ext cx="1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rgbClr val="CC0000"/>
                  </a:solidFill>
                </a:rPr>
                <a:t>Atomic Number</a:t>
              </a:r>
            </a:p>
          </p:txBody>
        </p:sp>
        <p:sp>
          <p:nvSpPr>
            <p:cNvPr id="5134" name="Line 32"/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910138" y="3956050"/>
            <a:ext cx="2536825" cy="396875"/>
            <a:chOff x="3609" y="1975"/>
            <a:chExt cx="1598" cy="250"/>
          </a:xfrm>
        </p:grpSpPr>
        <p:sp>
          <p:nvSpPr>
            <p:cNvPr id="5131" name="Text Box 35"/>
            <p:cNvSpPr txBox="1">
              <a:spLocks noChangeArrowheads="1"/>
            </p:cNvSpPr>
            <p:nvPr/>
          </p:nvSpPr>
          <p:spPr bwMode="auto">
            <a:xfrm>
              <a:off x="3926" y="1975"/>
              <a:ext cx="1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rgbClr val="CC0000"/>
                  </a:solidFill>
                </a:rPr>
                <a:t>Element Symbol</a:t>
              </a:r>
            </a:p>
          </p:txBody>
        </p:sp>
        <p:sp>
          <p:nvSpPr>
            <p:cNvPr id="5132" name="Line 36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0" name="Text Box 41"/>
          <p:cNvSpPr txBox="1">
            <a:spLocks noChangeArrowheads="1"/>
          </p:cNvSpPr>
          <p:nvPr/>
        </p:nvSpPr>
        <p:spPr bwMode="auto">
          <a:xfrm>
            <a:off x="444500" y="152400"/>
            <a:ext cx="8031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/>
              <a:t>Atomic number, Mass number and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55B57-5296-45A1-8356-80B64C97C4D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074863" y="168275"/>
            <a:ext cx="485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/>
              <a:t>The Isotopes of Hydrogen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65288"/>
            <a:ext cx="72009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FC6ACE-4DFD-4399-A954-C4888852B4CA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5057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05D21-2C33-4E7A-A763-CF7EA485C17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212850" y="2362200"/>
            <a:ext cx="6738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6 protons, 8 (14 - 6) neutrons, 6 electrons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216025" y="4965700"/>
            <a:ext cx="6738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6 protons, 5 (11 - 6) neutrons, 6 electrons</a:t>
            </a:r>
          </a:p>
        </p:txBody>
      </p:sp>
      <p:grpSp>
        <p:nvGrpSpPr>
          <p:cNvPr id="8197" name="Group 26"/>
          <p:cNvGrpSpPr>
            <a:grpSpLocks/>
          </p:cNvGrpSpPr>
          <p:nvPr/>
        </p:nvGrpSpPr>
        <p:grpSpPr bwMode="auto">
          <a:xfrm>
            <a:off x="76200" y="1066800"/>
            <a:ext cx="8839200" cy="762000"/>
            <a:chOff x="48" y="1182"/>
            <a:chExt cx="5568" cy="480"/>
          </a:xfrm>
        </p:grpSpPr>
        <p:sp>
          <p:nvSpPr>
            <p:cNvPr id="8205" name="Text Box 3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</a:rPr>
                <a:t>How many protons, neutrons, and electrons are in</a:t>
              </a:r>
            </a:p>
          </p:txBody>
        </p:sp>
        <p:grpSp>
          <p:nvGrpSpPr>
            <p:cNvPr id="8206" name="Group 24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8208" name="Text Box 21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8209" name="Text Box 22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14</a:t>
                </a:r>
              </a:p>
            </p:txBody>
          </p:sp>
          <p:sp>
            <p:nvSpPr>
              <p:cNvPr id="8210" name="Text Box 23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6</a:t>
                </a:r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?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6200" y="3886200"/>
            <a:ext cx="8839200" cy="762000"/>
            <a:chOff x="48" y="1182"/>
            <a:chExt cx="5568" cy="480"/>
          </a:xfrm>
        </p:grpSpPr>
        <p:sp>
          <p:nvSpPr>
            <p:cNvPr id="8199" name="Text Box 28"/>
            <p:cNvSpPr txBox="1">
              <a:spLocks noChangeArrowheads="1"/>
            </p:cNvSpPr>
            <p:nvPr/>
          </p:nvSpPr>
          <p:spPr bwMode="auto">
            <a:xfrm>
              <a:off x="48" y="1275"/>
              <a:ext cx="50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accent2"/>
                  </a:solidFill>
                </a:rPr>
                <a:t>How many protons, neutrons, and electrons are in</a:t>
              </a:r>
            </a:p>
          </p:txBody>
        </p:sp>
        <p:grpSp>
          <p:nvGrpSpPr>
            <p:cNvPr id="8200" name="Group 29"/>
            <p:cNvGrpSpPr>
              <a:grpSpLocks/>
            </p:cNvGrpSpPr>
            <p:nvPr/>
          </p:nvGrpSpPr>
          <p:grpSpPr bwMode="auto">
            <a:xfrm>
              <a:off x="4985" y="1182"/>
              <a:ext cx="466" cy="480"/>
              <a:chOff x="5034" y="720"/>
              <a:chExt cx="466" cy="480"/>
            </a:xfrm>
          </p:grpSpPr>
          <p:sp>
            <p:nvSpPr>
              <p:cNvPr id="8202" name="Text Box 30"/>
              <p:cNvSpPr txBox="1">
                <a:spLocks noChangeArrowheads="1"/>
              </p:cNvSpPr>
              <p:nvPr/>
            </p:nvSpPr>
            <p:spPr bwMode="auto">
              <a:xfrm>
                <a:off x="5222" y="809"/>
                <a:ext cx="27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sp>
            <p:nvSpPr>
              <p:cNvPr id="8203" name="Text Box 31"/>
              <p:cNvSpPr txBox="1">
                <a:spLocks noChangeArrowheads="1"/>
              </p:cNvSpPr>
              <p:nvPr/>
            </p:nvSpPr>
            <p:spPr bwMode="auto">
              <a:xfrm>
                <a:off x="5034" y="720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11</a:t>
                </a:r>
              </a:p>
            </p:txBody>
          </p:sp>
          <p:sp>
            <p:nvSpPr>
              <p:cNvPr id="8204" name="Text Box 32"/>
              <p:cNvSpPr txBox="1">
                <a:spLocks noChangeArrowheads="1"/>
              </p:cNvSpPr>
              <p:nvPr/>
            </p:nvSpPr>
            <p:spPr bwMode="auto">
              <a:xfrm>
                <a:off x="5123" y="95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altLang="en-US" sz="2000">
                    <a:solidFill>
                      <a:schemeClr val="accent2"/>
                    </a:solidFill>
                  </a:rPr>
                  <a:t>6</a:t>
                </a:r>
              </a:p>
            </p:txBody>
          </p:sp>
        </p:grpSp>
        <p:sp>
          <p:nvSpPr>
            <p:cNvPr id="8201" name="Text Box 33"/>
            <p:cNvSpPr txBox="1">
              <a:spLocks noChangeArrowheads="1"/>
            </p:cNvSpPr>
            <p:nvPr/>
          </p:nvSpPr>
          <p:spPr bwMode="auto">
            <a:xfrm>
              <a:off x="5375" y="1278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chemeClr val="accent2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utoUpdateAnimBg="0"/>
      <p:bldP spid="184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E48348-CC84-4DC9-8B62-119497A9CFC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7451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609600"/>
            <a:ext cx="93726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2"/>
          <p:cNvSpPr txBox="1">
            <a:spLocks noChangeArrowheads="1"/>
          </p:cNvSpPr>
          <p:nvPr/>
        </p:nvSpPr>
        <p:spPr bwMode="auto">
          <a:xfrm>
            <a:off x="1963738" y="168275"/>
            <a:ext cx="507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/>
              <a:t>The Modern Periodic Table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89113" y="2743200"/>
            <a:ext cx="2447925" cy="403225"/>
            <a:chOff x="831" y="1808"/>
            <a:chExt cx="1542" cy="254"/>
          </a:xfrm>
        </p:grpSpPr>
        <p:sp>
          <p:nvSpPr>
            <p:cNvPr id="9242" name="Text Box 4"/>
            <p:cNvSpPr txBox="1">
              <a:spLocks noChangeArrowheads="1"/>
            </p:cNvSpPr>
            <p:nvPr/>
          </p:nvSpPr>
          <p:spPr bwMode="auto">
            <a:xfrm>
              <a:off x="1268" y="1808"/>
              <a:ext cx="614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Period</a:t>
              </a:r>
            </a:p>
          </p:txBody>
        </p:sp>
        <p:sp>
          <p:nvSpPr>
            <p:cNvPr id="9243" name="Line 5"/>
            <p:cNvSpPr>
              <a:spLocks noChangeShapeType="1"/>
            </p:cNvSpPr>
            <p:nvPr/>
          </p:nvSpPr>
          <p:spPr bwMode="auto">
            <a:xfrm>
              <a:off x="1845" y="1936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44" name="Line 6"/>
            <p:cNvSpPr>
              <a:spLocks noChangeShapeType="1"/>
            </p:cNvSpPr>
            <p:nvPr/>
          </p:nvSpPr>
          <p:spPr bwMode="auto">
            <a:xfrm>
              <a:off x="831" y="1936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 rot="5400000">
            <a:off x="5468938" y="2627312"/>
            <a:ext cx="2419350" cy="403225"/>
            <a:chOff x="3329" y="3936"/>
            <a:chExt cx="1524" cy="254"/>
          </a:xfrm>
        </p:grpSpPr>
        <p:sp>
          <p:nvSpPr>
            <p:cNvPr id="9239" name="Text Box 16"/>
            <p:cNvSpPr txBox="1">
              <a:spLocks noChangeArrowheads="1"/>
            </p:cNvSpPr>
            <p:nvPr/>
          </p:nvSpPr>
          <p:spPr bwMode="auto">
            <a:xfrm>
              <a:off x="3747" y="3936"/>
              <a:ext cx="592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Group</a:t>
              </a:r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4325" y="4062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3329" y="406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5400000">
            <a:off x="-1254125" y="2451100"/>
            <a:ext cx="3171825" cy="403225"/>
            <a:chOff x="2886" y="3936"/>
            <a:chExt cx="1998" cy="254"/>
          </a:xfrm>
        </p:grpSpPr>
        <p:sp>
          <p:nvSpPr>
            <p:cNvPr id="9236" name="Text Box 21"/>
            <p:cNvSpPr txBox="1">
              <a:spLocks noChangeArrowheads="1"/>
            </p:cNvSpPr>
            <p:nvPr/>
          </p:nvSpPr>
          <p:spPr bwMode="auto">
            <a:xfrm>
              <a:off x="3312" y="3936"/>
              <a:ext cx="1041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Alkali Metal</a:t>
              </a:r>
            </a:p>
          </p:txBody>
        </p:sp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>
              <a:off x="4356" y="4060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2886" y="4060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8458200" y="1143000"/>
            <a:ext cx="403225" cy="2928938"/>
            <a:chOff x="909" y="287"/>
            <a:chExt cx="254" cy="1845"/>
          </a:xfrm>
        </p:grpSpPr>
        <p:sp>
          <p:nvSpPr>
            <p:cNvPr id="9233" name="Text Box 26"/>
            <p:cNvSpPr txBox="1">
              <a:spLocks noChangeArrowheads="1"/>
            </p:cNvSpPr>
            <p:nvPr/>
          </p:nvSpPr>
          <p:spPr bwMode="auto">
            <a:xfrm rot="5400000">
              <a:off x="553" y="1070"/>
              <a:ext cx="966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Noble Gas</a:t>
              </a:r>
            </a:p>
          </p:txBody>
        </p:sp>
        <p:sp>
          <p:nvSpPr>
            <p:cNvPr id="9234" name="Line 27"/>
            <p:cNvSpPr>
              <a:spLocks noChangeShapeType="1"/>
            </p:cNvSpPr>
            <p:nvPr/>
          </p:nvSpPr>
          <p:spPr bwMode="auto">
            <a:xfrm rot="5400000">
              <a:off x="774" y="1868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35" name="Line 28"/>
            <p:cNvSpPr>
              <a:spLocks noChangeShapeType="1"/>
            </p:cNvSpPr>
            <p:nvPr/>
          </p:nvSpPr>
          <p:spPr bwMode="auto">
            <a:xfrm rot="5400000">
              <a:off x="822" y="503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924800" y="1671638"/>
            <a:ext cx="403225" cy="2671762"/>
            <a:chOff x="4991" y="816"/>
            <a:chExt cx="254" cy="1683"/>
          </a:xfrm>
        </p:grpSpPr>
        <p:sp>
          <p:nvSpPr>
            <p:cNvPr id="9230" name="Text Box 31"/>
            <p:cNvSpPr txBox="1">
              <a:spLocks noChangeArrowheads="1"/>
            </p:cNvSpPr>
            <p:nvPr/>
          </p:nvSpPr>
          <p:spPr bwMode="auto">
            <a:xfrm rot="5400000">
              <a:off x="4730" y="1503"/>
              <a:ext cx="775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Halogen</a:t>
              </a:r>
            </a:p>
          </p:txBody>
        </p:sp>
        <p:sp>
          <p:nvSpPr>
            <p:cNvPr id="9231" name="Line 32"/>
            <p:cNvSpPr>
              <a:spLocks noChangeShapeType="1"/>
            </p:cNvSpPr>
            <p:nvPr/>
          </p:nvSpPr>
          <p:spPr bwMode="auto">
            <a:xfrm rot="5400000">
              <a:off x="4857" y="2235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32" name="Line 33"/>
            <p:cNvSpPr>
              <a:spLocks noChangeShapeType="1"/>
            </p:cNvSpPr>
            <p:nvPr/>
          </p:nvSpPr>
          <p:spPr bwMode="auto">
            <a:xfrm rot="5400000">
              <a:off x="4905" y="1032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63575" y="228600"/>
            <a:ext cx="403225" cy="3978275"/>
            <a:chOff x="861" y="479"/>
            <a:chExt cx="254" cy="2506"/>
          </a:xfrm>
        </p:grpSpPr>
        <p:sp>
          <p:nvSpPr>
            <p:cNvPr id="9227" name="Text Box 36"/>
            <p:cNvSpPr txBox="1">
              <a:spLocks noChangeArrowheads="1"/>
            </p:cNvSpPr>
            <p:nvPr/>
          </p:nvSpPr>
          <p:spPr bwMode="auto">
            <a:xfrm rot="5400000">
              <a:off x="211" y="1555"/>
              <a:ext cx="1553" cy="254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18288" rIns="45720" bIns="18288">
              <a:spAutoFit/>
            </a:bodyPr>
            <a:lstStyle/>
            <a:p>
              <a:pPr eaLnBrk="1" hangingPunct="1"/>
              <a:r>
                <a:rPr lang="en-US" altLang="en-US" sz="2400"/>
                <a:t>Alkali Earth Metal</a:t>
              </a:r>
            </a:p>
          </p:txBody>
        </p:sp>
        <p:sp>
          <p:nvSpPr>
            <p:cNvPr id="9228" name="Line 37"/>
            <p:cNvSpPr>
              <a:spLocks noChangeShapeType="1"/>
            </p:cNvSpPr>
            <p:nvPr/>
          </p:nvSpPr>
          <p:spPr bwMode="auto">
            <a:xfrm rot="5400000">
              <a:off x="726" y="2721"/>
              <a:ext cx="52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  <p:sp>
          <p:nvSpPr>
            <p:cNvPr id="9229" name="Line 38"/>
            <p:cNvSpPr>
              <a:spLocks noChangeShapeType="1"/>
            </p:cNvSpPr>
            <p:nvPr/>
          </p:nvSpPr>
          <p:spPr bwMode="auto">
            <a:xfrm rot="5400000">
              <a:off x="774" y="695"/>
              <a:ext cx="43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45720" tIns="18288" rIns="45720" bIns="18288"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0ED607-9730-41EC-BEFE-7ECAE21494EC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400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1438" y="762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molecule</a:t>
            </a:r>
            <a:r>
              <a:rPr lang="en-US" altLang="en-US"/>
              <a:t> is an aggregate of two or more atoms in a definite arrangement held together by chemical forces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227647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62300" y="2276475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953000" y="2276475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NH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538913" y="2276475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CH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33400" y="2895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diatomic molecule</a:t>
            </a:r>
            <a:r>
              <a:rPr lang="en-US" altLang="en-US"/>
              <a:t> contains only two atoms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3400" y="3962400"/>
            <a:ext cx="342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H</a:t>
            </a:r>
            <a:r>
              <a:rPr lang="en-US" altLang="en-US" sz="2400" baseline="-25000"/>
              <a:t>2</a:t>
            </a:r>
            <a:r>
              <a:rPr lang="en-US" altLang="en-US" sz="2400"/>
              <a:t>, N</a:t>
            </a:r>
            <a:r>
              <a:rPr lang="en-US" altLang="en-US" sz="2400" baseline="-25000"/>
              <a:t>2</a:t>
            </a:r>
            <a:r>
              <a:rPr lang="en-US" altLang="en-US" sz="2400"/>
              <a:t>, O</a:t>
            </a:r>
            <a:r>
              <a:rPr lang="en-US" altLang="en-US" sz="2400" baseline="-25000"/>
              <a:t>2</a:t>
            </a:r>
            <a:r>
              <a:rPr lang="en-US" altLang="en-US" sz="2400"/>
              <a:t>, Br</a:t>
            </a:r>
            <a:r>
              <a:rPr lang="en-US" altLang="en-US" sz="2400" baseline="-25000"/>
              <a:t>2</a:t>
            </a:r>
            <a:r>
              <a:rPr lang="en-US" altLang="en-US" sz="2400"/>
              <a:t>, HCl, CO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6200" y="51054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i="1"/>
              <a:t>polyatomic molecule</a:t>
            </a:r>
            <a:r>
              <a:rPr lang="en-US" altLang="en-US"/>
              <a:t> contains more than two atoms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214688" y="5700713"/>
            <a:ext cx="271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/>
              <a:t>O</a:t>
            </a:r>
            <a:r>
              <a:rPr lang="en-US" altLang="en-US" sz="2400" baseline="-25000"/>
              <a:t>3</a:t>
            </a:r>
            <a:r>
              <a:rPr lang="en-US" altLang="en-US" sz="2400"/>
              <a:t>, H</a:t>
            </a:r>
            <a:r>
              <a:rPr lang="en-US" altLang="en-US" sz="2400" baseline="-25000"/>
              <a:t>2</a:t>
            </a:r>
            <a:r>
              <a:rPr lang="en-US" altLang="en-US" sz="2400"/>
              <a:t>O, NH</a:t>
            </a:r>
            <a:r>
              <a:rPr lang="en-US" altLang="en-US" sz="2400" baseline="-25000"/>
              <a:t>3</a:t>
            </a:r>
            <a:r>
              <a:rPr lang="en-US" altLang="en-US" sz="2400"/>
              <a:t>, CH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29200" y="3276600"/>
            <a:ext cx="3076575" cy="1676400"/>
            <a:chOff x="3168" y="2064"/>
            <a:chExt cx="1938" cy="1056"/>
          </a:xfrm>
        </p:grpSpPr>
        <p:pic>
          <p:nvPicPr>
            <p:cNvPr id="10254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8" y="2064"/>
              <a:ext cx="1938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3476" y="2889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800"/>
                <a:t>diatomic elements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461" grpId="0"/>
      <p:bldP spid="19462" grpId="0"/>
      <p:bldP spid="19463" grpId="0"/>
      <p:bldP spid="19465" grpId="0" autoUpdateAnimBg="0"/>
      <p:bldP spid="19467" grpId="0" autoUpdateAnimBg="0"/>
      <p:bldP spid="19469" grpId="0" autoUpdateAnimBg="0"/>
      <p:bldP spid="1947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942</Words>
  <Application>Microsoft PowerPoint</Application>
  <PresentationFormat>On-screen Show (4:3)</PresentationFormat>
  <Paragraphs>239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Default Design</vt:lpstr>
      <vt:lpstr>Atoms, Molecules and 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Chemical Nomenclature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J. David Robertson</dc:creator>
  <cp:lastModifiedBy>SSC1</cp:lastModifiedBy>
  <cp:revision>92</cp:revision>
  <dcterms:created xsi:type="dcterms:W3CDTF">2000-11-27T01:59:52Z</dcterms:created>
  <dcterms:modified xsi:type="dcterms:W3CDTF">2019-06-10T15:09:11Z</dcterms:modified>
</cp:coreProperties>
</file>