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notesMasterIdLst>
    <p:notesMasterId r:id="rId28"/>
  </p:notesMasterIdLst>
  <p:sldIdLst>
    <p:sldId id="256" r:id="rId3"/>
    <p:sldId id="257" r:id="rId4"/>
    <p:sldId id="258" r:id="rId5"/>
    <p:sldId id="274" r:id="rId6"/>
    <p:sldId id="273" r:id="rId7"/>
    <p:sldId id="259" r:id="rId8"/>
    <p:sldId id="262" r:id="rId9"/>
    <p:sldId id="260" r:id="rId10"/>
    <p:sldId id="261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isal Mohammed Alessa" userId="9eb63dbf-5bc2-4f4a-801c-1f30e28f0986" providerId="ADAL" clId="{8D1BCEA3-ADFB-4058-A208-645253FA0A90}"/>
    <pc:docChg chg="modSld">
      <pc:chgData name="Faisal Mohammed Alessa" userId="9eb63dbf-5bc2-4f4a-801c-1f30e28f0986" providerId="ADAL" clId="{8D1BCEA3-ADFB-4058-A208-645253FA0A90}" dt="2021-09-06T05:40:05.569" v="2" actId="20577"/>
      <pc:docMkLst>
        <pc:docMk/>
      </pc:docMkLst>
      <pc:sldChg chg="modSp mod">
        <pc:chgData name="Faisal Mohammed Alessa" userId="9eb63dbf-5bc2-4f4a-801c-1f30e28f0986" providerId="ADAL" clId="{8D1BCEA3-ADFB-4058-A208-645253FA0A90}" dt="2021-09-06T05:40:05.569" v="2" actId="20577"/>
        <pc:sldMkLst>
          <pc:docMk/>
          <pc:sldMk cId="40362941" sldId="260"/>
        </pc:sldMkLst>
        <pc:spChg chg="mod">
          <ac:chgData name="Faisal Mohammed Alessa" userId="9eb63dbf-5bc2-4f4a-801c-1f30e28f0986" providerId="ADAL" clId="{8D1BCEA3-ADFB-4058-A208-645253FA0A90}" dt="2021-09-06T05:40:05.569" v="2" actId="20577"/>
          <ac:spMkLst>
            <pc:docMk/>
            <pc:sldMk cId="40362941" sldId="260"/>
            <ac:spMk id="3" creationId="{5319FE3C-5EDF-4D57-9A51-1DC608F5D039}"/>
          </ac:spMkLst>
        </pc:spChg>
      </pc:sldChg>
    </pc:docChg>
  </pc:docChgLst>
  <pc:docChgLst>
    <pc:chgData name="Faisal Mohammed Alessa" userId="9eb63dbf-5bc2-4f4a-801c-1f30e28f0986" providerId="ADAL" clId="{547BCD5C-D42B-4645-AE5F-AD4DA1698A03}"/>
    <pc:docChg chg="modSld">
      <pc:chgData name="Faisal Mohammed Alessa" userId="9eb63dbf-5bc2-4f4a-801c-1f30e28f0986" providerId="ADAL" clId="{547BCD5C-D42B-4645-AE5F-AD4DA1698A03}" dt="2021-09-06T06:54:51.920" v="0" actId="113"/>
      <pc:docMkLst>
        <pc:docMk/>
      </pc:docMkLst>
      <pc:sldChg chg="modSp">
        <pc:chgData name="Faisal Mohammed Alessa" userId="9eb63dbf-5bc2-4f4a-801c-1f30e28f0986" providerId="ADAL" clId="{547BCD5C-D42B-4645-AE5F-AD4DA1698A03}" dt="2021-09-06T06:54:51.920" v="0" actId="113"/>
        <pc:sldMkLst>
          <pc:docMk/>
          <pc:sldMk cId="3006835945" sldId="264"/>
        </pc:sldMkLst>
        <pc:spChg chg="mod">
          <ac:chgData name="Faisal Mohammed Alessa" userId="9eb63dbf-5bc2-4f4a-801c-1f30e28f0986" providerId="ADAL" clId="{547BCD5C-D42B-4645-AE5F-AD4DA1698A03}" dt="2021-09-06T06:54:51.920" v="0" actId="113"/>
          <ac:spMkLst>
            <pc:docMk/>
            <pc:sldMk cId="3006835945" sldId="264"/>
            <ac:spMk id="3" creationId="{CD957B0B-BBD7-4650-992B-5CE21AD918A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AE08A-B3A8-4F82-ABE3-1B594D7D098B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A3C52-638A-47C2-B3E2-9263C6DF3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43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A3C52-638A-47C2-B3E2-9263C6DF3A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502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MIT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OpenCourseWare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https://ocw.mit.edu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A3C52-638A-47C2-B3E2-9263C6DF3AD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092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37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6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6027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26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182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34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79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79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1767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8970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619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874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874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499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548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00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696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383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672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85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8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041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29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1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9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227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03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4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2F23C80-8EFD-48E7-BC6A-E8100FF4978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9EB5A5-AC91-4EF5-904E-F7261FCB5F9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01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A94DED7-0A28-4AD9-8747-E94113225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F175609-91A3-416E-BC3D-7548FDE02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3B0D54-9DF0-4FF8-A0AA-B4234DF35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FE64AE-7AFC-4BAB-A8AA-8CBD1D166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279" y="1795849"/>
            <a:ext cx="3778870" cy="3114818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EFFFF"/>
                </a:solidFill>
              </a:rPr>
              <a:t>Advanced Safety Engineering</a:t>
            </a:r>
            <a:br>
              <a:rPr lang="en-US" sz="4000" dirty="0">
                <a:solidFill>
                  <a:srgbClr val="FEFFFF"/>
                </a:solidFill>
              </a:rPr>
            </a:br>
            <a:r>
              <a:rPr lang="en-US" sz="4000" dirty="0">
                <a:solidFill>
                  <a:srgbClr val="FEFFFF"/>
                </a:solidFill>
              </a:rPr>
              <a:t>IE 485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CD43AB82-82FF-4134-9F32-6FB1878C0F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09" t="9091" r="7400" b="-1"/>
          <a:stretch/>
        </p:blipFill>
        <p:spPr>
          <a:xfrm>
            <a:off x="4639732" y="6783"/>
            <a:ext cx="7552267" cy="685799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64D236DE-BD07-488F-B236-DDEEFFF72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DBEEB8-AF5C-4DC5-9D08-EDD60668FD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279" y="5189400"/>
            <a:ext cx="3778870" cy="544260"/>
          </a:xfrm>
        </p:spPr>
        <p:txBody>
          <a:bodyPr anchor="ctr">
            <a:normAutofit/>
          </a:bodyPr>
          <a:lstStyle/>
          <a:p>
            <a:r>
              <a:rPr lang="en-US" sz="1600" b="1" dirty="0">
                <a:solidFill>
                  <a:srgbClr val="FEFFFF"/>
                </a:solidFill>
              </a:rPr>
              <a:t>CH 1: 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826872-58E7-41FC-A586-4A40CF50F4C6}"/>
              </a:ext>
            </a:extLst>
          </p:cNvPr>
          <p:cNvSpPr txBox="1"/>
          <p:nvPr/>
        </p:nvSpPr>
        <p:spPr>
          <a:xfrm>
            <a:off x="540279" y="6189361"/>
            <a:ext cx="2187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Instructor: </a:t>
            </a:r>
          </a:p>
          <a:p>
            <a:r>
              <a:rPr lang="en-US" dirty="0">
                <a:solidFill>
                  <a:schemeClr val="bg1"/>
                </a:solidFill>
              </a:rPr>
              <a:t>Faisal Alessa, PhD</a:t>
            </a:r>
          </a:p>
        </p:txBody>
      </p:sp>
    </p:spTree>
    <p:extLst>
      <p:ext uri="{BB962C8B-B14F-4D97-AF65-F5344CB8AC3E}">
        <p14:creationId xmlns:p14="http://schemas.microsoft.com/office/powerpoint/2010/main" val="1851726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Accident Causality (</a:t>
            </a:r>
            <a:r>
              <a:rPr lang="en-US" u="sng" dirty="0"/>
              <a:t>Bhopal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Worst industrial accident in history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~3000 killed, 10000 permanent disabilities (including blindness), and 200,000 injured.</a:t>
            </a:r>
          </a:p>
          <a:p>
            <a:pPr lvl="1"/>
            <a:r>
              <a:rPr lang="en-US" sz="2000" dirty="0"/>
              <a:t>Blamed by management on operator error</a:t>
            </a:r>
          </a:p>
          <a:p>
            <a:pPr lvl="1"/>
            <a:r>
              <a:rPr lang="en-US" sz="2000" dirty="0"/>
              <a:t>Union Carbide (UC) blamed on sabotage</a:t>
            </a:r>
          </a:p>
          <a:p>
            <a:pPr lvl="1"/>
            <a:endParaRPr 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MIC (methyl isocyanate) used in production of pesticides and </a:t>
            </a:r>
            <a:r>
              <a:rPr lang="en-US" sz="2400" dirty="0" err="1"/>
              <a:t>polyurathanes</a:t>
            </a:r>
            <a:r>
              <a:rPr lang="en-US" sz="2400" dirty="0"/>
              <a:t> (plastics, varnishes, and foams)</a:t>
            </a:r>
          </a:p>
          <a:p>
            <a:pPr lvl="1"/>
            <a:r>
              <a:rPr lang="en-US" sz="2000" dirty="0"/>
              <a:t>Highly volatile, vapor heavier than air</a:t>
            </a:r>
          </a:p>
          <a:p>
            <a:pPr lvl="1"/>
            <a:r>
              <a:rPr lang="en-US" sz="2000" dirty="0"/>
              <a:t>A major hazard is contact with water, which results in large amounts of heat.</a:t>
            </a:r>
          </a:p>
          <a:p>
            <a:pPr lvl="1"/>
            <a:r>
              <a:rPr lang="en-US" sz="2000" dirty="0"/>
              <a:t>Gas burns any moist part of body (throat, eyes, lungs)</a:t>
            </a:r>
          </a:p>
        </p:txBody>
      </p:sp>
    </p:spTree>
    <p:extLst>
      <p:ext uri="{BB962C8B-B14F-4D97-AF65-F5344CB8AC3E}">
        <p14:creationId xmlns:p14="http://schemas.microsoft.com/office/powerpoint/2010/main" val="209101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Features (Bhopal)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77812"/>
            <a:ext cx="10058400" cy="389128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UC specified requirements to reduce hazards:</a:t>
            </a:r>
          </a:p>
          <a:p>
            <a:pPr lvl="1"/>
            <a:r>
              <a:rPr lang="en-US" sz="2000" dirty="0"/>
              <a:t>MIC was to be stored in underground tanks encased in concrete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Bhopal used three </a:t>
            </a:r>
            <a:r>
              <a:rPr lang="en-US" sz="2000" b="1" dirty="0"/>
              <a:t>double-walled</a:t>
            </a:r>
            <a:r>
              <a:rPr lang="en-US" sz="2000" dirty="0"/>
              <a:t>, stainless-steel tanks, each with a capacity of 60 tons; tanks embedded in concrete</a:t>
            </a:r>
          </a:p>
          <a:p>
            <a:pPr lvl="1"/>
            <a:r>
              <a:rPr lang="en-US" sz="2000" dirty="0"/>
              <a:t>Tanks were never to contain more than half their maximum volume, or a standby tank was to be available to which some of chemical could be transferred in case of trouble.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Bhopal tanks were interconnected so that MIC in one tank could be bled into another tank.</a:t>
            </a:r>
          </a:p>
        </p:txBody>
      </p:sp>
    </p:spTree>
    <p:extLst>
      <p:ext uri="{BB962C8B-B14F-4D97-AF65-F5344CB8AC3E}">
        <p14:creationId xmlns:p14="http://schemas.microsoft.com/office/powerpoint/2010/main" val="3006835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Features (Bhopal)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847221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Several backup protection systems and lines of defense: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Vent gas scrubber designed to neutralize any escaping gas with caustic soda.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Flare tower to burn off any escaping gas missed by scrubber; toxic gases would be burned high in the air, making them harmless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Small amounts of gas missed by scrubber and flare tower were to be knocked down by a water curtain that reached 40 to 50 feet above ground. Water jets could reach as high as 115 feet, but only if operated individually.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In case of an uncontrolled leak, a siren was installed to warn workers and surrounding community.</a:t>
            </a:r>
          </a:p>
        </p:txBody>
      </p:sp>
      <p:pic>
        <p:nvPicPr>
          <p:cNvPr id="4098" name="Picture 2" descr="Consider the Role of Safety Layers in the Bhopal Disaster">
            <a:extLst>
              <a:ext uri="{FF2B5EF4-FFF2-40B4-BE49-F238E27FC236}">
                <a16:creationId xmlns:a16="http://schemas.microsoft.com/office/drawing/2014/main" id="{ECBA352A-8116-4854-BB2F-333F03BDA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747" y="3423971"/>
            <a:ext cx="2655146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129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Features (Bhopal)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MIC was to be stored in an inert atmosphere of nitrogen gas at </a:t>
            </a:r>
            <a:r>
              <a:rPr lang="en-US" sz="2400" b="1" dirty="0"/>
              <a:t>2 to 10</a:t>
            </a:r>
            <a:r>
              <a:rPr lang="en-US" sz="2400" dirty="0"/>
              <a:t> psi over atmospheric pressure.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Regularly scheduled inspection and cleaning of valves specified as imperative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Storage limited to 12 months maximum.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If sampling, testing, or maintenance were performed at a time when there was a possibility of a leak or spill, they were to use protective rubber suits and air-breathing equipment.</a:t>
            </a:r>
          </a:p>
          <a:p>
            <a:r>
              <a:rPr lang="en-US" sz="2400" dirty="0"/>
              <a:t>To limit its reactivity, MIC was to be maintained at a temperature near 0 C.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Refrigeration unit provided for this purpose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High temperature alarm if MIC reached 11 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55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Happened? (Bhopal)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Dec. 2, 1984, relatively </a:t>
            </a:r>
            <a:r>
              <a:rPr lang="en-US" sz="2400" b="1" u="sng" dirty="0"/>
              <a:t>new worker </a:t>
            </a:r>
            <a:r>
              <a:rPr lang="en-US" sz="2400" dirty="0"/>
              <a:t>assigned to wash out some pipes and filters, which were clogged.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Pipes being cleaned were connected to the MIC tanks by a relief valve vent header, normally closed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Worker closed valve to isolate tanks, but </a:t>
            </a:r>
            <a:r>
              <a:rPr lang="en-US" sz="2400" b="1" u="sng" dirty="0"/>
              <a:t>nobody inserted required safety disk</a:t>
            </a:r>
            <a:r>
              <a:rPr lang="en-US" sz="2400" dirty="0"/>
              <a:t> (slip blind) to back up valves in case they leaked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Maintenance sheet contained no instruction to insert disk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Worker assigned task did not check to see whether pipe properly isolated because said it was not his job to do so.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He knew valves leaked, but safety disks were job of maintenance department.</a:t>
            </a:r>
          </a:p>
        </p:txBody>
      </p:sp>
    </p:spTree>
    <p:extLst>
      <p:ext uri="{BB962C8B-B14F-4D97-AF65-F5344CB8AC3E}">
        <p14:creationId xmlns:p14="http://schemas.microsoft.com/office/powerpoint/2010/main" val="1773219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Happened? (Bhopal)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Night shift came on duty at 11 pm.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Pressure gauge was rising (10 psi instead of recommended 2 to 3 psi). But at upper end of normal range.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Temperature in tank about </a:t>
            </a:r>
            <a:r>
              <a:rPr lang="en-US" sz="2400" b="1" dirty="0"/>
              <a:t>20 C.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Both instruments were ignored because </a:t>
            </a:r>
            <a:r>
              <a:rPr lang="en-US" sz="2400" b="1" dirty="0"/>
              <a:t>believed to be inaccurate. </a:t>
            </a:r>
            <a:r>
              <a:rPr lang="en-US" sz="2400" u="sng" dirty="0"/>
              <a:t>Operators told instead to use eye irritation as first sign of exposure.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11:30 pm: some workers noticed slight eye irritation; detected leak of liquid from an overhead line.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Reported it to the MIC supervisor.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Shift supervisor did not consider it urgent and postponed an investigation until after the tea break.</a:t>
            </a:r>
          </a:p>
        </p:txBody>
      </p:sp>
    </p:spTree>
    <p:extLst>
      <p:ext uri="{BB962C8B-B14F-4D97-AF65-F5344CB8AC3E}">
        <p14:creationId xmlns:p14="http://schemas.microsoft.com/office/powerpoint/2010/main" val="3277612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Happened? (Bhopal)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12:40 am: Control room operator noticed pressure gauge was approaching </a:t>
            </a:r>
            <a:r>
              <a:rPr lang="en-US" sz="2400" b="1" dirty="0"/>
              <a:t>40 psi </a:t>
            </a:r>
            <a:r>
              <a:rPr lang="en-US" sz="2400" dirty="0"/>
              <a:t>and temperature was </a:t>
            </a:r>
            <a:r>
              <a:rPr lang="en-US" sz="2400" b="1" dirty="0"/>
              <a:t>(25 C)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12:45 am: Loud rumbling noises heard from tank. Concrete around tank cracked.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Temperature in tank rose to </a:t>
            </a:r>
            <a:r>
              <a:rPr lang="en-US" sz="2400" b="1" dirty="0"/>
              <a:t>400 C</a:t>
            </a:r>
            <a:r>
              <a:rPr lang="en-US" sz="2400" dirty="0"/>
              <a:t>, causing an increase in pressure that ruptured relief valve.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Pressurized gas escaped in a </a:t>
            </a:r>
            <a:r>
              <a:rPr lang="en-US" sz="2400" b="1" dirty="0"/>
              <a:t>fountain</a:t>
            </a:r>
            <a:r>
              <a:rPr lang="en-US" sz="2400" dirty="0"/>
              <a:t> from top of vent stack and continued to escape until 2:30 am.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/>
              <a:t>Vent scrubber system </a:t>
            </a:r>
            <a:r>
              <a:rPr lang="en-US" sz="2400" dirty="0"/>
              <a:t>didn’t work properly.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/>
              <a:t>Vent flare </a:t>
            </a:r>
            <a:r>
              <a:rPr lang="en-US" sz="2400" dirty="0"/>
              <a:t>was not operational (out of service for maintenance)</a:t>
            </a:r>
          </a:p>
        </p:txBody>
      </p:sp>
    </p:spTree>
    <p:extLst>
      <p:ext uri="{BB962C8B-B14F-4D97-AF65-F5344CB8AC3E}">
        <p14:creationId xmlns:p14="http://schemas.microsoft.com/office/powerpoint/2010/main" val="1740334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has It happened? (Bhopal)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Chemical must be maintained at a temp less than 5 C. </a:t>
            </a:r>
          </a:p>
          <a:p>
            <a:pPr lvl="1"/>
            <a:r>
              <a:rPr lang="en-US" sz="2000" dirty="0"/>
              <a:t>Refrigeration unit turned off and MIC usually stored at nearly 20 C. (Cut cost)</a:t>
            </a:r>
          </a:p>
          <a:p>
            <a:pPr lvl="1"/>
            <a:r>
              <a:rPr lang="en-US" sz="2000" dirty="0"/>
              <a:t>Management adjusted threshold of alarm, accordingly, from 11 C to 20 C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Practice alerts did not seem to be effective in preparing for an emergency (ran from contaminated areas and ignored buses sitting idle and ready to evacuate them)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Only one worker can do pipe-washing operation should have been supervised by second shift operator, but that position had been eliminated due to cost cutting.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730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has It happened? (Bhopal)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Alarms sounded so many times a week (20 to 30) that no way to know what the siren signified</a:t>
            </a:r>
          </a:p>
          <a:p>
            <a:pPr lvl="1"/>
            <a:r>
              <a:rPr lang="en-US" sz="2000" dirty="0"/>
              <a:t>Emergency signal was identical to that used for other purposes, including practice drills.</a:t>
            </a:r>
          </a:p>
          <a:p>
            <a:pPr lvl="1"/>
            <a:r>
              <a:rPr lang="en-US" sz="2000" dirty="0"/>
              <a:t>Not turned on until 2 hours after MIC leak started and then turned off after 5 minutes (company policy)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Several Indian staff who were trained in U.S. resigned and were replaced by less experienced technicians.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In 1983, chemical engineer managing MIC plant resigned because he disapproved of falling safety standards. He was replaced by an electrical engineer.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Inspections and safety audits at the plant were few and superficial.</a:t>
            </a:r>
          </a:p>
        </p:txBody>
      </p:sp>
    </p:spTree>
    <p:extLst>
      <p:ext uri="{BB962C8B-B14F-4D97-AF65-F5344CB8AC3E}">
        <p14:creationId xmlns:p14="http://schemas.microsoft.com/office/powerpoint/2010/main" val="2885923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to blame? (Bhopal)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The maintenance worker?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The supervisor?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Indian UC management?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US UC management?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Government?</a:t>
            </a:r>
          </a:p>
          <a:p>
            <a:pPr marL="0" indent="0">
              <a:buNone/>
            </a:pPr>
            <a:r>
              <a:rPr lang="en-US" dirty="0"/>
              <a:t>		</a:t>
            </a:r>
            <a:endParaRPr lang="en-US" b="1" u="sng" dirty="0"/>
          </a:p>
          <a:p>
            <a:endParaRPr lang="en-US" dirty="0"/>
          </a:p>
        </p:txBody>
      </p:sp>
      <p:pic>
        <p:nvPicPr>
          <p:cNvPr id="5122" name="Picture 2" descr="Who&amp;#39;s to blame for summer&amp;#39;s dismal TV ratings?">
            <a:extLst>
              <a:ext uri="{FF2B5EF4-FFF2-40B4-BE49-F238E27FC236}">
                <a16:creationId xmlns:a16="http://schemas.microsoft.com/office/drawing/2014/main" id="{DAC4421A-2BD4-448A-A8FD-51E53F5C16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4" r="17401"/>
          <a:stretch/>
        </p:blipFill>
        <p:spPr bwMode="auto">
          <a:xfrm>
            <a:off x="7349067" y="2121805"/>
            <a:ext cx="3401102" cy="347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964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1053A-5C9D-4766-BE4B-371BF6CA0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WE NEED SAFETY ENGINEERING?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4E65F-5A25-428E-840B-8FB38DD84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7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1. Hazards are every where!</a:t>
            </a:r>
          </a:p>
          <a:p>
            <a:pPr lvl="1"/>
            <a:r>
              <a:rPr lang="en-US" sz="2000" dirty="0"/>
              <a:t>Natural disasters</a:t>
            </a:r>
          </a:p>
          <a:p>
            <a:pPr lvl="1"/>
            <a:r>
              <a:rPr lang="en-US" sz="2000" dirty="0"/>
              <a:t>Man-made disasters</a:t>
            </a:r>
          </a:p>
          <a:p>
            <a:r>
              <a:rPr lang="en-US" sz="2400" dirty="0"/>
              <a:t>Examples:</a:t>
            </a:r>
          </a:p>
          <a:p>
            <a:pPr lvl="1"/>
            <a:r>
              <a:rPr lang="en-US" sz="2000" dirty="0"/>
              <a:t>An accident at a plant in Bhopal, India, in 1984</a:t>
            </a:r>
            <a:r>
              <a:rPr lang="en-US" sz="2000" b="1" dirty="0"/>
              <a:t>, killed over 2500 people</a:t>
            </a:r>
            <a:r>
              <a:rPr lang="en-US" sz="2000" dirty="0"/>
              <a:t>.</a:t>
            </a:r>
          </a:p>
          <a:p>
            <a:pPr lvl="1"/>
            <a:r>
              <a:rPr lang="en-US" sz="2000" dirty="0"/>
              <a:t>In 2011, a Chinese high-speed train collided into another </a:t>
            </a:r>
            <a:r>
              <a:rPr lang="en-US" sz="2000" b="1" dirty="0"/>
              <a:t>killing 38 people</a:t>
            </a:r>
            <a:r>
              <a:rPr lang="en-US" sz="2000" dirty="0"/>
              <a:t>.</a:t>
            </a:r>
          </a:p>
          <a:p>
            <a:pPr lvl="1"/>
            <a:r>
              <a:rPr lang="en-US" sz="2000" dirty="0"/>
              <a:t>In the Gulf of Mexico, worst oil spill in history, the company put aside </a:t>
            </a:r>
            <a:r>
              <a:rPr lang="en-US" sz="2000" b="1" dirty="0"/>
              <a:t>$41 billion in 2010 to pay for damages</a:t>
            </a:r>
            <a:r>
              <a:rPr lang="en-US" sz="2000" dirty="0"/>
              <a:t>.</a:t>
            </a:r>
          </a:p>
          <a:p>
            <a:pPr lvl="1"/>
            <a:r>
              <a:rPr lang="en-US" sz="2000" dirty="0"/>
              <a:t>An earthquake caused tsunami in 2011 triggered fires and explosions at a commercial nuclear power plant in Japan, resulting in three of the six reactors melting down and </a:t>
            </a:r>
            <a:r>
              <a:rPr lang="en-US" sz="2000" b="1" dirty="0"/>
              <a:t>over</a:t>
            </a:r>
            <a:r>
              <a:rPr lang="en-US" sz="2000" dirty="0"/>
              <a:t> </a:t>
            </a:r>
            <a:r>
              <a:rPr lang="en-US" sz="2000" b="1" dirty="0"/>
              <a:t>100,000 residents permanently evacuated</a:t>
            </a:r>
          </a:p>
        </p:txBody>
      </p:sp>
      <p:pic>
        <p:nvPicPr>
          <p:cNvPr id="1032" name="Picture 8" descr="Hazard symbol - Wikipedia">
            <a:extLst>
              <a:ext uri="{FF2B5EF4-FFF2-40B4-BE49-F238E27FC236}">
                <a16:creationId xmlns:a16="http://schemas.microsoft.com/office/drawing/2014/main" id="{01603DAA-1BE5-4506-9AB1-19FA1E2F4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4971" y="1837656"/>
            <a:ext cx="2097959" cy="209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06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u="sng" dirty="0"/>
          </a:p>
          <a:p>
            <a:endParaRPr lang="en-US" dirty="0"/>
          </a:p>
        </p:txBody>
      </p:sp>
      <p:pic>
        <p:nvPicPr>
          <p:cNvPr id="1030" name="Picture 6" descr="Patient Safety James Pappas, MD, MBA The speaker does not have any relevant  financial relationships with any commercial interests. - ppt download">
            <a:extLst>
              <a:ext uri="{FF2B5EF4-FFF2-40B4-BE49-F238E27FC236}">
                <a16:creationId xmlns:a16="http://schemas.microsoft.com/office/drawing/2014/main" id="{3361A7ED-976F-44FC-B153-5DF7E11214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" t="8661"/>
          <a:stretch/>
        </p:blipFill>
        <p:spPr bwMode="auto">
          <a:xfrm>
            <a:off x="1110827" y="0"/>
            <a:ext cx="8919589" cy="632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703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Hindsight 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After an incident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Easy to see where people went wrong, what they should have done or avoided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Easy to judge about missing a piece of information that turned out to be critical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Easy to see what people should have seen or avoided</a:t>
            </a:r>
          </a:p>
        </p:txBody>
      </p:sp>
    </p:spTree>
    <p:extLst>
      <p:ext uri="{BB962C8B-B14F-4D97-AF65-F5344CB8AC3E}">
        <p14:creationId xmlns:p14="http://schemas.microsoft.com/office/powerpoint/2010/main" val="2419393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Hindsight 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Almost impossible to go back and understand how world looked to somebody not having knowledge of outcome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Oversimplify causality because start from outcome and reason backward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Overestimate likelihood of the outcome and people’s ability to foresee it because already know outcome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Overrate rule or procedure “violations”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Misjudge prominence or relevance of data presented to people at the time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Match outcomes with actions that went before it: if outcome bad, actions leading to it must have been bad too (missed opportunities, bad assessments, wrong decisions, and misperceptions) </a:t>
            </a:r>
          </a:p>
        </p:txBody>
      </p:sp>
    </p:spTree>
    <p:extLst>
      <p:ext uri="{BB962C8B-B14F-4D97-AF65-F5344CB8AC3E}">
        <p14:creationId xmlns:p14="http://schemas.microsoft.com/office/powerpoint/2010/main" val="2516361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Overcoming Hindsight 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Assume nobody comes to work to do a bad job.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Assume were doing reasonable things given the complexities, dilemmas, tradeoffs, and uncertainty surrounding them.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Simply finding and highlighting people’s mistakes explains nothing.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Saying what did not do or what should have done does not explain why they did what they did.</a:t>
            </a:r>
          </a:p>
        </p:txBody>
      </p:sp>
    </p:spTree>
    <p:extLst>
      <p:ext uri="{BB962C8B-B14F-4D97-AF65-F5344CB8AC3E}">
        <p14:creationId xmlns:p14="http://schemas.microsoft.com/office/powerpoint/2010/main" val="27823850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E64E-D981-4B15-9862-75126316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Overcoming Hindsight 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57B0B-BBD7-4650-992B-5CE21AD9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Need to consider “</a:t>
            </a:r>
            <a:r>
              <a:rPr lang="en-US" sz="2400" b="1" i="1" u="sng" dirty="0"/>
              <a:t>why it made sense for people to do what they did?”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Some factors that affect behavior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Goals person pursuing at time and whether may have conflicted with each other (e.g., safety vs. efficiency, production vs. protection)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Unwritten rules or norms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Information availability vs. information observability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Attentional demands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Organizational context</a:t>
            </a:r>
          </a:p>
        </p:txBody>
      </p:sp>
    </p:spTree>
    <p:extLst>
      <p:ext uri="{BB962C8B-B14F-4D97-AF65-F5344CB8AC3E}">
        <p14:creationId xmlns:p14="http://schemas.microsoft.com/office/powerpoint/2010/main" val="1953092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CBCBE-F73C-46BA-81F2-E449CADFA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E2211-283D-4396-9477-5B0F76B40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This is why we need System Safety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Forethought – </a:t>
            </a:r>
            <a:r>
              <a:rPr lang="en-US" sz="2400" b="1" i="1" dirty="0"/>
              <a:t>In advance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Systematic engineering analysis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Methodical approach to managing risk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Government and industry collaboration - </a:t>
            </a:r>
            <a:r>
              <a:rPr lang="en-US" sz="2400" b="1" i="1" dirty="0"/>
              <a:t>Regulations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356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1053A-5C9D-4766-BE4B-371BF6CA0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SAFETY ENGINEERING?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4E65F-5A25-428E-840B-8FB38DD84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99684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2400" dirty="0"/>
              <a:t>Examples:</a:t>
            </a:r>
          </a:p>
          <a:p>
            <a:pPr lvl="1"/>
            <a:r>
              <a:rPr lang="en-US" sz="2000" dirty="0"/>
              <a:t>In 1995, the Air Route Traffic Control Center, Fremont, California, </a:t>
            </a:r>
            <a:r>
              <a:rPr lang="en-US" sz="2000" b="1" dirty="0"/>
              <a:t>lost power</a:t>
            </a:r>
            <a:r>
              <a:rPr lang="en-US" sz="2000" dirty="0"/>
              <a:t>, causing radar screens covering Northern California, Western Nevada, and 18 million square miles of Pacific Ocean to </a:t>
            </a:r>
            <a:r>
              <a:rPr lang="en-US" sz="2000" b="1" dirty="0"/>
              <a:t>go dark for 34 min while 70 planes were in the air</a:t>
            </a:r>
            <a:r>
              <a:rPr lang="en-US" sz="2000" dirty="0"/>
              <a:t>, </a:t>
            </a:r>
            <a:r>
              <a:rPr lang="en-US" sz="2000" b="1" dirty="0"/>
              <a:t>almost resulting in two separate midair collisions</a:t>
            </a:r>
            <a:r>
              <a:rPr lang="en-US" sz="2000" dirty="0"/>
              <a:t>. 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A worker in downtown Chicago </a:t>
            </a:r>
            <a:r>
              <a:rPr lang="en-US" sz="2000" b="1" dirty="0"/>
              <a:t>cut into a cable</a:t>
            </a:r>
            <a:r>
              <a:rPr lang="en-US" sz="2000" dirty="0"/>
              <a:t> and </a:t>
            </a:r>
            <a:r>
              <a:rPr lang="en-US" sz="2000" b="1" dirty="0"/>
              <a:t>brought down the entire Air Route Traffic Control </a:t>
            </a:r>
            <a:r>
              <a:rPr lang="en-US" sz="2000" dirty="0"/>
              <a:t>System for thousands of square miles.</a:t>
            </a:r>
          </a:p>
        </p:txBody>
      </p:sp>
      <p:pic>
        <p:nvPicPr>
          <p:cNvPr id="2052" name="Picture 4" descr="The Secret World of Air Traffic Controllers | Topic">
            <a:extLst>
              <a:ext uri="{FF2B5EF4-FFF2-40B4-BE49-F238E27FC236}">
                <a16:creationId xmlns:a16="http://schemas.microsoft.com/office/drawing/2014/main" id="{CDA807F5-806A-4572-9489-03BF03A01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404" y="2306209"/>
            <a:ext cx="3390170" cy="339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3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1053A-5C9D-4766-BE4B-371BF6CA0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WE NEED SAFETY ENGINEERING?</a:t>
            </a:r>
            <a:endParaRPr lang="en-US" dirty="0"/>
          </a:p>
        </p:txBody>
      </p:sp>
      <p:pic>
        <p:nvPicPr>
          <p:cNvPr id="1032" name="Picture 8" descr="Hazard symbol - Wikipedia">
            <a:extLst>
              <a:ext uri="{FF2B5EF4-FFF2-40B4-BE49-F238E27FC236}">
                <a16:creationId xmlns:a16="http://schemas.microsoft.com/office/drawing/2014/main" id="{01603DAA-1BE5-4506-9AB1-19FA1E2F4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367" y="495344"/>
            <a:ext cx="1242016" cy="124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E8A434-6D4A-4044-8F05-4507CD89A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715" y="2241973"/>
            <a:ext cx="5333285" cy="25902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A4F852-07B7-4021-8E92-E924700BC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8558" y="2241972"/>
            <a:ext cx="4034030" cy="25902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15001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1053A-5C9D-4766-BE4B-371BF6CA0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SAFETY ENGINEERING?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C4D7E5-A340-451E-B073-42FE59F97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951" y="1900765"/>
            <a:ext cx="10121057" cy="435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55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Occupational Health and Safety: Roger Harvey - Safety infographics">
            <a:extLst>
              <a:ext uri="{FF2B5EF4-FFF2-40B4-BE49-F238E27FC236}">
                <a16:creationId xmlns:a16="http://schemas.microsoft.com/office/drawing/2014/main" id="{B5E53EEC-F20A-486F-A6BE-6B39FEBB9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834" y="4291875"/>
            <a:ext cx="2810933" cy="199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E1053A-5C9D-4766-BE4B-371BF6CA0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SAFETY ENGINEERING?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4E65F-5A25-428E-840B-8FB38DD84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76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sz="2400" dirty="0"/>
              <a:t>Quickly advancing and changing technology</a:t>
            </a:r>
          </a:p>
          <a:p>
            <a:pPr lvl="1"/>
            <a:r>
              <a:rPr lang="en-US" sz="2000" dirty="0"/>
              <a:t>New machines and processes need different regulations and considerations</a:t>
            </a:r>
          </a:p>
          <a:p>
            <a:pPr lvl="1"/>
            <a:r>
              <a:rPr lang="en-US" sz="2000" dirty="0"/>
              <a:t>Business competition (less time for safety measures and testing)</a:t>
            </a:r>
          </a:p>
          <a:p>
            <a:pPr lvl="1"/>
            <a:endParaRPr lang="en-US" sz="2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How do we build products with </a:t>
            </a:r>
            <a:r>
              <a:rPr lang="en-US" sz="2000" i="1" dirty="0"/>
              <a:t>high quality</a:t>
            </a:r>
            <a:r>
              <a:rPr lang="en-US" sz="2000" dirty="0"/>
              <a:t>, </a:t>
            </a:r>
            <a:r>
              <a:rPr lang="en-US" sz="2000" i="1" dirty="0"/>
              <a:t>cheaply</a:t>
            </a:r>
            <a:r>
              <a:rPr lang="en-US" sz="2000" dirty="0"/>
              <a:t>, </a:t>
            </a:r>
            <a:r>
              <a:rPr lang="en-US" sz="2000" i="1" dirty="0"/>
              <a:t>quickly,</a:t>
            </a:r>
            <a:r>
              <a:rPr lang="en-US" sz="2000" b="1" i="1" dirty="0"/>
              <a:t> and still safely? 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en-US" sz="28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800" dirty="0"/>
              <a:t>Forethought – </a:t>
            </a:r>
            <a:r>
              <a:rPr lang="en-US" sz="2800" b="1" dirty="0"/>
              <a:t>In advance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800" dirty="0"/>
              <a:t>Systematic engineering analysis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800" dirty="0"/>
              <a:t>Methodical approach to managing risk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800" dirty="0"/>
              <a:t>Government and industry collaboration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727D52-B773-4B1E-9C0D-B156CCD41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939" y="1885070"/>
            <a:ext cx="1835594" cy="171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192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5A9D-ED78-486F-9F45-3BC7288B4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HISTORY OF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2A146-40B7-489C-B411-B3D3A3ED2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1877, Massachusetts passed a law to safeguard machinery.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1911, The American Society of Safety Engineers.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1913, The National Safety Council.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1930, the beginning of the implementation of accident prevention programs across the US.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</a:t>
            </a:r>
            <a:r>
              <a:rPr lang="en-US" b="1" i="1" dirty="0"/>
              <a:t>system safety </a:t>
            </a:r>
            <a:r>
              <a:rPr lang="en-US" dirty="0"/>
              <a:t>concept and profession started during the American military missile and nuclear programs in the 1950s and 1960s.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 April 1962, “System Safety Engineering: Military Specification for the Development of Air Force Ballistic Missiles” was published.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086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A8C63-2ADD-4138-9A2E-18BC412E0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SAFETY ANALYSIS?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9FE3C-5EDF-4D57-9A51-1DC608F5D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sz="2400" b="1" i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i="1" dirty="0"/>
              <a:t>Safety analysis:</a:t>
            </a:r>
            <a:r>
              <a:rPr lang="en-US" sz="2400" dirty="0"/>
              <a:t> identification of dangerous aspects of the system, and correction of them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i="1" dirty="0"/>
              <a:t>System safety engineering</a:t>
            </a:r>
            <a:r>
              <a:rPr lang="en-US" sz="2400" dirty="0"/>
              <a:t> is a compilation of </a:t>
            </a:r>
            <a:r>
              <a:rPr lang="en-US" sz="2400" i="1" u="sng" dirty="0"/>
              <a:t>engineering analyses </a:t>
            </a:r>
            <a:r>
              <a:rPr lang="en-US" sz="2400" dirty="0"/>
              <a:t>and </a:t>
            </a:r>
            <a:r>
              <a:rPr lang="en-US" sz="2400" i="1" u="sng" dirty="0"/>
              <a:t>management practices </a:t>
            </a:r>
            <a:r>
              <a:rPr lang="en-US" sz="2400" dirty="0"/>
              <a:t>that control dangerous situations, specifically: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Identify the hazards in a system</a:t>
            </a:r>
          </a:p>
          <a:p>
            <a:pPr lvl="1"/>
            <a:r>
              <a:rPr lang="en-US" sz="2000" dirty="0"/>
              <a:t>Determine the underlying causes of those hazards</a:t>
            </a:r>
          </a:p>
          <a:p>
            <a:pPr lvl="1"/>
            <a:r>
              <a:rPr lang="en-US" sz="2000" dirty="0"/>
              <a:t>Develop engineering or management controls (to </a:t>
            </a:r>
            <a:r>
              <a:rPr lang="en-US" sz="2000" b="1" dirty="0"/>
              <a:t>eliminate hazards or mitigate consequences</a:t>
            </a:r>
            <a:r>
              <a:rPr lang="en-US" sz="2000" dirty="0"/>
              <a:t>)</a:t>
            </a:r>
          </a:p>
          <a:p>
            <a:pPr lvl="1"/>
            <a:r>
              <a:rPr lang="en-US" sz="2000" dirty="0"/>
              <a:t>Verify that the controls are adequate and in place</a:t>
            </a:r>
          </a:p>
          <a:p>
            <a:pPr lvl="1"/>
            <a:r>
              <a:rPr lang="en-US" sz="2000" dirty="0"/>
              <a:t>Monitor the system and modify it as needed (</a:t>
            </a:r>
            <a:r>
              <a:rPr lang="en-US" sz="2000" b="1" dirty="0"/>
              <a:t>continues process</a:t>
            </a:r>
            <a:r>
              <a:rPr lang="en-US" sz="2000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2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D95DC-8DDD-46C7-880E-C98E9B2EA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SAFETY AND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A6CD7-1665-4E21-A26F-94670116D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97760"/>
            <a:ext cx="10058400" cy="347133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b="1" i="1" dirty="0"/>
              <a:t>System safety </a:t>
            </a:r>
            <a:r>
              <a:rPr lang="en-US" sz="2400" dirty="0"/>
              <a:t>is the assurance and management that the system is safe for all people, environment, and equipment.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i="1" dirty="0"/>
              <a:t>Risk assessment </a:t>
            </a:r>
            <a:r>
              <a:rPr lang="en-US" sz="2400" dirty="0"/>
              <a:t>can be used to determine how safe something is, but it also can be used to determine the various trade-off alternatives to lower the risk in a system.</a:t>
            </a:r>
          </a:p>
        </p:txBody>
      </p:sp>
    </p:spTree>
    <p:extLst>
      <p:ext uri="{BB962C8B-B14F-4D97-AF65-F5344CB8AC3E}">
        <p14:creationId xmlns:p14="http://schemas.microsoft.com/office/powerpoint/2010/main" val="121301572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291</TotalTime>
  <Words>1833</Words>
  <Application>Microsoft Office PowerPoint</Application>
  <PresentationFormat>Widescreen</PresentationFormat>
  <Paragraphs>164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Century Gothic</vt:lpstr>
      <vt:lpstr>Wingdings</vt:lpstr>
      <vt:lpstr>Wingdings 3</vt:lpstr>
      <vt:lpstr>Wisp</vt:lpstr>
      <vt:lpstr>Retrospect</vt:lpstr>
      <vt:lpstr>Advanced Safety Engineering IE 485</vt:lpstr>
      <vt:lpstr>WHY DO WE NEED SAFETY ENGINEERING?</vt:lpstr>
      <vt:lpstr>WHY DO WE NEED SAFETY ENGINEERING?</vt:lpstr>
      <vt:lpstr>WHY DO WE NEED SAFETY ENGINEERING?</vt:lpstr>
      <vt:lpstr>WHY DO WE NEED SAFETY ENGINEERING?</vt:lpstr>
      <vt:lpstr>WHY DO WE NEED SAFETY ENGINEERING?</vt:lpstr>
      <vt:lpstr>BRIEF HISTORY OF SAFETY</vt:lpstr>
      <vt:lpstr>WHAT IS SAFETY ANALYSIS?</vt:lpstr>
      <vt:lpstr>SYSTEM SAFETY AND RISK ASSESSMENT</vt:lpstr>
      <vt:lpstr>Understanding Accident Causality (Bhopal)</vt:lpstr>
      <vt:lpstr>Safety Features (Bhopal)</vt:lpstr>
      <vt:lpstr>Safety Features (Bhopal)</vt:lpstr>
      <vt:lpstr>Safety Features (Bhopal)</vt:lpstr>
      <vt:lpstr>What Happened? (Bhopal)</vt:lpstr>
      <vt:lpstr>What Happened? (Bhopal)</vt:lpstr>
      <vt:lpstr>What Happened? (Bhopal)</vt:lpstr>
      <vt:lpstr>Why has It happened? (Bhopal)</vt:lpstr>
      <vt:lpstr>Why has It happened? (Bhopal)</vt:lpstr>
      <vt:lpstr>Who to blame? (Bhopal)</vt:lpstr>
      <vt:lpstr>PowerPoint Presentation</vt:lpstr>
      <vt:lpstr>Hindsight Bias</vt:lpstr>
      <vt:lpstr>Hindsight Bias</vt:lpstr>
      <vt:lpstr>Overcoming Hindsight Bias</vt:lpstr>
      <vt:lpstr>Overcoming Hindsight Bias</vt:lpstr>
      <vt:lpstr>Final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Faisal Mohammed Alessa</dc:creator>
  <cp:lastModifiedBy>Faisal Mohammed Alessa</cp:lastModifiedBy>
  <cp:revision>28</cp:revision>
  <dcterms:created xsi:type="dcterms:W3CDTF">2021-09-02T08:04:33Z</dcterms:created>
  <dcterms:modified xsi:type="dcterms:W3CDTF">2021-09-06T06:55:10Z</dcterms:modified>
</cp:coreProperties>
</file>