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24"/>
  </p:notesMasterIdLst>
  <p:handoutMasterIdLst>
    <p:handoutMasterId r:id="rId25"/>
  </p:handoutMasterIdLst>
  <p:sldIdLst>
    <p:sldId id="256" r:id="rId2"/>
    <p:sldId id="284" r:id="rId3"/>
    <p:sldId id="285" r:id="rId4"/>
    <p:sldId id="290" r:id="rId5"/>
    <p:sldId id="291" r:id="rId6"/>
    <p:sldId id="293" r:id="rId7"/>
    <p:sldId id="294" r:id="rId8"/>
    <p:sldId id="260" r:id="rId9"/>
    <p:sldId id="286" r:id="rId10"/>
    <p:sldId id="287" r:id="rId11"/>
    <p:sldId id="288" r:id="rId12"/>
    <p:sldId id="295" r:id="rId13"/>
    <p:sldId id="268" r:id="rId14"/>
    <p:sldId id="280" r:id="rId15"/>
    <p:sldId id="277" r:id="rId16"/>
    <p:sldId id="281" r:id="rId17"/>
    <p:sldId id="282" r:id="rId18"/>
    <p:sldId id="283" r:id="rId19"/>
    <p:sldId id="273" r:id="rId20"/>
    <p:sldId id="274" r:id="rId21"/>
    <p:sldId id="296" r:id="rId22"/>
    <p:sldId id="279" r:id="rId23"/>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ce R. Owens" initials="BR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0" autoAdjust="0"/>
    <p:restoredTop sz="96695" autoAdjust="0"/>
  </p:normalViewPr>
  <p:slideViewPr>
    <p:cSldViewPr>
      <p:cViewPr varScale="1">
        <p:scale>
          <a:sx n="111" d="100"/>
          <a:sy n="111" d="100"/>
        </p:scale>
        <p:origin x="142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1-05T11:48:29.250" idx="1">
    <p:pos x="1780" y="636"/>
    <p:text>Please change "Macro-environment" to "Macroenvironment."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CA83D817-2A7B-4735-A454-A0A646F9C41B}" type="datetimeFigureOut">
              <a:rPr lang="en-US"/>
              <a:pPr>
                <a:defRPr/>
              </a:pPr>
              <a:t>1/15/2019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46F6080-2B8F-4D57-A19C-F164930557B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7926852-6708-4F00-823E-6D6B2DAC7B68}" type="datetimeFigureOut">
              <a:rPr lang="en-US"/>
              <a:pPr>
                <a:defRPr/>
              </a:pPr>
              <a:t>1/15/2019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8AEE831-EEE7-4FD5-AE9B-274B6A7CC74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AA2495-7DF5-4495-88E6-5B2D215198C5}" type="slidenum">
              <a:rPr lang="en-US">
                <a:ea typeface="ＭＳ Ｐゴシック" pitchFamily="-72" charset="-128"/>
                <a:cs typeface="ＭＳ Ｐゴシック" pitchFamily="-72" charset="-128"/>
              </a:rPr>
              <a:pPr fontAlgn="base">
                <a:spcBef>
                  <a:spcPct val="0"/>
                </a:spcBef>
                <a:spcAft>
                  <a:spcPct val="0"/>
                </a:spcAft>
                <a:defRPr/>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E2A0CD-F11F-46CA-B964-302975884121}"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922C1C-6B2D-4333-AE67-249D6823D72E}"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A06032-C778-411D-A827-450F31FC5510}"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A49740-CE7F-400E-A47F-1C9CE86ABC14}"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73B796-7502-4AF7-823D-2AFAD901E6D2}" type="slidenum">
              <a:rPr lang="en-US">
                <a:ea typeface="ＭＳ Ｐゴシック" pitchFamily="-72" charset="-128"/>
                <a:cs typeface="ＭＳ Ｐゴシック" pitchFamily="-72" charset="-128"/>
              </a:rPr>
              <a:pPr fontAlgn="base">
                <a:spcBef>
                  <a:spcPct val="0"/>
                </a:spcBef>
                <a:spcAft>
                  <a:spcPct val="0"/>
                </a:spcAft>
                <a:defRPr/>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421B59-59E4-49CF-9DE3-E148D224C282}" type="slidenum">
              <a:rPr lang="en-US">
                <a:ea typeface="ＭＳ Ｐゴシック" pitchFamily="-72" charset="-128"/>
                <a:cs typeface="ＭＳ Ｐゴシック" pitchFamily="-72" charset="-128"/>
              </a:rPr>
              <a:pPr fontAlgn="base">
                <a:spcBef>
                  <a:spcPct val="0"/>
                </a:spcBef>
                <a:spcAft>
                  <a:spcPct val="0"/>
                </a:spcAft>
                <a:defRPr/>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CFEB34-8D17-406F-B50A-DC0999F2A7FB}" type="slidenum">
              <a:rPr lang="en-US">
                <a:ea typeface="ＭＳ Ｐゴシック" pitchFamily="-72" charset="-128"/>
                <a:cs typeface="ＭＳ Ｐゴシック" pitchFamily="-72" charset="-128"/>
              </a:rPr>
              <a:pPr fontAlgn="base">
                <a:spcBef>
                  <a:spcPct val="0"/>
                </a:spcBef>
                <a:spcAft>
                  <a:spcPct val="0"/>
                </a:spcAft>
                <a:defRPr/>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BF694664-C22E-497A-95F7-3DE987CB9B9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3BD6EB6B-7BF6-45A0-B129-FF8DE2F79F9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7A0142-4D9D-4DBE-BC7C-0B064340BBE4}" type="slidenum">
              <a:rPr lang="en-US">
                <a:ea typeface="ＭＳ Ｐゴシック" pitchFamily="-72" charset="-128"/>
                <a:cs typeface="ＭＳ Ｐゴシック" pitchFamily="-72" charset="-128"/>
              </a:rPr>
              <a:pPr fontAlgn="base">
                <a:spcBef>
                  <a:spcPct val="0"/>
                </a:spcBef>
                <a:spcAft>
                  <a:spcPct val="0"/>
                </a:spcAft>
                <a:defRPr/>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682ACB24-D1AD-4D99-94FE-7C4CD0D65D2A}" type="slidenum">
              <a:rPr lang="en-US" smtClean="0"/>
              <a:pPr>
                <a:defRPr/>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7960AD23-7DC0-47E6-8E5F-DE745FB45FD6}"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91872092-95B9-4450-9376-A01354782738}"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22B81A-B04E-480F-A935-C271ED706B17}"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9B25C9-D5C7-4797-B9F8-CBBF2238F9B6}" type="slidenum">
              <a:rPr lang="en-US">
                <a:ea typeface="ＭＳ Ｐゴシック" pitchFamily="-72" charset="-128"/>
                <a:cs typeface="ＭＳ Ｐゴシック" pitchFamily="-72" charset="-128"/>
              </a:rPr>
              <a:pPr fontAlgn="base">
                <a:spcBef>
                  <a:spcPct val="0"/>
                </a:spcBef>
                <a:spcAft>
                  <a:spcPct val="0"/>
                </a:spcAft>
                <a:defRPr/>
              </a:pPr>
              <a:t>14</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5381728E-C696-4968-AA12-6F8D405913C7}" type="datetime1">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r>
              <a:rPr lang="en-US" smtClean="0"/>
              <a:t>Copyright © 2014 Pearson Education, Inc. </a:t>
            </a:r>
            <a:endParaRPr lang="en-US"/>
          </a:p>
        </p:txBody>
      </p:sp>
      <p:sp>
        <p:nvSpPr>
          <p:cNvPr id="6" name="Slide Number Placeholder 5"/>
          <p:cNvSpPr>
            <a:spLocks noGrp="1"/>
          </p:cNvSpPr>
          <p:nvPr>
            <p:ph type="sldNum" sz="quarter" idx="12"/>
          </p:nvPr>
        </p:nvSpPr>
        <p:spPr/>
        <p:txBody>
          <a:bodyPr/>
          <a:lstStyle/>
          <a:p>
            <a:pPr>
              <a:defRPr/>
            </a:pPr>
            <a:fld id="{168D3D77-D6FA-4E73-9884-441D8EC8EC64}"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7FBAEA4-A849-45F6-A71F-72D58DD8355C}" type="datetime1">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r>
              <a:rPr lang="en-US" smtClean="0"/>
              <a:t>Copyright © 2014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E65E9382-40C7-4DC3-9765-1ED820D17E5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49F05CE-24DC-44FA-A1AA-20CC9964A652}" type="datetime1">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r>
              <a:rPr lang="en-US" smtClean="0"/>
              <a:t>Copyright © 2014 Pearson Education, Inc. publishing as Prentice Hall</a:t>
            </a:r>
            <a:endParaRPr lang="en-US"/>
          </a:p>
        </p:txBody>
      </p:sp>
      <p:sp>
        <p:nvSpPr>
          <p:cNvPr id="6" name="Slide Number Placeholder 5"/>
          <p:cNvSpPr>
            <a:spLocks noGrp="1"/>
          </p:cNvSpPr>
          <p:nvPr>
            <p:ph type="sldNum" sz="quarter" idx="12"/>
          </p:nvPr>
        </p:nvSpPr>
        <p:spPr/>
        <p:txBody>
          <a:bodyPr/>
          <a:lstStyle/>
          <a:p>
            <a:pPr>
              <a:defRPr/>
            </a:pPr>
            <a:fld id="{6623449B-937E-408C-AAA1-AD78C8B8E753}"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EAB0777-4C60-462E-A92C-CDAFD498799C}" type="datetimeFigureOut">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6" name="Slide Number Placeholder 5"/>
          <p:cNvSpPr>
            <a:spLocks noGrp="1"/>
          </p:cNvSpPr>
          <p:nvPr>
            <p:ph type="sldNum" sz="quarter" idx="12"/>
          </p:nvPr>
        </p:nvSpPr>
        <p:spPr/>
        <p:txBody>
          <a:bodyPr/>
          <a:lstStyle/>
          <a:p>
            <a:pPr>
              <a:defRPr/>
            </a:pPr>
            <a:r>
              <a:rPr lang="en-US" smtClean="0"/>
              <a:t>1-</a:t>
            </a:r>
            <a:fld id="{D92B34BE-7368-432D-B235-BC79845FEA1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165B1A9-AE97-45CB-AA8C-73128C666C35}" type="datetime1">
              <a:rPr lang="en-US" smtClean="0"/>
              <a:pPr>
                <a:defRPr/>
              </a:pPr>
              <a:t>1/15/2019</a:t>
            </a:fld>
            <a:endParaRPr lang="en-US"/>
          </a:p>
        </p:txBody>
      </p:sp>
      <p:sp>
        <p:nvSpPr>
          <p:cNvPr id="5" name="Footer Placeholder 4"/>
          <p:cNvSpPr>
            <a:spLocks noGrp="1"/>
          </p:cNvSpPr>
          <p:nvPr>
            <p:ph type="ftr" sz="quarter" idx="11"/>
          </p:nvPr>
        </p:nvSpPr>
        <p:spPr/>
        <p:txBody>
          <a:bodyPr/>
          <a:lstStyle/>
          <a:p>
            <a:pPr>
              <a:defRPr/>
            </a:pPr>
            <a:r>
              <a:rPr lang="en-US" smtClean="0"/>
              <a:t>Copyright © 2014 Pearson Education, Inc. </a:t>
            </a:r>
            <a:endParaRPr lang="en-US"/>
          </a:p>
        </p:txBody>
      </p:sp>
      <p:sp>
        <p:nvSpPr>
          <p:cNvPr id="6" name="Slide Number Placeholder 5"/>
          <p:cNvSpPr>
            <a:spLocks noGrp="1"/>
          </p:cNvSpPr>
          <p:nvPr>
            <p:ph type="sldNum" sz="quarter" idx="12"/>
          </p:nvPr>
        </p:nvSpPr>
        <p:spPr/>
        <p:txBody>
          <a:bodyPr/>
          <a:lstStyle/>
          <a:p>
            <a:pPr>
              <a:defRPr/>
            </a:pPr>
            <a:fld id="{22F03993-A0A0-4E7C-BBAC-A5150FF6A36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8933E57E-5915-44C1-8238-9149C012657F}" type="datetime1">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r>
              <a:rPr lang="en-US" smtClean="0"/>
              <a:t>Copyright © 2014 Pearson Education, Inc. </a:t>
            </a:r>
            <a:endParaRPr lang="en-US"/>
          </a:p>
        </p:txBody>
      </p:sp>
      <p:sp>
        <p:nvSpPr>
          <p:cNvPr id="7" name="Slide Number Placeholder 6"/>
          <p:cNvSpPr>
            <a:spLocks noGrp="1"/>
          </p:cNvSpPr>
          <p:nvPr>
            <p:ph type="sldNum" sz="quarter" idx="12"/>
          </p:nvPr>
        </p:nvSpPr>
        <p:spPr/>
        <p:txBody>
          <a:bodyPr/>
          <a:lstStyle/>
          <a:p>
            <a:pPr>
              <a:defRPr/>
            </a:pPr>
            <a:fld id="{A9F8FEE5-6843-4E57-877F-D5A3881B0EE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987E862-90E1-44E5-8510-0E28FA068E15}" type="datetime1">
              <a:rPr lang="en-US" smtClean="0"/>
              <a:pPr>
                <a:defRPr/>
              </a:pPr>
              <a:t>1/15/2019</a:t>
            </a:fld>
            <a:endParaRPr lang="en-US"/>
          </a:p>
        </p:txBody>
      </p:sp>
      <p:sp>
        <p:nvSpPr>
          <p:cNvPr id="8" name="Footer Placeholder 7"/>
          <p:cNvSpPr>
            <a:spLocks noGrp="1"/>
          </p:cNvSpPr>
          <p:nvPr>
            <p:ph type="ftr" sz="quarter" idx="11"/>
          </p:nvPr>
        </p:nvSpPr>
        <p:spPr/>
        <p:txBody>
          <a:bodyPr/>
          <a:lstStyle/>
          <a:p>
            <a:pPr>
              <a:defRPr/>
            </a:pPr>
            <a:r>
              <a:rPr lang="en-US" smtClean="0"/>
              <a:t>Copyright © 2014 Pearson Education, Inc. </a:t>
            </a:r>
            <a:endParaRPr lang="en-US"/>
          </a:p>
        </p:txBody>
      </p:sp>
      <p:sp>
        <p:nvSpPr>
          <p:cNvPr id="9" name="Slide Number Placeholder 8"/>
          <p:cNvSpPr>
            <a:spLocks noGrp="1"/>
          </p:cNvSpPr>
          <p:nvPr>
            <p:ph type="sldNum" sz="quarter" idx="12"/>
          </p:nvPr>
        </p:nvSpPr>
        <p:spPr/>
        <p:txBody>
          <a:bodyPr/>
          <a:lstStyle/>
          <a:p>
            <a:pPr>
              <a:defRPr/>
            </a:pPr>
            <a:fld id="{37795ACF-6941-45AA-BE02-BA2803E6A13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5ADAC920-B8A9-4A50-8CAA-FCF14F46751B}" type="datetime1">
              <a:rPr lang="en-US" smtClean="0"/>
              <a:pPr>
                <a:defRPr/>
              </a:pPr>
              <a:t>1/15/2019</a:t>
            </a:fld>
            <a:endParaRPr lang="en-US"/>
          </a:p>
        </p:txBody>
      </p:sp>
      <p:sp>
        <p:nvSpPr>
          <p:cNvPr id="4" name="Footer Placeholder 3"/>
          <p:cNvSpPr>
            <a:spLocks noGrp="1"/>
          </p:cNvSpPr>
          <p:nvPr>
            <p:ph type="ftr" sz="quarter" idx="11"/>
          </p:nvPr>
        </p:nvSpPr>
        <p:spPr/>
        <p:txBody>
          <a:bodyPr/>
          <a:lstStyle/>
          <a:p>
            <a:pPr>
              <a:defRPr/>
            </a:pPr>
            <a:r>
              <a:rPr lang="en-US" smtClean="0"/>
              <a:t>Copyright © 2014 Pearson Education, Inc. </a:t>
            </a:r>
            <a:endParaRPr lang="en-US"/>
          </a:p>
        </p:txBody>
      </p:sp>
      <p:sp>
        <p:nvSpPr>
          <p:cNvPr id="5" name="Slide Number Placeholder 4"/>
          <p:cNvSpPr>
            <a:spLocks noGrp="1"/>
          </p:cNvSpPr>
          <p:nvPr>
            <p:ph type="sldNum" sz="quarter" idx="12"/>
          </p:nvPr>
        </p:nvSpPr>
        <p:spPr/>
        <p:txBody>
          <a:bodyPr/>
          <a:lstStyle/>
          <a:p>
            <a:pPr>
              <a:defRPr/>
            </a:pPr>
            <a:fld id="{E3D7AE80-89DF-42E2-8996-AA71267E68A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5516E0D-073D-41CD-AF5D-ADD9C49A1367}" type="datetime1">
              <a:rPr lang="en-US" smtClean="0"/>
              <a:pPr>
                <a:defRPr/>
              </a:pPr>
              <a:t>1/15/2019</a:t>
            </a:fld>
            <a:endParaRPr lang="en-US"/>
          </a:p>
        </p:txBody>
      </p:sp>
      <p:sp>
        <p:nvSpPr>
          <p:cNvPr id="3" name="Footer Placeholder 2"/>
          <p:cNvSpPr>
            <a:spLocks noGrp="1"/>
          </p:cNvSpPr>
          <p:nvPr>
            <p:ph type="ftr" sz="quarter" idx="11"/>
          </p:nvPr>
        </p:nvSpPr>
        <p:spPr/>
        <p:txBody>
          <a:bodyPr/>
          <a:lstStyle/>
          <a:p>
            <a:pPr>
              <a:defRPr/>
            </a:pPr>
            <a:r>
              <a:rPr lang="en-US" smtClean="0"/>
              <a:t>Copyright © 2014 Pearson Education, Inc. </a:t>
            </a:r>
            <a:endParaRPr lang="en-US"/>
          </a:p>
        </p:txBody>
      </p:sp>
      <p:sp>
        <p:nvSpPr>
          <p:cNvPr id="4" name="Slide Number Placeholder 3"/>
          <p:cNvSpPr>
            <a:spLocks noGrp="1"/>
          </p:cNvSpPr>
          <p:nvPr>
            <p:ph type="sldNum" sz="quarter" idx="12"/>
          </p:nvPr>
        </p:nvSpPr>
        <p:spPr/>
        <p:txBody>
          <a:bodyPr/>
          <a:lstStyle/>
          <a:p>
            <a:pPr>
              <a:defRPr/>
            </a:pPr>
            <a:r>
              <a:rPr lang="en-US" smtClean="0"/>
              <a:t>2-</a:t>
            </a:r>
            <a:fld id="{A2B3DC51-6DA1-4A27-9BE3-97CB10A01192}"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F84BA86-79C0-42A9-AD8D-35D16CB5DB61}" type="datetime1">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r>
              <a:rPr lang="en-US" smtClean="0"/>
              <a:t>Copyright © 2014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E5F5AB5E-1D78-4B60-A088-79535CDA4E4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3072EC8-FB72-45C1-A412-F14CA110BEC0}" type="datetime1">
              <a:rPr lang="en-US" smtClean="0"/>
              <a:pPr>
                <a:defRPr/>
              </a:pPr>
              <a:t>1/15/2019</a:t>
            </a:fld>
            <a:endParaRPr lang="en-US"/>
          </a:p>
        </p:txBody>
      </p:sp>
      <p:sp>
        <p:nvSpPr>
          <p:cNvPr id="6" name="Footer Placeholder 5"/>
          <p:cNvSpPr>
            <a:spLocks noGrp="1"/>
          </p:cNvSpPr>
          <p:nvPr>
            <p:ph type="ftr" sz="quarter" idx="11"/>
          </p:nvPr>
        </p:nvSpPr>
        <p:spPr/>
        <p:txBody>
          <a:bodyPr/>
          <a:lstStyle/>
          <a:p>
            <a:pPr>
              <a:defRPr/>
            </a:pPr>
            <a:r>
              <a:rPr lang="en-US" smtClean="0"/>
              <a:t>Copyright © 2014 Pearson Education, Inc. publishing as Prentice Hall</a:t>
            </a:r>
            <a:endParaRPr lang="en-US"/>
          </a:p>
        </p:txBody>
      </p:sp>
      <p:sp>
        <p:nvSpPr>
          <p:cNvPr id="7" name="Slide Number Placeholder 6"/>
          <p:cNvSpPr>
            <a:spLocks noGrp="1"/>
          </p:cNvSpPr>
          <p:nvPr>
            <p:ph type="sldNum" sz="quarter" idx="12"/>
          </p:nvPr>
        </p:nvSpPr>
        <p:spPr/>
        <p:txBody>
          <a:bodyPr/>
          <a:lstStyle/>
          <a:p>
            <a:pPr>
              <a:defRPr/>
            </a:pPr>
            <a:fld id="{77600FE3-2A0D-4BB5-BABE-B8637C6FB03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6DD5810-A4E1-4285-8762-F69216197266}" type="datetime1">
              <a:rPr lang="en-US" smtClean="0"/>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Copyright © 2014 Pearson Education, Inc. </a:t>
            </a:r>
            <a:endParaRPr lang="en-US">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2FBEC59-671C-4564-B115-D761B26608B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836713"/>
            <a:ext cx="7772400" cy="1512167"/>
          </a:xfrm>
        </p:spPr>
        <p:txBody>
          <a:bodyPr/>
          <a:lstStyle/>
          <a:p>
            <a:pPr eaLnBrk="1" fontAlgn="auto" hangingPunct="1">
              <a:spcAft>
                <a:spcPts val="0"/>
              </a:spcAft>
              <a:defRPr/>
            </a:pPr>
            <a:r>
              <a:rPr lang="en-US" dirty="0" smtClean="0"/>
              <a:t>Chapter 1</a:t>
            </a:r>
            <a:endParaRPr lang="en-US" dirty="0"/>
          </a:p>
        </p:txBody>
      </p:sp>
      <p:sp>
        <p:nvSpPr>
          <p:cNvPr id="15362" name="Subtitle 6"/>
          <p:cNvSpPr>
            <a:spLocks noGrp="1"/>
          </p:cNvSpPr>
          <p:nvPr>
            <p:ph type="subTitle" idx="1"/>
          </p:nvPr>
        </p:nvSpPr>
        <p:spPr>
          <a:xfrm>
            <a:off x="1371600" y="2276872"/>
            <a:ext cx="6400800" cy="3361928"/>
          </a:xfrm>
        </p:spPr>
        <p:txBody>
          <a:bodyPr/>
          <a:lstStyle/>
          <a:p>
            <a:pPr marR="0" eaLnBrk="1" hangingPunct="1"/>
            <a:r>
              <a:rPr lang="en-US" b="1" dirty="0" smtClean="0">
                <a:solidFill>
                  <a:schemeClr val="accent6">
                    <a:lumMod val="50000"/>
                  </a:schemeClr>
                </a:solidFill>
              </a:rPr>
              <a:t>Introduction to Marketing Research</a:t>
            </a:r>
          </a:p>
        </p:txBody>
      </p:sp>
      <p:sp>
        <p:nvSpPr>
          <p:cNvPr id="8" name="Footer Placeholder 7"/>
          <p:cNvSpPr>
            <a:spLocks noGrp="1"/>
          </p:cNvSpPr>
          <p:nvPr>
            <p:ph type="ftr" sz="quarter" idx="11"/>
          </p:nvPr>
        </p:nvSpPr>
        <p:spPr/>
        <p:txBody>
          <a:bodyPr/>
          <a:lstStyle/>
          <a:p>
            <a:pPr>
              <a:defRPr/>
            </a:pPr>
            <a:r>
              <a:rPr lang="en-US"/>
              <a:t>Copyright © 2014 Pearson Education, Inc. </a:t>
            </a:r>
          </a:p>
        </p:txBody>
      </p:sp>
      <p:sp>
        <p:nvSpPr>
          <p:cNvPr id="9" name="Slide Number Placeholder 8"/>
          <p:cNvSpPr>
            <a:spLocks noGrp="1"/>
          </p:cNvSpPr>
          <p:nvPr>
            <p:ph type="sldNum" sz="quarter" idx="12"/>
          </p:nvPr>
        </p:nvSpPr>
        <p:spPr/>
        <p:txBody>
          <a:bodyPr/>
          <a:lstStyle/>
          <a:p>
            <a:pPr>
              <a:defRPr/>
            </a:pPr>
            <a:fld id="{F4567D7F-CD28-4559-B579-8F0F53BBE2FE}"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b="1" dirty="0">
                <a:solidFill>
                  <a:srgbClr val="FF00FF"/>
                </a:solidFill>
              </a:rPr>
              <a:t>AMA </a:t>
            </a:r>
            <a:r>
              <a:rPr lang="en-US" b="1" dirty="0" smtClean="0">
                <a:solidFill>
                  <a:srgbClr val="FF00FF"/>
                </a:solidFill>
              </a:rPr>
              <a:t>Definition FOR THE </a:t>
            </a:r>
            <a:endParaRPr lang="en-US" b="1" dirty="0">
              <a:solidFill>
                <a:srgbClr val="FF00FF"/>
              </a:solidFill>
            </a:endParaRPr>
          </a:p>
        </p:txBody>
      </p:sp>
      <p:sp>
        <p:nvSpPr>
          <p:cNvPr id="29698" name="Content Placeholder 2"/>
          <p:cNvSpPr>
            <a:spLocks noGrp="1"/>
          </p:cNvSpPr>
          <p:nvPr>
            <p:ph idx="1"/>
          </p:nvPr>
        </p:nvSpPr>
        <p:spPr/>
        <p:txBody>
          <a:bodyPr/>
          <a:lstStyle/>
          <a:p>
            <a:pPr marL="0" indent="0" eaLnBrk="1" hangingPunct="1">
              <a:buFont typeface="Wingdings 2" pitchFamily="-72" charset="2"/>
              <a:buNone/>
            </a:pPr>
            <a:r>
              <a:rPr lang="en-US" b="1" dirty="0">
                <a:solidFill>
                  <a:srgbClr val="7030A0"/>
                </a:solidFill>
              </a:rPr>
              <a:t>Marketing research</a:t>
            </a:r>
            <a:r>
              <a:rPr lang="en-US" dirty="0"/>
              <a:t>: the function that links the consumer, customer, and public to the marketer through information: information used to identify and define marketing opportunities and problems; generate, refine, and evaluate marketing actions; monitor marketing performance; and improve the understanding of marketing as a process</a:t>
            </a:r>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CE975C87-30BC-494C-B302-4F4CC36FFA6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a:bodyPr>
          <a:lstStyle/>
          <a:p>
            <a:pPr eaLnBrk="1" hangingPunct="1"/>
            <a:r>
              <a:rPr lang="en-US" sz="3200" b="1" dirty="0" smtClean="0">
                <a:solidFill>
                  <a:srgbClr val="00B050"/>
                </a:solidFill>
              </a:rPr>
              <a:t>Is it Market</a:t>
            </a:r>
            <a:r>
              <a:rPr lang="en-US" sz="3200" b="1" i="1" dirty="0" smtClean="0">
                <a:solidFill>
                  <a:srgbClr val="00B050"/>
                </a:solidFill>
              </a:rPr>
              <a:t>ing research </a:t>
            </a:r>
            <a:r>
              <a:rPr lang="en-US" sz="3200" b="1" dirty="0" smtClean="0">
                <a:solidFill>
                  <a:srgbClr val="00B050"/>
                </a:solidFill>
              </a:rPr>
              <a:t>or </a:t>
            </a:r>
            <a:r>
              <a:rPr lang="en-US" sz="3200" b="1" dirty="0">
                <a:solidFill>
                  <a:srgbClr val="00B050"/>
                </a:solidFill>
              </a:rPr>
              <a:t>Market Research?</a:t>
            </a:r>
          </a:p>
        </p:txBody>
      </p:sp>
      <p:sp>
        <p:nvSpPr>
          <p:cNvPr id="31746" name="Content Placeholder 2"/>
          <p:cNvSpPr>
            <a:spLocks noGrp="1"/>
          </p:cNvSpPr>
          <p:nvPr>
            <p:ph idx="1"/>
          </p:nvPr>
        </p:nvSpPr>
        <p:spPr/>
        <p:txBody>
          <a:bodyPr/>
          <a:lstStyle/>
          <a:p>
            <a:pPr eaLnBrk="1" hangingPunct="1"/>
            <a:r>
              <a:rPr lang="en-US" b="1" dirty="0" smtClean="0">
                <a:solidFill>
                  <a:srgbClr val="7030A0"/>
                </a:solidFill>
              </a:rPr>
              <a:t>Marketing research</a:t>
            </a:r>
            <a:r>
              <a:rPr lang="en-US" dirty="0" smtClean="0"/>
              <a:t>:</a:t>
            </a:r>
            <a:r>
              <a:rPr lang="en-US" i="1" dirty="0" smtClean="0"/>
              <a:t> </a:t>
            </a:r>
            <a:r>
              <a:rPr lang="en-US" dirty="0" smtClean="0"/>
              <a:t>a process used by businesses to collect, analyze, and interpret information used to make sound business decisions and successfully manage the business</a:t>
            </a:r>
          </a:p>
          <a:p>
            <a:pPr eaLnBrk="1" hangingPunct="1"/>
            <a:r>
              <a:rPr lang="en-US" b="1" dirty="0" smtClean="0">
                <a:solidFill>
                  <a:srgbClr val="7030A0"/>
                </a:solidFill>
              </a:rPr>
              <a:t>Market research</a:t>
            </a:r>
            <a:r>
              <a:rPr lang="en-US" dirty="0" smtClean="0"/>
              <a:t>: a process used to define the size, location, and/or makeup of the market for a product or service</a:t>
            </a:r>
            <a:endParaRPr lang="en-US" i="1" dirty="0" smtClean="0"/>
          </a:p>
          <a:p>
            <a:pPr eaLnBrk="1" hangingPunct="1"/>
            <a:endParaRPr lang="en-US" dirty="0" smtClean="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C9D76480-D175-442A-8370-25B774AAC73B}"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dirty="0"/>
          </a:p>
        </p:txBody>
      </p:sp>
      <p:sp>
        <p:nvSpPr>
          <p:cNvPr id="3" name="Content Placeholder 2"/>
          <p:cNvSpPr>
            <a:spLocks noGrp="1"/>
          </p:cNvSpPr>
          <p:nvPr>
            <p:ph idx="1"/>
          </p:nvPr>
        </p:nvSpPr>
        <p:spPr>
          <a:xfrm>
            <a:off x="457200" y="476672"/>
            <a:ext cx="8229600" cy="5649491"/>
          </a:xfrm>
        </p:spPr>
        <p:txBody>
          <a:bodyPr>
            <a:normAutofit/>
          </a:bodyPr>
          <a:lstStyle/>
          <a:p>
            <a:r>
              <a:rPr lang="en-US" sz="2400" b="1" dirty="0" smtClean="0"/>
              <a:t>Some differentiate between them , Marketing research is the broader of two terms, whereas market research refers to applying marketing research to a specific market. However, in practice, the two names are often used interchangeably.</a:t>
            </a:r>
          </a:p>
          <a:p>
            <a:endParaRPr lang="en-US" sz="2400" b="1" dirty="0"/>
          </a:p>
          <a:p>
            <a:endParaRPr lang="en-US" sz="2400" b="1" dirty="0" smtClean="0"/>
          </a:p>
          <a:p>
            <a:pPr>
              <a:buNone/>
            </a:pPr>
            <a:r>
              <a:rPr lang="en-US" b="1" dirty="0">
                <a:solidFill>
                  <a:srgbClr val="00B050"/>
                </a:solidFill>
              </a:rPr>
              <a:t> </a:t>
            </a:r>
            <a:r>
              <a:rPr lang="en-US" b="1" dirty="0" smtClean="0">
                <a:solidFill>
                  <a:srgbClr val="00B050"/>
                </a:solidFill>
              </a:rPr>
              <a:t>                  Marketing Research Function</a:t>
            </a:r>
          </a:p>
          <a:p>
            <a:pPr>
              <a:buNone/>
            </a:pPr>
            <a:endParaRPr lang="en-US" b="1" dirty="0">
              <a:solidFill>
                <a:srgbClr val="00B050"/>
              </a:solidFill>
            </a:endParaRPr>
          </a:p>
          <a:p>
            <a:pPr>
              <a:buNone/>
            </a:pPr>
            <a:r>
              <a:rPr lang="en-US" dirty="0" smtClean="0"/>
              <a:t> Is to </a:t>
            </a:r>
            <a:r>
              <a:rPr lang="en-US" b="1" dirty="0" smtClean="0"/>
              <a:t>Link</a:t>
            </a:r>
            <a:r>
              <a:rPr lang="en-US" dirty="0" smtClean="0"/>
              <a:t> the consumer to the marketer by providing information that can be used in making marketing decisions</a:t>
            </a:r>
          </a:p>
          <a:p>
            <a:pPr>
              <a:buNone/>
            </a:pPr>
            <a:endParaRPr lang="en-US" b="1" dirty="0">
              <a:solidFill>
                <a:srgbClr val="00B050"/>
              </a:solidFill>
            </a:endParaRPr>
          </a:p>
          <a:p>
            <a:pPr>
              <a:buNone/>
            </a:pPr>
            <a:endParaRPr lang="en-US" b="1" dirty="0" smtClean="0">
              <a:solidFill>
                <a:srgbClr val="00B050"/>
              </a:solidFill>
            </a:endParaRPr>
          </a:p>
          <a:p>
            <a:endParaRPr lang="en-US" sz="2400" b="1" dirty="0"/>
          </a:p>
          <a:p>
            <a:endParaRPr lang="en-US" sz="2400" b="1"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eaLnBrk="1" fontAlgn="auto" hangingPunct="1">
              <a:spcAft>
                <a:spcPts val="0"/>
              </a:spcAft>
              <a:defRPr/>
            </a:pPr>
            <a:r>
              <a:rPr lang="en-US" b="1" u="sng" dirty="0" smtClean="0">
                <a:solidFill>
                  <a:srgbClr val="FF0000"/>
                </a:solidFill>
                <a:ea typeface="+mj-ea"/>
                <a:cs typeface="+mj-cs"/>
              </a:rPr>
              <a:t>Uses of Marketing Research</a:t>
            </a:r>
          </a:p>
        </p:txBody>
      </p:sp>
      <p:sp>
        <p:nvSpPr>
          <p:cNvPr id="35842" name="Content Placeholder 2"/>
          <p:cNvSpPr>
            <a:spLocks noGrp="1"/>
          </p:cNvSpPr>
          <p:nvPr>
            <p:ph idx="1"/>
          </p:nvPr>
        </p:nvSpPr>
        <p:spPr/>
        <p:txBody>
          <a:bodyPr/>
          <a:lstStyle/>
          <a:p>
            <a:pPr eaLnBrk="1" hangingPunct="1">
              <a:buNone/>
            </a:pPr>
            <a:r>
              <a:rPr lang="en-US" dirty="0" smtClean="0"/>
              <a:t>1- Identify marketing opportunities and problems</a:t>
            </a:r>
          </a:p>
          <a:p>
            <a:pPr eaLnBrk="1" hangingPunct="1">
              <a:buNone/>
            </a:pPr>
            <a:r>
              <a:rPr lang="en-US" dirty="0" smtClean="0"/>
              <a:t>2-Generate, refine, and evaluate potential marketing actions</a:t>
            </a:r>
          </a:p>
          <a:p>
            <a:pPr eaLnBrk="1" hangingPunct="1">
              <a:buNone/>
            </a:pPr>
            <a:r>
              <a:rPr lang="en-US" dirty="0" smtClean="0"/>
              <a:t>3-Monitor marketing performance</a:t>
            </a:r>
          </a:p>
          <a:p>
            <a:pPr eaLnBrk="1" hangingPunct="1">
              <a:buNone/>
            </a:pPr>
            <a:r>
              <a:rPr lang="en-US" dirty="0" smtClean="0"/>
              <a:t>4-Improve marketing as a process</a:t>
            </a:r>
          </a:p>
          <a:p>
            <a:pPr eaLnBrk="1" hangingPunct="1">
              <a:buNone/>
            </a:pPr>
            <a:r>
              <a:rPr lang="en-US" dirty="0" smtClean="0"/>
              <a:t>5- Marketing research is sometimes wrong</a:t>
            </a:r>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D142BC40-2B45-453D-9A70-2F672742128B}"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224136"/>
          </a:xfrm>
        </p:spPr>
        <p:txBody>
          <a:bodyPr>
            <a:normAutofit fontScale="90000"/>
          </a:bodyPr>
          <a:lstStyle/>
          <a:p>
            <a:pPr eaLnBrk="1" hangingPunct="1">
              <a:defRPr/>
            </a:pPr>
            <a:r>
              <a:rPr lang="en-US" sz="4800" b="1" dirty="0" smtClean="0">
                <a:solidFill>
                  <a:srgbClr val="FF00FF"/>
                </a:solidFill>
              </a:rPr>
              <a:t>1-Identifying Market Opportunities and Problems</a:t>
            </a:r>
            <a:endParaRPr lang="en-US" sz="4500" b="1" dirty="0" smtClean="0">
              <a:solidFill>
                <a:srgbClr val="FF00FF"/>
              </a:solidFill>
            </a:endParaRPr>
          </a:p>
        </p:txBody>
      </p:sp>
      <p:sp>
        <p:nvSpPr>
          <p:cNvPr id="37890" name="Content Placeholder 2"/>
          <p:cNvSpPr>
            <a:spLocks noGrp="1"/>
          </p:cNvSpPr>
          <p:nvPr>
            <p:ph idx="1"/>
          </p:nvPr>
        </p:nvSpPr>
        <p:spPr>
          <a:xfrm>
            <a:off x="395288" y="1844824"/>
            <a:ext cx="8229600" cy="4022576"/>
          </a:xfrm>
        </p:spPr>
        <p:txBody>
          <a:bodyPr/>
          <a:lstStyle/>
          <a:p>
            <a:pPr marL="0" indent="0"/>
            <a:r>
              <a:rPr lang="en-US" dirty="0" smtClean="0"/>
              <a:t>Some marketing research studies are designed to find out what consumers’ problems are and to assess the suitability of different proposed methods of resolving those problems.</a:t>
            </a:r>
          </a:p>
          <a:p>
            <a:pPr marL="0" indent="0">
              <a:buNone/>
            </a:pPr>
            <a:endParaRPr lang="en-US" dirty="0" smtClean="0"/>
          </a:p>
          <a:p>
            <a:pPr marL="0" indent="0"/>
            <a:r>
              <a:rPr lang="en-US" dirty="0" smtClean="0"/>
              <a:t>Problems are not always easy to identify.</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2C0357B-AADE-465B-8B25-0ECBBBCEF065}"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440160"/>
          </a:xfrm>
        </p:spPr>
        <p:txBody>
          <a:bodyPr>
            <a:noAutofit/>
          </a:bodyPr>
          <a:lstStyle/>
          <a:p>
            <a:pPr eaLnBrk="1" fontAlgn="auto" hangingPunct="1">
              <a:spcAft>
                <a:spcPts val="0"/>
              </a:spcAft>
              <a:defRPr/>
            </a:pPr>
            <a:r>
              <a:rPr lang="en-US" sz="4400" b="1" dirty="0" smtClean="0">
                <a:solidFill>
                  <a:srgbClr val="FF00FF"/>
                </a:solidFill>
                <a:ea typeface="+mj-ea"/>
                <a:cs typeface="+mj-cs"/>
              </a:rPr>
              <a:t>2-Generate, Refine, and Evaluate </a:t>
            </a:r>
            <a:r>
              <a:rPr lang="en-US" sz="4400" b="1" dirty="0">
                <a:solidFill>
                  <a:srgbClr val="FF00FF"/>
                </a:solidFill>
                <a:ea typeface="+mj-ea"/>
                <a:cs typeface="+mj-cs"/>
              </a:rPr>
              <a:t>P</a:t>
            </a:r>
            <a:r>
              <a:rPr lang="en-US" sz="4400" b="1" dirty="0" smtClean="0">
                <a:solidFill>
                  <a:srgbClr val="FF00FF"/>
                </a:solidFill>
                <a:ea typeface="+mj-ea"/>
                <a:cs typeface="+mj-cs"/>
              </a:rPr>
              <a:t>otential </a:t>
            </a:r>
            <a:r>
              <a:rPr lang="en-US" sz="4400" b="1" dirty="0">
                <a:solidFill>
                  <a:srgbClr val="FF00FF"/>
                </a:solidFill>
                <a:ea typeface="+mj-ea"/>
                <a:cs typeface="+mj-cs"/>
              </a:rPr>
              <a:t>M</a:t>
            </a:r>
            <a:r>
              <a:rPr lang="en-US" sz="4400" b="1" dirty="0" smtClean="0">
                <a:solidFill>
                  <a:srgbClr val="FF00FF"/>
                </a:solidFill>
                <a:ea typeface="+mj-ea"/>
                <a:cs typeface="+mj-cs"/>
              </a:rPr>
              <a:t>arketing </a:t>
            </a:r>
            <a:r>
              <a:rPr lang="en-US" sz="4400" b="1" dirty="0">
                <a:solidFill>
                  <a:srgbClr val="FF00FF"/>
                </a:solidFill>
                <a:ea typeface="+mj-ea"/>
                <a:cs typeface="+mj-cs"/>
              </a:rPr>
              <a:t>A</a:t>
            </a:r>
            <a:r>
              <a:rPr lang="en-US" sz="4400" b="1" dirty="0" smtClean="0">
                <a:solidFill>
                  <a:srgbClr val="FF00FF"/>
                </a:solidFill>
                <a:ea typeface="+mj-ea"/>
                <a:cs typeface="+mj-cs"/>
              </a:rPr>
              <a:t>ctions</a:t>
            </a:r>
            <a:endParaRPr lang="en-US" sz="4400" b="1" dirty="0">
              <a:solidFill>
                <a:srgbClr val="FF00FF"/>
              </a:solidFill>
              <a:ea typeface="+mj-ea"/>
              <a:cs typeface="+mj-cs"/>
            </a:endParaRPr>
          </a:p>
        </p:txBody>
      </p:sp>
      <p:sp>
        <p:nvSpPr>
          <p:cNvPr id="3" name="Content Placeholder 2"/>
          <p:cNvSpPr>
            <a:spLocks noGrp="1"/>
          </p:cNvSpPr>
          <p:nvPr>
            <p:ph idx="1"/>
          </p:nvPr>
        </p:nvSpPr>
        <p:spPr>
          <a:xfrm>
            <a:off x="395288" y="1844824"/>
            <a:ext cx="8229600" cy="4403576"/>
          </a:xfrm>
        </p:spPr>
        <p:txBody>
          <a:bodyPr>
            <a:normAutofit fontScale="92500" lnSpcReduction="20000"/>
          </a:bodyPr>
          <a:lstStyle/>
          <a:p>
            <a:pPr marL="274320" indent="-274320">
              <a:buClr>
                <a:schemeClr val="accent3"/>
              </a:buClr>
              <a:defRPr/>
            </a:pPr>
            <a:r>
              <a:rPr lang="en-US" dirty="0" smtClean="0">
                <a:ea typeface="+mn-ea"/>
                <a:cs typeface="+mn-cs"/>
              </a:rPr>
              <a:t>Marketing research can also be used to generate, refine, and evaluate a potential marketing action.</a:t>
            </a:r>
          </a:p>
          <a:p>
            <a:pPr marL="274320" indent="-274320">
              <a:buClr>
                <a:schemeClr val="accent3"/>
              </a:buClr>
              <a:defRPr/>
            </a:pPr>
            <a:endParaRPr lang="en-US" dirty="0"/>
          </a:p>
          <a:p>
            <a:pPr marL="274320" indent="-274320">
              <a:buClr>
                <a:schemeClr val="accent3"/>
              </a:buClr>
              <a:defRPr/>
            </a:pPr>
            <a:r>
              <a:rPr lang="en-US" dirty="0" smtClean="0">
                <a:ea typeface="+mn-ea"/>
                <a:cs typeface="+mn-cs"/>
              </a:rPr>
              <a:t>Marketing research is conducted in a variety of areas, including:</a:t>
            </a:r>
            <a:endParaRPr lang="en-US" dirty="0"/>
          </a:p>
          <a:p>
            <a:pPr marL="274320" indent="-274320" eaLnBrk="1" fontAlgn="auto" hangingPunct="1">
              <a:spcAft>
                <a:spcPts val="0"/>
              </a:spcAft>
              <a:buClr>
                <a:schemeClr val="accent3"/>
              </a:buClr>
              <a:buNone/>
              <a:defRPr/>
            </a:pPr>
            <a:r>
              <a:rPr lang="en-US" dirty="0" smtClean="0"/>
              <a:t>a)</a:t>
            </a:r>
            <a:r>
              <a:rPr lang="en-US" dirty="0" smtClean="0">
                <a:ea typeface="+mn-ea"/>
                <a:cs typeface="+mn-cs"/>
              </a:rPr>
              <a:t>Selecting target markets</a:t>
            </a:r>
          </a:p>
          <a:p>
            <a:pPr marL="274320" indent="-274320" eaLnBrk="1" fontAlgn="auto" hangingPunct="1">
              <a:spcAft>
                <a:spcPts val="0"/>
              </a:spcAft>
              <a:buClr>
                <a:schemeClr val="accent3"/>
              </a:buClr>
              <a:buNone/>
              <a:defRPr/>
            </a:pPr>
            <a:r>
              <a:rPr lang="en-US" dirty="0" smtClean="0">
                <a:ea typeface="+mn-ea"/>
                <a:cs typeface="+mn-cs"/>
              </a:rPr>
              <a:t>b)Product research</a:t>
            </a:r>
          </a:p>
          <a:p>
            <a:pPr marL="274320" indent="-274320" eaLnBrk="1" fontAlgn="auto" hangingPunct="1">
              <a:spcAft>
                <a:spcPts val="0"/>
              </a:spcAft>
              <a:buClr>
                <a:schemeClr val="accent3"/>
              </a:buClr>
              <a:buNone/>
              <a:defRPr/>
            </a:pPr>
            <a:r>
              <a:rPr lang="en-US" dirty="0" smtClean="0">
                <a:ea typeface="+mn-ea"/>
                <a:cs typeface="+mn-cs"/>
              </a:rPr>
              <a:t>c)Pricing research</a:t>
            </a:r>
          </a:p>
          <a:p>
            <a:pPr marL="274320" indent="-274320" eaLnBrk="1" fontAlgn="auto" hangingPunct="1">
              <a:spcAft>
                <a:spcPts val="0"/>
              </a:spcAft>
              <a:buClr>
                <a:schemeClr val="accent3"/>
              </a:buClr>
              <a:buNone/>
              <a:defRPr/>
            </a:pPr>
            <a:r>
              <a:rPr lang="en-US" dirty="0" smtClean="0">
                <a:ea typeface="+mn-ea"/>
                <a:cs typeface="+mn-cs"/>
              </a:rPr>
              <a:t>d)Promotion research</a:t>
            </a:r>
          </a:p>
          <a:p>
            <a:pPr marL="274320" indent="-274320" eaLnBrk="1" fontAlgn="auto" hangingPunct="1">
              <a:spcAft>
                <a:spcPts val="0"/>
              </a:spcAft>
              <a:buClr>
                <a:schemeClr val="accent3"/>
              </a:buClr>
              <a:buNone/>
              <a:defRPr/>
            </a:pPr>
            <a:r>
              <a:rPr lang="en-US" dirty="0" smtClean="0">
                <a:ea typeface="+mn-ea"/>
                <a:cs typeface="+mn-cs"/>
              </a:rPr>
              <a:t>e)Distribution research</a:t>
            </a:r>
          </a:p>
          <a:p>
            <a:pPr marL="0" indent="0" eaLnBrk="1" fontAlgn="auto" hangingPunct="1">
              <a:spcAft>
                <a:spcPts val="0"/>
              </a:spcAft>
              <a:buClr>
                <a:schemeClr val="accent3"/>
              </a:buClr>
              <a:buFont typeface="Wingdings 2"/>
              <a:buNone/>
              <a:defRPr/>
            </a:pPr>
            <a:endParaRPr lang="en-US" dirty="0">
              <a:ea typeface="+mn-ea"/>
              <a:cs typeface="+mn-cs"/>
            </a:endParaRP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EC46F0F-D17A-4D1E-B276-E18D26E0F4EF}"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b="1" dirty="0" smtClean="0">
                <a:solidFill>
                  <a:srgbClr val="FF00FF"/>
                </a:solidFill>
                <a:ea typeface="+mj-ea"/>
                <a:cs typeface="+mj-cs"/>
              </a:rPr>
              <a:t>3-Monitor Marketing Performance</a:t>
            </a:r>
            <a:endParaRPr lang="en-US" b="1" dirty="0">
              <a:solidFill>
                <a:srgbClr val="FF00FF"/>
              </a:solidFill>
              <a:ea typeface="+mj-ea"/>
              <a:cs typeface="+mj-cs"/>
            </a:endParaRPr>
          </a:p>
        </p:txBody>
      </p:sp>
      <p:sp>
        <p:nvSpPr>
          <p:cNvPr id="41986" name="Content Placeholder 2"/>
          <p:cNvSpPr>
            <a:spLocks noGrp="1"/>
          </p:cNvSpPr>
          <p:nvPr>
            <p:ph idx="1"/>
          </p:nvPr>
        </p:nvSpPr>
        <p:spPr/>
        <p:txBody>
          <a:bodyPr/>
          <a:lstStyle/>
          <a:p>
            <a:pPr eaLnBrk="1" hangingPunct="1"/>
            <a:r>
              <a:rPr lang="en-US" dirty="0" smtClean="0"/>
              <a:t>Often gathered through :</a:t>
            </a:r>
          </a:p>
          <a:p>
            <a:pPr eaLnBrk="1" hangingPunct="1">
              <a:buNone/>
            </a:pPr>
            <a:r>
              <a:rPr lang="en-US" dirty="0" smtClean="0"/>
              <a:t>a)Tracking </a:t>
            </a:r>
            <a:r>
              <a:rPr lang="en-US" dirty="0"/>
              <a:t>data collected at point-of-sale terminals as consumer packages goods are scanned in grocery stores, mass merchandisers, and convenience stores</a:t>
            </a:r>
          </a:p>
          <a:p>
            <a:pPr eaLnBrk="1" hangingPunct="1">
              <a:buNone/>
            </a:pPr>
            <a:r>
              <a:rPr lang="en-US" dirty="0" smtClean="0"/>
              <a:t>b)Tracking </a:t>
            </a:r>
            <a:r>
              <a:rPr lang="en-US" dirty="0"/>
              <a:t>social media</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3B8A5A95-6A59-478D-BC56-D6E8DEECE116}"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b="1" dirty="0" smtClean="0">
                <a:solidFill>
                  <a:srgbClr val="FF00FF"/>
                </a:solidFill>
              </a:rPr>
              <a:t>4-Improve Marketing as a Process</a:t>
            </a:r>
          </a:p>
        </p:txBody>
      </p:sp>
      <p:sp>
        <p:nvSpPr>
          <p:cNvPr id="44034" name="Content Placeholder 2"/>
          <p:cNvSpPr>
            <a:spLocks noGrp="1"/>
          </p:cNvSpPr>
          <p:nvPr>
            <p:ph idx="1"/>
          </p:nvPr>
        </p:nvSpPr>
        <p:spPr>
          <a:xfrm>
            <a:off x="457200" y="1412776"/>
            <a:ext cx="8229600" cy="4713387"/>
          </a:xfrm>
        </p:spPr>
        <p:txBody>
          <a:bodyPr/>
          <a:lstStyle/>
          <a:p>
            <a:pPr eaLnBrk="1" hangingPunct="1"/>
            <a:r>
              <a:rPr lang="en-US" sz="2400" dirty="0" smtClean="0"/>
              <a:t>Though they represent a very small part of the total marketing research studies, another use of marketing research is for studies that are designed to improve our basic understanding of marketing as opposed to solving a particular problem facing a business.</a:t>
            </a:r>
          </a:p>
          <a:p>
            <a:pPr eaLnBrk="1" hangingPunct="1">
              <a:buNone/>
            </a:pPr>
            <a:r>
              <a:rPr lang="en-US" sz="2400" b="1" dirty="0" smtClean="0"/>
              <a:t>- </a:t>
            </a:r>
            <a:r>
              <a:rPr lang="en-US" sz="2400" b="1" dirty="0" smtClean="0">
                <a:solidFill>
                  <a:srgbClr val="7030A0"/>
                </a:solidFill>
              </a:rPr>
              <a:t>Basic research </a:t>
            </a:r>
            <a:r>
              <a:rPr lang="en-US" sz="2400" dirty="0" smtClean="0"/>
              <a:t>is conducted to expand our knowledge rather than to solve a specific problem.</a:t>
            </a:r>
          </a:p>
          <a:p>
            <a:pPr eaLnBrk="1" hangingPunct="1">
              <a:buNone/>
            </a:pPr>
            <a:r>
              <a:rPr lang="en-US" sz="2400" b="1" dirty="0" smtClean="0"/>
              <a:t>-</a:t>
            </a:r>
            <a:r>
              <a:rPr lang="en-US" sz="2400" b="1" dirty="0" smtClean="0">
                <a:solidFill>
                  <a:srgbClr val="7030A0"/>
                </a:solidFill>
              </a:rPr>
              <a:t>Applied research </a:t>
            </a:r>
            <a:r>
              <a:rPr lang="en-US" sz="2400" dirty="0" smtClean="0"/>
              <a:t>is conducted to solve specific problems.</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ABFC84ED-3AF5-4EDD-9E40-E03ED771A5DC}" type="slidenum">
              <a:rPr lang="en-US"/>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457200" y="620688"/>
            <a:ext cx="8229600" cy="1512168"/>
          </a:xfrm>
        </p:spPr>
        <p:txBody>
          <a:bodyPr>
            <a:normAutofit/>
          </a:bodyPr>
          <a:lstStyle/>
          <a:p>
            <a:pPr eaLnBrk="1" hangingPunct="1"/>
            <a:r>
              <a:rPr lang="en-US" sz="3200" b="1" dirty="0" smtClean="0">
                <a:solidFill>
                  <a:srgbClr val="FF00FF"/>
                </a:solidFill>
              </a:rPr>
              <a:t>5- Marketing research is sometimes wrong</a:t>
            </a:r>
            <a:endParaRPr lang="en-US" sz="3200" b="1" dirty="0">
              <a:solidFill>
                <a:srgbClr val="FF00FF"/>
              </a:solidFill>
            </a:endParaRPr>
          </a:p>
        </p:txBody>
      </p:sp>
      <p:sp>
        <p:nvSpPr>
          <p:cNvPr id="46082" name="Content Placeholder 2"/>
          <p:cNvSpPr>
            <a:spLocks noGrp="1"/>
          </p:cNvSpPr>
          <p:nvPr>
            <p:ph idx="1"/>
          </p:nvPr>
        </p:nvSpPr>
        <p:spPr>
          <a:xfrm>
            <a:off x="381000" y="1988840"/>
            <a:ext cx="8229600" cy="4030960"/>
          </a:xfrm>
        </p:spPr>
        <p:txBody>
          <a:bodyPr/>
          <a:lstStyle/>
          <a:p>
            <a:pPr marL="0" indent="0"/>
            <a:r>
              <a:rPr lang="en-US" dirty="0"/>
              <a:t>Most marketing research studies are trying to understand and predict consumer behavior, which is a difficult task.</a:t>
            </a:r>
          </a:p>
        </p:txBody>
      </p:sp>
      <p:sp>
        <p:nvSpPr>
          <p:cNvPr id="4" name="Footer Placeholder 3"/>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9B77FED1-F400-43AD-8F14-B76CEABFE9D7}"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pPr eaLnBrk="1" fontAlgn="auto" hangingPunct="1">
              <a:spcAft>
                <a:spcPts val="0"/>
              </a:spcAft>
              <a:defRPr/>
            </a:pPr>
            <a:r>
              <a:rPr lang="en-US" b="1" u="sng" dirty="0" smtClean="0">
                <a:solidFill>
                  <a:srgbClr val="FF0000"/>
                </a:solidFill>
                <a:ea typeface="+mj-ea"/>
                <a:cs typeface="+mj-cs"/>
              </a:rPr>
              <a:t>The Marketing Information System</a:t>
            </a:r>
          </a:p>
        </p:txBody>
      </p:sp>
      <p:sp>
        <p:nvSpPr>
          <p:cNvPr id="48130" name="Content Placeholder 2"/>
          <p:cNvSpPr>
            <a:spLocks noGrp="1"/>
          </p:cNvSpPr>
          <p:nvPr>
            <p:ph idx="1"/>
          </p:nvPr>
        </p:nvSpPr>
        <p:spPr/>
        <p:txBody>
          <a:bodyPr/>
          <a:lstStyle/>
          <a:p>
            <a:pPr marL="0" indent="0" eaLnBrk="1" hangingPunct="1">
              <a:buFont typeface="Arial" pitchFamily="-72" charset="0"/>
              <a:buNone/>
            </a:pPr>
            <a:r>
              <a:rPr lang="en-US" dirty="0" smtClean="0"/>
              <a:t>A </a:t>
            </a:r>
            <a:r>
              <a:rPr lang="en-US" b="1" dirty="0" smtClean="0">
                <a:solidFill>
                  <a:srgbClr val="7030A0"/>
                </a:solidFill>
              </a:rPr>
              <a:t>MIS</a:t>
            </a:r>
            <a:r>
              <a:rPr lang="en-US" dirty="0" smtClean="0"/>
              <a:t> is a structure consisting of people, equipment, and procedures to gather, sort, analyze, evaluate, and distribute needed, timely, and accurate information to marketing decision makers.</a:t>
            </a:r>
          </a:p>
        </p:txBody>
      </p:sp>
      <p:sp>
        <p:nvSpPr>
          <p:cNvPr id="7" name="Footer Placeholder 6"/>
          <p:cNvSpPr>
            <a:spLocks noGrp="1"/>
          </p:cNvSpPr>
          <p:nvPr>
            <p:ph type="ftr" sz="quarter" idx="11"/>
          </p:nvPr>
        </p:nvSpPr>
        <p:spPr/>
        <p:txBody>
          <a:bodyPr/>
          <a:lstStyle/>
          <a:p>
            <a:pPr>
              <a:defRPr/>
            </a:pPr>
            <a:r>
              <a:rPr lang="en-US" dirty="0">
                <a:solidFill>
                  <a:schemeClr val="accent1">
                    <a:lumMod val="75000"/>
                  </a:schemeClr>
                </a:solidFill>
              </a:rPr>
              <a:t>Copyright © 2014 Pearson Education, Inc. </a:t>
            </a:r>
            <a:endParaRPr lang="en-US" dirty="0">
              <a:solidFill>
                <a:schemeClr val="accent1">
                  <a:lumMod val="75000"/>
                </a:schemeClr>
              </a:solidFill>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E979C741-B31F-4308-8315-D895D7C011C4}"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u="sng" dirty="0">
                <a:solidFill>
                  <a:srgbClr val="FF0000"/>
                </a:solidFill>
              </a:rPr>
              <a:t>Learning Objectives</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ea typeface="+mn-ea"/>
                <a:cs typeface="+mn-cs"/>
              </a:rPr>
              <a:t>To </a:t>
            </a:r>
            <a:r>
              <a:rPr lang="en-US" dirty="0">
                <a:ea typeface="+mn-ea"/>
                <a:cs typeface="+mn-cs"/>
              </a:rPr>
              <a:t>know the relationship of marketing research to marketing, the marketing concept, and marketing strategy</a:t>
            </a:r>
          </a:p>
          <a:p>
            <a:pPr marL="274320" indent="-274320" eaLnBrk="1" fontAlgn="auto" hangingPunct="1">
              <a:spcAft>
                <a:spcPts val="0"/>
              </a:spcAft>
              <a:buClr>
                <a:schemeClr val="accent3"/>
              </a:buClr>
              <a:buFont typeface="Wingdings 2"/>
              <a:buChar char=""/>
              <a:defRPr/>
            </a:pPr>
            <a:r>
              <a:rPr lang="en-US" dirty="0">
                <a:ea typeface="+mn-ea"/>
                <a:cs typeface="+mn-cs"/>
              </a:rPr>
              <a:t>To know how to define marketing research</a:t>
            </a:r>
          </a:p>
          <a:p>
            <a:pPr marL="274320" indent="-274320" eaLnBrk="1" fontAlgn="auto" hangingPunct="1">
              <a:spcAft>
                <a:spcPts val="0"/>
              </a:spcAft>
              <a:buClr>
                <a:schemeClr val="accent3"/>
              </a:buClr>
              <a:buFont typeface="Wingdings 2"/>
              <a:buChar char=""/>
              <a:defRPr/>
            </a:pPr>
            <a:r>
              <a:rPr lang="en-US" dirty="0">
                <a:ea typeface="+mn-ea"/>
                <a:cs typeface="+mn-cs"/>
              </a:rPr>
              <a:t>To understand the function and uses of marketing research</a:t>
            </a:r>
          </a:p>
          <a:p>
            <a:pPr marL="274320" indent="-274320" eaLnBrk="1" fontAlgn="auto" hangingPunct="1">
              <a:spcAft>
                <a:spcPts val="0"/>
              </a:spcAft>
              <a:buClr>
                <a:schemeClr val="accent3"/>
              </a:buClr>
              <a:buFont typeface="Wingdings 2"/>
              <a:buChar char=""/>
              <a:defRPr/>
            </a:pPr>
            <a:endParaRPr lang="en-US" dirty="0">
              <a:ea typeface="+mn-ea"/>
              <a:cs typeface="+mn-cs"/>
            </a:endParaRPr>
          </a:p>
        </p:txBody>
      </p:sp>
      <p:sp>
        <p:nvSpPr>
          <p:cNvPr id="4" name="Footer Placeholder 3"/>
          <p:cNvSpPr>
            <a:spLocks noGrp="1"/>
          </p:cNvSpPr>
          <p:nvPr>
            <p:ph type="ftr" sz="quarter" idx="11"/>
          </p:nvPr>
        </p:nvSpPr>
        <p:spPr/>
        <p:txBody>
          <a:bodyPr/>
          <a:lstStyle/>
          <a:p>
            <a:pPr>
              <a:defRPr/>
            </a:pPr>
            <a:r>
              <a:rPr lang="en-US"/>
              <a:t>Copyright © 2014 Pearson Education, Inc. </a:t>
            </a:r>
          </a:p>
        </p:txBody>
      </p:sp>
      <p:sp>
        <p:nvSpPr>
          <p:cNvPr id="5" name="Slide Number Placeholder 4"/>
          <p:cNvSpPr>
            <a:spLocks noGrp="1"/>
          </p:cNvSpPr>
          <p:nvPr>
            <p:ph type="sldNum" sz="quarter" idx="12"/>
          </p:nvPr>
        </p:nvSpPr>
        <p:spPr/>
        <p:txBody>
          <a:bodyPr/>
          <a:lstStyle/>
          <a:p>
            <a:pPr>
              <a:defRPr/>
            </a:pPr>
            <a:r>
              <a:rPr lang="en-US"/>
              <a:t>1-</a:t>
            </a:r>
            <a:fld id="{8607E74B-1867-4B2F-92AE-7489441855E3}"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normAutofit/>
          </a:bodyPr>
          <a:lstStyle/>
          <a:p>
            <a:pPr eaLnBrk="1" hangingPunct="1"/>
            <a:r>
              <a:rPr lang="en-US" sz="3200" b="1" dirty="0" smtClean="0">
                <a:solidFill>
                  <a:srgbClr val="00B050"/>
                </a:solidFill>
              </a:rPr>
              <a:t>Components of an MIS</a:t>
            </a:r>
          </a:p>
        </p:txBody>
      </p:sp>
      <p:sp>
        <p:nvSpPr>
          <p:cNvPr id="50178" name="Content Placeholder 2"/>
          <p:cNvSpPr>
            <a:spLocks noGrp="1"/>
          </p:cNvSpPr>
          <p:nvPr>
            <p:ph idx="1"/>
          </p:nvPr>
        </p:nvSpPr>
        <p:spPr>
          <a:xfrm>
            <a:off x="457200" y="1268760"/>
            <a:ext cx="8229600" cy="4857403"/>
          </a:xfrm>
        </p:spPr>
        <p:txBody>
          <a:bodyPr>
            <a:normAutofit/>
          </a:bodyPr>
          <a:lstStyle/>
          <a:p>
            <a:pPr eaLnBrk="1" hangingPunct="1">
              <a:buNone/>
            </a:pPr>
            <a:r>
              <a:rPr lang="en-US" sz="2400" b="1" dirty="0" smtClean="0">
                <a:solidFill>
                  <a:srgbClr val="7030A0"/>
                </a:solidFill>
              </a:rPr>
              <a:t>1-Internal Reports System: </a:t>
            </a:r>
            <a:r>
              <a:rPr lang="en-US" sz="2400" dirty="0" smtClean="0"/>
              <a:t>gathers information generated by internal reports, which include</a:t>
            </a:r>
          </a:p>
          <a:p>
            <a:pPr eaLnBrk="1" hangingPunct="1">
              <a:buNone/>
            </a:pPr>
            <a:r>
              <a:rPr lang="en-US" sz="2400" b="1" dirty="0">
                <a:solidFill>
                  <a:srgbClr val="7030A0"/>
                </a:solidFill>
              </a:rPr>
              <a:t> </a:t>
            </a:r>
            <a:r>
              <a:rPr lang="en-US" sz="2400" b="1" dirty="0" smtClean="0">
                <a:solidFill>
                  <a:srgbClr val="7030A0"/>
                </a:solidFill>
              </a:rPr>
              <a:t>  </a:t>
            </a:r>
            <a:r>
              <a:rPr lang="en-US" sz="2400" dirty="0" smtClean="0"/>
              <a:t>a)orders </a:t>
            </a:r>
          </a:p>
          <a:p>
            <a:pPr eaLnBrk="1" hangingPunct="1">
              <a:buNone/>
            </a:pPr>
            <a:r>
              <a:rPr lang="en-US" sz="2400" b="1" dirty="0">
                <a:solidFill>
                  <a:srgbClr val="7030A0"/>
                </a:solidFill>
              </a:rPr>
              <a:t> </a:t>
            </a:r>
            <a:r>
              <a:rPr lang="en-US" sz="2400" b="1" dirty="0" smtClean="0">
                <a:solidFill>
                  <a:srgbClr val="7030A0"/>
                </a:solidFill>
              </a:rPr>
              <a:t>  </a:t>
            </a:r>
            <a:r>
              <a:rPr lang="en-US" sz="2400" dirty="0" smtClean="0"/>
              <a:t>b)billing</a:t>
            </a:r>
          </a:p>
          <a:p>
            <a:pPr eaLnBrk="1" hangingPunct="1">
              <a:buNone/>
            </a:pPr>
            <a:r>
              <a:rPr lang="en-US" sz="2400" dirty="0"/>
              <a:t> </a:t>
            </a:r>
            <a:r>
              <a:rPr lang="en-US" sz="2400" dirty="0" smtClean="0"/>
              <a:t>  c) receivables</a:t>
            </a:r>
          </a:p>
          <a:p>
            <a:pPr eaLnBrk="1" hangingPunct="1">
              <a:buNone/>
            </a:pPr>
            <a:r>
              <a:rPr lang="en-US" sz="2400" dirty="0"/>
              <a:t> </a:t>
            </a:r>
            <a:r>
              <a:rPr lang="en-US" sz="2400" dirty="0" smtClean="0"/>
              <a:t>  d)inventory level</a:t>
            </a:r>
          </a:p>
          <a:p>
            <a:pPr eaLnBrk="1" hangingPunct="1">
              <a:buNone/>
            </a:pPr>
            <a:r>
              <a:rPr lang="en-US" sz="2400" dirty="0"/>
              <a:t> </a:t>
            </a:r>
            <a:r>
              <a:rPr lang="en-US" sz="2400" dirty="0" smtClean="0"/>
              <a:t>  e) </a:t>
            </a:r>
            <a:r>
              <a:rPr lang="en-US" sz="2400" dirty="0" err="1" smtClean="0"/>
              <a:t>stockouts</a:t>
            </a:r>
            <a:endParaRPr lang="en-US" sz="2400" dirty="0" smtClean="0"/>
          </a:p>
          <a:p>
            <a:pPr eaLnBrk="1" hangingPunct="1">
              <a:buNone/>
            </a:pPr>
            <a:endParaRPr lang="en-US" sz="2400" dirty="0" smtClean="0"/>
          </a:p>
          <a:p>
            <a:pPr eaLnBrk="1" hangingPunct="1">
              <a:buNone/>
            </a:pPr>
            <a:r>
              <a:rPr lang="en-US" sz="2400" b="1" dirty="0" smtClean="0">
                <a:solidFill>
                  <a:srgbClr val="7030A0"/>
                </a:solidFill>
              </a:rPr>
              <a:t>2-Marketing Intelligence System: </a:t>
            </a:r>
            <a:r>
              <a:rPr lang="en-US" sz="2400" dirty="0" smtClean="0"/>
              <a:t>defined as a set of procedures and sources used by managers to obtain everyday information about pertinent developments in the environment.</a:t>
            </a:r>
            <a:endParaRPr lang="en-US" sz="2400" b="1" dirty="0" smtClean="0">
              <a:solidFill>
                <a:srgbClr val="7030A0"/>
              </a:solidFill>
            </a:endParaRPr>
          </a:p>
        </p:txBody>
      </p:sp>
      <p:sp>
        <p:nvSpPr>
          <p:cNvPr id="7" name="Footer Placeholder 6"/>
          <p:cNvSpPr>
            <a:spLocks noGrp="1"/>
          </p:cNvSpPr>
          <p:nvPr>
            <p:ph type="ftr" sz="quarter" idx="11"/>
          </p:nvPr>
        </p:nvSpPr>
        <p:spPr/>
        <p:txBody>
          <a:bodyPr/>
          <a:lstStyle/>
          <a:p>
            <a:pPr>
              <a:defRPr/>
            </a:pPr>
            <a:r>
              <a:rPr lang="en-US"/>
              <a:t>Copyright © 2014 Pearson Education, Inc. </a:t>
            </a:r>
            <a:endParaRPr lang="en-US">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5A80BC4F-CDE1-4594-B160-2357816045FE}"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lstStyle/>
          <a:p>
            <a:pPr>
              <a:buNone/>
            </a:pPr>
            <a:r>
              <a:rPr lang="en-US" sz="2400" b="1" dirty="0" smtClean="0">
                <a:solidFill>
                  <a:srgbClr val="7030A0"/>
                </a:solidFill>
              </a:rPr>
              <a:t>3- Marketing Decision Support System (DSS): </a:t>
            </a:r>
            <a:r>
              <a:rPr lang="en-US" sz="2400" dirty="0" smtClean="0"/>
              <a:t>defined as collected data that may be accessed and analyzed using tools and techniques that assist manager in decision making.</a:t>
            </a:r>
          </a:p>
          <a:p>
            <a:pPr>
              <a:buNone/>
            </a:pPr>
            <a:endParaRPr lang="en-US" sz="2400" b="1" dirty="0">
              <a:solidFill>
                <a:srgbClr val="7030A0"/>
              </a:solidFill>
            </a:endParaRPr>
          </a:p>
          <a:p>
            <a:pPr>
              <a:buNone/>
            </a:pPr>
            <a:endParaRPr lang="en-US" sz="2400" b="1" dirty="0" smtClean="0">
              <a:solidFill>
                <a:srgbClr val="7030A0"/>
              </a:solidFill>
            </a:endParaRPr>
          </a:p>
          <a:p>
            <a:pPr>
              <a:buNone/>
            </a:pPr>
            <a:r>
              <a:rPr lang="en-US" sz="2400" b="1" dirty="0" smtClean="0">
                <a:solidFill>
                  <a:srgbClr val="7030A0"/>
                </a:solidFill>
              </a:rPr>
              <a:t>4- Marketing Research System: </a:t>
            </a:r>
            <a:r>
              <a:rPr lang="en-US" sz="2400" dirty="0" smtClean="0"/>
              <a:t>gather information not </a:t>
            </a:r>
            <a:r>
              <a:rPr lang="en-US" sz="2400" dirty="0" err="1" smtClean="0"/>
              <a:t>gathere</a:t>
            </a:r>
            <a:r>
              <a:rPr lang="en-US" sz="2400" dirty="0" smtClean="0"/>
              <a:t> by other MIS component subsystem.</a:t>
            </a:r>
          </a:p>
          <a:p>
            <a:pPr>
              <a:buNone/>
            </a:pPr>
            <a:r>
              <a:rPr lang="en-US" sz="2400" dirty="0" smtClean="0"/>
              <a:t>-Marketing research projects are not continuous; rather, they have a beginning and an end</a:t>
            </a:r>
          </a:p>
          <a:p>
            <a:pPr>
              <a:buNone/>
            </a:pPr>
            <a:endParaRPr lang="en-US" sz="2400" dirty="0" smtClean="0"/>
          </a:p>
          <a:p>
            <a:endParaRPr lang="en-US"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2"/>
          <p:cNvPicPr>
            <a:picLocks noChangeAspect="1" noChangeArrowheads="1"/>
          </p:cNvPicPr>
          <p:nvPr/>
        </p:nvPicPr>
        <p:blipFill>
          <a:blip r:embed="rId3" cstate="print"/>
          <a:srcRect/>
          <a:stretch>
            <a:fillRect/>
          </a:stretch>
        </p:blipFill>
        <p:spPr bwMode="auto">
          <a:xfrm>
            <a:off x="228600" y="2514600"/>
            <a:ext cx="8382000" cy="3846513"/>
          </a:xfrm>
          <a:prstGeom prst="rect">
            <a:avLst/>
          </a:prstGeom>
          <a:noFill/>
          <a:ln w="9525">
            <a:noFill/>
            <a:miter lim="800000"/>
            <a:headEnd/>
            <a:tailEnd/>
          </a:ln>
        </p:spPr>
      </p:pic>
      <p:sp>
        <p:nvSpPr>
          <p:cNvPr id="52226" name="Title 3"/>
          <p:cNvSpPr>
            <a:spLocks noGrp="1"/>
          </p:cNvSpPr>
          <p:nvPr>
            <p:ph type="title"/>
          </p:nvPr>
        </p:nvSpPr>
        <p:spPr>
          <a:xfrm>
            <a:off x="457200" y="1219200"/>
            <a:ext cx="8229600" cy="1143000"/>
          </a:xfrm>
        </p:spPr>
        <p:txBody>
          <a:bodyPr>
            <a:normAutofit fontScale="90000"/>
          </a:bodyPr>
          <a:lstStyle/>
          <a:p>
            <a:pPr eaLnBrk="1" hangingPunct="1"/>
            <a:r>
              <a:rPr lang="en-US" sz="4400" smtClean="0"/>
              <a:t>Figure 1.1 </a:t>
            </a:r>
            <a:br>
              <a:rPr lang="en-US" sz="4400" smtClean="0"/>
            </a:br>
            <a:r>
              <a:rPr lang="en-US" sz="4400" smtClean="0"/>
              <a:t>The Marketing Information System</a:t>
            </a:r>
            <a:endParaRPr lang="en-US" b="1" smtClean="0">
              <a:solidFill>
                <a:schemeClr val="tx1"/>
              </a:solidFill>
              <a:latin typeface="Arial" pitchFamily="-72" charset="0"/>
            </a:endParaRPr>
          </a:p>
        </p:txBody>
      </p:sp>
      <p:sp>
        <p:nvSpPr>
          <p:cNvPr id="2" name="Footer Placeholder 1"/>
          <p:cNvSpPr>
            <a:spLocks noGrp="1"/>
          </p:cNvSpPr>
          <p:nvPr>
            <p:ph type="ftr" sz="quarter" idx="11"/>
          </p:nvPr>
        </p:nvSpPr>
        <p:spPr>
          <a:xfrm>
            <a:off x="2667000" y="6324600"/>
            <a:ext cx="3352800" cy="365125"/>
          </a:xfrm>
        </p:spPr>
        <p:txBody>
          <a:bodyPr/>
          <a:lstStyle/>
          <a:p>
            <a:pPr>
              <a:defRPr/>
            </a:pPr>
            <a:r>
              <a:rPr lang="en-US" dirty="0"/>
              <a:t>Copyright © 2014 Pearson Education, Inc. </a:t>
            </a:r>
            <a:r>
              <a:rPr lang="en-US" sz="800" dirty="0" smtClean="0">
                <a:latin typeface="Arial" pitchFamily="34" charset="0"/>
                <a:cs typeface="Arial" pitchFamily="34" charset="0"/>
              </a:rPr>
              <a:t>. </a:t>
            </a:r>
            <a:endParaRPr lang="en-US" sz="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a:defRPr/>
            </a:pPr>
            <a:r>
              <a:rPr lang="en-US" dirty="0"/>
              <a:t>1-</a:t>
            </a:r>
            <a:fld id="{4653D8DE-069E-47D3-B256-22E8CA462CB0}" type="slidenum">
              <a:rPr lang="en-US"/>
              <a:pPr>
                <a:defRPr/>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u="sng" dirty="0">
                <a:solidFill>
                  <a:srgbClr val="FF0000"/>
                </a:solidFill>
              </a:rPr>
              <a:t>Learning Objectives</a:t>
            </a:r>
          </a:p>
        </p:txBody>
      </p:sp>
      <p:sp>
        <p:nvSpPr>
          <p:cNvPr id="3" name="Content Placeholder 2"/>
          <p:cNvSpPr>
            <a:spLocks noGrp="1"/>
          </p:cNvSpPr>
          <p:nvPr>
            <p:ph idx="1"/>
          </p:nvPr>
        </p:nvSpPr>
        <p:spPr/>
        <p:txBody>
          <a:bodyPr/>
          <a:lstStyle/>
          <a:p>
            <a:pPr marL="274320" indent="-274320" eaLnBrk="1" fontAlgn="auto" hangingPunct="1">
              <a:spcAft>
                <a:spcPts val="0"/>
              </a:spcAft>
              <a:buClr>
                <a:schemeClr val="accent3"/>
              </a:buClr>
              <a:buFont typeface="Wingdings 2"/>
              <a:buChar char=""/>
              <a:defRPr/>
            </a:pPr>
            <a:r>
              <a:rPr lang="en-US" dirty="0"/>
              <a:t>To see examples of marketing research for evaluating target markets, product research, pricing research, promotion research, and distribution research</a:t>
            </a:r>
          </a:p>
          <a:p>
            <a:pPr marL="274320" indent="-274320" eaLnBrk="1" fontAlgn="auto" hangingPunct="1">
              <a:spcAft>
                <a:spcPts val="0"/>
              </a:spcAft>
              <a:buClr>
                <a:schemeClr val="accent3"/>
              </a:buClr>
              <a:buFont typeface="Wingdings 2"/>
              <a:buChar char=""/>
              <a:defRPr/>
            </a:pPr>
            <a:r>
              <a:rPr lang="en-US" dirty="0"/>
              <a:t>To describe a marketing information system (MIS) and understand why marketing research occupies a place in an MIS</a:t>
            </a:r>
          </a:p>
          <a:p>
            <a:pPr eaLnBrk="1" hangingPunct="1">
              <a:defRPr/>
            </a:pPr>
            <a:endParaRPr lang="en-US" dirty="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33FCB4C2-DBAB-41D1-BE2F-410DFD0B7C99}"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rPr>
              <a:t>Marketing </a:t>
            </a:r>
            <a:r>
              <a:rPr lang="en-US" sz="3200" b="1" u="sng" dirty="0" err="1" smtClean="0">
                <a:solidFill>
                  <a:srgbClr val="FF0000"/>
                </a:solidFill>
              </a:rPr>
              <a:t>Reasearch</a:t>
            </a:r>
            <a:r>
              <a:rPr lang="en-US" sz="3200" b="1" u="sng" dirty="0" smtClean="0">
                <a:solidFill>
                  <a:srgbClr val="FF0000"/>
                </a:solidFill>
              </a:rPr>
              <a:t> Is Part of Marketing  </a:t>
            </a:r>
            <a:endParaRPr lang="en-US" sz="3200" b="1" u="sng" dirty="0">
              <a:solidFill>
                <a:srgbClr val="FF0000"/>
              </a:solidFill>
            </a:endParaRPr>
          </a:p>
        </p:txBody>
      </p:sp>
      <p:sp>
        <p:nvSpPr>
          <p:cNvPr id="3" name="Content Placeholder 2"/>
          <p:cNvSpPr>
            <a:spLocks noGrp="1"/>
          </p:cNvSpPr>
          <p:nvPr>
            <p:ph idx="1"/>
          </p:nvPr>
        </p:nvSpPr>
        <p:spPr/>
        <p:txBody>
          <a:bodyPr>
            <a:normAutofit/>
          </a:bodyPr>
          <a:lstStyle/>
          <a:p>
            <a:r>
              <a:rPr lang="en-US" sz="2400" dirty="0" smtClean="0"/>
              <a:t>To establish a solid foundation for studying marketing research, you will need to understand its role in and relationship to marketing, along with its definition ,uses ,forms , and connection to marketing information systems.</a:t>
            </a:r>
          </a:p>
          <a:p>
            <a:endParaRPr lang="en-US" sz="2400" dirty="0"/>
          </a:p>
          <a:p>
            <a:r>
              <a:rPr lang="en-US" sz="2400" b="1" dirty="0" smtClean="0">
                <a:solidFill>
                  <a:srgbClr val="7030A0"/>
                </a:solidFill>
              </a:rPr>
              <a:t>What Is Marketing?</a:t>
            </a:r>
          </a:p>
          <a:p>
            <a:pPr>
              <a:buNone/>
            </a:pPr>
            <a:r>
              <a:rPr lang="en-US" sz="2400" b="1" dirty="0" smtClean="0"/>
              <a:t>       Marketing</a:t>
            </a:r>
            <a:r>
              <a:rPr lang="en-US" sz="2400" dirty="0" smtClean="0"/>
              <a:t> is the activity, set of institutions, and processes for creating, communicating, delivering, and exchanging offerings that have value for customers, clients, partners, and society at large.</a:t>
            </a:r>
          </a:p>
          <a:p>
            <a:endParaRPr lang="en-US" sz="1800" dirty="0" smtClean="0"/>
          </a:p>
          <a:p>
            <a:endParaRPr lang="en-US" sz="1800"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a:bodyPr>
          <a:lstStyle/>
          <a:p>
            <a:r>
              <a:rPr lang="en-US" sz="2400" b="1" dirty="0" smtClean="0"/>
              <a:t>We should also mention that marketing thought evolves and , many believe in the principles espoused by what has become known as the </a:t>
            </a:r>
            <a:r>
              <a:rPr lang="en-US" sz="2400" b="1" dirty="0" smtClean="0">
                <a:solidFill>
                  <a:srgbClr val="7030A0"/>
                </a:solidFill>
              </a:rPr>
              <a:t>service-dominant logic for marketing.</a:t>
            </a:r>
          </a:p>
          <a:p>
            <a:pPr>
              <a:buNone/>
            </a:pPr>
            <a:endParaRPr lang="en-US" sz="2400" b="1" dirty="0" smtClean="0">
              <a:solidFill>
                <a:srgbClr val="7030A0"/>
              </a:solidFill>
            </a:endParaRPr>
          </a:p>
          <a:p>
            <a:pPr>
              <a:buNone/>
            </a:pPr>
            <a:endParaRPr lang="en-US" sz="2400" b="1" dirty="0">
              <a:solidFill>
                <a:srgbClr val="7030A0"/>
              </a:solidFill>
            </a:endParaRPr>
          </a:p>
          <a:p>
            <a:r>
              <a:rPr lang="en-US" sz="2400" b="1" dirty="0" smtClean="0"/>
              <a:t>Under this philosophy, firms adopt a service-centered view of marketing that:</a:t>
            </a:r>
          </a:p>
          <a:p>
            <a:pPr marL="457200" indent="-457200">
              <a:buFont typeface="+mj-lt"/>
              <a:buAutoNum type="arabicPeriod"/>
            </a:pPr>
            <a:r>
              <a:rPr lang="en-US" sz="2400" b="1" dirty="0" smtClean="0"/>
              <a:t>Identifies core competencies.</a:t>
            </a:r>
          </a:p>
          <a:p>
            <a:pPr marL="457200" indent="-457200">
              <a:buFont typeface="+mj-lt"/>
              <a:buAutoNum type="arabicPeriod"/>
            </a:pPr>
            <a:r>
              <a:rPr lang="en-US" sz="2400" b="1" dirty="0" smtClean="0"/>
              <a:t>Identifies potential customers who can </a:t>
            </a:r>
            <a:r>
              <a:rPr lang="en-US" sz="2400" b="1" dirty="0" err="1" smtClean="0"/>
              <a:t>benfit</a:t>
            </a:r>
            <a:r>
              <a:rPr lang="en-US" sz="2400" b="1" dirty="0" smtClean="0"/>
              <a:t> from these core competencies.</a:t>
            </a:r>
          </a:p>
          <a:p>
            <a:pPr marL="457200" indent="-457200">
              <a:buFont typeface="+mj-lt"/>
              <a:buAutoNum type="arabicPeriod"/>
            </a:pPr>
            <a:r>
              <a:rPr lang="en-US" sz="2400" b="1" dirty="0" smtClean="0"/>
              <a:t>Cultivates relationships with these customers by creating value that meet their specific needs.</a:t>
            </a:r>
          </a:p>
          <a:p>
            <a:pPr marL="457200" indent="-457200">
              <a:buFont typeface="+mj-lt"/>
              <a:buAutoNum type="arabicPeriod"/>
            </a:pPr>
            <a:r>
              <a:rPr lang="en-US" sz="2400" b="1" dirty="0" smtClean="0"/>
              <a:t>Gauges feedback from the market to learn for it.</a:t>
            </a:r>
            <a:endParaRPr lang="en-US" sz="2400" b="1"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00B050"/>
                </a:solidFill>
              </a:rPr>
              <a:t>THE PHILOSOPHY OF THE MARKETING CONCEPT</a:t>
            </a:r>
            <a:br>
              <a:rPr lang="en-US" sz="3200" b="1" dirty="0" smtClean="0">
                <a:solidFill>
                  <a:srgbClr val="00B050"/>
                </a:solidFill>
              </a:rPr>
            </a:br>
            <a:r>
              <a:rPr lang="en-US" sz="3200" b="1" dirty="0" smtClean="0">
                <a:solidFill>
                  <a:srgbClr val="00B050"/>
                </a:solidFill>
              </a:rPr>
              <a:t>GUIDES MANAGERS DECISIONS</a:t>
            </a:r>
            <a:endParaRPr lang="en-US" sz="3200" dirty="0"/>
          </a:p>
        </p:txBody>
      </p:sp>
      <p:sp>
        <p:nvSpPr>
          <p:cNvPr id="3" name="Content Placeholder 2"/>
          <p:cNvSpPr>
            <a:spLocks noGrp="1"/>
          </p:cNvSpPr>
          <p:nvPr>
            <p:ph idx="1"/>
          </p:nvPr>
        </p:nvSpPr>
        <p:spPr>
          <a:xfrm>
            <a:off x="457200" y="1916832"/>
            <a:ext cx="8229600" cy="4209331"/>
          </a:xfrm>
        </p:spPr>
        <p:txBody>
          <a:bodyPr>
            <a:normAutofit/>
          </a:bodyPr>
          <a:lstStyle/>
          <a:p>
            <a:r>
              <a:rPr lang="en-US" sz="2400" dirty="0" smtClean="0"/>
              <a:t>Marketing research is a part of marketing ;it provides the necessary information to enable managers to market ideas, goods, and services properly.</a:t>
            </a:r>
          </a:p>
          <a:p>
            <a:endParaRPr lang="en-US" sz="2400" dirty="0"/>
          </a:p>
          <a:p>
            <a:r>
              <a:rPr lang="en-US" sz="2400" dirty="0" smtClean="0"/>
              <a:t>Philosophies are more important to you than you may think; your philosophies dictate how you behave every day.</a:t>
            </a:r>
          </a:p>
          <a:p>
            <a:endParaRPr lang="en-US" sz="2400" dirty="0"/>
          </a:p>
          <a:p>
            <a:pPr>
              <a:buNone/>
            </a:pP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dirty="0"/>
          </a:p>
        </p:txBody>
      </p:sp>
      <p:sp>
        <p:nvSpPr>
          <p:cNvPr id="3" name="Content Placeholder 2"/>
          <p:cNvSpPr>
            <a:spLocks noGrp="1"/>
          </p:cNvSpPr>
          <p:nvPr>
            <p:ph idx="1"/>
          </p:nvPr>
        </p:nvSpPr>
        <p:spPr>
          <a:xfrm>
            <a:off x="467544" y="836712"/>
            <a:ext cx="8229600" cy="5289451"/>
          </a:xfrm>
        </p:spPr>
        <p:txBody>
          <a:bodyPr>
            <a:noAutofit/>
          </a:bodyPr>
          <a:lstStyle/>
          <a:p>
            <a:r>
              <a:rPr lang="en-US" sz="2400" dirty="0" smtClean="0">
                <a:ea typeface="+mn-ea"/>
                <a:cs typeface="+mn-cs"/>
              </a:rPr>
              <a:t>The </a:t>
            </a:r>
            <a:r>
              <a:rPr lang="en-US" sz="2400" b="1" dirty="0" smtClean="0">
                <a:solidFill>
                  <a:srgbClr val="00B0F0"/>
                </a:solidFill>
                <a:ea typeface="+mn-ea"/>
                <a:cs typeface="+mn-cs"/>
              </a:rPr>
              <a:t>marketing concept </a:t>
            </a:r>
            <a:r>
              <a:rPr lang="en-US" sz="2400" dirty="0" smtClean="0">
                <a:ea typeface="+mn-ea"/>
                <a:cs typeface="+mn-cs"/>
              </a:rPr>
              <a:t>is a business philosophy that holds that the key to achieving organizational goals consists of the company’s being more effective than competitors in creating, delivering, and communicating customer value to its chosen target markets. </a:t>
            </a:r>
          </a:p>
          <a:p>
            <a:pPr>
              <a:buNone/>
            </a:pPr>
            <a:endParaRPr lang="en-US" sz="2400" dirty="0" smtClean="0"/>
          </a:p>
          <a:p>
            <a:r>
              <a:rPr lang="en-US" sz="2400" dirty="0" smtClean="0"/>
              <a:t>It has long been recognized that the philosophy known as the marketing concept is the “right” philosophy.</a:t>
            </a:r>
          </a:p>
          <a:p>
            <a:endParaRPr lang="en-US" sz="2400" dirty="0"/>
          </a:p>
          <a:p>
            <a:r>
              <a:rPr lang="en-US" sz="2400" dirty="0" smtClean="0"/>
              <a:t>Organizations are more likely to achieve their </a:t>
            </a:r>
            <a:r>
              <a:rPr lang="en-US" sz="2400" dirty="0" err="1" smtClean="0"/>
              <a:t>goas</a:t>
            </a:r>
            <a:r>
              <a:rPr lang="en-US" sz="2400" dirty="0" smtClean="0"/>
              <a:t> if they satisfy consumers’ wants and needs</a:t>
            </a:r>
            <a:r>
              <a:rPr lang="en-US" sz="2800" dirty="0" smtClean="0"/>
              <a:t>.</a:t>
            </a:r>
            <a:endParaRPr lang="en-US" sz="2800" dirty="0"/>
          </a:p>
        </p:txBody>
      </p:sp>
      <p:sp>
        <p:nvSpPr>
          <p:cNvPr id="4" name="Footer Placeholder 3"/>
          <p:cNvSpPr>
            <a:spLocks noGrp="1"/>
          </p:cNvSpPr>
          <p:nvPr>
            <p:ph type="ftr" sz="quarter" idx="11"/>
          </p:nvPr>
        </p:nvSpPr>
        <p:spPr/>
        <p:txBody>
          <a:bodyPr/>
          <a:lstStyle/>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endParaRPr lang="en-US" smtClean="0"/>
          </a:p>
          <a:p>
            <a:pPr>
              <a:defRPr/>
            </a:pPr>
            <a:r>
              <a:rPr lang="en-US" smtClean="0"/>
              <a:t> Copyright © 2014 Pearson Education, Inc. </a:t>
            </a:r>
            <a:endParaRPr lang="en-US"/>
          </a:p>
        </p:txBody>
      </p:sp>
      <p:sp>
        <p:nvSpPr>
          <p:cNvPr id="5" name="Slide Number Placeholder 4"/>
          <p:cNvSpPr>
            <a:spLocks noGrp="1"/>
          </p:cNvSpPr>
          <p:nvPr>
            <p:ph type="sldNum" sz="quarter" idx="12"/>
          </p:nvPr>
        </p:nvSpPr>
        <p:spPr/>
        <p:txBody>
          <a:bodyPr/>
          <a:lstStyle/>
          <a:p>
            <a:pPr>
              <a:defRPr/>
            </a:pPr>
            <a:r>
              <a:rPr lang="en-US" smtClean="0"/>
              <a:t>1-</a:t>
            </a:r>
            <a:fld id="{D92B34BE-7368-432D-B235-BC79845FEA11}"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188640"/>
            <a:ext cx="8229600" cy="936104"/>
          </a:xfrm>
        </p:spPr>
        <p:txBody>
          <a:bodyPr>
            <a:normAutofit/>
          </a:bodyPr>
          <a:lstStyle/>
          <a:p>
            <a:pPr eaLnBrk="1" hangingPunct="1"/>
            <a:r>
              <a:rPr lang="en-US" sz="3200" b="1" dirty="0" smtClean="0">
                <a:solidFill>
                  <a:srgbClr val="00B050"/>
                </a:solidFill>
              </a:rPr>
              <a:t>THE  “RIGHT” Marketing Strategy</a:t>
            </a:r>
          </a:p>
        </p:txBody>
      </p:sp>
      <p:sp>
        <p:nvSpPr>
          <p:cNvPr id="25602" name="Content Placeholder 2"/>
          <p:cNvSpPr>
            <a:spLocks noGrp="1"/>
          </p:cNvSpPr>
          <p:nvPr>
            <p:ph idx="1"/>
          </p:nvPr>
        </p:nvSpPr>
        <p:spPr>
          <a:xfrm>
            <a:off x="533400" y="1196752"/>
            <a:ext cx="8008938" cy="5473923"/>
          </a:xfrm>
        </p:spPr>
        <p:txBody>
          <a:bodyPr lIns="0">
            <a:normAutofit/>
          </a:bodyPr>
          <a:lstStyle/>
          <a:p>
            <a:pPr marL="0"/>
            <a:r>
              <a:rPr lang="en-US" sz="2400" dirty="0" smtClean="0"/>
              <a:t>A </a:t>
            </a:r>
            <a:r>
              <a:rPr lang="en-US" sz="2400" b="1" dirty="0" smtClean="0">
                <a:solidFill>
                  <a:srgbClr val="7030A0"/>
                </a:solidFill>
              </a:rPr>
              <a:t>marketing strategy </a:t>
            </a:r>
            <a:r>
              <a:rPr lang="en-US" sz="2400" dirty="0" smtClean="0"/>
              <a:t>consists of selecting a segment of the market as the company’s target market and designing the proper “mix” of the product/service, price, promotion, and distribution system to meet the wants and needs of the consumers within the target market.</a:t>
            </a:r>
          </a:p>
          <a:p>
            <a:pPr marL="0"/>
            <a:endParaRPr lang="en-US" sz="2400" dirty="0"/>
          </a:p>
          <a:p>
            <a:pPr marL="0"/>
            <a:r>
              <a:rPr lang="en-US" sz="2400" dirty="0" smtClean="0"/>
              <a:t>Many decisions must be made to develop the “right” strategy.</a:t>
            </a:r>
          </a:p>
          <a:p>
            <a:pPr marL="0">
              <a:buNone/>
            </a:pPr>
            <a:endParaRPr lang="en-US" sz="2400" dirty="0" smtClean="0"/>
          </a:p>
          <a:p>
            <a:pPr marL="0"/>
            <a:r>
              <a:rPr lang="en-US" sz="2400" b="1" dirty="0" smtClean="0"/>
              <a:t> To make the right decisions, managers must have :</a:t>
            </a:r>
          </a:p>
          <a:p>
            <a:pPr marL="0">
              <a:buNone/>
            </a:pPr>
            <a:r>
              <a:rPr lang="en-US" sz="2400" dirty="0" smtClean="0"/>
              <a:t>       -objective</a:t>
            </a:r>
          </a:p>
          <a:p>
            <a:pPr marL="0">
              <a:buNone/>
            </a:pPr>
            <a:r>
              <a:rPr lang="en-US" sz="2400" dirty="0"/>
              <a:t> </a:t>
            </a:r>
            <a:r>
              <a:rPr lang="en-US" sz="2400" dirty="0" smtClean="0"/>
              <a:t>      -accurate</a:t>
            </a:r>
          </a:p>
          <a:p>
            <a:pPr marL="0">
              <a:buNone/>
            </a:pPr>
            <a:r>
              <a:rPr lang="en-US" sz="2400" dirty="0"/>
              <a:t> </a:t>
            </a:r>
            <a:r>
              <a:rPr lang="en-US" sz="2400" dirty="0" smtClean="0"/>
              <a:t>      -timely information</a:t>
            </a:r>
          </a:p>
          <a:p>
            <a:pPr marL="0" eaLnBrk="1" hangingPunct="1"/>
            <a:endParaRPr lang="en-US" dirty="0" smtClean="0"/>
          </a:p>
        </p:txBody>
      </p:sp>
      <p:sp>
        <p:nvSpPr>
          <p:cNvPr id="7" name="Footer Placeholder 6"/>
          <p:cNvSpPr>
            <a:spLocks noGrp="1"/>
          </p:cNvSpPr>
          <p:nvPr>
            <p:ph type="ftr" sz="quarter" idx="11"/>
          </p:nvPr>
        </p:nvSpPr>
        <p:spPr/>
        <p:txBody>
          <a:bodyPr/>
          <a:lstStyle/>
          <a:p>
            <a:pPr>
              <a:defRPr/>
            </a:pPr>
            <a:endParaRPr lang="en-US" dirty="0">
              <a:latin typeface="Arial" charset="0"/>
            </a:endParaRPr>
          </a:p>
        </p:txBody>
      </p:sp>
      <p:sp>
        <p:nvSpPr>
          <p:cNvPr id="6" name="Slide Number Placeholder 5"/>
          <p:cNvSpPr>
            <a:spLocks noGrp="1"/>
          </p:cNvSpPr>
          <p:nvPr>
            <p:ph type="sldNum" sz="quarter" idx="12"/>
          </p:nvPr>
        </p:nvSpPr>
        <p:spPr/>
        <p:txBody>
          <a:bodyPr/>
          <a:lstStyle/>
          <a:p>
            <a:pPr>
              <a:defRPr/>
            </a:pPr>
            <a:r>
              <a:rPr lang="en-US"/>
              <a:t>1-</a:t>
            </a:r>
            <a:fld id="{67F4B943-3219-42A2-9C65-A59F85EFACE9}"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b="1" u="sng" dirty="0">
                <a:solidFill>
                  <a:srgbClr val="FF0000"/>
                </a:solidFill>
              </a:rPr>
              <a:t>What Is Marketing Research?</a:t>
            </a:r>
          </a:p>
        </p:txBody>
      </p:sp>
      <p:sp>
        <p:nvSpPr>
          <p:cNvPr id="3" name="Content Placeholder 2"/>
          <p:cNvSpPr>
            <a:spLocks noGrp="1"/>
          </p:cNvSpPr>
          <p:nvPr>
            <p:ph idx="1"/>
          </p:nvPr>
        </p:nvSpPr>
        <p:spPr>
          <a:xfrm>
            <a:off x="457200" y="1916832"/>
            <a:ext cx="8229600" cy="4209331"/>
          </a:xfrm>
        </p:spPr>
        <p:txBody>
          <a:bodyPr/>
          <a:lstStyle/>
          <a:p>
            <a:pPr marL="0" indent="0">
              <a:defRPr/>
            </a:pPr>
            <a:r>
              <a:rPr lang="en-US" b="1" dirty="0" smtClean="0">
                <a:solidFill>
                  <a:srgbClr val="7030A0"/>
                </a:solidFill>
              </a:rPr>
              <a:t> Marketing </a:t>
            </a:r>
            <a:r>
              <a:rPr lang="en-US" b="1" dirty="0">
                <a:solidFill>
                  <a:srgbClr val="7030A0"/>
                </a:solidFill>
              </a:rPr>
              <a:t>research </a:t>
            </a:r>
            <a:r>
              <a:rPr lang="en-US" dirty="0"/>
              <a:t>is the process of designing, gathering, analyzing, and reporting information that may be used to solve a specific marketing problem</a:t>
            </a:r>
            <a:r>
              <a:rPr lang="en-US" dirty="0" smtClean="0"/>
              <a:t>.</a:t>
            </a:r>
          </a:p>
          <a:p>
            <a:pPr marL="0" indent="0">
              <a:defRPr/>
            </a:pPr>
            <a:endParaRPr lang="en-US" dirty="0"/>
          </a:p>
          <a:p>
            <a:pPr marL="0" indent="0">
              <a:defRPr/>
            </a:pPr>
            <a:endParaRPr lang="en-US" dirty="0"/>
          </a:p>
          <a:p>
            <a:pPr eaLnBrk="1" hangingPunct="1">
              <a:defRPr/>
            </a:pPr>
            <a:endParaRPr lang="en-US" dirty="0"/>
          </a:p>
        </p:txBody>
      </p:sp>
      <p:sp>
        <p:nvSpPr>
          <p:cNvPr id="4" name="Footer Placeholder 3"/>
          <p:cNvSpPr>
            <a:spLocks noGrp="1"/>
          </p:cNvSpPr>
          <p:nvPr>
            <p:ph type="ftr" sz="quarter" idx="11"/>
          </p:nvPr>
        </p:nvSpPr>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
        <p:nvSpPr>
          <p:cNvPr id="5" name="Slide Number Placeholder 4"/>
          <p:cNvSpPr>
            <a:spLocks noGrp="1"/>
          </p:cNvSpPr>
          <p:nvPr>
            <p:ph type="sldNum" sz="quarter" idx="12"/>
          </p:nvPr>
        </p:nvSpPr>
        <p:spPr/>
        <p:txBody>
          <a:bodyPr/>
          <a:lstStyle/>
          <a:p>
            <a:pPr>
              <a:defRPr/>
            </a:pPr>
            <a:r>
              <a:rPr lang="en-US" smtClean="0"/>
              <a:t>1-</a:t>
            </a:r>
            <a:fld id="{75193B28-D824-47E0-B7D6-49612C8F6559}"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TotalTime>
  <Words>1315</Words>
  <Application>Microsoft Office PowerPoint</Application>
  <PresentationFormat>عرض على الشاشة (4:3)</PresentationFormat>
  <Paragraphs>227</Paragraphs>
  <Slides>22</Slides>
  <Notes>16</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ＭＳ Ｐゴシック</vt:lpstr>
      <vt:lpstr>Arial</vt:lpstr>
      <vt:lpstr>Calibri</vt:lpstr>
      <vt:lpstr>Wingdings 2</vt:lpstr>
      <vt:lpstr>Office Theme</vt:lpstr>
      <vt:lpstr>Chapter 1</vt:lpstr>
      <vt:lpstr>Learning Objectives</vt:lpstr>
      <vt:lpstr>Learning Objectives</vt:lpstr>
      <vt:lpstr>Marketing Reasearch Is Part of Marketing  </vt:lpstr>
      <vt:lpstr>عرض تقديمي في PowerPoint</vt:lpstr>
      <vt:lpstr>THE PHILOSOPHY OF THE MARKETING CONCEPT GUIDES MANAGERS DECISIONS</vt:lpstr>
      <vt:lpstr>عرض تقديمي في PowerPoint</vt:lpstr>
      <vt:lpstr>THE  “RIGHT” Marketing Strategy</vt:lpstr>
      <vt:lpstr>What Is Marketing Research?</vt:lpstr>
      <vt:lpstr>AMA Definition FOR THE </vt:lpstr>
      <vt:lpstr>Is it Marketing research or Market Research?</vt:lpstr>
      <vt:lpstr>عرض تقديمي في PowerPoint</vt:lpstr>
      <vt:lpstr>Uses of Marketing Research</vt:lpstr>
      <vt:lpstr>1-Identifying Market Opportunities and Problems</vt:lpstr>
      <vt:lpstr>2-Generate, Refine, and Evaluate Potential Marketing Actions</vt:lpstr>
      <vt:lpstr>3-Monitor Marketing Performance</vt:lpstr>
      <vt:lpstr>4-Improve Marketing as a Process</vt:lpstr>
      <vt:lpstr>5- Marketing research is sometimes wrong</vt:lpstr>
      <vt:lpstr>The Marketing Information System</vt:lpstr>
      <vt:lpstr>Components of an MIS</vt:lpstr>
      <vt:lpstr>عرض تقديمي في PowerPoint</vt:lpstr>
      <vt:lpstr>Figure 1.1  The Marketing Information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Sciglimpaglia</dc:creator>
  <cp:lastModifiedBy>HP</cp:lastModifiedBy>
  <cp:revision>81</cp:revision>
  <cp:lastPrinted>2012-10-29T18:24:04Z</cp:lastPrinted>
  <dcterms:created xsi:type="dcterms:W3CDTF">2012-10-29T18:22:35Z</dcterms:created>
  <dcterms:modified xsi:type="dcterms:W3CDTF">2019-01-15T15:40:25Z</dcterms:modified>
</cp:coreProperties>
</file>