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7" r:id="rId7"/>
    <p:sldId id="261" r:id="rId8"/>
    <p:sldId id="262" r:id="rId9"/>
    <p:sldId id="263" r:id="rId10"/>
    <p:sldId id="264" r:id="rId11"/>
    <p:sldId id="265" r:id="rId12"/>
    <p:sldId id="266"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7" d="100"/>
          <a:sy n="67" d="100"/>
        </p:scale>
        <p:origin x="-112" y="-4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December 20, 2016</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December 20,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December 20,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December 20,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December 20,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December 20,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December 20, 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December 20, 2016</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December 20, 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December 20, 2016</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December 20, 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December 20, 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3.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4.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Ch18</a:t>
            </a:r>
            <a:endParaRPr lang="en-US" dirty="0"/>
          </a:p>
        </p:txBody>
      </p:sp>
      <p:sp>
        <p:nvSpPr>
          <p:cNvPr id="3" name="Subtitle 2"/>
          <p:cNvSpPr>
            <a:spLocks noGrp="1"/>
          </p:cNvSpPr>
          <p:nvPr>
            <p:ph type="subTitle" idx="1"/>
          </p:nvPr>
        </p:nvSpPr>
        <p:spPr/>
        <p:txBody>
          <a:bodyPr/>
          <a:lstStyle/>
          <a:p>
            <a:r>
              <a:rPr lang="en-US" dirty="0" smtClean="0"/>
              <a:t>Analysis and Management of Bond</a:t>
            </a:r>
            <a:endParaRPr lang="en-US" dirty="0"/>
          </a:p>
        </p:txBody>
      </p:sp>
    </p:spTree>
    <p:extLst>
      <p:ext uri="{BB962C8B-B14F-4D97-AF65-F5344CB8AC3E}">
        <p14:creationId xmlns:p14="http://schemas.microsoft.com/office/powerpoint/2010/main" val="765595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Computing Bond Yields</a:t>
            </a:r>
            <a:endParaRPr lang="en-US" dirty="0"/>
          </a:p>
        </p:txBody>
      </p:sp>
      <p:sp>
        <p:nvSpPr>
          <p:cNvPr id="3" name="Content Placeholder 2"/>
          <p:cNvSpPr>
            <a:spLocks noGrp="1"/>
          </p:cNvSpPr>
          <p:nvPr>
            <p:ph idx="1"/>
          </p:nvPr>
        </p:nvSpPr>
        <p:spPr/>
        <p:txBody>
          <a:bodyPr>
            <a:normAutofit fontScale="92500" lnSpcReduction="10000"/>
          </a:bodyPr>
          <a:lstStyle/>
          <a:p>
            <a:pPr eaLnBrk="0" hangingPunct="0">
              <a:lnSpc>
                <a:spcPct val="110000"/>
              </a:lnSpc>
            </a:pPr>
            <a:r>
              <a:rPr lang="en-US" b="1" dirty="0"/>
              <a:t>Computing Promised Yield to Call (YTC</a:t>
            </a:r>
            <a:r>
              <a:rPr lang="en-US" dirty="0" smtClean="0"/>
              <a:t>)</a:t>
            </a:r>
          </a:p>
          <a:p>
            <a:pPr marL="365760" lvl="1" indent="0" eaLnBrk="0" hangingPunct="0">
              <a:lnSpc>
                <a:spcPct val="110000"/>
              </a:lnSpc>
              <a:buNone/>
            </a:pPr>
            <a:r>
              <a:rPr lang="en-US" dirty="0"/>
              <a:t>One needs to compute YTC for callable </a:t>
            </a:r>
            <a:r>
              <a:rPr lang="en-US" dirty="0" smtClean="0"/>
              <a:t>bonds</a:t>
            </a:r>
          </a:p>
          <a:p>
            <a:pPr marL="365760" lvl="1" indent="0" eaLnBrk="0" hangingPunct="0">
              <a:lnSpc>
                <a:spcPct val="110000"/>
              </a:lnSpc>
              <a:buNone/>
            </a:pPr>
            <a:endParaRPr lang="en-US" dirty="0"/>
          </a:p>
          <a:p>
            <a:pPr marL="365760" lvl="1" indent="0" eaLnBrk="0" hangingPunct="0">
              <a:lnSpc>
                <a:spcPct val="110000"/>
              </a:lnSpc>
              <a:buNone/>
            </a:pPr>
            <a:endParaRPr lang="en-US" dirty="0" smtClean="0"/>
          </a:p>
          <a:p>
            <a:pPr marL="365760" lvl="1" indent="0" eaLnBrk="0" hangingPunct="0">
              <a:lnSpc>
                <a:spcPct val="110000"/>
              </a:lnSpc>
              <a:buNone/>
            </a:pPr>
            <a:endParaRPr lang="en-US" dirty="0"/>
          </a:p>
          <a:p>
            <a:pPr marL="0" indent="0">
              <a:buNone/>
            </a:pPr>
            <a:r>
              <a:rPr lang="en-US" sz="2000" dirty="0"/>
              <a:t>where:</a:t>
            </a:r>
          </a:p>
          <a:p>
            <a:pPr marL="0" indent="0">
              <a:buNone/>
            </a:pPr>
            <a:r>
              <a:rPr lang="en-US" sz="2000" i="1" dirty="0"/>
              <a:t>	P</a:t>
            </a:r>
            <a:r>
              <a:rPr lang="en-US" sz="2000" i="1" baseline="-25000" dirty="0"/>
              <a:t>m</a:t>
            </a:r>
            <a:r>
              <a:rPr lang="en-US" sz="2000" i="1" dirty="0"/>
              <a:t> </a:t>
            </a:r>
            <a:r>
              <a:rPr lang="en-US" sz="2000" dirty="0"/>
              <a:t>= market price of the bond</a:t>
            </a:r>
          </a:p>
          <a:p>
            <a:pPr marL="0" indent="0">
              <a:buNone/>
            </a:pPr>
            <a:r>
              <a:rPr lang="en-US" sz="2000" i="1" dirty="0"/>
              <a:t>	</a:t>
            </a:r>
            <a:r>
              <a:rPr lang="en-US" sz="2000" i="1" dirty="0" err="1"/>
              <a:t>C</a:t>
            </a:r>
            <a:r>
              <a:rPr lang="en-US" sz="2000" i="1" baseline="-25000" dirty="0" err="1"/>
              <a:t>i</a:t>
            </a:r>
            <a:r>
              <a:rPr lang="en-US" sz="2000" dirty="0"/>
              <a:t> = annual coupon payment</a:t>
            </a:r>
          </a:p>
          <a:p>
            <a:pPr marL="0" indent="0">
              <a:buNone/>
            </a:pPr>
            <a:r>
              <a:rPr lang="en-US" sz="2000" i="1" dirty="0"/>
              <a:t>	</a:t>
            </a:r>
            <a:r>
              <a:rPr lang="en-US" sz="2000" i="1" dirty="0" err="1"/>
              <a:t>nc</a:t>
            </a:r>
            <a:r>
              <a:rPr lang="en-US" sz="2000" dirty="0"/>
              <a:t> = number of years to first call</a:t>
            </a:r>
          </a:p>
          <a:p>
            <a:pPr marL="0" indent="0">
              <a:buNone/>
            </a:pPr>
            <a:r>
              <a:rPr lang="en-US" sz="2000" i="1" dirty="0"/>
              <a:t>	P</a:t>
            </a:r>
            <a:r>
              <a:rPr lang="en-US" sz="2000" i="1" baseline="-25000" dirty="0"/>
              <a:t>c</a:t>
            </a:r>
            <a:r>
              <a:rPr lang="en-US" sz="2000" dirty="0"/>
              <a:t> = call price of the bond</a:t>
            </a:r>
          </a:p>
          <a:p>
            <a:pPr marL="365760" lvl="1" indent="0" eaLnBrk="0" hangingPunct="0">
              <a:lnSpc>
                <a:spcPct val="110000"/>
              </a:lnSpc>
              <a:buNone/>
            </a:pPr>
            <a:endParaRPr lang="en-US" dirty="0"/>
          </a:p>
          <a:p>
            <a:pPr marL="68580" indent="0" eaLnBrk="0" hangingPunct="0">
              <a:lnSpc>
                <a:spcPct val="110000"/>
              </a:lnSpc>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112133511"/>
              </p:ext>
            </p:extLst>
          </p:nvPr>
        </p:nvGraphicFramePr>
        <p:xfrm>
          <a:off x="2866237" y="3124735"/>
          <a:ext cx="3797661" cy="1238368"/>
        </p:xfrm>
        <a:graphic>
          <a:graphicData uri="http://schemas.openxmlformats.org/presentationml/2006/ole">
            <mc:AlternateContent xmlns:mc="http://schemas.openxmlformats.org/markup-compatibility/2006">
              <mc:Choice xmlns:v="urn:schemas-microsoft-com:vml" Requires="v">
                <p:oleObj spid="_x0000_s2054" name="Equation" r:id="rId3" imgW="2374900" imgH="774700" progId="Equation.3">
                  <p:embed/>
                </p:oleObj>
              </mc:Choice>
              <mc:Fallback>
                <p:oleObj name="Equation" r:id="rId3" imgW="2374900" imgH="774700" progId="Equation.3">
                  <p:embed/>
                  <p:pic>
                    <p:nvPicPr>
                      <p:cNvPr id="0" name=""/>
                      <p:cNvPicPr/>
                      <p:nvPr/>
                    </p:nvPicPr>
                    <p:blipFill>
                      <a:blip r:embed="rId4"/>
                      <a:stretch>
                        <a:fillRect/>
                      </a:stretch>
                    </p:blipFill>
                    <p:spPr>
                      <a:xfrm>
                        <a:off x="2866237" y="3124735"/>
                        <a:ext cx="3797661" cy="1238368"/>
                      </a:xfrm>
                      <a:prstGeom prst="rect">
                        <a:avLst/>
                      </a:prstGeom>
                    </p:spPr>
                  </p:pic>
                </p:oleObj>
              </mc:Fallback>
            </mc:AlternateContent>
          </a:graphicData>
        </a:graphic>
      </p:graphicFrame>
    </p:spTree>
    <p:extLst>
      <p:ext uri="{BB962C8B-B14F-4D97-AF65-F5344CB8AC3E}">
        <p14:creationId xmlns:p14="http://schemas.microsoft.com/office/powerpoint/2010/main" val="91723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280119"/>
          </a:xfrm>
        </p:spPr>
        <p:txBody>
          <a:bodyPr>
            <a:normAutofit fontScale="90000"/>
          </a:bodyPr>
          <a:lstStyle/>
          <a:p>
            <a:r>
              <a:rPr lang="en-US" b="1" dirty="0"/>
              <a:t>Computing Bond Yields</a:t>
            </a:r>
            <a:endParaRPr lang="en-US" dirty="0"/>
          </a:p>
        </p:txBody>
      </p:sp>
      <p:sp>
        <p:nvSpPr>
          <p:cNvPr id="3" name="Content Placeholder 2"/>
          <p:cNvSpPr>
            <a:spLocks noGrp="1"/>
          </p:cNvSpPr>
          <p:nvPr>
            <p:ph idx="1"/>
          </p:nvPr>
        </p:nvSpPr>
        <p:spPr>
          <a:xfrm>
            <a:off x="1043492" y="1571854"/>
            <a:ext cx="6777317" cy="4260776"/>
          </a:xfrm>
        </p:spPr>
        <p:txBody>
          <a:bodyPr>
            <a:normAutofit fontScale="70000" lnSpcReduction="20000"/>
          </a:bodyPr>
          <a:lstStyle/>
          <a:p>
            <a:r>
              <a:rPr lang="en-US" sz="2000" b="1" dirty="0"/>
              <a:t>Realized (Horizon) Yield</a:t>
            </a:r>
          </a:p>
          <a:p>
            <a:pPr marL="68580" lvl="1" indent="0">
              <a:buNone/>
            </a:pPr>
            <a:r>
              <a:rPr lang="en-US" sz="2000" dirty="0"/>
              <a:t>The realized yield over a horizon holding period is a variation on the promised yield equations</a:t>
            </a:r>
          </a:p>
          <a:p>
            <a:pPr lvl="1">
              <a:lnSpc>
                <a:spcPct val="110000"/>
              </a:lnSpc>
            </a:pPr>
            <a:endParaRPr lang="en-US" sz="2000" dirty="0" smtClean="0"/>
          </a:p>
          <a:p>
            <a:pPr lvl="1">
              <a:lnSpc>
                <a:spcPct val="110000"/>
              </a:lnSpc>
            </a:pPr>
            <a:endParaRPr lang="en-US" sz="2000" dirty="0" smtClean="0"/>
          </a:p>
          <a:p>
            <a:pPr lvl="1">
              <a:lnSpc>
                <a:spcPct val="110000"/>
              </a:lnSpc>
            </a:pPr>
            <a:endParaRPr lang="en-US" sz="2000" dirty="0" smtClean="0"/>
          </a:p>
          <a:p>
            <a:pPr lvl="1">
              <a:lnSpc>
                <a:spcPct val="110000"/>
              </a:lnSpc>
            </a:pPr>
            <a:endParaRPr lang="en-US" sz="2000" dirty="0"/>
          </a:p>
          <a:p>
            <a:pPr>
              <a:buFontTx/>
              <a:buNone/>
            </a:pPr>
            <a:r>
              <a:rPr lang="en-US" sz="2000" dirty="0"/>
              <a:t>where:</a:t>
            </a:r>
          </a:p>
          <a:p>
            <a:pPr>
              <a:buFontTx/>
              <a:buNone/>
            </a:pPr>
            <a:r>
              <a:rPr lang="en-US" sz="2000" i="1" dirty="0"/>
              <a:t>	P</a:t>
            </a:r>
            <a:r>
              <a:rPr lang="en-US" sz="2000" i="1" baseline="-25000" dirty="0"/>
              <a:t>f</a:t>
            </a:r>
            <a:r>
              <a:rPr lang="en-US" sz="2000" i="1" dirty="0"/>
              <a:t> </a:t>
            </a:r>
            <a:r>
              <a:rPr lang="en-US" sz="2000" dirty="0"/>
              <a:t>= the future selling price of the bond</a:t>
            </a:r>
          </a:p>
          <a:p>
            <a:pPr>
              <a:buFontTx/>
              <a:buNone/>
            </a:pPr>
            <a:r>
              <a:rPr lang="en-US" sz="2000" dirty="0"/>
              <a:t>	</a:t>
            </a:r>
            <a:r>
              <a:rPr lang="en-US" sz="2000" dirty="0" err="1"/>
              <a:t>P</a:t>
            </a:r>
            <a:r>
              <a:rPr lang="en-US" sz="2000" baseline="-25000" dirty="0" err="1"/>
              <a:t>p</a:t>
            </a:r>
            <a:r>
              <a:rPr lang="en-US" sz="2000" dirty="0"/>
              <a:t> = the par value of the bond</a:t>
            </a:r>
          </a:p>
          <a:p>
            <a:pPr>
              <a:buFontTx/>
              <a:buNone/>
            </a:pPr>
            <a:r>
              <a:rPr lang="en-US" sz="2000" i="1" dirty="0"/>
              <a:t>	</a:t>
            </a:r>
            <a:r>
              <a:rPr lang="en-US" sz="2000" i="1" dirty="0" err="1"/>
              <a:t>C</a:t>
            </a:r>
            <a:r>
              <a:rPr lang="en-US" sz="2000" i="1" baseline="-25000" dirty="0" err="1"/>
              <a:t>i</a:t>
            </a:r>
            <a:r>
              <a:rPr lang="en-US" sz="2000" dirty="0"/>
              <a:t> = annual coupon payment</a:t>
            </a:r>
          </a:p>
          <a:p>
            <a:pPr>
              <a:buFontTx/>
              <a:buNone/>
            </a:pPr>
            <a:r>
              <a:rPr lang="en-US" sz="2000" i="1" dirty="0"/>
              <a:t>	n</a:t>
            </a:r>
            <a:r>
              <a:rPr lang="en-US" sz="2000" dirty="0"/>
              <a:t> = number of years to maturity</a:t>
            </a:r>
          </a:p>
          <a:p>
            <a:pPr>
              <a:buFontTx/>
              <a:buNone/>
            </a:pPr>
            <a:r>
              <a:rPr lang="en-US" sz="2000" i="1" dirty="0"/>
              <a:t>	</a:t>
            </a:r>
            <a:r>
              <a:rPr lang="en-US" sz="2000" i="1" dirty="0" err="1"/>
              <a:t>hp</a:t>
            </a:r>
            <a:r>
              <a:rPr lang="en-US" sz="2000" dirty="0"/>
              <a:t> = holding period of the bond in years</a:t>
            </a:r>
          </a:p>
          <a:p>
            <a:pPr>
              <a:buFontTx/>
              <a:buNone/>
            </a:pPr>
            <a:r>
              <a:rPr lang="en-US" sz="2000" i="1" dirty="0"/>
              <a:t>	</a:t>
            </a:r>
            <a:r>
              <a:rPr lang="en-US" sz="2000" i="1" dirty="0" err="1"/>
              <a:t>i</a:t>
            </a:r>
            <a:r>
              <a:rPr lang="en-US" sz="2000" dirty="0"/>
              <a:t> = the expected market YTM at the end of the holding period</a:t>
            </a:r>
          </a:p>
          <a:p>
            <a:pPr marL="365760" lvl="1" indent="0">
              <a:lnSpc>
                <a:spcPct val="110000"/>
              </a:lnSpc>
              <a:buNone/>
            </a:pPr>
            <a:endParaRPr lang="en-US" sz="2000" dirty="0"/>
          </a:p>
          <a:p>
            <a:pPr lvl="1">
              <a:lnSpc>
                <a:spcPct val="110000"/>
              </a:lnSpc>
            </a:pPr>
            <a:r>
              <a:rPr lang="en-US" sz="2000" dirty="0" smtClean="0"/>
              <a:t>Instead </a:t>
            </a:r>
            <a:r>
              <a:rPr lang="en-US" sz="2000" dirty="0"/>
              <a:t>of the par value as in the YTM equation, the future selling price, </a:t>
            </a:r>
            <a:r>
              <a:rPr lang="en-US" sz="2000" i="1" dirty="0"/>
              <a:t>P</a:t>
            </a:r>
            <a:r>
              <a:rPr lang="en-US" sz="2000" i="1" baseline="-25000" dirty="0"/>
              <a:t>f</a:t>
            </a:r>
            <a:r>
              <a:rPr lang="en-US" sz="2000" dirty="0"/>
              <a:t>, is used</a:t>
            </a:r>
          </a:p>
          <a:p>
            <a:pPr lvl="1">
              <a:lnSpc>
                <a:spcPct val="110000"/>
              </a:lnSpc>
            </a:pPr>
            <a:r>
              <a:rPr lang="en-US" sz="2000" dirty="0"/>
              <a:t>Instead of the number of years to maturity as in the YTM equation, the holding period (years), </a:t>
            </a:r>
            <a:r>
              <a:rPr lang="en-US" sz="2000" i="1" dirty="0" err="1"/>
              <a:t>hp</a:t>
            </a:r>
            <a:r>
              <a:rPr lang="en-US" sz="2000" dirty="0"/>
              <a:t>, is used </a:t>
            </a:r>
            <a:r>
              <a:rPr lang="en-US" sz="2000" dirty="0" smtClean="0"/>
              <a:t>here</a:t>
            </a:r>
          </a:p>
          <a:p>
            <a:pPr lvl="1">
              <a:lnSpc>
                <a:spcPct val="110000"/>
              </a:lnSpc>
            </a:pPr>
            <a:endParaRPr lang="en-US" sz="2000" baseline="-25000" dirty="0"/>
          </a:p>
          <a:p>
            <a:pPr marL="68580" indent="0">
              <a:buNone/>
            </a:pP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388503267"/>
              </p:ext>
            </p:extLst>
          </p:nvPr>
        </p:nvGraphicFramePr>
        <p:xfrm>
          <a:off x="3777414" y="2140101"/>
          <a:ext cx="3879782" cy="1189280"/>
        </p:xfrm>
        <a:graphic>
          <a:graphicData uri="http://schemas.openxmlformats.org/presentationml/2006/ole">
            <mc:AlternateContent xmlns:mc="http://schemas.openxmlformats.org/markup-compatibility/2006">
              <mc:Choice xmlns:v="urn:schemas-microsoft-com:vml" Requires="v">
                <p:oleObj spid="_x0000_s3077" name="Equation" r:id="rId3" imgW="2527300" imgH="774700" progId="Equation.3">
                  <p:embed/>
                </p:oleObj>
              </mc:Choice>
              <mc:Fallback>
                <p:oleObj name="Equation" r:id="rId3" imgW="2527300" imgH="774700" progId="Equation.3">
                  <p:embed/>
                  <p:pic>
                    <p:nvPicPr>
                      <p:cNvPr id="0" name=""/>
                      <p:cNvPicPr/>
                      <p:nvPr/>
                    </p:nvPicPr>
                    <p:blipFill>
                      <a:blip r:embed="rId4"/>
                      <a:stretch>
                        <a:fillRect/>
                      </a:stretch>
                    </p:blipFill>
                    <p:spPr>
                      <a:xfrm>
                        <a:off x="3777414" y="2140101"/>
                        <a:ext cx="3879782" cy="1189280"/>
                      </a:xfrm>
                      <a:prstGeom prst="rect">
                        <a:avLst/>
                      </a:prstGeom>
                    </p:spPr>
                  </p:pic>
                </p:oleObj>
              </mc:Fallback>
            </mc:AlternateContent>
          </a:graphicData>
        </a:graphic>
      </p:graphicFrame>
    </p:spTree>
    <p:extLst>
      <p:ext uri="{BB962C8B-B14F-4D97-AF65-F5344CB8AC3E}">
        <p14:creationId xmlns:p14="http://schemas.microsoft.com/office/powerpoint/2010/main" val="2708664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985809"/>
            <a:ext cx="7024744" cy="564794"/>
          </a:xfrm>
        </p:spPr>
        <p:txBody>
          <a:bodyPr>
            <a:normAutofit fontScale="90000"/>
          </a:bodyPr>
          <a:lstStyle/>
          <a:p>
            <a:r>
              <a:rPr lang="en-US" dirty="0" smtClean="0"/>
              <a:t>Bond Valuation using spot rate</a:t>
            </a:r>
            <a:endParaRPr lang="en-US" dirty="0"/>
          </a:p>
        </p:txBody>
      </p:sp>
      <p:sp>
        <p:nvSpPr>
          <p:cNvPr id="3" name="Content Placeholder 2"/>
          <p:cNvSpPr>
            <a:spLocks noGrp="1"/>
          </p:cNvSpPr>
          <p:nvPr>
            <p:ph idx="1"/>
          </p:nvPr>
        </p:nvSpPr>
        <p:spPr>
          <a:xfrm>
            <a:off x="1043492" y="1706206"/>
            <a:ext cx="6777317" cy="4126424"/>
          </a:xfrm>
        </p:spPr>
        <p:txBody>
          <a:bodyPr>
            <a:normAutofit fontScale="92500" lnSpcReduction="20000"/>
          </a:bodyPr>
          <a:lstStyle/>
          <a:p>
            <a:pPr marL="68580" indent="0">
              <a:lnSpc>
                <a:spcPct val="90000"/>
              </a:lnSpc>
              <a:buNone/>
            </a:pPr>
            <a:r>
              <a:rPr lang="en-US" dirty="0"/>
              <a:t>The Concept</a:t>
            </a:r>
          </a:p>
          <a:p>
            <a:pPr>
              <a:lnSpc>
                <a:spcPct val="90000"/>
              </a:lnSpc>
            </a:pPr>
            <a:r>
              <a:rPr lang="en-US" dirty="0" smtClean="0"/>
              <a:t> </a:t>
            </a:r>
            <a:r>
              <a:rPr lang="en-US" dirty="0"/>
              <a:t>we have used one discount rate for all cash flows, reflecting the overall required rate </a:t>
            </a:r>
            <a:endParaRPr lang="en-US" dirty="0" smtClean="0"/>
          </a:p>
          <a:p>
            <a:pPr marL="68580" indent="0">
              <a:lnSpc>
                <a:spcPct val="90000"/>
              </a:lnSpc>
              <a:buNone/>
            </a:pPr>
            <a:endParaRPr lang="en-US" dirty="0" smtClean="0"/>
          </a:p>
          <a:p>
            <a:pPr>
              <a:lnSpc>
                <a:spcPct val="90000"/>
              </a:lnSpc>
            </a:pPr>
            <a:r>
              <a:rPr lang="en-US" dirty="0"/>
              <a:t>single rate valuation technique would </a:t>
            </a:r>
            <a:r>
              <a:rPr lang="en-US" dirty="0" err="1"/>
              <a:t>misvalue</a:t>
            </a:r>
            <a:r>
              <a:rPr lang="en-US" dirty="0"/>
              <a:t> these bonds relative to the more </a:t>
            </a:r>
            <a:r>
              <a:rPr lang="en-US" dirty="0" smtClean="0"/>
              <a:t>appropriate </a:t>
            </a:r>
            <a:r>
              <a:rPr lang="en-US" dirty="0"/>
              <a:t>technique that consider each cash flow as a single bond discounted by its own spot rate</a:t>
            </a:r>
          </a:p>
          <a:p>
            <a:pPr lvl="1">
              <a:lnSpc>
                <a:spcPct val="90000"/>
              </a:lnSpc>
            </a:pPr>
            <a:endParaRPr lang="en-US" dirty="0"/>
          </a:p>
          <a:p>
            <a:pPr marL="354330" lvl="1" indent="-285750">
              <a:lnSpc>
                <a:spcPct val="90000"/>
              </a:lnSpc>
            </a:pPr>
            <a:r>
              <a:rPr lang="en-US" b="1" dirty="0" smtClean="0"/>
              <a:t>Spot </a:t>
            </a:r>
            <a:r>
              <a:rPr lang="en-US" b="1" dirty="0"/>
              <a:t>rate: </a:t>
            </a:r>
            <a:r>
              <a:rPr lang="en-US" dirty="0"/>
              <a:t>Defined as the discount rate for a cash flow at a specific </a:t>
            </a:r>
            <a:r>
              <a:rPr lang="en-US" dirty="0" smtClean="0"/>
              <a:t>maturity</a:t>
            </a:r>
          </a:p>
          <a:p>
            <a:pPr marL="354330" lvl="1" indent="-285750">
              <a:lnSpc>
                <a:spcPct val="90000"/>
              </a:lnSpc>
            </a:pPr>
            <a:r>
              <a:rPr lang="en-US" dirty="0" smtClean="0"/>
              <a:t>Valuing the bonds with a single high rate tend to generate a value that is lower than that derived from the spot rate curve.</a:t>
            </a:r>
          </a:p>
        </p:txBody>
      </p:sp>
    </p:spTree>
    <p:extLst>
      <p:ext uri="{BB962C8B-B14F-4D97-AF65-F5344CB8AC3E}">
        <p14:creationId xmlns:p14="http://schemas.microsoft.com/office/powerpoint/2010/main" val="364625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54373"/>
          </a:xfrm>
        </p:spPr>
        <p:txBody>
          <a:bodyPr>
            <a:normAutofit fontScale="90000"/>
          </a:bodyPr>
          <a:lstStyle/>
          <a:p>
            <a:r>
              <a:rPr lang="en-US" dirty="0" smtClean="0"/>
              <a:t>What determines interest rates</a:t>
            </a:r>
            <a:endParaRPr lang="en-US" dirty="0"/>
          </a:p>
        </p:txBody>
      </p:sp>
      <p:sp>
        <p:nvSpPr>
          <p:cNvPr id="3" name="Content Placeholder 2"/>
          <p:cNvSpPr>
            <a:spLocks noGrp="1"/>
          </p:cNvSpPr>
          <p:nvPr>
            <p:ph idx="1"/>
          </p:nvPr>
        </p:nvSpPr>
        <p:spPr/>
        <p:txBody>
          <a:bodyPr/>
          <a:lstStyle/>
          <a:p>
            <a:r>
              <a:rPr lang="en-US" dirty="0"/>
              <a:t>Inverse relationship with bond prices</a:t>
            </a:r>
          </a:p>
          <a:p>
            <a:r>
              <a:rPr lang="en-US" dirty="0"/>
              <a:t>Fundamental determinants of interest rates</a:t>
            </a:r>
          </a:p>
          <a:p>
            <a:pPr>
              <a:lnSpc>
                <a:spcPct val="140000"/>
              </a:lnSpc>
              <a:buFontTx/>
              <a:buNone/>
            </a:pPr>
            <a:r>
              <a:rPr lang="en-US" i="1" dirty="0"/>
              <a:t>			</a:t>
            </a:r>
            <a:r>
              <a:rPr lang="en-US" i="1" dirty="0" err="1"/>
              <a:t>i</a:t>
            </a:r>
            <a:r>
              <a:rPr lang="en-US" dirty="0"/>
              <a:t> = </a:t>
            </a:r>
            <a:r>
              <a:rPr lang="en-US" i="1" dirty="0"/>
              <a:t>RFR</a:t>
            </a:r>
            <a:r>
              <a:rPr lang="en-US" dirty="0"/>
              <a:t> + </a:t>
            </a:r>
            <a:r>
              <a:rPr lang="en-US" i="1" dirty="0"/>
              <a:t>I</a:t>
            </a:r>
            <a:r>
              <a:rPr lang="en-US" dirty="0"/>
              <a:t> + </a:t>
            </a:r>
            <a:r>
              <a:rPr lang="en-US" i="1" dirty="0"/>
              <a:t>RP</a:t>
            </a:r>
            <a:r>
              <a:rPr lang="en-US" dirty="0"/>
              <a:t>                   	</a:t>
            </a:r>
          </a:p>
          <a:p>
            <a:pPr>
              <a:buFontTx/>
              <a:buNone/>
            </a:pPr>
            <a:r>
              <a:rPr lang="en-US" sz="2000" dirty="0"/>
              <a:t>		where:</a:t>
            </a:r>
          </a:p>
          <a:p>
            <a:pPr lvl="1">
              <a:buFontTx/>
              <a:buNone/>
            </a:pPr>
            <a:r>
              <a:rPr lang="en-US" sz="2000" i="1" dirty="0"/>
              <a:t>		   RFR</a:t>
            </a:r>
            <a:r>
              <a:rPr lang="en-US" sz="2000" dirty="0"/>
              <a:t> = real risk-free rate of interest</a:t>
            </a:r>
          </a:p>
          <a:p>
            <a:pPr lvl="1">
              <a:buFontTx/>
              <a:buNone/>
            </a:pPr>
            <a:r>
              <a:rPr lang="en-US" sz="2000" i="1" dirty="0"/>
              <a:t>		   I</a:t>
            </a:r>
            <a:r>
              <a:rPr lang="en-US" sz="2000" dirty="0"/>
              <a:t> = expected rate of inflation</a:t>
            </a:r>
          </a:p>
          <a:p>
            <a:pPr lvl="1">
              <a:buFontTx/>
              <a:buNone/>
            </a:pPr>
            <a:r>
              <a:rPr lang="en-US" sz="2000" i="1" dirty="0"/>
              <a:t>	    RP</a:t>
            </a:r>
            <a:r>
              <a:rPr lang="en-US" sz="2000" dirty="0"/>
              <a:t> = risk </a:t>
            </a:r>
            <a:r>
              <a:rPr lang="en-US" sz="2000" dirty="0" smtClean="0"/>
              <a:t>premium</a:t>
            </a:r>
          </a:p>
          <a:p>
            <a:pPr lvl="1">
              <a:buFontTx/>
              <a:buNone/>
            </a:pPr>
            <a:endParaRPr lang="en-US" dirty="0"/>
          </a:p>
        </p:txBody>
      </p:sp>
    </p:spTree>
    <p:extLst>
      <p:ext uri="{BB962C8B-B14F-4D97-AF65-F5344CB8AC3E}">
        <p14:creationId xmlns:p14="http://schemas.microsoft.com/office/powerpoint/2010/main" val="2359716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determines Interest rates</a:t>
            </a:r>
            <a:endParaRPr lang="en-US" dirty="0"/>
          </a:p>
        </p:txBody>
      </p:sp>
      <p:sp>
        <p:nvSpPr>
          <p:cNvPr id="3" name="Content Placeholder 2"/>
          <p:cNvSpPr>
            <a:spLocks noGrp="1"/>
          </p:cNvSpPr>
          <p:nvPr>
            <p:ph idx="1"/>
          </p:nvPr>
        </p:nvSpPr>
        <p:spPr/>
        <p:txBody>
          <a:bodyPr/>
          <a:lstStyle/>
          <a:p>
            <a:pPr marL="68580" indent="0">
              <a:lnSpc>
                <a:spcPct val="90000"/>
              </a:lnSpc>
              <a:buNone/>
            </a:pPr>
            <a:r>
              <a:rPr lang="en-US" b="1" dirty="0"/>
              <a:t>Effect of Economic </a:t>
            </a:r>
            <a:r>
              <a:rPr lang="en-US" b="1" dirty="0" smtClean="0"/>
              <a:t>Factors</a:t>
            </a:r>
          </a:p>
          <a:p>
            <a:pPr marL="68580" indent="0">
              <a:lnSpc>
                <a:spcPct val="90000"/>
              </a:lnSpc>
              <a:buNone/>
            </a:pPr>
            <a:endParaRPr lang="en-US" b="1" dirty="0"/>
          </a:p>
          <a:p>
            <a:pPr lvl="1">
              <a:lnSpc>
                <a:spcPct val="90000"/>
              </a:lnSpc>
            </a:pPr>
            <a:r>
              <a:rPr lang="en-US" dirty="0"/>
              <a:t>Real growth rate</a:t>
            </a:r>
          </a:p>
          <a:p>
            <a:pPr lvl="1">
              <a:lnSpc>
                <a:spcPct val="90000"/>
              </a:lnSpc>
            </a:pPr>
            <a:r>
              <a:rPr lang="en-US" dirty="0"/>
              <a:t>Tightness or ease of capital market</a:t>
            </a:r>
          </a:p>
          <a:p>
            <a:pPr lvl="1">
              <a:lnSpc>
                <a:spcPct val="90000"/>
              </a:lnSpc>
            </a:pPr>
            <a:r>
              <a:rPr lang="en-US" dirty="0"/>
              <a:t>Expected inflation</a:t>
            </a:r>
          </a:p>
          <a:p>
            <a:pPr lvl="1">
              <a:lnSpc>
                <a:spcPct val="90000"/>
              </a:lnSpc>
            </a:pPr>
            <a:r>
              <a:rPr lang="en-US" dirty="0"/>
              <a:t>Supply and demand of loanable </a:t>
            </a:r>
            <a:r>
              <a:rPr lang="en-US" dirty="0" smtClean="0"/>
              <a:t>funds</a:t>
            </a:r>
          </a:p>
          <a:p>
            <a:pPr marL="365760" lvl="1" indent="0">
              <a:lnSpc>
                <a:spcPct val="90000"/>
              </a:lnSpc>
              <a:buNone/>
            </a:pPr>
            <a:endParaRPr lang="en-US" dirty="0"/>
          </a:p>
        </p:txBody>
      </p:sp>
    </p:spTree>
    <p:extLst>
      <p:ext uri="{BB962C8B-B14F-4D97-AF65-F5344CB8AC3E}">
        <p14:creationId xmlns:p14="http://schemas.microsoft.com/office/powerpoint/2010/main" val="1973575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78542"/>
          </a:xfrm>
        </p:spPr>
        <p:txBody>
          <a:bodyPr>
            <a:normAutofit fontScale="90000"/>
          </a:bodyPr>
          <a:lstStyle/>
          <a:p>
            <a:r>
              <a:rPr lang="en-US" dirty="0"/>
              <a:t>What determines Interest rates</a:t>
            </a:r>
          </a:p>
        </p:txBody>
      </p:sp>
      <p:sp>
        <p:nvSpPr>
          <p:cNvPr id="3" name="Content Placeholder 2"/>
          <p:cNvSpPr>
            <a:spLocks noGrp="1"/>
          </p:cNvSpPr>
          <p:nvPr>
            <p:ph idx="1"/>
          </p:nvPr>
        </p:nvSpPr>
        <p:spPr>
          <a:xfrm>
            <a:off x="1043492" y="1990574"/>
            <a:ext cx="6777317" cy="3842055"/>
          </a:xfrm>
        </p:spPr>
        <p:txBody>
          <a:bodyPr/>
          <a:lstStyle/>
          <a:p>
            <a:r>
              <a:rPr lang="en-US" dirty="0"/>
              <a:t>The economic forces that that determine the nominal </a:t>
            </a:r>
            <a:r>
              <a:rPr lang="en-US" dirty="0" smtClean="0"/>
              <a:t>RFR, </a:t>
            </a:r>
            <a:r>
              <a:rPr lang="en-US" dirty="0"/>
              <a:t>affect all securities </a:t>
            </a:r>
            <a:endParaRPr lang="en-US" dirty="0" smtClean="0"/>
          </a:p>
          <a:p>
            <a:pPr marL="68580" indent="0">
              <a:buNone/>
            </a:pPr>
            <a:endParaRPr lang="en-US" dirty="0"/>
          </a:p>
          <a:p>
            <a:r>
              <a:rPr lang="en-US" dirty="0" smtClean="0"/>
              <a:t>The interest rate of specific bond issue is influenced by factors that affect the nominal  RFR but also by the unique characteristics of the bond that influences the bond risk premium (RP)</a:t>
            </a:r>
          </a:p>
        </p:txBody>
      </p:sp>
    </p:spTree>
    <p:extLst>
      <p:ext uri="{BB962C8B-B14F-4D97-AF65-F5344CB8AC3E}">
        <p14:creationId xmlns:p14="http://schemas.microsoft.com/office/powerpoint/2010/main" val="3170563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97500"/>
          </a:xfrm>
        </p:spPr>
        <p:txBody>
          <a:bodyPr>
            <a:normAutofit fontScale="90000"/>
          </a:bodyPr>
          <a:lstStyle/>
          <a:p>
            <a:r>
              <a:rPr lang="en-US" dirty="0"/>
              <a:t>What determines Interest rates</a:t>
            </a:r>
          </a:p>
        </p:txBody>
      </p:sp>
      <p:sp>
        <p:nvSpPr>
          <p:cNvPr id="3" name="Content Placeholder 2"/>
          <p:cNvSpPr>
            <a:spLocks noGrp="1"/>
          </p:cNvSpPr>
          <p:nvPr>
            <p:ph idx="1"/>
          </p:nvPr>
        </p:nvSpPr>
        <p:spPr/>
        <p:txBody>
          <a:bodyPr/>
          <a:lstStyle/>
          <a:p>
            <a:pPr>
              <a:lnSpc>
                <a:spcPct val="110000"/>
              </a:lnSpc>
            </a:pPr>
            <a:r>
              <a:rPr lang="en-US" dirty="0"/>
              <a:t>Impact of Bond Characteristics</a:t>
            </a:r>
          </a:p>
          <a:p>
            <a:pPr marL="365760" lvl="1" indent="0">
              <a:lnSpc>
                <a:spcPct val="90000"/>
              </a:lnSpc>
              <a:buNone/>
            </a:pPr>
            <a:r>
              <a:rPr lang="en-US" dirty="0" smtClean="0"/>
              <a:t>1. Credit quality or the quality of the issue determined by its risk of default relative to other bonds. </a:t>
            </a:r>
            <a:endParaRPr lang="en-US" dirty="0"/>
          </a:p>
          <a:p>
            <a:pPr marL="365760" lvl="1" indent="0">
              <a:lnSpc>
                <a:spcPct val="90000"/>
              </a:lnSpc>
              <a:buNone/>
            </a:pPr>
            <a:r>
              <a:rPr lang="en-US" dirty="0" smtClean="0"/>
              <a:t>2.Term </a:t>
            </a:r>
            <a:r>
              <a:rPr lang="en-US" dirty="0"/>
              <a:t>to maturity</a:t>
            </a:r>
          </a:p>
          <a:p>
            <a:pPr marL="365760" lvl="1" indent="0">
              <a:lnSpc>
                <a:spcPct val="90000"/>
              </a:lnSpc>
              <a:buNone/>
            </a:pPr>
            <a:r>
              <a:rPr lang="en-US" dirty="0" smtClean="0"/>
              <a:t>3. Indenture provisions, including call features, collateral.</a:t>
            </a:r>
            <a:endParaRPr lang="en-US" dirty="0"/>
          </a:p>
          <a:p>
            <a:pPr marL="365760" lvl="1" indent="0">
              <a:lnSpc>
                <a:spcPct val="90000"/>
              </a:lnSpc>
              <a:buNone/>
            </a:pPr>
            <a:r>
              <a:rPr lang="en-US" dirty="0" smtClean="0"/>
              <a:t>4. Foreign </a:t>
            </a:r>
            <a:r>
              <a:rPr lang="en-US" dirty="0"/>
              <a:t>bond risk including exchange rate risk </a:t>
            </a:r>
            <a:endParaRPr lang="en-US" dirty="0" smtClean="0"/>
          </a:p>
          <a:p>
            <a:endParaRPr lang="en-US" dirty="0"/>
          </a:p>
        </p:txBody>
      </p:sp>
    </p:spTree>
    <p:extLst>
      <p:ext uri="{BB962C8B-B14F-4D97-AF65-F5344CB8AC3E}">
        <p14:creationId xmlns:p14="http://schemas.microsoft.com/office/powerpoint/2010/main" val="4114390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78542"/>
          </a:xfrm>
        </p:spPr>
        <p:txBody>
          <a:bodyPr>
            <a:normAutofit fontScale="90000"/>
          </a:bodyPr>
          <a:lstStyle/>
          <a:p>
            <a:r>
              <a:rPr lang="en-US" dirty="0"/>
              <a:t>What determines Interest rates</a:t>
            </a:r>
          </a:p>
        </p:txBody>
      </p:sp>
      <p:sp>
        <p:nvSpPr>
          <p:cNvPr id="3" name="Content Placeholder 2"/>
          <p:cNvSpPr>
            <a:spLocks noGrp="1"/>
          </p:cNvSpPr>
          <p:nvPr>
            <p:ph idx="1"/>
          </p:nvPr>
        </p:nvSpPr>
        <p:spPr>
          <a:xfrm>
            <a:off x="1043492" y="2047448"/>
            <a:ext cx="6777317" cy="3785182"/>
          </a:xfrm>
        </p:spPr>
        <p:txBody>
          <a:bodyPr>
            <a:normAutofit fontScale="92500" lnSpcReduction="20000"/>
          </a:bodyPr>
          <a:lstStyle/>
          <a:p>
            <a:r>
              <a:rPr lang="en-US" dirty="0" smtClean="0"/>
              <a:t>Example: bonds with different rates have different yields. AAA rated bond possess lower risk of default than BBB bond, so they have lower required yield.</a:t>
            </a:r>
          </a:p>
          <a:p>
            <a:r>
              <a:rPr lang="en-US" dirty="0" smtClean="0"/>
              <a:t>Note that the risk premium differences between bonds of different quality levels change dramatically overtime depending on the economic conditions.</a:t>
            </a:r>
          </a:p>
          <a:p>
            <a:r>
              <a:rPr lang="en-US" dirty="0" smtClean="0"/>
              <a:t>When the economy experience  a recession, then the desire for quality bond increase which increase the different in yield. </a:t>
            </a:r>
          </a:p>
          <a:p>
            <a:r>
              <a:rPr lang="en-US" dirty="0" smtClean="0"/>
              <a:t>This difference in yield is referred to as the </a:t>
            </a:r>
            <a:r>
              <a:rPr lang="en-US" b="1" dirty="0" smtClean="0"/>
              <a:t>credit yield</a:t>
            </a:r>
            <a:endParaRPr lang="en-US" b="1" dirty="0"/>
          </a:p>
        </p:txBody>
      </p:sp>
    </p:spTree>
    <p:extLst>
      <p:ext uri="{BB962C8B-B14F-4D97-AF65-F5344CB8AC3E}">
        <p14:creationId xmlns:p14="http://schemas.microsoft.com/office/powerpoint/2010/main" val="36462468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21668"/>
          </a:xfrm>
        </p:spPr>
        <p:txBody>
          <a:bodyPr>
            <a:normAutofit fontScale="90000"/>
          </a:bodyPr>
          <a:lstStyle/>
          <a:p>
            <a:r>
              <a:rPr lang="en-US" b="1" dirty="0"/>
              <a:t>Term Structure of Interest Rates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It is a static function that relates the term to maturity to the yield to maturity for a sample of bonds at a given point in time</a:t>
            </a:r>
          </a:p>
          <a:p>
            <a:endParaRPr lang="en-US" dirty="0"/>
          </a:p>
          <a:p>
            <a:r>
              <a:rPr lang="en-US" dirty="0"/>
              <a:t>Types of Yield Curves </a:t>
            </a:r>
          </a:p>
          <a:p>
            <a:pPr lvl="1"/>
            <a:r>
              <a:rPr lang="en-US" dirty="0">
                <a:solidFill>
                  <a:srgbClr val="FFC000"/>
                </a:solidFill>
              </a:rPr>
              <a:t>Rising yield curve</a:t>
            </a:r>
            <a:r>
              <a:rPr lang="en-US" i="1" dirty="0"/>
              <a:t>: Y</a:t>
            </a:r>
            <a:r>
              <a:rPr lang="en-US" dirty="0"/>
              <a:t>ields on short-term maturities are lower than longer maturities</a:t>
            </a:r>
          </a:p>
          <a:p>
            <a:pPr lvl="1"/>
            <a:r>
              <a:rPr lang="en-US" dirty="0">
                <a:solidFill>
                  <a:srgbClr val="FFC000"/>
                </a:solidFill>
              </a:rPr>
              <a:t>Flat yield curve</a:t>
            </a:r>
            <a:r>
              <a:rPr lang="en-US" dirty="0"/>
              <a:t>: Equal yields on all issues</a:t>
            </a:r>
          </a:p>
          <a:p>
            <a:pPr lvl="1"/>
            <a:r>
              <a:rPr lang="en-US" dirty="0">
                <a:solidFill>
                  <a:srgbClr val="FFC000"/>
                </a:solidFill>
              </a:rPr>
              <a:t>Declining yield curve</a:t>
            </a:r>
            <a:r>
              <a:rPr lang="en-US" dirty="0"/>
              <a:t>: Yields on short-term issues are higher than longer maturities</a:t>
            </a:r>
          </a:p>
          <a:p>
            <a:endParaRPr lang="en-US" dirty="0"/>
          </a:p>
        </p:txBody>
      </p:sp>
    </p:spTree>
    <p:extLst>
      <p:ext uri="{BB962C8B-B14F-4D97-AF65-F5344CB8AC3E}">
        <p14:creationId xmlns:p14="http://schemas.microsoft.com/office/powerpoint/2010/main" val="89529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endParaRPr lang="en-US" dirty="0"/>
          </a:p>
        </p:txBody>
      </p:sp>
    </p:spTree>
    <p:extLst>
      <p:ext uri="{BB962C8B-B14F-4D97-AF65-F5344CB8AC3E}">
        <p14:creationId xmlns:p14="http://schemas.microsoft.com/office/powerpoint/2010/main" val="4026931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35415"/>
          </a:xfrm>
        </p:spPr>
        <p:txBody>
          <a:bodyPr>
            <a:normAutofit fontScale="90000"/>
          </a:bodyPr>
          <a:lstStyle/>
          <a:p>
            <a:r>
              <a:rPr lang="en-US" b="1" dirty="0"/>
              <a:t>The Fundamentals of Bond Valuation</a:t>
            </a:r>
            <a:endParaRPr lang="en-US" dirty="0"/>
          </a:p>
        </p:txBody>
      </p:sp>
      <p:sp>
        <p:nvSpPr>
          <p:cNvPr id="3" name="Content Placeholder 2"/>
          <p:cNvSpPr>
            <a:spLocks noGrp="1"/>
          </p:cNvSpPr>
          <p:nvPr>
            <p:ph idx="1"/>
          </p:nvPr>
        </p:nvSpPr>
        <p:spPr>
          <a:xfrm>
            <a:off x="1043492" y="1763079"/>
            <a:ext cx="6777317" cy="4663630"/>
          </a:xfrm>
        </p:spPr>
        <p:txBody>
          <a:bodyPr>
            <a:normAutofit fontScale="92500" lnSpcReduction="10000"/>
          </a:bodyPr>
          <a:lstStyle/>
          <a:p>
            <a:r>
              <a:rPr lang="en-US" dirty="0"/>
              <a:t>The Present Value </a:t>
            </a:r>
            <a:r>
              <a:rPr lang="en-US" dirty="0" smtClean="0"/>
              <a:t>Model</a:t>
            </a:r>
          </a:p>
          <a:p>
            <a:endParaRPr lang="en-US" dirty="0"/>
          </a:p>
          <a:p>
            <a:endParaRPr lang="en-US" dirty="0" smtClean="0"/>
          </a:p>
          <a:p>
            <a:endParaRPr lang="en-US" dirty="0"/>
          </a:p>
          <a:p>
            <a:endParaRPr lang="en-US" dirty="0" smtClean="0"/>
          </a:p>
          <a:p>
            <a:r>
              <a:rPr lang="en-US" sz="2800" dirty="0"/>
              <a:t> </a:t>
            </a:r>
            <a:r>
              <a:rPr lang="en-US" dirty="0"/>
              <a:t>where:</a:t>
            </a:r>
          </a:p>
          <a:p>
            <a:pPr marL="68580" indent="0">
              <a:buNone/>
            </a:pPr>
            <a:r>
              <a:rPr lang="en-US" sz="2800" i="1" dirty="0">
                <a:latin typeface="Times New Roman" pitchFamily="18" charset="0"/>
              </a:rPr>
              <a:t>	</a:t>
            </a:r>
            <a:r>
              <a:rPr lang="en-US" i="1" dirty="0">
                <a:latin typeface="Times New Roman" pitchFamily="18" charset="0"/>
              </a:rPr>
              <a:t>P</a:t>
            </a:r>
            <a:r>
              <a:rPr lang="en-US" i="1" baseline="-25000" dirty="0">
                <a:latin typeface="Times New Roman" pitchFamily="18" charset="0"/>
              </a:rPr>
              <a:t>m</a:t>
            </a:r>
            <a:r>
              <a:rPr lang="en-US" dirty="0"/>
              <a:t>=the current market price of the bond</a:t>
            </a:r>
          </a:p>
          <a:p>
            <a:pPr marL="68580" indent="0">
              <a:buNone/>
            </a:pPr>
            <a:r>
              <a:rPr lang="en-US" i="1" dirty="0">
                <a:latin typeface="Times New Roman" pitchFamily="18" charset="0"/>
              </a:rPr>
              <a:t>	n</a:t>
            </a:r>
            <a:r>
              <a:rPr lang="en-US" dirty="0"/>
              <a:t> = the number of years to maturity</a:t>
            </a:r>
          </a:p>
          <a:p>
            <a:pPr marL="68580" indent="0">
              <a:buNone/>
            </a:pPr>
            <a:r>
              <a:rPr lang="en-US" dirty="0">
                <a:latin typeface="Times New Roman" pitchFamily="18" charset="0"/>
              </a:rPr>
              <a:t>	</a:t>
            </a:r>
            <a:r>
              <a:rPr lang="en-US" dirty="0" err="1">
                <a:latin typeface="Times New Roman" pitchFamily="18" charset="0"/>
              </a:rPr>
              <a:t>C</a:t>
            </a:r>
            <a:r>
              <a:rPr lang="en-US" i="1" baseline="-25000" dirty="0" err="1">
                <a:latin typeface="Times New Roman" pitchFamily="18" charset="0"/>
              </a:rPr>
              <a:t>i</a:t>
            </a:r>
            <a:r>
              <a:rPr lang="en-US" baseline="-25000" dirty="0">
                <a:latin typeface="Times New Roman" pitchFamily="18" charset="0"/>
              </a:rPr>
              <a:t> </a:t>
            </a:r>
            <a:r>
              <a:rPr lang="en-US" dirty="0"/>
              <a:t>= the annual coupon payment for bond </a:t>
            </a:r>
            <a:r>
              <a:rPr lang="en-US" i="1" dirty="0" err="1"/>
              <a:t>i</a:t>
            </a:r>
            <a:endParaRPr lang="en-US" i="1" dirty="0">
              <a:latin typeface="Times New Roman" pitchFamily="18" charset="0"/>
            </a:endParaRPr>
          </a:p>
          <a:p>
            <a:pPr marL="68580" indent="0">
              <a:buNone/>
            </a:pPr>
            <a:r>
              <a:rPr lang="en-US" i="1" dirty="0">
                <a:latin typeface="Times New Roman" pitchFamily="18" charset="0"/>
              </a:rPr>
              <a:t>	</a:t>
            </a:r>
            <a:r>
              <a:rPr lang="en-US" i="1" dirty="0" err="1">
                <a:latin typeface="Times New Roman" pitchFamily="18" charset="0"/>
              </a:rPr>
              <a:t>i</a:t>
            </a:r>
            <a:r>
              <a:rPr lang="en-US" i="1" dirty="0">
                <a:latin typeface="Times New Roman" pitchFamily="18" charset="0"/>
              </a:rPr>
              <a:t> = </a:t>
            </a:r>
            <a:r>
              <a:rPr lang="en-US" dirty="0"/>
              <a:t>the prevailing yield to maturity for this bond issue</a:t>
            </a:r>
          </a:p>
          <a:p>
            <a:pPr marL="68580" indent="0">
              <a:buNone/>
            </a:pPr>
            <a:r>
              <a:rPr lang="en-US" i="1" dirty="0">
                <a:latin typeface="Times New Roman" pitchFamily="18" charset="0"/>
              </a:rPr>
              <a:t>	</a:t>
            </a:r>
            <a:r>
              <a:rPr lang="en-US" i="1" dirty="0" err="1">
                <a:latin typeface="Times New Roman" pitchFamily="18" charset="0"/>
              </a:rPr>
              <a:t>P</a:t>
            </a:r>
            <a:r>
              <a:rPr lang="en-US" i="1" baseline="-25000" dirty="0" err="1">
                <a:latin typeface="Times New Roman" pitchFamily="18" charset="0"/>
              </a:rPr>
              <a:t>p</a:t>
            </a:r>
            <a:r>
              <a:rPr lang="en-US" dirty="0"/>
              <a:t>=the par value of the bond</a:t>
            </a:r>
            <a:endParaRPr lang="en-US" dirty="0" smtClean="0"/>
          </a:p>
          <a:p>
            <a:endParaRPr lang="en-US" dirty="0"/>
          </a:p>
          <a:p>
            <a:pPr marL="68580" indent="0">
              <a:buNone/>
            </a:pPr>
            <a:endParaRPr lang="en-US" dirty="0" smtClean="0"/>
          </a:p>
          <a:p>
            <a:endParaRPr lang="en-US" dirty="0"/>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124368059"/>
              </p:ext>
            </p:extLst>
          </p:nvPr>
        </p:nvGraphicFramePr>
        <p:xfrm>
          <a:off x="2645990" y="2237027"/>
          <a:ext cx="4538412" cy="1464778"/>
        </p:xfrm>
        <a:graphic>
          <a:graphicData uri="http://schemas.openxmlformats.org/presentationml/2006/ole">
            <mc:AlternateContent xmlns:mc="http://schemas.openxmlformats.org/markup-compatibility/2006">
              <mc:Choice xmlns:v="urn:schemas-microsoft-com:vml" Requires="v">
                <p:oleObj spid="_x0000_s1031" name="Equation" r:id="rId3" imgW="2400300" imgH="774700" progId="Equation.3">
                  <p:embed/>
                </p:oleObj>
              </mc:Choice>
              <mc:Fallback>
                <p:oleObj name="Equation" r:id="rId3" imgW="2400300" imgH="774700" progId="Equation.3">
                  <p:embed/>
                  <p:pic>
                    <p:nvPicPr>
                      <p:cNvPr id="0" name=""/>
                      <p:cNvPicPr/>
                      <p:nvPr/>
                    </p:nvPicPr>
                    <p:blipFill>
                      <a:blip r:embed="rId4"/>
                      <a:stretch>
                        <a:fillRect/>
                      </a:stretch>
                    </p:blipFill>
                    <p:spPr>
                      <a:xfrm>
                        <a:off x="2645990" y="2237027"/>
                        <a:ext cx="4538412" cy="1464778"/>
                      </a:xfrm>
                      <a:prstGeom prst="rect">
                        <a:avLst/>
                      </a:prstGeom>
                    </p:spPr>
                  </p:pic>
                </p:oleObj>
              </mc:Fallback>
            </mc:AlternateContent>
          </a:graphicData>
        </a:graphic>
      </p:graphicFrame>
    </p:spTree>
    <p:extLst>
      <p:ext uri="{BB962C8B-B14F-4D97-AF65-F5344CB8AC3E}">
        <p14:creationId xmlns:p14="http://schemas.microsoft.com/office/powerpoint/2010/main" val="716363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254"/>
            <a:ext cx="7024744" cy="1143000"/>
          </a:xfrm>
        </p:spPr>
        <p:txBody>
          <a:bodyPr>
            <a:normAutofit fontScale="90000"/>
          </a:bodyPr>
          <a:lstStyle/>
          <a:p>
            <a:r>
              <a:rPr lang="en-US" b="1" dirty="0"/>
              <a:t>The Fundamentals of Bond Valuation</a:t>
            </a:r>
            <a:endParaRPr lang="en-US" dirty="0"/>
          </a:p>
        </p:txBody>
      </p:sp>
      <p:sp>
        <p:nvSpPr>
          <p:cNvPr id="3" name="Content Placeholder 2"/>
          <p:cNvSpPr>
            <a:spLocks noGrp="1"/>
          </p:cNvSpPr>
          <p:nvPr>
            <p:ph idx="1"/>
          </p:nvPr>
        </p:nvSpPr>
        <p:spPr/>
        <p:txBody>
          <a:bodyPr/>
          <a:lstStyle/>
          <a:p>
            <a:r>
              <a:rPr lang="en-US" b="1" i="1" dirty="0">
                <a:solidFill>
                  <a:srgbClr val="FFC000"/>
                </a:solidFill>
              </a:rPr>
              <a:t>Price-yield curve:</a:t>
            </a:r>
          </a:p>
          <a:p>
            <a:r>
              <a:rPr lang="en-US" dirty="0"/>
              <a:t>Price moves inverse to yield</a:t>
            </a:r>
          </a:p>
          <a:p>
            <a:r>
              <a:rPr lang="en-US" dirty="0"/>
              <a:t>Yield &lt; Coupon, premium</a:t>
            </a:r>
          </a:p>
          <a:p>
            <a:r>
              <a:rPr lang="en-US" dirty="0"/>
              <a:t>Yield = Coupon, par</a:t>
            </a:r>
          </a:p>
          <a:p>
            <a:r>
              <a:rPr lang="en-US" dirty="0"/>
              <a:t>Yield &lt; Coupon, discount</a:t>
            </a:r>
          </a:p>
          <a:p>
            <a:pPr marL="68580" indent="0">
              <a:buNone/>
            </a:pPr>
            <a:endParaRPr lang="en-US" dirty="0"/>
          </a:p>
        </p:txBody>
      </p:sp>
    </p:spTree>
    <p:extLst>
      <p:ext uri="{BB962C8B-B14F-4D97-AF65-F5344CB8AC3E}">
        <p14:creationId xmlns:p14="http://schemas.microsoft.com/office/powerpoint/2010/main" val="3069291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Fundamentals of Bond Valuation</a:t>
            </a:r>
            <a:endParaRPr lang="en-US" dirty="0"/>
          </a:p>
        </p:txBody>
      </p:sp>
      <p:sp>
        <p:nvSpPr>
          <p:cNvPr id="3" name="Content Placeholder 2"/>
          <p:cNvSpPr>
            <a:spLocks noGrp="1"/>
          </p:cNvSpPr>
          <p:nvPr>
            <p:ph idx="1"/>
          </p:nvPr>
        </p:nvSpPr>
        <p:spPr/>
        <p:txBody>
          <a:bodyPr/>
          <a:lstStyle/>
          <a:p>
            <a:r>
              <a:rPr lang="en-US" dirty="0"/>
              <a:t>Price-yield relationship is not a straight line, rather it is convex</a:t>
            </a:r>
          </a:p>
          <a:p>
            <a:r>
              <a:rPr lang="en-US" dirty="0"/>
              <a:t>As yields decline, the price increases at an increasing rate</a:t>
            </a:r>
          </a:p>
          <a:p>
            <a:r>
              <a:rPr lang="en-US" dirty="0"/>
              <a:t>As yields increase, the price declines at a declining rate</a:t>
            </a:r>
          </a:p>
          <a:p>
            <a:r>
              <a:rPr lang="en-US" dirty="0"/>
              <a:t>This is referred to as convexity</a:t>
            </a:r>
          </a:p>
          <a:p>
            <a:pPr marL="68580" indent="0">
              <a:buNone/>
            </a:pPr>
            <a:endParaRPr lang="en-US" dirty="0"/>
          </a:p>
        </p:txBody>
      </p:sp>
    </p:spTree>
    <p:extLst>
      <p:ext uri="{BB962C8B-B14F-4D97-AF65-F5344CB8AC3E}">
        <p14:creationId xmlns:p14="http://schemas.microsoft.com/office/powerpoint/2010/main" val="3937486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1"/>
                </a:solidFill>
              </a:rPr>
              <a:t>The Fundamentals of Bond Valuation</a:t>
            </a:r>
            <a:endParaRPr lang="en-US" dirty="0">
              <a:solidFill>
                <a:schemeClr val="tx1"/>
              </a:solidFill>
            </a:endParaRPr>
          </a:p>
        </p:txBody>
      </p:sp>
      <p:sp>
        <p:nvSpPr>
          <p:cNvPr id="3" name="Content Placeholder 2"/>
          <p:cNvSpPr>
            <a:spLocks noGrp="1"/>
          </p:cNvSpPr>
          <p:nvPr>
            <p:ph idx="1"/>
          </p:nvPr>
        </p:nvSpPr>
        <p:spPr/>
        <p:txBody>
          <a:bodyPr>
            <a:normAutofit fontScale="55000" lnSpcReduction="20000"/>
          </a:bodyPr>
          <a:lstStyle/>
          <a:p>
            <a:pPr>
              <a:lnSpc>
                <a:spcPct val="110000"/>
              </a:lnSpc>
            </a:pPr>
            <a:r>
              <a:rPr lang="en-US" dirty="0"/>
              <a:t>The Yield Model</a:t>
            </a:r>
          </a:p>
          <a:p>
            <a:pPr lvl="1">
              <a:lnSpc>
                <a:spcPct val="110000"/>
              </a:lnSpc>
            </a:pPr>
            <a:r>
              <a:rPr lang="en-US" dirty="0"/>
              <a:t>Instead of computing the bond price, one can use the same formula to compute the discount rate given the price paid for the bond</a:t>
            </a:r>
          </a:p>
          <a:p>
            <a:pPr lvl="1">
              <a:lnSpc>
                <a:spcPct val="110000"/>
              </a:lnSpc>
            </a:pPr>
            <a:r>
              <a:rPr lang="en-US" dirty="0"/>
              <a:t>It is the expected yield on the </a:t>
            </a:r>
            <a:r>
              <a:rPr lang="en-US" dirty="0" smtClean="0"/>
              <a:t>bond</a:t>
            </a:r>
          </a:p>
          <a:p>
            <a:pPr algn="ctr">
              <a:lnSpc>
                <a:spcPct val="150000"/>
              </a:lnSpc>
              <a:buNone/>
            </a:pPr>
            <a:r>
              <a:rPr lang="en-US" sz="2600" b="1" dirty="0">
                <a:solidFill>
                  <a:srgbClr val="FFC000"/>
                </a:solidFill>
              </a:rPr>
              <a:t>If the Price is </a:t>
            </a:r>
            <a:r>
              <a:rPr lang="en-US" sz="2600" b="1" u="sng" dirty="0">
                <a:solidFill>
                  <a:srgbClr val="FFC000"/>
                </a:solidFill>
              </a:rPr>
              <a:t>Higher</a:t>
            </a:r>
            <a:r>
              <a:rPr lang="en-US" sz="2600" b="1" dirty="0">
                <a:solidFill>
                  <a:srgbClr val="FFC000"/>
                </a:solidFill>
              </a:rPr>
              <a:t> than face value </a:t>
            </a:r>
          </a:p>
          <a:p>
            <a:pPr algn="ctr">
              <a:lnSpc>
                <a:spcPct val="150000"/>
              </a:lnSpc>
              <a:buNone/>
            </a:pPr>
            <a:r>
              <a:rPr lang="en-US" dirty="0"/>
              <a:t>Rd= YTM = </a:t>
            </a:r>
            <a:r>
              <a:rPr lang="en-US" u="sng" dirty="0" err="1"/>
              <a:t>int</a:t>
            </a:r>
            <a:r>
              <a:rPr lang="en-US" u="sng" dirty="0"/>
              <a:t> - ( </a:t>
            </a:r>
            <a:r>
              <a:rPr lang="en-US" u="sng" dirty="0" err="1"/>
              <a:t>rs</a:t>
            </a:r>
            <a:r>
              <a:rPr lang="en-US" u="sng" dirty="0"/>
              <a:t>/n)</a:t>
            </a:r>
          </a:p>
          <a:p>
            <a:pPr algn="ctr">
              <a:lnSpc>
                <a:spcPct val="150000"/>
              </a:lnSpc>
              <a:buNone/>
            </a:pPr>
            <a:r>
              <a:rPr lang="en-US" dirty="0"/>
              <a:t>                        (</a:t>
            </a:r>
            <a:r>
              <a:rPr lang="en-US" dirty="0" err="1"/>
              <a:t>p+FV</a:t>
            </a:r>
            <a:r>
              <a:rPr lang="en-US" dirty="0"/>
              <a:t>) / 2</a:t>
            </a:r>
          </a:p>
          <a:p>
            <a:pPr>
              <a:lnSpc>
                <a:spcPct val="150000"/>
              </a:lnSpc>
              <a:buNone/>
            </a:pPr>
            <a:r>
              <a:rPr lang="en-US" dirty="0"/>
              <a:t> </a:t>
            </a:r>
          </a:p>
          <a:p>
            <a:pPr>
              <a:lnSpc>
                <a:spcPct val="150000"/>
              </a:lnSpc>
              <a:buNone/>
            </a:pPr>
            <a:r>
              <a:rPr lang="en-US" sz="2000" dirty="0" err="1"/>
              <a:t>int</a:t>
            </a:r>
            <a:r>
              <a:rPr lang="en-US" sz="2000" dirty="0"/>
              <a:t>= interest payment</a:t>
            </a:r>
          </a:p>
          <a:p>
            <a:pPr>
              <a:lnSpc>
                <a:spcPct val="150000"/>
              </a:lnSpc>
              <a:buNone/>
            </a:pPr>
            <a:r>
              <a:rPr lang="en-US" sz="2000" dirty="0" err="1"/>
              <a:t>rs</a:t>
            </a:r>
            <a:r>
              <a:rPr lang="en-US" sz="2000" dirty="0"/>
              <a:t>= raise in value of bond</a:t>
            </a:r>
          </a:p>
          <a:p>
            <a:pPr>
              <a:lnSpc>
                <a:spcPct val="150000"/>
              </a:lnSpc>
              <a:buNone/>
            </a:pPr>
            <a:r>
              <a:rPr lang="en-US" sz="2000" dirty="0"/>
              <a:t>n= years to maturity</a:t>
            </a:r>
          </a:p>
          <a:p>
            <a:pPr>
              <a:lnSpc>
                <a:spcPct val="150000"/>
              </a:lnSpc>
              <a:buNone/>
            </a:pPr>
            <a:r>
              <a:rPr lang="en-US" sz="2000" dirty="0"/>
              <a:t>p= market value of bond</a:t>
            </a:r>
          </a:p>
          <a:p>
            <a:pPr>
              <a:lnSpc>
                <a:spcPct val="150000"/>
              </a:lnSpc>
              <a:buNone/>
            </a:pPr>
            <a:r>
              <a:rPr lang="en-US" sz="2000" dirty="0"/>
              <a:t>FV= face value of bond</a:t>
            </a:r>
          </a:p>
          <a:p>
            <a:pPr lvl="1">
              <a:lnSpc>
                <a:spcPct val="110000"/>
              </a:lnSpc>
            </a:pPr>
            <a:endParaRPr lang="en-US" dirty="0"/>
          </a:p>
        </p:txBody>
      </p:sp>
    </p:spTree>
    <p:extLst>
      <p:ext uri="{BB962C8B-B14F-4D97-AF65-F5344CB8AC3E}">
        <p14:creationId xmlns:p14="http://schemas.microsoft.com/office/powerpoint/2010/main" val="3980407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1"/>
                </a:solidFill>
              </a:rPr>
              <a:t>The Fundamentals of Bond Valuation</a:t>
            </a:r>
            <a:endParaRPr lang="en-US" dirty="0"/>
          </a:p>
        </p:txBody>
      </p:sp>
      <p:sp>
        <p:nvSpPr>
          <p:cNvPr id="3" name="Content Placeholder 2"/>
          <p:cNvSpPr>
            <a:spLocks noGrp="1"/>
          </p:cNvSpPr>
          <p:nvPr>
            <p:ph idx="1"/>
          </p:nvPr>
        </p:nvSpPr>
        <p:spPr/>
        <p:txBody>
          <a:bodyPr>
            <a:normAutofit fontScale="55000" lnSpcReduction="20000"/>
          </a:bodyPr>
          <a:lstStyle/>
          <a:p>
            <a:pPr algn="ctr">
              <a:buNone/>
            </a:pPr>
            <a:r>
              <a:rPr lang="en-US" sz="3200" b="1" dirty="0">
                <a:solidFill>
                  <a:srgbClr val="FFC000"/>
                </a:solidFill>
              </a:rPr>
              <a:t>If the Price is </a:t>
            </a:r>
            <a:r>
              <a:rPr lang="en-US" sz="3200" b="1" u="sng" dirty="0">
                <a:solidFill>
                  <a:srgbClr val="FFC000"/>
                </a:solidFill>
              </a:rPr>
              <a:t>lower </a:t>
            </a:r>
            <a:r>
              <a:rPr lang="en-US" sz="3200" b="1" dirty="0">
                <a:solidFill>
                  <a:srgbClr val="FFC000"/>
                </a:solidFill>
              </a:rPr>
              <a:t>than face value</a:t>
            </a:r>
          </a:p>
          <a:p>
            <a:pPr algn="ctr">
              <a:buNone/>
            </a:pPr>
            <a:r>
              <a:rPr lang="en-US" sz="3200" b="1" dirty="0">
                <a:solidFill>
                  <a:srgbClr val="FFC000"/>
                </a:solidFill>
              </a:rPr>
              <a:t> </a:t>
            </a:r>
          </a:p>
          <a:p>
            <a:pPr algn="ctr">
              <a:buNone/>
            </a:pPr>
            <a:r>
              <a:rPr lang="en-US" sz="3200" dirty="0" smtClean="0"/>
              <a:t> </a:t>
            </a:r>
            <a:r>
              <a:rPr lang="en-US" sz="3200" dirty="0"/>
              <a:t>YTM =  </a:t>
            </a:r>
            <a:r>
              <a:rPr lang="en-US" sz="3200" u="sng" dirty="0" err="1"/>
              <a:t>int</a:t>
            </a:r>
            <a:r>
              <a:rPr lang="en-US" sz="3200" u="sng" dirty="0"/>
              <a:t> +( d/n)</a:t>
            </a:r>
          </a:p>
          <a:p>
            <a:pPr algn="ctr">
              <a:buNone/>
            </a:pPr>
            <a:r>
              <a:rPr lang="en-US" sz="3200" dirty="0"/>
              <a:t>                         (</a:t>
            </a:r>
            <a:r>
              <a:rPr lang="en-US" sz="3200" dirty="0" err="1"/>
              <a:t>p+FV</a:t>
            </a:r>
            <a:r>
              <a:rPr lang="en-US" sz="3200" dirty="0"/>
              <a:t>) / 2</a:t>
            </a:r>
          </a:p>
          <a:p>
            <a:pPr>
              <a:buNone/>
            </a:pPr>
            <a:r>
              <a:rPr lang="en-US" sz="2800" dirty="0"/>
              <a:t> </a:t>
            </a:r>
          </a:p>
          <a:p>
            <a:pPr>
              <a:lnSpc>
                <a:spcPct val="150000"/>
              </a:lnSpc>
              <a:buNone/>
            </a:pPr>
            <a:r>
              <a:rPr lang="en-US" dirty="0" err="1"/>
              <a:t>int</a:t>
            </a:r>
            <a:r>
              <a:rPr lang="en-US" dirty="0"/>
              <a:t>= interest payment</a:t>
            </a:r>
          </a:p>
          <a:p>
            <a:pPr>
              <a:lnSpc>
                <a:spcPct val="150000"/>
              </a:lnSpc>
              <a:buNone/>
            </a:pPr>
            <a:r>
              <a:rPr lang="en-US" dirty="0"/>
              <a:t>d= decrease in value of bond</a:t>
            </a:r>
          </a:p>
          <a:p>
            <a:pPr>
              <a:lnSpc>
                <a:spcPct val="150000"/>
              </a:lnSpc>
              <a:buNone/>
            </a:pPr>
            <a:r>
              <a:rPr lang="en-US" dirty="0"/>
              <a:t>n= years to maturity</a:t>
            </a:r>
          </a:p>
          <a:p>
            <a:pPr>
              <a:lnSpc>
                <a:spcPct val="150000"/>
              </a:lnSpc>
              <a:buNone/>
            </a:pPr>
            <a:r>
              <a:rPr lang="en-US" dirty="0"/>
              <a:t>p= market value of bond</a:t>
            </a:r>
          </a:p>
          <a:p>
            <a:pPr>
              <a:lnSpc>
                <a:spcPct val="150000"/>
              </a:lnSpc>
              <a:buNone/>
            </a:pPr>
            <a:r>
              <a:rPr lang="en-US" dirty="0"/>
              <a:t>FV= face value of </a:t>
            </a:r>
            <a:r>
              <a:rPr lang="en-US" dirty="0" smtClean="0"/>
              <a:t>bond</a:t>
            </a:r>
          </a:p>
          <a:p>
            <a:pPr>
              <a:lnSpc>
                <a:spcPct val="150000"/>
              </a:lnSpc>
              <a:buNone/>
            </a:pPr>
            <a:r>
              <a:rPr lang="en-US" sz="2800" dirty="0" smtClean="0"/>
              <a:t>If the payments are semiannual then we always multiply the n*2 and </a:t>
            </a:r>
            <a:r>
              <a:rPr lang="en-US" sz="2800" dirty="0" err="1" smtClean="0"/>
              <a:t>divid</a:t>
            </a:r>
            <a:r>
              <a:rPr lang="en-US" sz="2800" dirty="0" smtClean="0"/>
              <a:t> the interest by 2.</a:t>
            </a:r>
            <a:endParaRPr lang="en-US" sz="2800" dirty="0"/>
          </a:p>
          <a:p>
            <a:endParaRPr lang="en-US" dirty="0"/>
          </a:p>
        </p:txBody>
      </p:sp>
    </p:spTree>
    <p:extLst>
      <p:ext uri="{BB962C8B-B14F-4D97-AF65-F5344CB8AC3E}">
        <p14:creationId xmlns:p14="http://schemas.microsoft.com/office/powerpoint/2010/main" val="2686401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Fundamentals of Bond Valuation</a:t>
            </a:r>
            <a:endParaRPr lang="en-US" dirty="0"/>
          </a:p>
        </p:txBody>
      </p:sp>
      <p:sp>
        <p:nvSpPr>
          <p:cNvPr id="3" name="Content Placeholder 2"/>
          <p:cNvSpPr>
            <a:spLocks noGrp="1"/>
          </p:cNvSpPr>
          <p:nvPr>
            <p:ph idx="1"/>
          </p:nvPr>
        </p:nvSpPr>
        <p:spPr/>
        <p:txBody>
          <a:bodyPr>
            <a:normAutofit lnSpcReduction="10000"/>
          </a:bodyPr>
          <a:lstStyle/>
          <a:p>
            <a:r>
              <a:rPr lang="en-US" dirty="0" err="1"/>
              <a:t>i</a:t>
            </a:r>
            <a:r>
              <a:rPr lang="en-US" dirty="0"/>
              <a:t> value is the expected (or promised) yield on the bond</a:t>
            </a:r>
          </a:p>
          <a:p>
            <a:r>
              <a:rPr lang="en-US" dirty="0"/>
              <a:t>If the promised yield is equal to or greater than your required rate of return, you should buy the bond</a:t>
            </a:r>
          </a:p>
          <a:p>
            <a:r>
              <a:rPr lang="en-US" dirty="0"/>
              <a:t>If the computed promised yield is less than your required rate of return, you should not buy the bond, and you should sell it if you own it</a:t>
            </a:r>
          </a:p>
          <a:p>
            <a:endParaRPr lang="en-US" dirty="0"/>
          </a:p>
        </p:txBody>
      </p:sp>
    </p:spTree>
    <p:extLst>
      <p:ext uri="{BB962C8B-B14F-4D97-AF65-F5344CB8AC3E}">
        <p14:creationId xmlns:p14="http://schemas.microsoft.com/office/powerpoint/2010/main" val="2140733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70006"/>
          </a:xfrm>
        </p:spPr>
        <p:txBody>
          <a:bodyPr>
            <a:normAutofit fontScale="90000"/>
          </a:bodyPr>
          <a:lstStyle/>
          <a:p>
            <a:r>
              <a:rPr lang="en-US" b="1" dirty="0"/>
              <a:t>Computing Bond Yields</a:t>
            </a:r>
            <a:endParaRPr lang="en-US" dirty="0"/>
          </a:p>
        </p:txBody>
      </p:sp>
      <p:sp>
        <p:nvSpPr>
          <p:cNvPr id="3" name="Content Placeholder 2"/>
          <p:cNvSpPr>
            <a:spLocks noGrp="1"/>
          </p:cNvSpPr>
          <p:nvPr>
            <p:ph idx="1"/>
          </p:nvPr>
        </p:nvSpPr>
        <p:spPr>
          <a:xfrm>
            <a:off x="1043492" y="1800996"/>
            <a:ext cx="6777317" cy="4031634"/>
          </a:xfrm>
        </p:spPr>
        <p:txBody>
          <a:bodyPr>
            <a:normAutofit fontScale="92500" lnSpcReduction="10000"/>
          </a:bodyPr>
          <a:lstStyle/>
          <a:p>
            <a:pPr>
              <a:lnSpc>
                <a:spcPct val="110000"/>
              </a:lnSpc>
            </a:pPr>
            <a:r>
              <a:rPr lang="en-US" b="1" dirty="0"/>
              <a:t>Nominal Yield</a:t>
            </a:r>
          </a:p>
          <a:p>
            <a:pPr lvl="1">
              <a:lnSpc>
                <a:spcPct val="110000"/>
              </a:lnSpc>
            </a:pPr>
            <a:r>
              <a:rPr lang="en-US" dirty="0"/>
              <a:t>It is simply the coupon rate of a particular issue</a:t>
            </a:r>
          </a:p>
          <a:p>
            <a:pPr lvl="1"/>
            <a:r>
              <a:rPr lang="en-US" dirty="0"/>
              <a:t>For example , a bond with an 8 percent coupon has an 8 percent nominal yield</a:t>
            </a:r>
          </a:p>
          <a:p>
            <a:r>
              <a:rPr lang="en-US" b="1" dirty="0"/>
              <a:t>Current Yield</a:t>
            </a:r>
          </a:p>
          <a:p>
            <a:pPr lvl="1"/>
            <a:r>
              <a:rPr lang="en-US" dirty="0"/>
              <a:t>Similar to dividend yield for stocks</a:t>
            </a:r>
          </a:p>
          <a:p>
            <a:pPr lvl="1">
              <a:lnSpc>
                <a:spcPct val="120000"/>
              </a:lnSpc>
              <a:buFontTx/>
              <a:buNone/>
            </a:pPr>
            <a:r>
              <a:rPr lang="en-US" sz="2000" dirty="0"/>
              <a:t>			CY = </a:t>
            </a:r>
            <a:r>
              <a:rPr lang="en-US" sz="2000" dirty="0" err="1"/>
              <a:t>C</a:t>
            </a:r>
            <a:r>
              <a:rPr lang="en-US" sz="2000" baseline="-25000" dirty="0" err="1"/>
              <a:t>i</a:t>
            </a:r>
            <a:r>
              <a:rPr lang="en-US" sz="2000" dirty="0"/>
              <a:t>/P</a:t>
            </a:r>
            <a:r>
              <a:rPr lang="en-US" sz="2000" baseline="-25000" dirty="0"/>
              <a:t>m</a:t>
            </a:r>
            <a:endParaRPr lang="en-US" sz="2000" dirty="0"/>
          </a:p>
          <a:p>
            <a:pPr lvl="1">
              <a:buFontTx/>
              <a:buNone/>
            </a:pPr>
            <a:r>
              <a:rPr lang="en-US" sz="2000" dirty="0"/>
              <a:t>where: </a:t>
            </a:r>
          </a:p>
          <a:p>
            <a:pPr lvl="1">
              <a:buFontTx/>
              <a:buNone/>
            </a:pPr>
            <a:r>
              <a:rPr lang="en-US" sz="2000" i="1" dirty="0"/>
              <a:t>	CY</a:t>
            </a:r>
            <a:r>
              <a:rPr lang="en-US" sz="2000" dirty="0"/>
              <a:t> = the current yield on a bond</a:t>
            </a:r>
          </a:p>
          <a:p>
            <a:pPr lvl="1">
              <a:buFontTx/>
              <a:buNone/>
            </a:pPr>
            <a:r>
              <a:rPr lang="en-US" sz="2000" i="1" dirty="0"/>
              <a:t>	</a:t>
            </a:r>
            <a:r>
              <a:rPr lang="en-US" sz="2000" i="1" dirty="0" err="1"/>
              <a:t>C</a:t>
            </a:r>
            <a:r>
              <a:rPr lang="en-US" sz="2000" i="1" baseline="-25000" dirty="0" err="1"/>
              <a:t>i</a:t>
            </a:r>
            <a:r>
              <a:rPr lang="en-US" sz="2000" dirty="0"/>
              <a:t> = the annual coupon payment of Bond </a:t>
            </a:r>
            <a:r>
              <a:rPr lang="en-US" sz="2000" i="1" dirty="0" err="1"/>
              <a:t>i</a:t>
            </a:r>
            <a:endParaRPr lang="en-US" sz="2000" i="1" dirty="0"/>
          </a:p>
          <a:p>
            <a:pPr lvl="1">
              <a:buFontTx/>
              <a:buNone/>
            </a:pPr>
            <a:r>
              <a:rPr lang="en-US" sz="2000" i="1" dirty="0"/>
              <a:t>	P</a:t>
            </a:r>
            <a:r>
              <a:rPr lang="en-US" sz="2000" i="1" baseline="-25000" dirty="0"/>
              <a:t>m</a:t>
            </a:r>
            <a:r>
              <a:rPr lang="en-US" sz="2000" i="1" dirty="0"/>
              <a:t> </a:t>
            </a:r>
            <a:r>
              <a:rPr lang="en-US" sz="2000" dirty="0"/>
              <a:t>= the current market price of the bond</a:t>
            </a:r>
          </a:p>
          <a:p>
            <a:endParaRPr lang="en-US" dirty="0"/>
          </a:p>
        </p:txBody>
      </p:sp>
    </p:spTree>
    <p:extLst>
      <p:ext uri="{BB962C8B-B14F-4D97-AF65-F5344CB8AC3E}">
        <p14:creationId xmlns:p14="http://schemas.microsoft.com/office/powerpoint/2010/main" val="2872885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26879"/>
          </a:xfrm>
        </p:spPr>
        <p:txBody>
          <a:bodyPr>
            <a:normAutofit fontScale="90000"/>
          </a:bodyPr>
          <a:lstStyle/>
          <a:p>
            <a:r>
              <a:rPr lang="en-US" b="1" dirty="0"/>
              <a:t>Computing Bond Yields</a:t>
            </a:r>
            <a:endParaRPr lang="en-US" dirty="0"/>
          </a:p>
        </p:txBody>
      </p:sp>
      <p:sp>
        <p:nvSpPr>
          <p:cNvPr id="3" name="Content Placeholder 2"/>
          <p:cNvSpPr>
            <a:spLocks noGrp="1"/>
          </p:cNvSpPr>
          <p:nvPr>
            <p:ph idx="1"/>
          </p:nvPr>
        </p:nvSpPr>
        <p:spPr>
          <a:xfrm>
            <a:off x="1043492" y="1819953"/>
            <a:ext cx="6777317" cy="4012677"/>
          </a:xfrm>
        </p:spPr>
        <p:txBody>
          <a:bodyPr>
            <a:normAutofit fontScale="85000" lnSpcReduction="20000"/>
          </a:bodyPr>
          <a:lstStyle/>
          <a:p>
            <a:pPr eaLnBrk="0" hangingPunct="0">
              <a:lnSpc>
                <a:spcPct val="110000"/>
              </a:lnSpc>
            </a:pPr>
            <a:r>
              <a:rPr lang="en-US" b="1" dirty="0"/>
              <a:t>Promised Yield to Maturity (YTM)</a:t>
            </a:r>
          </a:p>
          <a:p>
            <a:pPr lvl="1" eaLnBrk="0" hangingPunct="0">
              <a:lnSpc>
                <a:spcPct val="110000"/>
              </a:lnSpc>
            </a:pPr>
            <a:r>
              <a:rPr lang="en-US" sz="2400" dirty="0"/>
              <a:t>It is computed in exactly the same way as described in the yield model earlier</a:t>
            </a:r>
          </a:p>
          <a:p>
            <a:pPr lvl="1">
              <a:lnSpc>
                <a:spcPct val="110000"/>
              </a:lnSpc>
            </a:pPr>
            <a:r>
              <a:rPr lang="en-US" sz="2400" dirty="0"/>
              <a:t>Widely used bond yield measure</a:t>
            </a:r>
          </a:p>
          <a:p>
            <a:pPr lvl="1">
              <a:lnSpc>
                <a:spcPct val="110000"/>
              </a:lnSpc>
            </a:pPr>
            <a:r>
              <a:rPr lang="en-US" sz="2400" dirty="0"/>
              <a:t>It assumes</a:t>
            </a:r>
          </a:p>
          <a:p>
            <a:pPr lvl="2">
              <a:lnSpc>
                <a:spcPct val="110000"/>
              </a:lnSpc>
              <a:buFont typeface="Wingdings" pitchFamily="2" charset="2"/>
              <a:buChar char="§"/>
            </a:pPr>
            <a:r>
              <a:rPr lang="en-US" sz="2400" dirty="0"/>
              <a:t>Investor holds bond to maturity</a:t>
            </a:r>
          </a:p>
          <a:p>
            <a:pPr lvl="2">
              <a:lnSpc>
                <a:spcPct val="110000"/>
              </a:lnSpc>
              <a:buFont typeface="Wingdings" pitchFamily="2" charset="2"/>
              <a:buChar char="§"/>
            </a:pPr>
            <a:r>
              <a:rPr lang="en-US" sz="2400" dirty="0"/>
              <a:t>All the bond’s cash flow is reinvested at the computed yield to </a:t>
            </a:r>
            <a:r>
              <a:rPr lang="en-US" sz="2400" dirty="0" smtClean="0"/>
              <a:t>maturity</a:t>
            </a:r>
          </a:p>
          <a:p>
            <a:r>
              <a:rPr lang="en-US" dirty="0"/>
              <a:t>Example:</a:t>
            </a:r>
          </a:p>
          <a:p>
            <a:pPr marL="68580" indent="0">
              <a:buNone/>
            </a:pPr>
            <a:r>
              <a:rPr lang="en-US" dirty="0"/>
              <a:t>If a bond promises an 8% YTM, you must reinvest coupon income at 8% to realize that promised return.</a:t>
            </a:r>
          </a:p>
          <a:p>
            <a:pPr lvl="2">
              <a:lnSpc>
                <a:spcPct val="110000"/>
              </a:lnSpc>
              <a:buFont typeface="Wingdings" pitchFamily="2" charset="2"/>
              <a:buChar char="§"/>
            </a:pPr>
            <a:endParaRPr lang="en-US" dirty="0"/>
          </a:p>
          <a:p>
            <a:endParaRPr lang="en-US" dirty="0"/>
          </a:p>
        </p:txBody>
      </p:sp>
    </p:spTree>
    <p:extLst>
      <p:ext uri="{BB962C8B-B14F-4D97-AF65-F5344CB8AC3E}">
        <p14:creationId xmlns:p14="http://schemas.microsoft.com/office/powerpoint/2010/main" val="21877357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6732</TotalTime>
  <Words>902</Words>
  <Application>Microsoft Macintosh PowerPoint</Application>
  <PresentationFormat>On-screen Show (4:3)</PresentationFormat>
  <Paragraphs>149</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Austin</vt:lpstr>
      <vt:lpstr>Equation</vt:lpstr>
      <vt:lpstr>Ch18</vt:lpstr>
      <vt:lpstr>The Fundamentals of Bond Valuation</vt:lpstr>
      <vt:lpstr>The Fundamentals of Bond Valuation</vt:lpstr>
      <vt:lpstr>The Fundamentals of Bond Valuation</vt:lpstr>
      <vt:lpstr>The Fundamentals of Bond Valuation</vt:lpstr>
      <vt:lpstr>The Fundamentals of Bond Valuation</vt:lpstr>
      <vt:lpstr>The Fundamentals of Bond Valuation</vt:lpstr>
      <vt:lpstr>Computing Bond Yields</vt:lpstr>
      <vt:lpstr>Computing Bond Yields</vt:lpstr>
      <vt:lpstr>Computing Bond Yields</vt:lpstr>
      <vt:lpstr>Computing Bond Yields</vt:lpstr>
      <vt:lpstr>Bond Valuation using spot rate</vt:lpstr>
      <vt:lpstr>What determines interest rates</vt:lpstr>
      <vt:lpstr>What determines Interest rates</vt:lpstr>
      <vt:lpstr>What determines Interest rates</vt:lpstr>
      <vt:lpstr>What determines Interest rates</vt:lpstr>
      <vt:lpstr>What determines Interest rates</vt:lpstr>
      <vt:lpstr>Term Structure of Interest Rates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Ch18</dc:title>
  <dc:creator>Nouf Alabdulkarim</dc:creator>
  <cp:lastModifiedBy>Nouf Alabdulkarim</cp:lastModifiedBy>
  <cp:revision>14</cp:revision>
  <dcterms:created xsi:type="dcterms:W3CDTF">2016-12-19T13:09:54Z</dcterms:created>
  <dcterms:modified xsi:type="dcterms:W3CDTF">2016-12-24T18:15:46Z</dcterms:modified>
</cp:coreProperties>
</file>