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heme/themeOverride2.xml" ContentType="application/vnd.openxmlformats-officedocument.themeOverr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3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theme/themeOverride1.xml" ContentType="application/vnd.openxmlformats-officedocument.themeOverr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41"/>
  </p:notesMasterIdLst>
  <p:sldIdLst>
    <p:sldId id="256" r:id="rId2"/>
    <p:sldId id="297" r:id="rId3"/>
    <p:sldId id="309" r:id="rId4"/>
    <p:sldId id="299" r:id="rId5"/>
    <p:sldId id="258" r:id="rId6"/>
    <p:sldId id="260" r:id="rId7"/>
    <p:sldId id="261" r:id="rId8"/>
    <p:sldId id="263" r:id="rId9"/>
    <p:sldId id="265" r:id="rId10"/>
    <p:sldId id="264" r:id="rId11"/>
    <p:sldId id="266" r:id="rId12"/>
    <p:sldId id="268" r:id="rId13"/>
    <p:sldId id="280" r:id="rId14"/>
    <p:sldId id="269" r:id="rId15"/>
    <p:sldId id="270" r:id="rId16"/>
    <p:sldId id="271" r:id="rId17"/>
    <p:sldId id="272" r:id="rId18"/>
    <p:sldId id="273" r:id="rId19"/>
    <p:sldId id="274" r:id="rId20"/>
    <p:sldId id="275" r:id="rId21"/>
    <p:sldId id="276" r:id="rId22"/>
    <p:sldId id="283" r:id="rId23"/>
    <p:sldId id="284" r:id="rId24"/>
    <p:sldId id="310" r:id="rId25"/>
    <p:sldId id="277" r:id="rId26"/>
    <p:sldId id="278" r:id="rId27"/>
    <p:sldId id="305" r:id="rId28"/>
    <p:sldId id="279" r:id="rId29"/>
    <p:sldId id="285" r:id="rId30"/>
    <p:sldId id="288" r:id="rId31"/>
    <p:sldId id="289" r:id="rId32"/>
    <p:sldId id="306" r:id="rId33"/>
    <p:sldId id="293" r:id="rId34"/>
    <p:sldId id="294" r:id="rId35"/>
    <p:sldId id="295" r:id="rId36"/>
    <p:sldId id="291" r:id="rId37"/>
    <p:sldId id="308" r:id="rId38"/>
    <p:sldId id="307" r:id="rId39"/>
    <p:sldId id="298"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0195" autoAdjust="0"/>
    <p:restoredTop sz="94684" autoAdjust="0"/>
  </p:normalViewPr>
  <p:slideViewPr>
    <p:cSldViewPr snapToGrid="0">
      <p:cViewPr varScale="1">
        <p:scale>
          <a:sx n="138" d="100"/>
          <a:sy n="138" d="100"/>
        </p:scale>
        <p:origin x="-1264" y="-104"/>
      </p:cViewPr>
      <p:guideLst>
        <p:guide orient="horz" pos="2160"/>
        <p:guide orient="horz" pos="703"/>
        <p:guide orient="horz" pos="1221"/>
        <p:guide pos="2880"/>
        <p:guide pos="29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705BD347-6D7C-4805-9EEF-43383AB71B1A}" type="datetimeFigureOut">
              <a:rPr lang="en-US"/>
              <a:pPr>
                <a:defRPr/>
              </a:pPr>
              <a:t>2/19/13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1E2D846-96B1-454B-92C2-00F98B1EED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CD48D9-2C6E-4166-B503-8D0AA9FE1028}" type="slidenum">
              <a:rPr lang="en-US">
                <a:ea typeface="ＭＳ Ｐゴシック" pitchFamily="-72" charset="-128"/>
                <a:cs typeface="ＭＳ Ｐゴシック" pitchFamily="-72" charset="-128"/>
              </a:rPr>
              <a:pPr fontAlgn="base">
                <a:spcBef>
                  <a:spcPct val="0"/>
                </a:spcBef>
                <a:spcAft>
                  <a:spcPct val="0"/>
                </a:spcAft>
              </a:pPr>
              <a:t>1</a:t>
            </a:fld>
            <a:endParaRPr lang="en-US">
              <a:ea typeface="ＭＳ Ｐゴシック" pitchFamily="-72" charset="-128"/>
              <a:cs typeface="ＭＳ Ｐゴシック" pitchFamily="-72"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4B27FB-ADDC-4259-8BBC-F36B78F6E204}" type="slidenum">
              <a:rPr lang="en-US">
                <a:ea typeface="ＭＳ Ｐゴシック" pitchFamily="-72" charset="-128"/>
                <a:cs typeface="ＭＳ Ｐゴシック" pitchFamily="-72" charset="-128"/>
              </a:rPr>
              <a:pPr fontAlgn="base">
                <a:spcBef>
                  <a:spcPct val="0"/>
                </a:spcBef>
                <a:spcAft>
                  <a:spcPct val="0"/>
                </a:spcAft>
              </a:pPr>
              <a:t>10</a:t>
            </a:fld>
            <a:endParaRPr lang="en-US">
              <a:ea typeface="ＭＳ Ｐゴシック" pitchFamily="-72" charset="-128"/>
              <a:cs typeface="ＭＳ Ｐゴシック" pitchFamily="-72"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80E38E-9C3A-49A5-ABEC-C242DDA144B5}" type="slidenum">
              <a:rPr lang="en-US">
                <a:ea typeface="ＭＳ Ｐゴシック" pitchFamily="-72" charset="-128"/>
                <a:cs typeface="ＭＳ Ｐゴシック" pitchFamily="-72" charset="-128"/>
              </a:rPr>
              <a:pPr fontAlgn="base">
                <a:spcBef>
                  <a:spcPct val="0"/>
                </a:spcBef>
                <a:spcAft>
                  <a:spcPct val="0"/>
                </a:spcAft>
              </a:pPr>
              <a:t>11</a:t>
            </a:fld>
            <a:endParaRPr lang="en-US">
              <a:ea typeface="ＭＳ Ｐゴシック" pitchFamily="-72" charset="-128"/>
              <a:cs typeface="ＭＳ Ｐゴシック" pitchFamily="-7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32AE65-7D00-495B-9B44-487E3EE87478}" type="slidenum">
              <a:rPr lang="en-US">
                <a:ea typeface="ＭＳ Ｐゴシック" pitchFamily="-72" charset="-128"/>
                <a:cs typeface="ＭＳ Ｐゴシック" pitchFamily="-72" charset="-128"/>
              </a:rPr>
              <a:pPr fontAlgn="base">
                <a:spcBef>
                  <a:spcPct val="0"/>
                </a:spcBef>
                <a:spcAft>
                  <a:spcPct val="0"/>
                </a:spcAft>
              </a:pPr>
              <a:t>12</a:t>
            </a:fld>
            <a:endParaRPr lang="en-US">
              <a:ea typeface="ＭＳ Ｐゴシック" pitchFamily="-72" charset="-128"/>
              <a:cs typeface="ＭＳ Ｐゴシック" pitchFamily="-72"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90E3D1-48B7-4B4D-B906-A5872A260360}"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0E81D6-FC30-41DD-B87D-E75B313EC384}" type="slidenum">
              <a:rPr lang="en-US">
                <a:ea typeface="ＭＳ Ｐゴシック" pitchFamily="-72" charset="-128"/>
                <a:cs typeface="ＭＳ Ｐゴシック" pitchFamily="-72" charset="-128"/>
              </a:rPr>
              <a:pPr fontAlgn="base">
                <a:spcBef>
                  <a:spcPct val="0"/>
                </a:spcBef>
                <a:spcAft>
                  <a:spcPct val="0"/>
                </a:spcAft>
              </a:pPr>
              <a:t>14</a:t>
            </a:fld>
            <a:endParaRPr lang="en-US">
              <a:ea typeface="ＭＳ Ｐゴシック" pitchFamily="-72" charset="-128"/>
              <a:cs typeface="ＭＳ Ｐゴシック" pitchFamily="-72"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904837-2475-4E16-AC11-355F5566BBF5}" type="slidenum">
              <a:rPr lang="en-US">
                <a:ea typeface="ＭＳ Ｐゴシック" pitchFamily="-72" charset="-128"/>
                <a:cs typeface="ＭＳ Ｐゴシック" pitchFamily="-72" charset="-128"/>
              </a:rPr>
              <a:pPr fontAlgn="base">
                <a:spcBef>
                  <a:spcPct val="0"/>
                </a:spcBef>
                <a:spcAft>
                  <a:spcPct val="0"/>
                </a:spcAft>
              </a:pPr>
              <a:t>15</a:t>
            </a:fld>
            <a:endParaRPr lang="en-US">
              <a:ea typeface="ＭＳ Ｐゴシック" pitchFamily="-72" charset="-128"/>
              <a:cs typeface="ＭＳ Ｐゴシック" pitchFamily="-72"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D0B285-B8EF-42AE-8787-93205136098E}"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27665B-E1B9-43BD-81A9-8966C292E058}" type="slidenum">
              <a:rPr lang="en-US">
                <a:ea typeface="ＭＳ Ｐゴシック" pitchFamily="-72" charset="-128"/>
                <a:cs typeface="ＭＳ Ｐゴシック" pitchFamily="-72" charset="-128"/>
              </a:rPr>
              <a:pPr fontAlgn="base">
                <a:spcBef>
                  <a:spcPct val="0"/>
                </a:spcBef>
                <a:spcAft>
                  <a:spcPct val="0"/>
                </a:spcAft>
              </a:pPr>
              <a:t>17</a:t>
            </a:fld>
            <a:endParaRPr lang="en-US">
              <a:ea typeface="ＭＳ Ｐゴシック" pitchFamily="-72" charset="-128"/>
              <a:cs typeface="ＭＳ Ｐゴシック" pitchFamily="-7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BB9B67-C4E4-4B4F-8D2A-A4EDE7C95D2A}" type="slidenum">
              <a:rPr lang="en-US">
                <a:ea typeface="ＭＳ Ｐゴシック" pitchFamily="-72" charset="-128"/>
                <a:cs typeface="ＭＳ Ｐゴシック" pitchFamily="-72" charset="-128"/>
              </a:rPr>
              <a:pPr fontAlgn="base">
                <a:spcBef>
                  <a:spcPct val="0"/>
                </a:spcBef>
                <a:spcAft>
                  <a:spcPct val="0"/>
                </a:spcAft>
              </a:pPr>
              <a:t>18</a:t>
            </a:fld>
            <a:endParaRPr lang="en-US">
              <a:ea typeface="ＭＳ Ｐゴシック" pitchFamily="-72" charset="-128"/>
              <a:cs typeface="ＭＳ Ｐゴシック" pitchFamily="-72"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C39FF-B7E8-4BBF-AB7D-EE71A2447017}" type="slidenum">
              <a:rPr lang="en-US">
                <a:ea typeface="ＭＳ Ｐゴシック" pitchFamily="-72" charset="-128"/>
                <a:cs typeface="ＭＳ Ｐゴシック" pitchFamily="-72" charset="-128"/>
              </a:rPr>
              <a:pPr fontAlgn="base">
                <a:spcBef>
                  <a:spcPct val="0"/>
                </a:spcBef>
                <a:spcAft>
                  <a:spcPct val="0"/>
                </a:spcAft>
              </a:pPr>
              <a:t>19</a:t>
            </a:fld>
            <a:endParaRPr lang="en-US">
              <a:ea typeface="ＭＳ Ｐゴシック" pitchFamily="-72" charset="-128"/>
              <a:cs typeface="ＭＳ Ｐゴシック" pitchFamily="-7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482424-8079-4991-9A1E-63BCFEEA48FD}" type="slidenum">
              <a:rPr lang="en-US">
                <a:ea typeface="ＭＳ Ｐゴシック" pitchFamily="-72" charset="-128"/>
                <a:cs typeface="ＭＳ Ｐゴシック" pitchFamily="-72" charset="-128"/>
              </a:rPr>
              <a:pPr fontAlgn="base">
                <a:spcBef>
                  <a:spcPct val="0"/>
                </a:spcBef>
                <a:spcAft>
                  <a:spcPct val="0"/>
                </a:spcAft>
              </a:pPr>
              <a:t>2</a:t>
            </a:fld>
            <a:endParaRPr lang="en-US">
              <a:ea typeface="ＭＳ Ｐゴシック" pitchFamily="-72" charset="-128"/>
              <a:cs typeface="ＭＳ Ｐゴシック" pitchFamily="-72"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E2C6A2-0D66-4598-9837-559314F9BC6A}"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C27A36-F9D6-4DCE-94DF-B1ECC3B0C0B5}" type="slidenum">
              <a:rPr lang="en-US">
                <a:ea typeface="ＭＳ Ｐゴシック" pitchFamily="-72" charset="-128"/>
                <a:cs typeface="ＭＳ Ｐゴシック" pitchFamily="-72" charset="-128"/>
              </a:rPr>
              <a:pPr fontAlgn="base">
                <a:spcBef>
                  <a:spcPct val="0"/>
                </a:spcBef>
                <a:spcAft>
                  <a:spcPct val="0"/>
                </a:spcAft>
              </a:pPr>
              <a:t>21</a:t>
            </a:fld>
            <a:endParaRPr lang="en-US">
              <a:ea typeface="ＭＳ Ｐゴシック" pitchFamily="-72" charset="-128"/>
              <a:cs typeface="ＭＳ Ｐゴシック" pitchFamily="-72"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C2157B-2E04-4740-A77B-E4BA2308A944}" type="slidenum">
              <a:rPr lang="en-US">
                <a:ea typeface="ＭＳ Ｐゴシック" pitchFamily="-72" charset="-128"/>
                <a:cs typeface="ＭＳ Ｐゴシック" pitchFamily="-72" charset="-128"/>
              </a:rPr>
              <a:pPr fontAlgn="base">
                <a:spcBef>
                  <a:spcPct val="0"/>
                </a:spcBef>
                <a:spcAft>
                  <a:spcPct val="0"/>
                </a:spcAft>
              </a:pPr>
              <a:t>22</a:t>
            </a:fld>
            <a:endParaRPr lang="en-US">
              <a:ea typeface="ＭＳ Ｐゴシック" pitchFamily="-72" charset="-128"/>
              <a:cs typeface="ＭＳ Ｐゴシック" pitchFamily="-72"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E6483C-2646-4046-9076-7DEC0F32D15A}" type="slidenum">
              <a:rPr lang="en-US">
                <a:ea typeface="ＭＳ Ｐゴシック" pitchFamily="-72" charset="-128"/>
                <a:cs typeface="ＭＳ Ｐゴシック" pitchFamily="-72" charset="-128"/>
              </a:rPr>
              <a:pPr fontAlgn="base">
                <a:spcBef>
                  <a:spcPct val="0"/>
                </a:spcBef>
                <a:spcAft>
                  <a:spcPct val="0"/>
                </a:spcAft>
              </a:pPr>
              <a:t>23</a:t>
            </a:fld>
            <a:endParaRPr lang="en-US">
              <a:ea typeface="ＭＳ Ｐゴシック" pitchFamily="-72" charset="-128"/>
              <a:cs typeface="ＭＳ Ｐゴシック" pitchFamily="-7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F154CC-A855-4EC2-8B2C-6DB686D37116}" type="slidenum">
              <a:rPr lang="en-US">
                <a:ea typeface="ＭＳ Ｐゴシック" pitchFamily="-72" charset="-128"/>
                <a:cs typeface="ＭＳ Ｐゴシック" pitchFamily="-72" charset="-128"/>
              </a:rPr>
              <a:pPr fontAlgn="base">
                <a:spcBef>
                  <a:spcPct val="0"/>
                </a:spcBef>
                <a:spcAft>
                  <a:spcPct val="0"/>
                </a:spcAft>
              </a:pPr>
              <a:t>24</a:t>
            </a:fld>
            <a:endParaRPr lang="en-US">
              <a:ea typeface="ＭＳ Ｐゴシック" pitchFamily="-72" charset="-128"/>
              <a:cs typeface="ＭＳ Ｐゴシック" pitchFamily="-72"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657636-E15A-4DF3-BB1F-7AA310D2B19C}" type="slidenum">
              <a:rPr lang="en-US">
                <a:ea typeface="ＭＳ Ｐゴシック" pitchFamily="-72" charset="-128"/>
                <a:cs typeface="ＭＳ Ｐゴシック" pitchFamily="-72" charset="-128"/>
              </a:rPr>
              <a:pPr fontAlgn="base">
                <a:spcBef>
                  <a:spcPct val="0"/>
                </a:spcBef>
                <a:spcAft>
                  <a:spcPct val="0"/>
                </a:spcAft>
              </a:pPr>
              <a:t>25</a:t>
            </a:fld>
            <a:endParaRPr lang="en-US">
              <a:ea typeface="ＭＳ Ｐゴシック" pitchFamily="-72" charset="-128"/>
              <a:cs typeface="ＭＳ Ｐゴシック" pitchFamily="-7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AFD978-055C-4BAD-BA43-92C06E2FD6B8}" type="slidenum">
              <a:rPr lang="en-US">
                <a:ea typeface="ＭＳ Ｐゴシック" pitchFamily="-72" charset="-128"/>
                <a:cs typeface="ＭＳ Ｐゴシック" pitchFamily="-72" charset="-128"/>
              </a:rPr>
              <a:pPr fontAlgn="base">
                <a:spcBef>
                  <a:spcPct val="0"/>
                </a:spcBef>
                <a:spcAft>
                  <a:spcPct val="0"/>
                </a:spcAft>
              </a:pPr>
              <a:t>26</a:t>
            </a:fld>
            <a:endParaRPr lang="en-US">
              <a:ea typeface="ＭＳ Ｐゴシック" pitchFamily="-72" charset="-128"/>
              <a:cs typeface="ＭＳ Ｐゴシック" pitchFamily="-72"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ED33DD-67EC-49AC-8315-AE9AA7598EA4}" type="slidenum">
              <a:rPr lang="en-US">
                <a:ea typeface="ＭＳ Ｐゴシック" pitchFamily="-72" charset="-128"/>
                <a:cs typeface="ＭＳ Ｐゴシック" pitchFamily="-72" charset="-128"/>
              </a:rPr>
              <a:pPr fontAlgn="base">
                <a:spcBef>
                  <a:spcPct val="0"/>
                </a:spcBef>
                <a:spcAft>
                  <a:spcPct val="0"/>
                </a:spcAft>
              </a:pPr>
              <a:t>27</a:t>
            </a:fld>
            <a:endParaRPr lang="en-US">
              <a:ea typeface="ＭＳ Ｐゴシック" pitchFamily="-72" charset="-128"/>
              <a:cs typeface="ＭＳ Ｐゴシック" pitchFamily="-72"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A806B5-7285-4E25-BE13-FD614F455BB8}" type="slidenum">
              <a:rPr lang="en-US">
                <a:ea typeface="ＭＳ Ｐゴシック" pitchFamily="-72" charset="-128"/>
                <a:cs typeface="ＭＳ Ｐゴシック" pitchFamily="-72" charset="-128"/>
              </a:rPr>
              <a:pPr fontAlgn="base">
                <a:spcBef>
                  <a:spcPct val="0"/>
                </a:spcBef>
                <a:spcAft>
                  <a:spcPct val="0"/>
                </a:spcAft>
              </a:pPr>
              <a:t>28</a:t>
            </a:fld>
            <a:endParaRPr lang="en-US">
              <a:ea typeface="ＭＳ Ｐゴシック" pitchFamily="-72" charset="-128"/>
              <a:cs typeface="ＭＳ Ｐゴシック" pitchFamily="-72"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FE120F-C9A5-436A-9BAF-01A9FECD7440}" type="slidenum">
              <a:rPr lang="en-US">
                <a:ea typeface="ＭＳ Ｐゴシック" pitchFamily="-72" charset="-128"/>
                <a:cs typeface="ＭＳ Ｐゴシック" pitchFamily="-72" charset="-128"/>
              </a:rPr>
              <a:pPr fontAlgn="base">
                <a:spcBef>
                  <a:spcPct val="0"/>
                </a:spcBef>
                <a:spcAft>
                  <a:spcPct val="0"/>
                </a:spcAft>
              </a:pPr>
              <a:t>29</a:t>
            </a:fld>
            <a:endParaRPr lang="en-US">
              <a:ea typeface="ＭＳ Ｐゴシック" pitchFamily="-72" charset="-128"/>
              <a:cs typeface="ＭＳ Ｐゴシック" pitchFamily="-7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018DFB-1466-43A3-AA1B-284BFB093BFE}"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BDA8E9-713B-4A85-8FE1-AB104E3F1638}" type="slidenum">
              <a:rPr lang="en-US">
                <a:ea typeface="ＭＳ Ｐゴシック" pitchFamily="-72" charset="-128"/>
                <a:cs typeface="ＭＳ Ｐゴシック" pitchFamily="-72" charset="-128"/>
              </a:rPr>
              <a:pPr fontAlgn="base">
                <a:spcBef>
                  <a:spcPct val="0"/>
                </a:spcBef>
                <a:spcAft>
                  <a:spcPct val="0"/>
                </a:spcAft>
              </a:pPr>
              <a:t>30</a:t>
            </a:fld>
            <a:endParaRPr lang="en-US">
              <a:ea typeface="ＭＳ Ｐゴシック" pitchFamily="-72" charset="-128"/>
              <a:cs typeface="ＭＳ Ｐゴシック" pitchFamily="-72"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1DE2AE-A85F-4EC2-965C-2416C76EEDD1}" type="slidenum">
              <a:rPr lang="en-US">
                <a:ea typeface="ＭＳ Ｐゴシック" pitchFamily="-72" charset="-128"/>
                <a:cs typeface="ＭＳ Ｐゴシック" pitchFamily="-72" charset="-128"/>
              </a:rPr>
              <a:pPr fontAlgn="base">
                <a:spcBef>
                  <a:spcPct val="0"/>
                </a:spcBef>
                <a:spcAft>
                  <a:spcPct val="0"/>
                </a:spcAft>
              </a:pPr>
              <a:t>31</a:t>
            </a:fld>
            <a:endParaRPr lang="en-US">
              <a:ea typeface="ＭＳ Ｐゴシック" pitchFamily="-72" charset="-128"/>
              <a:cs typeface="ＭＳ Ｐゴシック" pitchFamily="-72"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DEFC85-9CD2-4C30-9D2D-9E6C5AA0409A}" type="slidenum">
              <a:rPr lang="en-US">
                <a:ea typeface="ＭＳ Ｐゴシック" pitchFamily="-72" charset="-128"/>
                <a:cs typeface="ＭＳ Ｐゴシック" pitchFamily="-72" charset="-128"/>
              </a:rPr>
              <a:pPr fontAlgn="base">
                <a:spcBef>
                  <a:spcPct val="0"/>
                </a:spcBef>
                <a:spcAft>
                  <a:spcPct val="0"/>
                </a:spcAft>
              </a:pPr>
              <a:t>32</a:t>
            </a:fld>
            <a:endParaRPr lang="en-US">
              <a:ea typeface="ＭＳ Ｐゴシック" pitchFamily="-72" charset="-128"/>
              <a:cs typeface="ＭＳ Ｐゴシック" pitchFamily="-72"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6D42C2-D34D-493A-BF27-C6497A57C74E}" type="slidenum">
              <a:rPr lang="en-US">
                <a:ea typeface="ＭＳ Ｐゴシック" pitchFamily="-72" charset="-128"/>
                <a:cs typeface="ＭＳ Ｐゴシック" pitchFamily="-72" charset="-128"/>
              </a:rPr>
              <a:pPr fontAlgn="base">
                <a:spcBef>
                  <a:spcPct val="0"/>
                </a:spcBef>
                <a:spcAft>
                  <a:spcPct val="0"/>
                </a:spcAft>
              </a:pPr>
              <a:t>33</a:t>
            </a:fld>
            <a:endParaRPr lang="en-US">
              <a:ea typeface="ＭＳ Ｐゴシック" pitchFamily="-72" charset="-128"/>
              <a:cs typeface="ＭＳ Ｐゴシック" pitchFamily="-72"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208FB4-C548-4ACC-8219-DE7D9BE44434}" type="slidenum">
              <a:rPr lang="en-US">
                <a:ea typeface="ＭＳ Ｐゴシック" pitchFamily="-72" charset="-128"/>
                <a:cs typeface="ＭＳ Ｐゴシック" pitchFamily="-72" charset="-128"/>
              </a:rPr>
              <a:pPr fontAlgn="base">
                <a:spcBef>
                  <a:spcPct val="0"/>
                </a:spcBef>
                <a:spcAft>
                  <a:spcPct val="0"/>
                </a:spcAft>
              </a:pPr>
              <a:t>34</a:t>
            </a:fld>
            <a:endParaRPr lang="en-US">
              <a:ea typeface="ＭＳ Ｐゴシック" pitchFamily="-72" charset="-128"/>
              <a:cs typeface="ＭＳ Ｐゴシック" pitchFamily="-72"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3D1729-71C1-4691-A42D-E5745A74197D}" type="slidenum">
              <a:rPr lang="en-US">
                <a:ea typeface="ＭＳ Ｐゴシック" pitchFamily="-72" charset="-128"/>
                <a:cs typeface="ＭＳ Ｐゴシック" pitchFamily="-72" charset="-128"/>
              </a:rPr>
              <a:pPr fontAlgn="base">
                <a:spcBef>
                  <a:spcPct val="0"/>
                </a:spcBef>
                <a:spcAft>
                  <a:spcPct val="0"/>
                </a:spcAft>
              </a:pPr>
              <a:t>35</a:t>
            </a:fld>
            <a:endParaRPr lang="en-US">
              <a:ea typeface="ＭＳ Ｐゴシック" pitchFamily="-72" charset="-128"/>
              <a:cs typeface="ＭＳ Ｐゴシック" pitchFamily="-72"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74456F-A02F-4110-8C63-CF3923BFAEAC}" type="slidenum">
              <a:rPr lang="en-US">
                <a:ea typeface="ＭＳ Ｐゴシック" pitchFamily="-72" charset="-128"/>
                <a:cs typeface="ＭＳ Ｐゴシック" pitchFamily="-72" charset="-128"/>
              </a:rPr>
              <a:pPr fontAlgn="base">
                <a:spcBef>
                  <a:spcPct val="0"/>
                </a:spcBef>
                <a:spcAft>
                  <a:spcPct val="0"/>
                </a:spcAft>
              </a:pPr>
              <a:t>36</a:t>
            </a:fld>
            <a:endParaRPr lang="en-US">
              <a:ea typeface="ＭＳ Ｐゴシック" pitchFamily="-72" charset="-128"/>
              <a:cs typeface="ＭＳ Ｐゴシック" pitchFamily="-72"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11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C7C614-7DCF-4F93-8D39-F33B0881697D}" type="slidenum">
              <a:rPr lang="en-US">
                <a:ea typeface="ＭＳ Ｐゴシック" pitchFamily="-72" charset="-128"/>
                <a:cs typeface="ＭＳ Ｐゴシック" pitchFamily="-72" charset="-128"/>
              </a:rPr>
              <a:pPr fontAlgn="base">
                <a:spcBef>
                  <a:spcPct val="0"/>
                </a:spcBef>
                <a:spcAft>
                  <a:spcPct val="0"/>
                </a:spcAft>
              </a:pPr>
              <a:t>37</a:t>
            </a:fld>
            <a:endParaRPr lang="en-US">
              <a:ea typeface="ＭＳ Ｐゴシック" pitchFamily="-72" charset="-128"/>
              <a:cs typeface="ＭＳ Ｐゴシック" pitchFamily="-72"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931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40CF47-20D3-4D0D-98B3-B68330C72CE7}" type="slidenum">
              <a:rPr lang="en-US">
                <a:ea typeface="ＭＳ Ｐゴシック" pitchFamily="-72" charset="-128"/>
                <a:cs typeface="ＭＳ Ｐゴシック" pitchFamily="-72" charset="-128"/>
              </a:rPr>
              <a:pPr fontAlgn="base">
                <a:spcBef>
                  <a:spcPct val="0"/>
                </a:spcBef>
                <a:spcAft>
                  <a:spcPct val="0"/>
                </a:spcAft>
              </a:pPr>
              <a:t>38</a:t>
            </a:fld>
            <a:endParaRPr lang="en-US">
              <a:ea typeface="ＭＳ Ｐゴシック" pitchFamily="-72" charset="-128"/>
              <a:cs typeface="ＭＳ Ｐゴシック" pitchFamily="-72"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52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DB044D-8813-4662-9D63-6C446AD03B99}"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C5841F-6B28-41F4-94D1-B6F3AFE2C103}"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C7324A-6452-40B9-9838-929856EF845C}"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00EC8B-8C02-4FAD-8022-0A18B8CDF58B}" type="slidenum">
              <a:rPr lang="en-US">
                <a:ea typeface="ＭＳ Ｐゴシック" pitchFamily="-72" charset="-128"/>
                <a:cs typeface="ＭＳ Ｐゴシック" pitchFamily="-72" charset="-128"/>
              </a:rPr>
              <a:pPr fontAlgn="base">
                <a:spcBef>
                  <a:spcPct val="0"/>
                </a:spcBef>
                <a:spcAft>
                  <a:spcPct val="0"/>
                </a:spcAft>
              </a:pPr>
              <a:t>7</a:t>
            </a:fld>
            <a:endParaRPr lang="en-US">
              <a:ea typeface="ＭＳ Ｐゴシック" pitchFamily="-72" charset="-128"/>
              <a:cs typeface="ＭＳ Ｐゴシック" pitchFamily="-7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6E85AF-AD21-4FC1-9BA8-6883C7D7FF44}" type="slidenum">
              <a:rPr lang="en-US">
                <a:ea typeface="ＭＳ Ｐゴシック" pitchFamily="-72" charset="-128"/>
                <a:cs typeface="ＭＳ Ｐゴシック" pitchFamily="-72" charset="-128"/>
              </a:rPr>
              <a:pPr fontAlgn="base">
                <a:spcBef>
                  <a:spcPct val="0"/>
                </a:spcBef>
                <a:spcAft>
                  <a:spcPct val="0"/>
                </a:spcAft>
              </a:pPr>
              <a:t>8</a:t>
            </a:fld>
            <a:endParaRPr lang="en-US">
              <a:ea typeface="ＭＳ Ｐゴシック" pitchFamily="-72" charset="-128"/>
              <a:cs typeface="ＭＳ Ｐゴシック" pitchFamily="-72"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222457-DA5C-4EAD-A25B-FA7FC1182A99}"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D0D48153-F6AB-4C81-97DE-26682519C3D3}" type="datetimeFigureOut">
              <a:rPr lang="en-US"/>
              <a:pPr>
                <a:defRPr/>
              </a:pPr>
              <a:t>2/19/13</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A7779B90-8D0E-4D5F-8C57-64017648EBD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FA89074-6F54-4997-9A66-85D14BF7D463}" type="datetimeFigureOut">
              <a:rPr lang="en-US"/>
              <a:pPr>
                <a:defRPr/>
              </a:pPr>
              <a:t>2/19/13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18D3BEA-6F1D-499F-B619-3275971BC1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C12E149-8F15-44FF-8307-2C03BAA52BA5}" type="datetimeFigureOut">
              <a:rPr lang="en-US"/>
              <a:pPr>
                <a:defRPr/>
              </a:pPr>
              <a:t>2/19/13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B7674CC-284C-4350-BBD0-897BC195AC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5"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6" name="Slide Number Placeholder 5"/>
          <p:cNvSpPr txBox="1">
            <a:spLocks/>
          </p:cNvSpPr>
          <p:nvPr userDrawn="1"/>
        </p:nvSpPr>
        <p:spPr>
          <a:xfrm>
            <a:off x="7943850" y="642302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15-</a:t>
            </a:r>
            <a:fld id="{B774B614-F802-4B84-9ED0-32519EAE7A43}"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8D0EAA2-3DBF-4906-A645-4D017C9F5C64}" type="datetimeFigureOut">
              <a:rPr lang="en-US"/>
              <a:pPr>
                <a:defRPr/>
              </a:pPr>
              <a:t>2/19/13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FF0DE-BCE2-4150-9AB7-7FCBAF4B27E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9451AA0-A836-4108-B1C4-8BA2610CA7CD}" type="datetimeFigureOut">
              <a:rPr lang="en-US"/>
              <a:pPr>
                <a:defRPr/>
              </a:pPr>
              <a:t>2/19/13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CEE2920-B4EB-4816-BA29-E86B9E4F48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nchor="b"/>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C5DFDA0-DFEC-48A6-B161-DE87CFFA517B}" type="datetimeFigureOut">
              <a:rPr lang="en-US"/>
              <a:pPr>
                <a:defRPr/>
              </a:pPr>
              <a:t>2/19/13</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E97CF2A-C4FA-4AE5-A57C-0C90F4A827D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4"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5" name="Slide Number Placeholder 5"/>
          <p:cNvSpPr txBox="1">
            <a:spLocks/>
          </p:cNvSpPr>
          <p:nvPr userDrawn="1"/>
        </p:nvSpPr>
        <p:spPr>
          <a:xfrm>
            <a:off x="7943850" y="642302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15-</a:t>
            </a:r>
            <a:fld id="{43E506B0-76CD-4E79-ABA6-21CB1EF8236A}"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
        <p:nvSpPr>
          <p:cNvPr id="2" name="Title 1"/>
          <p:cNvSpPr>
            <a:spLocks noGrp="1"/>
          </p:cNvSpPr>
          <p:nvPr>
            <p:ph type="title"/>
          </p:nvPr>
        </p:nvSpPr>
        <p:spPr>
          <a:xfrm>
            <a:off x="457200" y="535125"/>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3"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ea typeface="+mn-ea"/>
              <a:cs typeface="+mn-cs"/>
            </a:endParaRPr>
          </a:p>
          <a:p>
            <a:pPr algn="ctr" fontAlgn="auto">
              <a:spcBef>
                <a:spcPts val="0"/>
              </a:spcBef>
              <a:spcAft>
                <a:spcPts val="0"/>
              </a:spcAft>
              <a:defRPr/>
            </a:pPr>
            <a:r>
              <a:rPr lang="en-US" sz="1200" dirty="0">
                <a:solidFill>
                  <a:schemeClr val="tx2">
                    <a:shade val="90000"/>
                  </a:schemeClr>
                </a:solidFill>
                <a:latin typeface="+mn-lt"/>
                <a:ea typeface="+mn-ea"/>
                <a:cs typeface="+mn-cs"/>
              </a:rPr>
              <a:t>Copyright © 2014 Pearson Education, Inc.</a:t>
            </a:r>
          </a:p>
        </p:txBody>
      </p:sp>
      <p:sp>
        <p:nvSpPr>
          <p:cNvPr id="4" name="Slide Number Placeholder 5"/>
          <p:cNvSpPr txBox="1">
            <a:spLocks/>
          </p:cNvSpPr>
          <p:nvPr userDrawn="1"/>
        </p:nvSpPr>
        <p:spPr>
          <a:xfrm>
            <a:off x="7943850" y="6423025"/>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ea typeface="+mn-ea"/>
                <a:cs typeface="+mn-cs"/>
              </a:rPr>
              <a:t>15-</a:t>
            </a:r>
            <a:fld id="{CAF4151A-AA5F-4E55-AF0B-39E95211B43E}" type="slidenum">
              <a:rPr lang="en-US" sz="1200">
                <a:solidFill>
                  <a:schemeClr val="tx2">
                    <a:shade val="90000"/>
                  </a:schemeClr>
                </a:solidFill>
                <a:latin typeface="+mn-lt"/>
                <a:ea typeface="+mn-ea"/>
                <a:cs typeface="+mn-cs"/>
              </a:rPr>
              <a:pPr algn="r" fontAlgn="auto">
                <a:spcBef>
                  <a:spcPts val="0"/>
                </a:spcBef>
                <a:spcAft>
                  <a:spcPts val="0"/>
                </a:spcAft>
                <a:defRPr/>
              </a:pPr>
              <a:t>‹#›</a:t>
            </a:fld>
            <a:endParaRPr lang="en-US" sz="1200" dirty="0">
              <a:solidFill>
                <a:schemeClr val="tx2">
                  <a:shade val="90000"/>
                </a:schemeClr>
              </a:solidFill>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chor="b">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22C45AA-B017-4F2D-A5E4-E22A84B0E82C}" type="datetimeFigureOut">
              <a:rPr lang="en-US"/>
              <a:pPr>
                <a:defRPr/>
              </a:pPr>
              <a:t>2/19/13</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8FC103-8BB1-4383-B498-13118B5F188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nchor="b"/>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163782FC-68CD-4573-9E38-08FA58E86CB5}" type="datetimeFigureOut">
              <a:rPr lang="en-US"/>
              <a:pPr>
                <a:defRPr/>
              </a:pPr>
              <a:t>2/19/13</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86E24B2D-3E35-4B37-8644-325FC49BD7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tle Placeholder 8"/>
          <p:cNvSpPr>
            <a:spLocks noGrp="1"/>
          </p:cNvSpPr>
          <p:nvPr>
            <p:ph type="title"/>
          </p:nvPr>
        </p:nvSpPr>
        <p:spPr bwMode="auto">
          <a:xfrm>
            <a:off x="457200" y="534988"/>
            <a:ext cx="8229600" cy="1143000"/>
          </a:xfrm>
          <a:prstGeom prst="rect">
            <a:avLst/>
          </a:prstGeom>
          <a:noFill/>
          <a:ln w="9525">
            <a:noFill/>
            <a:miter lim="800000"/>
            <a:headEnd/>
            <a:tailEnd/>
          </a:ln>
        </p:spPr>
        <p:txBody>
          <a:bodyPr vert="horz" wrap="square" lIns="0" tIns="45720" rIns="0" bIns="0" numCol="1" anchor="ctr"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70AD2255-36A5-4C6D-B030-1313287401D7}" type="datetimeFigureOut">
              <a:rPr lang="en-US"/>
              <a:pPr>
                <a:defRPr/>
              </a:pPr>
              <a:t>2/19/13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cs typeface="+mn-cs"/>
              </a:defRPr>
            </a:lvl1pPr>
          </a:lstStyle>
          <a:p>
            <a:pPr>
              <a:defRPr/>
            </a:pPr>
            <a:fld id="{73E1E82E-5E8B-4569-A480-3AAEF01FDED8}"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1" r:id="rId4"/>
    <p:sldLayoutId id="2147483670" r:id="rId5"/>
    <p:sldLayoutId id="2147483675" r:id="rId6"/>
    <p:sldLayoutId id="2147483676" r:id="rId7"/>
    <p:sldLayoutId id="2147483669" r:id="rId8"/>
    <p:sldLayoutId id="2147483677" r:id="rId9"/>
    <p:sldLayoutId id="2147483668" r:id="rId10"/>
    <p:sldLayoutId id="2147483667" r:id="rId11"/>
  </p:sldLayoutIdLst>
  <p:txStyles>
    <p:titleStyle>
      <a:lvl1pPr algn="l" rtl="0" fontAlgn="base">
        <a:spcBef>
          <a:spcPct val="0"/>
        </a:spcBef>
        <a:spcAft>
          <a:spcPct val="0"/>
        </a:spcAft>
        <a:defRPr sz="5000" kern="1200">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2pPr>
      <a:lvl3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3pPr>
      <a:lvl4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4pPr>
      <a:lvl5pPr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5pPr>
      <a:lvl6pPr marL="4572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6pPr>
      <a:lvl7pPr marL="9144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7pPr>
      <a:lvl8pPr marL="13716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8pPr>
      <a:lvl9pPr marL="1828800" algn="l" rtl="0" fontAlgn="base">
        <a:spcBef>
          <a:spcPct val="0"/>
        </a:spcBef>
        <a:spcAft>
          <a:spcPct val="0"/>
        </a:spcAft>
        <a:defRPr sz="5000">
          <a:solidFill>
            <a:schemeClr val="tx2"/>
          </a:solidFill>
          <a:latin typeface="Calibri" pitchFamily="-72" charset="0"/>
          <a:ea typeface="ＭＳ Ｐゴシック" pitchFamily="-72" charset="-128"/>
          <a:cs typeface="ＭＳ Ｐゴシック" pitchFamily="-72" charset="-128"/>
        </a:defRPr>
      </a:lvl9pPr>
    </p:titleStyle>
    <p:bodyStyle>
      <a:lvl1pPr marL="273050" indent="-273050" algn="l" rtl="0" fontAlgn="base">
        <a:spcBef>
          <a:spcPct val="20000"/>
        </a:spcBef>
        <a:spcAft>
          <a:spcPct val="0"/>
        </a:spcAft>
        <a:buClr>
          <a:srgbClr val="0BD0D9"/>
        </a:buClr>
        <a:buSzPct val="95000"/>
        <a:buFont typeface="Wingdings 2" pitchFamily="-72" charset="2"/>
        <a:buChar char=""/>
        <a:defRPr sz="2600" kern="1200">
          <a:solidFill>
            <a:schemeClr val="tx1"/>
          </a:solidFill>
          <a:latin typeface="+mn-lt"/>
          <a:ea typeface="ＭＳ Ｐゴシック" pitchFamily="-72" charset="-128"/>
          <a:cs typeface="ＭＳ Ｐゴシック" pitchFamily="-72" charset="-128"/>
        </a:defRPr>
      </a:lvl1pPr>
      <a:lvl2pPr marL="639763" indent="-246063" algn="l" rtl="0" fontAlgn="base">
        <a:spcBef>
          <a:spcPct val="20000"/>
        </a:spcBef>
        <a:spcAft>
          <a:spcPct val="0"/>
        </a:spcAft>
        <a:buClr>
          <a:schemeClr val="accent1"/>
        </a:buClr>
        <a:buSzPct val="85000"/>
        <a:buFont typeface="Wingdings 2" pitchFamily="-72" charset="2"/>
        <a:buChar char=""/>
        <a:defRPr sz="2400" kern="1200">
          <a:solidFill>
            <a:schemeClr val="tx1"/>
          </a:solidFill>
          <a:latin typeface="+mn-lt"/>
          <a:ea typeface="ＭＳ Ｐゴシック" pitchFamily="-72" charset="-128"/>
          <a:cs typeface="+mn-cs"/>
        </a:defRPr>
      </a:lvl2pPr>
      <a:lvl3pPr marL="914400" indent="-246063" algn="l" rtl="0" fontAlgn="base">
        <a:spcBef>
          <a:spcPct val="20000"/>
        </a:spcBef>
        <a:spcAft>
          <a:spcPct val="0"/>
        </a:spcAft>
        <a:buClr>
          <a:schemeClr val="accent2"/>
        </a:buClr>
        <a:buSzPct val="70000"/>
        <a:buFont typeface="Wingdings 2" pitchFamily="-72" charset="2"/>
        <a:buChar char=""/>
        <a:defRPr sz="2100" kern="1200">
          <a:solidFill>
            <a:schemeClr val="tx1"/>
          </a:solidFill>
          <a:latin typeface="+mn-lt"/>
          <a:ea typeface="ＭＳ Ｐゴシック" pitchFamily="-72" charset="-128"/>
          <a:cs typeface="+mn-cs"/>
        </a:defRPr>
      </a:lvl3pPr>
      <a:lvl4pPr marL="1187450" indent="-209550" algn="l" rtl="0" fontAlgn="base">
        <a:spcBef>
          <a:spcPct val="20000"/>
        </a:spcBef>
        <a:spcAft>
          <a:spcPct val="0"/>
        </a:spcAft>
        <a:buClr>
          <a:srgbClr val="0BD0D9"/>
        </a:buClr>
        <a:buSzPct val="65000"/>
        <a:buFont typeface="Wingdings 2" pitchFamily="-72" charset="2"/>
        <a:buChar char=""/>
        <a:defRPr sz="2000" kern="1200">
          <a:solidFill>
            <a:schemeClr val="tx1"/>
          </a:solidFill>
          <a:latin typeface="+mn-lt"/>
          <a:ea typeface="ＭＳ Ｐゴシック" pitchFamily="-72" charset="-128"/>
          <a:cs typeface="+mn-cs"/>
        </a:defRPr>
      </a:lvl4pPr>
      <a:lvl5pPr marL="1462088" indent="-209550" algn="l" rtl="0" fontAlgn="base">
        <a:spcBef>
          <a:spcPct val="20000"/>
        </a:spcBef>
        <a:spcAft>
          <a:spcPct val="0"/>
        </a:spcAft>
        <a:buClr>
          <a:srgbClr val="10CF9B"/>
        </a:buClr>
        <a:buSzPct val="65000"/>
        <a:buFont typeface="Wingdings 2" pitchFamily="-72" charset="2"/>
        <a:buChar char=""/>
        <a:defRPr sz="2000" kern="1200">
          <a:solidFill>
            <a:schemeClr val="tx1"/>
          </a:solidFill>
          <a:latin typeface="+mn-lt"/>
          <a:ea typeface="ＭＳ Ｐゴシック" pitchFamily="-72"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wmf"/><Relationship Id="rId4" Type="http://schemas.openxmlformats.org/officeDocument/2006/relationships/image" Target="../media/image7.w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6.wmf"/><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7.w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1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mtClean="0"/>
              <a:t>Chapter 15</a:t>
            </a:r>
            <a:endParaRPr lang="en-US" dirty="0"/>
          </a:p>
        </p:txBody>
      </p:sp>
      <p:sp>
        <p:nvSpPr>
          <p:cNvPr id="14338" name="Subtitle 3"/>
          <p:cNvSpPr>
            <a:spLocks noGrp="1"/>
          </p:cNvSpPr>
          <p:nvPr>
            <p:ph type="subTitle" idx="1"/>
          </p:nvPr>
        </p:nvSpPr>
        <p:spPr>
          <a:xfrm>
            <a:off x="533400" y="3228975"/>
            <a:ext cx="7854950" cy="1752600"/>
          </a:xfrm>
        </p:spPr>
        <p:txBody>
          <a:bodyPr/>
          <a:lstStyle/>
          <a:p>
            <a:pPr marR="0"/>
            <a:r>
              <a:rPr lang="en-US" smtClean="0"/>
              <a:t>Understanding Regression Analysis Basics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03238" y="915988"/>
            <a:ext cx="8229600" cy="1143000"/>
          </a:xfrm>
        </p:spPr>
        <p:txBody>
          <a:bodyPr>
            <a:normAutofit fontScale="90000"/>
          </a:bodyPr>
          <a:lstStyle/>
          <a:p>
            <a:pPr fontAlgn="auto">
              <a:spcAft>
                <a:spcPts val="0"/>
              </a:spcAft>
              <a:defRPr/>
            </a:pPr>
            <a:r>
              <a:rPr lang="en-US" dirty="0" smtClean="0">
                <a:ea typeface="+mj-ea"/>
                <a:cs typeface="+mj-cs"/>
              </a:rPr>
              <a:t>Computing the Slope and the Intercept</a:t>
            </a:r>
          </a:p>
        </p:txBody>
      </p:sp>
      <p:sp>
        <p:nvSpPr>
          <p:cNvPr id="32770" name="Rectangle 3"/>
          <p:cNvSpPr>
            <a:spLocks noGrp="1" noChangeArrowheads="1"/>
          </p:cNvSpPr>
          <p:nvPr>
            <p:ph idx="1"/>
          </p:nvPr>
        </p:nvSpPr>
        <p:spPr>
          <a:xfrm>
            <a:off x="411163" y="2384425"/>
            <a:ext cx="8229600" cy="4389438"/>
          </a:xfrm>
        </p:spPr>
        <p:txBody>
          <a:bodyPr/>
          <a:lstStyle/>
          <a:p>
            <a:r>
              <a:rPr lang="en-US" b="1" smtClean="0"/>
              <a:t>Least squares criterion</a:t>
            </a:r>
            <a:r>
              <a:rPr lang="en-US" smtClean="0"/>
              <a:t>: used in regression analysis; guarantees that the “best” straight-line slope and intercept will be calculated</a:t>
            </a:r>
          </a:p>
        </p:txBody>
      </p:sp>
      <p:sp>
        <p:nvSpPr>
          <p:cNvPr id="6" name="Slide Number Placeholder 5"/>
          <p:cNvSpPr>
            <a:spLocks noGrp="1"/>
          </p:cNvSpPr>
          <p:nvPr>
            <p:ph type="sldNum" sz="quarter" idx="4294967295"/>
          </p:nvPr>
        </p:nvSpPr>
        <p:spPr/>
        <p:txBody>
          <a:bodyPr/>
          <a:lstStyle/>
          <a:p>
            <a:pP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mtClean="0"/>
              <a:t>Multiple Regression Analysis</a:t>
            </a:r>
          </a:p>
        </p:txBody>
      </p:sp>
      <p:sp>
        <p:nvSpPr>
          <p:cNvPr id="34818" name="Rectangle 3"/>
          <p:cNvSpPr>
            <a:spLocks noGrp="1" noChangeArrowheads="1"/>
          </p:cNvSpPr>
          <p:nvPr>
            <p:ph idx="1"/>
          </p:nvPr>
        </p:nvSpPr>
        <p:spPr/>
        <p:txBody>
          <a:bodyPr/>
          <a:lstStyle/>
          <a:p>
            <a:r>
              <a:rPr lang="en-US" b="1" smtClean="0"/>
              <a:t>Multiple regression analysis </a:t>
            </a:r>
            <a:r>
              <a:rPr lang="en-US" smtClean="0"/>
              <a:t>uses the same concepts as bivariate regression analysis but uses more than one independent variable.</a:t>
            </a:r>
          </a:p>
          <a:p>
            <a:r>
              <a:rPr lang="en-US" smtClean="0"/>
              <a:t>A general </a:t>
            </a:r>
            <a:r>
              <a:rPr lang="en-US" b="1" smtClean="0"/>
              <a:t>conceptual model </a:t>
            </a:r>
            <a:r>
              <a:rPr lang="en-US" smtClean="0"/>
              <a:t>identifies independent and dependent variables and shows their basic relationships to one another.</a:t>
            </a:r>
          </a:p>
          <a:p>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79425" y="1076325"/>
            <a:ext cx="8229600" cy="1143000"/>
          </a:xfrm>
        </p:spPr>
        <p:txBody>
          <a:bodyPr>
            <a:normAutofit fontScale="90000"/>
          </a:bodyPr>
          <a:lstStyle/>
          <a:p>
            <a:pPr fontAlgn="auto">
              <a:spcAft>
                <a:spcPts val="0"/>
              </a:spcAft>
              <a:defRPr/>
            </a:pPr>
            <a:r>
              <a:rPr lang="en-US" dirty="0" smtClean="0">
                <a:ea typeface="+mj-ea"/>
                <a:cs typeface="+mj-cs"/>
              </a:rPr>
              <a:t>Multiple Regression Analysis Described</a:t>
            </a:r>
          </a:p>
        </p:txBody>
      </p:sp>
      <p:sp>
        <p:nvSpPr>
          <p:cNvPr id="38914" name="Content Placeholder 1"/>
          <p:cNvSpPr>
            <a:spLocks noGrp="1"/>
          </p:cNvSpPr>
          <p:nvPr>
            <p:ph idx="1"/>
          </p:nvPr>
        </p:nvSpPr>
        <p:spPr>
          <a:xfrm>
            <a:off x="427038" y="2468563"/>
            <a:ext cx="8229600" cy="4389437"/>
          </a:xfrm>
        </p:spPr>
        <p:txBody>
          <a:bodyPr/>
          <a:lstStyle/>
          <a:p>
            <a:r>
              <a:rPr lang="en-US" b="1" smtClean="0"/>
              <a:t>Multiple regression </a:t>
            </a:r>
            <a:r>
              <a:rPr lang="en-US" smtClean="0"/>
              <a:t>means that you have more than one independent variable to predict a single dependent variable.</a:t>
            </a:r>
          </a:p>
          <a:p>
            <a:r>
              <a:rPr lang="en-US" smtClean="0"/>
              <a:t>With multiple regression, the </a:t>
            </a:r>
            <a:r>
              <a:rPr lang="en-US" b="1" smtClean="0"/>
              <a:t>regression plane </a:t>
            </a:r>
            <a:r>
              <a:rPr lang="en-US" smtClean="0"/>
              <a:t>is the shape of the dependent variables.</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41325" y="1090613"/>
            <a:ext cx="8229600" cy="1143000"/>
          </a:xfrm>
        </p:spPr>
        <p:txBody>
          <a:bodyPr>
            <a:normAutofit fontScale="90000"/>
          </a:bodyPr>
          <a:lstStyle/>
          <a:p>
            <a:pPr fontAlgn="auto">
              <a:spcAft>
                <a:spcPts val="0"/>
              </a:spcAft>
              <a:defRPr/>
            </a:pPr>
            <a:r>
              <a:rPr lang="en-US" dirty="0" smtClean="0">
                <a:ea typeface="+mj-ea"/>
                <a:cs typeface="+mj-cs"/>
              </a:rPr>
              <a:t>Basic Assumptions in Multiple Regression</a:t>
            </a:r>
          </a:p>
        </p:txBody>
      </p:sp>
      <p:pic>
        <p:nvPicPr>
          <p:cNvPr id="40962" name="Picture 5"/>
          <p:cNvPicPr>
            <a:picLocks noGrp="1" noChangeAspect="1" noChangeArrowheads="1"/>
          </p:cNvPicPr>
          <p:nvPr>
            <p:ph idx="1"/>
          </p:nvPr>
        </p:nvPicPr>
        <p:blipFill>
          <a:blip r:embed="rId3"/>
          <a:srcRect/>
          <a:stretch>
            <a:fillRect/>
          </a:stretch>
        </p:blipFill>
        <p:spPr>
          <a:xfrm>
            <a:off x="280988" y="2776538"/>
            <a:ext cx="8229600" cy="846137"/>
          </a:xfrm>
        </p:spPr>
      </p:pic>
      <p:pic>
        <p:nvPicPr>
          <p:cNvPr id="40963" name="Picture 7"/>
          <p:cNvPicPr>
            <a:picLocks noGrp="1" noChangeAspect="1" noChangeArrowheads="1"/>
          </p:cNvPicPr>
          <p:nvPr>
            <p:ph sz="half" idx="4294967295"/>
          </p:nvPr>
        </p:nvPicPr>
        <p:blipFill>
          <a:blip r:embed="rId4"/>
          <a:srcRect/>
          <a:stretch>
            <a:fillRect/>
          </a:stretch>
        </p:blipFill>
        <p:spPr>
          <a:xfrm>
            <a:off x="2427288" y="3984625"/>
            <a:ext cx="5715000" cy="168751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smtClean="0"/>
              <a:t>Example of Multiple Regression</a:t>
            </a:r>
          </a:p>
        </p:txBody>
      </p:sp>
      <p:sp>
        <p:nvSpPr>
          <p:cNvPr id="43010" name="Rectangle 3"/>
          <p:cNvSpPr>
            <a:spLocks noGrp="1" noChangeArrowheads="1"/>
          </p:cNvSpPr>
          <p:nvPr>
            <p:ph idx="1"/>
          </p:nvPr>
        </p:nvSpPr>
        <p:spPr/>
        <p:txBody>
          <a:bodyPr/>
          <a:lstStyle/>
          <a:p>
            <a:r>
              <a:rPr lang="en-US" smtClean="0"/>
              <a:t>We wish to predict customers’ intentions to purchase a Lexus automobile.</a:t>
            </a:r>
          </a:p>
          <a:p>
            <a:r>
              <a:rPr lang="en-US" smtClean="0"/>
              <a:t>We performed a survey that included an attitude-toward-Lexus variable, a word-of-mouth variable, and an income variable.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en-US" smtClean="0"/>
              <a:t>Example of Multiple Regression</a:t>
            </a:r>
          </a:p>
        </p:txBody>
      </p:sp>
      <p:pic>
        <p:nvPicPr>
          <p:cNvPr id="45058" name="Picture 5"/>
          <p:cNvPicPr>
            <a:picLocks noGrp="1" noChangeAspect="1" noChangeArrowheads="1"/>
          </p:cNvPicPr>
          <p:nvPr>
            <p:ph idx="1"/>
          </p:nvPr>
        </p:nvPicPr>
        <p:blipFill>
          <a:blip r:embed="rId3"/>
          <a:srcRect/>
          <a:stretch>
            <a:fillRect/>
          </a:stretch>
        </p:blipFill>
        <p:spPr>
          <a:xfrm>
            <a:off x="457200" y="3149600"/>
            <a:ext cx="8229600" cy="1960563"/>
          </a:xfrm>
        </p:spPr>
      </p:pic>
      <p:sp>
        <p:nvSpPr>
          <p:cNvPr id="45059" name="Rectangle 3"/>
          <p:cNvSpPr>
            <a:spLocks noGrp="1" noChangeArrowheads="1"/>
          </p:cNvSpPr>
          <p:nvPr>
            <p:ph type="body" sz="half" idx="4294967295"/>
          </p:nvPr>
        </p:nvSpPr>
        <p:spPr>
          <a:xfrm>
            <a:off x="461963" y="1938338"/>
            <a:ext cx="6477000" cy="609600"/>
          </a:xfrm>
        </p:spPr>
        <p:txBody>
          <a:bodyPr/>
          <a:lstStyle/>
          <a:p>
            <a:r>
              <a:rPr lang="en-US" smtClean="0">
                <a:latin typeface="Trebuchet MS" pitchFamily="-72" charset="0"/>
              </a:rPr>
              <a:t>Here is the resultant equation:</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p:txBody>
          <a:bodyPr/>
          <a:lstStyle/>
          <a:p>
            <a:r>
              <a:rPr lang="en-US" smtClean="0"/>
              <a:t>Example of Multiple Regression</a:t>
            </a:r>
          </a:p>
        </p:txBody>
      </p:sp>
      <p:sp>
        <p:nvSpPr>
          <p:cNvPr id="47106" name="Rectangle 3"/>
          <p:cNvSpPr>
            <a:spLocks noGrp="1" noChangeArrowheads="1"/>
          </p:cNvSpPr>
          <p:nvPr>
            <p:ph idx="1"/>
          </p:nvPr>
        </p:nvSpPr>
        <p:spPr/>
        <p:txBody>
          <a:bodyPr/>
          <a:lstStyle/>
          <a:p>
            <a:r>
              <a:rPr lang="en-US" smtClean="0"/>
              <a:t>This multiple regression equation means that we can predict a consumer’s intention to buy a Lexus level if you know three variables: </a:t>
            </a:r>
          </a:p>
          <a:p>
            <a:pPr lvl="1"/>
            <a:r>
              <a:rPr lang="en-US" smtClean="0"/>
              <a:t>Attitude toward Lexus</a:t>
            </a:r>
          </a:p>
          <a:p>
            <a:pPr lvl="1"/>
            <a:r>
              <a:rPr lang="en-US" smtClean="0"/>
              <a:t>Friends’ negative comments about Lexus </a:t>
            </a:r>
          </a:p>
          <a:p>
            <a:pPr lvl="1"/>
            <a:r>
              <a:rPr lang="en-US" smtClean="0"/>
              <a:t>Income level using a scale with 10 income levels</a:t>
            </a:r>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Example of Multiple Regression</a:t>
            </a:r>
          </a:p>
        </p:txBody>
      </p:sp>
      <p:pic>
        <p:nvPicPr>
          <p:cNvPr id="49154" name="Picture 5"/>
          <p:cNvPicPr>
            <a:picLocks noGrp="1" noChangeAspect="1" noChangeArrowheads="1"/>
          </p:cNvPicPr>
          <p:nvPr>
            <p:ph idx="1"/>
          </p:nvPr>
        </p:nvPicPr>
        <p:blipFill>
          <a:blip r:embed="rId3"/>
          <a:srcRect/>
          <a:stretch>
            <a:fillRect/>
          </a:stretch>
        </p:blipFill>
        <p:spPr>
          <a:xfrm>
            <a:off x="1244600" y="2825750"/>
            <a:ext cx="6654800" cy="2608263"/>
          </a:xfrm>
        </p:spPr>
      </p:pic>
      <p:sp>
        <p:nvSpPr>
          <p:cNvPr id="49155" name="Rectangle 3"/>
          <p:cNvSpPr>
            <a:spLocks noGrp="1" noChangeArrowheads="1"/>
          </p:cNvSpPr>
          <p:nvPr>
            <p:ph type="body" sz="half" idx="4294967295"/>
          </p:nvPr>
        </p:nvSpPr>
        <p:spPr>
          <a:xfrm>
            <a:off x="461963" y="1938338"/>
            <a:ext cx="8113712" cy="990600"/>
          </a:xfrm>
        </p:spPr>
        <p:txBody>
          <a:bodyPr/>
          <a:lstStyle/>
          <a:p>
            <a:r>
              <a:rPr lang="en-US" smtClean="0"/>
              <a:t>Calculation of one buyer’s Lexus purchase intention using the multiple regression equation: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Example of Multiple Regression</a:t>
            </a:r>
          </a:p>
        </p:txBody>
      </p:sp>
      <p:sp>
        <p:nvSpPr>
          <p:cNvPr id="51202" name="Rectangle 3"/>
          <p:cNvSpPr>
            <a:spLocks noGrp="1" noChangeArrowheads="1"/>
          </p:cNvSpPr>
          <p:nvPr>
            <p:ph idx="1"/>
          </p:nvPr>
        </p:nvSpPr>
        <p:spPr/>
        <p:txBody>
          <a:bodyPr/>
          <a:lstStyle/>
          <a:p>
            <a:r>
              <a:rPr lang="en-US" smtClean="0"/>
              <a:t>Multiple regression is a powerful tool because it tells us the following: </a:t>
            </a:r>
          </a:p>
          <a:p>
            <a:pPr lvl="1"/>
            <a:r>
              <a:rPr lang="en-US" smtClean="0"/>
              <a:t>Which factors predict the dependent variable</a:t>
            </a:r>
          </a:p>
          <a:p>
            <a:pPr lvl="1"/>
            <a:r>
              <a:rPr lang="en-US" smtClean="0"/>
              <a:t>Which way (the sign) each factor influences the dependent variable</a:t>
            </a:r>
          </a:p>
          <a:p>
            <a:pPr lvl="1"/>
            <a:r>
              <a:rPr lang="en-US" smtClean="0"/>
              <a:t>How much (the size of bi) each factor influences it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t>Multiple </a:t>
            </a:r>
            <a:r>
              <a:rPr lang="en-US" i="1" smtClean="0"/>
              <a:t>R</a:t>
            </a:r>
          </a:p>
        </p:txBody>
      </p:sp>
      <p:sp>
        <p:nvSpPr>
          <p:cNvPr id="43011" name="Rectangle 3"/>
          <p:cNvSpPr>
            <a:spLocks noGrp="1" noChangeArrowheads="1"/>
          </p:cNvSpPr>
          <p:nvPr>
            <p:ph idx="1"/>
          </p:nvPr>
        </p:nvSpPr>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Multiple </a:t>
            </a:r>
            <a:r>
              <a:rPr lang="en-US" i="1" dirty="0" smtClean="0">
                <a:ea typeface="+mn-ea"/>
                <a:cs typeface="+mn-cs"/>
              </a:rPr>
              <a:t>R</a:t>
            </a:r>
            <a:r>
              <a:rPr lang="en-US" dirty="0" smtClean="0">
                <a:ea typeface="+mn-ea"/>
                <a:cs typeface="+mn-cs"/>
              </a:rPr>
              <a:t>, also called the </a:t>
            </a:r>
            <a:r>
              <a:rPr lang="en-US" b="1" dirty="0" smtClean="0">
                <a:ea typeface="+mn-ea"/>
                <a:cs typeface="+mn-cs"/>
              </a:rPr>
              <a:t>coefficient of determination</a:t>
            </a:r>
            <a:r>
              <a:rPr lang="en-US" dirty="0" smtClean="0">
                <a:ea typeface="+mn-ea"/>
                <a:cs typeface="+mn-cs"/>
              </a:rPr>
              <a:t>, is a measure of the strength of the overall linear relationship in multiple regression.</a:t>
            </a:r>
          </a:p>
          <a:p>
            <a:pPr marL="274320" indent="-274320" fontAlgn="auto">
              <a:spcAft>
                <a:spcPts val="0"/>
              </a:spcAft>
              <a:buClr>
                <a:schemeClr val="accent3"/>
              </a:buClr>
              <a:buFont typeface="Wingdings 2"/>
              <a:buChar char=""/>
              <a:defRPr/>
            </a:pPr>
            <a:r>
              <a:rPr lang="en-US" dirty="0" smtClean="0">
                <a:ea typeface="+mn-ea"/>
                <a:cs typeface="+mn-cs"/>
              </a:rPr>
              <a:t>It indicates how well the independent variables can predict the dependent variable.</a:t>
            </a:r>
          </a:p>
          <a:p>
            <a:pPr marL="0" indent="0" fontAlgn="auto">
              <a:spcAft>
                <a:spcPts val="0"/>
              </a:spcAft>
              <a:buClr>
                <a:schemeClr val="accent3"/>
              </a:buClr>
              <a:buFont typeface="Wingdings 2"/>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Learning Objectives</a:t>
            </a:r>
          </a:p>
        </p:txBody>
      </p:sp>
      <p:sp>
        <p:nvSpPr>
          <p:cNvPr id="16386" name="Content Placeholder 2"/>
          <p:cNvSpPr>
            <a:spLocks noGrp="1"/>
          </p:cNvSpPr>
          <p:nvPr>
            <p:ph idx="1"/>
          </p:nvPr>
        </p:nvSpPr>
        <p:spPr/>
        <p:txBody>
          <a:bodyPr/>
          <a:lstStyle/>
          <a:p>
            <a:r>
              <a:rPr lang="en-US" smtClean="0"/>
              <a:t>To understand the basic concept of prediction</a:t>
            </a:r>
          </a:p>
          <a:p>
            <a:r>
              <a:rPr lang="en-US" smtClean="0"/>
              <a:t>To learn how marketing researchers use regression analysis</a:t>
            </a:r>
          </a:p>
          <a:p>
            <a:r>
              <a:rPr lang="en-US" smtClean="0"/>
              <a:t>To learn how marketing researchers use bivariate regression analysis</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Multiple </a:t>
            </a:r>
            <a:r>
              <a:rPr lang="en-US" i="1" smtClean="0"/>
              <a:t>R</a:t>
            </a:r>
          </a:p>
        </p:txBody>
      </p:sp>
      <p:sp>
        <p:nvSpPr>
          <p:cNvPr id="55298" name="Rectangle 3"/>
          <p:cNvSpPr>
            <a:spLocks noGrp="1" noChangeArrowheads="1"/>
          </p:cNvSpPr>
          <p:nvPr>
            <p:ph idx="1"/>
          </p:nvPr>
        </p:nvSpPr>
        <p:spPr/>
        <p:txBody>
          <a:bodyPr/>
          <a:lstStyle/>
          <a:p>
            <a:r>
              <a:rPr lang="en-US" smtClean="0"/>
              <a:t>Multiple </a:t>
            </a:r>
            <a:r>
              <a:rPr lang="en-US" i="1" smtClean="0"/>
              <a:t>R</a:t>
            </a:r>
            <a:r>
              <a:rPr lang="en-US" smtClean="0"/>
              <a:t> ranges from 0 to +1 and represents the amount of the dependent variable that is “explained,” or accounted for, by the combined independent variables.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Multiple </a:t>
            </a:r>
            <a:r>
              <a:rPr lang="en-US" i="1" smtClean="0"/>
              <a:t>R</a:t>
            </a:r>
          </a:p>
        </p:txBody>
      </p:sp>
      <p:sp>
        <p:nvSpPr>
          <p:cNvPr id="57346" name="Rectangle 3"/>
          <p:cNvSpPr>
            <a:spLocks noGrp="1" noChangeArrowheads="1"/>
          </p:cNvSpPr>
          <p:nvPr>
            <p:ph idx="1"/>
          </p:nvPr>
        </p:nvSpPr>
        <p:spPr/>
        <p:txBody>
          <a:bodyPr/>
          <a:lstStyle/>
          <a:p>
            <a:r>
              <a:rPr lang="en-US" smtClean="0"/>
              <a:t>Researchers convert the multiple </a:t>
            </a:r>
            <a:r>
              <a:rPr lang="en-US" i="1" smtClean="0"/>
              <a:t>R</a:t>
            </a:r>
            <a:r>
              <a:rPr lang="en-US" smtClean="0"/>
              <a:t> into a percentage: multiple </a:t>
            </a:r>
            <a:r>
              <a:rPr lang="en-US" i="1" smtClean="0"/>
              <a:t>R</a:t>
            </a:r>
            <a:r>
              <a:rPr lang="en-US" smtClean="0"/>
              <a:t> of .75 means that the regression findings will explain 75% of the dependent variable.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7363" y="869950"/>
            <a:ext cx="8229600" cy="1143000"/>
          </a:xfrm>
        </p:spPr>
        <p:txBody>
          <a:bodyPr>
            <a:normAutofit fontScale="90000"/>
          </a:bodyPr>
          <a:lstStyle/>
          <a:p>
            <a:pPr fontAlgn="auto">
              <a:spcAft>
                <a:spcPts val="0"/>
              </a:spcAft>
              <a:defRPr/>
            </a:pPr>
            <a:r>
              <a:rPr lang="en-US" dirty="0" smtClean="0">
                <a:ea typeface="+mj-ea"/>
                <a:cs typeface="+mj-cs"/>
              </a:rPr>
              <a:t>Basic Assumptions</a:t>
            </a:r>
            <a:br>
              <a:rPr lang="en-US" dirty="0" smtClean="0">
                <a:ea typeface="+mj-ea"/>
                <a:cs typeface="+mj-cs"/>
              </a:rPr>
            </a:br>
            <a:r>
              <a:rPr lang="en-US" dirty="0" smtClean="0">
                <a:ea typeface="+mj-ea"/>
                <a:cs typeface="+mj-cs"/>
              </a:rPr>
              <a:t> of Multiple Regression</a:t>
            </a:r>
          </a:p>
        </p:txBody>
      </p:sp>
      <p:sp>
        <p:nvSpPr>
          <p:cNvPr id="59394" name="Rectangle 3"/>
          <p:cNvSpPr>
            <a:spLocks noGrp="1" noChangeArrowheads="1"/>
          </p:cNvSpPr>
          <p:nvPr>
            <p:ph idx="1"/>
          </p:nvPr>
        </p:nvSpPr>
        <p:spPr>
          <a:xfrm>
            <a:off x="411163" y="2416175"/>
            <a:ext cx="8229600" cy="4387850"/>
          </a:xfrm>
        </p:spPr>
        <p:txBody>
          <a:bodyPr/>
          <a:lstStyle/>
          <a:p>
            <a:r>
              <a:rPr lang="en-US" b="1" smtClean="0"/>
              <a:t>Independence</a:t>
            </a:r>
            <a:r>
              <a:rPr lang="en-US" smtClean="0"/>
              <a:t> assumption: the independent variables must be statistically independent and uncorrelated with one another (the presence of strong correlations among independent variables is called </a:t>
            </a:r>
            <a:r>
              <a:rPr lang="en-US" b="1" smtClean="0"/>
              <a:t>multicollinearity</a:t>
            </a:r>
            <a:r>
              <a:rPr lang="en-US"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87363" y="984250"/>
            <a:ext cx="8229600" cy="1143000"/>
          </a:xfrm>
        </p:spPr>
        <p:txBody>
          <a:bodyPr>
            <a:normAutofit fontScale="90000"/>
          </a:bodyPr>
          <a:lstStyle/>
          <a:p>
            <a:pPr fontAlgn="auto">
              <a:spcAft>
                <a:spcPts val="0"/>
              </a:spcAft>
              <a:defRPr/>
            </a:pPr>
            <a:r>
              <a:rPr lang="en-US" dirty="0" smtClean="0">
                <a:ea typeface="+mj-ea"/>
                <a:cs typeface="+mj-cs"/>
              </a:rPr>
              <a:t>Basic Assumptions of </a:t>
            </a:r>
            <a:br>
              <a:rPr lang="en-US" dirty="0" smtClean="0">
                <a:ea typeface="+mj-ea"/>
                <a:cs typeface="+mj-cs"/>
              </a:rPr>
            </a:br>
            <a:r>
              <a:rPr lang="en-US" dirty="0" smtClean="0">
                <a:ea typeface="+mj-ea"/>
                <a:cs typeface="+mj-cs"/>
              </a:rPr>
              <a:t>Multiple Regression</a:t>
            </a:r>
            <a:endParaRPr lang="en-US" dirty="0">
              <a:ea typeface="+mj-ea"/>
              <a:cs typeface="+mj-cs"/>
            </a:endParaRPr>
          </a:p>
        </p:txBody>
      </p:sp>
      <p:sp>
        <p:nvSpPr>
          <p:cNvPr id="61442" name="Content Placeholder 2"/>
          <p:cNvSpPr>
            <a:spLocks noGrp="1"/>
          </p:cNvSpPr>
          <p:nvPr>
            <p:ph idx="1"/>
          </p:nvPr>
        </p:nvSpPr>
        <p:spPr>
          <a:xfrm>
            <a:off x="434975" y="2392363"/>
            <a:ext cx="8229600" cy="4389437"/>
          </a:xfrm>
        </p:spPr>
        <p:txBody>
          <a:bodyPr/>
          <a:lstStyle/>
          <a:p>
            <a:r>
              <a:rPr lang="en-US" b="1"/>
              <a:t>Variance inflation factor </a:t>
            </a:r>
            <a:r>
              <a:rPr lang="en-US"/>
              <a:t>(VIF): can be used to assess and eliminate multicollinearity</a:t>
            </a:r>
          </a:p>
          <a:p>
            <a:pPr lvl="1"/>
            <a:r>
              <a:rPr lang="en-US"/>
              <a:t>VIF is a statistical value that identifies what independent variable(s) contribute to multicollinearity and should be removed.</a:t>
            </a:r>
          </a:p>
          <a:p>
            <a:pPr lvl="1"/>
            <a:r>
              <a:rPr lang="en-US"/>
              <a:t>Any variable with VIF of greater than 10 should be removed.</a:t>
            </a:r>
          </a:p>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7038" y="1030288"/>
            <a:ext cx="8229600" cy="1143000"/>
          </a:xfrm>
        </p:spPr>
        <p:txBody>
          <a:bodyPr>
            <a:normAutofit fontScale="90000"/>
          </a:bodyPr>
          <a:lstStyle/>
          <a:p>
            <a:pPr fontAlgn="auto">
              <a:spcAft>
                <a:spcPts val="0"/>
              </a:spcAft>
              <a:defRPr/>
            </a:pPr>
            <a:r>
              <a:rPr lang="en-US" dirty="0" smtClean="0">
                <a:ea typeface="+mj-ea"/>
                <a:cs typeface="+mj-cs"/>
              </a:rPr>
              <a:t>Basic Assumptions in Multiple Regression</a:t>
            </a:r>
            <a:endParaRPr lang="en-US" dirty="0">
              <a:ea typeface="+mj-ea"/>
              <a:cs typeface="+mj-cs"/>
            </a:endParaRPr>
          </a:p>
        </p:txBody>
      </p:sp>
      <p:sp>
        <p:nvSpPr>
          <p:cNvPr id="63490" name="Content Placeholder 2"/>
          <p:cNvSpPr>
            <a:spLocks noGrp="1"/>
          </p:cNvSpPr>
          <p:nvPr>
            <p:ph idx="1"/>
          </p:nvPr>
        </p:nvSpPr>
        <p:spPr>
          <a:xfrm>
            <a:off x="465138" y="2468563"/>
            <a:ext cx="8229600" cy="4389437"/>
          </a:xfrm>
        </p:spPr>
        <p:txBody>
          <a:bodyPr/>
          <a:lstStyle/>
          <a:p>
            <a:r>
              <a:rPr lang="en-US" smtClean="0"/>
              <a:t>The inclusion of each independent variable preserves the straight-line assumptions of multiple regression analysis. This is sometimes known as </a:t>
            </a:r>
            <a:r>
              <a:rPr lang="en-US" b="1" smtClean="0"/>
              <a:t>additivity</a:t>
            </a:r>
            <a:r>
              <a:rPr lang="en-US" smtClean="0"/>
              <a:t> because each new independent variable is added to the regression equation.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519238" y="5291138"/>
            <a:ext cx="7240587" cy="1143000"/>
          </a:xfrm>
        </p:spPr>
        <p:txBody>
          <a:bodyPr/>
          <a:lstStyle/>
          <a:p>
            <a:r>
              <a:rPr lang="en-US" sz="1400" b="1" smtClean="0">
                <a:solidFill>
                  <a:srgbClr val="B36680"/>
                </a:solidFill>
                <a:latin typeface="Arial" pitchFamily="-72" charset="0"/>
              </a:rPr>
              <a:t>Figure 15.3</a:t>
            </a:r>
            <a:r>
              <a:rPr lang="en-US" sz="1400" smtClean="0">
                <a:solidFill>
                  <a:srgbClr val="B36680"/>
                </a:solidFill>
                <a:latin typeface="Arial" pitchFamily="-72" charset="0"/>
              </a:rPr>
              <a:t>   </a:t>
            </a:r>
            <a:r>
              <a:rPr lang="en-US" sz="1400" b="1" smtClean="0">
                <a:solidFill>
                  <a:srgbClr val="000000"/>
                </a:solidFill>
                <a:latin typeface="Arial" pitchFamily="-72" charset="0"/>
              </a:rPr>
              <a:t>SPSS Clickstream for Multiple Regression Analysis</a:t>
            </a:r>
            <a:br>
              <a:rPr lang="en-US" sz="1400" b="1" smtClean="0">
                <a:solidFill>
                  <a:srgbClr val="000000"/>
                </a:solidFill>
                <a:latin typeface="Arial" pitchFamily="-72" charset="0"/>
              </a:rPr>
            </a:br>
            <a:r>
              <a:rPr lang="en-US" sz="1400" b="1" smtClean="0">
                <a:solidFill>
                  <a:srgbClr val="000000"/>
                </a:solidFill>
                <a:latin typeface="Arial" pitchFamily="-72" charset="0"/>
              </a:rPr>
              <a:t/>
            </a:r>
            <a:br>
              <a:rPr lang="en-US" sz="1400" b="1" smtClean="0">
                <a:solidFill>
                  <a:srgbClr val="000000"/>
                </a:solidFill>
                <a:latin typeface="Arial" pitchFamily="-72" charset="0"/>
              </a:rPr>
            </a:br>
            <a:r>
              <a:rPr lang="en-US" sz="1000" i="1" smtClean="0">
                <a:solidFill>
                  <a:srgbClr val="000000"/>
                </a:solidFill>
                <a:latin typeface="Arial" pitchFamily="-72" charset="0"/>
              </a:rPr>
              <a:t>Source: </a:t>
            </a:r>
            <a:r>
              <a:rPr lang="en-US" sz="1000" smtClean="0">
                <a:solidFill>
                  <a:srgbClr val="000000"/>
                </a:solidFill>
                <a:latin typeface="Arial" pitchFamily="-72" charset="0"/>
              </a:rPr>
              <a:t>Reprint courtesy of International Business Machines Corporation, © SPSS, Inc., an IBM Company.</a:t>
            </a:r>
            <a:endParaRPr lang="en-US" smtClean="0">
              <a:solidFill>
                <a:srgbClr val="000000"/>
              </a:solidFill>
              <a:latin typeface="Arial" pitchFamily="-72" charset="0"/>
            </a:endParaRPr>
          </a:p>
        </p:txBody>
      </p:sp>
      <p:pic>
        <p:nvPicPr>
          <p:cNvPr id="65539" name="Picture 3"/>
          <p:cNvPicPr>
            <a:picLocks noChangeAspect="1" noChangeArrowheads="1"/>
          </p:cNvPicPr>
          <p:nvPr/>
        </p:nvPicPr>
        <p:blipFill>
          <a:blip r:embed="rId3"/>
          <a:srcRect/>
          <a:stretch>
            <a:fillRect/>
          </a:stretch>
        </p:blipFill>
        <p:spPr bwMode="auto">
          <a:xfrm>
            <a:off x="1477963" y="830263"/>
            <a:ext cx="6157912" cy="4622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3"/>
          <a:srcRect/>
          <a:stretch>
            <a:fillRect/>
          </a:stretch>
        </p:blipFill>
        <p:spPr bwMode="auto">
          <a:xfrm>
            <a:off x="2351088" y="1133475"/>
            <a:ext cx="6115050" cy="5159375"/>
          </a:xfrm>
          <a:prstGeom prst="rect">
            <a:avLst/>
          </a:prstGeom>
          <a:noFill/>
          <a:ln w="9525">
            <a:noFill/>
            <a:miter lim="800000"/>
            <a:headEnd/>
            <a:tailEnd/>
          </a:ln>
          <a:effectLst/>
        </p:spPr>
      </p:pic>
      <p:sp>
        <p:nvSpPr>
          <p:cNvPr id="67588" name="Text Box 4"/>
          <p:cNvSpPr txBox="1">
            <a:spLocks noChangeArrowheads="1"/>
          </p:cNvSpPr>
          <p:nvPr/>
        </p:nvSpPr>
        <p:spPr bwMode="auto">
          <a:xfrm>
            <a:off x="234950" y="4325938"/>
            <a:ext cx="1922463" cy="1857375"/>
          </a:xfrm>
          <a:prstGeom prst="rect">
            <a:avLst/>
          </a:prstGeom>
          <a:noFill/>
          <a:ln w="9525">
            <a:noFill/>
            <a:miter lim="800000"/>
            <a:headEnd/>
            <a:tailEnd/>
          </a:ln>
        </p:spPr>
        <p:txBody>
          <a:bodyPr wrap="none">
            <a:prstTxWarp prst="textNoShape">
              <a:avLst/>
            </a:prstTxWarp>
            <a:spAutoFit/>
          </a:bodyPr>
          <a:lstStyle/>
          <a:p>
            <a:r>
              <a:rPr lang="en-US" sz="1400" b="1">
                <a:solidFill>
                  <a:srgbClr val="B36680"/>
                </a:solidFill>
              </a:rPr>
              <a:t>Figure 15.4 </a:t>
            </a:r>
            <a:br>
              <a:rPr lang="en-US" sz="1400" b="1">
                <a:solidFill>
                  <a:srgbClr val="B36680"/>
                </a:solidFill>
              </a:rPr>
            </a:br>
            <a:r>
              <a:rPr lang="en-US" sz="1400" b="1">
                <a:solidFill>
                  <a:srgbClr val="000000"/>
                </a:solidFill>
              </a:rPr>
              <a:t>SPSS Output for </a:t>
            </a:r>
            <a:br>
              <a:rPr lang="en-US" sz="1400" b="1">
                <a:solidFill>
                  <a:srgbClr val="000000"/>
                </a:solidFill>
              </a:rPr>
            </a:br>
            <a:r>
              <a:rPr lang="en-US" sz="1400" b="1">
                <a:solidFill>
                  <a:srgbClr val="000000"/>
                </a:solidFill>
              </a:rPr>
              <a:t>Multiple Regression </a:t>
            </a:r>
            <a:br>
              <a:rPr lang="en-US" sz="1400" b="1">
                <a:solidFill>
                  <a:srgbClr val="000000"/>
                </a:solidFill>
              </a:rPr>
            </a:br>
            <a:r>
              <a:rPr lang="en-US" sz="1400" b="1">
                <a:solidFill>
                  <a:srgbClr val="000000"/>
                </a:solidFill>
              </a:rPr>
              <a:t>Analysis</a:t>
            </a:r>
            <a:endParaRPr lang="en-US" b="1">
              <a:solidFill>
                <a:srgbClr val="000000"/>
              </a:solidFill>
            </a:endParaRPr>
          </a:p>
          <a:p>
            <a:endParaRPr lang="en-US" sz="1000" i="1">
              <a:solidFill>
                <a:srgbClr val="000000"/>
              </a:solidFill>
            </a:endParaRPr>
          </a:p>
          <a:p>
            <a:r>
              <a:rPr lang="en-US" sz="1000" i="1">
                <a:solidFill>
                  <a:srgbClr val="000000"/>
                </a:solidFill>
              </a:rPr>
              <a:t>Source</a:t>
            </a:r>
            <a:r>
              <a:rPr lang="en-US" sz="1000">
                <a:solidFill>
                  <a:srgbClr val="000000"/>
                </a:solidFill>
              </a:rPr>
              <a:t>: Reprint courtesy</a:t>
            </a:r>
          </a:p>
          <a:p>
            <a:r>
              <a:rPr lang="en-US" sz="1000">
                <a:solidFill>
                  <a:srgbClr val="000000"/>
                </a:solidFill>
              </a:rPr>
              <a:t>of International Business</a:t>
            </a:r>
          </a:p>
          <a:p>
            <a:r>
              <a:rPr lang="en-US" sz="1000">
                <a:solidFill>
                  <a:srgbClr val="000000"/>
                </a:solidFill>
              </a:rPr>
              <a:t>Machines Corporation,</a:t>
            </a:r>
          </a:p>
          <a:p>
            <a:r>
              <a:rPr lang="en-US" sz="1000">
                <a:solidFill>
                  <a:srgbClr val="000000"/>
                </a:solidFill>
              </a:rPr>
              <a:t>©SPSS, Inc., an IBM</a:t>
            </a:r>
          </a:p>
          <a:p>
            <a:r>
              <a:rPr lang="en-US" sz="1000">
                <a:solidFill>
                  <a:srgbClr val="000000"/>
                </a:solidFill>
              </a:rPr>
              <a:t>Company.</a:t>
            </a:r>
            <a:endParaRPr lang="en-US">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3" name="Title 1"/>
          <p:cNvSpPr>
            <a:spLocks noGrp="1"/>
          </p:cNvSpPr>
          <p:nvPr>
            <p:ph type="title"/>
          </p:nvPr>
        </p:nvSpPr>
        <p:spPr>
          <a:xfrm>
            <a:off x="457200" y="715963"/>
            <a:ext cx="8229600" cy="1143000"/>
          </a:xfrm>
        </p:spPr>
        <p:txBody>
          <a:bodyPr/>
          <a:lstStyle/>
          <a:p>
            <a:r>
              <a:rPr lang="en-US" smtClean="0"/>
              <a:t>“Trimming” the Regression</a:t>
            </a:r>
          </a:p>
        </p:txBody>
      </p:sp>
      <p:sp>
        <p:nvSpPr>
          <p:cNvPr id="69634" name="Content Placeholder 2"/>
          <p:cNvSpPr>
            <a:spLocks noGrp="1"/>
          </p:cNvSpPr>
          <p:nvPr>
            <p:ph idx="1"/>
          </p:nvPr>
        </p:nvSpPr>
        <p:spPr>
          <a:xfrm>
            <a:off x="457200" y="2116138"/>
            <a:ext cx="8229600" cy="4389437"/>
          </a:xfrm>
        </p:spPr>
        <p:txBody>
          <a:bodyPr/>
          <a:lstStyle/>
          <a:p>
            <a:r>
              <a:rPr lang="en-US" smtClean="0"/>
              <a:t>A trimmed regression means that you eliminate the nonsignificant independent variables and then rerun the regression.</a:t>
            </a:r>
          </a:p>
          <a:p>
            <a:r>
              <a:rPr lang="en-US" smtClean="0"/>
              <a:t>Run trimmed regressions iteratively until all betas are significant.</a:t>
            </a:r>
          </a:p>
          <a:p>
            <a:r>
              <a:rPr lang="en-US" smtClean="0"/>
              <a:t>The resultant regression model expresses the salient independent variables.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3" name="Text Box 3"/>
          <p:cNvSpPr txBox="1">
            <a:spLocks noChangeArrowheads="1"/>
          </p:cNvSpPr>
          <p:nvPr/>
        </p:nvSpPr>
        <p:spPr bwMode="auto">
          <a:xfrm>
            <a:off x="447675" y="3903663"/>
            <a:ext cx="1704975" cy="2130425"/>
          </a:xfrm>
          <a:prstGeom prst="rect">
            <a:avLst/>
          </a:prstGeom>
          <a:noFill/>
          <a:ln w="9525">
            <a:noFill/>
            <a:miter lim="800000"/>
            <a:headEnd/>
            <a:tailEnd/>
          </a:ln>
        </p:spPr>
        <p:txBody>
          <a:bodyPr wrap="none">
            <a:prstTxWarp prst="textNoShape">
              <a:avLst/>
            </a:prstTxWarp>
            <a:spAutoFit/>
          </a:bodyPr>
          <a:lstStyle/>
          <a:p>
            <a:r>
              <a:rPr lang="en-US" sz="1400" b="1">
                <a:solidFill>
                  <a:srgbClr val="B36680"/>
                </a:solidFill>
              </a:rPr>
              <a:t>Figure 15.5</a:t>
            </a:r>
            <a:r>
              <a:rPr lang="en-US" sz="1400">
                <a:solidFill>
                  <a:srgbClr val="B36680"/>
                </a:solidFill>
              </a:rPr>
              <a:t> </a:t>
            </a:r>
            <a:br>
              <a:rPr lang="en-US" sz="1400">
                <a:solidFill>
                  <a:srgbClr val="B36680"/>
                </a:solidFill>
              </a:rPr>
            </a:br>
            <a:r>
              <a:rPr lang="en-US" sz="1400" b="1">
                <a:solidFill>
                  <a:srgbClr val="000000"/>
                </a:solidFill>
              </a:rPr>
              <a:t>SPSS Output for </a:t>
            </a:r>
            <a:br>
              <a:rPr lang="en-US" sz="1400" b="1">
                <a:solidFill>
                  <a:srgbClr val="000000"/>
                </a:solidFill>
              </a:rPr>
            </a:br>
            <a:r>
              <a:rPr lang="en-US" sz="1400" b="1">
                <a:solidFill>
                  <a:srgbClr val="000000"/>
                </a:solidFill>
              </a:rPr>
              <a:t>Trimmed Multiple </a:t>
            </a:r>
            <a:br>
              <a:rPr lang="en-US" sz="1400" b="1">
                <a:solidFill>
                  <a:srgbClr val="000000"/>
                </a:solidFill>
              </a:rPr>
            </a:br>
            <a:r>
              <a:rPr lang="en-US" sz="1400" b="1">
                <a:solidFill>
                  <a:srgbClr val="000000"/>
                </a:solidFill>
              </a:rPr>
              <a:t>Regression</a:t>
            </a:r>
          </a:p>
          <a:p>
            <a:r>
              <a:rPr lang="en-US" sz="1400" b="1">
                <a:solidFill>
                  <a:srgbClr val="000000"/>
                </a:solidFill>
              </a:rPr>
              <a:t>Analysis</a:t>
            </a:r>
          </a:p>
          <a:p>
            <a:endParaRPr lang="en-US" sz="1400" b="1">
              <a:solidFill>
                <a:srgbClr val="000000"/>
              </a:solidFill>
            </a:endParaRPr>
          </a:p>
          <a:p>
            <a:r>
              <a:rPr lang="en-US" sz="1000" i="1">
                <a:solidFill>
                  <a:srgbClr val="000000"/>
                </a:solidFill>
              </a:rPr>
              <a:t>Source: </a:t>
            </a:r>
            <a:r>
              <a:rPr lang="en-US" sz="1000">
                <a:solidFill>
                  <a:srgbClr val="000000"/>
                </a:solidFill>
              </a:rPr>
              <a:t>Reprint courtesy</a:t>
            </a:r>
          </a:p>
          <a:p>
            <a:r>
              <a:rPr lang="en-US" sz="1000">
                <a:solidFill>
                  <a:srgbClr val="000000"/>
                </a:solidFill>
              </a:rPr>
              <a:t>of International Business</a:t>
            </a:r>
          </a:p>
          <a:p>
            <a:r>
              <a:rPr lang="en-US" sz="1000">
                <a:solidFill>
                  <a:srgbClr val="000000"/>
                </a:solidFill>
              </a:rPr>
              <a:t>Machines Corporation,</a:t>
            </a:r>
          </a:p>
          <a:p>
            <a:r>
              <a:rPr lang="en-US" sz="1000">
                <a:solidFill>
                  <a:srgbClr val="000000"/>
                </a:solidFill>
              </a:rPr>
              <a:t>©SPSS, Inc., an IBM</a:t>
            </a:r>
          </a:p>
          <a:p>
            <a:r>
              <a:rPr lang="en-US" sz="1000">
                <a:solidFill>
                  <a:srgbClr val="000000"/>
                </a:solidFill>
              </a:rPr>
              <a:t>Company.</a:t>
            </a:r>
            <a:endParaRPr lang="en-US">
              <a:solidFill>
                <a:srgbClr val="000000"/>
              </a:solidFill>
            </a:endParaRPr>
          </a:p>
        </p:txBody>
      </p:sp>
      <p:pic>
        <p:nvPicPr>
          <p:cNvPr id="71684" name="Picture 4"/>
          <p:cNvPicPr>
            <a:picLocks noChangeAspect="1" noChangeArrowheads="1"/>
          </p:cNvPicPr>
          <p:nvPr/>
        </p:nvPicPr>
        <p:blipFill>
          <a:blip r:embed="rId3"/>
          <a:srcRect/>
          <a:stretch>
            <a:fillRect/>
          </a:stretch>
        </p:blipFill>
        <p:spPr bwMode="auto">
          <a:xfrm>
            <a:off x="2330450" y="1233488"/>
            <a:ext cx="6170613" cy="48212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fontAlgn="auto">
              <a:spcAft>
                <a:spcPts val="0"/>
              </a:spcAft>
              <a:defRPr/>
            </a:pPr>
            <a:r>
              <a:rPr lang="en-US" smtClean="0">
                <a:ea typeface="+mj-ea"/>
                <a:cs typeface="+mj-cs"/>
              </a:rPr>
              <a:t>Special Uses of Multiple Regression</a:t>
            </a:r>
            <a:endParaRPr lang="en-US" dirty="0">
              <a:ea typeface="+mj-ea"/>
              <a:cs typeface="+mj-cs"/>
            </a:endParaRPr>
          </a:p>
        </p:txBody>
      </p:sp>
      <p:sp>
        <p:nvSpPr>
          <p:cNvPr id="73730" name="Rectangle 3"/>
          <p:cNvSpPr>
            <a:spLocks noGrp="1" noChangeArrowheads="1"/>
          </p:cNvSpPr>
          <p:nvPr>
            <p:ph idx="1"/>
          </p:nvPr>
        </p:nvSpPr>
        <p:spPr/>
        <p:txBody>
          <a:bodyPr/>
          <a:lstStyle/>
          <a:p>
            <a:r>
              <a:rPr lang="en-US" smtClean="0"/>
              <a:t>Dummy independent variable: scales with a nominal 0-versus-1 coding scheme</a:t>
            </a:r>
          </a:p>
          <a:p>
            <a:r>
              <a:rPr lang="en-US" smtClean="0"/>
              <a:t>Using standardized betas to compare independent variables: allows direct comparison of each independent value</a:t>
            </a:r>
          </a:p>
          <a:p>
            <a:r>
              <a:rPr lang="en-US" smtClean="0"/>
              <a:t>Using multiple regression as a screening device: identify variables to exclude</a:t>
            </a:r>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Learning Objectives</a:t>
            </a:r>
          </a:p>
        </p:txBody>
      </p:sp>
      <p:sp>
        <p:nvSpPr>
          <p:cNvPr id="18434" name="Content Placeholder 2"/>
          <p:cNvSpPr>
            <a:spLocks noGrp="1"/>
          </p:cNvSpPr>
          <p:nvPr>
            <p:ph idx="1"/>
          </p:nvPr>
        </p:nvSpPr>
        <p:spPr/>
        <p:txBody>
          <a:bodyPr/>
          <a:lstStyle/>
          <a:p>
            <a:r>
              <a:rPr lang="en-US" smtClean="0"/>
              <a:t>To see how multiple regression differs from bivariate regression</a:t>
            </a:r>
          </a:p>
          <a:p>
            <a:r>
              <a:rPr lang="en-US" smtClean="0"/>
              <a:t>To learn how to obtain and interpret multiple regression analyses with SPSS</a:t>
            </a:r>
          </a:p>
          <a:p>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Stepwise Multiple Regression</a:t>
            </a:r>
          </a:p>
        </p:txBody>
      </p:sp>
      <p:sp>
        <p:nvSpPr>
          <p:cNvPr id="75778" name="Rectangle 3"/>
          <p:cNvSpPr>
            <a:spLocks noGrp="1" noChangeArrowheads="1"/>
          </p:cNvSpPr>
          <p:nvPr>
            <p:ph idx="1"/>
          </p:nvPr>
        </p:nvSpPr>
        <p:spPr/>
        <p:txBody>
          <a:bodyPr/>
          <a:lstStyle/>
          <a:p>
            <a:r>
              <a:rPr lang="en-US" b="1" smtClean="0"/>
              <a:t>Stepwise regression </a:t>
            </a:r>
            <a:r>
              <a:rPr lang="en-US" smtClean="0"/>
              <a:t>is useful when there are many independent variables and a researcher wants to narrow the set down to a smaller number of statistically significant variables.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Stepwise Multiple Regression</a:t>
            </a:r>
          </a:p>
        </p:txBody>
      </p:sp>
      <p:sp>
        <p:nvSpPr>
          <p:cNvPr id="77826" name="Content Placeholder 2"/>
          <p:cNvSpPr>
            <a:spLocks noGrp="1"/>
          </p:cNvSpPr>
          <p:nvPr>
            <p:ph idx="1"/>
          </p:nvPr>
        </p:nvSpPr>
        <p:spPr/>
        <p:txBody>
          <a:bodyPr/>
          <a:lstStyle/>
          <a:p>
            <a:r>
              <a:rPr lang="en-US" smtClean="0"/>
              <a:t>The one independent variable that is statistically significant and explains the most variance is entered first into the multiple regression equation.</a:t>
            </a:r>
          </a:p>
          <a:p>
            <a:r>
              <a:rPr lang="en-US" smtClean="0"/>
              <a:t>Then, each statistically significant independent variable is added in order of variance explained.</a:t>
            </a:r>
          </a:p>
          <a:p>
            <a:r>
              <a:rPr lang="en-US" smtClean="0"/>
              <a:t>All insignificant independent variables are excluded.</a:t>
            </a:r>
          </a:p>
          <a:p>
            <a:pPr lvl="1"/>
            <a:endParaRPr lang="en-US" smtClean="0"/>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3" name="Picture 2"/>
          <p:cNvPicPr>
            <a:picLocks noChangeAspect="1" noChangeArrowheads="1"/>
          </p:cNvPicPr>
          <p:nvPr/>
        </p:nvPicPr>
        <p:blipFill>
          <a:blip r:embed="rId3"/>
          <a:srcRect/>
          <a:stretch>
            <a:fillRect/>
          </a:stretch>
        </p:blipFill>
        <p:spPr bwMode="auto">
          <a:xfrm>
            <a:off x="993775" y="812800"/>
            <a:ext cx="7156450" cy="523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Regression Analysis Concepts</a:t>
            </a:r>
          </a:p>
        </p:txBody>
      </p:sp>
      <p:pic>
        <p:nvPicPr>
          <p:cNvPr id="81922" name="Picture 8"/>
          <p:cNvPicPr>
            <a:picLocks noGrp="1" noChangeAspect="1" noChangeArrowheads="1"/>
          </p:cNvPicPr>
          <p:nvPr>
            <p:ph idx="1"/>
          </p:nvPr>
        </p:nvPicPr>
        <p:blipFill>
          <a:blip r:embed="rId3"/>
          <a:srcRect/>
          <a:stretch>
            <a:fillRect/>
          </a:stretch>
        </p:blipFill>
        <p:spPr>
          <a:xfrm>
            <a:off x="854075" y="1758950"/>
            <a:ext cx="8229600" cy="520700"/>
          </a:xfrm>
        </p:spPr>
      </p:pic>
      <p:pic>
        <p:nvPicPr>
          <p:cNvPr id="81923" name="Picture 10"/>
          <p:cNvPicPr>
            <a:picLocks noGrp="1" noChangeAspect="1" noChangeArrowheads="1"/>
          </p:cNvPicPr>
          <p:nvPr>
            <p:ph sz="half" idx="4294967295"/>
          </p:nvPr>
        </p:nvPicPr>
        <p:blipFill>
          <a:blip r:embed="rId4"/>
          <a:srcRect/>
          <a:stretch>
            <a:fillRect/>
          </a:stretch>
        </p:blipFill>
        <p:spPr>
          <a:xfrm>
            <a:off x="1450975" y="2514600"/>
            <a:ext cx="7086600" cy="272732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Regression Analysis Concepts</a:t>
            </a:r>
          </a:p>
        </p:txBody>
      </p:sp>
      <p:pic>
        <p:nvPicPr>
          <p:cNvPr id="83970" name="Picture 8"/>
          <p:cNvPicPr>
            <a:picLocks noGrp="1" noChangeAspect="1" noChangeArrowheads="1"/>
          </p:cNvPicPr>
          <p:nvPr>
            <p:ph idx="1"/>
          </p:nvPr>
        </p:nvPicPr>
        <p:blipFill>
          <a:blip r:embed="rId3"/>
          <a:srcRect/>
          <a:stretch>
            <a:fillRect/>
          </a:stretch>
        </p:blipFill>
        <p:spPr>
          <a:xfrm>
            <a:off x="914400" y="1827213"/>
            <a:ext cx="8229600" cy="520700"/>
          </a:xfrm>
        </p:spPr>
      </p:pic>
      <p:pic>
        <p:nvPicPr>
          <p:cNvPr id="83971" name="Picture 8"/>
          <p:cNvPicPr>
            <a:picLocks noChangeAspect="1" noChangeArrowheads="1"/>
          </p:cNvPicPr>
          <p:nvPr/>
        </p:nvPicPr>
        <p:blipFill>
          <a:blip r:embed="rId4"/>
          <a:srcRect/>
          <a:stretch>
            <a:fillRect/>
          </a:stretch>
        </p:blipFill>
        <p:spPr bwMode="auto">
          <a:xfrm>
            <a:off x="1401763" y="2514600"/>
            <a:ext cx="7315200" cy="318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mtClean="0"/>
              <a:t>Regression Analysis Concepts</a:t>
            </a:r>
          </a:p>
        </p:txBody>
      </p:sp>
      <p:pic>
        <p:nvPicPr>
          <p:cNvPr id="86018" name="Picture 8"/>
          <p:cNvPicPr>
            <a:picLocks noGrp="1" noChangeAspect="1" noChangeArrowheads="1"/>
          </p:cNvPicPr>
          <p:nvPr>
            <p:ph idx="1"/>
          </p:nvPr>
        </p:nvPicPr>
        <p:blipFill>
          <a:blip r:embed="rId3"/>
          <a:srcRect/>
          <a:stretch>
            <a:fillRect/>
          </a:stretch>
        </p:blipFill>
        <p:spPr>
          <a:xfrm>
            <a:off x="914400" y="1997075"/>
            <a:ext cx="8229600" cy="522288"/>
          </a:xfrm>
        </p:spPr>
      </p:pic>
      <p:pic>
        <p:nvPicPr>
          <p:cNvPr id="86019" name="Picture 12"/>
          <p:cNvPicPr>
            <a:picLocks noChangeAspect="1" noChangeArrowheads="1"/>
          </p:cNvPicPr>
          <p:nvPr/>
        </p:nvPicPr>
        <p:blipFill>
          <a:blip r:embed="rId4"/>
          <a:srcRect/>
          <a:stretch>
            <a:fillRect/>
          </a:stretch>
        </p:blipFill>
        <p:spPr bwMode="auto">
          <a:xfrm>
            <a:off x="1322388" y="2732088"/>
            <a:ext cx="7086600" cy="1971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73075" y="1084263"/>
            <a:ext cx="8229600" cy="1143000"/>
          </a:xfrm>
        </p:spPr>
        <p:txBody>
          <a:bodyPr>
            <a:normAutofit fontScale="90000"/>
          </a:bodyPr>
          <a:lstStyle/>
          <a:p>
            <a:pPr fontAlgn="auto">
              <a:spcAft>
                <a:spcPts val="0"/>
              </a:spcAft>
              <a:defRPr/>
            </a:pPr>
            <a:r>
              <a:rPr lang="en-US" dirty="0" smtClean="0">
                <a:ea typeface="+mj-ea"/>
                <a:cs typeface="+mj-cs"/>
              </a:rPr>
              <a:t>Three Warnings Regarding Multiple Regression Analysis</a:t>
            </a:r>
          </a:p>
        </p:txBody>
      </p:sp>
      <p:sp>
        <p:nvSpPr>
          <p:cNvPr id="55299" name="Rectangle 3"/>
          <p:cNvSpPr>
            <a:spLocks noGrp="1" noChangeArrowheads="1"/>
          </p:cNvSpPr>
          <p:nvPr>
            <p:ph idx="1"/>
          </p:nvPr>
        </p:nvSpPr>
        <p:spPr>
          <a:xfrm>
            <a:off x="365125" y="2536825"/>
            <a:ext cx="8229600" cy="4389438"/>
          </a:xfrm>
        </p:spPr>
        <p:txBody>
          <a:bodyPr>
            <a:normAutofit/>
          </a:bodyPr>
          <a:lstStyle/>
          <a:p>
            <a:pPr marL="274320" indent="-274320" fontAlgn="auto">
              <a:spcAft>
                <a:spcPts val="0"/>
              </a:spcAft>
              <a:buClr>
                <a:schemeClr val="accent3"/>
              </a:buClr>
              <a:buFont typeface="Wingdings 2"/>
              <a:buChar char=""/>
              <a:defRPr/>
            </a:pPr>
            <a:r>
              <a:rPr lang="en-US" dirty="0" smtClean="0">
                <a:ea typeface="+mn-ea"/>
                <a:cs typeface="+mn-cs"/>
              </a:rPr>
              <a:t>Regression is a statistical tool, not a cause-and-effect statement.</a:t>
            </a:r>
          </a:p>
          <a:p>
            <a:pPr marL="274320" indent="-274320" fontAlgn="auto">
              <a:spcAft>
                <a:spcPts val="0"/>
              </a:spcAft>
              <a:buClr>
                <a:schemeClr val="accent3"/>
              </a:buClr>
              <a:buFont typeface="Wingdings 2"/>
              <a:buChar char=""/>
              <a:defRPr/>
            </a:pPr>
            <a:r>
              <a:rPr lang="en-US" dirty="0" smtClean="0">
                <a:ea typeface="+mn-ea"/>
                <a:cs typeface="+mn-cs"/>
              </a:rPr>
              <a:t>Regression analysis should not be applied outside the boundaries of data used to develop the regression model.</a:t>
            </a:r>
          </a:p>
          <a:p>
            <a:pPr marL="274320" indent="-274320" fontAlgn="auto">
              <a:spcAft>
                <a:spcPts val="0"/>
              </a:spcAft>
              <a:buClr>
                <a:schemeClr val="accent3"/>
              </a:buClr>
              <a:buFont typeface="Wingdings 2"/>
              <a:buChar char=""/>
              <a:defRPr/>
            </a:pPr>
            <a:r>
              <a:rPr lang="en-US" dirty="0">
                <a:ea typeface="+mn-ea"/>
                <a:cs typeface="+mn-cs"/>
              </a:rPr>
              <a:t>Chapter 15 is </a:t>
            </a:r>
            <a:r>
              <a:rPr lang="en-US" dirty="0" smtClean="0">
                <a:ea typeface="+mn-ea"/>
                <a:cs typeface="+mn-cs"/>
              </a:rPr>
              <a:t>simplified; regression </a:t>
            </a:r>
            <a:r>
              <a:rPr lang="en-US" dirty="0">
                <a:ea typeface="+mn-ea"/>
                <a:cs typeface="+mn-cs"/>
              </a:rPr>
              <a:t>analysis is complex and requires additional study.</a:t>
            </a:r>
          </a:p>
          <a:p>
            <a:pPr marL="274320" indent="-274320" fontAlgn="auto">
              <a:spcAft>
                <a:spcPts val="0"/>
              </a:spcAft>
              <a:buClr>
                <a:schemeClr val="accent3"/>
              </a:buClr>
              <a:buFont typeface="Wingdings 2"/>
              <a:buChar char=""/>
              <a:defRPr/>
            </a:pPr>
            <a:endParaRPr lang="en-US" dirty="0">
              <a:ea typeface="+mn-ea"/>
              <a:cs typeface="+mn-cs"/>
            </a:endParaRPr>
          </a:p>
          <a:p>
            <a:pPr marL="0" indent="0" fontAlgn="auto">
              <a:spcAft>
                <a:spcPts val="0"/>
              </a:spcAft>
              <a:buClr>
                <a:schemeClr val="accent3"/>
              </a:buClr>
              <a:buFont typeface="Wingdings 2"/>
              <a:buNone/>
              <a:defRPr/>
            </a:pPr>
            <a:endParaRPr lang="en-US" dirty="0" smtClean="0">
              <a:ea typeface="+mn-ea"/>
              <a:cs typeface="+mn-cs"/>
            </a:endParaRPr>
          </a:p>
          <a:p>
            <a:pPr marL="274320" indent="-274320" fontAlgn="auto">
              <a:spcAft>
                <a:spcPts val="0"/>
              </a:spcAft>
              <a:buClr>
                <a:schemeClr val="accent3"/>
              </a:buClr>
              <a:buFont typeface="Wingdings 2"/>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n-US" smtClean="0"/>
              <a:t>Reporting Findings to Clients</a:t>
            </a:r>
          </a:p>
        </p:txBody>
      </p:sp>
      <p:sp>
        <p:nvSpPr>
          <p:cNvPr id="90114" name="Content Placeholder 2"/>
          <p:cNvSpPr>
            <a:spLocks noGrp="1"/>
          </p:cNvSpPr>
          <p:nvPr>
            <p:ph idx="1"/>
          </p:nvPr>
        </p:nvSpPr>
        <p:spPr/>
        <p:txBody>
          <a:bodyPr/>
          <a:lstStyle/>
          <a:p>
            <a:r>
              <a:rPr lang="en-US" smtClean="0"/>
              <a:t>Most important when used as a screening device:</a:t>
            </a:r>
          </a:p>
          <a:p>
            <a:pPr lvl="1"/>
            <a:r>
              <a:rPr lang="en-US" smtClean="0"/>
              <a:t>Dependent variable</a:t>
            </a:r>
          </a:p>
          <a:p>
            <a:pPr lvl="1"/>
            <a:r>
              <a:rPr lang="en-US" smtClean="0"/>
              <a:t>Statistically significant independent variables</a:t>
            </a:r>
          </a:p>
          <a:p>
            <a:pPr lvl="1"/>
            <a:r>
              <a:rPr lang="en-US" smtClean="0"/>
              <a:t>Signs of beta coefficients</a:t>
            </a:r>
          </a:p>
          <a:p>
            <a:pPr lvl="1"/>
            <a:r>
              <a:rPr lang="en-US" smtClean="0"/>
              <a:t>Standardized bets coefficients for significant variables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smtClean="0"/>
              <a:t>Example </a:t>
            </a:r>
            <a:endParaRPr lang="en-US" dirty="0"/>
          </a:p>
        </p:txBody>
      </p:sp>
      <p:pic>
        <p:nvPicPr>
          <p:cNvPr id="92162" name="Picture 2"/>
          <p:cNvPicPr>
            <a:picLocks noChangeAspect="1" noChangeArrowheads="1"/>
          </p:cNvPicPr>
          <p:nvPr/>
        </p:nvPicPr>
        <p:blipFill>
          <a:blip r:embed="rId3"/>
          <a:srcRect/>
          <a:stretch>
            <a:fillRect/>
          </a:stretch>
        </p:blipFill>
        <p:spPr bwMode="auto">
          <a:xfrm>
            <a:off x="808038" y="1752600"/>
            <a:ext cx="7010400" cy="428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Rectangle 4"/>
          <p:cNvSpPr>
            <a:spLocks noChangeArrowheads="1"/>
          </p:cNvSpPr>
          <p:nvPr/>
        </p:nvSpPr>
        <p:spPr bwMode="auto">
          <a:xfrm>
            <a:off x="-3725863" y="2297113"/>
            <a:ext cx="9144001" cy="0"/>
          </a:xfrm>
          <a:prstGeom prst="rect">
            <a:avLst/>
          </a:prstGeom>
          <a:noFill/>
          <a:ln w="9525">
            <a:noFill/>
            <a:miter lim="800000"/>
            <a:headEnd/>
            <a:tailEnd/>
          </a:ln>
        </p:spPr>
        <p:txBody>
          <a:bodyPr wrap="none" anchor="ctr">
            <a:prstTxWarp prst="textNoShape">
              <a:avLst/>
            </a:prstTxWarp>
            <a:spAutoFit/>
          </a:bodyPr>
          <a:lstStyle/>
          <a:p>
            <a:endParaRPr lang="en-US">
              <a:latin typeface="Calibri" pitchFamily="-72" charset="0"/>
            </a:endParaRPr>
          </a:p>
        </p:txBody>
      </p:sp>
      <p:pic>
        <p:nvPicPr>
          <p:cNvPr id="94210"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4211" name="Rectangle 6"/>
          <p:cNvSpPr>
            <a:spLocks noChangeArrowheads="1"/>
          </p:cNvSpPr>
          <p:nvPr/>
        </p:nvSpPr>
        <p:spPr bwMode="auto">
          <a:xfrm>
            <a:off x="708025" y="3894138"/>
            <a:ext cx="7589838" cy="1069975"/>
          </a:xfrm>
          <a:prstGeom prst="rect">
            <a:avLst/>
          </a:prstGeom>
          <a:noFill/>
          <a:ln w="9525">
            <a:noFill/>
            <a:miter lim="800000"/>
            <a:headEnd/>
            <a:tailEnd/>
          </a:ln>
        </p:spPr>
        <p:txBody>
          <a:bodyPr anchor="ctr">
            <a:prstTxWarp prst="textNoShape">
              <a:avLst/>
            </a:prstTxWarp>
            <a:spAutoFit/>
          </a:bodyPr>
          <a:lstStyle/>
          <a:p>
            <a:pPr algn="ctr"/>
            <a:r>
              <a:rPr lang="en-US" sz="1600">
                <a:solidFill>
                  <a:srgbClr val="000000"/>
                </a:solidFill>
                <a:latin typeface="Constantia" pitchFamily="-72"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2081213" y="914400"/>
            <a:ext cx="4843462" cy="549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Bivariate Linear Regression Analysis</a:t>
            </a:r>
            <a:endParaRPr lang="en-US" dirty="0">
              <a:ea typeface="+mj-ea"/>
              <a:cs typeface="+mj-cs"/>
            </a:endParaRPr>
          </a:p>
        </p:txBody>
      </p:sp>
      <p:sp>
        <p:nvSpPr>
          <p:cNvPr id="22530" name="Content Placeholder 2"/>
          <p:cNvSpPr>
            <a:spLocks noGrp="1"/>
          </p:cNvSpPr>
          <p:nvPr>
            <p:ph idx="1"/>
          </p:nvPr>
        </p:nvSpPr>
        <p:spPr>
          <a:xfrm>
            <a:off x="457200" y="2430463"/>
            <a:ext cx="8229600" cy="3857625"/>
          </a:xfrm>
        </p:spPr>
        <p:txBody>
          <a:bodyPr/>
          <a:lstStyle/>
          <a:p>
            <a:r>
              <a:rPr lang="en-US" b="1" smtClean="0"/>
              <a:t>Regression analysis </a:t>
            </a:r>
            <a:r>
              <a:rPr lang="en-US" smtClean="0"/>
              <a:t>is a predictive analysis technique in which one or more variables are used to predict the level of another by use of the straight-line formula. </a:t>
            </a:r>
          </a:p>
          <a:p>
            <a:r>
              <a:rPr lang="en-US" b="1" smtClean="0"/>
              <a:t>Bivariate regression </a:t>
            </a:r>
            <a:r>
              <a:rPr lang="en-US" smtClean="0"/>
              <a:t>means only two variables are being analyzed, and researchers sometimes refer to this case as “simple regression.”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fontAlgn="auto">
              <a:spcAft>
                <a:spcPts val="0"/>
              </a:spcAft>
              <a:defRPr/>
            </a:pPr>
            <a:r>
              <a:rPr lang="en-US" dirty="0" smtClean="0">
                <a:ea typeface="+mj-ea"/>
                <a:cs typeface="+mj-cs"/>
              </a:rPr>
              <a:t>Bivariate Linear Regression Analysis</a:t>
            </a:r>
          </a:p>
        </p:txBody>
      </p:sp>
      <p:pic>
        <p:nvPicPr>
          <p:cNvPr id="24578" name="Picture 14"/>
          <p:cNvPicPr>
            <a:picLocks noGrp="1" noChangeAspect="1" noChangeArrowheads="1"/>
          </p:cNvPicPr>
          <p:nvPr>
            <p:ph idx="1"/>
          </p:nvPr>
        </p:nvPicPr>
        <p:blipFill>
          <a:blip r:embed="rId3"/>
          <a:srcRect/>
          <a:stretch>
            <a:fillRect/>
          </a:stretch>
        </p:blipFill>
        <p:spPr>
          <a:xfrm>
            <a:off x="3270250" y="3862388"/>
            <a:ext cx="2603500" cy="534987"/>
          </a:xfrm>
        </p:spPr>
      </p:pic>
      <p:sp>
        <p:nvSpPr>
          <p:cNvPr id="24579" name="Rectangle 3"/>
          <p:cNvSpPr>
            <a:spLocks noGrp="1" noChangeArrowheads="1"/>
          </p:cNvSpPr>
          <p:nvPr>
            <p:ph type="body" sz="half" idx="4294967295"/>
          </p:nvPr>
        </p:nvSpPr>
        <p:spPr>
          <a:xfrm>
            <a:off x="461963" y="2271713"/>
            <a:ext cx="8382000" cy="2590800"/>
          </a:xfrm>
        </p:spPr>
        <p:txBody>
          <a:bodyPr/>
          <a:lstStyle/>
          <a:p>
            <a:pPr>
              <a:lnSpc>
                <a:spcPct val="90000"/>
              </a:lnSpc>
            </a:pPr>
            <a:r>
              <a:rPr lang="en-US"/>
              <a:t>With bivariate analysis, one variable is used to predict another variable.</a:t>
            </a:r>
          </a:p>
          <a:p>
            <a:pPr>
              <a:lnSpc>
                <a:spcPct val="90000"/>
              </a:lnSpc>
            </a:pPr>
            <a:r>
              <a:rPr lang="en-US"/>
              <a:t>The straight-line equation is the basis of regression analysis.</a:t>
            </a:r>
          </a:p>
          <a:p>
            <a:pPr>
              <a:lnSpc>
                <a:spcPct val="90000"/>
              </a:lnSpc>
            </a:pPr>
            <a:endParaRPr lang="en-US"/>
          </a:p>
          <a:p>
            <a:pPr>
              <a:lnSpc>
                <a:spcPct val="90000"/>
              </a:lnSpc>
            </a:pPr>
            <a:endParaRPr lang="en-US" sz="2800"/>
          </a:p>
        </p:txBody>
      </p:sp>
      <p:pic>
        <p:nvPicPr>
          <p:cNvPr id="24580" name="Picture 11"/>
          <p:cNvPicPr>
            <a:picLocks noGrp="1" noChangeAspect="1" noChangeArrowheads="1"/>
          </p:cNvPicPr>
          <p:nvPr>
            <p:ph sz="quarter" idx="4294967295"/>
          </p:nvPr>
        </p:nvPicPr>
        <p:blipFill>
          <a:blip r:embed="rId4"/>
          <a:srcRect/>
          <a:stretch>
            <a:fillRect/>
          </a:stretch>
        </p:blipFill>
        <p:spPr>
          <a:xfrm>
            <a:off x="461963" y="4413250"/>
            <a:ext cx="7280275" cy="17033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fontAlgn="auto">
              <a:spcAft>
                <a:spcPts val="0"/>
              </a:spcAft>
              <a:defRPr/>
            </a:pPr>
            <a:r>
              <a:rPr lang="en-US" dirty="0" smtClean="0">
                <a:ea typeface="+mj-ea"/>
                <a:cs typeface="+mj-cs"/>
              </a:rPr>
              <a:t>Bivariate Linear Regression Analysis</a:t>
            </a:r>
          </a:p>
        </p:txBody>
      </p:sp>
      <p:pic>
        <p:nvPicPr>
          <p:cNvPr id="26626" name="Picture 7"/>
          <p:cNvPicPr>
            <a:picLocks noGrp="1" noChangeAspect="1" noChangeArrowheads="1"/>
          </p:cNvPicPr>
          <p:nvPr>
            <p:ph idx="1"/>
          </p:nvPr>
        </p:nvPicPr>
        <p:blipFill>
          <a:blip r:embed="rId3"/>
          <a:srcRect/>
          <a:stretch>
            <a:fillRect/>
          </a:stretch>
        </p:blipFill>
        <p:spPr>
          <a:xfrm>
            <a:off x="2203450" y="2239963"/>
            <a:ext cx="6180138" cy="3671887"/>
          </a:xfrm>
        </p:spPr>
      </p:pic>
      <p:sp>
        <p:nvSpPr>
          <p:cNvPr id="26627" name="Text Box 3"/>
          <p:cNvSpPr txBox="1">
            <a:spLocks noChangeArrowheads="1"/>
          </p:cNvSpPr>
          <p:nvPr/>
        </p:nvSpPr>
        <p:spPr bwMode="auto">
          <a:xfrm>
            <a:off x="466725" y="4792663"/>
            <a:ext cx="1704975" cy="942975"/>
          </a:xfrm>
          <a:prstGeom prst="rect">
            <a:avLst/>
          </a:prstGeom>
          <a:noFill/>
          <a:ln w="9525">
            <a:noFill/>
            <a:miter lim="800000"/>
            <a:headEnd/>
            <a:tailEnd/>
          </a:ln>
        </p:spPr>
        <p:txBody>
          <a:bodyPr wrap="none">
            <a:prstTxWarp prst="textNoShape">
              <a:avLst/>
            </a:prstTxWarp>
            <a:spAutoFit/>
          </a:bodyPr>
          <a:lstStyle/>
          <a:p>
            <a:r>
              <a:rPr lang="en-US" sz="1400" b="1">
                <a:solidFill>
                  <a:srgbClr val="B36680"/>
                </a:solidFill>
              </a:rPr>
              <a:t>Figure 15.1</a:t>
            </a:r>
          </a:p>
          <a:p>
            <a:r>
              <a:rPr lang="en-US" sz="1400" b="1">
                <a:solidFill>
                  <a:srgbClr val="000000"/>
                </a:solidFill>
              </a:rPr>
              <a:t>General Equation</a:t>
            </a:r>
          </a:p>
          <a:p>
            <a:r>
              <a:rPr lang="en-US" sz="1400" b="1">
                <a:solidFill>
                  <a:srgbClr val="000000"/>
                </a:solidFill>
              </a:rPr>
              <a:t>for a Straight Line</a:t>
            </a:r>
          </a:p>
          <a:p>
            <a:r>
              <a:rPr lang="en-US" sz="1400" b="1">
                <a:solidFill>
                  <a:srgbClr val="000000"/>
                </a:solidFill>
              </a:rPr>
              <a:t>in Graph Form</a:t>
            </a:r>
            <a:endParaRPr lang="en-US" b="1">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fontAlgn="auto">
              <a:spcAft>
                <a:spcPts val="0"/>
              </a:spcAft>
              <a:defRPr/>
            </a:pPr>
            <a:r>
              <a:rPr lang="en-US" dirty="0" smtClean="0">
                <a:ea typeface="+mj-ea"/>
                <a:cs typeface="+mj-cs"/>
              </a:rPr>
              <a:t>Basic Regression Analysis Concepts</a:t>
            </a:r>
          </a:p>
        </p:txBody>
      </p:sp>
      <p:sp>
        <p:nvSpPr>
          <p:cNvPr id="28674" name="Rectangle 3"/>
          <p:cNvSpPr>
            <a:spLocks noGrp="1" noChangeArrowheads="1"/>
          </p:cNvSpPr>
          <p:nvPr>
            <p:ph idx="1"/>
          </p:nvPr>
        </p:nvSpPr>
        <p:spPr/>
        <p:txBody>
          <a:bodyPr/>
          <a:lstStyle/>
          <a:p>
            <a:r>
              <a:rPr lang="en-US" b="1" smtClean="0"/>
              <a:t>Independent variable</a:t>
            </a:r>
            <a:r>
              <a:rPr lang="en-US" smtClean="0"/>
              <a:t>: used to predict the independent variable (</a:t>
            </a:r>
            <a:r>
              <a:rPr lang="en-US" i="1" smtClean="0"/>
              <a:t>x</a:t>
            </a:r>
            <a:r>
              <a:rPr lang="en-US" smtClean="0"/>
              <a:t> in the regression straight-line equation)</a:t>
            </a:r>
          </a:p>
          <a:p>
            <a:r>
              <a:rPr lang="en-US" b="1" smtClean="0"/>
              <a:t>Dependent variable</a:t>
            </a:r>
            <a:r>
              <a:rPr lang="en-US" smtClean="0"/>
              <a:t>: that which is predicted (</a:t>
            </a:r>
            <a:r>
              <a:rPr lang="en-US" i="1" smtClean="0"/>
              <a:t>y</a:t>
            </a:r>
            <a:r>
              <a:rPr lang="en-US" smtClean="0"/>
              <a:t> in the regression straight-line equation)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Improving Regression Analysis</a:t>
            </a:r>
          </a:p>
        </p:txBody>
      </p:sp>
      <p:sp>
        <p:nvSpPr>
          <p:cNvPr id="30722" name="Content Placeholder 2"/>
          <p:cNvSpPr>
            <a:spLocks noGrp="1"/>
          </p:cNvSpPr>
          <p:nvPr>
            <p:ph idx="1"/>
          </p:nvPr>
        </p:nvSpPr>
        <p:spPr/>
        <p:txBody>
          <a:bodyPr/>
          <a:lstStyle/>
          <a:p>
            <a:r>
              <a:rPr lang="en-US" smtClean="0"/>
              <a:t>Identify any </a:t>
            </a:r>
            <a:r>
              <a:rPr lang="en-US" b="1" smtClean="0"/>
              <a:t>outlier</a:t>
            </a:r>
            <a:r>
              <a:rPr lang="en-US" smtClean="0"/>
              <a:t>: a data point that is substantially outside the normal range of the data points being analyzed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206</TotalTime>
  <Words>983</Words>
  <Application>Microsoft Office PowerPoint</Application>
  <PresentationFormat>On-screen Show (4:3)</PresentationFormat>
  <Paragraphs>148</Paragraphs>
  <Slides>39</Slides>
  <Notes>39</Notes>
  <HiddenSlides>0</HiddenSlides>
  <MMClips>0</MMClips>
  <ScaleCrop>false</ScaleCrop>
  <HeadingPairs>
    <vt:vector size="6" baseType="variant">
      <vt:variant>
        <vt:lpstr>Fonts Used</vt:lpstr>
      </vt:variant>
      <vt:variant>
        <vt:i4>20</vt:i4>
      </vt:variant>
      <vt:variant>
        <vt:lpstr>Design Template</vt:lpstr>
      </vt:variant>
      <vt:variant>
        <vt:i4>1</vt:i4>
      </vt:variant>
      <vt:variant>
        <vt:lpstr>Slide Titles</vt:lpstr>
      </vt:variant>
      <vt:variant>
        <vt:i4>39</vt:i4>
      </vt:variant>
    </vt:vector>
  </HeadingPairs>
  <TitlesOfParts>
    <vt:vector size="60" baseType="lpstr">
      <vt:lpstr>Constantia</vt:lpstr>
      <vt:lpstr>ＭＳ Ｐゴシック</vt:lpstr>
      <vt:lpstr>Arial</vt:lpstr>
      <vt:lpstr>Calibri</vt:lpstr>
      <vt:lpstr>Wingdings 2</vt:lpstr>
      <vt:lpstr>Arial</vt:lpstr>
      <vt:lpstr>Arial</vt:lpstr>
      <vt:lpstr>Trebuchet MS</vt:lpstr>
      <vt:lpstr>Arial</vt:lpstr>
      <vt:lpstr>Arial</vt:lpstr>
      <vt:lpstr>Arial</vt:lpstr>
      <vt:lpstr>Arial</vt:lpstr>
      <vt:lpstr>Arial</vt:lpstr>
      <vt:lpstr>Arial</vt:lpstr>
      <vt:lpstr>Arial</vt:lpstr>
      <vt:lpstr>Arial</vt:lpstr>
      <vt:lpstr>Arial</vt:lpstr>
      <vt:lpstr>Arial</vt:lpstr>
      <vt:lpstr>Arial</vt:lpstr>
      <vt:lpstr>Arial</vt:lpstr>
      <vt:lpstr>Flow</vt:lpstr>
      <vt:lpstr>PowerPoint Presentation</vt:lpstr>
      <vt:lpstr>Learning Objectives</vt:lpstr>
      <vt:lpstr>Learning Objectives</vt:lpstr>
      <vt:lpstr>PowerPoint Presentation</vt:lpstr>
      <vt:lpstr>Bivariate Linear Regression Analysis</vt:lpstr>
      <vt:lpstr>Bivariate Linear Regression Analysis</vt:lpstr>
      <vt:lpstr>Bivariate Linear Regression Analysis</vt:lpstr>
      <vt:lpstr>Basic Regression Analysis Concepts</vt:lpstr>
      <vt:lpstr>Improving Regression Analysis</vt:lpstr>
      <vt:lpstr>Computing the Slope and the Intercept</vt:lpstr>
      <vt:lpstr>Multiple Regression Analysis</vt:lpstr>
      <vt:lpstr>Multiple Regression Analysis Described</vt:lpstr>
      <vt:lpstr>Basic Assumptions in Multiple Regression</vt:lpstr>
      <vt:lpstr>Example of Multiple Regression</vt:lpstr>
      <vt:lpstr>Example of Multiple Regression</vt:lpstr>
      <vt:lpstr>Example of Multiple Regression</vt:lpstr>
      <vt:lpstr>Example of Multiple Regression</vt:lpstr>
      <vt:lpstr>Example of Multiple Regression</vt:lpstr>
      <vt:lpstr>Multiple R</vt:lpstr>
      <vt:lpstr>Multiple R</vt:lpstr>
      <vt:lpstr>Multiple R</vt:lpstr>
      <vt:lpstr>Basic Assumptions  of Multiple Regression</vt:lpstr>
      <vt:lpstr>Basic Assumptions of  Multiple Regression</vt:lpstr>
      <vt:lpstr>Basic Assumptions in Multiple Regression</vt:lpstr>
      <vt:lpstr>Figure 15.3   SPSS Clickstream for Multiple Regression Analysis  Source: Reprint courtesy of International Business Machines Corporation, © SPSS, Inc., an IBM Company.</vt:lpstr>
      <vt:lpstr>PowerPoint Presentation</vt:lpstr>
      <vt:lpstr>“Trimming” the Regression</vt:lpstr>
      <vt:lpstr>PowerPoint Presentation</vt:lpstr>
      <vt:lpstr>Special Uses of Multiple Regression</vt:lpstr>
      <vt:lpstr>Stepwise Multiple Regression</vt:lpstr>
      <vt:lpstr>Stepwise Multiple Regression</vt:lpstr>
      <vt:lpstr>PowerPoint Presentation</vt:lpstr>
      <vt:lpstr>Regression Analysis Concepts</vt:lpstr>
      <vt:lpstr>Regression Analysis Concepts</vt:lpstr>
      <vt:lpstr>Regression Analysis Concepts</vt:lpstr>
      <vt:lpstr>Three Warnings Regarding Multiple Regression Analysis</vt:lpstr>
      <vt:lpstr>Reporting Findings to Clients</vt:lpstr>
      <vt:lpstr>PowerPoint Presentation</vt:lpstr>
      <vt:lpstr>PowerPoint Presentation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Regression Analysis Basics</dc:title>
  <dc:creator>Christina</dc:creator>
  <cp:lastModifiedBy>Becca Groves</cp:lastModifiedBy>
  <cp:revision>18</cp:revision>
  <dcterms:created xsi:type="dcterms:W3CDTF">2012-12-07T17:30:06Z</dcterms:created>
  <dcterms:modified xsi:type="dcterms:W3CDTF">2013-02-19T20:04:59Z</dcterms:modified>
</cp:coreProperties>
</file>