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0B43-26CC-460B-A81D-1B7BF25492C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CCD14FF-2B9A-4195-8DA4-010524F2D143}">
      <dgm:prSet phldrT="[Text]"/>
      <dgm:spPr/>
      <dgm:t>
        <a:bodyPr/>
        <a:lstStyle/>
        <a:p>
          <a:r>
            <a:rPr lang="en-US" dirty="0" smtClean="0"/>
            <a:t>Customer acquisition</a:t>
          </a:r>
          <a:endParaRPr lang="en-US" dirty="0"/>
        </a:p>
      </dgm:t>
    </dgm:pt>
    <dgm:pt modelId="{F4A5F840-12D5-442E-B584-77345AF6F7EF}" type="parTrans" cxnId="{837A75AA-DD12-42A9-B34F-6CBE6204C2F3}">
      <dgm:prSet/>
      <dgm:spPr/>
      <dgm:t>
        <a:bodyPr/>
        <a:lstStyle/>
        <a:p>
          <a:endParaRPr lang="en-US"/>
        </a:p>
      </dgm:t>
    </dgm:pt>
    <dgm:pt modelId="{3461921E-8779-4969-9C75-76EECA38DABF}" type="sibTrans" cxnId="{837A75AA-DD12-42A9-B34F-6CBE6204C2F3}">
      <dgm:prSet/>
      <dgm:spPr/>
      <dgm:t>
        <a:bodyPr/>
        <a:lstStyle/>
        <a:p>
          <a:endParaRPr lang="en-US"/>
        </a:p>
      </dgm:t>
    </dgm:pt>
    <dgm:pt modelId="{9DA38772-42E2-4DC0-8C92-47EE2A32D192}">
      <dgm:prSet phldrT="[Text]" custT="1"/>
      <dgm:spPr>
        <a:solidFill>
          <a:schemeClr val="bg1"/>
        </a:solidFill>
        <a:ln>
          <a:solidFill>
            <a:schemeClr val="tx1"/>
          </a:solidFill>
        </a:ln>
      </dgm:spPr>
      <dgm:t>
        <a:bodyPr/>
        <a:lstStyle/>
        <a:p>
          <a:r>
            <a:rPr lang="en-US" sz="1100" dirty="0" smtClean="0">
              <a:solidFill>
                <a:schemeClr val="tx1"/>
              </a:solidFill>
            </a:rPr>
            <a:t>36% marketers cite acquisition as top priority</a:t>
          </a:r>
          <a:r>
            <a:rPr lang="en-US" sz="1100" baseline="30000" dirty="0" smtClean="0">
              <a:solidFill>
                <a:schemeClr val="tx1"/>
              </a:solidFill>
            </a:rPr>
            <a:t>2</a:t>
          </a:r>
          <a:endParaRPr lang="en-US" sz="1100" baseline="30000" dirty="0">
            <a:solidFill>
              <a:schemeClr val="tx1"/>
            </a:solidFill>
          </a:endParaRPr>
        </a:p>
      </dgm:t>
    </dgm:pt>
    <dgm:pt modelId="{A87EB637-1ECB-42AA-9A78-3D90DDA8E880}" type="parTrans" cxnId="{13361B84-B241-4177-A491-1EF232E04562}">
      <dgm:prSet/>
      <dgm:spPr/>
      <dgm:t>
        <a:bodyPr/>
        <a:lstStyle/>
        <a:p>
          <a:endParaRPr lang="en-US"/>
        </a:p>
      </dgm:t>
    </dgm:pt>
    <dgm:pt modelId="{58143938-C863-4187-B33B-8B6641DE9B83}" type="sibTrans" cxnId="{13361B84-B241-4177-A491-1EF232E04562}">
      <dgm:prSet/>
      <dgm:spPr/>
      <dgm:t>
        <a:bodyPr/>
        <a:lstStyle/>
        <a:p>
          <a:endParaRPr lang="en-US"/>
        </a:p>
      </dgm:t>
    </dgm:pt>
    <dgm:pt modelId="{55FD187D-68B3-4837-83DD-8F1F84E0DAF3}">
      <dgm:prSet phldrT="[Text]" custT="1"/>
      <dgm:spPr>
        <a:solidFill>
          <a:schemeClr val="bg1"/>
        </a:solidFill>
        <a:ln>
          <a:solidFill>
            <a:schemeClr val="tx1"/>
          </a:solidFill>
        </a:ln>
      </dgm:spPr>
      <dgm:t>
        <a:bodyPr/>
        <a:lstStyle/>
        <a:p>
          <a:r>
            <a:rPr lang="en-US" sz="1100" dirty="0" smtClean="0">
              <a:solidFill>
                <a:schemeClr val="tx1"/>
              </a:solidFill>
            </a:rPr>
            <a:t>Costs 5-7 times more than retention</a:t>
          </a:r>
          <a:endParaRPr lang="en-US" sz="1100" dirty="0">
            <a:solidFill>
              <a:schemeClr val="tx1"/>
            </a:solidFill>
          </a:endParaRPr>
        </a:p>
      </dgm:t>
    </dgm:pt>
    <dgm:pt modelId="{32A7D14B-C422-4205-85A1-31DFF96FC64F}" type="parTrans" cxnId="{27439917-7905-4386-81E0-C3D7485F8295}">
      <dgm:prSet/>
      <dgm:spPr/>
      <dgm:t>
        <a:bodyPr/>
        <a:lstStyle/>
        <a:p>
          <a:endParaRPr lang="en-US"/>
        </a:p>
      </dgm:t>
    </dgm:pt>
    <dgm:pt modelId="{A93154CC-DF95-4DF8-9D1B-DB651D615A8F}" type="sibTrans" cxnId="{27439917-7905-4386-81E0-C3D7485F8295}">
      <dgm:prSet/>
      <dgm:spPr/>
      <dgm:t>
        <a:bodyPr/>
        <a:lstStyle/>
        <a:p>
          <a:endParaRPr lang="en-US"/>
        </a:p>
      </dgm:t>
    </dgm:pt>
    <dgm:pt modelId="{D281BD22-C0D4-42FA-803D-09BE1FE3D29C}">
      <dgm:prSet phldrT="[Text]"/>
      <dgm:spPr/>
      <dgm:t>
        <a:bodyPr/>
        <a:lstStyle/>
        <a:p>
          <a:r>
            <a:rPr lang="en-US" dirty="0" smtClean="0"/>
            <a:t>Customer retention</a:t>
          </a:r>
          <a:endParaRPr lang="en-US" dirty="0"/>
        </a:p>
      </dgm:t>
    </dgm:pt>
    <dgm:pt modelId="{3F3F8F6E-2521-45FA-8357-AE1A34E95A49}" type="parTrans" cxnId="{688FF623-253C-488D-BB5B-5450415AEBF1}">
      <dgm:prSet/>
      <dgm:spPr/>
      <dgm:t>
        <a:bodyPr/>
        <a:lstStyle/>
        <a:p>
          <a:endParaRPr lang="en-US"/>
        </a:p>
      </dgm:t>
    </dgm:pt>
    <dgm:pt modelId="{0702FA3A-3B9F-4F5A-A460-8ACD812C9609}" type="sibTrans" cxnId="{688FF623-253C-488D-BB5B-5450415AEBF1}">
      <dgm:prSet/>
      <dgm:spPr/>
      <dgm:t>
        <a:bodyPr/>
        <a:lstStyle/>
        <a:p>
          <a:endParaRPr lang="en-US"/>
        </a:p>
      </dgm:t>
    </dgm:pt>
    <dgm:pt modelId="{4401966F-7BDA-4264-A813-4FF3891FDF93}">
      <dgm:prSet phldrT="[Tex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68% of  customers leave due to poor treatment</a:t>
          </a:r>
          <a:r>
            <a:rPr lang="en-US" sz="1100" baseline="30000" dirty="0" smtClean="0">
              <a:solidFill>
                <a:schemeClr val="tx1"/>
              </a:solidFill>
            </a:rPr>
            <a:t>1</a:t>
          </a:r>
        </a:p>
        <a:p>
          <a:pPr defTabSz="533400">
            <a:lnSpc>
              <a:spcPct val="90000"/>
            </a:lnSpc>
            <a:spcBef>
              <a:spcPct val="0"/>
            </a:spcBef>
            <a:spcAft>
              <a:spcPct val="35000"/>
            </a:spcAft>
          </a:pPr>
          <a:endParaRPr lang="en-US" sz="1100" dirty="0">
            <a:solidFill>
              <a:schemeClr val="tx1"/>
            </a:solidFill>
          </a:endParaRPr>
        </a:p>
      </dgm:t>
    </dgm:pt>
    <dgm:pt modelId="{90C16970-E702-450C-99AB-7F67FCF02190}" type="parTrans" cxnId="{4CD4EDBD-B8A3-4BFD-9B49-FB101AF10B2C}">
      <dgm:prSet/>
      <dgm:spPr/>
      <dgm:t>
        <a:bodyPr/>
        <a:lstStyle/>
        <a:p>
          <a:endParaRPr lang="en-US"/>
        </a:p>
      </dgm:t>
    </dgm:pt>
    <dgm:pt modelId="{8639E11F-3C24-4A97-AD09-AB686B0916A9}" type="sibTrans" cxnId="{4CD4EDBD-B8A3-4BFD-9B49-FB101AF10B2C}">
      <dgm:prSet/>
      <dgm:spPr/>
      <dgm:t>
        <a:bodyPr/>
        <a:lstStyle/>
        <a:p>
          <a:endParaRPr lang="en-US"/>
        </a:p>
      </dgm:t>
    </dgm:pt>
    <dgm:pt modelId="{CD89DAD7-7F98-4B9D-967F-7020580204A0}">
      <dgm:prSet phldrT="[Tex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52% marketers cite retention as top priority</a:t>
          </a:r>
          <a:r>
            <a:rPr lang="en-US" sz="1100" baseline="30000" dirty="0" smtClean="0">
              <a:solidFill>
                <a:schemeClr val="tx1"/>
              </a:solidFill>
            </a:rPr>
            <a:t>2</a:t>
          </a:r>
          <a:endParaRPr lang="en-US" sz="1100" dirty="0" smtClean="0">
            <a:solidFill>
              <a:schemeClr val="tx1"/>
            </a:solidFill>
          </a:endParaRPr>
        </a:p>
        <a:p>
          <a:pPr defTabSz="488950">
            <a:lnSpc>
              <a:spcPct val="90000"/>
            </a:lnSpc>
            <a:spcBef>
              <a:spcPct val="0"/>
            </a:spcBef>
            <a:spcAft>
              <a:spcPct val="35000"/>
            </a:spcAft>
          </a:pPr>
          <a:endParaRPr lang="en-US" sz="1100" baseline="30000" dirty="0">
            <a:solidFill>
              <a:schemeClr val="tx1"/>
            </a:solidFill>
          </a:endParaRPr>
        </a:p>
      </dgm:t>
    </dgm:pt>
    <dgm:pt modelId="{E33B0BB4-DA73-46B5-9FFE-3DC2765FB7FC}" type="parTrans" cxnId="{8C7C98A5-7B1E-43F7-89E5-AA90121BAC75}">
      <dgm:prSet/>
      <dgm:spPr/>
      <dgm:t>
        <a:bodyPr/>
        <a:lstStyle/>
        <a:p>
          <a:endParaRPr lang="en-US"/>
        </a:p>
      </dgm:t>
    </dgm:pt>
    <dgm:pt modelId="{2E3CA304-8281-4785-8EA5-A21CEBA7F8CE}" type="sibTrans" cxnId="{8C7C98A5-7B1E-43F7-89E5-AA90121BAC75}">
      <dgm:prSet/>
      <dgm:spPr/>
      <dgm:t>
        <a:bodyPr/>
        <a:lstStyle/>
        <a:p>
          <a:endParaRPr lang="en-US"/>
        </a:p>
      </dgm:t>
    </dgm:pt>
    <dgm:pt modelId="{5BD7D064-DC2C-4ABD-852B-55D8ACA26362}">
      <dgm:prSet custT="1"/>
      <dgm:spPr>
        <a:solidFill>
          <a:schemeClr val="bg1"/>
        </a:solidFill>
        <a:ln>
          <a:solidFill>
            <a:schemeClr val="tx1"/>
          </a:solidFill>
        </a:ln>
      </dgm:spPr>
      <dgm:t>
        <a:bodyPr/>
        <a:lstStyle/>
        <a:p>
          <a:r>
            <a:rPr lang="en-US" sz="1100" dirty="0" smtClean="0">
              <a:solidFill>
                <a:schemeClr val="tx1"/>
              </a:solidFill>
            </a:rPr>
            <a:t>Databases can decline 50% in 5 years if left dormant</a:t>
          </a:r>
          <a:r>
            <a:rPr lang="en-US" sz="1100" baseline="30000" dirty="0" smtClean="0">
              <a:solidFill>
                <a:schemeClr val="tx1"/>
              </a:solidFill>
            </a:rPr>
            <a:t>3</a:t>
          </a:r>
          <a:endParaRPr lang="en-US" sz="1100" baseline="30000" dirty="0">
            <a:solidFill>
              <a:schemeClr val="tx1"/>
            </a:solidFill>
          </a:endParaRPr>
        </a:p>
      </dgm:t>
    </dgm:pt>
    <dgm:pt modelId="{A62DC106-CBB7-4930-B9DC-C219DE0701D7}" type="parTrans" cxnId="{446F4509-6C58-490B-B3A2-556A9545519E}">
      <dgm:prSet/>
      <dgm:spPr/>
      <dgm:t>
        <a:bodyPr/>
        <a:lstStyle/>
        <a:p>
          <a:endParaRPr lang="en-US"/>
        </a:p>
      </dgm:t>
    </dgm:pt>
    <dgm:pt modelId="{2EF974FD-C126-42EC-B0DB-0C2F83775846}" type="sibTrans" cxnId="{446F4509-6C58-490B-B3A2-556A9545519E}">
      <dgm:prSet/>
      <dgm:spPr/>
      <dgm:t>
        <a:bodyPr/>
        <a:lstStyle/>
        <a:p>
          <a:endParaRPr lang="en-US"/>
        </a:p>
      </dgm:t>
    </dgm:pt>
    <dgm:pt modelId="{5EB30644-8E38-467E-BC63-52702CD946D3}" type="pres">
      <dgm:prSet presAssocID="{63770B43-26CC-460B-A81D-1B7BF25492C3}" presName="outerComposite" presStyleCnt="0">
        <dgm:presLayoutVars>
          <dgm:chMax val="2"/>
          <dgm:animLvl val="lvl"/>
          <dgm:resizeHandles val="exact"/>
        </dgm:presLayoutVars>
      </dgm:prSet>
      <dgm:spPr/>
      <dgm:t>
        <a:bodyPr/>
        <a:lstStyle/>
        <a:p>
          <a:endParaRPr lang="en-US"/>
        </a:p>
      </dgm:t>
    </dgm:pt>
    <dgm:pt modelId="{8D2A0A97-CF08-4893-AB4B-273AD3EC7F5B}" type="pres">
      <dgm:prSet presAssocID="{63770B43-26CC-460B-A81D-1B7BF25492C3}" presName="dummyMaxCanvas" presStyleCnt="0"/>
      <dgm:spPr/>
    </dgm:pt>
    <dgm:pt modelId="{7220867F-95D5-4065-B8AB-766D6E3FC239}" type="pres">
      <dgm:prSet presAssocID="{63770B43-26CC-460B-A81D-1B7BF25492C3}" presName="parentComposite" presStyleCnt="0"/>
      <dgm:spPr/>
    </dgm:pt>
    <dgm:pt modelId="{AC3B5E9A-DD01-48EB-8261-8555BD1EEF67}" type="pres">
      <dgm:prSet presAssocID="{63770B43-26CC-460B-A81D-1B7BF25492C3}" presName="parent1" presStyleLbl="alignAccFollowNode1" presStyleIdx="0" presStyleCnt="4">
        <dgm:presLayoutVars>
          <dgm:chMax val="4"/>
        </dgm:presLayoutVars>
      </dgm:prSet>
      <dgm:spPr/>
      <dgm:t>
        <a:bodyPr/>
        <a:lstStyle/>
        <a:p>
          <a:endParaRPr lang="en-US"/>
        </a:p>
      </dgm:t>
    </dgm:pt>
    <dgm:pt modelId="{723C949C-239E-4C82-ABB6-C073A8CF96EE}" type="pres">
      <dgm:prSet presAssocID="{63770B43-26CC-460B-A81D-1B7BF25492C3}" presName="parent2" presStyleLbl="alignAccFollowNode1" presStyleIdx="1" presStyleCnt="4">
        <dgm:presLayoutVars>
          <dgm:chMax val="4"/>
        </dgm:presLayoutVars>
      </dgm:prSet>
      <dgm:spPr/>
      <dgm:t>
        <a:bodyPr/>
        <a:lstStyle/>
        <a:p>
          <a:endParaRPr lang="en-US"/>
        </a:p>
      </dgm:t>
    </dgm:pt>
    <dgm:pt modelId="{1C6793AD-E70C-461F-9A37-EC808729066C}" type="pres">
      <dgm:prSet presAssocID="{63770B43-26CC-460B-A81D-1B7BF25492C3}" presName="childrenComposite" presStyleCnt="0"/>
      <dgm:spPr/>
    </dgm:pt>
    <dgm:pt modelId="{D5F8CBBE-649A-43C1-82CC-AFA9F3EB5F60}" type="pres">
      <dgm:prSet presAssocID="{63770B43-26CC-460B-A81D-1B7BF25492C3}" presName="dummyMaxCanvas_ChildArea" presStyleCnt="0"/>
      <dgm:spPr/>
    </dgm:pt>
    <dgm:pt modelId="{CFEB30A4-F528-49A0-9724-EB3F7189721F}" type="pres">
      <dgm:prSet presAssocID="{63770B43-26CC-460B-A81D-1B7BF25492C3}" presName="fulcrum" presStyleLbl="alignAccFollowNode1" presStyleIdx="2" presStyleCnt="4"/>
      <dgm:spPr/>
    </dgm:pt>
    <dgm:pt modelId="{B676F9B4-4036-4309-A995-5BDB30B3A48C}" type="pres">
      <dgm:prSet presAssocID="{63770B43-26CC-460B-A81D-1B7BF25492C3}" presName="balance_23" presStyleLbl="alignAccFollowNode1" presStyleIdx="3" presStyleCnt="4">
        <dgm:presLayoutVars>
          <dgm:bulletEnabled val="1"/>
        </dgm:presLayoutVars>
      </dgm:prSet>
      <dgm:spPr>
        <a:solidFill>
          <a:schemeClr val="bg1"/>
        </a:solidFill>
        <a:ln>
          <a:solidFill>
            <a:schemeClr val="tx1"/>
          </a:solidFill>
        </a:ln>
      </dgm:spPr>
    </dgm:pt>
    <dgm:pt modelId="{736D87FE-5F28-41F1-BB5E-B24E9CE69916}" type="pres">
      <dgm:prSet presAssocID="{63770B43-26CC-460B-A81D-1B7BF25492C3}" presName="right_23_1" presStyleLbl="node1" presStyleIdx="0" presStyleCnt="5">
        <dgm:presLayoutVars>
          <dgm:bulletEnabled val="1"/>
        </dgm:presLayoutVars>
      </dgm:prSet>
      <dgm:spPr/>
      <dgm:t>
        <a:bodyPr/>
        <a:lstStyle/>
        <a:p>
          <a:endParaRPr lang="en-US"/>
        </a:p>
      </dgm:t>
    </dgm:pt>
    <dgm:pt modelId="{D233BFAF-0294-4562-BFD0-600F32A88749}" type="pres">
      <dgm:prSet presAssocID="{63770B43-26CC-460B-A81D-1B7BF25492C3}" presName="right_23_2" presStyleLbl="node1" presStyleIdx="1" presStyleCnt="5">
        <dgm:presLayoutVars>
          <dgm:bulletEnabled val="1"/>
        </dgm:presLayoutVars>
      </dgm:prSet>
      <dgm:spPr/>
      <dgm:t>
        <a:bodyPr/>
        <a:lstStyle/>
        <a:p>
          <a:endParaRPr lang="en-US"/>
        </a:p>
      </dgm:t>
    </dgm:pt>
    <dgm:pt modelId="{C99D0DB9-8440-4379-86AE-1E72EE4FF21B}" type="pres">
      <dgm:prSet presAssocID="{63770B43-26CC-460B-A81D-1B7BF25492C3}" presName="right_23_3" presStyleLbl="node1" presStyleIdx="2" presStyleCnt="5">
        <dgm:presLayoutVars>
          <dgm:bulletEnabled val="1"/>
        </dgm:presLayoutVars>
      </dgm:prSet>
      <dgm:spPr/>
      <dgm:t>
        <a:bodyPr/>
        <a:lstStyle/>
        <a:p>
          <a:endParaRPr lang="en-US"/>
        </a:p>
      </dgm:t>
    </dgm:pt>
    <dgm:pt modelId="{3A4DFDE9-45FF-4B74-BFC2-4B6E4B1FD61E}" type="pres">
      <dgm:prSet presAssocID="{63770B43-26CC-460B-A81D-1B7BF25492C3}" presName="left_23_1" presStyleLbl="node1" presStyleIdx="3" presStyleCnt="5">
        <dgm:presLayoutVars>
          <dgm:bulletEnabled val="1"/>
        </dgm:presLayoutVars>
      </dgm:prSet>
      <dgm:spPr/>
      <dgm:t>
        <a:bodyPr/>
        <a:lstStyle/>
        <a:p>
          <a:endParaRPr lang="en-US"/>
        </a:p>
      </dgm:t>
    </dgm:pt>
    <dgm:pt modelId="{818829B6-770C-4D04-AD8A-94F9430097D3}" type="pres">
      <dgm:prSet presAssocID="{63770B43-26CC-460B-A81D-1B7BF25492C3}" presName="left_23_2" presStyleLbl="node1" presStyleIdx="4" presStyleCnt="5">
        <dgm:presLayoutVars>
          <dgm:bulletEnabled val="1"/>
        </dgm:presLayoutVars>
      </dgm:prSet>
      <dgm:spPr/>
      <dgm:t>
        <a:bodyPr/>
        <a:lstStyle/>
        <a:p>
          <a:endParaRPr lang="en-US"/>
        </a:p>
      </dgm:t>
    </dgm:pt>
  </dgm:ptLst>
  <dgm:cxnLst>
    <dgm:cxn modelId="{3AFA1618-7A35-43AE-9098-DE064A68BD31}" type="presOf" srcId="{63770B43-26CC-460B-A81D-1B7BF25492C3}" destId="{5EB30644-8E38-467E-BC63-52702CD946D3}" srcOrd="0" destOrd="0" presId="urn:microsoft.com/office/officeart/2005/8/layout/balance1"/>
    <dgm:cxn modelId="{944B30D0-C6AD-4C3A-BBE3-FFEBC0894326}" type="presOf" srcId="{8CCD14FF-2B9A-4195-8DA4-010524F2D143}" destId="{AC3B5E9A-DD01-48EB-8261-8555BD1EEF67}" srcOrd="0" destOrd="0" presId="urn:microsoft.com/office/officeart/2005/8/layout/balance1"/>
    <dgm:cxn modelId="{D65F1CBC-3F22-40C7-95A9-8B0BD5C9A2CC}" type="presOf" srcId="{9DA38772-42E2-4DC0-8C92-47EE2A32D192}" destId="{3A4DFDE9-45FF-4B74-BFC2-4B6E4B1FD61E}" srcOrd="0" destOrd="0" presId="urn:microsoft.com/office/officeart/2005/8/layout/balance1"/>
    <dgm:cxn modelId="{F11DB8A7-1506-470D-9646-3CD2C85AE43B}" type="presOf" srcId="{4401966F-7BDA-4264-A813-4FF3891FDF93}" destId="{736D87FE-5F28-41F1-BB5E-B24E9CE69916}" srcOrd="0" destOrd="0" presId="urn:microsoft.com/office/officeart/2005/8/layout/balance1"/>
    <dgm:cxn modelId="{8C7C98A5-7B1E-43F7-89E5-AA90121BAC75}" srcId="{D281BD22-C0D4-42FA-803D-09BE1FE3D29C}" destId="{CD89DAD7-7F98-4B9D-967F-7020580204A0}" srcOrd="2" destOrd="0" parTransId="{E33B0BB4-DA73-46B5-9FFE-3DC2765FB7FC}" sibTransId="{2E3CA304-8281-4785-8EA5-A21CEBA7F8CE}"/>
    <dgm:cxn modelId="{1368F46C-308C-4CA6-A768-6F1A1685408D}" type="presOf" srcId="{CD89DAD7-7F98-4B9D-967F-7020580204A0}" destId="{C99D0DB9-8440-4379-86AE-1E72EE4FF21B}" srcOrd="0" destOrd="0" presId="urn:microsoft.com/office/officeart/2005/8/layout/balance1"/>
    <dgm:cxn modelId="{13361B84-B241-4177-A491-1EF232E04562}" srcId="{8CCD14FF-2B9A-4195-8DA4-010524F2D143}" destId="{9DA38772-42E2-4DC0-8C92-47EE2A32D192}" srcOrd="0" destOrd="0" parTransId="{A87EB637-1ECB-42AA-9A78-3D90DDA8E880}" sibTransId="{58143938-C863-4187-B33B-8B6641DE9B83}"/>
    <dgm:cxn modelId="{688FF623-253C-488D-BB5B-5450415AEBF1}" srcId="{63770B43-26CC-460B-A81D-1B7BF25492C3}" destId="{D281BD22-C0D4-42FA-803D-09BE1FE3D29C}" srcOrd="1" destOrd="0" parTransId="{3F3F8F6E-2521-45FA-8357-AE1A34E95A49}" sibTransId="{0702FA3A-3B9F-4F5A-A460-8ACD812C9609}"/>
    <dgm:cxn modelId="{27439917-7905-4386-81E0-C3D7485F8295}" srcId="{8CCD14FF-2B9A-4195-8DA4-010524F2D143}" destId="{55FD187D-68B3-4837-83DD-8F1F84E0DAF3}" srcOrd="1" destOrd="0" parTransId="{32A7D14B-C422-4205-85A1-31DFF96FC64F}" sibTransId="{A93154CC-DF95-4DF8-9D1B-DB651D615A8F}"/>
    <dgm:cxn modelId="{837A75AA-DD12-42A9-B34F-6CBE6204C2F3}" srcId="{63770B43-26CC-460B-A81D-1B7BF25492C3}" destId="{8CCD14FF-2B9A-4195-8DA4-010524F2D143}" srcOrd="0" destOrd="0" parTransId="{F4A5F840-12D5-442E-B584-77345AF6F7EF}" sibTransId="{3461921E-8779-4969-9C75-76EECA38DABF}"/>
    <dgm:cxn modelId="{446F4509-6C58-490B-B3A2-556A9545519E}" srcId="{D281BD22-C0D4-42FA-803D-09BE1FE3D29C}" destId="{5BD7D064-DC2C-4ABD-852B-55D8ACA26362}" srcOrd="1" destOrd="0" parTransId="{A62DC106-CBB7-4930-B9DC-C219DE0701D7}" sibTransId="{2EF974FD-C126-42EC-B0DB-0C2F83775846}"/>
    <dgm:cxn modelId="{421C6CE8-AB4F-4807-A65A-CDCB3546779B}" type="presOf" srcId="{D281BD22-C0D4-42FA-803D-09BE1FE3D29C}" destId="{723C949C-239E-4C82-ABB6-C073A8CF96EE}" srcOrd="0" destOrd="0" presId="urn:microsoft.com/office/officeart/2005/8/layout/balance1"/>
    <dgm:cxn modelId="{BC72A121-F821-4D98-9D37-CE2104E98E60}" type="presOf" srcId="{5BD7D064-DC2C-4ABD-852B-55D8ACA26362}" destId="{D233BFAF-0294-4562-BFD0-600F32A88749}" srcOrd="0" destOrd="0" presId="urn:microsoft.com/office/officeart/2005/8/layout/balance1"/>
    <dgm:cxn modelId="{24AFDF76-B6E4-41AE-B07E-5F3F18B69D32}" type="presOf" srcId="{55FD187D-68B3-4837-83DD-8F1F84E0DAF3}" destId="{818829B6-770C-4D04-AD8A-94F9430097D3}" srcOrd="0" destOrd="0" presId="urn:microsoft.com/office/officeart/2005/8/layout/balance1"/>
    <dgm:cxn modelId="{4CD4EDBD-B8A3-4BFD-9B49-FB101AF10B2C}" srcId="{D281BD22-C0D4-42FA-803D-09BE1FE3D29C}" destId="{4401966F-7BDA-4264-A813-4FF3891FDF93}" srcOrd="0" destOrd="0" parTransId="{90C16970-E702-450C-99AB-7F67FCF02190}" sibTransId="{8639E11F-3C24-4A97-AD09-AB686B0916A9}"/>
    <dgm:cxn modelId="{732960FA-DDE4-4A7D-9F24-1EC4537DA394}" type="presParOf" srcId="{5EB30644-8E38-467E-BC63-52702CD946D3}" destId="{8D2A0A97-CF08-4893-AB4B-273AD3EC7F5B}" srcOrd="0" destOrd="0" presId="urn:microsoft.com/office/officeart/2005/8/layout/balance1"/>
    <dgm:cxn modelId="{93B6CC0E-FFB5-48F1-AD3D-B5F488F642A9}" type="presParOf" srcId="{5EB30644-8E38-467E-BC63-52702CD946D3}" destId="{7220867F-95D5-4065-B8AB-766D6E3FC239}" srcOrd="1" destOrd="0" presId="urn:microsoft.com/office/officeart/2005/8/layout/balance1"/>
    <dgm:cxn modelId="{A1EAA1C9-A22B-4DA0-BBE9-907D79824996}" type="presParOf" srcId="{7220867F-95D5-4065-B8AB-766D6E3FC239}" destId="{AC3B5E9A-DD01-48EB-8261-8555BD1EEF67}" srcOrd="0" destOrd="0" presId="urn:microsoft.com/office/officeart/2005/8/layout/balance1"/>
    <dgm:cxn modelId="{F7EF2519-65F1-4543-800C-8F674A6E1940}" type="presParOf" srcId="{7220867F-95D5-4065-B8AB-766D6E3FC239}" destId="{723C949C-239E-4C82-ABB6-C073A8CF96EE}" srcOrd="1" destOrd="0" presId="urn:microsoft.com/office/officeart/2005/8/layout/balance1"/>
    <dgm:cxn modelId="{C2C80F86-A815-42E7-9B41-337A82EE2285}" type="presParOf" srcId="{5EB30644-8E38-467E-BC63-52702CD946D3}" destId="{1C6793AD-E70C-461F-9A37-EC808729066C}" srcOrd="2" destOrd="0" presId="urn:microsoft.com/office/officeart/2005/8/layout/balance1"/>
    <dgm:cxn modelId="{E04AA03E-3D06-464F-A9C1-517024A5596F}" type="presParOf" srcId="{1C6793AD-E70C-461F-9A37-EC808729066C}" destId="{D5F8CBBE-649A-43C1-82CC-AFA9F3EB5F60}" srcOrd="0" destOrd="0" presId="urn:microsoft.com/office/officeart/2005/8/layout/balance1"/>
    <dgm:cxn modelId="{A98B97DC-DBA1-4DC7-BB24-015B7CE265C5}" type="presParOf" srcId="{1C6793AD-E70C-461F-9A37-EC808729066C}" destId="{CFEB30A4-F528-49A0-9724-EB3F7189721F}" srcOrd="1" destOrd="0" presId="urn:microsoft.com/office/officeart/2005/8/layout/balance1"/>
    <dgm:cxn modelId="{BDC76DBA-269C-4A85-A458-D56258688046}" type="presParOf" srcId="{1C6793AD-E70C-461F-9A37-EC808729066C}" destId="{B676F9B4-4036-4309-A995-5BDB30B3A48C}" srcOrd="2" destOrd="0" presId="urn:microsoft.com/office/officeart/2005/8/layout/balance1"/>
    <dgm:cxn modelId="{40AA3D42-0CFC-44B8-9D15-565733F61F32}" type="presParOf" srcId="{1C6793AD-E70C-461F-9A37-EC808729066C}" destId="{736D87FE-5F28-41F1-BB5E-B24E9CE69916}" srcOrd="3" destOrd="0" presId="urn:microsoft.com/office/officeart/2005/8/layout/balance1"/>
    <dgm:cxn modelId="{7E2F78FC-FBD8-460C-A5AE-717523A0382B}" type="presParOf" srcId="{1C6793AD-E70C-461F-9A37-EC808729066C}" destId="{D233BFAF-0294-4562-BFD0-600F32A88749}" srcOrd="4" destOrd="0" presId="urn:microsoft.com/office/officeart/2005/8/layout/balance1"/>
    <dgm:cxn modelId="{39CB56CD-0ABF-43D5-B9B6-7E5EC0336FD8}" type="presParOf" srcId="{1C6793AD-E70C-461F-9A37-EC808729066C}" destId="{C99D0DB9-8440-4379-86AE-1E72EE4FF21B}" srcOrd="5" destOrd="0" presId="urn:microsoft.com/office/officeart/2005/8/layout/balance1"/>
    <dgm:cxn modelId="{D8997225-AD6E-4B7B-A401-9D53D8DB318B}" type="presParOf" srcId="{1C6793AD-E70C-461F-9A37-EC808729066C}" destId="{3A4DFDE9-45FF-4B74-BFC2-4B6E4B1FD61E}" srcOrd="6" destOrd="0" presId="urn:microsoft.com/office/officeart/2005/8/layout/balance1"/>
    <dgm:cxn modelId="{344F3F3E-B3E9-4812-B390-4673B915F702}" type="presParOf" srcId="{1C6793AD-E70C-461F-9A37-EC808729066C}" destId="{818829B6-770C-4D04-AD8A-94F9430097D3}"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DDB8D406-B7BD-4E4D-B431-DD8ED4AE0CBE}"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userDrawn="1">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65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97CDB-1E61-4F44-B832-77A8A4865DEE}"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095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EC84F-E3BD-4247-B73C-57B4DEDCDA8E}"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66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959CF-73E7-4B92-A09B-A540BC16E868}"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909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2A501-982A-4536-9F8D-93D293437F54}"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75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93595-754E-4F9C-A028-44CEE3783B4C}" type="datetime1">
              <a:rPr lang="en-US" smtClean="0">
                <a:solidFill>
                  <a:prstClr val="black">
                    <a:tint val="75000"/>
                  </a:prstClr>
                </a:solidFill>
              </a:rPr>
              <a:pPr/>
              <a:t>9/15/2016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43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5DFEC-BEFB-49F5-AD3A-810C6DAC602C}" type="datetime1">
              <a:rPr lang="en-US" smtClean="0">
                <a:solidFill>
                  <a:prstClr val="black">
                    <a:tint val="75000"/>
                  </a:prstClr>
                </a:solidFill>
              </a:rPr>
              <a:pPr/>
              <a:t>9/15/2016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78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4839B-E4AD-423D-97E3-BA2E3B643FE7}" type="datetime1">
              <a:rPr lang="en-US" smtClean="0">
                <a:solidFill>
                  <a:prstClr val="black">
                    <a:tint val="75000"/>
                  </a:prstClr>
                </a:solidFill>
              </a:rPr>
              <a:pPr/>
              <a:t>9/15/2016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26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D570F-221C-467D-9827-C3AB5C54E7B6}" type="datetime1">
              <a:rPr lang="en-US" smtClean="0">
                <a:solidFill>
                  <a:prstClr val="black">
                    <a:tint val="75000"/>
                  </a:prstClr>
                </a:solidFill>
              </a:rPr>
              <a:pPr/>
              <a:t>9/15/2016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54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837BA-1020-4DF8-ACE4-8FF91BF1162E}" type="datetime1">
              <a:rPr lang="en-US" smtClean="0">
                <a:solidFill>
                  <a:prstClr val="black">
                    <a:tint val="75000"/>
                  </a:prstClr>
                </a:solidFill>
              </a:rPr>
              <a:pPr/>
              <a:t>9/15/2016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18A63-7C19-4F9A-9150-B865A178CFE5}" type="datetime1">
              <a:rPr lang="en-US" smtClean="0">
                <a:solidFill>
                  <a:prstClr val="black">
                    <a:tint val="75000"/>
                  </a:prstClr>
                </a:solidFill>
              </a:rPr>
              <a:pPr/>
              <a:t>9/15/2016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16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2E620-D578-402D-8326-C223C702E55A}" type="datetime1">
              <a:rPr lang="en-US" smtClean="0">
                <a:solidFill>
                  <a:prstClr val="black">
                    <a:tint val="75000"/>
                  </a:prstClr>
                </a:solidFill>
              </a:rPr>
              <a:pPr/>
              <a:t>9/15/2016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©2014 Pearson Education, Inc. publishing as Prentice Hall</a:t>
            </a:r>
            <a:endParaRPr lang="en-US" dirty="0">
              <a:solidFill>
                <a:prstClr val="black">
                  <a:tint val="75000"/>
                </a:prstClr>
              </a:solidFill>
            </a:endParaRPr>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58179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penclipart.org/people/rejon/rejon_Person_Outline_4.sv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openclipart.org/people/rejon/rejon_Person_Outline_1.sv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133600"/>
            <a:ext cx="6858000" cy="523220"/>
          </a:xfrm>
        </p:spPr>
        <p:txBody>
          <a:bodyPr rtlCol="0"/>
          <a:lstStyle/>
          <a:p>
            <a:pPr eaLnBrk="1" fontAlgn="auto" hangingPunct="1">
              <a:spcAft>
                <a:spcPts val="0"/>
              </a:spcAft>
              <a:buFont typeface="Wingdings" pitchFamily="2" charset="2"/>
              <a:buNone/>
              <a:defRPr/>
            </a:pPr>
            <a:r>
              <a:rPr lang="en-US" sz="2800" dirty="0" smtClean="0">
                <a:ea typeface="+mn-ea"/>
                <a:cs typeface="+mn-cs"/>
              </a:rPr>
              <a:t>Customer Relationship Management</a:t>
            </a:r>
            <a:endParaRPr lang="en-US" sz="2800" dirty="0">
              <a:ea typeface="+mn-ea"/>
              <a:cs typeface="+mn-cs"/>
            </a:endParaRPr>
          </a:p>
        </p:txBody>
      </p:sp>
      <p:sp>
        <p:nvSpPr>
          <p:cNvPr id="2" name="Title 1"/>
          <p:cNvSpPr>
            <a:spLocks noGrp="1"/>
          </p:cNvSpPr>
          <p:nvPr>
            <p:ph type="ctrTitle"/>
          </p:nvPr>
        </p:nvSpPr>
        <p:spPr>
          <a:xfrm>
            <a:off x="990600" y="808673"/>
            <a:ext cx="6858000" cy="1323439"/>
          </a:xfrm>
        </p:spPr>
        <p:txBody>
          <a:bodyPr/>
          <a:lstStyle/>
          <a:p>
            <a:pPr eaLnBrk="1" fontAlgn="auto" hangingPunct="1">
              <a:spcAft>
                <a:spcPts val="0"/>
              </a:spcAft>
              <a:defRPr/>
            </a:pPr>
            <a:r>
              <a:rPr lang="en-US" dirty="0" smtClean="0">
                <a:ea typeface="+mj-ea"/>
                <a:cs typeface="+mj-cs"/>
              </a:rPr>
              <a:t>E-Marketing/7E</a:t>
            </a:r>
            <a:br>
              <a:rPr lang="en-US" dirty="0" smtClean="0">
                <a:ea typeface="+mj-ea"/>
                <a:cs typeface="+mj-cs"/>
              </a:rPr>
            </a:br>
            <a:r>
              <a:rPr lang="en-US" dirty="0" smtClean="0">
                <a:ea typeface="+mj-ea"/>
                <a:cs typeface="+mj-cs"/>
              </a:rPr>
              <a:t>Chapter 15</a:t>
            </a:r>
            <a:endParaRPr lang="en-US" dirty="0">
              <a:ea typeface="+mj-ea"/>
              <a:cs typeface="+mj-cs"/>
            </a:endParaRPr>
          </a:p>
        </p:txBody>
      </p:sp>
    </p:spTree>
    <p:extLst>
      <p:ext uri="{BB962C8B-B14F-4D97-AF65-F5344CB8AC3E}">
        <p14:creationId xmlns:p14="http://schemas.microsoft.com/office/powerpoint/2010/main" val="87583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Customer Relationship Management</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Social CRM (CRM 2.) adds social media technology and customer collaborative conversations to the process.</a:t>
            </a:r>
          </a:p>
          <a:p>
            <a:r>
              <a:rPr lang="en-US" dirty="0" smtClean="0"/>
              <a:t>Adds benefits such as:</a:t>
            </a:r>
          </a:p>
          <a:p>
            <a:pPr lvl="1"/>
            <a:r>
              <a:rPr lang="en-US" sz="2400" dirty="0" smtClean="0"/>
              <a:t>Monitoring and improving reputations.</a:t>
            </a:r>
          </a:p>
          <a:p>
            <a:pPr lvl="1"/>
            <a:r>
              <a:rPr lang="en-US" sz="2400" dirty="0" smtClean="0"/>
              <a:t>Learning more about customer needs, wants, and problems.</a:t>
            </a:r>
          </a:p>
          <a:p>
            <a:pPr lvl="1"/>
            <a:r>
              <a:rPr lang="en-US" sz="2400" dirty="0" smtClean="0"/>
              <a:t>Improving target market selection and revenue potential.</a:t>
            </a:r>
          </a:p>
          <a:p>
            <a:pPr lvl="1"/>
            <a:r>
              <a:rPr lang="en-US" sz="2400" dirty="0" smtClean="0"/>
              <a:t>Gathering data for market research on products and customer service.</a:t>
            </a:r>
          </a:p>
          <a:p>
            <a:pPr lvl="1"/>
            <a:r>
              <a:rPr lang="en-US" sz="2400" dirty="0" smtClean="0"/>
              <a:t>Decreasing customer service costs.</a:t>
            </a:r>
          </a:p>
          <a:p>
            <a:pPr lvl="1"/>
            <a:r>
              <a:rPr lang="en-US" sz="2400" dirty="0" smtClean="0"/>
              <a:t>Identifying new revenue opportunities.</a:t>
            </a:r>
            <a:endParaRPr lang="en-US" sz="2400" dirty="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7658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Evolves Using Social Media</a:t>
            </a:r>
            <a:endParaRPr lang="en-US" dirty="0"/>
          </a:p>
        </p:txBody>
      </p:sp>
      <p:grpSp>
        <p:nvGrpSpPr>
          <p:cNvPr id="6" name="Content Placeholder 5"/>
          <p:cNvGrpSpPr>
            <a:grpSpLocks noGrp="1"/>
          </p:cNvGrpSpPr>
          <p:nvPr/>
        </p:nvGrpSpPr>
        <p:grpSpPr>
          <a:xfrm>
            <a:off x="457200" y="1600200"/>
            <a:ext cx="8229600" cy="4525963"/>
            <a:chOff x="838200" y="762000"/>
            <a:chExt cx="7696200" cy="4495800"/>
          </a:xfrm>
        </p:grpSpPr>
        <p:grpSp>
          <p:nvGrpSpPr>
            <p:cNvPr id="7" name="Group 17"/>
            <p:cNvGrpSpPr/>
            <p:nvPr/>
          </p:nvGrpSpPr>
          <p:grpSpPr>
            <a:xfrm>
              <a:off x="990600" y="1905000"/>
              <a:ext cx="3035898" cy="2123420"/>
              <a:chOff x="1371600" y="2057400"/>
              <a:chExt cx="3035898" cy="2123420"/>
            </a:xfrm>
          </p:grpSpPr>
          <p:sp>
            <p:nvSpPr>
              <p:cNvPr id="37" name="Left-Right Arrow 36"/>
              <p:cNvSpPr/>
              <p:nvPr/>
            </p:nvSpPr>
            <p:spPr>
              <a:xfrm>
                <a:off x="2057400" y="3048000"/>
                <a:ext cx="1600200" cy="6096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8" name="Group 9"/>
              <p:cNvGrpSpPr/>
              <p:nvPr/>
            </p:nvGrpSpPr>
            <p:grpSpPr>
              <a:xfrm>
                <a:off x="1371600" y="2743200"/>
                <a:ext cx="919034" cy="1437620"/>
                <a:chOff x="1371600" y="2819400"/>
                <a:chExt cx="919034" cy="1437620"/>
              </a:xfrm>
            </p:grpSpPr>
            <p:pic>
              <p:nvPicPr>
                <p:cNvPr id="44"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1752600" y="2819400"/>
                  <a:ext cx="234087" cy="914400"/>
                </a:xfrm>
                <a:prstGeom prst="rect">
                  <a:avLst/>
                </a:prstGeom>
                <a:noFill/>
              </p:spPr>
            </p:pic>
            <p:sp>
              <p:nvSpPr>
                <p:cNvPr id="45" name="TextBox 3"/>
                <p:cNvSpPr txBox="1"/>
                <p:nvPr/>
              </p:nvSpPr>
              <p:spPr>
                <a:xfrm>
                  <a:off x="1371600" y="3733800"/>
                  <a:ext cx="919034" cy="523220"/>
                </a:xfrm>
                <a:prstGeom prst="rect">
                  <a:avLst/>
                </a:prstGeom>
                <a:noFill/>
              </p:spPr>
              <p:txBody>
                <a:bodyPr wrap="none" rtlCol="0">
                  <a:spAutoFit/>
                </a:bodyPr>
                <a:lstStyle/>
                <a:p>
                  <a:r>
                    <a:rPr lang="en-US" sz="1400" b="1" dirty="0">
                      <a:solidFill>
                        <a:prstClr val="black"/>
                      </a:solidFill>
                    </a:rPr>
                    <a:t>Company</a:t>
                  </a:r>
                </a:p>
                <a:p>
                  <a:r>
                    <a:rPr lang="en-US" sz="1400" b="1" dirty="0">
                      <a:solidFill>
                        <a:prstClr val="black"/>
                      </a:solidFill>
                    </a:rPr>
                    <a:t>employee</a:t>
                  </a:r>
                </a:p>
              </p:txBody>
            </p:sp>
          </p:grpSp>
          <p:grpSp>
            <p:nvGrpSpPr>
              <p:cNvPr id="39" name="Group 10"/>
              <p:cNvGrpSpPr/>
              <p:nvPr/>
            </p:nvGrpSpPr>
            <p:grpSpPr>
              <a:xfrm>
                <a:off x="3505200" y="2743200"/>
                <a:ext cx="902298" cy="1207187"/>
                <a:chOff x="2971800" y="2910590"/>
                <a:chExt cx="902298" cy="1207187"/>
              </a:xfrm>
            </p:grpSpPr>
            <p:pic>
              <p:nvPicPr>
                <p:cNvPr id="42"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3230380" y="2910590"/>
                  <a:ext cx="325527" cy="914400"/>
                </a:xfrm>
                <a:prstGeom prst="rect">
                  <a:avLst/>
                </a:prstGeom>
                <a:noFill/>
              </p:spPr>
            </p:pic>
            <p:sp>
              <p:nvSpPr>
                <p:cNvPr id="43" name="TextBox 42"/>
                <p:cNvSpPr txBox="1"/>
                <p:nvPr/>
              </p:nvSpPr>
              <p:spPr>
                <a:xfrm>
                  <a:off x="2971800" y="3810000"/>
                  <a:ext cx="902298" cy="307777"/>
                </a:xfrm>
                <a:prstGeom prst="rect">
                  <a:avLst/>
                </a:prstGeom>
                <a:noFill/>
              </p:spPr>
              <p:txBody>
                <a:bodyPr wrap="none" rtlCol="0">
                  <a:spAutoFit/>
                </a:bodyPr>
                <a:lstStyle/>
                <a:p>
                  <a:r>
                    <a:rPr lang="en-US" sz="1400" b="1" dirty="0">
                      <a:solidFill>
                        <a:prstClr val="black"/>
                      </a:solidFill>
                    </a:rPr>
                    <a:t>Customer</a:t>
                  </a:r>
                </a:p>
              </p:txBody>
            </p:sp>
          </p:grpSp>
          <p:sp>
            <p:nvSpPr>
              <p:cNvPr id="40" name="TextBox 39"/>
              <p:cNvSpPr txBox="1"/>
              <p:nvPr/>
            </p:nvSpPr>
            <p:spPr>
              <a:xfrm>
                <a:off x="2209800" y="2057400"/>
                <a:ext cx="1075936" cy="400110"/>
              </a:xfrm>
              <a:prstGeom prst="rect">
                <a:avLst/>
              </a:prstGeom>
              <a:noFill/>
            </p:spPr>
            <p:txBody>
              <a:bodyPr wrap="none" rtlCol="0">
                <a:spAutoFit/>
              </a:bodyPr>
              <a:lstStyle/>
              <a:p>
                <a:r>
                  <a:rPr lang="en-US" sz="2000" b="1" dirty="0">
                    <a:solidFill>
                      <a:prstClr val="black"/>
                    </a:solidFill>
                  </a:rPr>
                  <a:t>CRM 1.0</a:t>
                </a:r>
              </a:p>
            </p:txBody>
          </p:sp>
          <p:sp>
            <p:nvSpPr>
              <p:cNvPr id="41" name="TextBox 40"/>
              <p:cNvSpPr txBox="1"/>
              <p:nvPr/>
            </p:nvSpPr>
            <p:spPr>
              <a:xfrm>
                <a:off x="2462170" y="2514600"/>
                <a:ext cx="1308307" cy="1569660"/>
              </a:xfrm>
              <a:prstGeom prst="rect">
                <a:avLst/>
              </a:prstGeom>
              <a:noFill/>
            </p:spPr>
            <p:txBody>
              <a:bodyPr wrap="none" rtlCol="0">
                <a:spAutoFit/>
              </a:bodyPr>
              <a:lstStyle/>
              <a:p>
                <a:r>
                  <a:rPr lang="en-US" sz="1200" b="1" u="sng" dirty="0">
                    <a:solidFill>
                      <a:prstClr val="black"/>
                    </a:solidFill>
                  </a:rPr>
                  <a:t>MEDIA</a:t>
                </a:r>
                <a:endParaRPr lang="en-US" sz="1200" b="1" dirty="0">
                  <a:solidFill>
                    <a:prstClr val="black"/>
                  </a:solidFill>
                </a:endParaRPr>
              </a:p>
              <a:p>
                <a:r>
                  <a:rPr lang="en-US" sz="1200" b="1" dirty="0">
                    <a:solidFill>
                      <a:prstClr val="black"/>
                    </a:solidFill>
                  </a:rPr>
                  <a:t>Phone</a:t>
                </a:r>
              </a:p>
              <a:p>
                <a:r>
                  <a:rPr lang="en-US" sz="1200" b="1" dirty="0">
                    <a:solidFill>
                      <a:prstClr val="black"/>
                    </a:solidFill>
                  </a:rPr>
                  <a:t>E-mail</a:t>
                </a:r>
              </a:p>
              <a:p>
                <a:r>
                  <a:rPr lang="en-US" sz="1200" b="1" dirty="0">
                    <a:solidFill>
                      <a:prstClr val="black"/>
                    </a:solidFill>
                  </a:rPr>
                  <a:t>In-person</a:t>
                </a:r>
              </a:p>
              <a:p>
                <a:r>
                  <a:rPr lang="en-US" sz="1200" b="1" dirty="0">
                    <a:solidFill>
                      <a:prstClr val="black"/>
                    </a:solidFill>
                  </a:rPr>
                  <a:t>SMS</a:t>
                </a:r>
              </a:p>
              <a:p>
                <a:r>
                  <a:rPr lang="en-US" sz="1200" b="1" dirty="0">
                    <a:solidFill>
                      <a:prstClr val="black"/>
                    </a:solidFill>
                  </a:rPr>
                  <a:t>Website</a:t>
                </a:r>
              </a:p>
              <a:p>
                <a:r>
                  <a:rPr lang="en-US" sz="1200" b="1" dirty="0">
                    <a:solidFill>
                      <a:prstClr val="black"/>
                    </a:solidFill>
                  </a:rPr>
                  <a:t>Paper mail</a:t>
                </a:r>
              </a:p>
              <a:p>
                <a:r>
                  <a:rPr lang="en-US" sz="1200" b="1" dirty="0">
                    <a:solidFill>
                      <a:prstClr val="black"/>
                    </a:solidFill>
                  </a:rPr>
                  <a:t>Traditional media</a:t>
                </a:r>
              </a:p>
            </p:txBody>
          </p:sp>
        </p:grpSp>
        <p:grpSp>
          <p:nvGrpSpPr>
            <p:cNvPr id="8" name="Group 43"/>
            <p:cNvGrpSpPr/>
            <p:nvPr/>
          </p:nvGrpSpPr>
          <p:grpSpPr>
            <a:xfrm>
              <a:off x="5791200" y="2523740"/>
              <a:ext cx="1562583" cy="1104784"/>
              <a:chOff x="5791200" y="2523740"/>
              <a:chExt cx="1562583" cy="1104784"/>
            </a:xfrm>
          </p:grpSpPr>
          <p:sp>
            <p:nvSpPr>
              <p:cNvPr id="34" name="Left-Right Arrow 33"/>
              <p:cNvSpPr/>
              <p:nvPr/>
            </p:nvSpPr>
            <p:spPr>
              <a:xfrm>
                <a:off x="5791200" y="2819400"/>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Left-Right Arrow 34"/>
              <p:cNvSpPr/>
              <p:nvPr/>
            </p:nvSpPr>
            <p:spPr>
              <a:xfrm rot="19998025">
                <a:off x="5829783" y="2523740"/>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Left-Right Arrow 35"/>
              <p:cNvSpPr/>
              <p:nvPr/>
            </p:nvSpPr>
            <p:spPr>
              <a:xfrm rot="1843779">
                <a:off x="5820487" y="3095124"/>
                <a:ext cx="1524000" cy="53340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9"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5486400" y="2514600"/>
              <a:ext cx="234087" cy="914400"/>
            </a:xfrm>
            <a:prstGeom prst="rect">
              <a:avLst/>
            </a:prstGeom>
            <a:noFill/>
          </p:spPr>
        </p:pic>
        <p:pic>
          <p:nvPicPr>
            <p:cNvPr id="10"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4953000" y="1905000"/>
              <a:ext cx="325527" cy="914400"/>
            </a:xfrm>
            <a:prstGeom prst="rect">
              <a:avLst/>
            </a:prstGeom>
            <a:noFill/>
          </p:spPr>
        </p:pic>
        <p:sp>
          <p:nvSpPr>
            <p:cNvPr id="11" name="TextBox 10"/>
            <p:cNvSpPr txBox="1"/>
            <p:nvPr/>
          </p:nvSpPr>
          <p:spPr>
            <a:xfrm>
              <a:off x="4724400" y="914400"/>
              <a:ext cx="1912703" cy="400110"/>
            </a:xfrm>
            <a:prstGeom prst="rect">
              <a:avLst/>
            </a:prstGeom>
            <a:noFill/>
          </p:spPr>
          <p:txBody>
            <a:bodyPr wrap="none" rtlCol="0">
              <a:spAutoFit/>
            </a:bodyPr>
            <a:lstStyle/>
            <a:p>
              <a:r>
                <a:rPr lang="en-US" sz="2000" b="1" dirty="0">
                  <a:solidFill>
                    <a:prstClr val="black"/>
                  </a:solidFill>
                </a:rPr>
                <a:t>Social CRM (2.0)</a:t>
              </a:r>
            </a:p>
          </p:txBody>
        </p:sp>
        <p:sp>
          <p:nvSpPr>
            <p:cNvPr id="12" name="TextBox 11"/>
            <p:cNvSpPr txBox="1"/>
            <p:nvPr/>
          </p:nvSpPr>
          <p:spPr>
            <a:xfrm>
              <a:off x="5948658" y="1828800"/>
              <a:ext cx="1420492" cy="2292940"/>
            </a:xfrm>
            <a:prstGeom prst="rect">
              <a:avLst/>
            </a:prstGeom>
            <a:noFill/>
          </p:spPr>
          <p:txBody>
            <a:bodyPr wrap="none" rtlCol="0">
              <a:spAutoFit/>
            </a:bodyPr>
            <a:lstStyle/>
            <a:p>
              <a:r>
                <a:rPr lang="en-US" sz="1200" b="1" u="sng" dirty="0">
                  <a:solidFill>
                    <a:prstClr val="black"/>
                  </a:solidFill>
                </a:rPr>
                <a:t>MEDIA</a:t>
              </a:r>
            </a:p>
            <a:p>
              <a:r>
                <a:rPr lang="en-US" sz="1200" b="1" dirty="0">
                  <a:solidFill>
                    <a:prstClr val="black"/>
                  </a:solidFill>
                </a:rPr>
                <a:t>Blogs</a:t>
              </a:r>
            </a:p>
            <a:p>
              <a:r>
                <a:rPr lang="en-US" sz="1200" b="1" dirty="0">
                  <a:solidFill>
                    <a:prstClr val="black"/>
                  </a:solidFill>
                </a:rPr>
                <a:t>Social networks</a:t>
              </a:r>
            </a:p>
            <a:p>
              <a:r>
                <a:rPr lang="en-US" sz="1200" b="1" dirty="0">
                  <a:solidFill>
                    <a:prstClr val="black"/>
                  </a:solidFill>
                </a:rPr>
                <a:t>Microblogs</a:t>
              </a:r>
            </a:p>
            <a:p>
              <a:r>
                <a:rPr lang="en-US" sz="1200" b="1" dirty="0">
                  <a:solidFill>
                    <a:prstClr val="black"/>
                  </a:solidFill>
                </a:rPr>
                <a:t>Photo sharing</a:t>
              </a:r>
            </a:p>
            <a:p>
              <a:r>
                <a:rPr lang="en-US" sz="1200" b="1" dirty="0">
                  <a:solidFill>
                    <a:prstClr val="black"/>
                  </a:solidFill>
                </a:rPr>
                <a:t>Forums</a:t>
              </a:r>
            </a:p>
            <a:p>
              <a:r>
                <a:rPr lang="en-US" sz="1200" b="1" dirty="0">
                  <a:solidFill>
                    <a:prstClr val="black"/>
                  </a:solidFill>
                </a:rPr>
                <a:t>Wikis</a:t>
              </a:r>
            </a:p>
            <a:p>
              <a:r>
                <a:rPr lang="en-US" sz="1200" b="1" dirty="0">
                  <a:solidFill>
                    <a:prstClr val="black"/>
                  </a:solidFill>
                </a:rPr>
                <a:t>Reviews/Ratings</a:t>
              </a:r>
            </a:p>
            <a:p>
              <a:r>
                <a:rPr lang="en-US" sz="1200" b="1" dirty="0">
                  <a:solidFill>
                    <a:prstClr val="black"/>
                  </a:solidFill>
                </a:rPr>
                <a:t>Interactive Web sites</a:t>
              </a:r>
            </a:p>
            <a:p>
              <a:r>
                <a:rPr lang="en-US" sz="1200" b="1" dirty="0">
                  <a:solidFill>
                    <a:prstClr val="black"/>
                  </a:solidFill>
                </a:rPr>
                <a:t>Other social media</a:t>
              </a:r>
            </a:p>
            <a:p>
              <a:r>
                <a:rPr lang="en-US" sz="1200" b="1" dirty="0">
                  <a:solidFill>
                    <a:prstClr val="black"/>
                  </a:solidFill>
                </a:rPr>
                <a:t>Live chat</a:t>
              </a:r>
            </a:p>
            <a:p>
              <a:r>
                <a:rPr lang="en-US" sz="1200" b="1" dirty="0">
                  <a:solidFill>
                    <a:prstClr val="black"/>
                  </a:solidFill>
                </a:rPr>
                <a:t>All CRM 1.0 media</a:t>
              </a:r>
            </a:p>
          </p:txBody>
        </p:sp>
        <p:pic>
          <p:nvPicPr>
            <p:cNvPr id="13"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4648200" y="2971800"/>
              <a:ext cx="325527" cy="914400"/>
            </a:xfrm>
            <a:prstGeom prst="rect">
              <a:avLst/>
            </a:prstGeom>
            <a:noFill/>
          </p:spPr>
        </p:pic>
        <p:pic>
          <p:nvPicPr>
            <p:cNvPr id="14"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8153400" y="2743200"/>
              <a:ext cx="234087" cy="914400"/>
            </a:xfrm>
            <a:prstGeom prst="rect">
              <a:avLst/>
            </a:prstGeom>
            <a:noFill/>
          </p:spPr>
        </p:pic>
        <p:pic>
          <p:nvPicPr>
            <p:cNvPr id="15"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7543800" y="1905000"/>
              <a:ext cx="325527" cy="914400"/>
            </a:xfrm>
            <a:prstGeom prst="rect">
              <a:avLst/>
            </a:prstGeom>
            <a:noFill/>
          </p:spPr>
        </p:pic>
        <p:pic>
          <p:nvPicPr>
            <p:cNvPr id="16" name="Picture 4" descr="Person Outline 1 by rejon - This is a person used in http://fabricatorz.com pattern.">
              <a:hlinkClick r:id="rId4"/>
            </p:cNvPr>
            <p:cNvPicPr>
              <a:picLocks noChangeAspect="1" noChangeArrowheads="1"/>
            </p:cNvPicPr>
            <p:nvPr/>
          </p:nvPicPr>
          <p:blipFill>
            <a:blip r:embed="rId5" cstate="print"/>
            <a:srcRect/>
            <a:stretch>
              <a:fillRect/>
            </a:stretch>
          </p:blipFill>
          <p:spPr bwMode="auto">
            <a:xfrm>
              <a:off x="6705600" y="4114800"/>
              <a:ext cx="325527" cy="914400"/>
            </a:xfrm>
            <a:prstGeom prst="rect">
              <a:avLst/>
            </a:prstGeom>
            <a:noFill/>
          </p:spPr>
        </p:pic>
        <p:pic>
          <p:nvPicPr>
            <p:cNvPr id="17"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6781800" y="1371600"/>
              <a:ext cx="234087" cy="914400"/>
            </a:xfrm>
            <a:prstGeom prst="rect">
              <a:avLst/>
            </a:prstGeom>
            <a:noFill/>
          </p:spPr>
        </p:pic>
        <p:pic>
          <p:nvPicPr>
            <p:cNvPr id="18" name="Picture 2" descr="Person Outline 4 by rejon - This is a person used in http://fabricatorz.com pattern.">
              <a:hlinkClick r:id="rId2"/>
            </p:cNvPr>
            <p:cNvPicPr>
              <a:picLocks noChangeAspect="1" noChangeArrowheads="1"/>
            </p:cNvPicPr>
            <p:nvPr/>
          </p:nvPicPr>
          <p:blipFill>
            <a:blip r:embed="rId3" cstate="print"/>
            <a:srcRect/>
            <a:stretch>
              <a:fillRect/>
            </a:stretch>
          </p:blipFill>
          <p:spPr bwMode="auto">
            <a:xfrm>
              <a:off x="7620000" y="3733800"/>
              <a:ext cx="234087" cy="914400"/>
            </a:xfrm>
            <a:prstGeom prst="rect">
              <a:avLst/>
            </a:prstGeom>
            <a:noFill/>
          </p:spPr>
        </p:pic>
        <p:sp>
          <p:nvSpPr>
            <p:cNvPr id="19" name="Left-Right Arrow 18"/>
            <p:cNvSpPr/>
            <p:nvPr/>
          </p:nvSpPr>
          <p:spPr>
            <a:xfrm rot="19700438">
              <a:off x="5022797" y="333758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7020928">
              <a:off x="4895307" y="3002719"/>
              <a:ext cx="332425" cy="142450"/>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13645560">
              <a:off x="5115236" y="3016429"/>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Left-Right Arrow 21"/>
            <p:cNvSpPr/>
            <p:nvPr/>
          </p:nvSpPr>
          <p:spPr>
            <a:xfrm rot="18836558">
              <a:off x="7918234" y="3776504"/>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Left-Right Arrow 22"/>
            <p:cNvSpPr/>
            <p:nvPr/>
          </p:nvSpPr>
          <p:spPr>
            <a:xfrm rot="2026991">
              <a:off x="7020236" y="204005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Left-Right Arrow 23"/>
            <p:cNvSpPr/>
            <p:nvPr/>
          </p:nvSpPr>
          <p:spPr>
            <a:xfrm rot="19700438">
              <a:off x="7096436" y="4511813"/>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Left-Right Arrow 24"/>
            <p:cNvSpPr/>
            <p:nvPr/>
          </p:nvSpPr>
          <p:spPr>
            <a:xfrm rot="3134101">
              <a:off x="7858436" y="2530612"/>
              <a:ext cx="393645" cy="149091"/>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4953000" y="3733800"/>
              <a:ext cx="991169" cy="523220"/>
            </a:xfrm>
            <a:prstGeom prst="rect">
              <a:avLst/>
            </a:prstGeom>
            <a:noFill/>
          </p:spPr>
          <p:txBody>
            <a:bodyPr wrap="none" rtlCol="0">
              <a:spAutoFit/>
            </a:bodyPr>
            <a:lstStyle/>
            <a:p>
              <a:r>
                <a:rPr lang="en-US" sz="1400" b="1" dirty="0">
                  <a:solidFill>
                    <a:prstClr val="black"/>
                  </a:solidFill>
                </a:rPr>
                <a:t>Company</a:t>
              </a:r>
            </a:p>
            <a:p>
              <a:r>
                <a:rPr lang="en-US" sz="1400" b="1" dirty="0">
                  <a:solidFill>
                    <a:prstClr val="black"/>
                  </a:solidFill>
                </a:rPr>
                <a:t>employees</a:t>
              </a:r>
            </a:p>
          </p:txBody>
        </p:sp>
        <p:sp>
          <p:nvSpPr>
            <p:cNvPr id="27" name="TextBox 26"/>
            <p:cNvSpPr txBox="1"/>
            <p:nvPr/>
          </p:nvSpPr>
          <p:spPr>
            <a:xfrm>
              <a:off x="7162800" y="1371600"/>
              <a:ext cx="972254" cy="307777"/>
            </a:xfrm>
            <a:prstGeom prst="rect">
              <a:avLst/>
            </a:prstGeom>
            <a:noFill/>
          </p:spPr>
          <p:txBody>
            <a:bodyPr wrap="none" rtlCol="0">
              <a:spAutoFit/>
            </a:bodyPr>
            <a:lstStyle/>
            <a:p>
              <a:r>
                <a:rPr lang="en-US" sz="1400" b="1" dirty="0">
                  <a:solidFill>
                    <a:prstClr val="black"/>
                  </a:solidFill>
                </a:rPr>
                <a:t>Customers</a:t>
              </a:r>
            </a:p>
          </p:txBody>
        </p:sp>
        <p:sp>
          <p:nvSpPr>
            <p:cNvPr id="28" name="Right Arrow 27"/>
            <p:cNvSpPr/>
            <p:nvPr/>
          </p:nvSpPr>
          <p:spPr>
            <a:xfrm>
              <a:off x="838200" y="762000"/>
              <a:ext cx="3810000" cy="4495800"/>
            </a:xfrm>
            <a:prstGeom prst="rightArrow">
              <a:avLst>
                <a:gd name="adj1" fmla="val 46666"/>
                <a:gd name="adj2" fmla="val 492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9" name="Straight Connector 28"/>
            <p:cNvCxnSpPr/>
            <p:nvPr/>
          </p:nvCxnSpPr>
          <p:spPr>
            <a:xfrm>
              <a:off x="4419600" y="838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19600" y="32766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9600" y="838200"/>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534400" y="8382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19600" y="5181600"/>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Slide Number Placeholder 4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11</a:t>
            </a:fld>
            <a:endParaRPr lang="en-US" dirty="0">
              <a:solidFill>
                <a:prstClr val="black">
                  <a:tint val="75000"/>
                </a:prstClr>
              </a:solidFill>
            </a:endParaRPr>
          </a:p>
        </p:txBody>
      </p:sp>
      <p:sp>
        <p:nvSpPr>
          <p:cNvPr id="47" name="Footer Placeholder 4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01120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Building Blocks for Successful CRM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1600200"/>
            <a:ext cx="7315200" cy="46481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7737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8"/>
          <p:cNvSpPr>
            <a:spLocks noGrp="1" noChangeArrowheads="1"/>
          </p:cNvSpPr>
          <p:nvPr>
            <p:ph type="title"/>
          </p:nvPr>
        </p:nvSpPr>
        <p:spPr>
          <a:xfrm>
            <a:off x="1371600" y="228600"/>
            <a:ext cx="7394575" cy="990600"/>
          </a:xfrm>
        </p:spPr>
        <p:txBody>
          <a:bodyPr/>
          <a:lstStyle/>
          <a:p>
            <a:pPr eaLnBrk="1" fontAlgn="auto" hangingPunct="1">
              <a:spcAft>
                <a:spcPts val="0"/>
              </a:spcAft>
              <a:defRPr/>
            </a:pPr>
            <a:r>
              <a:rPr lang="en-US" sz="3700" dirty="0" smtClean="0">
                <a:ea typeface="+mj-ea"/>
                <a:cs typeface="+mj-cs"/>
              </a:rPr>
              <a:t>1. CRM Vision</a:t>
            </a:r>
          </a:p>
        </p:txBody>
      </p:sp>
      <p:sp>
        <p:nvSpPr>
          <p:cNvPr id="25604" name="Rectangle 89"/>
          <p:cNvSpPr>
            <a:spLocks noGrp="1" noChangeArrowheads="1"/>
          </p:cNvSpPr>
          <p:nvPr>
            <p:ph type="body" idx="1"/>
          </p:nvPr>
        </p:nvSpPr>
        <p:spPr>
          <a:xfrm>
            <a:off x="1371600" y="1524000"/>
            <a:ext cx="7391400" cy="4495800"/>
          </a:xfrm>
        </p:spPr>
        <p:txBody>
          <a:bodyPr>
            <a:normAutofit/>
          </a:bodyPr>
          <a:lstStyle/>
          <a:p>
            <a:pPr eaLnBrk="1" hangingPunct="1">
              <a:lnSpc>
                <a:spcPct val="90000"/>
              </a:lnSpc>
            </a:pPr>
            <a:r>
              <a:rPr lang="en-US" sz="2800" dirty="0" smtClean="0"/>
              <a:t>To be successful, the CRM vision must start at the top and filter throughout the company to keep the firm customer focused.</a:t>
            </a:r>
          </a:p>
          <a:p>
            <a:pPr eaLnBrk="1" hangingPunct="1">
              <a:lnSpc>
                <a:spcPct val="90000"/>
              </a:lnSpc>
            </a:pPr>
            <a:r>
              <a:rPr lang="en-US" sz="2800" dirty="0" smtClean="0"/>
              <a:t>One key aspect of CRM vision is how to guard customer privacy.</a:t>
            </a:r>
          </a:p>
          <a:p>
            <a:pPr eaLnBrk="1" hangingPunct="1">
              <a:lnSpc>
                <a:spcPct val="90000"/>
              </a:lnSpc>
            </a:pPr>
            <a:r>
              <a:rPr lang="en-US" sz="2800" dirty="0" smtClean="0"/>
              <a:t>The benefits of using customer data must be balanced by the need to satisfy customers and not anger them.</a:t>
            </a:r>
          </a:p>
          <a:p>
            <a:pPr eaLnBrk="1" hangingPunct="1">
              <a:lnSpc>
                <a:spcPct val="90000"/>
              </a:lnSpc>
            </a:pPr>
            <a:r>
              <a:rPr lang="en-US" sz="2800" dirty="0" smtClean="0"/>
              <a:t>TRUSTe provides its seal and logo to any Web site meeting its privacy philosophies.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13</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8914755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TRUSTe Builds User Trust</a:t>
            </a:r>
            <a:endParaRPr lang="en-US" dirty="0">
              <a:ea typeface="+mj-ea"/>
              <a:cs typeface="+mj-cs"/>
            </a:endParaRPr>
          </a:p>
        </p:txBody>
      </p:sp>
      <p:pic>
        <p:nvPicPr>
          <p:cNvPr id="24578" name="Picture 2" descr="ftp://be133:rrytuR@beftp.pearsoned.com/Bloom/strauss7e_supps/manuscript/Ch_15Strauss7e/Ch_15_Exhibit%2015.6.png"/>
          <p:cNvPicPr>
            <a:picLocks noChangeAspect="1" noChangeArrowheads="1"/>
          </p:cNvPicPr>
          <p:nvPr/>
        </p:nvPicPr>
        <p:blipFill>
          <a:blip r:embed="rId2" cstate="print"/>
          <a:srcRect/>
          <a:stretch>
            <a:fillRect/>
          </a:stretch>
        </p:blipFill>
        <p:spPr bwMode="auto">
          <a:xfrm>
            <a:off x="300805" y="1447800"/>
            <a:ext cx="8538395" cy="4486276"/>
          </a:xfrm>
          <a:prstGeom prst="rect">
            <a:avLst/>
          </a:prstGeom>
          <a:noFill/>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830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03"/>
          <p:cNvSpPr>
            <a:spLocks noGrp="1" noChangeArrowheads="1"/>
          </p:cNvSpPr>
          <p:nvPr>
            <p:ph type="body" idx="1"/>
          </p:nvPr>
        </p:nvSpPr>
        <p:spPr>
          <a:xfrm>
            <a:off x="1295400" y="1295400"/>
            <a:ext cx="7467600" cy="4953000"/>
          </a:xfrm>
        </p:spPr>
        <p:txBody>
          <a:bodyPr>
            <a:noAutofit/>
          </a:bodyPr>
          <a:lstStyle/>
          <a:p>
            <a:pPr eaLnBrk="1" hangingPunct="1">
              <a:spcBef>
                <a:spcPts val="600"/>
              </a:spcBef>
            </a:pPr>
            <a:r>
              <a:rPr lang="en-US" sz="2800" dirty="0" smtClean="0"/>
              <a:t>E-marketers must determine their objectives and strategies for initiating CRM programs and buying technology or setting up social media.</a:t>
            </a:r>
          </a:p>
          <a:p>
            <a:pPr eaLnBrk="1" hangingPunct="1">
              <a:spcBef>
                <a:spcPts val="600"/>
              </a:spcBef>
            </a:pPr>
            <a:r>
              <a:rPr lang="en-US" sz="2800" dirty="0" smtClean="0"/>
              <a:t>Many CRM goals refer to customer loyalty.</a:t>
            </a:r>
          </a:p>
          <a:p>
            <a:pPr lvl="1" eaLnBrk="1" hangingPunct="1">
              <a:spcBef>
                <a:spcPts val="600"/>
              </a:spcBef>
            </a:pPr>
            <a:r>
              <a:rPr lang="en-US" sz="2800" dirty="0" smtClean="0"/>
              <a:t>An important CRM strategy is to move customers up the relationship intensity pyramid to advocacy.</a:t>
            </a:r>
          </a:p>
          <a:p>
            <a:pPr eaLnBrk="1" hangingPunct="1">
              <a:spcBef>
                <a:spcPts val="600"/>
              </a:spcBef>
            </a:pPr>
            <a:r>
              <a:rPr lang="en-US" sz="2800" dirty="0" smtClean="0"/>
              <a:t>Another CRM goal involves building bonds with customers on 3 levels: financial, social and structural.</a:t>
            </a:r>
          </a:p>
        </p:txBody>
      </p:sp>
      <p:sp>
        <p:nvSpPr>
          <p:cNvPr id="25604" name="Rectangle 204"/>
          <p:cNvSpPr>
            <a:spLocks noGrp="1" noChangeArrowheads="1"/>
          </p:cNvSpPr>
          <p:nvPr>
            <p:ph type="title"/>
          </p:nvPr>
        </p:nvSpPr>
        <p:spPr>
          <a:xfrm>
            <a:off x="1371600" y="228600"/>
            <a:ext cx="7086601" cy="990600"/>
          </a:xfrm>
        </p:spPr>
        <p:txBody>
          <a:bodyPr>
            <a:normAutofit/>
          </a:bodyPr>
          <a:lstStyle/>
          <a:p>
            <a:pPr eaLnBrk="1" fontAlgn="auto" hangingPunct="1">
              <a:spcAft>
                <a:spcPts val="0"/>
              </a:spcAft>
              <a:defRPr/>
            </a:pPr>
            <a:r>
              <a:rPr lang="en-US" dirty="0" smtClean="0">
                <a:ea typeface="+mj-ea"/>
                <a:cs typeface="+mj-cs"/>
              </a:rPr>
              <a:t>2. CRM Strategy</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0158614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Three Levels of Relationship Marketing</a:t>
            </a:r>
            <a:endParaRPr lang="en-US" dirty="0">
              <a:ea typeface="+mj-ea"/>
              <a:cs typeface="+mj-cs"/>
            </a:endParaRPr>
          </a:p>
        </p:txBody>
      </p:sp>
      <p:pic>
        <p:nvPicPr>
          <p:cNvPr id="22529" name="Picture 1"/>
          <p:cNvPicPr>
            <a:picLocks noChangeAspect="1" noChangeArrowheads="1"/>
          </p:cNvPicPr>
          <p:nvPr/>
        </p:nvPicPr>
        <p:blipFill>
          <a:blip r:embed="rId2" cstate="print"/>
          <a:srcRect/>
          <a:stretch>
            <a:fillRect/>
          </a:stretch>
        </p:blipFill>
        <p:spPr bwMode="auto">
          <a:xfrm>
            <a:off x="838200" y="1524000"/>
            <a:ext cx="7543800" cy="3962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36405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2"/>
          <p:cNvSpPr>
            <a:spLocks noGrp="1" noChangeArrowheads="1"/>
          </p:cNvSpPr>
          <p:nvPr>
            <p:ph type="title"/>
          </p:nvPr>
        </p:nvSpPr>
        <p:spPr>
          <a:xfrm>
            <a:off x="990600" y="457200"/>
            <a:ext cx="7775575" cy="990600"/>
          </a:xfrm>
        </p:spPr>
        <p:txBody>
          <a:bodyPr>
            <a:noAutofit/>
          </a:bodyPr>
          <a:lstStyle/>
          <a:p>
            <a:pPr eaLnBrk="1" fontAlgn="auto" hangingPunct="1">
              <a:spcAft>
                <a:spcPts val="0"/>
              </a:spcAft>
              <a:defRPr/>
            </a:pPr>
            <a:r>
              <a:rPr lang="en-US" dirty="0" smtClean="0">
                <a:ea typeface="+mj-ea"/>
                <a:cs typeface="+mj-cs"/>
              </a:rPr>
              <a:t>3. Customer Experience Management</a:t>
            </a:r>
          </a:p>
        </p:txBody>
      </p:sp>
      <p:sp>
        <p:nvSpPr>
          <p:cNvPr id="29700" name="Rectangle 23"/>
          <p:cNvSpPr>
            <a:spLocks noGrp="1" noChangeArrowheads="1"/>
          </p:cNvSpPr>
          <p:nvPr>
            <p:ph type="body" idx="1"/>
          </p:nvPr>
        </p:nvSpPr>
        <p:spPr>
          <a:xfrm>
            <a:off x="990600" y="1600200"/>
            <a:ext cx="8001000" cy="4495800"/>
          </a:xfrm>
        </p:spPr>
        <p:txBody>
          <a:bodyPr>
            <a:noAutofit/>
          </a:bodyPr>
          <a:lstStyle/>
          <a:p>
            <a:pPr eaLnBrk="1" hangingPunct="1"/>
            <a:r>
              <a:rPr lang="en-US" sz="2800" dirty="0" smtClean="0"/>
              <a:t>Consumers are constantly bombarded by marketing communications and unlimited product choices.</a:t>
            </a:r>
          </a:p>
          <a:p>
            <a:pPr lvl="1" eaLnBrk="1" hangingPunct="1"/>
            <a:r>
              <a:rPr lang="en-US" sz="2800" dirty="0" smtClean="0"/>
              <a:t>According to Sheth (1995), the basic tenet of CRM is choice reduction.</a:t>
            </a:r>
          </a:p>
          <a:p>
            <a:pPr lvl="1" eaLnBrk="1" hangingPunct="1"/>
            <a:r>
              <a:rPr lang="en-US" sz="2800" dirty="0" smtClean="0"/>
              <a:t>Many consumers are “loyalty prone,” and will stick with the right product as long as its promises are fulfilled.</a:t>
            </a:r>
          </a:p>
          <a:p>
            <a:pPr eaLnBrk="1" hangingPunct="1"/>
            <a:r>
              <a:rPr lang="en-US" sz="2800" dirty="0" smtClean="0"/>
              <a:t>Synchronous and asynchronous technologies can provide automated and human communications that solve customer problems.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7290005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cap="none" dirty="0" smtClean="0"/>
              <a:t>Relationships Over Multiple Communication Channels</a:t>
            </a:r>
          </a:p>
        </p:txBody>
      </p:sp>
      <p:pic>
        <p:nvPicPr>
          <p:cNvPr id="20481" name="Picture 1"/>
          <p:cNvPicPr>
            <a:picLocks noChangeAspect="1" noChangeArrowheads="1"/>
          </p:cNvPicPr>
          <p:nvPr/>
        </p:nvPicPr>
        <p:blipFill>
          <a:blip r:embed="rId2" cstate="print"/>
          <a:srcRect/>
          <a:stretch>
            <a:fillRect/>
          </a:stretch>
        </p:blipFill>
        <p:spPr bwMode="auto">
          <a:xfrm>
            <a:off x="914400" y="1752600"/>
            <a:ext cx="7162800" cy="36575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42360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4"/>
          <p:cNvSpPr>
            <a:spLocks noGrp="1" noChangeArrowheads="1"/>
          </p:cNvSpPr>
          <p:nvPr>
            <p:ph type="body" idx="1"/>
          </p:nvPr>
        </p:nvSpPr>
        <p:spPr>
          <a:xfrm>
            <a:off x="1295400" y="1752600"/>
            <a:ext cx="7470775" cy="4495800"/>
          </a:xfrm>
        </p:spPr>
        <p:txBody>
          <a:bodyPr/>
          <a:lstStyle/>
          <a:p>
            <a:pPr eaLnBrk="1" hangingPunct="1"/>
            <a:r>
              <a:rPr lang="en-US" sz="2800" dirty="0" smtClean="0"/>
              <a:t>CCM is content, people, and interaction driven, while traditional CRM is data-driven.</a:t>
            </a:r>
          </a:p>
          <a:p>
            <a:pPr eaLnBrk="1" hangingPunct="1"/>
            <a:r>
              <a:rPr lang="en-US" sz="2800" dirty="0" smtClean="0"/>
              <a:t>CCM is about managing customer relationships and experiences by creating and monitoring online content.</a:t>
            </a:r>
          </a:p>
          <a:p>
            <a:r>
              <a:rPr lang="en-US" sz="2800" dirty="0" smtClean="0"/>
              <a:t>Listening the online chatter using technology such as Google Alerts and social media dashboards is more important than talking when a company is selling.</a:t>
            </a:r>
          </a:p>
        </p:txBody>
      </p:sp>
      <p:sp>
        <p:nvSpPr>
          <p:cNvPr id="29700" name="Rectangle 65"/>
          <p:cNvSpPr>
            <a:spLocks noGrp="1" noChangeArrowheads="1"/>
          </p:cNvSpPr>
          <p:nvPr>
            <p:ph type="title"/>
          </p:nvPr>
        </p:nvSpPr>
        <p:spPr>
          <a:xfrm>
            <a:off x="1295400" y="228600"/>
            <a:ext cx="7470775" cy="990600"/>
          </a:xfrm>
        </p:spPr>
        <p:txBody>
          <a:bodyPr>
            <a:noAutofit/>
          </a:bodyPr>
          <a:lstStyle/>
          <a:p>
            <a:pPr eaLnBrk="1" fontAlgn="auto" hangingPunct="1">
              <a:spcAft>
                <a:spcPts val="0"/>
              </a:spcAft>
              <a:defRPr/>
            </a:pPr>
            <a:r>
              <a:rPr lang="en-US" dirty="0" smtClean="0">
                <a:ea typeface="+mj-ea"/>
                <a:cs typeface="+mj-cs"/>
              </a:rPr>
              <a:t>4. Customer Collaboration Management/Marketing (CCM)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19</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9250605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pPr eaLnBrk="1" fontAlgn="auto" hangingPunct="1">
              <a:spcAft>
                <a:spcPts val="0"/>
              </a:spcAft>
              <a:defRPr/>
            </a:pPr>
            <a:r>
              <a:rPr lang="en-US" dirty="0" smtClean="0">
                <a:ea typeface="+mj-ea"/>
                <a:cs typeface="+mj-cs"/>
              </a:rPr>
              <a:t>Chapter 15 Objectives</a:t>
            </a:r>
            <a:endParaRPr lang="en-US" dirty="0">
              <a:ea typeface="+mj-ea"/>
              <a:cs typeface="+mj-cs"/>
            </a:endParaRPr>
          </a:p>
        </p:txBody>
      </p:sp>
      <p:sp>
        <p:nvSpPr>
          <p:cNvPr id="3" name="Content Placeholder 2"/>
          <p:cNvSpPr>
            <a:spLocks noGrp="1"/>
          </p:cNvSpPr>
          <p:nvPr>
            <p:ph idx="1"/>
          </p:nvPr>
        </p:nvSpPr>
        <p:spPr>
          <a:xfrm>
            <a:off x="838200" y="1524000"/>
            <a:ext cx="8153400" cy="4648200"/>
          </a:xfrm>
        </p:spPr>
        <p:txBody>
          <a:bodyPr>
            <a:normAutofit/>
          </a:bodyPr>
          <a:lstStyle/>
          <a:p>
            <a:pPr eaLnBrk="1" hangingPunct="1">
              <a:lnSpc>
                <a:spcPct val="110000"/>
              </a:lnSpc>
              <a:spcBef>
                <a:spcPct val="0"/>
              </a:spcBef>
            </a:pPr>
            <a:r>
              <a:rPr lang="en-US" dirty="0" smtClean="0"/>
              <a:t>After reading Chapter 15, you will be able to:</a:t>
            </a:r>
          </a:p>
          <a:p>
            <a:pPr lvl="1" eaLnBrk="1" hangingPunct="1">
              <a:lnSpc>
                <a:spcPct val="80000"/>
              </a:lnSpc>
            </a:pPr>
            <a:r>
              <a:rPr lang="en-US" sz="2400" dirty="0" smtClean="0"/>
              <a:t>Define customer relationship management (CRM) and identify the major benefits to e-marketers.</a:t>
            </a:r>
          </a:p>
          <a:p>
            <a:pPr lvl="1" eaLnBrk="1" hangingPunct="1">
              <a:lnSpc>
                <a:spcPct val="80000"/>
              </a:lnSpc>
            </a:pPr>
            <a:r>
              <a:rPr lang="en-US" sz="2400" dirty="0" smtClean="0"/>
              <a:t>Outline the three pillars of relationship marketing for e-marketing.</a:t>
            </a:r>
          </a:p>
          <a:p>
            <a:pPr lvl="1">
              <a:lnSpc>
                <a:spcPct val="80000"/>
              </a:lnSpc>
            </a:pPr>
            <a:r>
              <a:rPr lang="en-US" sz="2400" dirty="0" smtClean="0"/>
              <a:t>Describe social CRM and how it relates to traditional CRM.</a:t>
            </a:r>
          </a:p>
          <a:p>
            <a:pPr lvl="1" eaLnBrk="1" hangingPunct="1">
              <a:lnSpc>
                <a:spcPct val="80000"/>
              </a:lnSpc>
            </a:pPr>
            <a:r>
              <a:rPr lang="en-US" sz="2400" dirty="0" smtClean="0"/>
              <a:t>Discuss the nine major components needed for effective and efficient CRM in e-marketing.</a:t>
            </a:r>
          </a:p>
          <a:p>
            <a:pPr lvl="1" eaLnBrk="1" hangingPunct="1">
              <a:lnSpc>
                <a:spcPct val="80000"/>
              </a:lnSpc>
            </a:pPr>
            <a:r>
              <a:rPr lang="en-US" sz="2400" dirty="0" smtClean="0"/>
              <a:t>Highlight some of the company-side and client-side tools that e-marketers use to enhance their CRM processes.</a:t>
            </a:r>
          </a:p>
          <a:p>
            <a:pPr lvl="1">
              <a:lnSpc>
                <a:spcPct val="80000"/>
              </a:lnSpc>
            </a:pPr>
            <a:r>
              <a:rPr lang="en-US" sz="2400" dirty="0" smtClean="0"/>
              <a:t>Differentiate CRM metrics by customer life cycle stage.</a:t>
            </a:r>
          </a:p>
          <a:p>
            <a:pPr lvl="1" eaLnBrk="1" hangingPunct="1">
              <a:lnSpc>
                <a:spcPct val="80000"/>
              </a:lnSpc>
              <a:buNone/>
            </a:pPr>
            <a:endParaRPr lang="en-US"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17421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4"/>
          <p:cNvSpPr>
            <a:spLocks noGrp="1" noChangeArrowheads="1"/>
          </p:cNvSpPr>
          <p:nvPr>
            <p:ph type="body" idx="1"/>
          </p:nvPr>
        </p:nvSpPr>
        <p:spPr>
          <a:xfrm>
            <a:off x="1371600" y="1676400"/>
            <a:ext cx="7394575" cy="4495800"/>
          </a:xfrm>
        </p:spPr>
        <p:txBody>
          <a:bodyPr>
            <a:normAutofit/>
          </a:bodyPr>
          <a:lstStyle/>
          <a:p>
            <a:pPr eaLnBrk="1" hangingPunct="1">
              <a:lnSpc>
                <a:spcPct val="90000"/>
              </a:lnSpc>
              <a:spcBef>
                <a:spcPts val="600"/>
              </a:spcBef>
            </a:pPr>
            <a:r>
              <a:rPr lang="en-US" sz="2800" dirty="0" smtClean="0"/>
              <a:t>Marketers collaborate within and outside the organization to focus on customer satisfaction to create a CRM culture.</a:t>
            </a:r>
          </a:p>
          <a:p>
            <a:pPr eaLnBrk="1" hangingPunct="1">
              <a:lnSpc>
                <a:spcPct val="90000"/>
              </a:lnSpc>
              <a:spcBef>
                <a:spcPts val="600"/>
              </a:spcBef>
            </a:pPr>
            <a:r>
              <a:rPr lang="en-US" sz="2800" dirty="0" smtClean="0"/>
              <a:t>Online retailers can seamlessly link the “back-end” (e.g., inventory and payment) with the “front-end” CRM system and the entire supply chain management system (SCM).</a:t>
            </a:r>
          </a:p>
          <a:p>
            <a:pPr eaLnBrk="1" hangingPunct="1">
              <a:lnSpc>
                <a:spcPct val="90000"/>
              </a:lnSpc>
              <a:spcBef>
                <a:spcPts val="600"/>
              </a:spcBef>
            </a:pPr>
            <a:r>
              <a:rPr lang="en-US" sz="2800" b="1" dirty="0" smtClean="0"/>
              <a:t>Extranets, </a:t>
            </a:r>
            <a:r>
              <a:rPr lang="en-US" sz="2800" dirty="0" smtClean="0"/>
              <a:t>two or more intranet networks that share information, allow CRM-SCM integration.</a:t>
            </a:r>
            <a:endParaRPr lang="en-US" dirty="0" smtClean="0"/>
          </a:p>
        </p:txBody>
      </p:sp>
      <p:sp>
        <p:nvSpPr>
          <p:cNvPr id="29700" name="Rectangle 65"/>
          <p:cNvSpPr>
            <a:spLocks noGrp="1" noChangeArrowheads="1"/>
          </p:cNvSpPr>
          <p:nvPr>
            <p:ph type="title"/>
          </p:nvPr>
        </p:nvSpPr>
        <p:spPr>
          <a:xfrm>
            <a:off x="1295400" y="381000"/>
            <a:ext cx="7470775" cy="990600"/>
          </a:xfrm>
        </p:spPr>
        <p:txBody>
          <a:bodyPr>
            <a:normAutofit/>
          </a:bodyPr>
          <a:lstStyle/>
          <a:p>
            <a:pPr eaLnBrk="1" fontAlgn="auto" hangingPunct="1">
              <a:spcAft>
                <a:spcPts val="0"/>
              </a:spcAft>
              <a:defRPr/>
            </a:pPr>
            <a:r>
              <a:rPr lang="en-US" dirty="0" smtClean="0">
                <a:ea typeface="+mj-ea"/>
                <a:cs typeface="+mj-cs"/>
              </a:rPr>
              <a:t>5. Organizational Collaboration</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7927674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CRM-SCM Integration</a:t>
            </a:r>
            <a:endParaRPr lang="en-US" dirty="0">
              <a:ea typeface="+mj-ea"/>
              <a:cs typeface="+mj-cs"/>
            </a:endParaRPr>
          </a:p>
        </p:txBody>
      </p:sp>
      <p:pic>
        <p:nvPicPr>
          <p:cNvPr id="33798" name="Picture 7" descr="ex_15_09"/>
          <p:cNvPicPr>
            <a:picLocks noChangeAspect="1" noChangeArrowheads="1"/>
          </p:cNvPicPr>
          <p:nvPr/>
        </p:nvPicPr>
        <p:blipFill>
          <a:blip r:embed="rId2" cstate="print"/>
          <a:srcRect/>
          <a:stretch>
            <a:fillRect/>
          </a:stretch>
        </p:blipFill>
        <p:spPr bwMode="auto">
          <a:xfrm>
            <a:off x="914400" y="1600200"/>
            <a:ext cx="7632700" cy="44592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21</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50549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6. CRM Processes</a:t>
            </a:r>
            <a:endParaRPr lang="en-US" dirty="0">
              <a:ea typeface="+mj-ea"/>
              <a:cs typeface="+mj-cs"/>
            </a:endParaRPr>
          </a:p>
        </p:txBody>
      </p:sp>
      <p:sp>
        <p:nvSpPr>
          <p:cNvPr id="34820" name="Content Placeholder 2"/>
          <p:cNvSpPr>
            <a:spLocks noGrp="1"/>
          </p:cNvSpPr>
          <p:nvPr>
            <p:ph idx="1"/>
          </p:nvPr>
        </p:nvSpPr>
        <p:spPr>
          <a:xfrm>
            <a:off x="1219200" y="1524000"/>
            <a:ext cx="7467600" cy="1219200"/>
          </a:xfrm>
        </p:spPr>
        <p:txBody>
          <a:bodyPr>
            <a:normAutofit/>
          </a:bodyPr>
          <a:lstStyle/>
          <a:p>
            <a:pPr eaLnBrk="1" hangingPunct="1"/>
            <a:r>
              <a:rPr lang="en-US" sz="2800" dirty="0" smtClean="0"/>
              <a:t>Firms use specific processes to move customers through the customer care life cycle.</a:t>
            </a:r>
          </a:p>
          <a:p>
            <a:pPr eaLnBrk="1" hangingPunct="1"/>
            <a:endParaRPr lang="en-US" dirty="0" smtClean="0"/>
          </a:p>
        </p:txBody>
      </p:sp>
      <p:pic>
        <p:nvPicPr>
          <p:cNvPr id="34823" name="Picture 2"/>
          <p:cNvPicPr>
            <a:picLocks noChangeAspect="1" noChangeArrowheads="1"/>
          </p:cNvPicPr>
          <p:nvPr/>
        </p:nvPicPr>
        <p:blipFill>
          <a:blip r:embed="rId2" cstate="print"/>
          <a:srcRect/>
          <a:stretch>
            <a:fillRect/>
          </a:stretch>
        </p:blipFill>
        <p:spPr bwMode="auto">
          <a:xfrm>
            <a:off x="1066800" y="2590800"/>
            <a:ext cx="7696200" cy="3657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92392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Dynamic Customer Profile</a:t>
            </a:r>
            <a:endParaRPr lang="en-US" dirty="0"/>
          </a:p>
        </p:txBody>
      </p:sp>
      <p:pic>
        <p:nvPicPr>
          <p:cNvPr id="51202" name="Picture 2" descr="C:\Users\Betty\Desktop\Ch_15_Exhibit 15.12.jpg"/>
          <p:cNvPicPr>
            <a:picLocks noGrp="1" noChangeAspect="1" noChangeArrowheads="1"/>
          </p:cNvPicPr>
          <p:nvPr>
            <p:ph idx="1"/>
          </p:nvPr>
        </p:nvPicPr>
        <p:blipFill>
          <a:blip r:embed="rId2" cstate="print"/>
          <a:srcRect/>
          <a:stretch>
            <a:fillRect/>
          </a:stretch>
        </p:blipFill>
        <p:spPr bwMode="auto">
          <a:xfrm>
            <a:off x="958850" y="1676400"/>
            <a:ext cx="7226300" cy="4180681"/>
          </a:xfrm>
          <a:prstGeom prst="rect">
            <a:avLst/>
          </a:prstGeom>
          <a:noFill/>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6513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pPr eaLnBrk="1" fontAlgn="auto" hangingPunct="1">
              <a:spcAft>
                <a:spcPts val="0"/>
              </a:spcAft>
              <a:defRPr/>
            </a:pPr>
            <a:r>
              <a:rPr lang="en-US" dirty="0" smtClean="0">
                <a:ea typeface="+mj-ea"/>
                <a:cs typeface="+mj-cs"/>
              </a:rPr>
              <a:t>Sales Force Automation </a:t>
            </a:r>
            <a:endParaRPr lang="en-US" dirty="0">
              <a:ea typeface="+mj-ea"/>
              <a:cs typeface="+mj-cs"/>
            </a:endParaRPr>
          </a:p>
        </p:txBody>
      </p:sp>
      <p:sp>
        <p:nvSpPr>
          <p:cNvPr id="36868" name="Content Placeholder 2"/>
          <p:cNvSpPr>
            <a:spLocks noGrp="1"/>
          </p:cNvSpPr>
          <p:nvPr>
            <p:ph idx="1"/>
          </p:nvPr>
        </p:nvSpPr>
        <p:spPr>
          <a:xfrm>
            <a:off x="1066800" y="1905000"/>
            <a:ext cx="7391400" cy="3733800"/>
          </a:xfrm>
        </p:spPr>
        <p:txBody>
          <a:bodyPr/>
          <a:lstStyle/>
          <a:p>
            <a:pPr eaLnBrk="1" hangingPunct="1"/>
            <a:r>
              <a:rPr lang="en-US" sz="2800" dirty="0" smtClean="0"/>
              <a:t>Sales force automation allows salespeople to build, maintain, and access customer records, manage leads, and manage their schedules.</a:t>
            </a:r>
          </a:p>
          <a:p>
            <a:pPr eaLnBrk="1" hangingPunct="1"/>
            <a:r>
              <a:rPr lang="en-US" sz="2800" dirty="0" smtClean="0"/>
              <a:t>Up-to-date customer and prospect records help build customer relationships.</a:t>
            </a:r>
          </a:p>
          <a:p>
            <a:pPr eaLnBrk="1" hangingPunct="1"/>
            <a:r>
              <a:rPr lang="en-US" sz="2800" dirty="0" smtClean="0"/>
              <a:t>Salesforce.com also has tools to monitor brand conversations in the social media.</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24</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54123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pPr eaLnBrk="1" fontAlgn="auto" hangingPunct="1">
              <a:spcAft>
                <a:spcPts val="0"/>
              </a:spcAft>
              <a:defRPr/>
            </a:pPr>
            <a:r>
              <a:rPr lang="en-US" dirty="0" smtClean="0">
                <a:ea typeface="+mj-ea"/>
                <a:cs typeface="+mj-cs"/>
              </a:rPr>
              <a:t>Marketing Automation</a:t>
            </a:r>
            <a:endParaRPr lang="en-US" dirty="0">
              <a:ea typeface="+mj-ea"/>
              <a:cs typeface="+mj-cs"/>
            </a:endParaRPr>
          </a:p>
        </p:txBody>
      </p:sp>
      <p:sp>
        <p:nvSpPr>
          <p:cNvPr id="37892" name="Content Placeholder 2"/>
          <p:cNvSpPr>
            <a:spLocks noGrp="1"/>
          </p:cNvSpPr>
          <p:nvPr>
            <p:ph idx="1"/>
          </p:nvPr>
        </p:nvSpPr>
        <p:spPr>
          <a:xfrm>
            <a:off x="1447800" y="1828800"/>
            <a:ext cx="7467600" cy="4297363"/>
          </a:xfrm>
        </p:spPr>
        <p:txBody>
          <a:bodyPr/>
          <a:lstStyle/>
          <a:p>
            <a:pPr eaLnBrk="1" hangingPunct="1">
              <a:spcBef>
                <a:spcPts val="600"/>
              </a:spcBef>
            </a:pPr>
            <a:r>
              <a:rPr lang="en-US" sz="2800" dirty="0" smtClean="0"/>
              <a:t>Marketing automation activities help provide:</a:t>
            </a:r>
          </a:p>
          <a:p>
            <a:pPr lvl="1" eaLnBrk="1" hangingPunct="1">
              <a:spcBef>
                <a:spcPts val="600"/>
              </a:spcBef>
            </a:pPr>
            <a:r>
              <a:rPr lang="en-US" sz="2800" dirty="0" smtClean="0"/>
              <a:t>Effective targeting.</a:t>
            </a:r>
          </a:p>
          <a:p>
            <a:pPr lvl="1" eaLnBrk="1" hangingPunct="1">
              <a:spcBef>
                <a:spcPts val="600"/>
              </a:spcBef>
            </a:pPr>
            <a:r>
              <a:rPr lang="en-US" sz="2800" dirty="0" smtClean="0"/>
              <a:t>Efficient marketing communication.</a:t>
            </a:r>
          </a:p>
          <a:p>
            <a:pPr lvl="1" eaLnBrk="1" hangingPunct="1">
              <a:spcBef>
                <a:spcPts val="600"/>
              </a:spcBef>
            </a:pPr>
            <a:r>
              <a:rPr lang="en-US" sz="2800" dirty="0" smtClean="0"/>
              <a:t>Real-time monitoring of customer and market trends.</a:t>
            </a:r>
          </a:p>
          <a:p>
            <a:pPr eaLnBrk="1" hangingPunct="1">
              <a:spcBef>
                <a:spcPts val="600"/>
              </a:spcBef>
            </a:pPr>
            <a:r>
              <a:rPr lang="en-US" sz="2800" dirty="0" smtClean="0"/>
              <a:t>SAS, a business intelligence and predictive analytics software provider, offers automation software to aid CRM.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16369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
          <p:cNvSpPr>
            <a:spLocks noGrp="1" noChangeArrowheads="1"/>
          </p:cNvSpPr>
          <p:nvPr>
            <p:ph type="title"/>
          </p:nvPr>
        </p:nvSpPr>
        <p:spPr>
          <a:xfrm>
            <a:off x="1066800" y="457200"/>
            <a:ext cx="7699375" cy="990600"/>
          </a:xfrm>
        </p:spPr>
        <p:txBody>
          <a:bodyPr/>
          <a:lstStyle/>
          <a:p>
            <a:pPr eaLnBrk="1" fontAlgn="auto" hangingPunct="1">
              <a:spcAft>
                <a:spcPts val="0"/>
              </a:spcAft>
              <a:defRPr/>
            </a:pPr>
            <a:r>
              <a:rPr lang="en-US" dirty="0" smtClean="0">
                <a:ea typeface="+mj-ea"/>
                <a:cs typeface="+mj-cs"/>
              </a:rPr>
              <a:t>7. CRM Information</a:t>
            </a:r>
          </a:p>
        </p:txBody>
      </p:sp>
      <p:sp>
        <p:nvSpPr>
          <p:cNvPr id="38916" name="Rectangle 11"/>
          <p:cNvSpPr>
            <a:spLocks noGrp="1" noChangeArrowheads="1"/>
          </p:cNvSpPr>
          <p:nvPr>
            <p:ph type="body" idx="1"/>
          </p:nvPr>
        </p:nvSpPr>
        <p:spPr>
          <a:xfrm>
            <a:off x="1219200" y="1447800"/>
            <a:ext cx="7546975" cy="4648200"/>
          </a:xfrm>
        </p:spPr>
        <p:txBody>
          <a:bodyPr>
            <a:noAutofit/>
          </a:bodyPr>
          <a:lstStyle/>
          <a:p>
            <a:pPr eaLnBrk="1" hangingPunct="1"/>
            <a:r>
              <a:rPr lang="en-US" sz="2800" dirty="0" smtClean="0"/>
              <a:t>The more information a firm has, the better value it can provide to each current or prospective customer.</a:t>
            </a:r>
          </a:p>
          <a:p>
            <a:pPr eaLnBrk="1" hangingPunct="1"/>
            <a:r>
              <a:rPr lang="en-US" sz="2800" dirty="0" smtClean="0"/>
              <a:t>Firms gain much information by tracking behavior electronically.</a:t>
            </a:r>
          </a:p>
          <a:p>
            <a:pPr lvl="1" eaLnBrk="1" hangingPunct="1"/>
            <a:r>
              <a:rPr lang="en-US" sz="2800" dirty="0" smtClean="0"/>
              <a:t>Bar code scanner data.</a:t>
            </a:r>
          </a:p>
          <a:p>
            <a:pPr lvl="1" eaLnBrk="1" hangingPunct="1"/>
            <a:r>
              <a:rPr lang="en-US" sz="2800" dirty="0" smtClean="0"/>
              <a:t>Software that tracks online movement, time spent per page, and purchase behavior.</a:t>
            </a:r>
          </a:p>
          <a:p>
            <a:r>
              <a:rPr lang="en-US" sz="2800" dirty="0" smtClean="0"/>
              <a:t>Databases can provide a 360° customer view across various channels.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26</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8882279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1295400" y="228600"/>
            <a:ext cx="7470775" cy="990600"/>
          </a:xfrm>
        </p:spPr>
        <p:txBody>
          <a:bodyPr/>
          <a:lstStyle/>
          <a:p>
            <a:pPr eaLnBrk="1" fontAlgn="auto" hangingPunct="1">
              <a:spcAft>
                <a:spcPts val="0"/>
              </a:spcAft>
              <a:defRPr/>
            </a:pPr>
            <a:r>
              <a:rPr lang="en-US" dirty="0" smtClean="0">
                <a:ea typeface="+mj-ea"/>
                <a:cs typeface="+mj-cs"/>
              </a:rPr>
              <a:t>8. CRM Technology</a:t>
            </a:r>
          </a:p>
        </p:txBody>
      </p:sp>
      <p:sp>
        <p:nvSpPr>
          <p:cNvPr id="39940" name="Rectangle 7"/>
          <p:cNvSpPr>
            <a:spLocks noGrp="1" noChangeArrowheads="1"/>
          </p:cNvSpPr>
          <p:nvPr>
            <p:ph type="body" idx="1"/>
          </p:nvPr>
        </p:nvSpPr>
        <p:spPr>
          <a:xfrm>
            <a:off x="1143000" y="1447800"/>
            <a:ext cx="7623175" cy="4876800"/>
          </a:xfrm>
        </p:spPr>
        <p:txBody>
          <a:bodyPr/>
          <a:lstStyle/>
          <a:p>
            <a:pPr eaLnBrk="1" hangingPunct="1">
              <a:lnSpc>
                <a:spcPct val="90000"/>
              </a:lnSpc>
              <a:spcBef>
                <a:spcPts val="600"/>
              </a:spcBef>
            </a:pPr>
            <a:r>
              <a:rPr lang="en-US" sz="2800" dirty="0" smtClean="0"/>
              <a:t>The internet forms the centerpiece of a firm’s CRM abilities. </a:t>
            </a:r>
          </a:p>
          <a:p>
            <a:pPr lvl="1" eaLnBrk="1" hangingPunct="1">
              <a:lnSpc>
                <a:spcPct val="90000"/>
              </a:lnSpc>
              <a:spcBef>
                <a:spcPts val="600"/>
              </a:spcBef>
            </a:pPr>
            <a:r>
              <a:rPr lang="en-US" sz="2800" dirty="0" smtClean="0"/>
              <a:t>Cookies, Web logs, bar code scanners, social media, and other tools help to collect information about consumers and their behaviors.</a:t>
            </a:r>
          </a:p>
          <a:p>
            <a:pPr eaLnBrk="1" hangingPunct="1">
              <a:lnSpc>
                <a:spcPct val="90000"/>
              </a:lnSpc>
              <a:spcBef>
                <a:spcPts val="600"/>
              </a:spcBef>
            </a:pPr>
            <a:r>
              <a:rPr lang="en-US" sz="2800" dirty="0" smtClean="0"/>
              <a:t>Firms use company-side tools to push customized information to users.</a:t>
            </a:r>
          </a:p>
          <a:p>
            <a:pPr eaLnBrk="1" hangingPunct="1">
              <a:lnSpc>
                <a:spcPct val="90000"/>
              </a:lnSpc>
              <a:spcBef>
                <a:spcPts val="600"/>
              </a:spcBef>
            </a:pPr>
            <a:r>
              <a:rPr lang="en-US" sz="2800" dirty="0" smtClean="0"/>
              <a:t>Client-side tools allow the customer to pull information that initiates the customized response from the firm.</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9938248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Company-Side Tools (push)</a:t>
            </a:r>
            <a:endParaRPr lang="en-US" dirty="0">
              <a:ea typeface="+mj-ea"/>
              <a:cs typeface="+mj-cs"/>
            </a:endParaRPr>
          </a:p>
        </p:txBody>
      </p:sp>
      <p:pic>
        <p:nvPicPr>
          <p:cNvPr id="40966" name="Picture 2"/>
          <p:cNvPicPr>
            <a:picLocks noChangeAspect="1" noChangeArrowheads="1"/>
          </p:cNvPicPr>
          <p:nvPr/>
        </p:nvPicPr>
        <p:blipFill>
          <a:blip r:embed="rId2" cstate="print"/>
          <a:srcRect/>
          <a:stretch>
            <a:fillRect/>
          </a:stretch>
        </p:blipFill>
        <p:spPr bwMode="auto">
          <a:xfrm>
            <a:off x="0" y="1600200"/>
            <a:ext cx="9144000" cy="4714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28</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19920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Client-Side Tools (pull)</a:t>
            </a:r>
            <a:endParaRPr lang="en-US" dirty="0">
              <a:ea typeface="+mj-ea"/>
              <a:cs typeface="+mj-cs"/>
            </a:endParaRPr>
          </a:p>
        </p:txBody>
      </p:sp>
      <p:pic>
        <p:nvPicPr>
          <p:cNvPr id="41990" name="Picture 2"/>
          <p:cNvPicPr>
            <a:picLocks noChangeAspect="1" noChangeArrowheads="1"/>
          </p:cNvPicPr>
          <p:nvPr/>
        </p:nvPicPr>
        <p:blipFill>
          <a:blip r:embed="rId2" cstate="print"/>
          <a:srcRect/>
          <a:stretch>
            <a:fillRect/>
          </a:stretch>
        </p:blipFill>
        <p:spPr bwMode="auto">
          <a:xfrm>
            <a:off x="0" y="1371600"/>
            <a:ext cx="9144000" cy="480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29</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45183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body" idx="1"/>
          </p:nvPr>
        </p:nvSpPr>
        <p:spPr>
          <a:xfrm>
            <a:off x="1447800" y="1295400"/>
            <a:ext cx="7318375" cy="4800600"/>
          </a:xfrm>
        </p:spPr>
        <p:txBody>
          <a:bodyPr>
            <a:normAutofit fontScale="92500" lnSpcReduction="20000"/>
          </a:bodyPr>
          <a:lstStyle/>
          <a:p>
            <a:pPr eaLnBrk="1" hangingPunct="1">
              <a:spcBef>
                <a:spcPts val="1200"/>
              </a:spcBef>
            </a:pPr>
            <a:r>
              <a:rPr lang="en-US" sz="3000" dirty="0" smtClean="0"/>
              <a:t>Best Buy is the 11</a:t>
            </a:r>
            <a:r>
              <a:rPr lang="en-US" sz="3000" baseline="30000" dirty="0" smtClean="0"/>
              <a:t>th</a:t>
            </a:r>
            <a:r>
              <a:rPr lang="en-US" sz="3000" dirty="0" smtClean="0"/>
              <a:t> largest U.S. e-commerce retailer with 1B online visitors and a multichannel strategy.</a:t>
            </a:r>
          </a:p>
          <a:p>
            <a:pPr eaLnBrk="1" hangingPunct="1">
              <a:spcBef>
                <a:spcPts val="1200"/>
              </a:spcBef>
            </a:pPr>
            <a:r>
              <a:rPr lang="en-US" sz="3000" dirty="0" smtClean="0"/>
              <a:t>In 2008 Best Buy initiated the Best Buy Community online.</a:t>
            </a:r>
          </a:p>
          <a:p>
            <a:pPr lvl="1">
              <a:spcBef>
                <a:spcPts val="1200"/>
              </a:spcBef>
            </a:pPr>
            <a:r>
              <a:rPr lang="en-US" sz="3000" dirty="0" smtClean="0"/>
              <a:t>600,000 customers a quarter post 20,000 messages and view over 22 million pages of content.</a:t>
            </a:r>
          </a:p>
          <a:p>
            <a:pPr lvl="1">
              <a:spcBef>
                <a:spcPts val="1200"/>
              </a:spcBef>
            </a:pPr>
            <a:r>
              <a:rPr lang="en-US" sz="3000" dirty="0" smtClean="0"/>
              <a:t>The community has yielded $5M in benefits to Best Buy.</a:t>
            </a:r>
          </a:p>
          <a:p>
            <a:pPr>
              <a:spcBef>
                <a:spcPts val="1200"/>
              </a:spcBef>
            </a:pPr>
            <a:r>
              <a:rPr lang="en-US" sz="3000" dirty="0" smtClean="0"/>
              <a:t>Best Buy also uses Twitter to engage customers (@twelpforce).</a:t>
            </a:r>
          </a:p>
          <a:p>
            <a:pPr>
              <a:spcBef>
                <a:spcPts val="1200"/>
              </a:spcBef>
              <a:buNone/>
            </a:pPr>
            <a:endParaRPr lang="en-US" sz="2400" dirty="0" smtClean="0"/>
          </a:p>
        </p:txBody>
      </p:sp>
      <p:sp>
        <p:nvSpPr>
          <p:cNvPr id="14340" name="Rectangle 13"/>
          <p:cNvSpPr>
            <a:spLocks noGrp="1" noChangeArrowheads="1"/>
          </p:cNvSpPr>
          <p:nvPr>
            <p:ph type="title"/>
          </p:nvPr>
        </p:nvSpPr>
        <p:spPr>
          <a:xfrm>
            <a:off x="1447800" y="228600"/>
            <a:ext cx="7318375" cy="990600"/>
          </a:xfrm>
        </p:spPr>
        <p:txBody>
          <a:bodyPr/>
          <a:lstStyle/>
          <a:p>
            <a:pPr eaLnBrk="1" fontAlgn="auto" hangingPunct="1">
              <a:spcAft>
                <a:spcPts val="0"/>
              </a:spcAft>
              <a:defRPr/>
            </a:pPr>
            <a:r>
              <a:rPr lang="en-US" dirty="0" smtClean="0">
                <a:ea typeface="+mj-ea"/>
                <a:cs typeface="+mj-cs"/>
              </a:rPr>
              <a:t>The </a:t>
            </a:r>
            <a:r>
              <a:rPr lang="en-US" dirty="0" smtClean="0"/>
              <a:t>Best Buy</a:t>
            </a:r>
            <a:r>
              <a:rPr lang="en-US" dirty="0" smtClean="0">
                <a:ea typeface="+mj-ea"/>
                <a:cs typeface="+mj-cs"/>
              </a:rPr>
              <a:t> Story</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9161682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Grp="1" noChangeArrowheads="1"/>
          </p:cNvSpPr>
          <p:nvPr>
            <p:ph type="title"/>
          </p:nvPr>
        </p:nvSpPr>
        <p:spPr>
          <a:xfrm>
            <a:off x="1447800" y="228600"/>
            <a:ext cx="7318375" cy="990600"/>
          </a:xfrm>
        </p:spPr>
        <p:txBody>
          <a:bodyPr/>
          <a:lstStyle/>
          <a:p>
            <a:pPr eaLnBrk="1" fontAlgn="auto" hangingPunct="1">
              <a:spcAft>
                <a:spcPts val="0"/>
              </a:spcAft>
              <a:defRPr/>
            </a:pPr>
            <a:r>
              <a:rPr lang="en-US" dirty="0" smtClean="0">
                <a:ea typeface="+mj-ea"/>
                <a:cs typeface="+mj-cs"/>
              </a:rPr>
              <a:t>9. CRM Metrics</a:t>
            </a:r>
          </a:p>
        </p:txBody>
      </p:sp>
      <p:sp>
        <p:nvSpPr>
          <p:cNvPr id="44036" name="Rectangle 7"/>
          <p:cNvSpPr>
            <a:spLocks noGrp="1" noChangeArrowheads="1"/>
          </p:cNvSpPr>
          <p:nvPr>
            <p:ph type="body" idx="1"/>
          </p:nvPr>
        </p:nvSpPr>
        <p:spPr>
          <a:xfrm>
            <a:off x="1524000" y="1524000"/>
            <a:ext cx="6477000" cy="4495800"/>
          </a:xfrm>
        </p:spPr>
        <p:txBody>
          <a:bodyPr/>
          <a:lstStyle/>
          <a:p>
            <a:pPr eaLnBrk="1" hangingPunct="1">
              <a:lnSpc>
                <a:spcPct val="90000"/>
              </a:lnSpc>
              <a:spcBef>
                <a:spcPct val="0"/>
              </a:spcBef>
            </a:pPr>
            <a:r>
              <a:rPr lang="en-US" sz="2800" dirty="0" smtClean="0"/>
              <a:t>E-marketers use numerous metrics to assess the internet’s value in delivering CRM performance.</a:t>
            </a:r>
          </a:p>
          <a:p>
            <a:pPr marL="1028700" lvl="1" eaLnBrk="1" hangingPunct="1">
              <a:lnSpc>
                <a:spcPct val="90000"/>
              </a:lnSpc>
              <a:spcBef>
                <a:spcPct val="0"/>
              </a:spcBef>
            </a:pPr>
            <a:r>
              <a:rPr lang="en-US" sz="2800" dirty="0" smtClean="0"/>
              <a:t>ROI</a:t>
            </a:r>
          </a:p>
          <a:p>
            <a:pPr marL="1028700" lvl="1" eaLnBrk="1" hangingPunct="1">
              <a:lnSpc>
                <a:spcPct val="90000"/>
              </a:lnSpc>
              <a:spcBef>
                <a:spcPct val="0"/>
              </a:spcBef>
            </a:pPr>
            <a:r>
              <a:rPr lang="en-US" sz="2800" dirty="0" smtClean="0"/>
              <a:t>Cost savings</a:t>
            </a:r>
          </a:p>
          <a:p>
            <a:pPr marL="1028700" lvl="1" eaLnBrk="1" hangingPunct="1">
              <a:lnSpc>
                <a:spcPct val="90000"/>
              </a:lnSpc>
              <a:spcBef>
                <a:spcPct val="0"/>
              </a:spcBef>
            </a:pPr>
            <a:r>
              <a:rPr lang="en-US" sz="2800" dirty="0" smtClean="0"/>
              <a:t>Revenues</a:t>
            </a:r>
          </a:p>
          <a:p>
            <a:pPr marL="1028700" lvl="1" eaLnBrk="1" hangingPunct="1">
              <a:lnSpc>
                <a:spcPct val="90000"/>
              </a:lnSpc>
              <a:spcBef>
                <a:spcPct val="0"/>
              </a:spcBef>
            </a:pPr>
            <a:r>
              <a:rPr lang="en-US" sz="2800" dirty="0" smtClean="0"/>
              <a:t>Customer satisfaction</a:t>
            </a:r>
          </a:p>
          <a:p>
            <a:pPr marL="1028700" lvl="1" eaLnBrk="1" hangingPunct="1">
              <a:lnSpc>
                <a:spcPct val="90000"/>
              </a:lnSpc>
              <a:spcBef>
                <a:spcPct val="0"/>
              </a:spcBef>
            </a:pPr>
            <a:r>
              <a:rPr lang="en-US" sz="2800" dirty="0" smtClean="0"/>
              <a:t>Customer Lifetime Value (LTV)</a:t>
            </a:r>
          </a:p>
          <a:p>
            <a:pPr marL="1028700" lvl="1" eaLnBrk="1" hangingPunct="1">
              <a:lnSpc>
                <a:spcPct val="90000"/>
              </a:lnSpc>
              <a:spcBef>
                <a:spcPct val="0"/>
              </a:spcBef>
            </a:pPr>
            <a:r>
              <a:rPr lang="en-US" sz="2800" dirty="0" smtClean="0"/>
              <a:t>Contribution of each CRM tactic to these measures</a:t>
            </a: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30</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0482665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Scoreboard by Salesforce.com</a:t>
            </a:r>
            <a:endParaRPr lang="en-US" dirty="0"/>
          </a:p>
        </p:txBody>
      </p:sp>
      <p:pic>
        <p:nvPicPr>
          <p:cNvPr id="50178" name="Picture 2"/>
          <p:cNvPicPr>
            <a:picLocks noGrp="1" noChangeAspect="1" noChangeArrowheads="1"/>
          </p:cNvPicPr>
          <p:nvPr>
            <p:ph idx="1"/>
          </p:nvPr>
        </p:nvPicPr>
        <p:blipFill>
          <a:blip r:embed="rId2" cstate="print"/>
          <a:srcRect/>
          <a:stretch>
            <a:fillRect/>
          </a:stretch>
        </p:blipFill>
        <p:spPr bwMode="auto">
          <a:xfrm>
            <a:off x="532657" y="1600200"/>
            <a:ext cx="8078686" cy="45259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68049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828800" y="381000"/>
            <a:ext cx="7013575" cy="990600"/>
          </a:xfrm>
        </p:spPr>
        <p:txBody>
          <a:bodyPr wrap="square" numCol="1" anchorCtr="0" compatLnSpc="1">
            <a:prstTxWarp prst="textNoShape">
              <a:avLst/>
            </a:prstTxWarp>
          </a:bodyPr>
          <a:lstStyle/>
          <a:p>
            <a:pPr eaLnBrk="1" hangingPunct="1"/>
            <a:r>
              <a:rPr lang="en-US" sz="4000" cap="none" dirty="0" smtClean="0"/>
              <a:t>10 RULES FOR CRM SUCCESS</a:t>
            </a:r>
            <a:endParaRPr lang="en-US" cap="none" dirty="0" smtClean="0"/>
          </a:p>
        </p:txBody>
      </p:sp>
      <p:sp>
        <p:nvSpPr>
          <p:cNvPr id="39941" name="Content Placeholder 6"/>
          <p:cNvSpPr>
            <a:spLocks noGrp="1"/>
          </p:cNvSpPr>
          <p:nvPr>
            <p:ph sz="quarter" idx="1"/>
          </p:nvPr>
        </p:nvSpPr>
        <p:spPr>
          <a:xfrm>
            <a:off x="1752600" y="1828800"/>
            <a:ext cx="7013575" cy="4495800"/>
          </a:xfrm>
        </p:spPr>
        <p:txBody>
          <a:bodyPr>
            <a:normAutofit/>
          </a:bodyPr>
          <a:lstStyle/>
          <a:p>
            <a:pPr marL="593725" lvl="1" eaLnBrk="1" fontAlgn="t" hangingPunct="1">
              <a:lnSpc>
                <a:spcPct val="90000"/>
              </a:lnSpc>
              <a:spcBef>
                <a:spcPct val="0"/>
              </a:spcBef>
              <a:spcAft>
                <a:spcPts val="600"/>
              </a:spcAft>
              <a:buSzPct val="100000"/>
              <a:buFont typeface="Tw Cen MT" charset="0"/>
              <a:buAutoNum type="arabicPeriod"/>
            </a:pPr>
            <a:r>
              <a:rPr lang="en-US" sz="2400" dirty="0" smtClean="0"/>
              <a:t>Recognize the customer’s role.</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Build a business case.</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Gain buy-in from end users to executives.</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Make every contact count.</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Drive sales effectiveness.</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Measure and manage the marketing return.</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Leverage the loyalty effect.</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Choose the right tools and approach.</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Build the team.</a:t>
            </a:r>
          </a:p>
          <a:p>
            <a:pPr marL="593725" lvl="1" eaLnBrk="1" fontAlgn="t" hangingPunct="1">
              <a:lnSpc>
                <a:spcPct val="90000"/>
              </a:lnSpc>
              <a:spcBef>
                <a:spcPct val="0"/>
              </a:spcBef>
              <a:spcAft>
                <a:spcPts val="600"/>
              </a:spcAft>
              <a:buSzPct val="100000"/>
              <a:buFont typeface="Tw Cen MT" charset="0"/>
              <a:buAutoNum type="arabicPeriod"/>
            </a:pPr>
            <a:r>
              <a:rPr lang="en-US" sz="2400" dirty="0" smtClean="0"/>
              <a:t> Seek outside help.</a:t>
            </a:r>
            <a:endParaRPr lang="en-US"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32</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725562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prstTxWarp prst="textNoShape">
              <a:avLst/>
            </a:prstTxWarp>
            <a:spAutoFit/>
          </a:bodyPr>
          <a:lstStyle/>
          <a:p>
            <a:endParaRPr lang="en-US" dirty="0">
              <a:solidFill>
                <a:prstClr val="black"/>
              </a:solidFill>
            </a:endParaRPr>
          </a:p>
        </p:txBody>
      </p:sp>
      <p:pic>
        <p:nvPicPr>
          <p:cNvPr id="46084" name="Picture 4" descr="cid:3287383400_217756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62000" y="685800"/>
            <a:ext cx="8118475" cy="2647950"/>
          </a:xfrm>
          <a:prstGeom prst="rect">
            <a:avLst/>
          </a:prstGeom>
          <a:noFill/>
          <a:ln w="9525">
            <a:noFill/>
            <a:miter lim="800000"/>
            <a:headEnd/>
            <a:tailEnd/>
          </a:ln>
        </p:spPr>
      </p:pic>
      <p:sp>
        <p:nvSpPr>
          <p:cNvPr id="46085" name="Rectangle 5"/>
          <p:cNvSpPr>
            <a:spLocks noChangeArrowheads="1"/>
          </p:cNvSpPr>
          <p:nvPr/>
        </p:nvSpPr>
        <p:spPr bwMode="auto">
          <a:xfrm>
            <a:off x="1066800" y="3582988"/>
            <a:ext cx="7696200" cy="1069975"/>
          </a:xfrm>
          <a:prstGeom prst="rect">
            <a:avLst/>
          </a:prstGeom>
          <a:noFill/>
          <a:ln w="25400">
            <a:noFill/>
            <a:miter lim="800000"/>
            <a:headEnd/>
            <a:tailEnd/>
          </a:ln>
        </p:spPr>
        <p:txBody>
          <a:bodyPr anchor="ctr">
            <a:prstTxWarp prst="textNoShape">
              <a:avLst/>
            </a:prstTxWarp>
            <a:spAutoFit/>
          </a:bodyPr>
          <a:lstStyle/>
          <a:p>
            <a:pPr algn="ctr"/>
            <a:r>
              <a:rPr lang="en-US" sz="1600" dirty="0">
                <a:solidFill>
                  <a:srgbClr val="000000"/>
                </a:solidFil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1066800" y="5006975"/>
            <a:ext cx="7631113" cy="636588"/>
          </a:xfrm>
          <a:prstGeom prst="rect">
            <a:avLst/>
          </a:prstGeom>
          <a:noFill/>
          <a:ln>
            <a:miter lim="800000"/>
            <a:headEnd/>
            <a:tailEnd/>
          </a:ln>
        </p:spPr>
        <p:txBody>
          <a:bodyPr anchor="b"/>
          <a:lstStyle/>
          <a:p>
            <a:pPr algn="ctr">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2014 Pearson Education, Inc.  </a:t>
            </a:r>
          </a:p>
          <a:p>
            <a:pPr algn="ctr">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03965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533400" y="533400"/>
            <a:ext cx="762000" cy="609600"/>
          </a:xfrm>
          <a:prstGeom prst="rect">
            <a:avLst/>
          </a:prstGeom>
          <a:noFill/>
          <a:ln w="9525">
            <a:noFill/>
            <a:miter lim="800000"/>
            <a:headEnd/>
            <a:tailEnd/>
          </a:ln>
        </p:spPr>
        <p:txBody>
          <a:bodyPr anchor="ctr">
            <a:prstTxWarp prst="textNoShape">
              <a:avLst/>
            </a:prstTxWarp>
          </a:bodyPr>
          <a:lstStyle/>
          <a:p>
            <a:pPr algn="ctr"/>
            <a:endParaRPr lang="en-US" sz="1600" dirty="0">
              <a:solidFill>
                <a:prstClr val="black"/>
              </a:solidFill>
              <a:latin typeface="Trebuchet MS" pitchFamily="-72" charset="0"/>
            </a:endParaRPr>
          </a:p>
        </p:txBody>
      </p:sp>
      <p:sp>
        <p:nvSpPr>
          <p:cNvPr id="16387" name="Rectangle 30"/>
          <p:cNvSpPr>
            <a:spLocks noGrp="1" noChangeArrowheads="1"/>
          </p:cNvSpPr>
          <p:nvPr>
            <p:ph type="title"/>
          </p:nvPr>
        </p:nvSpPr>
        <p:spPr>
          <a:xfrm>
            <a:off x="1371600" y="228600"/>
            <a:ext cx="7394575" cy="990600"/>
          </a:xfrm>
        </p:spPr>
        <p:txBody>
          <a:bodyPr>
            <a:normAutofit/>
          </a:bodyPr>
          <a:lstStyle/>
          <a:p>
            <a:pPr eaLnBrk="1" fontAlgn="auto" hangingPunct="1">
              <a:spcAft>
                <a:spcPts val="0"/>
              </a:spcAft>
              <a:defRPr/>
            </a:pPr>
            <a:r>
              <a:rPr lang="en-US" dirty="0" smtClean="0">
                <a:ea typeface="+mj-ea"/>
                <a:cs typeface="+mj-cs"/>
              </a:rPr>
              <a:t>Relationship Marketing Defined</a:t>
            </a:r>
          </a:p>
        </p:txBody>
      </p:sp>
      <p:sp>
        <p:nvSpPr>
          <p:cNvPr id="19460" name="Rectangle 31"/>
          <p:cNvSpPr>
            <a:spLocks noGrp="1" noChangeArrowheads="1"/>
          </p:cNvSpPr>
          <p:nvPr>
            <p:ph type="body" idx="1"/>
          </p:nvPr>
        </p:nvSpPr>
        <p:spPr>
          <a:xfrm>
            <a:off x="1371600" y="1600200"/>
            <a:ext cx="7394575" cy="4495800"/>
          </a:xfrm>
        </p:spPr>
        <p:txBody>
          <a:bodyPr/>
          <a:lstStyle/>
          <a:p>
            <a:pPr eaLnBrk="1" hangingPunct="1"/>
            <a:r>
              <a:rPr lang="en-US" sz="2800" dirty="0" smtClean="0"/>
              <a:t>Relationship marketing is about establishing, maintaining, enhancing, and commercializing customer relationships through promise fulfillment.</a:t>
            </a:r>
          </a:p>
          <a:p>
            <a:pPr eaLnBrk="1" hangingPunct="1"/>
            <a:r>
              <a:rPr lang="en-US" sz="2800" dirty="0" smtClean="0"/>
              <a:t>A firm using relationship marketing focuses more on </a:t>
            </a:r>
            <a:r>
              <a:rPr lang="en-US" sz="2800" b="1" dirty="0" smtClean="0"/>
              <a:t>wallet share, </a:t>
            </a:r>
            <a:r>
              <a:rPr lang="en-US" sz="2800" dirty="0" smtClean="0"/>
              <a:t>the amount of sales one customer can generate over time, than on market share.</a:t>
            </a:r>
          </a:p>
          <a:p>
            <a:pPr lvl="1">
              <a:buNone/>
            </a:pPr>
            <a:endParaRPr lang="en-US" dirty="0" smtClean="0"/>
          </a:p>
          <a:p>
            <a:pPr eaLnBrk="1" hangingPunct="1"/>
            <a:endParaRPr lang="en-US" sz="2800" dirty="0" smtClean="0"/>
          </a:p>
        </p:txBody>
      </p:sp>
      <p:sp>
        <p:nvSpPr>
          <p:cNvPr id="6" name="Slide Number Placeholder 5"/>
          <p:cNvSpPr txBox="1">
            <a:spLocks noGrp="1"/>
          </p:cNvSpPr>
          <p:nvPr/>
        </p:nvSpPr>
        <p:spPr>
          <a:xfrm>
            <a:off x="533400" y="533400"/>
            <a:ext cx="762000" cy="609600"/>
          </a:xfrm>
          <a:prstGeom prst="rect">
            <a:avLst/>
          </a:prstGeom>
          <a:noFill/>
        </p:spPr>
        <p:txBody>
          <a:bodyPr anchor="ctr">
            <a:normAutofit/>
          </a:bodyPr>
          <a:lstStyle/>
          <a:p>
            <a:pPr algn="ctr">
              <a:defRPr/>
            </a:pPr>
            <a:endParaRPr lang="en-US" sz="1600" cap="small" dirty="0">
              <a:solidFill>
                <a:prstClr val="black"/>
              </a:solidFill>
            </a:endParaRPr>
          </a:p>
        </p:txBody>
      </p:sp>
      <p:sp>
        <p:nvSpPr>
          <p:cNvPr id="9" name="Slide Number Placeholder 8"/>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4</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23082111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86400" cy="1371600"/>
          </a:xfrm>
        </p:spPr>
        <p:txBody>
          <a:bodyPr wrap="square" numCol="1" anchorCtr="0" compatLnSpc="1">
            <a:prstTxWarp prst="textNoShape">
              <a:avLst/>
            </a:prstTxWarp>
            <a:normAutofit/>
          </a:bodyPr>
          <a:lstStyle/>
          <a:p>
            <a:pPr eaLnBrk="1" hangingPunct="1"/>
            <a:r>
              <a:rPr lang="en-US" cap="none" dirty="0" smtClean="0"/>
              <a:t>From Mass Marketing To Relationship Marketing</a:t>
            </a:r>
          </a:p>
        </p:txBody>
      </p:sp>
      <p:pic>
        <p:nvPicPr>
          <p:cNvPr id="20486" name="Picture 2"/>
          <p:cNvPicPr>
            <a:picLocks noChangeAspect="1" noChangeArrowheads="1"/>
          </p:cNvPicPr>
          <p:nvPr/>
        </p:nvPicPr>
        <p:blipFill>
          <a:blip r:embed="rId2" cstate="print"/>
          <a:srcRect/>
          <a:stretch>
            <a:fillRect/>
          </a:stretch>
        </p:blipFill>
        <p:spPr bwMode="auto">
          <a:xfrm>
            <a:off x="533400" y="2209800"/>
            <a:ext cx="8229600" cy="36766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5</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03077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32"/>
          <p:cNvSpPr>
            <a:spLocks noGrp="1" noChangeArrowheads="1"/>
          </p:cNvSpPr>
          <p:nvPr>
            <p:ph type="title"/>
          </p:nvPr>
        </p:nvSpPr>
        <p:spPr>
          <a:xfrm>
            <a:off x="1219200" y="228600"/>
            <a:ext cx="7546975" cy="990600"/>
          </a:xfrm>
        </p:spPr>
        <p:txBody>
          <a:bodyPr/>
          <a:lstStyle/>
          <a:p>
            <a:pPr eaLnBrk="1" fontAlgn="auto" hangingPunct="1">
              <a:spcAft>
                <a:spcPts val="0"/>
              </a:spcAft>
              <a:defRPr/>
            </a:pPr>
            <a:r>
              <a:rPr lang="en-US" dirty="0" smtClean="0">
                <a:ea typeface="+mj-ea"/>
                <a:cs typeface="+mj-cs"/>
              </a:rPr>
              <a:t>Stakeholders</a:t>
            </a:r>
          </a:p>
        </p:txBody>
      </p:sp>
      <p:sp>
        <p:nvSpPr>
          <p:cNvPr id="18436" name="Rectangle 433"/>
          <p:cNvSpPr>
            <a:spLocks noGrp="1" noChangeArrowheads="1"/>
          </p:cNvSpPr>
          <p:nvPr>
            <p:ph type="body" idx="1"/>
          </p:nvPr>
        </p:nvSpPr>
        <p:spPr>
          <a:xfrm>
            <a:off x="1143000" y="1447800"/>
            <a:ext cx="7623175" cy="4572000"/>
          </a:xfrm>
        </p:spPr>
        <p:txBody>
          <a:bodyPr>
            <a:normAutofit/>
          </a:bodyPr>
          <a:lstStyle/>
          <a:p>
            <a:pPr eaLnBrk="1" hangingPunct="1">
              <a:lnSpc>
                <a:spcPct val="80000"/>
              </a:lnSpc>
              <a:spcBef>
                <a:spcPts val="600"/>
              </a:spcBef>
            </a:pPr>
            <a:r>
              <a:rPr lang="en-US" sz="2800" dirty="0" smtClean="0"/>
              <a:t>The four stakeholders most affected by internet technologies include:</a:t>
            </a:r>
          </a:p>
          <a:p>
            <a:pPr lvl="1" eaLnBrk="1" hangingPunct="1">
              <a:lnSpc>
                <a:spcPct val="80000"/>
              </a:lnSpc>
              <a:spcBef>
                <a:spcPts val="600"/>
              </a:spcBef>
            </a:pPr>
            <a:r>
              <a:rPr lang="en-US" sz="2800" dirty="0" smtClean="0"/>
              <a:t>Employees who need training and access to data and systems used for relationship management.</a:t>
            </a:r>
          </a:p>
          <a:p>
            <a:pPr lvl="1" eaLnBrk="1" hangingPunct="1">
              <a:lnSpc>
                <a:spcPct val="80000"/>
              </a:lnSpc>
              <a:spcBef>
                <a:spcPts val="600"/>
              </a:spcBef>
            </a:pPr>
            <a:r>
              <a:rPr lang="en-US" sz="2800" dirty="0" smtClean="0"/>
              <a:t>Business customers in the supply chain.</a:t>
            </a:r>
          </a:p>
          <a:p>
            <a:pPr lvl="1" eaLnBrk="1" hangingPunct="1">
              <a:lnSpc>
                <a:spcPct val="80000"/>
              </a:lnSpc>
              <a:spcBef>
                <a:spcPts val="600"/>
              </a:spcBef>
            </a:pPr>
            <a:r>
              <a:rPr lang="en-US" sz="2800" dirty="0" smtClean="0"/>
              <a:t>Lateral partners, such as other businesses, not-for-profit organizations, or governments.</a:t>
            </a:r>
          </a:p>
          <a:p>
            <a:pPr lvl="1" eaLnBrk="1" hangingPunct="1">
              <a:lnSpc>
                <a:spcPct val="80000"/>
              </a:lnSpc>
              <a:spcBef>
                <a:spcPts val="600"/>
              </a:spcBef>
            </a:pPr>
            <a:r>
              <a:rPr lang="en-US" sz="2800" dirty="0" smtClean="0"/>
              <a:t>Consumers who are end users of products and services.</a:t>
            </a:r>
          </a:p>
          <a:p>
            <a:pPr lvl="1" eaLnBrk="1" hangingPunct="1">
              <a:lnSpc>
                <a:spcPct val="80000"/>
              </a:lnSpc>
            </a:pPr>
            <a:endParaRPr lang="en-US" sz="1700"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6</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8966723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3 pillars of relationship marketing</a:t>
            </a:r>
            <a:endParaRPr lang="en-US" dirty="0">
              <a:ea typeface="+mj-ea"/>
              <a:cs typeface="+mj-cs"/>
            </a:endParaRPr>
          </a:p>
        </p:txBody>
      </p:sp>
      <p:pic>
        <p:nvPicPr>
          <p:cNvPr id="22534" name="Picture 2"/>
          <p:cNvPicPr>
            <a:picLocks noChangeAspect="1" noChangeArrowheads="1"/>
          </p:cNvPicPr>
          <p:nvPr/>
        </p:nvPicPr>
        <p:blipFill>
          <a:blip r:embed="rId2" cstate="print"/>
          <a:srcRect/>
          <a:stretch>
            <a:fillRect/>
          </a:stretch>
        </p:blipFill>
        <p:spPr bwMode="auto">
          <a:xfrm>
            <a:off x="1447800" y="1704975"/>
            <a:ext cx="6172200" cy="4314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7</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150886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32"/>
          <p:cNvSpPr>
            <a:spLocks noGrp="1" noChangeArrowheads="1"/>
          </p:cNvSpPr>
          <p:nvPr>
            <p:ph type="title"/>
          </p:nvPr>
        </p:nvSpPr>
        <p:spPr>
          <a:xfrm>
            <a:off x="914400" y="228600"/>
            <a:ext cx="7851775" cy="990600"/>
          </a:xfrm>
        </p:spPr>
        <p:txBody>
          <a:bodyPr>
            <a:noAutofit/>
          </a:bodyPr>
          <a:lstStyle/>
          <a:p>
            <a:pPr eaLnBrk="1" fontAlgn="auto" hangingPunct="1">
              <a:spcAft>
                <a:spcPts val="0"/>
              </a:spcAft>
              <a:defRPr/>
            </a:pPr>
            <a:r>
              <a:rPr lang="en-US" dirty="0" smtClean="0">
                <a:ea typeface="+mj-ea"/>
                <a:cs typeface="+mj-cs"/>
              </a:rPr>
              <a:t>Customer Relationship Management</a:t>
            </a:r>
          </a:p>
        </p:txBody>
      </p:sp>
      <p:sp>
        <p:nvSpPr>
          <p:cNvPr id="23556" name="Rectangle 333"/>
          <p:cNvSpPr>
            <a:spLocks noGrp="1" noChangeArrowheads="1"/>
          </p:cNvSpPr>
          <p:nvPr>
            <p:ph type="body" idx="1"/>
          </p:nvPr>
        </p:nvSpPr>
        <p:spPr>
          <a:xfrm>
            <a:off x="1143001" y="1676400"/>
            <a:ext cx="7467600" cy="4572000"/>
          </a:xfrm>
        </p:spPr>
        <p:txBody>
          <a:bodyPr/>
          <a:lstStyle/>
          <a:p>
            <a:pPr eaLnBrk="1" hangingPunct="1">
              <a:lnSpc>
                <a:spcPct val="90000"/>
              </a:lnSpc>
              <a:spcBef>
                <a:spcPts val="600"/>
              </a:spcBef>
            </a:pPr>
            <a:r>
              <a:rPr lang="en-US" sz="2600" dirty="0" smtClean="0"/>
              <a:t>CRM is a philosophy, strategy, and process that includes all 3 pillars.</a:t>
            </a:r>
          </a:p>
          <a:p>
            <a:pPr eaLnBrk="1" hangingPunct="1">
              <a:lnSpc>
                <a:spcPct val="90000"/>
              </a:lnSpc>
              <a:spcBef>
                <a:spcPts val="600"/>
              </a:spcBef>
            </a:pPr>
            <a:r>
              <a:rPr lang="en-US" sz="2600" dirty="0" smtClean="0"/>
              <a:t>The benefits of CRM 1.0 include:</a:t>
            </a:r>
          </a:p>
          <a:p>
            <a:pPr lvl="1" eaLnBrk="1" hangingPunct="1">
              <a:lnSpc>
                <a:spcPct val="90000"/>
              </a:lnSpc>
              <a:spcBef>
                <a:spcPts val="600"/>
              </a:spcBef>
            </a:pPr>
            <a:r>
              <a:rPr lang="en-US" sz="2600" dirty="0" smtClean="0"/>
              <a:t>Increased revenue from better targeting.</a:t>
            </a:r>
          </a:p>
          <a:p>
            <a:pPr lvl="1" eaLnBrk="1" hangingPunct="1">
              <a:lnSpc>
                <a:spcPct val="90000"/>
              </a:lnSpc>
              <a:spcBef>
                <a:spcPts val="600"/>
              </a:spcBef>
            </a:pPr>
            <a:r>
              <a:rPr lang="en-US" sz="2600" dirty="0" smtClean="0"/>
              <a:t>Increased wallet share with current customers.</a:t>
            </a:r>
          </a:p>
          <a:p>
            <a:pPr lvl="1" eaLnBrk="1" hangingPunct="1">
              <a:lnSpc>
                <a:spcPct val="90000"/>
              </a:lnSpc>
              <a:spcBef>
                <a:spcPts val="600"/>
              </a:spcBef>
            </a:pPr>
            <a:r>
              <a:rPr lang="en-US" sz="2600" dirty="0" smtClean="0"/>
              <a:t>Longer retention of customers.</a:t>
            </a:r>
          </a:p>
          <a:p>
            <a:pPr eaLnBrk="1" hangingPunct="1">
              <a:lnSpc>
                <a:spcPct val="90000"/>
              </a:lnSpc>
              <a:spcBef>
                <a:spcPts val="600"/>
              </a:spcBef>
            </a:pPr>
            <a:r>
              <a:rPr lang="en-US" sz="2600" dirty="0" smtClean="0"/>
              <a:t>The cost of acquiring a new customer is typically 5 to 7 times higher than the cost of retaining a current customer.</a:t>
            </a:r>
          </a:p>
          <a:p>
            <a:pPr eaLnBrk="1" hangingPunct="1">
              <a:lnSpc>
                <a:spcPct val="90000"/>
              </a:lnSpc>
              <a:spcBef>
                <a:spcPts val="600"/>
              </a:spcBef>
            </a:pPr>
            <a:r>
              <a:rPr lang="en-US" sz="2600" dirty="0" smtClean="0"/>
              <a:t>Satisfied customers recommend Web sites, stores, and products to their friends in social media.</a:t>
            </a:r>
            <a:endParaRPr lang="en-US" sz="2800" dirty="0" smtClean="0"/>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8</a:t>
            </a:fld>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9814144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Maximizing Customers Through Retention</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15-</a:t>
            </a:r>
            <a:fld id="{C238F03A-58E1-4ECA-9024-348A9A81A53D}" type="slidenum">
              <a:rPr lang="en-US" smtClean="0">
                <a:solidFill>
                  <a:prstClr val="black">
                    <a:tint val="75000"/>
                  </a:prstClr>
                </a:solidFill>
              </a:rPr>
              <a:pPr/>
              <a:t>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Pearson Education, Inc. publishing as Prentice Hall</a:t>
            </a:r>
            <a:endParaRPr lang="en-US" dirty="0">
              <a:solidFill>
                <a:prstClr val="black">
                  <a:tint val="75000"/>
                </a:prstClr>
              </a:solidFill>
            </a:endParaRPr>
          </a:p>
        </p:txBody>
      </p:sp>
    </p:spTree>
    <p:extLst>
      <p:ext uri="{BB962C8B-B14F-4D97-AF65-F5344CB8AC3E}">
        <p14:creationId xmlns:p14="http://schemas.microsoft.com/office/powerpoint/2010/main" val="3480469427"/>
      </p:ext>
    </p:extLst>
  </p:cSld>
  <p:clrMapOvr>
    <a:masterClrMapping/>
  </p:clrMapOvr>
</p:sld>
</file>

<file path=ppt/theme/theme1.xml><?xml version="1.0" encoding="utf-8"?>
<a:theme xmlns:a="http://schemas.openxmlformats.org/drawingml/2006/main" name="TS010385378">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1702</Words>
  <Application>Microsoft Office PowerPoint</Application>
  <PresentationFormat>On-screen Show (4:3)</PresentationFormat>
  <Paragraphs>221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TS010385378</vt:lpstr>
      <vt:lpstr>E-Marketing/7E Chapter 15</vt:lpstr>
      <vt:lpstr>Chapter 15 Objectives</vt:lpstr>
      <vt:lpstr>The Best Buy Story</vt:lpstr>
      <vt:lpstr>Relationship Marketing Defined</vt:lpstr>
      <vt:lpstr>From Mass Marketing To Relationship Marketing</vt:lpstr>
      <vt:lpstr>Stakeholders</vt:lpstr>
      <vt:lpstr>3 pillars of relationship marketing</vt:lpstr>
      <vt:lpstr>Customer Relationship Management</vt:lpstr>
      <vt:lpstr>Maximizing Customers Through Retention</vt:lpstr>
      <vt:lpstr>Social Customer Relationship Management</vt:lpstr>
      <vt:lpstr>CRM Evolves Using Social Media</vt:lpstr>
      <vt:lpstr>9 Building Blocks for Successful CRM</vt:lpstr>
      <vt:lpstr>1. CRM Vision</vt:lpstr>
      <vt:lpstr>TRUSTe Builds User Trust</vt:lpstr>
      <vt:lpstr>2. CRM Strategy</vt:lpstr>
      <vt:lpstr>Three Levels of Relationship Marketing</vt:lpstr>
      <vt:lpstr>3. Customer Experience Management</vt:lpstr>
      <vt:lpstr>Relationships Over Multiple Communication Channels</vt:lpstr>
      <vt:lpstr>4. Customer Collaboration Management/Marketing (CCM)</vt:lpstr>
      <vt:lpstr>5. Organizational Collaboration</vt:lpstr>
      <vt:lpstr>CRM-SCM Integration</vt:lpstr>
      <vt:lpstr>6. CRM Processes</vt:lpstr>
      <vt:lpstr>Building a Dynamic Customer Profile</vt:lpstr>
      <vt:lpstr>Sales Force Automation </vt:lpstr>
      <vt:lpstr>Marketing Automation</vt:lpstr>
      <vt:lpstr>7. CRM Information</vt:lpstr>
      <vt:lpstr>8. CRM Technology</vt:lpstr>
      <vt:lpstr>Company-Side Tools (push)</vt:lpstr>
      <vt:lpstr>Client-Side Tools (pull)</vt:lpstr>
      <vt:lpstr>9. CRM Metrics</vt:lpstr>
      <vt:lpstr>Metrics Scoreboard by Salesforce.com</vt:lpstr>
      <vt:lpstr>10 RULES FOR CRM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E-Marketing/7E Chapter 15</dc:title>
  <dc:creator>LocalAccount</dc:creator>
  <cp:lastModifiedBy>USER</cp:lastModifiedBy>
  <cp:revision>1</cp:revision>
  <dcterms:created xsi:type="dcterms:W3CDTF">2013-05-29T19:54:26Z</dcterms:created>
  <dcterms:modified xsi:type="dcterms:W3CDTF">2016-09-15T12:57:42Z</dcterms:modified>
</cp:coreProperties>
</file>