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EFBDDDC2-B9A8-4747-8CA8-E1A56A509F52}" type="datetime1">
              <a:rPr lang="en-US" smtClean="0">
                <a:solidFill>
                  <a:prstClr val="black">
                    <a:tint val="75000"/>
                  </a:prstClr>
                </a:solidFill>
              </a:rPr>
              <a:pPr/>
              <a:t>9/15/2016</a:t>
            </a:fld>
            <a:endParaRPr lang="en-US" dirty="0">
              <a:solidFill>
                <a:prstClr val="black">
                  <a:tint val="75000"/>
                </a:prstClr>
              </a:solidFill>
            </a:endParaRPr>
          </a:p>
        </p:txBody>
      </p:sp>
      <p:sp>
        <p:nvSpPr>
          <p:cNvPr id="5" name="Footer Placeholder 4"/>
          <p:cNvSpPr>
            <a:spLocks noGrp="1"/>
          </p:cNvSpPr>
          <p:nvPr userDrawn="1">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6" name="Slide Number Placeholder 5"/>
          <p:cNvSpPr>
            <a:spLocks noGrp="1"/>
          </p:cNvSpPr>
          <p:nvPr userDrawn="1">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056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7345A-F85E-4CAE-9207-3EB5662B0698}" type="datetime1">
              <a:rPr lang="en-US" smtClean="0">
                <a:solidFill>
                  <a:prstClr val="black">
                    <a:tint val="75000"/>
                  </a:prstClr>
                </a:solidFill>
              </a:rPr>
              <a:pPr/>
              <a:t>9/15/2016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1230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292262-9667-475B-BA97-FA54D10F5198}" type="datetime1">
              <a:rPr lang="en-US" smtClean="0">
                <a:solidFill>
                  <a:prstClr val="black">
                    <a:tint val="75000"/>
                  </a:prstClr>
                </a:solidFill>
              </a:rPr>
              <a:pPr/>
              <a:t>9/15/2016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8296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B53493-52B5-448A-8BDC-D1F85BC4BC60}" type="datetime1">
              <a:rPr lang="en-US" smtClean="0">
                <a:solidFill>
                  <a:prstClr val="black">
                    <a:tint val="75000"/>
                  </a:prstClr>
                </a:solidFill>
              </a:rPr>
              <a:pPr/>
              <a:t>9/15/2016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7543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7EEF8-0B87-408D-8E8D-98A198EB5C5A}" type="datetime1">
              <a:rPr lang="en-US" smtClean="0">
                <a:solidFill>
                  <a:prstClr val="black">
                    <a:tint val="75000"/>
                  </a:prstClr>
                </a:solidFill>
              </a:rPr>
              <a:pPr/>
              <a:t>9/15/2016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676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E45B92-D8D3-4368-BA43-381EAE7EC8E6}" type="datetime1">
              <a:rPr lang="en-US" smtClean="0">
                <a:solidFill>
                  <a:prstClr val="black">
                    <a:tint val="75000"/>
                  </a:prstClr>
                </a:solidFill>
              </a:rPr>
              <a:pPr/>
              <a:t>9/15/2016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225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47F17D-64E0-42B7-80CE-0D5689EBD0BF}" type="datetime1">
              <a:rPr lang="en-US" smtClean="0">
                <a:solidFill>
                  <a:prstClr val="black">
                    <a:tint val="75000"/>
                  </a:prstClr>
                </a:solidFill>
              </a:rPr>
              <a:pPr/>
              <a:t>9/15/2016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9205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841627-4665-4231-AB45-DFEDF20A3618}" type="datetime1">
              <a:rPr lang="en-US" smtClean="0">
                <a:solidFill>
                  <a:prstClr val="black">
                    <a:tint val="75000"/>
                  </a:prstClr>
                </a:solidFill>
              </a:rPr>
              <a:pPr/>
              <a:t>9/15/2016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9553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72D3F-2A39-4DF7-82AA-9B22EC19821A}" type="datetime1">
              <a:rPr lang="en-US" smtClean="0">
                <a:solidFill>
                  <a:prstClr val="black">
                    <a:tint val="75000"/>
                  </a:prstClr>
                </a:solidFill>
              </a:rPr>
              <a:pPr/>
              <a:t>9/15/2016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211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8C08AB-7024-4749-B9FB-147A9B4021A0}" type="datetime1">
              <a:rPr lang="en-US" smtClean="0">
                <a:solidFill>
                  <a:prstClr val="black">
                    <a:tint val="75000"/>
                  </a:prstClr>
                </a:solidFill>
              </a:rPr>
              <a:pPr/>
              <a:t>9/15/2016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9700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D45EB-EE2B-4819-B8C5-7985B2293CC9}" type="datetime1">
              <a:rPr lang="en-US" smtClean="0">
                <a:solidFill>
                  <a:prstClr val="black">
                    <a:tint val="75000"/>
                  </a:prstClr>
                </a:solidFill>
              </a:rPr>
              <a:pPr/>
              <a:t>9/15/2016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4797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BD121-A387-405E-A571-05E671CA9BFE}" type="datetime1">
              <a:rPr lang="en-US" smtClean="0">
                <a:solidFill>
                  <a:prstClr val="black">
                    <a:tint val="75000"/>
                  </a:prstClr>
                </a:solidFill>
              </a:rPr>
              <a:pPr/>
              <a:t>9/15/2016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©2014 Pearson Education, Inc. publishing as Prentice Hall</a:t>
            </a:r>
            <a:endParaRPr lang="en-US" dirty="0">
              <a:solidFill>
                <a:prstClr val="black">
                  <a:tint val="75000"/>
                </a:prstClr>
              </a:solidFill>
            </a:endParaRPr>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solidFill>
                  <a:prstClr val="black">
                    <a:tint val="75000"/>
                  </a:prstClr>
                </a:solidFill>
              </a:rPr>
              <a:pPr/>
              <a:t>‹#›</a:t>
            </a:fld>
            <a:endParaRPr lang="en-US" dirty="0">
              <a:solidFill>
                <a:prstClr val="black">
                  <a:tint val="75000"/>
                </a:prstClr>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Tree>
    <p:extLst>
      <p:ext uri="{BB962C8B-B14F-4D97-AF65-F5344CB8AC3E}">
        <p14:creationId xmlns:p14="http://schemas.microsoft.com/office/powerpoint/2010/main" val="901421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openclipart.org/people/nicubunu/nicubunu_Emoticons_Simple_face.svg" TargetMode="External"/><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133600"/>
            <a:ext cx="6858000" cy="523220"/>
          </a:xfrm>
        </p:spPr>
        <p:txBody>
          <a:bodyPr rtlCol="0"/>
          <a:lstStyle/>
          <a:p>
            <a:pPr eaLnBrk="1" fontAlgn="auto" hangingPunct="1">
              <a:spcAft>
                <a:spcPts val="0"/>
              </a:spcAft>
              <a:buFont typeface="Wingdings" pitchFamily="2" charset="2"/>
              <a:buNone/>
              <a:defRPr/>
            </a:pPr>
            <a:r>
              <a:rPr lang="en-US" sz="2800" dirty="0" smtClean="0"/>
              <a:t>E-Marketing Communication: Earned Media</a:t>
            </a:r>
            <a:endParaRPr lang="en-US" sz="2800" dirty="0">
              <a:ea typeface="+mn-ea"/>
              <a:cs typeface="+mn-cs"/>
            </a:endParaRPr>
          </a:p>
        </p:txBody>
      </p:sp>
      <p:sp>
        <p:nvSpPr>
          <p:cNvPr id="2" name="Title 1"/>
          <p:cNvSpPr>
            <a:spLocks noGrp="1"/>
          </p:cNvSpPr>
          <p:nvPr>
            <p:ph type="ctrTitle"/>
          </p:nvPr>
        </p:nvSpPr>
        <p:spPr>
          <a:xfrm>
            <a:off x="990600" y="808673"/>
            <a:ext cx="6858000" cy="1323439"/>
          </a:xfrm>
        </p:spPr>
        <p:txBody>
          <a:bodyPr/>
          <a:lstStyle/>
          <a:p>
            <a:pPr eaLnBrk="1" fontAlgn="auto" hangingPunct="1">
              <a:spcAft>
                <a:spcPts val="0"/>
              </a:spcAft>
              <a:defRPr/>
            </a:pPr>
            <a:r>
              <a:rPr lang="en-US" dirty="0" smtClean="0">
                <a:ea typeface="+mj-ea"/>
                <a:cs typeface="+mj-cs"/>
              </a:rPr>
              <a:t>E-Marketing/7E</a:t>
            </a:r>
            <a:br>
              <a:rPr lang="en-US" dirty="0" smtClean="0">
                <a:ea typeface="+mj-ea"/>
                <a:cs typeface="+mj-cs"/>
              </a:rPr>
            </a:br>
            <a:r>
              <a:rPr lang="en-US" dirty="0" smtClean="0">
                <a:ea typeface="+mj-ea"/>
                <a:cs typeface="+mj-cs"/>
              </a:rPr>
              <a:t>Chapter 14</a:t>
            </a:r>
            <a:endParaRPr lang="en-US" dirty="0">
              <a:ea typeface="+mj-ea"/>
              <a:cs typeface="+mj-cs"/>
            </a:endParaRPr>
          </a:p>
        </p:txBody>
      </p:sp>
    </p:spTree>
    <p:extLst>
      <p:ext uri="{BB962C8B-B14F-4D97-AF65-F5344CB8AC3E}">
        <p14:creationId xmlns:p14="http://schemas.microsoft.com/office/powerpoint/2010/main" val="64405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p>
            <a:r>
              <a:rPr lang="en-US" dirty="0" smtClean="0"/>
              <a:t>Techniques for Engaging Users</a:t>
            </a:r>
            <a:endParaRPr lang="en-US" dirty="0"/>
          </a:p>
        </p:txBody>
      </p:sp>
      <p:sp>
        <p:nvSpPr>
          <p:cNvPr id="3" name="Content Placeholder 2"/>
          <p:cNvSpPr>
            <a:spLocks noGrp="1"/>
          </p:cNvSpPr>
          <p:nvPr>
            <p:ph idx="1"/>
          </p:nvPr>
        </p:nvSpPr>
        <p:spPr>
          <a:xfrm>
            <a:off x="1066800" y="1600200"/>
            <a:ext cx="7620000" cy="4525963"/>
          </a:xfrm>
        </p:spPr>
        <p:txBody>
          <a:bodyPr>
            <a:normAutofit/>
          </a:bodyPr>
          <a:lstStyle/>
          <a:p>
            <a:r>
              <a:rPr lang="en-US" sz="2800" dirty="0" smtClean="0"/>
              <a:t>Successful viral marketing programs involve appealing content that has a high chance of spreading.</a:t>
            </a:r>
          </a:p>
          <a:p>
            <a:pPr lvl="1"/>
            <a:r>
              <a:rPr lang="en-US" sz="2800" dirty="0" smtClean="0"/>
              <a:t>Few companies can create content that goes viral, although Old Spice is credited with the fastest-growing online viral video campaign.</a:t>
            </a:r>
          </a:p>
          <a:p>
            <a:pPr lvl="1"/>
            <a:r>
              <a:rPr lang="en-US" sz="2800" dirty="0" smtClean="0"/>
              <a:t>Viral blogging via Twitter can also be effective.</a:t>
            </a:r>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10</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888138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noAutofit/>
          </a:bodyPr>
          <a:lstStyle/>
          <a:p>
            <a:r>
              <a:rPr lang="en-US" dirty="0" smtClean="0"/>
              <a:t>Techniques for Engaging Users, cont.</a:t>
            </a:r>
            <a:endParaRPr lang="en-US" dirty="0"/>
          </a:p>
        </p:txBody>
      </p:sp>
      <p:sp>
        <p:nvSpPr>
          <p:cNvPr id="3" name="Content Placeholder 2"/>
          <p:cNvSpPr>
            <a:spLocks noGrp="1"/>
          </p:cNvSpPr>
          <p:nvPr>
            <p:ph idx="1"/>
          </p:nvPr>
        </p:nvSpPr>
        <p:spPr>
          <a:xfrm>
            <a:off x="914400" y="1600200"/>
            <a:ext cx="7772400" cy="4525963"/>
          </a:xfrm>
        </p:spPr>
        <p:txBody>
          <a:bodyPr/>
          <a:lstStyle/>
          <a:p>
            <a:r>
              <a:rPr lang="en-US" sz="2800" dirty="0" smtClean="0"/>
              <a:t>Multimedia sharing of photos, art, video, and music can generate online discussion.</a:t>
            </a:r>
          </a:p>
          <a:p>
            <a:r>
              <a:rPr lang="en-US" sz="2800" dirty="0" smtClean="0"/>
              <a:t>Wikis, Web sites that allow users to post, edit, and organize content, as well as online ratings and reviews can also be effective tools for engaging online users.</a:t>
            </a:r>
          </a:p>
          <a:p>
            <a:endParaRPr lang="en-US"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11</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4086873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Recommendations &amp; Referrals</a:t>
            </a:r>
            <a:endParaRPr lang="en-US" dirty="0"/>
          </a:p>
        </p:txBody>
      </p:sp>
      <p:sp>
        <p:nvSpPr>
          <p:cNvPr id="3" name="Content Placeholder 2"/>
          <p:cNvSpPr>
            <a:spLocks noGrp="1"/>
          </p:cNvSpPr>
          <p:nvPr>
            <p:ph idx="1"/>
          </p:nvPr>
        </p:nvSpPr>
        <p:spPr/>
        <p:txBody>
          <a:bodyPr>
            <a:noAutofit/>
          </a:bodyPr>
          <a:lstStyle/>
          <a:p>
            <a:r>
              <a:rPr lang="en-US" dirty="0" smtClean="0"/>
              <a:t>Social bookmarking sites allow users to share their favorite Web sites and comments.</a:t>
            </a:r>
          </a:p>
          <a:p>
            <a:pPr lvl="1"/>
            <a:r>
              <a:rPr lang="en-US" sz="2400" dirty="0" smtClean="0"/>
              <a:t>StumbleUpon.com</a:t>
            </a:r>
          </a:p>
          <a:p>
            <a:pPr lvl="1"/>
            <a:r>
              <a:rPr lang="en-US" sz="2400" dirty="0" smtClean="0"/>
              <a:t>Delicious.com</a:t>
            </a:r>
          </a:p>
          <a:p>
            <a:r>
              <a:rPr lang="en-US" dirty="0" smtClean="0"/>
              <a:t>Referral programs involve rewards for customers who refer new customers.</a:t>
            </a:r>
          </a:p>
          <a:p>
            <a:pPr lvl="1"/>
            <a:r>
              <a:rPr lang="en-US" sz="2400" dirty="0" smtClean="0"/>
              <a:t>Groupon</a:t>
            </a:r>
          </a:p>
          <a:p>
            <a:pPr lvl="1"/>
            <a:r>
              <a:rPr lang="en-US" sz="2400" dirty="0" smtClean="0"/>
              <a:t>Gilt</a:t>
            </a:r>
          </a:p>
          <a:p>
            <a:r>
              <a:rPr lang="en-US" dirty="0" smtClean="0"/>
              <a:t>Marketers can integrate email with social media.</a:t>
            </a:r>
          </a:p>
          <a:p>
            <a:pPr lvl="1"/>
            <a:r>
              <a:rPr lang="en-US" sz="2400" dirty="0" smtClean="0"/>
              <a:t>Yahoo!, Gmail and Outlook allow integration with Facebook contacts.</a:t>
            </a:r>
            <a:endParaRPr lang="en-US" sz="24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12</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928610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Groupon Encourages E-Mail</a:t>
            </a:r>
            <a:endParaRPr lang="en-US" dirty="0"/>
          </a:p>
        </p:txBody>
      </p:sp>
      <p:pic>
        <p:nvPicPr>
          <p:cNvPr id="33794" name="Picture 2" descr="ftp://be133:rrytuR@beftp.pearsoned.com/Bloom/strauss7e_supps/manuscript/Ch_14Strauss7e/Ch_14_Exhibit%2014.4.JPG"/>
          <p:cNvPicPr>
            <a:picLocks noChangeAspect="1" noChangeArrowheads="1"/>
          </p:cNvPicPr>
          <p:nvPr/>
        </p:nvPicPr>
        <p:blipFill>
          <a:blip r:embed="rId2" cstate="print"/>
          <a:srcRect/>
          <a:stretch>
            <a:fillRect/>
          </a:stretch>
        </p:blipFill>
        <p:spPr bwMode="auto">
          <a:xfrm>
            <a:off x="1905000" y="1676400"/>
            <a:ext cx="4724400" cy="4587920"/>
          </a:xfrm>
          <a:prstGeom prst="rect">
            <a:avLst/>
          </a:prstGeom>
          <a:noFill/>
        </p:spPr>
      </p:pic>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13</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47964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Converting Facebook Fans to Customers</a:t>
            </a:r>
            <a:endParaRPr lang="en-US" dirty="0"/>
          </a:p>
        </p:txBody>
      </p:sp>
      <p:grpSp>
        <p:nvGrpSpPr>
          <p:cNvPr id="5" name="Group 4"/>
          <p:cNvGrpSpPr/>
          <p:nvPr/>
        </p:nvGrpSpPr>
        <p:grpSpPr>
          <a:xfrm>
            <a:off x="838200" y="1447800"/>
            <a:ext cx="7315200" cy="4648200"/>
            <a:chOff x="914400" y="609600"/>
            <a:chExt cx="6248400" cy="5362515"/>
          </a:xfrm>
        </p:grpSpPr>
        <p:sp>
          <p:nvSpPr>
            <p:cNvPr id="6" name="TextBox 5"/>
            <p:cNvSpPr txBox="1"/>
            <p:nvPr/>
          </p:nvSpPr>
          <p:spPr>
            <a:xfrm>
              <a:off x="914400" y="1447800"/>
              <a:ext cx="6248400" cy="4524315"/>
            </a:xfrm>
            <a:prstGeom prst="rect">
              <a:avLst/>
            </a:prstGeom>
            <a:noFill/>
            <a:ln>
              <a:solidFill>
                <a:schemeClr val="tx1"/>
              </a:solidFill>
            </a:ln>
          </p:spPr>
          <p:txBody>
            <a:bodyPr wrap="square" rtlCol="0">
              <a:spAutoFit/>
            </a:bodyPr>
            <a:lstStyle/>
            <a:p>
              <a:r>
                <a:rPr lang="en-US" b="1" dirty="0">
                  <a:solidFill>
                    <a:prstClr val="black"/>
                  </a:solidFill>
                </a:rPr>
                <a:t>10 Reasons Brands Fail to Convert Facebook Fans into Paying Customers</a:t>
              </a:r>
            </a:p>
            <a:p>
              <a:pPr marL="342900" indent="-342900">
                <a:buFontTx/>
                <a:buAutoNum type="arabicPeriod"/>
              </a:pPr>
              <a:r>
                <a:rPr lang="en-US" dirty="0">
                  <a:solidFill>
                    <a:prstClr val="black"/>
                  </a:solidFill>
                </a:rPr>
                <a:t>Failure to Get Past the First Step (try to engage visitors immediately)</a:t>
              </a:r>
            </a:p>
            <a:p>
              <a:pPr marL="342900" indent="-342900">
                <a:buFontTx/>
                <a:buAutoNum type="arabicPeriod"/>
              </a:pPr>
              <a:r>
                <a:rPr lang="en-US" dirty="0">
                  <a:solidFill>
                    <a:prstClr val="black"/>
                  </a:solidFill>
                </a:rPr>
                <a:t>Poor Text and Visuals (must be relevant to brand and visitors)</a:t>
              </a:r>
            </a:p>
            <a:p>
              <a:pPr marL="342900" indent="-342900">
                <a:buFontTx/>
                <a:buAutoNum type="arabicPeriod"/>
              </a:pPr>
              <a:r>
                <a:rPr lang="en-US" dirty="0">
                  <a:solidFill>
                    <a:prstClr val="black"/>
                  </a:solidFill>
                </a:rPr>
                <a:t>Stagnant Page Content (use consistent fresh content)</a:t>
              </a:r>
            </a:p>
            <a:p>
              <a:pPr marL="342900" indent="-342900">
                <a:buFontTx/>
                <a:buAutoNum type="arabicPeriod"/>
              </a:pPr>
              <a:r>
                <a:rPr lang="en-US" dirty="0">
                  <a:solidFill>
                    <a:prstClr val="black"/>
                  </a:solidFill>
                </a:rPr>
                <a:t>Inconsistent or Sloppy Branding (Facebook page and Web site with consistent brand elements)</a:t>
              </a:r>
            </a:p>
            <a:p>
              <a:pPr marL="342900" indent="-342900">
                <a:buFontTx/>
                <a:buAutoNum type="arabicPeriod"/>
              </a:pPr>
              <a:r>
                <a:rPr lang="en-US" dirty="0">
                  <a:solidFill>
                    <a:prstClr val="black"/>
                  </a:solidFill>
                </a:rPr>
                <a:t>Confused Calls-to-Action (make clear offers on Facebook)</a:t>
              </a:r>
            </a:p>
            <a:p>
              <a:pPr marL="342900" indent="-342900">
                <a:buFontTx/>
                <a:buAutoNum type="arabicPeriod"/>
              </a:pPr>
              <a:r>
                <a:rPr lang="en-US" dirty="0">
                  <a:solidFill>
                    <a:prstClr val="black"/>
                  </a:solidFill>
                </a:rPr>
                <a:t>Too Many Clicks (create only a few clicks to target content)</a:t>
              </a:r>
            </a:p>
            <a:p>
              <a:pPr marL="342900" indent="-342900">
                <a:buFontTx/>
                <a:buAutoNum type="arabicPeriod"/>
              </a:pPr>
              <a:r>
                <a:rPr lang="en-US" dirty="0">
                  <a:solidFill>
                    <a:prstClr val="black"/>
                  </a:solidFill>
                </a:rPr>
                <a:t>Mystery Visitors (compile Facebook user profiles)</a:t>
              </a:r>
            </a:p>
            <a:p>
              <a:pPr marL="342900" indent="-342900">
                <a:buFontTx/>
                <a:buAutoNum type="arabicPeriod"/>
              </a:pPr>
              <a:r>
                <a:rPr lang="en-US" dirty="0">
                  <a:solidFill>
                    <a:prstClr val="black"/>
                  </a:solidFill>
                </a:rPr>
                <a:t>Preconceived Notions (use Facebook specific campaigns)</a:t>
              </a:r>
            </a:p>
            <a:p>
              <a:pPr marL="342900" indent="-342900">
                <a:buFontTx/>
                <a:buAutoNum type="arabicPeriod"/>
              </a:pPr>
              <a:r>
                <a:rPr lang="en-US" dirty="0">
                  <a:solidFill>
                    <a:prstClr val="black"/>
                  </a:solidFill>
                </a:rPr>
                <a:t>Ineffective Plugin Use (integrate “like” buttons, recommendation and comment boxes well)</a:t>
              </a:r>
            </a:p>
            <a:p>
              <a:pPr marL="342900" indent="-342900">
                <a:buFontTx/>
                <a:buAutoNum type="arabicPeriod"/>
              </a:pPr>
              <a:r>
                <a:rPr lang="en-US" dirty="0">
                  <a:solidFill>
                    <a:prstClr val="black"/>
                  </a:solidFill>
                </a:rPr>
                <a:t>Sticking to Stand-alone Metrics (integrate Facebook with other shopping stats)</a:t>
              </a:r>
            </a:p>
          </p:txBody>
        </p:sp>
        <p:pic>
          <p:nvPicPr>
            <p:cNvPr id="7" name="Picture 6"/>
            <p:cNvPicPr>
              <a:picLocks noChangeAspect="1" noChangeArrowheads="1"/>
            </p:cNvPicPr>
            <p:nvPr/>
          </p:nvPicPr>
          <p:blipFill>
            <a:blip r:embed="rId2" cstate="print"/>
            <a:srcRect/>
            <a:stretch>
              <a:fillRect/>
            </a:stretch>
          </p:blipFill>
          <p:spPr bwMode="auto">
            <a:xfrm>
              <a:off x="914400" y="609600"/>
              <a:ext cx="6248400" cy="857250"/>
            </a:xfrm>
            <a:prstGeom prst="rect">
              <a:avLst/>
            </a:prstGeom>
            <a:noFill/>
            <a:ln w="9525">
              <a:noFill/>
              <a:miter lim="800000"/>
              <a:headEnd/>
              <a:tailEnd/>
            </a:ln>
          </p:spPr>
        </p:pic>
      </p:grpSp>
      <p:sp>
        <p:nvSpPr>
          <p:cNvPr id="8" name="Slide Number Placeholder 7"/>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14</a:t>
            </a:fld>
            <a:endParaRPr lang="en-US" dirty="0">
              <a:solidFill>
                <a:prstClr val="black">
                  <a:tint val="75000"/>
                </a:prstClr>
              </a:solidFill>
            </a:endParaRPr>
          </a:p>
        </p:txBody>
      </p:sp>
      <p:sp>
        <p:nvSpPr>
          <p:cNvPr id="9" name="Footer Placeholder 8"/>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335069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Widgets</a:t>
            </a:r>
            <a:endParaRPr lang="en-US" dirty="0"/>
          </a:p>
        </p:txBody>
      </p:sp>
      <p:sp>
        <p:nvSpPr>
          <p:cNvPr id="3" name="Content Placeholder 2"/>
          <p:cNvSpPr>
            <a:spLocks noGrp="1"/>
          </p:cNvSpPr>
          <p:nvPr>
            <p:ph sz="half" idx="1"/>
          </p:nvPr>
        </p:nvSpPr>
        <p:spPr/>
        <p:txBody>
          <a:bodyPr>
            <a:normAutofit/>
          </a:bodyPr>
          <a:lstStyle/>
          <a:p>
            <a:r>
              <a:rPr lang="en-US" dirty="0" smtClean="0"/>
              <a:t>Widgets can include brand information in contests or games.</a:t>
            </a:r>
          </a:p>
          <a:p>
            <a:r>
              <a:rPr lang="en-US" dirty="0" smtClean="0"/>
              <a:t>Companies such as Friend2Friend and Product Pulse create widgets for advertisers that allow voting, gaming, and gifting.</a:t>
            </a:r>
          </a:p>
          <a:p>
            <a:endParaRPr lang="en-US" dirty="0"/>
          </a:p>
        </p:txBody>
      </p:sp>
      <p:pic>
        <p:nvPicPr>
          <p:cNvPr id="34818" name="Picture 2" descr="C:\Users\Betty\Desktop\Ch_14_Exhibit 14.7.jpg"/>
          <p:cNvPicPr>
            <a:picLocks noGrp="1" noChangeAspect="1" noChangeArrowheads="1"/>
          </p:cNvPicPr>
          <p:nvPr>
            <p:ph sz="half" idx="2"/>
          </p:nvPr>
        </p:nvPicPr>
        <p:blipFill>
          <a:blip r:embed="rId2" cstate="print"/>
          <a:srcRect/>
          <a:stretch>
            <a:fillRect/>
          </a:stretch>
        </p:blipFill>
        <p:spPr bwMode="auto">
          <a:xfrm>
            <a:off x="4845050" y="1981200"/>
            <a:ext cx="3644900" cy="3962400"/>
          </a:xfrm>
          <a:prstGeom prst="rect">
            <a:avLst/>
          </a:prstGeom>
          <a:noFill/>
        </p:spPr>
      </p:pic>
      <p:sp>
        <p:nvSpPr>
          <p:cNvPr id="8" name="Slide Number Placeholder 7"/>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15</a:t>
            </a:fld>
            <a:endParaRPr lang="en-US" dirty="0">
              <a:solidFill>
                <a:prstClr val="black">
                  <a:tint val="75000"/>
                </a:prstClr>
              </a:solidFill>
            </a:endParaRPr>
          </a:p>
        </p:txBody>
      </p:sp>
      <p:sp>
        <p:nvSpPr>
          <p:cNvPr id="9" name="Footer Placeholder 8"/>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477681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Apps</a:t>
            </a:r>
            <a:endParaRPr lang="en-US" dirty="0"/>
          </a:p>
        </p:txBody>
      </p:sp>
      <p:sp>
        <p:nvSpPr>
          <p:cNvPr id="3" name="Content Placeholder 2"/>
          <p:cNvSpPr>
            <a:spLocks noGrp="1"/>
          </p:cNvSpPr>
          <p:nvPr>
            <p:ph idx="1"/>
          </p:nvPr>
        </p:nvSpPr>
        <p:spPr/>
        <p:txBody>
          <a:bodyPr>
            <a:normAutofit/>
          </a:bodyPr>
          <a:lstStyle/>
          <a:p>
            <a:r>
              <a:rPr lang="en-US" sz="2800" dirty="0" smtClean="0"/>
              <a:t>Facebook features thousands of software apps on its site that engage users.</a:t>
            </a:r>
          </a:p>
          <a:p>
            <a:pPr lvl="1"/>
            <a:r>
              <a:rPr lang="en-US" sz="2800" dirty="0" smtClean="0"/>
              <a:t>Facebook messenger allows users to send messages to mobile phones.</a:t>
            </a:r>
          </a:p>
          <a:p>
            <a:pPr lvl="1"/>
            <a:r>
              <a:rPr lang="en-US" sz="2800" dirty="0" smtClean="0"/>
              <a:t>Instagram allows users to take photos and share them on Facebook, Twitter, and Tumblr.</a:t>
            </a:r>
          </a:p>
          <a:p>
            <a:pPr lvl="1">
              <a:buNone/>
            </a:pPr>
            <a:endParaRPr lang="en-US"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16</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466498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Location-Based Services (LBS)</a:t>
            </a:r>
            <a:endParaRPr lang="en-US" dirty="0"/>
          </a:p>
        </p:txBody>
      </p:sp>
      <p:sp>
        <p:nvSpPr>
          <p:cNvPr id="3" name="Content Placeholder 2"/>
          <p:cNvSpPr>
            <a:spLocks noGrp="1"/>
          </p:cNvSpPr>
          <p:nvPr>
            <p:ph idx="1"/>
          </p:nvPr>
        </p:nvSpPr>
        <p:spPr/>
        <p:txBody>
          <a:bodyPr>
            <a:normAutofit/>
          </a:bodyPr>
          <a:lstStyle/>
          <a:p>
            <a:r>
              <a:rPr lang="en-US" sz="2800" dirty="0" smtClean="0"/>
              <a:t>LBS is a business model for m-commerce.</a:t>
            </a:r>
          </a:p>
          <a:p>
            <a:r>
              <a:rPr lang="en-US" sz="2800" dirty="0" smtClean="0"/>
              <a:t>There are several major players.</a:t>
            </a:r>
          </a:p>
          <a:p>
            <a:pPr lvl="1"/>
            <a:r>
              <a:rPr lang="en-US" sz="2800" dirty="0" smtClean="0"/>
              <a:t>Foursquare works via a smartphone app on its mobile Web site.</a:t>
            </a:r>
          </a:p>
          <a:p>
            <a:pPr lvl="1"/>
            <a:r>
              <a:rPr lang="en-US" sz="2800" dirty="0" smtClean="0"/>
              <a:t>Yelp published 33 million reviews of local businesses in 2012.</a:t>
            </a:r>
          </a:p>
          <a:p>
            <a:pPr lvl="1"/>
            <a:r>
              <a:rPr lang="en-US" sz="2800" dirty="0" smtClean="0"/>
              <a:t>Facebook places can add a location to Facebook text-based or photo posts.</a:t>
            </a:r>
            <a:endParaRPr lang="en-US" sz="28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17</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038444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fontScale="90000"/>
          </a:bodyPr>
          <a:lstStyle/>
          <a:p>
            <a:r>
              <a:rPr lang="en-US" dirty="0" smtClean="0"/>
              <a:t>How Do Companies Entice Engagement?</a:t>
            </a:r>
            <a:endParaRPr lang="en-US" dirty="0"/>
          </a:p>
        </p:txBody>
      </p:sp>
      <p:sp>
        <p:nvSpPr>
          <p:cNvPr id="3" name="Content Placeholder 2"/>
          <p:cNvSpPr>
            <a:spLocks noGrp="1"/>
          </p:cNvSpPr>
          <p:nvPr>
            <p:ph idx="1"/>
          </p:nvPr>
        </p:nvSpPr>
        <p:spPr>
          <a:xfrm>
            <a:off x="1143000" y="1600200"/>
            <a:ext cx="7543800" cy="4525963"/>
          </a:xfrm>
        </p:spPr>
        <p:txBody>
          <a:bodyPr>
            <a:normAutofit/>
          </a:bodyPr>
          <a:lstStyle/>
          <a:p>
            <a:r>
              <a:rPr lang="en-US" sz="2800" dirty="0" smtClean="0"/>
              <a:t>Provide high-quality, timely, unique, and relevant information.</a:t>
            </a:r>
          </a:p>
          <a:p>
            <a:r>
              <a:rPr lang="en-US" sz="2800" dirty="0" smtClean="0"/>
              <a:t>Create entertaining content.</a:t>
            </a:r>
          </a:p>
          <a:p>
            <a:r>
              <a:rPr lang="en-US" sz="2800" dirty="0" smtClean="0"/>
              <a:t>Offer competitions.</a:t>
            </a:r>
          </a:p>
          <a:p>
            <a:r>
              <a:rPr lang="en-US" sz="2800" dirty="0" smtClean="0"/>
              <a:t>Appeal to altruism.</a:t>
            </a:r>
          </a:p>
          <a:p>
            <a:r>
              <a:rPr lang="en-US" sz="2800" dirty="0" smtClean="0"/>
              <a:t>Make an exclusive offer.</a:t>
            </a:r>
          </a:p>
          <a:p>
            <a:r>
              <a:rPr lang="en-US" sz="2800" dirty="0" smtClean="0"/>
              <a:t>Reward influentials and fans.</a:t>
            </a:r>
          </a:p>
          <a:p>
            <a:r>
              <a:rPr lang="en-US" sz="2800" dirty="0" smtClean="0"/>
              <a:t>Incentivize group behavior.</a:t>
            </a:r>
            <a:endParaRPr lang="en-US" sz="28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18</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639843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43000"/>
          </a:xfrm>
        </p:spPr>
        <p:txBody>
          <a:bodyPr/>
          <a:lstStyle/>
          <a:p>
            <a:r>
              <a:rPr lang="en-US" dirty="0" smtClean="0"/>
              <a:t>Reputation Management Online</a:t>
            </a:r>
            <a:endParaRPr lang="en-US" dirty="0"/>
          </a:p>
        </p:txBody>
      </p:sp>
      <p:sp>
        <p:nvSpPr>
          <p:cNvPr id="3" name="Content Placeholder 2"/>
          <p:cNvSpPr>
            <a:spLocks noGrp="1"/>
          </p:cNvSpPr>
          <p:nvPr>
            <p:ph idx="1"/>
          </p:nvPr>
        </p:nvSpPr>
        <p:spPr>
          <a:xfrm>
            <a:off x="838200" y="1600200"/>
            <a:ext cx="7848600" cy="4525963"/>
          </a:xfrm>
        </p:spPr>
        <p:txBody>
          <a:bodyPr>
            <a:normAutofit fontScale="92500" lnSpcReduction="10000"/>
          </a:bodyPr>
          <a:lstStyle/>
          <a:p>
            <a:r>
              <a:rPr lang="en-US" sz="2800" dirty="0" smtClean="0"/>
              <a:t>With earned media, there are many opportunities for other people to shape the reputations of a company, its brand, and employees.</a:t>
            </a:r>
          </a:p>
          <a:p>
            <a:r>
              <a:rPr lang="en-US" sz="2800" dirty="0" smtClean="0"/>
              <a:t>According to PR firm Weber Shandwick, 63% of a company’s market value is attributable to reputation.</a:t>
            </a:r>
          </a:p>
          <a:p>
            <a:r>
              <a:rPr lang="en-US" sz="2800" dirty="0" smtClean="0"/>
              <a:t>The reputation management process includes 4 steps:</a:t>
            </a:r>
          </a:p>
          <a:p>
            <a:pPr lvl="1"/>
            <a:r>
              <a:rPr lang="en-US" sz="2800" dirty="0" smtClean="0"/>
              <a:t>Build</a:t>
            </a:r>
          </a:p>
          <a:p>
            <a:pPr lvl="1"/>
            <a:r>
              <a:rPr lang="en-US" sz="2800" dirty="0" smtClean="0"/>
              <a:t>Maintain</a:t>
            </a:r>
          </a:p>
          <a:p>
            <a:pPr lvl="1"/>
            <a:r>
              <a:rPr lang="en-US" sz="2800" dirty="0" smtClean="0"/>
              <a:t>Monitor</a:t>
            </a:r>
          </a:p>
          <a:p>
            <a:pPr lvl="1"/>
            <a:r>
              <a:rPr lang="en-US" sz="2800" dirty="0" smtClean="0"/>
              <a:t>Repair</a:t>
            </a:r>
          </a:p>
          <a:p>
            <a:endParaRPr lang="en-US"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19</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746783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pPr eaLnBrk="1" fontAlgn="auto" hangingPunct="1">
              <a:spcAft>
                <a:spcPts val="0"/>
              </a:spcAft>
              <a:defRPr/>
            </a:pPr>
            <a:r>
              <a:rPr lang="en-US" dirty="0" smtClean="0">
                <a:ea typeface="+mj-ea"/>
                <a:cs typeface="+mj-cs"/>
              </a:rPr>
              <a:t>Chapter 14 Objectives</a:t>
            </a:r>
            <a:endParaRPr lang="en-US" dirty="0">
              <a:ea typeface="+mj-ea"/>
              <a:cs typeface="+mj-cs"/>
            </a:endParaRPr>
          </a:p>
        </p:txBody>
      </p:sp>
      <p:sp>
        <p:nvSpPr>
          <p:cNvPr id="3" name="Content Placeholder 2"/>
          <p:cNvSpPr>
            <a:spLocks noGrp="1"/>
          </p:cNvSpPr>
          <p:nvPr>
            <p:ph idx="1"/>
          </p:nvPr>
        </p:nvSpPr>
        <p:spPr>
          <a:xfrm>
            <a:off x="838200" y="1524000"/>
            <a:ext cx="8153400" cy="4648200"/>
          </a:xfrm>
        </p:spPr>
        <p:txBody>
          <a:bodyPr>
            <a:noAutofit/>
          </a:bodyPr>
          <a:lstStyle/>
          <a:p>
            <a:pPr>
              <a:lnSpc>
                <a:spcPct val="110000"/>
              </a:lnSpc>
              <a:spcBef>
                <a:spcPct val="0"/>
              </a:spcBef>
            </a:pPr>
            <a:r>
              <a:rPr lang="en-US" sz="2800" dirty="0" smtClean="0"/>
              <a:t>After reading Chapter 14, you will be able to:</a:t>
            </a:r>
          </a:p>
          <a:p>
            <a:pPr lvl="1"/>
            <a:r>
              <a:rPr lang="en-US" sz="2800" dirty="0" smtClean="0"/>
              <a:t>Describe the five levels of user engagement and explain what each means for earned media.</a:t>
            </a:r>
          </a:p>
          <a:p>
            <a:pPr lvl="1"/>
            <a:r>
              <a:rPr lang="en-US" sz="2800" dirty="0" smtClean="0"/>
              <a:t>Explain the role of trust in earned media and its implications for consumer behavior.</a:t>
            </a:r>
          </a:p>
          <a:p>
            <a:pPr lvl="1"/>
            <a:r>
              <a:rPr lang="en-US" sz="2800" dirty="0" smtClean="0"/>
              <a:t>List some key techniques for engaging users and discuss the importance of each.</a:t>
            </a:r>
          </a:p>
          <a:p>
            <a:pPr lvl="1"/>
            <a:r>
              <a:rPr lang="en-US" sz="2800" dirty="0" smtClean="0"/>
              <a:t>Outline the marketing benefits of engaging consumers in collaborative content creation.</a:t>
            </a:r>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2</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262035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Earned Media Performance Metrics</a:t>
            </a:r>
            <a:endParaRPr lang="en-US" dirty="0"/>
          </a:p>
        </p:txBody>
      </p:sp>
      <p:sp>
        <p:nvSpPr>
          <p:cNvPr id="3" name="Content Placeholder 2"/>
          <p:cNvSpPr>
            <a:spLocks noGrp="1"/>
          </p:cNvSpPr>
          <p:nvPr>
            <p:ph idx="1"/>
          </p:nvPr>
        </p:nvSpPr>
        <p:spPr/>
        <p:txBody>
          <a:bodyPr>
            <a:normAutofit/>
          </a:bodyPr>
          <a:lstStyle/>
          <a:p>
            <a:r>
              <a:rPr lang="en-US" dirty="0" smtClean="0"/>
              <a:t>In addition to metrics such as number of likes and shares on company-owned channels, there are a number of metrics that can be applied to earned media.</a:t>
            </a:r>
          </a:p>
          <a:p>
            <a:pPr lvl="1"/>
            <a:r>
              <a:rPr lang="en-US" sz="2400" dirty="0" smtClean="0"/>
              <a:t>General earned media metrics: number of users who interact with an application, time spent viewing a video, social media fan growth, etc.</a:t>
            </a:r>
          </a:p>
          <a:p>
            <a:pPr lvl="1"/>
            <a:r>
              <a:rPr lang="en-US" sz="2400" dirty="0" smtClean="0"/>
              <a:t>Actions taken by users: Number of downloads of a white paper, ring tones, number of games played, polls voted, etc.</a:t>
            </a:r>
          </a:p>
          <a:p>
            <a:pPr lvl="1"/>
            <a:r>
              <a:rPr lang="en-US" sz="2400" dirty="0" smtClean="0"/>
              <a:t>Conversations on blogs and elsewhere: Tweets/retweets, positive/negative comments, etc.</a:t>
            </a:r>
            <a:endParaRPr lang="en-US" sz="24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20</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2185417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solidFill>
                <a:prstClr val="black"/>
              </a:solidFill>
            </a:endParaRPr>
          </a:p>
        </p:txBody>
      </p:sp>
      <p:pic>
        <p:nvPicPr>
          <p:cNvPr id="46084"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6085"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a:defRPr/>
            </a:pPr>
            <a:r>
              <a:rPr lang="en-US" dirty="0">
                <a:solidFill>
                  <a:srgbClr val="000000"/>
                </a:solidFill>
                <a:effectLst>
                  <a:outerShdw blurRad="38100" dist="38100" dir="2700000" algn="tl">
                    <a:srgbClr val="C0C0C0"/>
                  </a:outerShdw>
                </a:effectLst>
                <a:latin typeface="Tahoma" pitchFamily="34" charset="0"/>
                <a:cs typeface="Arial" pitchFamily="34" charset="0"/>
              </a:rPr>
              <a:t>Copyright © 2014 Pearson Education, Inc.  </a:t>
            </a:r>
          </a:p>
          <a:p>
            <a:pPr algn="ctr">
              <a:defRPr/>
            </a:pPr>
            <a:r>
              <a:rPr lang="en-US" dirty="0">
                <a:solidFill>
                  <a:srgbClr val="000000"/>
                </a:solidFill>
                <a:effectLst>
                  <a:outerShdw blurRad="38100" dist="38100" dir="2700000" algn="tl">
                    <a:srgbClr val="C0C0C0"/>
                  </a:outerShdw>
                </a:effectLst>
                <a:latin typeface="Tahoma" pitchFamily="34" charset="0"/>
                <a:cs typeface="Arial" pitchFamily="34" charset="0"/>
              </a:rPr>
              <a:t>Publishing as Prentice Hall</a:t>
            </a:r>
            <a:endParaRPr lang="en-US" dirty="0">
              <a:solidFill>
                <a:srgbClr val="000000"/>
              </a:solidFill>
              <a:effectLst>
                <a:outerShdw blurRad="38100" dist="38100" dir="2700000" algn="tl">
                  <a:srgbClr val="C0C0C0"/>
                </a:outerShdw>
              </a:effectLst>
              <a:cs typeface="Arial" pitchFamily="34" charset="0"/>
            </a:endParaRPr>
          </a:p>
        </p:txBody>
      </p:sp>
      <p:sp>
        <p:nvSpPr>
          <p:cNvPr id="8" name="Slide Number Placeholder 7"/>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4135139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 Objectives, cont.</a:t>
            </a:r>
            <a:endParaRPr lang="en-US" dirty="0"/>
          </a:p>
        </p:txBody>
      </p:sp>
      <p:sp>
        <p:nvSpPr>
          <p:cNvPr id="3" name="Content Placeholder 2"/>
          <p:cNvSpPr>
            <a:spLocks noGrp="1"/>
          </p:cNvSpPr>
          <p:nvPr>
            <p:ph idx="1"/>
          </p:nvPr>
        </p:nvSpPr>
        <p:spPr>
          <a:xfrm>
            <a:off x="457200" y="1676400"/>
            <a:ext cx="8229600" cy="4449763"/>
          </a:xfrm>
        </p:spPr>
        <p:txBody>
          <a:bodyPr/>
          <a:lstStyle/>
          <a:p>
            <a:pPr lvl="1"/>
            <a:r>
              <a:rPr lang="en-US" sz="2800" dirty="0" smtClean="0"/>
              <a:t>Highlight seven ways in which companies can attract users and move them up the engagement ladder.</a:t>
            </a:r>
          </a:p>
          <a:p>
            <a:pPr lvl="1"/>
            <a:r>
              <a:rPr lang="en-US" sz="2800" dirty="0" smtClean="0"/>
              <a:t>Discuss how a company can build, maintain, monitor, and repair its reputation online.</a:t>
            </a:r>
          </a:p>
          <a:p>
            <a:pPr lvl="1"/>
            <a:r>
              <a:rPr lang="en-US" sz="2800" dirty="0" smtClean="0"/>
              <a:t>Identify specific metrics used to monitor, measure, and refine earned media activities.</a:t>
            </a:r>
          </a:p>
          <a:p>
            <a:endParaRPr lang="en-US"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3</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131670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Dell Starts Listening</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r>
              <a:rPr lang="en-US" dirty="0" smtClean="0"/>
              <a:t>A blog post about Dell Computer brought a hailstorm of customer service complaints that lasted for nearly 2 years.</a:t>
            </a:r>
          </a:p>
          <a:p>
            <a:pPr lvl="1"/>
            <a:r>
              <a:rPr lang="en-US" sz="2400" dirty="0" smtClean="0"/>
              <a:t>The blogger complained that a laptop and its in-home service he purchased from Dell were inadequate.</a:t>
            </a:r>
          </a:p>
          <a:p>
            <a:pPr lvl="1"/>
            <a:r>
              <a:rPr lang="en-US" sz="2400" dirty="0" smtClean="0"/>
              <a:t>The complaint followed Dell’s decision to outsource technical customer service to India, a move which also generated many negative comments.</a:t>
            </a:r>
          </a:p>
          <a:p>
            <a:r>
              <a:rPr lang="en-US" dirty="0" smtClean="0"/>
              <a:t>When the complaints didn’t stop, Dell appointed a media manager to deal with internet chatter who initiated blogs in multiple languages to handle complaints and ideas.</a:t>
            </a:r>
          </a:p>
          <a:p>
            <a:pPr lvl="1"/>
            <a:r>
              <a:rPr lang="en-US" sz="2400" dirty="0" smtClean="0"/>
              <a:t>The blog IdeaStorm gathered ideas and endorsements that resulted in numerous changes in the company.</a:t>
            </a:r>
            <a:endParaRPr lang="en-US" sz="24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4</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989622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Earned Media</a:t>
            </a:r>
            <a:endParaRPr lang="en-US" dirty="0"/>
          </a:p>
        </p:txBody>
      </p:sp>
      <p:sp>
        <p:nvSpPr>
          <p:cNvPr id="3" name="Content Placeholder 2"/>
          <p:cNvSpPr>
            <a:spLocks noGrp="1"/>
          </p:cNvSpPr>
          <p:nvPr>
            <p:ph idx="1"/>
          </p:nvPr>
        </p:nvSpPr>
        <p:spPr/>
        <p:txBody>
          <a:bodyPr/>
          <a:lstStyle/>
          <a:p>
            <a:r>
              <a:rPr lang="en-US" sz="2800" dirty="0" smtClean="0"/>
              <a:t>Earned media are like physical word-of-mouth on steroids: a social megaphone.</a:t>
            </a:r>
          </a:p>
          <a:p>
            <a:pPr lvl="1"/>
            <a:r>
              <a:rPr lang="en-US" sz="2800" dirty="0" smtClean="0"/>
              <a:t>Can be initiated by the company through branded content, news sites, and press releases.</a:t>
            </a:r>
          </a:p>
          <a:p>
            <a:pPr lvl="1"/>
            <a:r>
              <a:rPr lang="en-US" sz="2800" dirty="0" smtClean="0"/>
              <a:t>Companies have little to no control over user-generated content (UGC).</a:t>
            </a:r>
          </a:p>
          <a:p>
            <a:endParaRPr lang="en-US"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5</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599217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Engagement Levels</a:t>
            </a:r>
            <a:endParaRPr lang="en-US" dirty="0"/>
          </a:p>
        </p:txBody>
      </p:sp>
      <p:sp>
        <p:nvSpPr>
          <p:cNvPr id="3" name="Content Placeholder 2"/>
          <p:cNvSpPr>
            <a:spLocks noGrp="1"/>
          </p:cNvSpPr>
          <p:nvPr>
            <p:ph sz="half" idx="1"/>
          </p:nvPr>
        </p:nvSpPr>
        <p:spPr/>
        <p:txBody>
          <a:bodyPr/>
          <a:lstStyle/>
          <a:p>
            <a:r>
              <a:rPr lang="en-US" dirty="0" smtClean="0"/>
              <a:t>Engagement occurs among and between the company and internet users, who are actively discussing the brand.</a:t>
            </a:r>
          </a:p>
          <a:p>
            <a:r>
              <a:rPr lang="en-US" dirty="0" smtClean="0"/>
              <a:t>There are many levels of user engagement online.</a:t>
            </a:r>
          </a:p>
          <a:p>
            <a:endParaRPr lang="en-US" dirty="0"/>
          </a:p>
        </p:txBody>
      </p:sp>
      <p:grpSp>
        <p:nvGrpSpPr>
          <p:cNvPr id="9" name="Content Placeholder 8"/>
          <p:cNvGrpSpPr>
            <a:grpSpLocks noGrp="1"/>
          </p:cNvGrpSpPr>
          <p:nvPr/>
        </p:nvGrpSpPr>
        <p:grpSpPr>
          <a:xfrm>
            <a:off x="4648200" y="1600200"/>
            <a:ext cx="4038600" cy="4525963"/>
            <a:chOff x="2727813" y="457200"/>
            <a:chExt cx="3015762" cy="5324475"/>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0" y="457200"/>
              <a:ext cx="2695575" cy="5324475"/>
            </a:xfrm>
            <a:prstGeom prst="rect">
              <a:avLst/>
            </a:prstGeom>
          </p:spPr>
        </p:pic>
        <p:sp>
          <p:nvSpPr>
            <p:cNvPr id="11" name="TextBox 10"/>
            <p:cNvSpPr txBox="1"/>
            <p:nvPr/>
          </p:nvSpPr>
          <p:spPr>
            <a:xfrm rot="16200000">
              <a:off x="1873092" y="3295812"/>
              <a:ext cx="2109552" cy="400110"/>
            </a:xfrm>
            <a:prstGeom prst="rect">
              <a:avLst/>
            </a:prstGeom>
            <a:noFill/>
          </p:spPr>
          <p:txBody>
            <a:bodyPr wrap="none" rtlCol="0">
              <a:spAutoFit/>
            </a:bodyPr>
            <a:lstStyle/>
            <a:p>
              <a:r>
                <a:rPr lang="en-US" sz="2000" b="1" dirty="0">
                  <a:solidFill>
                    <a:prstClr val="black"/>
                  </a:solidFill>
                  <a:cs typeface="Times New Roman" pitchFamily="18" charset="0"/>
                </a:rPr>
                <a:t>Engagement Level</a:t>
              </a:r>
            </a:p>
          </p:txBody>
        </p:sp>
        <p:sp>
          <p:nvSpPr>
            <p:cNvPr id="12" name="Rectangle 11"/>
            <p:cNvSpPr/>
            <p:nvPr/>
          </p:nvSpPr>
          <p:spPr>
            <a:xfrm>
              <a:off x="4038600" y="685800"/>
              <a:ext cx="9144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3" name="Picture 4" descr="Emoticons: Simple face by nicubunu - A simple face">
              <a:hlinkClick r:id="rId3"/>
            </p:cNvPr>
            <p:cNvPicPr>
              <a:picLocks noChangeAspect="1" noChangeArrowheads="1"/>
            </p:cNvPicPr>
            <p:nvPr/>
          </p:nvPicPr>
          <p:blipFill>
            <a:blip r:embed="rId4" cstate="print"/>
            <a:srcRect/>
            <a:stretch>
              <a:fillRect/>
            </a:stretch>
          </p:blipFill>
          <p:spPr bwMode="auto">
            <a:xfrm>
              <a:off x="3505200" y="533400"/>
              <a:ext cx="1924050" cy="1924050"/>
            </a:xfrm>
            <a:prstGeom prst="rect">
              <a:avLst/>
            </a:prstGeom>
            <a:noFill/>
          </p:spPr>
        </p:pic>
      </p:grpSp>
      <p:sp>
        <p:nvSpPr>
          <p:cNvPr id="14" name="Slide Number Placeholder 13"/>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6</a:t>
            </a:fld>
            <a:endParaRPr lang="en-US" dirty="0">
              <a:solidFill>
                <a:prstClr val="black">
                  <a:tint val="75000"/>
                </a:prstClr>
              </a:solidFill>
            </a:endParaRPr>
          </a:p>
        </p:txBody>
      </p:sp>
      <p:sp>
        <p:nvSpPr>
          <p:cNvPr id="15" name="Footer Placeholder 14"/>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27780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Engagement Levels, cont.</a:t>
            </a:r>
            <a:endParaRPr lang="en-US" dirty="0"/>
          </a:p>
        </p:txBody>
      </p:sp>
      <p:sp>
        <p:nvSpPr>
          <p:cNvPr id="3" name="Content Placeholder 2"/>
          <p:cNvSpPr>
            <a:spLocks noGrp="1"/>
          </p:cNvSpPr>
          <p:nvPr>
            <p:ph idx="1"/>
          </p:nvPr>
        </p:nvSpPr>
        <p:spPr/>
        <p:txBody>
          <a:bodyPr>
            <a:noAutofit/>
          </a:bodyPr>
          <a:lstStyle/>
          <a:p>
            <a:r>
              <a:rPr lang="en-US" sz="2800" dirty="0" smtClean="0"/>
              <a:t>Least engaged users consume only online content.</a:t>
            </a:r>
          </a:p>
          <a:p>
            <a:r>
              <a:rPr lang="en-US" sz="2800" dirty="0" smtClean="0"/>
              <a:t>At the next level, users </a:t>
            </a:r>
            <a:r>
              <a:rPr lang="en-US" sz="2800" b="1" dirty="0" smtClean="0"/>
              <a:t>connect with others </a:t>
            </a:r>
            <a:r>
              <a:rPr lang="en-US" sz="2800" dirty="0" smtClean="0"/>
              <a:t>by creating a profile on a social network, such as by “friending” on Facebook.</a:t>
            </a:r>
          </a:p>
          <a:p>
            <a:r>
              <a:rPr lang="en-US" sz="2800" dirty="0" smtClean="0"/>
              <a:t>Consumers who collect information filter content and tag what they find valuable in social media sites.</a:t>
            </a:r>
          </a:p>
          <a:p>
            <a:r>
              <a:rPr lang="en-US" sz="2800" dirty="0" smtClean="0"/>
              <a:t>Creators write or upload original content.</a:t>
            </a:r>
          </a:p>
          <a:p>
            <a:r>
              <a:rPr lang="en-US" sz="2800" dirty="0" smtClean="0"/>
              <a:t>The most engaged customers collaborate with the company when they engage in discussions to improve products.</a:t>
            </a:r>
            <a:endParaRPr lang="en-US" sz="28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7</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3176978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Social Media Influencers and </a:t>
            </a:r>
            <a:br>
              <a:rPr lang="en-US" dirty="0" smtClean="0"/>
            </a:br>
            <a:r>
              <a:rPr lang="en-US" dirty="0" smtClean="0"/>
              <a:t>Traditional Journalists</a:t>
            </a:r>
            <a:endParaRPr lang="en-US" dirty="0"/>
          </a:p>
        </p:txBody>
      </p:sp>
      <p:sp>
        <p:nvSpPr>
          <p:cNvPr id="3" name="Content Placeholder 2"/>
          <p:cNvSpPr>
            <a:spLocks noGrp="1"/>
          </p:cNvSpPr>
          <p:nvPr>
            <p:ph idx="1"/>
          </p:nvPr>
        </p:nvSpPr>
        <p:spPr/>
        <p:txBody>
          <a:bodyPr>
            <a:normAutofit/>
          </a:bodyPr>
          <a:lstStyle/>
          <a:p>
            <a:r>
              <a:rPr lang="en-US" sz="2800" dirty="0" smtClean="0"/>
              <a:t>Companies identify social media influencers by observing and participating in social media discussions.</a:t>
            </a:r>
          </a:p>
          <a:p>
            <a:r>
              <a:rPr lang="en-US" sz="2800" dirty="0" smtClean="0"/>
              <a:t>They can also find influentials by using a service such as Klout.com.</a:t>
            </a:r>
          </a:p>
          <a:p>
            <a:r>
              <a:rPr lang="en-US" sz="2800" dirty="0" smtClean="0"/>
              <a:t>Companies often include press releases about their brands on their Web sites and send them to media firms for publishing.</a:t>
            </a:r>
            <a:endParaRPr lang="en-US" sz="2800" dirty="0"/>
          </a:p>
        </p:txBody>
      </p:sp>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8</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428606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Friendly Press Release</a:t>
            </a:r>
            <a:endParaRPr lang="en-US" dirty="0"/>
          </a:p>
        </p:txBody>
      </p:sp>
      <p:pic>
        <p:nvPicPr>
          <p:cNvPr id="10242" name="Picture 2" descr="ftp://be133:rrytuR@beftp.pearsoned.com/Bloom/strauss7e_supps/manuscript/Ch_14Strauss7e/Ch_14_Exhibit%2014.2.jpg"/>
          <p:cNvPicPr>
            <a:picLocks noChangeAspect="1" noChangeArrowheads="1"/>
          </p:cNvPicPr>
          <p:nvPr/>
        </p:nvPicPr>
        <p:blipFill>
          <a:blip r:embed="rId2" cstate="print"/>
          <a:srcRect/>
          <a:stretch>
            <a:fillRect/>
          </a:stretch>
        </p:blipFill>
        <p:spPr bwMode="auto">
          <a:xfrm>
            <a:off x="914400" y="1219200"/>
            <a:ext cx="6638925" cy="5076826"/>
          </a:xfrm>
          <a:prstGeom prst="rect">
            <a:avLst/>
          </a:prstGeom>
          <a:noFill/>
        </p:spPr>
      </p:pic>
      <p:sp>
        <p:nvSpPr>
          <p:cNvPr id="6" name="Slide Number Placeholder 5"/>
          <p:cNvSpPr>
            <a:spLocks noGrp="1"/>
          </p:cNvSpPr>
          <p:nvPr>
            <p:ph type="sldNum" sz="quarter" idx="12"/>
          </p:nvPr>
        </p:nvSpPr>
        <p:spPr/>
        <p:txBody>
          <a:bodyPr/>
          <a:lstStyle/>
          <a:p>
            <a:r>
              <a:rPr lang="en-US" dirty="0" smtClean="0">
                <a:solidFill>
                  <a:prstClr val="black">
                    <a:tint val="75000"/>
                  </a:prstClr>
                </a:solidFill>
              </a:rPr>
              <a:t>14-</a:t>
            </a:r>
            <a:fld id="{C238F03A-58E1-4ECA-9024-348A9A81A53D}" type="slidenum">
              <a:rPr lang="en-US" smtClean="0">
                <a:solidFill>
                  <a:prstClr val="black">
                    <a:tint val="75000"/>
                  </a:prstClr>
                </a:solidFill>
              </a:rPr>
              <a:pPr/>
              <a:t>9</a:t>
            </a:fld>
            <a:endParaRPr lang="en-US" dirty="0">
              <a:solidFill>
                <a:prstClr val="black">
                  <a:tint val="75000"/>
                </a:prstClr>
              </a:solidFill>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rPr>
              <a:t>©2014 Pearson Education, Inc. publishing as Prentice Hall</a:t>
            </a:r>
            <a:endParaRPr lang="en-US" dirty="0">
              <a:solidFill>
                <a:prstClr val="black">
                  <a:tint val="75000"/>
                </a:prstClr>
              </a:solidFill>
            </a:endParaRPr>
          </a:p>
        </p:txBody>
      </p:sp>
    </p:spTree>
    <p:extLst>
      <p:ext uri="{BB962C8B-B14F-4D97-AF65-F5344CB8AC3E}">
        <p14:creationId xmlns:p14="http://schemas.microsoft.com/office/powerpoint/2010/main" val="1579992580"/>
      </p:ext>
    </p:extLst>
  </p:cSld>
  <p:clrMapOvr>
    <a:masterClrMapping/>
  </p:clrMapOvr>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1371</Words>
  <Application>Microsoft Office PowerPoint</Application>
  <PresentationFormat>On-screen Show (4:3)</PresentationFormat>
  <Paragraphs>142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TS010385378</vt:lpstr>
      <vt:lpstr>E-Marketing/7E Chapter 14</vt:lpstr>
      <vt:lpstr>Chapter 14 Objectives</vt:lpstr>
      <vt:lpstr>Chapter 14 Objectives, cont.</vt:lpstr>
      <vt:lpstr>Dell Starts Listening</vt:lpstr>
      <vt:lpstr>Earned Media</vt:lpstr>
      <vt:lpstr>User Engagement Levels</vt:lpstr>
      <vt:lpstr>User Engagement Levels, cont.</vt:lpstr>
      <vt:lpstr>Social Media Influencers and  Traditional Journalists</vt:lpstr>
      <vt:lpstr>Social Media Friendly Press Release</vt:lpstr>
      <vt:lpstr>Techniques for Engaging Users</vt:lpstr>
      <vt:lpstr>Techniques for Engaging Users, cont.</vt:lpstr>
      <vt:lpstr>Social Recommendations &amp; Referrals</vt:lpstr>
      <vt:lpstr>Groupon Encourages E-Mail</vt:lpstr>
      <vt:lpstr>Converting Facebook Fans to Customers</vt:lpstr>
      <vt:lpstr>Widgets</vt:lpstr>
      <vt:lpstr>Social Apps</vt:lpstr>
      <vt:lpstr>Location-Based Services (LBS)</vt:lpstr>
      <vt:lpstr>How Do Companies Entice Engagement?</vt:lpstr>
      <vt:lpstr>Reputation Management Online</vt:lpstr>
      <vt:lpstr>Earned Media Performance Metrics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E-Marketing/7E Chapter 14</dc:title>
  <dc:creator>LocalAccount</dc:creator>
  <cp:lastModifiedBy>USER</cp:lastModifiedBy>
  <cp:revision>1</cp:revision>
  <dcterms:created xsi:type="dcterms:W3CDTF">2013-05-29T19:53:11Z</dcterms:created>
  <dcterms:modified xsi:type="dcterms:W3CDTF">2016-09-15T12:57:23Z</dcterms:modified>
</cp:coreProperties>
</file>