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notesSlides/notesSlide42.xml" ContentType="application/vnd.openxmlformats-officedocument.presentationml.notesSlide+xml"/>
  <Override PartName="/ppt/slides/slide28.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48.xml" ContentType="application/vnd.openxmlformats-officedocument.presentationml.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50"/>
  </p:notesMasterIdLst>
  <p:handoutMasterIdLst>
    <p:handoutMasterId r:id="rId51"/>
  </p:handoutMasterIdLst>
  <p:sldIdLst>
    <p:sldId id="256" r:id="rId2"/>
    <p:sldId id="335" r:id="rId3"/>
    <p:sldId id="336" r:id="rId4"/>
    <p:sldId id="317" r:id="rId5"/>
    <p:sldId id="258" r:id="rId6"/>
    <p:sldId id="259" r:id="rId7"/>
    <p:sldId id="261" r:id="rId8"/>
    <p:sldId id="316" r:id="rId9"/>
    <p:sldId id="263" r:id="rId10"/>
    <p:sldId id="264" r:id="rId11"/>
    <p:sldId id="266" r:id="rId12"/>
    <p:sldId id="267" r:id="rId13"/>
    <p:sldId id="318" r:id="rId14"/>
    <p:sldId id="269" r:id="rId15"/>
    <p:sldId id="270" r:id="rId16"/>
    <p:sldId id="271" r:id="rId17"/>
    <p:sldId id="319" r:id="rId18"/>
    <p:sldId id="320" r:id="rId19"/>
    <p:sldId id="275" r:id="rId20"/>
    <p:sldId id="276" r:id="rId21"/>
    <p:sldId id="277" r:id="rId22"/>
    <p:sldId id="328" r:id="rId23"/>
    <p:sldId id="278" r:id="rId24"/>
    <p:sldId id="322" r:id="rId25"/>
    <p:sldId id="279" r:id="rId26"/>
    <p:sldId id="323" r:id="rId27"/>
    <p:sldId id="280" r:id="rId28"/>
    <p:sldId id="284" r:id="rId29"/>
    <p:sldId id="325" r:id="rId30"/>
    <p:sldId id="286" r:id="rId31"/>
    <p:sldId id="326" r:id="rId32"/>
    <p:sldId id="289" r:id="rId33"/>
    <p:sldId id="290" r:id="rId34"/>
    <p:sldId id="329" r:id="rId35"/>
    <p:sldId id="300" r:id="rId36"/>
    <p:sldId id="301" r:id="rId37"/>
    <p:sldId id="303" r:id="rId38"/>
    <p:sldId id="331" r:id="rId39"/>
    <p:sldId id="304" r:id="rId40"/>
    <p:sldId id="330" r:id="rId41"/>
    <p:sldId id="306" r:id="rId42"/>
    <p:sldId id="309" r:id="rId43"/>
    <p:sldId id="312" r:id="rId44"/>
    <p:sldId id="332" r:id="rId45"/>
    <p:sldId id="333" r:id="rId46"/>
    <p:sldId id="307" r:id="rId47"/>
    <p:sldId id="334" r:id="rId48"/>
    <p:sldId id="315"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9" autoAdjust="0"/>
    <p:restoredTop sz="94684" autoAdjust="0"/>
  </p:normalViewPr>
  <p:slideViewPr>
    <p:cSldViewPr snapToGrid="0">
      <p:cViewPr varScale="1">
        <p:scale>
          <a:sx n="141" d="100"/>
          <a:sy n="141" d="100"/>
        </p:scale>
        <p:origin x="-1576" y="-96"/>
      </p:cViewPr>
      <p:guideLst>
        <p:guide orient="horz" pos="2160"/>
        <p:guide orient="horz" pos="1220"/>
        <p:guide orient="horz" pos="703"/>
        <p:guide pos="2880"/>
        <p:guide pos="300"/>
      </p:guideLst>
    </p:cSldViewPr>
  </p:slideViewPr>
  <p:outlineViewPr>
    <p:cViewPr>
      <p:scale>
        <a:sx n="33" d="100"/>
        <a:sy n="33" d="100"/>
      </p:scale>
      <p:origin x="0" y="37696"/>
    </p:cViewPr>
  </p:outlineViewPr>
  <p:notesTextViewPr>
    <p:cViewPr>
      <p:scale>
        <a:sx n="1" d="1"/>
        <a:sy n="1" d="1"/>
      </p:scale>
      <p:origin x="0" y="0"/>
    </p:cViewPr>
  </p:notesTextViewPr>
  <p:sorterViewPr>
    <p:cViewPr>
      <p:scale>
        <a:sx n="100" d="100"/>
        <a:sy n="100" d="100"/>
      </p:scale>
      <p:origin x="0" y="5846"/>
    </p:cViewPr>
  </p:sorterViewPr>
  <p:notesViewPr>
    <p:cSldViewPr snapToGrid="0">
      <p:cViewPr varScale="1">
        <p:scale>
          <a:sx n="72" d="100"/>
          <a:sy n="72" d="100"/>
        </p:scale>
        <p:origin x="-262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DEDCEF2-F082-4E57-B9AD-3D90168D84F2}" type="datetimeFigureOut">
              <a:rPr lang="en-US"/>
              <a:pPr>
                <a:defRPr/>
              </a:pPr>
              <a:t>2/19/13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ED01CA6-5BD0-4A8B-A313-59415339FF9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8AA301F-F31F-4AED-9386-80D3EC24C4A0}" type="datetimeFigureOut">
              <a:rPr lang="en-US"/>
              <a:pPr>
                <a:defRPr/>
              </a:pPr>
              <a:t>2/19/13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D7D8B69-13DD-478E-8AE4-2F631C72C9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741FC-7B14-44E0-9F67-6A01C65EDCDB}"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D52B0-C58E-42D7-9E22-9BD99E201CBD}"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8E315E-A97E-4DCA-885A-F1988C04BE5B}"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3E66D2-95D5-4D16-852F-B753CF18081C}"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D8178-24BC-45FA-8388-1629A31F47E1}"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91524-BA5D-4983-9D35-DA32B0665748}"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D4C30D-F705-4DC6-9440-C95ABC09F8E7}"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65382-E81B-4820-9B87-9442D81DB811}"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D8759F-6424-47C4-9975-FA5BD252BF81}"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38C3B-C04C-4E2C-90C2-55C395F92E11}"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405CCE-72A2-41C1-84BD-5EC1A4D5CAA2}"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5DECC9-D376-4C79-9521-8532EA3FBD13}"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5F124-9982-4749-89A0-430DA6FA653B}"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F83333-A966-485C-8740-C0D6075F7055}"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EE495-9324-4A9F-B46C-0CC52ABB5DF8}"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2D65B-63FC-4EE9-A94D-4CEFD49B7492}"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D85BA4-C9D3-4572-942C-80275DAAACFD}" type="slidenum">
              <a:rPr lang="en-US">
                <a:ea typeface="ＭＳ Ｐゴシック" pitchFamily="-72" charset="-128"/>
                <a:cs typeface="ＭＳ Ｐゴシック" pitchFamily="-72" charset="-128"/>
              </a:rPr>
              <a:pPr fontAlgn="base">
                <a:spcBef>
                  <a:spcPct val="0"/>
                </a:spcBef>
                <a:spcAft>
                  <a:spcPct val="0"/>
                </a:spcAft>
                <a:defRPr/>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CEF415-425C-4894-B3D7-D1B191E6AD8C}"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90D27C-FC1C-4BA9-9E5F-4517685A0244}"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60A1A2-D0A3-4DB4-9128-ED70902C3236}"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3155EA-F366-41FE-A302-A3927EF672CC}"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EFE694-FDDC-4EFB-8A1C-E45B7CFC3B31}"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B7B6A-17AB-48FE-A129-A29E7C1319B0}"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7EA2EB-3629-4EB8-A724-D139BAEE431E}" type="slidenum">
              <a:rPr lang="en-US">
                <a:ea typeface="ＭＳ Ｐゴシック" pitchFamily="-72" charset="-128"/>
                <a:cs typeface="ＭＳ Ｐゴシック" pitchFamily="-72" charset="-128"/>
              </a:rPr>
              <a:pPr fontAlgn="base">
                <a:spcBef>
                  <a:spcPct val="0"/>
                </a:spcBef>
                <a:spcAft>
                  <a:spcPct val="0"/>
                </a:spcAft>
                <a:defRPr/>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37B536-092C-48B3-B9BD-7A004830D0F1}" type="slidenum">
              <a:rPr lang="en-US">
                <a:ea typeface="ＭＳ Ｐゴシック" pitchFamily="-72" charset="-128"/>
                <a:cs typeface="ＭＳ Ｐゴシック" pitchFamily="-72" charset="-128"/>
              </a:rPr>
              <a:pPr fontAlgn="base">
                <a:spcBef>
                  <a:spcPct val="0"/>
                </a:spcBef>
                <a:spcAft>
                  <a:spcPct val="0"/>
                </a:spcAft>
                <a:defRPr/>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A9D10E-05AA-4E1E-AF96-4AF9B73AA880}" type="slidenum">
              <a:rPr lang="en-US">
                <a:ea typeface="ＭＳ Ｐゴシック" pitchFamily="-72" charset="-128"/>
                <a:cs typeface="ＭＳ Ｐゴシック" pitchFamily="-72" charset="-128"/>
              </a:rPr>
              <a:pPr fontAlgn="base">
                <a:spcBef>
                  <a:spcPct val="0"/>
                </a:spcBef>
                <a:spcAft>
                  <a:spcPct val="0"/>
                </a:spcAft>
                <a:defRPr/>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B67D1-21D0-4C9A-9086-5DF7B3B01278}" type="slidenum">
              <a:rPr lang="en-US">
                <a:ea typeface="ＭＳ Ｐゴシック" pitchFamily="-72" charset="-128"/>
                <a:cs typeface="ＭＳ Ｐゴシック" pitchFamily="-72" charset="-128"/>
              </a:rPr>
              <a:pPr fontAlgn="base">
                <a:spcBef>
                  <a:spcPct val="0"/>
                </a:spcBef>
                <a:spcAft>
                  <a:spcPct val="0"/>
                </a:spcAft>
                <a:defRPr/>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0485CA-3209-4A9F-9F20-CBC07867B07E}" type="slidenum">
              <a:rPr lang="en-US">
                <a:ea typeface="ＭＳ Ｐゴシック" pitchFamily="-72" charset="-128"/>
                <a:cs typeface="ＭＳ Ｐゴシック" pitchFamily="-72" charset="-128"/>
              </a:rPr>
              <a:pPr fontAlgn="base">
                <a:spcBef>
                  <a:spcPct val="0"/>
                </a:spcBef>
                <a:spcAft>
                  <a:spcPct val="0"/>
                </a:spcAft>
                <a:defRPr/>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FF7383-7508-43F9-A2D5-26CF91EEC599}" type="slidenum">
              <a:rPr lang="en-US">
                <a:ea typeface="ＭＳ Ｐゴシック" pitchFamily="-72" charset="-128"/>
                <a:cs typeface="ＭＳ Ｐゴシック" pitchFamily="-72" charset="-128"/>
              </a:rPr>
              <a:pPr fontAlgn="base">
                <a:spcBef>
                  <a:spcPct val="0"/>
                </a:spcBef>
                <a:spcAft>
                  <a:spcPct val="0"/>
                </a:spcAft>
                <a:defRPr/>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1A5225-375A-4BCF-9DF7-20D4140697CF}" type="slidenum">
              <a:rPr lang="en-US">
                <a:ea typeface="ＭＳ Ｐゴシック" pitchFamily="-72" charset="-128"/>
                <a:cs typeface="ＭＳ Ｐゴシック" pitchFamily="-72" charset="-128"/>
              </a:rPr>
              <a:pPr fontAlgn="base">
                <a:spcBef>
                  <a:spcPct val="0"/>
                </a:spcBef>
                <a:spcAft>
                  <a:spcPct val="0"/>
                </a:spcAft>
                <a:defRPr/>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25D279-CAB6-4166-9227-F9C7DA8981FD}" type="slidenum">
              <a:rPr lang="en-US">
                <a:ea typeface="ＭＳ Ｐゴシック" pitchFamily="-72" charset="-128"/>
                <a:cs typeface="ＭＳ Ｐゴシック" pitchFamily="-72" charset="-128"/>
              </a:rPr>
              <a:pPr fontAlgn="base">
                <a:spcBef>
                  <a:spcPct val="0"/>
                </a:spcBef>
                <a:spcAft>
                  <a:spcPct val="0"/>
                </a:spcAft>
                <a:defRPr/>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76E126-5AE1-4553-B491-40C4F0CEB972}" type="slidenum">
              <a:rPr lang="en-US">
                <a:ea typeface="ＭＳ Ｐゴシック" pitchFamily="-72" charset="-128"/>
                <a:cs typeface="ＭＳ Ｐゴシック" pitchFamily="-72" charset="-128"/>
              </a:rPr>
              <a:pPr fontAlgn="base">
                <a:spcBef>
                  <a:spcPct val="0"/>
                </a:spcBef>
                <a:spcAft>
                  <a:spcPct val="0"/>
                </a:spcAft>
                <a:defRPr/>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81AF3-2C16-47E1-95F4-E6254FDD40AF}" type="slidenum">
              <a:rPr lang="en-US">
                <a:ea typeface="ＭＳ Ｐゴシック" pitchFamily="-72" charset="-128"/>
                <a:cs typeface="ＭＳ Ｐゴシック" pitchFamily="-72" charset="-128"/>
              </a:rPr>
              <a:pPr fontAlgn="base">
                <a:spcBef>
                  <a:spcPct val="0"/>
                </a:spcBef>
                <a:spcAft>
                  <a:spcPct val="0"/>
                </a:spcAft>
                <a:defRPr/>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DE509A-3570-4BDD-A057-E6471387EC23}"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B26434-5904-4199-97CD-846002C28929}" type="slidenum">
              <a:rPr lang="en-US">
                <a:ea typeface="ＭＳ Ｐゴシック" pitchFamily="-72" charset="-128"/>
                <a:cs typeface="ＭＳ Ｐゴシック" pitchFamily="-72" charset="-128"/>
              </a:rPr>
              <a:pPr fontAlgn="base">
                <a:spcBef>
                  <a:spcPct val="0"/>
                </a:spcBef>
                <a:spcAft>
                  <a:spcPct val="0"/>
                </a:spcAft>
                <a:defRPr/>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6381AB-5300-492C-9649-EC059946154A}" type="slidenum">
              <a:rPr lang="en-US">
                <a:ea typeface="ＭＳ Ｐゴシック" pitchFamily="-72" charset="-128"/>
                <a:cs typeface="ＭＳ Ｐゴシック" pitchFamily="-72" charset="-128"/>
              </a:rPr>
              <a:pPr fontAlgn="base">
                <a:spcBef>
                  <a:spcPct val="0"/>
                </a:spcBef>
                <a:spcAft>
                  <a:spcPct val="0"/>
                </a:spcAft>
                <a:defRPr/>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6BC594-59D3-4C22-9908-5D371835056B}" type="slidenum">
              <a:rPr lang="en-US">
                <a:ea typeface="ＭＳ Ｐゴシック" pitchFamily="-72" charset="-128"/>
                <a:cs typeface="ＭＳ Ｐゴシック" pitchFamily="-72" charset="-128"/>
              </a:rPr>
              <a:pPr fontAlgn="base">
                <a:spcBef>
                  <a:spcPct val="0"/>
                </a:spcBef>
                <a:spcAft>
                  <a:spcPct val="0"/>
                </a:spcAft>
                <a:defRPr/>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83CCF3-415F-46A4-ACEC-F8EDC9C34358}" type="slidenum">
              <a:rPr lang="en-US">
                <a:ea typeface="ＭＳ Ｐゴシック" pitchFamily="-72" charset="-128"/>
                <a:cs typeface="ＭＳ Ｐゴシック" pitchFamily="-72" charset="-128"/>
              </a:rPr>
              <a:pPr fontAlgn="base">
                <a:spcBef>
                  <a:spcPct val="0"/>
                </a:spcBef>
                <a:spcAft>
                  <a:spcPct val="0"/>
                </a:spcAft>
                <a:defRPr/>
              </a:pPr>
              <a:t>43</a:t>
            </a:fld>
            <a:endParaRPr lang="en-US">
              <a:ea typeface="ＭＳ Ｐゴシック" pitchFamily="-72" charset="-128"/>
              <a:cs typeface="ＭＳ Ｐゴシック" pitchFamily="-72"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5D30E2-20E0-4EFC-8275-5F01A36F5623}" type="slidenum">
              <a:rPr lang="en-US">
                <a:ea typeface="ＭＳ Ｐゴシック" pitchFamily="-72" charset="-128"/>
                <a:cs typeface="ＭＳ Ｐゴシック" pitchFamily="-72" charset="-128"/>
              </a:rPr>
              <a:pPr fontAlgn="base">
                <a:spcBef>
                  <a:spcPct val="0"/>
                </a:spcBef>
                <a:spcAft>
                  <a:spcPct val="0"/>
                </a:spcAft>
                <a:defRPr/>
              </a:pPr>
              <a:t>44</a:t>
            </a:fld>
            <a:endParaRPr lang="en-US">
              <a:ea typeface="ＭＳ Ｐゴシック" pitchFamily="-72" charset="-128"/>
              <a:cs typeface="ＭＳ Ｐゴシック" pitchFamily="-7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FB72F8-07C2-485F-A0E3-2570B61974BC}" type="slidenum">
              <a:rPr lang="en-US">
                <a:ea typeface="ＭＳ Ｐゴシック" pitchFamily="-72" charset="-128"/>
                <a:cs typeface="ＭＳ Ｐゴシック" pitchFamily="-72" charset="-128"/>
              </a:rPr>
              <a:pPr fontAlgn="base">
                <a:spcBef>
                  <a:spcPct val="0"/>
                </a:spcBef>
                <a:spcAft>
                  <a:spcPct val="0"/>
                </a:spcAft>
                <a:defRPr/>
              </a:pPr>
              <a:t>45</a:t>
            </a:fld>
            <a:endParaRPr lang="en-US">
              <a:ea typeface="ＭＳ Ｐゴシック" pitchFamily="-72" charset="-128"/>
              <a:cs typeface="ＭＳ Ｐゴシック" pitchFamily="-7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A5757D-279D-4C3C-908E-FBB9E59C32D2}" type="slidenum">
              <a:rPr lang="en-US">
                <a:ea typeface="ＭＳ Ｐゴシック" pitchFamily="-72" charset="-128"/>
                <a:cs typeface="ＭＳ Ｐゴシック" pitchFamily="-72" charset="-128"/>
              </a:rPr>
              <a:pPr fontAlgn="base">
                <a:spcBef>
                  <a:spcPct val="0"/>
                </a:spcBef>
                <a:spcAft>
                  <a:spcPct val="0"/>
                </a:spcAft>
                <a:defRPr/>
              </a:pPr>
              <a:t>46</a:t>
            </a:fld>
            <a:endParaRPr lang="en-US">
              <a:ea typeface="ＭＳ Ｐゴシック" pitchFamily="-72" charset="-128"/>
              <a:cs typeface="ＭＳ Ｐゴシック" pitchFamily="-72"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FB14A-030C-463C-A134-1ED5F93DAD21}" type="slidenum">
              <a:rPr lang="en-US">
                <a:ea typeface="ＭＳ Ｐゴシック" pitchFamily="-72" charset="-128"/>
                <a:cs typeface="ＭＳ Ｐゴシック" pitchFamily="-72" charset="-128"/>
              </a:rPr>
              <a:pPr fontAlgn="base">
                <a:spcBef>
                  <a:spcPct val="0"/>
                </a:spcBef>
                <a:spcAft>
                  <a:spcPct val="0"/>
                </a:spcAft>
                <a:defRPr/>
              </a:pPr>
              <a:t>47</a:t>
            </a:fld>
            <a:endParaRPr lang="en-US">
              <a:ea typeface="ＭＳ Ｐゴシック" pitchFamily="-72" charset="-128"/>
              <a:cs typeface="ＭＳ Ｐゴシック" pitchFamily="-72"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126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A380FC-3092-4A4E-805D-F0749415F261}"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5AD86-1F68-42E9-B39F-2DF5C08B4CEB}"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2DC1E0-22AF-4B09-9146-D792965FC94B}"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F34CEA-12B5-43F9-9EDD-BBFD803CF2C7}"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1DB74-290E-49D6-A467-1A1A87688927}"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3109DA23-E403-47F9-943B-841A31895E1C}" type="datetimeFigureOut">
              <a:rPr lang="en-US"/>
              <a:pPr>
                <a:defRPr/>
              </a:pPr>
              <a:t>2/19/13</a:t>
            </a:fld>
            <a:endParaRPr lang="en-US"/>
          </a:p>
        </p:txBody>
      </p:sp>
      <p:sp>
        <p:nvSpPr>
          <p:cNvPr id="5" name="Footer Placeholder 18"/>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26"/>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BCB9560B-E301-4754-AE12-54DD68F4021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1E36CBB8-99E7-4DB7-BA3F-12AD6A905601}" type="datetimeFigureOut">
              <a:rPr lang="en-US"/>
              <a:pPr>
                <a:defRPr/>
              </a:pPr>
              <a:t>2/19/13</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9844750C-BE64-4E6E-81EC-2CA0FFE254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845DE4B2-B3EC-4C58-B584-ABCA1C06131C}" type="datetimeFigureOut">
              <a:rPr lang="en-US"/>
              <a:pPr>
                <a:defRPr/>
              </a:pPr>
              <a:t>2/19/13</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9013C8CC-1D96-4AE2-8A23-EDEC6D27C2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5"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14-</a:t>
            </a:r>
            <a:fld id="{915DF516-4499-4560-831E-3FFE161E057A}"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a:xfrm>
            <a:off x="457200" y="535125"/>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C7F0744E-0541-4098-9554-400DB8A9E7CE}" type="datetimeFigureOut">
              <a:rPr lang="en-US"/>
              <a:pPr>
                <a:defRPr/>
              </a:pPr>
              <a:t>2/19/13</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C5AF2F0D-A76E-4675-B66E-925605190A8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5125"/>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42F50DA3-ABFC-43C3-9322-F0820B2DD9C7}" type="datetimeFigureOut">
              <a:rPr lang="en-US"/>
              <a:pPr>
                <a:defRPr/>
              </a:pPr>
              <a:t>2/19/13</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D671ABCA-ADBF-49A6-A57D-A16E38BDC0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512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1876E5C6-84E3-4178-AF80-F9B69739A793}" type="datetimeFigureOut">
              <a:rPr lang="en-US"/>
              <a:pPr>
                <a:defRPr/>
              </a:pPr>
              <a:t>2/19/13</a:t>
            </a:fld>
            <a:endParaRPr lang="en-US"/>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FD834B16-D837-4ECA-A4D0-B551A7F54D7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4"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14-</a:t>
            </a:r>
            <a:fld id="{93D03110-CFAC-4D0D-979D-858EB2A2A917}"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a:xfrm>
            <a:off x="457200" y="535125"/>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3"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14-</a:t>
            </a:r>
            <a:fld id="{24493BFC-E5AE-4617-8129-01BBC95407EE}"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chor="b">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EFB3DC0B-EA67-4E3C-975F-38B2328924C9}" type="datetimeFigureOut">
              <a:rPr lang="en-US"/>
              <a:pPr>
                <a:defRPr/>
              </a:pPr>
              <a:t>2/19/13</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2F9B6E87-2654-4BBE-B74E-C1DB150FB0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nchor="b"/>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0C3490F9-CFFB-44E5-9820-E3AC0A38E562}" type="datetimeFigureOut">
              <a:rPr lang="en-US"/>
              <a:pPr>
                <a:defRPr/>
              </a:pPr>
              <a:t>2/19/13</a:t>
            </a:fld>
            <a:endParaRPr lang="en-US"/>
          </a:p>
        </p:txBody>
      </p:sp>
      <p:sp>
        <p:nvSpPr>
          <p:cNvPr id="10" name="Footer Placeholder 5"/>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FF0FB9DA-12F7-493D-8BB8-8894CA6B7B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028" name="Title Placeholder 8"/>
          <p:cNvSpPr>
            <a:spLocks noGrp="1"/>
          </p:cNvSpPr>
          <p:nvPr>
            <p:ph type="title"/>
          </p:nvPr>
        </p:nvSpPr>
        <p:spPr bwMode="auto">
          <a:xfrm>
            <a:off x="457200" y="534988"/>
            <a:ext cx="8229600" cy="1143000"/>
          </a:xfrm>
          <a:prstGeom prst="rect">
            <a:avLst/>
          </a:prstGeom>
          <a:noFill/>
          <a:ln w="9525">
            <a:noFill/>
            <a:miter lim="800000"/>
            <a:headEnd/>
            <a:tailEnd/>
          </a:ln>
        </p:spPr>
        <p:txBody>
          <a:bodyPr vert="horz" wrap="square" lIns="0" tIns="45720" rIns="0" bIns="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30"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5000" kern="1200">
          <a:solidFill>
            <a:schemeClr val="tx2"/>
          </a:solidFill>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72" charset="2"/>
        <a:buChar char=""/>
        <a:defRPr sz="2600" kern="1200">
          <a:solidFill>
            <a:schemeClr val="tx1"/>
          </a:solidFill>
          <a:latin typeface="+mn-lt"/>
          <a:ea typeface="ＭＳ Ｐゴシック" pitchFamily="-72" charset="-128"/>
          <a:cs typeface="ＭＳ Ｐゴシック" pitchFamily="-72" charset="-128"/>
        </a:defRPr>
      </a:lvl1pPr>
      <a:lvl2pPr marL="639763" indent="-246063" algn="l" rtl="0" eaLnBrk="0" fontAlgn="base" hangingPunct="0">
        <a:spcBef>
          <a:spcPct val="20000"/>
        </a:spcBef>
        <a:spcAft>
          <a:spcPct val="0"/>
        </a:spcAft>
        <a:buClr>
          <a:schemeClr val="accent1"/>
        </a:buClr>
        <a:buSzPct val="85000"/>
        <a:buFont typeface="Wingdings 2" pitchFamily="-72" charset="2"/>
        <a:buChar char=""/>
        <a:defRPr sz="2400" kern="1200">
          <a:solidFill>
            <a:schemeClr val="tx1"/>
          </a:solidFill>
          <a:latin typeface="+mn-lt"/>
          <a:ea typeface="ＭＳ Ｐゴシック" pitchFamily="-72"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72" charset="2"/>
        <a:buChar char=""/>
        <a:defRPr sz="2100" kern="1200">
          <a:solidFill>
            <a:schemeClr val="tx1"/>
          </a:solidFill>
          <a:latin typeface="+mn-lt"/>
          <a:ea typeface="ＭＳ Ｐゴシック" pitchFamily="-72" charset="-128"/>
          <a:cs typeface="+mn-cs"/>
        </a:defRPr>
      </a:lvl3pPr>
      <a:lvl4pPr marL="1187450" indent="-209550" algn="l" rtl="0" eaLnBrk="0" fontAlgn="base" hangingPunct="0">
        <a:spcBef>
          <a:spcPct val="20000"/>
        </a:spcBef>
        <a:spcAft>
          <a:spcPct val="0"/>
        </a:spcAft>
        <a:buClr>
          <a:srgbClr val="0BD0D9"/>
        </a:buClr>
        <a:buSzPct val="65000"/>
        <a:buFont typeface="Wingdings 2" pitchFamily="-72" charset="2"/>
        <a:buChar char=""/>
        <a:defRPr sz="2000" kern="1200">
          <a:solidFill>
            <a:schemeClr val="tx1"/>
          </a:solidFill>
          <a:latin typeface="+mn-lt"/>
          <a:ea typeface="ＭＳ Ｐゴシック" pitchFamily="-72" charset="-128"/>
          <a:cs typeface="+mn-cs"/>
        </a:defRPr>
      </a:lvl4pPr>
      <a:lvl5pPr marL="1462088" indent="-209550" algn="l" rtl="0" eaLnBrk="0" fontAlgn="base" hangingPunct="0">
        <a:spcBef>
          <a:spcPct val="20000"/>
        </a:spcBef>
        <a:spcAft>
          <a:spcPct val="0"/>
        </a:spcAft>
        <a:buClr>
          <a:srgbClr val="10CF9B"/>
        </a:buClr>
        <a:buSzPct val="65000"/>
        <a:buFont typeface="Wingdings 2" pitchFamily="-72" charset="2"/>
        <a:buChar char=""/>
        <a:defRPr sz="2000" kern="1200">
          <a:solidFill>
            <a:schemeClr val="tx1"/>
          </a:solidFill>
          <a:latin typeface="+mn-lt"/>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19325"/>
            <a:ext cx="7851648" cy="1828800"/>
          </a:xfrm>
        </p:spPr>
        <p:txBody>
          <a:bodyPr/>
          <a:lstStyle/>
          <a:p>
            <a:pPr eaLnBrk="1" fontAlgn="auto" hangingPunct="1">
              <a:spcAft>
                <a:spcPts val="0"/>
              </a:spcAft>
              <a:defRPr/>
            </a:pPr>
            <a:r>
              <a:rPr lang="en-US" smtClean="0"/>
              <a:t>Chapter 14</a:t>
            </a:r>
            <a:br>
              <a:rPr lang="en-US" smtClean="0"/>
            </a:br>
            <a:endParaRPr lang="en-US" dirty="0"/>
          </a:p>
        </p:txBody>
      </p:sp>
      <p:sp>
        <p:nvSpPr>
          <p:cNvPr id="15362" name="Subtitle 2"/>
          <p:cNvSpPr>
            <a:spLocks noGrp="1"/>
          </p:cNvSpPr>
          <p:nvPr>
            <p:ph type="subTitle" idx="1"/>
          </p:nvPr>
        </p:nvSpPr>
        <p:spPr>
          <a:xfrm>
            <a:off x="533400" y="3228975"/>
            <a:ext cx="7854950" cy="1752600"/>
          </a:xfrm>
        </p:spPr>
        <p:txBody>
          <a:bodyPr/>
          <a:lstStyle/>
          <a:p>
            <a:pPr marR="0" eaLnBrk="1" hangingPunct="1"/>
            <a:r>
              <a:rPr lang="en-US" smtClean="0"/>
              <a:t>Making Use of Associations Tests</a:t>
            </a:r>
          </a:p>
        </p:txBody>
      </p:sp>
      <p:sp>
        <p:nvSpPr>
          <p:cNvPr id="15363" name="Rectangle 3"/>
          <p:cNvSpPr>
            <a:spLocks noChangeArrowheads="1"/>
          </p:cNvSpPr>
          <p:nvPr/>
        </p:nvSpPr>
        <p:spPr bwMode="auto">
          <a:xfrm>
            <a:off x="3095625" y="6372225"/>
            <a:ext cx="2930525" cy="274638"/>
          </a:xfrm>
          <a:prstGeom prst="rect">
            <a:avLst/>
          </a:prstGeom>
          <a:noFill/>
          <a:ln w="9525">
            <a:noFill/>
            <a:miter lim="800000"/>
            <a:headEnd/>
            <a:tailEnd/>
          </a:ln>
        </p:spPr>
        <p:txBody>
          <a:bodyPr wrap="none">
            <a:prstTxWarp prst="textNoShape">
              <a:avLst/>
            </a:prstTxWarp>
            <a:spAutoFit/>
          </a:bodyPr>
          <a:lstStyle/>
          <a:p>
            <a:r>
              <a:rPr lang="en-US" sz="1200">
                <a:latin typeface="Constantia" pitchFamily="-72" charset="0"/>
              </a:rPr>
              <a:t>Copyright © 2014 Pearson Education, Inc.</a:t>
            </a:r>
          </a:p>
        </p:txBody>
      </p:sp>
      <p:sp>
        <p:nvSpPr>
          <p:cNvPr id="15364" name="Rectangle 4"/>
          <p:cNvSpPr>
            <a:spLocks noChangeArrowheads="1"/>
          </p:cNvSpPr>
          <p:nvPr/>
        </p:nvSpPr>
        <p:spPr bwMode="auto">
          <a:xfrm>
            <a:off x="8485188" y="6367463"/>
            <a:ext cx="231775" cy="274637"/>
          </a:xfrm>
          <a:prstGeom prst="rect">
            <a:avLst/>
          </a:prstGeom>
          <a:noFill/>
          <a:ln w="9525">
            <a:noFill/>
            <a:miter lim="800000"/>
            <a:headEnd/>
            <a:tailEnd/>
          </a:ln>
        </p:spPr>
        <p:txBody>
          <a:bodyPr wrap="none">
            <a:prstTxWarp prst="textNoShape">
              <a:avLst/>
            </a:prstTxWarp>
            <a:spAutoFit/>
          </a:bodyPr>
          <a:lstStyle/>
          <a:p>
            <a:pPr algn="r"/>
            <a:fld id="{650B95BB-D8DE-4C97-BC3B-48DD2AEE5F5C}" type="slidenum">
              <a:rPr lang="en-US" sz="1200">
                <a:latin typeface="Constantia" pitchFamily="-72" charset="0"/>
              </a:rPr>
              <a:pPr algn="r"/>
              <a:t>1</a:t>
            </a:fld>
            <a:endParaRPr lang="en-US" sz="1200">
              <a:latin typeface="Constantia" pitchFamily="-7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503238" y="976313"/>
            <a:ext cx="8229600" cy="1143000"/>
          </a:xfrm>
        </p:spPr>
        <p:txBody>
          <a:bodyPr/>
          <a:lstStyle/>
          <a:p>
            <a:pPr eaLnBrk="1" hangingPunct="1"/>
            <a:r>
              <a:rPr lang="en-US" smtClean="0"/>
              <a:t>Relationships Between </a:t>
            </a:r>
            <a:br>
              <a:rPr lang="en-US" smtClean="0"/>
            </a:br>
            <a:r>
              <a:rPr lang="en-US" smtClean="0"/>
              <a:t>Two Variables</a:t>
            </a:r>
          </a:p>
        </p:txBody>
      </p:sp>
      <p:sp>
        <p:nvSpPr>
          <p:cNvPr id="33794" name="Rectangle 3"/>
          <p:cNvSpPr>
            <a:spLocks noGrp="1" noChangeArrowheads="1"/>
          </p:cNvSpPr>
          <p:nvPr>
            <p:ph idx="1"/>
          </p:nvPr>
        </p:nvSpPr>
        <p:spPr>
          <a:xfrm>
            <a:off x="457200" y="2513013"/>
            <a:ext cx="8229600" cy="3771900"/>
          </a:xfrm>
        </p:spPr>
        <p:txBody>
          <a:bodyPr/>
          <a:lstStyle/>
          <a:p>
            <a:pPr eaLnBrk="1" hangingPunct="1"/>
            <a:r>
              <a:rPr lang="en-US" b="1" smtClean="0"/>
              <a:t>Linear</a:t>
            </a:r>
            <a:r>
              <a:rPr lang="en-US" smtClean="0"/>
              <a:t> relationship: “straight-linear association” between two variables</a:t>
            </a:r>
          </a:p>
          <a:p>
            <a:pPr eaLnBrk="1" hangingPunct="1"/>
            <a:endParaRPr lang="en-US" smtClean="0"/>
          </a:p>
          <a:p>
            <a:pPr eaLnBrk="1" hangingPunct="1"/>
            <a:endParaRPr lang="en-US" smtClean="0"/>
          </a:p>
        </p:txBody>
      </p:sp>
      <p:pic>
        <p:nvPicPr>
          <p:cNvPr id="33795" name="Picture 2"/>
          <p:cNvPicPr>
            <a:picLocks noChangeAspect="1" noChangeArrowheads="1"/>
          </p:cNvPicPr>
          <p:nvPr/>
        </p:nvPicPr>
        <p:blipFill>
          <a:blip r:embed="rId3"/>
          <a:srcRect/>
          <a:stretch>
            <a:fillRect/>
          </a:stretch>
        </p:blipFill>
        <p:spPr bwMode="auto">
          <a:xfrm>
            <a:off x="579438" y="3475038"/>
            <a:ext cx="822325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5138" y="1014413"/>
            <a:ext cx="8229600" cy="1143000"/>
          </a:xfrm>
        </p:spPr>
        <p:txBody>
          <a:bodyPr>
            <a:normAutofit fontScale="90000"/>
          </a:bodyPr>
          <a:lstStyle/>
          <a:p>
            <a:pPr eaLnBrk="1" fontAlgn="auto" hangingPunct="1">
              <a:spcAft>
                <a:spcPts val="0"/>
              </a:spcAft>
              <a:defRPr/>
            </a:pPr>
            <a:r>
              <a:rPr lang="en-US" smtClean="0">
                <a:ea typeface="+mj-ea"/>
                <a:cs typeface="+mj-cs"/>
              </a:rPr>
              <a:t>Relationships Between </a:t>
            </a:r>
            <a:br>
              <a:rPr lang="en-US" smtClean="0">
                <a:ea typeface="+mj-ea"/>
                <a:cs typeface="+mj-cs"/>
              </a:rPr>
            </a:br>
            <a:r>
              <a:rPr lang="en-US" smtClean="0">
                <a:ea typeface="+mj-ea"/>
                <a:cs typeface="+mj-cs"/>
              </a:rPr>
              <a:t>Two Variables</a:t>
            </a:r>
            <a:endParaRPr lang="en-US" dirty="0" smtClean="0">
              <a:ea typeface="+mj-ea"/>
              <a:cs typeface="+mj-cs"/>
            </a:endParaRPr>
          </a:p>
        </p:txBody>
      </p:sp>
      <p:sp>
        <p:nvSpPr>
          <p:cNvPr id="35842" name="Rectangle 3"/>
          <p:cNvSpPr>
            <a:spLocks noGrp="1" noChangeArrowheads="1"/>
          </p:cNvSpPr>
          <p:nvPr>
            <p:ph idx="1"/>
          </p:nvPr>
        </p:nvSpPr>
        <p:spPr>
          <a:xfrm>
            <a:off x="419100" y="2339975"/>
            <a:ext cx="8229600" cy="4387850"/>
          </a:xfrm>
        </p:spPr>
        <p:txBody>
          <a:bodyPr/>
          <a:lstStyle/>
          <a:p>
            <a:pPr eaLnBrk="1" hangingPunct="1"/>
            <a:r>
              <a:rPr lang="en-US" b="1" smtClean="0"/>
              <a:t>Curvilinear</a:t>
            </a:r>
            <a:r>
              <a:rPr lang="en-US" smtClean="0"/>
              <a:t>: some smooth curve pattern describes the association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9263" y="1000125"/>
            <a:ext cx="8229600" cy="1143000"/>
          </a:xfrm>
        </p:spPr>
        <p:txBody>
          <a:bodyPr>
            <a:normAutofit fontScale="90000"/>
          </a:bodyPr>
          <a:lstStyle/>
          <a:p>
            <a:pPr eaLnBrk="1" fontAlgn="auto" hangingPunct="1">
              <a:spcAft>
                <a:spcPts val="0"/>
              </a:spcAft>
              <a:defRPr/>
            </a:pPr>
            <a:r>
              <a:rPr lang="en-US" dirty="0" smtClean="0">
                <a:ea typeface="+mj-ea"/>
                <a:cs typeface="+mj-cs"/>
              </a:rPr>
              <a:t>Characterizing Relationships </a:t>
            </a:r>
            <a:br>
              <a:rPr lang="en-US" dirty="0" smtClean="0">
                <a:ea typeface="+mj-ea"/>
                <a:cs typeface="+mj-cs"/>
              </a:rPr>
            </a:br>
            <a:r>
              <a:rPr lang="en-US" dirty="0" smtClean="0">
                <a:ea typeface="+mj-ea"/>
                <a:cs typeface="+mj-cs"/>
              </a:rPr>
              <a:t>Between Variables</a:t>
            </a:r>
          </a:p>
        </p:txBody>
      </p:sp>
      <p:sp>
        <p:nvSpPr>
          <p:cNvPr id="37890" name="Rectangle 3"/>
          <p:cNvSpPr>
            <a:spLocks noGrp="1" noChangeArrowheads="1"/>
          </p:cNvSpPr>
          <p:nvPr>
            <p:ph idx="1"/>
          </p:nvPr>
        </p:nvSpPr>
        <p:spPr>
          <a:xfrm>
            <a:off x="457200" y="2278063"/>
            <a:ext cx="8229600" cy="4389437"/>
          </a:xfrm>
        </p:spPr>
        <p:txBody>
          <a:bodyPr/>
          <a:lstStyle/>
          <a:p>
            <a:pPr eaLnBrk="1" hangingPunct="1"/>
            <a:r>
              <a:rPr lang="en-US" b="1" smtClean="0"/>
              <a:t>Presence</a:t>
            </a:r>
            <a:r>
              <a:rPr lang="en-US" smtClean="0"/>
              <a:t>: whether any systematic (statistical) relationship exists between two variables </a:t>
            </a:r>
          </a:p>
          <a:p>
            <a:pPr eaLnBrk="1" hangingPunct="1"/>
            <a:r>
              <a:rPr lang="en-US" b="1" smtClean="0"/>
              <a:t>Direction</a:t>
            </a:r>
            <a:r>
              <a:rPr lang="en-US" smtClean="0"/>
              <a:t> or pattern: whether the relationship is positive or negative</a:t>
            </a:r>
          </a:p>
          <a:p>
            <a:pPr eaLnBrk="1" hangingPunct="1"/>
            <a:r>
              <a:rPr lang="en-US" b="1" smtClean="0"/>
              <a:t>Strength of association</a:t>
            </a:r>
            <a:r>
              <a:rPr lang="en-US" smtClean="0"/>
              <a:t>: whether the relationship is consistent</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srcRect/>
          <a:stretch>
            <a:fillRect/>
          </a:stretch>
        </p:blipFill>
        <p:spPr bwMode="auto">
          <a:xfrm>
            <a:off x="422275" y="990600"/>
            <a:ext cx="8548688" cy="465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696913"/>
            <a:ext cx="8229600" cy="1143000"/>
          </a:xfrm>
        </p:spPr>
        <p:txBody>
          <a:bodyPr/>
          <a:lstStyle/>
          <a:p>
            <a:pPr eaLnBrk="1" hangingPunct="1"/>
            <a:r>
              <a:rPr lang="en-US" smtClean="0"/>
              <a:t>Cross-Tabulations</a:t>
            </a:r>
          </a:p>
        </p:txBody>
      </p:sp>
      <p:sp>
        <p:nvSpPr>
          <p:cNvPr id="41986" name="Rectangle 3"/>
          <p:cNvSpPr>
            <a:spLocks noGrp="1" noChangeArrowheads="1"/>
          </p:cNvSpPr>
          <p:nvPr>
            <p:ph idx="1"/>
          </p:nvPr>
        </p:nvSpPr>
        <p:spPr>
          <a:xfrm>
            <a:off x="457200" y="2097088"/>
            <a:ext cx="8229600" cy="4389437"/>
          </a:xfrm>
        </p:spPr>
        <p:txBody>
          <a:bodyPr/>
          <a:lstStyle/>
          <a:p>
            <a:pPr eaLnBrk="1" hangingPunct="1"/>
            <a:r>
              <a:rPr lang="en-US" b="1" smtClean="0"/>
              <a:t>Cross-tabulation</a:t>
            </a:r>
            <a:r>
              <a:rPr lang="en-US" smtClean="0"/>
              <a:t>: rows and columns defined by the categories classifying each variable; used for nonmonotonic relationships</a:t>
            </a:r>
          </a:p>
          <a:p>
            <a:pPr eaLnBrk="1" hangingPunct="1"/>
            <a:r>
              <a:rPr lang="en-US" b="1" smtClean="0"/>
              <a:t>Cross-tabulation cell</a:t>
            </a:r>
            <a:r>
              <a:rPr lang="en-US" smtClean="0"/>
              <a:t>: the intersection of a row and a column</a:t>
            </a:r>
          </a:p>
          <a:p>
            <a:pPr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534988"/>
            <a:ext cx="8229600" cy="1143000"/>
          </a:xfrm>
        </p:spPr>
        <p:txBody>
          <a:bodyPr/>
          <a:lstStyle/>
          <a:p>
            <a:pPr eaLnBrk="1" hangingPunct="1"/>
            <a:r>
              <a:rPr lang="en-US" smtClean="0"/>
              <a:t>Cross-Tabulations</a:t>
            </a:r>
          </a:p>
        </p:txBody>
      </p:sp>
      <p:sp>
        <p:nvSpPr>
          <p:cNvPr id="44034" name="Rectangle 3"/>
          <p:cNvSpPr>
            <a:spLocks noGrp="1" noChangeArrowheads="1"/>
          </p:cNvSpPr>
          <p:nvPr>
            <p:ph idx="1"/>
          </p:nvPr>
        </p:nvSpPr>
        <p:spPr/>
        <p:txBody>
          <a:bodyPr/>
          <a:lstStyle/>
          <a:p>
            <a:pPr eaLnBrk="1" hangingPunct="1"/>
            <a:r>
              <a:rPr lang="en-US" smtClean="0"/>
              <a:t>Cross-tabulation table: four types of numbers in each cell</a:t>
            </a:r>
          </a:p>
          <a:p>
            <a:pPr lvl="1" eaLnBrk="1" hangingPunct="1"/>
            <a:r>
              <a:rPr lang="en-US" smtClean="0"/>
              <a:t>Frequency</a:t>
            </a:r>
          </a:p>
          <a:p>
            <a:pPr lvl="1" eaLnBrk="1" hangingPunct="1"/>
            <a:r>
              <a:rPr lang="en-US" smtClean="0"/>
              <a:t>Raw percentage</a:t>
            </a:r>
          </a:p>
          <a:p>
            <a:pPr lvl="1" eaLnBrk="1" hangingPunct="1"/>
            <a:r>
              <a:rPr lang="en-US" smtClean="0"/>
              <a:t>Column percentage</a:t>
            </a:r>
          </a:p>
          <a:p>
            <a:pPr lvl="1" eaLnBrk="1" hangingPunct="1"/>
            <a:r>
              <a:rPr lang="en-US" smtClean="0"/>
              <a:t>Row percentage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534988"/>
            <a:ext cx="8229600" cy="1143000"/>
          </a:xfrm>
        </p:spPr>
        <p:txBody>
          <a:bodyPr/>
          <a:lstStyle/>
          <a:p>
            <a:pPr eaLnBrk="1" hangingPunct="1"/>
            <a:r>
              <a:rPr lang="en-US" smtClean="0"/>
              <a:t>Cross-Tabulations</a:t>
            </a:r>
          </a:p>
        </p:txBody>
      </p:sp>
      <p:sp>
        <p:nvSpPr>
          <p:cNvPr id="46082" name="Content Placeholder 2"/>
          <p:cNvSpPr>
            <a:spLocks noGrp="1"/>
          </p:cNvSpPr>
          <p:nvPr>
            <p:ph idx="1"/>
          </p:nvPr>
        </p:nvSpPr>
        <p:spPr/>
        <p:txBody>
          <a:bodyPr/>
          <a:lstStyle/>
          <a:p>
            <a:pPr eaLnBrk="1" hangingPunct="1"/>
            <a:r>
              <a:rPr lang="en-US" smtClean="0"/>
              <a:t>Frequencies are the raw numbers in the cell.</a:t>
            </a:r>
          </a:p>
          <a:p>
            <a:pPr eaLnBrk="1" hangingPunct="1"/>
            <a:r>
              <a:rPr lang="en-US" smtClean="0"/>
              <a:t>Raw percentages are cell frequencies divided by the grand total.</a:t>
            </a:r>
          </a:p>
          <a:p>
            <a:pPr eaLnBrk="1" hangingPunct="1"/>
            <a:r>
              <a:rPr lang="en-US" smtClean="0"/>
              <a:t>Row percentages are the row cell frequencies divided by its row total.</a:t>
            </a:r>
          </a:p>
          <a:p>
            <a:pPr eaLnBrk="1" hangingPunct="1"/>
            <a:r>
              <a:rPr lang="en-US" smtClean="0"/>
              <a:t>Column percentages are the column cell frequencies divided by its column total.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a:srcRect/>
          <a:stretch>
            <a:fillRect/>
          </a:stretch>
        </p:blipFill>
        <p:spPr bwMode="auto">
          <a:xfrm>
            <a:off x="258763" y="1277938"/>
            <a:ext cx="8696325" cy="4398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a:srcRect/>
          <a:stretch>
            <a:fillRect/>
          </a:stretch>
        </p:blipFill>
        <p:spPr bwMode="auto">
          <a:xfrm>
            <a:off x="1143000" y="792163"/>
            <a:ext cx="7026275"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534988"/>
            <a:ext cx="8229600" cy="1143000"/>
          </a:xfrm>
        </p:spPr>
        <p:txBody>
          <a:bodyPr/>
          <a:lstStyle/>
          <a:p>
            <a:pPr eaLnBrk="1" hangingPunct="1"/>
            <a:r>
              <a:rPr lang="en-US" smtClean="0"/>
              <a:t>Chi-Square Analysis</a:t>
            </a:r>
          </a:p>
        </p:txBody>
      </p:sp>
      <p:sp>
        <p:nvSpPr>
          <p:cNvPr id="52226" name="Rectangle 3"/>
          <p:cNvSpPr>
            <a:spLocks noGrp="1" noChangeArrowheads="1"/>
          </p:cNvSpPr>
          <p:nvPr>
            <p:ph idx="1"/>
          </p:nvPr>
        </p:nvSpPr>
        <p:spPr/>
        <p:txBody>
          <a:bodyPr/>
          <a:lstStyle/>
          <a:p>
            <a:pPr eaLnBrk="1" hangingPunct="1"/>
            <a:r>
              <a:rPr lang="en-US" b="1" smtClean="0"/>
              <a:t>Chi-square analysis</a:t>
            </a:r>
            <a:r>
              <a:rPr lang="en-US" smtClean="0"/>
              <a:t>: the examination of frequencies for two nominal-scaled variables in a cross-tabulation table to determine whether the variables have a significant relationship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484188" y="787400"/>
            <a:ext cx="8229600" cy="1143000"/>
          </a:xfrm>
        </p:spPr>
        <p:txBody>
          <a:bodyPr/>
          <a:lstStyle/>
          <a:p>
            <a:pPr eaLnBrk="1" hangingPunct="1"/>
            <a:r>
              <a:rPr lang="en-US" smtClean="0"/>
              <a:t>Learning Objectives</a:t>
            </a:r>
          </a:p>
        </p:txBody>
      </p:sp>
      <p:sp>
        <p:nvSpPr>
          <p:cNvPr id="17410" name="Content Placeholder 2"/>
          <p:cNvSpPr>
            <a:spLocks noGrp="1"/>
          </p:cNvSpPr>
          <p:nvPr>
            <p:ph idx="1"/>
          </p:nvPr>
        </p:nvSpPr>
        <p:spPr/>
        <p:txBody>
          <a:bodyPr/>
          <a:lstStyle/>
          <a:p>
            <a:pPr eaLnBrk="1" hangingPunct="1"/>
            <a:r>
              <a:rPr lang="en-US" smtClean="0"/>
              <a:t>To learn what is meant by an “association” between two variables </a:t>
            </a:r>
          </a:p>
          <a:p>
            <a:pPr eaLnBrk="1" hangingPunct="1"/>
            <a:r>
              <a:rPr lang="en-US" smtClean="0"/>
              <a:t>To examine various relationships that may be construed as associations </a:t>
            </a:r>
          </a:p>
          <a:p>
            <a:pPr eaLnBrk="1" hangingPunct="1"/>
            <a:r>
              <a:rPr lang="en-US" smtClean="0"/>
              <a:t>To understand where and how cross-tabulations with Chi-square analysis are applied</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3"/>
          <p:cNvSpPr>
            <a:spLocks noGrp="1" noChangeArrowheads="1"/>
          </p:cNvSpPr>
          <p:nvPr>
            <p:ph type="title"/>
          </p:nvPr>
        </p:nvSpPr>
        <p:spPr>
          <a:xfrm>
            <a:off x="457200" y="534988"/>
            <a:ext cx="8229600" cy="1143000"/>
          </a:xfrm>
        </p:spPr>
        <p:txBody>
          <a:bodyPr/>
          <a:lstStyle/>
          <a:p>
            <a:pPr eaLnBrk="1" hangingPunct="1"/>
            <a:r>
              <a:rPr lang="en-US" smtClean="0"/>
              <a:t>Chi-Square Analysis</a:t>
            </a:r>
          </a:p>
        </p:txBody>
      </p:sp>
      <p:sp>
        <p:nvSpPr>
          <p:cNvPr id="54274" name="Rectangle 4"/>
          <p:cNvSpPr>
            <a:spLocks noGrp="1" noChangeArrowheads="1"/>
          </p:cNvSpPr>
          <p:nvPr>
            <p:ph idx="1"/>
          </p:nvPr>
        </p:nvSpPr>
        <p:spPr/>
        <p:txBody>
          <a:bodyPr/>
          <a:lstStyle/>
          <a:p>
            <a:pPr eaLnBrk="1" hangingPunct="1"/>
            <a:r>
              <a:rPr lang="en-US" smtClean="0"/>
              <a:t>Assesses non-monotonic association in a cross-tabulation table based upon differences between observed and expected frequencies</a:t>
            </a:r>
          </a:p>
          <a:p>
            <a:pPr lvl="1" eaLnBrk="1" hangingPunct="1"/>
            <a:r>
              <a:rPr lang="en-US" smtClean="0"/>
              <a:t>The null hypothesis is that the two variables are not related.</a:t>
            </a:r>
          </a:p>
          <a:p>
            <a:pPr lvl="1" eaLnBrk="1" hangingPunct="1"/>
            <a:r>
              <a:rPr lang="en-US" smtClean="0"/>
              <a:t>Observed frequencies are the actual cell counts in the cross-tabulation table.</a:t>
            </a:r>
          </a:p>
          <a:p>
            <a:pPr lvl="1" eaLnBrk="1" hangingPunct="1"/>
            <a:r>
              <a:rPr lang="en-US" smtClean="0"/>
              <a:t>Observed frequencies are compared to expected frequencies.</a:t>
            </a:r>
          </a:p>
          <a:p>
            <a:pPr lvl="1"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8225"/>
            <a:ext cx="8229600" cy="1143000"/>
          </a:xfrm>
        </p:spPr>
        <p:txBody>
          <a:bodyPr>
            <a:normAutofit fontScale="90000"/>
          </a:bodyPr>
          <a:lstStyle/>
          <a:p>
            <a:pPr eaLnBrk="1" fontAlgn="auto" hangingPunct="1">
              <a:spcAft>
                <a:spcPts val="0"/>
              </a:spcAft>
              <a:defRPr/>
            </a:pPr>
            <a:r>
              <a:rPr lang="en-US" dirty="0" smtClean="0">
                <a:ea typeface="+mj-ea"/>
                <a:cs typeface="+mj-cs"/>
              </a:rPr>
              <a:t>Observed and Expected Frequencies</a:t>
            </a:r>
            <a:endParaRPr lang="en-US" dirty="0">
              <a:ea typeface="+mj-ea"/>
              <a:cs typeface="+mj-cs"/>
            </a:endParaRPr>
          </a:p>
        </p:txBody>
      </p:sp>
      <p:sp>
        <p:nvSpPr>
          <p:cNvPr id="56322" name="Content Placeholder 2"/>
          <p:cNvSpPr>
            <a:spLocks noGrp="1"/>
          </p:cNvSpPr>
          <p:nvPr>
            <p:ph idx="1"/>
          </p:nvPr>
        </p:nvSpPr>
        <p:spPr>
          <a:xfrm>
            <a:off x="381000" y="2468563"/>
            <a:ext cx="8229600" cy="4389437"/>
          </a:xfrm>
        </p:spPr>
        <p:txBody>
          <a:bodyPr/>
          <a:lstStyle/>
          <a:p>
            <a:pPr eaLnBrk="1" hangingPunct="1"/>
            <a:r>
              <a:rPr lang="en-US" smtClean="0"/>
              <a:t>Expected frequencies are the theoretical frequencies in each cell that are derived from this hypothesis of no association between the two variables</a:t>
            </a:r>
          </a:p>
          <a:p>
            <a:pPr eaLnBrk="1" hangingPunct="1"/>
            <a:endParaRPr lang="en-US" smtClean="0"/>
          </a:p>
        </p:txBody>
      </p:sp>
      <p:pic>
        <p:nvPicPr>
          <p:cNvPr id="56323" name="Picture 2"/>
          <p:cNvPicPr>
            <a:picLocks noChangeAspect="1" noChangeArrowheads="1"/>
          </p:cNvPicPr>
          <p:nvPr/>
        </p:nvPicPr>
        <p:blipFill>
          <a:blip r:embed="rId3"/>
          <a:srcRect/>
          <a:stretch>
            <a:fillRect/>
          </a:stretch>
        </p:blipFill>
        <p:spPr bwMode="auto">
          <a:xfrm>
            <a:off x="538163" y="4087813"/>
            <a:ext cx="82042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5138" y="688975"/>
            <a:ext cx="8229600" cy="1143000"/>
          </a:xfrm>
        </p:spPr>
        <p:txBody>
          <a:bodyPr/>
          <a:lstStyle/>
          <a:p>
            <a:pPr eaLnBrk="1" hangingPunct="1"/>
            <a:r>
              <a:rPr lang="en-US" smtClean="0"/>
              <a:t>Chi-Square Analysis</a:t>
            </a:r>
          </a:p>
        </p:txBody>
      </p:sp>
      <p:sp>
        <p:nvSpPr>
          <p:cNvPr id="58370" name="Rectangle 3"/>
          <p:cNvSpPr>
            <a:spLocks noGrp="1" noChangeArrowheads="1"/>
          </p:cNvSpPr>
          <p:nvPr>
            <p:ph idx="1"/>
          </p:nvPr>
        </p:nvSpPr>
        <p:spPr/>
        <p:txBody>
          <a:bodyPr/>
          <a:lstStyle/>
          <a:p>
            <a:pPr eaLnBrk="1" hangingPunct="1"/>
            <a:r>
              <a:rPr lang="en-US" smtClean="0"/>
              <a:t>Computed Chi-square values:</a:t>
            </a:r>
          </a:p>
          <a:p>
            <a:pPr eaLnBrk="1" hangingPunct="1"/>
            <a:endParaRPr lang="en-US" smtClean="0"/>
          </a:p>
          <a:p>
            <a:pPr eaLnBrk="1" hangingPunct="1"/>
            <a:endParaRPr lang="en-US" smtClean="0"/>
          </a:p>
        </p:txBody>
      </p:sp>
      <p:pic>
        <p:nvPicPr>
          <p:cNvPr id="58371" name="Picture 6"/>
          <p:cNvPicPr>
            <a:picLocks noChangeAspect="1" noChangeArrowheads="1"/>
          </p:cNvPicPr>
          <p:nvPr/>
        </p:nvPicPr>
        <p:blipFill>
          <a:blip r:embed="rId3"/>
          <a:srcRect/>
          <a:stretch>
            <a:fillRect/>
          </a:stretch>
        </p:blipFill>
        <p:spPr bwMode="auto">
          <a:xfrm>
            <a:off x="2133600" y="2438400"/>
            <a:ext cx="4343400" cy="1335088"/>
          </a:xfrm>
          <a:prstGeom prst="rect">
            <a:avLst/>
          </a:prstGeom>
          <a:noFill/>
          <a:ln w="9525">
            <a:noFill/>
            <a:miter lim="800000"/>
            <a:headEnd/>
            <a:tailEnd/>
          </a:ln>
        </p:spPr>
      </p:pic>
      <p:pic>
        <p:nvPicPr>
          <p:cNvPr id="58372" name="Picture 7"/>
          <p:cNvPicPr>
            <a:picLocks noChangeAspect="1" noChangeArrowheads="1"/>
          </p:cNvPicPr>
          <p:nvPr/>
        </p:nvPicPr>
        <p:blipFill>
          <a:blip r:embed="rId4"/>
          <a:srcRect/>
          <a:stretch>
            <a:fillRect/>
          </a:stretch>
        </p:blipFill>
        <p:spPr bwMode="auto">
          <a:xfrm>
            <a:off x="1828800" y="3886200"/>
            <a:ext cx="5943600"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34988"/>
            <a:ext cx="8229600" cy="1143000"/>
          </a:xfrm>
        </p:spPr>
        <p:txBody>
          <a:bodyPr>
            <a:normAutofit fontScale="90000"/>
          </a:bodyPr>
          <a:lstStyle/>
          <a:p>
            <a:pPr eaLnBrk="1" fontAlgn="auto" hangingPunct="1">
              <a:spcAft>
                <a:spcPts val="0"/>
              </a:spcAft>
              <a:defRPr/>
            </a:pPr>
            <a:r>
              <a:rPr lang="en-US" dirty="0" smtClean="0">
                <a:ea typeface="+mj-ea"/>
                <a:cs typeface="+mj-cs"/>
              </a:rPr>
              <a:t>The Computed Chi-square</a:t>
            </a:r>
            <a:r>
              <a:rPr lang="el-GR" dirty="0" smtClean="0">
                <a:ea typeface="+mj-ea"/>
                <a:cs typeface="+mj-cs"/>
              </a:rPr>
              <a:t> </a:t>
            </a:r>
            <a:r>
              <a:rPr lang="en-US" dirty="0" smtClean="0">
                <a:ea typeface="+mj-ea"/>
                <a:cs typeface="+mj-cs"/>
              </a:rPr>
              <a:t>Value</a:t>
            </a:r>
          </a:p>
        </p:txBody>
      </p:sp>
      <p:sp>
        <p:nvSpPr>
          <p:cNvPr id="60418" name="Content Placeholder 2"/>
          <p:cNvSpPr>
            <a:spLocks noGrp="1"/>
          </p:cNvSpPr>
          <p:nvPr>
            <p:ph idx="1"/>
          </p:nvPr>
        </p:nvSpPr>
        <p:spPr/>
        <p:txBody>
          <a:bodyPr/>
          <a:lstStyle/>
          <a:p>
            <a:pPr eaLnBrk="1" hangingPunct="1"/>
            <a:r>
              <a:rPr lang="en-US" smtClean="0"/>
              <a:t>The computed Chi-square value compares observed to expected frequencies.</a:t>
            </a:r>
          </a:p>
          <a:p>
            <a:pPr eaLnBrk="1" hangingPunct="1"/>
            <a:r>
              <a:rPr lang="en-US" smtClean="0"/>
              <a:t>The Chi-square statistic summarizes how far away from the expected frequencies the observed cell frequencies are found to be.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smtClean="0"/>
              <a:t>Degrees of Freedom</a:t>
            </a:r>
            <a:endParaRPr lang="en-US" dirty="0"/>
          </a:p>
        </p:txBody>
      </p:sp>
      <p:pic>
        <p:nvPicPr>
          <p:cNvPr id="62466" name="Picture 2"/>
          <p:cNvPicPr>
            <a:picLocks noChangeAspect="1" noChangeArrowheads="1"/>
          </p:cNvPicPr>
          <p:nvPr/>
        </p:nvPicPr>
        <p:blipFill>
          <a:blip r:embed="rId3"/>
          <a:srcRect/>
          <a:stretch>
            <a:fillRect/>
          </a:stretch>
        </p:blipFill>
        <p:spPr bwMode="auto">
          <a:xfrm>
            <a:off x="533400" y="2438400"/>
            <a:ext cx="8494713" cy="201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534988"/>
            <a:ext cx="8229600" cy="1143000"/>
          </a:xfrm>
        </p:spPr>
        <p:txBody>
          <a:bodyPr/>
          <a:lstStyle/>
          <a:p>
            <a:pPr eaLnBrk="1" hangingPunct="1"/>
            <a:r>
              <a:rPr lang="en-US" smtClean="0"/>
              <a:t>The Chi-square Distribution</a:t>
            </a:r>
          </a:p>
        </p:txBody>
      </p:sp>
      <p:sp>
        <p:nvSpPr>
          <p:cNvPr id="64514" name="Content Placeholder 2"/>
          <p:cNvSpPr>
            <a:spLocks noGrp="1"/>
          </p:cNvSpPr>
          <p:nvPr>
            <p:ph idx="1"/>
          </p:nvPr>
        </p:nvSpPr>
        <p:spPr/>
        <p:txBody>
          <a:bodyPr/>
          <a:lstStyle/>
          <a:p>
            <a:pPr eaLnBrk="1" hangingPunct="1"/>
            <a:r>
              <a:rPr lang="en-US" smtClean="0"/>
              <a:t>The Chi-square distribution is skewed to the right, and the rejection region is always at the right-hand tail of the distribution.</a:t>
            </a:r>
          </a:p>
          <a:p>
            <a:pPr eaLnBrk="1" hangingPunct="1"/>
            <a:r>
              <a:rPr lang="en-US" smtClean="0"/>
              <a:t>The shape of the distribution is dependent on degrees of freedom.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a:srcRect/>
          <a:stretch>
            <a:fillRect/>
          </a:stretch>
        </p:blipFill>
        <p:spPr bwMode="auto">
          <a:xfrm>
            <a:off x="357188" y="1673225"/>
            <a:ext cx="8451850" cy="350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1052513"/>
            <a:ext cx="8229600" cy="1143000"/>
          </a:xfrm>
        </p:spPr>
        <p:txBody>
          <a:bodyPr>
            <a:normAutofit fontScale="90000"/>
          </a:bodyPr>
          <a:lstStyle/>
          <a:p>
            <a:pPr eaLnBrk="1" fontAlgn="auto" hangingPunct="1">
              <a:spcAft>
                <a:spcPts val="0"/>
              </a:spcAft>
              <a:defRPr/>
            </a:pPr>
            <a:r>
              <a:rPr lang="en-US" dirty="0" smtClean="0">
                <a:ea typeface="+mj-ea"/>
                <a:cs typeface="+mj-cs"/>
              </a:rPr>
              <a:t>How to Interpret a Chi-square Result</a:t>
            </a:r>
            <a:endParaRPr lang="en-US" dirty="0">
              <a:ea typeface="+mj-ea"/>
              <a:cs typeface="+mj-cs"/>
            </a:endParaRPr>
          </a:p>
        </p:txBody>
      </p:sp>
      <p:sp>
        <p:nvSpPr>
          <p:cNvPr id="68610" name="Content Placeholder 2"/>
          <p:cNvSpPr>
            <a:spLocks noGrp="1"/>
          </p:cNvSpPr>
          <p:nvPr>
            <p:ph idx="1"/>
          </p:nvPr>
        </p:nvSpPr>
        <p:spPr>
          <a:xfrm>
            <a:off x="403225" y="2332038"/>
            <a:ext cx="8229600" cy="4389437"/>
          </a:xfrm>
        </p:spPr>
        <p:txBody>
          <a:bodyPr/>
          <a:lstStyle/>
          <a:p>
            <a:pPr eaLnBrk="1" hangingPunct="1"/>
            <a:r>
              <a:rPr lang="en-US" smtClean="0"/>
              <a:t>The calculated (computed) value of Chi-square is compared to table value to determine significance.</a:t>
            </a:r>
          </a:p>
          <a:p>
            <a:pPr eaLnBrk="1" hangingPunct="1"/>
            <a:r>
              <a:rPr lang="en-US" smtClean="0"/>
              <a:t>SPSS and other statistical analysis programs compare calculated to table values and show the probability for support of the null hypothesis.</a:t>
            </a:r>
          </a:p>
          <a:p>
            <a:pPr eaLnBrk="1" hangingPunct="1"/>
            <a:r>
              <a:rPr lang="en-US" smtClean="0"/>
              <a:t>A significant Chi-square means the researcher should look at the cross-tabulation row and column percentages to “see” the association pattern.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534988"/>
            <a:ext cx="8229600" cy="1143000"/>
          </a:xfrm>
        </p:spPr>
        <p:txBody>
          <a:bodyPr/>
          <a:lstStyle/>
          <a:p>
            <a:pPr eaLnBrk="1" hangingPunct="1"/>
            <a:r>
              <a:rPr lang="en-US" smtClean="0"/>
              <a:t>Cross-Tabulations</a:t>
            </a:r>
          </a:p>
        </p:txBody>
      </p:sp>
      <p:sp>
        <p:nvSpPr>
          <p:cNvPr id="70658" name="Rectangle 3"/>
          <p:cNvSpPr>
            <a:spLocks noGrp="1" noChangeArrowheads="1"/>
          </p:cNvSpPr>
          <p:nvPr>
            <p:ph idx="1"/>
          </p:nvPr>
        </p:nvSpPr>
        <p:spPr/>
        <p:txBody>
          <a:bodyPr/>
          <a:lstStyle/>
          <a:p>
            <a:pPr eaLnBrk="1" hangingPunct="1"/>
            <a:r>
              <a:rPr lang="en-US" smtClean="0"/>
              <a:t>Using SPSS, commands are ANALYZE, DESCRIPTIVE STATISTICS, CROSSTABS, and within the CROSSTABS dialog box, STATISTICS, CHI-SQUARE.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a:srcRect/>
          <a:stretch>
            <a:fillRect/>
          </a:stretch>
        </p:blipFill>
        <p:spPr bwMode="auto">
          <a:xfrm>
            <a:off x="609600" y="990600"/>
            <a:ext cx="8229600" cy="4829175"/>
          </a:xfrm>
          <a:prstGeom prst="rect">
            <a:avLst/>
          </a:prstGeom>
          <a:noFill/>
          <a:ln w="9525">
            <a:noFill/>
            <a:miter lim="800000"/>
            <a:headEnd/>
            <a:tailEnd/>
          </a:ln>
        </p:spPr>
      </p:pic>
      <p:sp>
        <p:nvSpPr>
          <p:cNvPr id="72706" name="Text Box 2"/>
          <p:cNvSpPr txBox="1">
            <a:spLocks noChangeArrowheads="1"/>
          </p:cNvSpPr>
          <p:nvPr/>
        </p:nvSpPr>
        <p:spPr bwMode="auto">
          <a:xfrm>
            <a:off x="700088" y="5818188"/>
            <a:ext cx="6275387" cy="244475"/>
          </a:xfrm>
          <a:prstGeom prst="rect">
            <a:avLst/>
          </a:prstGeom>
          <a:noFill/>
          <a:ln w="9525">
            <a:noFill/>
            <a:miter lim="800000"/>
            <a:headEnd/>
            <a:tailEnd/>
          </a:ln>
        </p:spPr>
        <p:txBody>
          <a:bodyPr>
            <a:prstTxWarp prst="textNoShape">
              <a:avLst/>
            </a:prstTxWarp>
            <a:spAutoFit/>
          </a:bodyPr>
          <a:lstStyle/>
          <a:p>
            <a:r>
              <a:rPr lang="en-US" sz="1000" i="1"/>
              <a:t>Source: </a:t>
            </a:r>
            <a:r>
              <a:rPr lang="en-US" sz="1000"/>
              <a:t>Reprint courtesy of International Business Machines Corporation,©SPSS, Inc., an IBM Company.</a:t>
            </a:r>
            <a:endParaRPr 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534988"/>
            <a:ext cx="8229600" cy="1143000"/>
          </a:xfrm>
        </p:spPr>
        <p:txBody>
          <a:bodyPr/>
          <a:lstStyle/>
          <a:p>
            <a:pPr eaLnBrk="1" hangingPunct="1"/>
            <a:r>
              <a:rPr lang="en-US" smtClean="0"/>
              <a:t>Learning Objectives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ea typeface="+mn-ea"/>
                <a:cs typeface="+mn-cs"/>
              </a:rPr>
              <a:t>To become familiar with the use and interpretation of correlations</a:t>
            </a:r>
          </a:p>
          <a:p>
            <a:pPr marL="274320" indent="-274320" eaLnBrk="1" fontAlgn="auto" hangingPunct="1">
              <a:spcAft>
                <a:spcPts val="0"/>
              </a:spcAft>
              <a:buClr>
                <a:schemeClr val="accent3"/>
              </a:buClr>
              <a:buFont typeface="Wingdings 2"/>
              <a:buChar char=""/>
              <a:defRPr/>
            </a:pPr>
            <a:r>
              <a:rPr lang="en-US" dirty="0" smtClean="0">
                <a:ea typeface="+mn-ea"/>
                <a:cs typeface="+mn-cs"/>
              </a:rPr>
              <a:t>To learn how to obtain and interpret cross-tabulations, Chi-square findings, and correlations with SPSS</a:t>
            </a:r>
          </a:p>
          <a:p>
            <a:pPr marL="0" indent="0" eaLnBrk="1" fontAlgn="auto" hangingPunct="1">
              <a:spcAft>
                <a:spcPts val="0"/>
              </a:spcAft>
              <a:buClr>
                <a:schemeClr val="accent3"/>
              </a:buClr>
              <a:buFont typeface="Wingdings 2"/>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57200" y="534988"/>
            <a:ext cx="8229600" cy="1143000"/>
          </a:xfrm>
        </p:spPr>
        <p:txBody>
          <a:bodyPr/>
          <a:lstStyle/>
          <a:p>
            <a:pPr eaLnBrk="1" hangingPunct="1"/>
            <a:r>
              <a:rPr lang="en-US" smtClean="0"/>
              <a:t>SPSS Chi-Square Analysis</a:t>
            </a:r>
          </a:p>
        </p:txBody>
      </p:sp>
      <p:sp>
        <p:nvSpPr>
          <p:cNvPr id="74754" name="Rectangle 3"/>
          <p:cNvSpPr>
            <a:spLocks noGrp="1" noChangeArrowheads="1"/>
          </p:cNvSpPr>
          <p:nvPr>
            <p:ph idx="1"/>
          </p:nvPr>
        </p:nvSpPr>
        <p:spPr/>
        <p:txBody>
          <a:bodyPr/>
          <a:lstStyle/>
          <a:p>
            <a:pPr eaLnBrk="1" hangingPunct="1"/>
            <a:r>
              <a:rPr lang="en-US" b="1" smtClean="0"/>
              <a:t>Observed frequencies</a:t>
            </a:r>
            <a:r>
              <a:rPr lang="en-US" smtClean="0"/>
              <a:t>: counts for each cell found in the sample</a:t>
            </a:r>
          </a:p>
          <a:p>
            <a:pPr eaLnBrk="1" hangingPunct="1"/>
            <a:r>
              <a:rPr lang="en-US" b="1" smtClean="0"/>
              <a:t>Expected frequencies</a:t>
            </a:r>
            <a:r>
              <a:rPr lang="en-US" smtClean="0"/>
              <a:t>: calculated on the null of “no association” between the two variables under examination</a:t>
            </a:r>
          </a:p>
          <a:p>
            <a:pPr lvl="1" eaLnBrk="1" hangingPunct="1"/>
            <a:r>
              <a:rPr lang="en-US" smtClean="0"/>
              <a:t>SPSS will calculate row, column, or both percentages.  See the CELLS box at the bottom of the CROSSTABS dialog box.</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3"/>
          <a:srcRect/>
          <a:stretch>
            <a:fillRect/>
          </a:stretch>
        </p:blipFill>
        <p:spPr bwMode="auto">
          <a:xfrm>
            <a:off x="155575" y="1143000"/>
            <a:ext cx="8912225" cy="5013325"/>
          </a:xfrm>
          <a:prstGeom prst="rect">
            <a:avLst/>
          </a:prstGeom>
          <a:noFill/>
          <a:ln w="9525">
            <a:noFill/>
            <a:miter lim="800000"/>
            <a:headEnd/>
            <a:tailEnd/>
          </a:ln>
        </p:spPr>
      </p:pic>
      <p:sp>
        <p:nvSpPr>
          <p:cNvPr id="76802" name="Text Box 2"/>
          <p:cNvSpPr txBox="1">
            <a:spLocks noChangeArrowheads="1"/>
          </p:cNvSpPr>
          <p:nvPr/>
        </p:nvSpPr>
        <p:spPr bwMode="auto">
          <a:xfrm>
            <a:off x="2519363" y="6142038"/>
            <a:ext cx="6275387" cy="244475"/>
          </a:xfrm>
          <a:prstGeom prst="rect">
            <a:avLst/>
          </a:prstGeom>
          <a:noFill/>
          <a:ln w="9525">
            <a:noFill/>
            <a:miter lim="800000"/>
            <a:headEnd/>
            <a:tailEnd/>
          </a:ln>
        </p:spPr>
        <p:txBody>
          <a:bodyPr>
            <a:prstTxWarp prst="textNoShape">
              <a:avLst/>
            </a:prstTxWarp>
            <a:spAutoFit/>
          </a:bodyPr>
          <a:lstStyle/>
          <a:p>
            <a:r>
              <a:rPr lang="en-US" sz="1000" i="1"/>
              <a:t>Source: </a:t>
            </a:r>
            <a:r>
              <a:rPr lang="en-US" sz="1000"/>
              <a:t>Reprint courtesy of International Business Machines Corporation,©SPSS, Inc., an IBM Company.</a:t>
            </a:r>
            <a:endParaRPr 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457200" y="534988"/>
            <a:ext cx="8229600" cy="1143000"/>
          </a:xfrm>
        </p:spPr>
        <p:txBody>
          <a:bodyPr/>
          <a:lstStyle/>
          <a:p>
            <a:pPr eaLnBrk="1" hangingPunct="1"/>
            <a:r>
              <a:rPr lang="en-US" smtClean="0"/>
              <a:t>Chi-square Analysis</a:t>
            </a:r>
          </a:p>
        </p:txBody>
      </p:sp>
      <p:sp>
        <p:nvSpPr>
          <p:cNvPr id="78850" name="Rectangle 3"/>
          <p:cNvSpPr>
            <a:spLocks noGrp="1" noChangeArrowheads="1"/>
          </p:cNvSpPr>
          <p:nvPr>
            <p:ph idx="1"/>
          </p:nvPr>
        </p:nvSpPr>
        <p:spPr/>
        <p:txBody>
          <a:bodyPr/>
          <a:lstStyle/>
          <a:p>
            <a:pPr eaLnBrk="1" hangingPunct="1"/>
            <a:r>
              <a:rPr lang="en-US" smtClean="0"/>
              <a:t>How do I interpret a Chi-square result?</a:t>
            </a:r>
          </a:p>
          <a:p>
            <a:pPr lvl="1" eaLnBrk="1" hangingPunct="1"/>
            <a:r>
              <a:rPr lang="en-US" smtClean="0"/>
              <a:t>The Chi-square analysis yields the likelihood or probability that the researcher would find evidence in support of the null hypothesis.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57200" y="534988"/>
            <a:ext cx="8229600" cy="1143000"/>
          </a:xfrm>
        </p:spPr>
        <p:txBody>
          <a:bodyPr/>
          <a:lstStyle/>
          <a:p>
            <a:pPr eaLnBrk="1" hangingPunct="1"/>
            <a:r>
              <a:rPr lang="en-US" smtClean="0"/>
              <a:t>Chi-square Analysis</a:t>
            </a:r>
          </a:p>
        </p:txBody>
      </p:sp>
      <p:sp>
        <p:nvSpPr>
          <p:cNvPr id="80898" name="Rectangle 3"/>
          <p:cNvSpPr>
            <a:spLocks noGrp="1" noChangeArrowheads="1"/>
          </p:cNvSpPr>
          <p:nvPr>
            <p:ph idx="1"/>
          </p:nvPr>
        </p:nvSpPr>
        <p:spPr/>
        <p:txBody>
          <a:bodyPr/>
          <a:lstStyle/>
          <a:p>
            <a:pPr eaLnBrk="1" hangingPunct="1"/>
            <a:r>
              <a:rPr lang="en-US" smtClean="0"/>
              <a:t>How do I interpret a Chi-square result?</a:t>
            </a:r>
          </a:p>
          <a:p>
            <a:pPr lvl="1" eaLnBrk="1" hangingPunct="1"/>
            <a:r>
              <a:rPr lang="en-US" smtClean="0"/>
              <a:t>If the </a:t>
            </a:r>
            <a:r>
              <a:rPr lang="en-US" i="1" smtClean="0"/>
              <a:t>P</a:t>
            </a:r>
            <a:r>
              <a:rPr lang="en-US" smtClean="0"/>
              <a:t> value is ≤ to 0.05, this means there is little support for the null hypothesis (no association). </a:t>
            </a:r>
          </a:p>
          <a:p>
            <a:pPr lvl="1" eaLnBrk="1" hangingPunct="1"/>
            <a:r>
              <a:rPr lang="en-US" smtClean="0"/>
              <a:t>Therefore, we have a significant association and have the PRESENCE of a systematic relationship between the two variables.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534988"/>
            <a:ext cx="8229600" cy="1143000"/>
          </a:xfrm>
        </p:spPr>
        <p:txBody>
          <a:bodyPr/>
          <a:lstStyle/>
          <a:p>
            <a:pPr eaLnBrk="1" hangingPunct="1"/>
            <a:r>
              <a:rPr lang="en-US" smtClean="0"/>
              <a:t>Reporting Findings</a:t>
            </a:r>
          </a:p>
        </p:txBody>
      </p:sp>
      <p:sp>
        <p:nvSpPr>
          <p:cNvPr id="82946" name="Content Placeholder 2"/>
          <p:cNvSpPr>
            <a:spLocks noGrp="1"/>
          </p:cNvSpPr>
          <p:nvPr>
            <p:ph idx="1"/>
          </p:nvPr>
        </p:nvSpPr>
        <p:spPr/>
        <p:txBody>
          <a:bodyPr/>
          <a:lstStyle/>
          <a:p>
            <a:pPr eaLnBrk="1" hangingPunct="1"/>
            <a:r>
              <a:rPr lang="en-US" smtClean="0"/>
              <a:t>Whether to report row or column percents depends on research objectives. </a:t>
            </a:r>
          </a:p>
          <a:p>
            <a:pPr eaLnBrk="1" hangingPunct="1"/>
            <a:endParaRPr lang="en-US" smtClean="0"/>
          </a:p>
        </p:txBody>
      </p:sp>
      <p:pic>
        <p:nvPicPr>
          <p:cNvPr id="82947" name="Picture 2"/>
          <p:cNvPicPr>
            <a:picLocks noChangeAspect="1" noChangeArrowheads="1"/>
          </p:cNvPicPr>
          <p:nvPr/>
        </p:nvPicPr>
        <p:blipFill>
          <a:blip r:embed="rId3"/>
          <a:srcRect/>
          <a:stretch>
            <a:fillRect/>
          </a:stretch>
        </p:blipFill>
        <p:spPr bwMode="auto">
          <a:xfrm>
            <a:off x="2057400" y="2895600"/>
            <a:ext cx="4419600"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534988"/>
            <a:ext cx="8229600" cy="1143000"/>
          </a:xfrm>
        </p:spPr>
        <p:txBody>
          <a:bodyPr/>
          <a:lstStyle/>
          <a:p>
            <a:pPr eaLnBrk="1" hangingPunct="1"/>
            <a:r>
              <a:rPr lang="en-US" smtClean="0"/>
              <a:t>Correlation and Covariation</a:t>
            </a:r>
          </a:p>
        </p:txBody>
      </p:sp>
      <p:sp>
        <p:nvSpPr>
          <p:cNvPr id="84994" name="Rectangle 3"/>
          <p:cNvSpPr>
            <a:spLocks noGrp="1" noChangeArrowheads="1"/>
          </p:cNvSpPr>
          <p:nvPr>
            <p:ph idx="1"/>
          </p:nvPr>
        </p:nvSpPr>
        <p:spPr/>
        <p:txBody>
          <a:bodyPr/>
          <a:lstStyle/>
          <a:p>
            <a:pPr eaLnBrk="1" hangingPunct="1"/>
            <a:r>
              <a:rPr lang="en-US" smtClean="0"/>
              <a:t>The </a:t>
            </a:r>
            <a:r>
              <a:rPr lang="en-US" b="1" smtClean="0"/>
              <a:t>correlation coefficient</a:t>
            </a:r>
            <a:r>
              <a:rPr lang="en-US" smtClean="0"/>
              <a:t>: an index number, constrained to fall between the range of −1.0 and +1.0</a:t>
            </a:r>
          </a:p>
          <a:p>
            <a:pPr eaLnBrk="1" hangingPunct="1"/>
            <a:r>
              <a:rPr lang="en-US" smtClean="0"/>
              <a:t>The correlation coefficient communicates both the strength and the direction of the linear relationship between two metric variables.</a:t>
            </a:r>
          </a:p>
          <a:p>
            <a:pPr eaLnBrk="1" hangingPunct="1"/>
            <a:r>
              <a:rPr lang="en-US" b="1" smtClean="0"/>
              <a:t>Covariation</a:t>
            </a:r>
            <a:r>
              <a:rPr lang="en-US" smtClean="0"/>
              <a:t>: the amount of change in one variable systematically associated with a change in another variable</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534988"/>
            <a:ext cx="8229600" cy="1143000"/>
          </a:xfrm>
        </p:spPr>
        <p:txBody>
          <a:bodyPr/>
          <a:lstStyle/>
          <a:p>
            <a:pPr eaLnBrk="1" hangingPunct="1"/>
            <a:r>
              <a:rPr lang="en-US" smtClean="0"/>
              <a:t>Correlation and Covariation</a:t>
            </a:r>
          </a:p>
        </p:txBody>
      </p:sp>
      <p:sp>
        <p:nvSpPr>
          <p:cNvPr id="87042" name="Rectangle 3"/>
          <p:cNvSpPr>
            <a:spLocks noGrp="1" noChangeArrowheads="1"/>
          </p:cNvSpPr>
          <p:nvPr>
            <p:ph idx="1"/>
          </p:nvPr>
        </p:nvSpPr>
        <p:spPr/>
        <p:txBody>
          <a:bodyPr/>
          <a:lstStyle/>
          <a:p>
            <a:pPr eaLnBrk="1" hangingPunct="1"/>
            <a:r>
              <a:rPr lang="en-US" smtClean="0"/>
              <a:t>The amount of linear relationship between two variables is communicated by the absolute size of the correlation coefficient. </a:t>
            </a:r>
          </a:p>
          <a:p>
            <a:pPr eaLnBrk="1" hangingPunct="1"/>
            <a:r>
              <a:rPr lang="en-US" smtClean="0"/>
              <a:t>The direction of the association is communicated by the sign (+, −) of the correlation coefficient.</a:t>
            </a:r>
          </a:p>
          <a:p>
            <a:pPr eaLnBrk="1" hangingPunct="1"/>
            <a:r>
              <a:rPr lang="en-US" smtClean="0"/>
              <a:t>Regardless of its absolute value, the correlation coefficient must be tested for statistical significance.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79425" y="1030288"/>
            <a:ext cx="8229600" cy="1143000"/>
          </a:xfrm>
        </p:spPr>
        <p:txBody>
          <a:bodyPr>
            <a:normAutofit fontScale="90000"/>
          </a:bodyPr>
          <a:lstStyle/>
          <a:p>
            <a:pPr eaLnBrk="1" fontAlgn="auto" hangingPunct="1">
              <a:spcAft>
                <a:spcPts val="0"/>
              </a:spcAft>
              <a:defRPr/>
            </a:pPr>
            <a:r>
              <a:rPr lang="en-US" dirty="0" smtClean="0">
                <a:ea typeface="+mj-ea"/>
                <a:cs typeface="+mj-cs"/>
              </a:rPr>
              <a:t>Correlation Coefficients and </a:t>
            </a:r>
            <a:r>
              <a:rPr lang="en-US" dirty="0" err="1" smtClean="0">
                <a:ea typeface="+mj-ea"/>
                <a:cs typeface="+mj-cs"/>
              </a:rPr>
              <a:t>Covariation</a:t>
            </a:r>
            <a:endParaRPr lang="en-US" dirty="0" smtClean="0">
              <a:ea typeface="+mj-ea"/>
              <a:cs typeface="+mj-cs"/>
            </a:endParaRPr>
          </a:p>
        </p:txBody>
      </p:sp>
      <p:pic>
        <p:nvPicPr>
          <p:cNvPr id="89090" name="Picture 7"/>
          <p:cNvPicPr>
            <a:picLocks noGrp="1" noChangeAspect="1" noChangeArrowheads="1"/>
          </p:cNvPicPr>
          <p:nvPr>
            <p:ph idx="1"/>
          </p:nvPr>
        </p:nvPicPr>
        <p:blipFill>
          <a:blip r:embed="rId3"/>
          <a:srcRect/>
          <a:stretch>
            <a:fillRect/>
          </a:stretch>
        </p:blipFill>
        <p:spPr>
          <a:xfrm>
            <a:off x="2609850" y="3133725"/>
            <a:ext cx="4743450" cy="2944813"/>
          </a:xfrm>
        </p:spPr>
      </p:pic>
      <p:sp>
        <p:nvSpPr>
          <p:cNvPr id="53252" name="Rectangle 3"/>
          <p:cNvSpPr>
            <a:spLocks noGrp="1" noChangeArrowheads="1"/>
          </p:cNvSpPr>
          <p:nvPr>
            <p:ph type="body" sz="half" idx="4294967295"/>
          </p:nvPr>
        </p:nvSpPr>
        <p:spPr>
          <a:xfrm>
            <a:off x="658813" y="2339975"/>
            <a:ext cx="7772400" cy="8382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err="1" smtClean="0">
                <a:ea typeface="+mn-ea"/>
                <a:cs typeface="+mn-cs"/>
              </a:rPr>
              <a:t>Covariation</a:t>
            </a:r>
            <a:r>
              <a:rPr lang="en-US" dirty="0" smtClean="0">
                <a:ea typeface="+mn-ea"/>
                <a:cs typeface="+mn-cs"/>
              </a:rPr>
              <a:t> can be examined with use of a scatter diagram.</a:t>
            </a:r>
          </a:p>
          <a:p>
            <a:pPr marL="274320" indent="-274320" eaLnBrk="1" fontAlgn="auto" hangingPunct="1">
              <a:spcAft>
                <a:spcPts val="0"/>
              </a:spcAft>
              <a:buClr>
                <a:schemeClr val="accent3"/>
              </a:buClr>
              <a:buFont typeface="Wingdings 2"/>
              <a:buChar char=""/>
              <a:defRPr/>
            </a:pPr>
            <a:endParaRPr lang="en-US" dirty="0" smtClean="0">
              <a:ea typeface="+mn-ea"/>
              <a:cs typeface="+mn-cs"/>
            </a:endParaRPr>
          </a:p>
          <a:p>
            <a:pPr marL="274320" indent="-274320" eaLnBrk="1" fontAlgn="auto" hangingPunct="1">
              <a:spcAft>
                <a:spcPts val="0"/>
              </a:spcAft>
              <a:buClr>
                <a:schemeClr val="accent3"/>
              </a:buClr>
              <a:buFont typeface="Wingdings 2"/>
              <a:buChar char=""/>
              <a:defRPr/>
            </a:pPr>
            <a:endParaRPr lang="en-US" sz="2800" dirty="0" smtClean="0">
              <a:ea typeface="+mn-ea"/>
              <a:cs typeface="+mn-cs"/>
            </a:endParaRPr>
          </a:p>
        </p:txBody>
      </p:sp>
      <p:sp>
        <p:nvSpPr>
          <p:cNvPr id="89092" name="Text Box 4"/>
          <p:cNvSpPr txBox="1">
            <a:spLocks noChangeArrowheads="1"/>
          </p:cNvSpPr>
          <p:nvPr/>
        </p:nvSpPr>
        <p:spPr bwMode="auto">
          <a:xfrm>
            <a:off x="663575" y="4875213"/>
            <a:ext cx="1685925" cy="942975"/>
          </a:xfrm>
          <a:prstGeom prst="rect">
            <a:avLst/>
          </a:prstGeom>
          <a:noFill/>
          <a:ln w="9525">
            <a:noFill/>
            <a:miter lim="800000"/>
            <a:headEnd/>
            <a:tailEnd/>
          </a:ln>
        </p:spPr>
        <p:txBody>
          <a:bodyPr wrap="none">
            <a:prstTxWarp prst="textNoShape">
              <a:avLst/>
            </a:prstTxWarp>
            <a:spAutoFit/>
          </a:bodyPr>
          <a:lstStyle/>
          <a:p>
            <a:r>
              <a:rPr lang="en-US" sz="1400" b="1">
                <a:solidFill>
                  <a:srgbClr val="B36680"/>
                </a:solidFill>
              </a:rPr>
              <a:t>FIGURE 14.5 </a:t>
            </a:r>
            <a:br>
              <a:rPr lang="en-US" sz="1400" b="1">
                <a:solidFill>
                  <a:srgbClr val="B36680"/>
                </a:solidFill>
              </a:rPr>
            </a:br>
            <a:r>
              <a:rPr lang="en-US" sz="1400" b="1">
                <a:solidFill>
                  <a:srgbClr val="000000"/>
                </a:solidFill>
              </a:rPr>
              <a:t>A Scatter</a:t>
            </a:r>
          </a:p>
          <a:p>
            <a:r>
              <a:rPr lang="en-US" sz="1400" b="1">
                <a:solidFill>
                  <a:srgbClr val="000000"/>
                </a:solidFill>
              </a:rPr>
              <a:t>Diagram Showing</a:t>
            </a:r>
          </a:p>
          <a:p>
            <a:r>
              <a:rPr lang="en-US" sz="1400" b="1">
                <a:solidFill>
                  <a:srgbClr val="000000"/>
                </a:solidFill>
              </a:rPr>
              <a:t>Covariation</a:t>
            </a:r>
            <a:endParaRPr lang="en-US" sz="1800" b="1">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7" name="Picture 2"/>
          <p:cNvPicPr>
            <a:picLocks noChangeAspect="1" noChangeArrowheads="1"/>
          </p:cNvPicPr>
          <p:nvPr/>
        </p:nvPicPr>
        <p:blipFill>
          <a:blip r:embed="rId3"/>
          <a:srcRect/>
          <a:stretch>
            <a:fillRect/>
          </a:stretch>
        </p:blipFill>
        <p:spPr bwMode="auto">
          <a:xfrm>
            <a:off x="182563" y="1981200"/>
            <a:ext cx="8732837" cy="2417763"/>
          </a:xfrm>
          <a:prstGeom prst="rect">
            <a:avLst/>
          </a:prstGeom>
          <a:noFill/>
          <a:ln w="9525">
            <a:noFill/>
            <a:miter lim="800000"/>
            <a:headEnd/>
            <a:tailEnd/>
          </a:ln>
        </p:spPr>
      </p:pic>
      <p:sp>
        <p:nvSpPr>
          <p:cNvPr id="91138" name="Text Box 2"/>
          <p:cNvSpPr txBox="1">
            <a:spLocks noChangeArrowheads="1"/>
          </p:cNvSpPr>
          <p:nvPr/>
        </p:nvSpPr>
        <p:spPr bwMode="auto">
          <a:xfrm>
            <a:off x="1177925" y="1296988"/>
            <a:ext cx="6367463" cy="457200"/>
          </a:xfrm>
          <a:prstGeom prst="rect">
            <a:avLst/>
          </a:prstGeom>
          <a:noFill/>
          <a:ln w="9525">
            <a:noFill/>
            <a:miter lim="800000"/>
            <a:headEnd/>
            <a:tailEnd/>
          </a:ln>
        </p:spPr>
        <p:txBody>
          <a:bodyPr wrap="none">
            <a:prstTxWarp prst="textNoShape">
              <a:avLst/>
            </a:prstTxWarp>
            <a:spAutoFit/>
          </a:bodyPr>
          <a:lstStyle/>
          <a:p>
            <a:r>
              <a:rPr lang="en-US">
                <a:solidFill>
                  <a:schemeClr val="tx2"/>
                </a:solidFill>
              </a:rPr>
              <a:t>Graphing Covariation Using Scatter Diagrams</a:t>
            </a:r>
            <a:endParaRPr lang="en-US" sz="1800">
              <a:solidFill>
                <a:srgbClr val="C066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677863"/>
            <a:ext cx="8229600" cy="1143000"/>
          </a:xfrm>
        </p:spPr>
        <p:txBody>
          <a:bodyPr/>
          <a:lstStyle/>
          <a:p>
            <a:pPr eaLnBrk="1" hangingPunct="1"/>
            <a:r>
              <a:rPr lang="en-US" smtClean="0"/>
              <a:t>Correlation Coefficient (</a:t>
            </a:r>
            <a:r>
              <a:rPr lang="en-US" i="1" smtClean="0"/>
              <a:t>r</a:t>
            </a:r>
            <a:r>
              <a:rPr lang="en-US" smtClean="0"/>
              <a:t>)</a:t>
            </a:r>
          </a:p>
        </p:txBody>
      </p:sp>
      <p:sp>
        <p:nvSpPr>
          <p:cNvPr id="93186" name="Rectangle 3"/>
          <p:cNvSpPr>
            <a:spLocks noGrp="1" noChangeArrowheads="1"/>
          </p:cNvSpPr>
          <p:nvPr>
            <p:ph idx="1"/>
          </p:nvPr>
        </p:nvSpPr>
        <p:spPr>
          <a:xfrm>
            <a:off x="457200" y="2078038"/>
            <a:ext cx="8229600" cy="4389437"/>
          </a:xfrm>
        </p:spPr>
        <p:txBody>
          <a:bodyPr/>
          <a:lstStyle/>
          <a:p>
            <a:pPr eaLnBrk="1" hangingPunct="1"/>
            <a:r>
              <a:rPr lang="en-US" smtClean="0"/>
              <a:t>A correlation coefficient’s size indicates the strength of association between two variables.</a:t>
            </a:r>
          </a:p>
          <a:p>
            <a:pPr eaLnBrk="1" hangingPunct="1"/>
            <a:r>
              <a:rPr lang="en-US" smtClean="0"/>
              <a:t>The sign (+ or −) indicates the direction of the association.</a:t>
            </a:r>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1893888" y="693738"/>
            <a:ext cx="5118100" cy="571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3"/>
          <a:srcRect/>
          <a:stretch>
            <a:fillRect/>
          </a:stretch>
        </p:blipFill>
        <p:spPr bwMode="auto">
          <a:xfrm>
            <a:off x="609600" y="1447800"/>
            <a:ext cx="7902575" cy="316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79425" y="992188"/>
            <a:ext cx="8229600" cy="1143000"/>
          </a:xfrm>
        </p:spPr>
        <p:txBody>
          <a:bodyPr>
            <a:normAutofit fontScale="90000"/>
          </a:bodyPr>
          <a:lstStyle/>
          <a:p>
            <a:pPr eaLnBrk="1" fontAlgn="auto" hangingPunct="1">
              <a:spcAft>
                <a:spcPts val="0"/>
              </a:spcAft>
              <a:defRPr/>
            </a:pPr>
            <a:r>
              <a:rPr lang="en-US" dirty="0" smtClean="0">
                <a:ea typeface="+mj-ea"/>
                <a:cs typeface="+mj-cs"/>
              </a:rPr>
              <a:t>Pearson Product Moment Correlation Coefficient (</a:t>
            </a:r>
            <a:r>
              <a:rPr lang="en-US" i="1" dirty="0" smtClean="0">
                <a:ea typeface="+mj-ea"/>
                <a:cs typeface="+mj-cs"/>
              </a:rPr>
              <a:t>r</a:t>
            </a:r>
            <a:r>
              <a:rPr lang="en-US" dirty="0" smtClean="0">
                <a:ea typeface="+mj-ea"/>
                <a:cs typeface="+mj-cs"/>
              </a:rPr>
              <a:t>)</a:t>
            </a:r>
          </a:p>
        </p:txBody>
      </p:sp>
      <p:sp>
        <p:nvSpPr>
          <p:cNvPr id="97282" name="Rectangle 3"/>
          <p:cNvSpPr>
            <a:spLocks noGrp="1" noChangeArrowheads="1"/>
          </p:cNvSpPr>
          <p:nvPr>
            <p:ph idx="1"/>
          </p:nvPr>
        </p:nvSpPr>
        <p:spPr>
          <a:xfrm>
            <a:off x="601663" y="2297113"/>
            <a:ext cx="7802562" cy="4084637"/>
          </a:xfrm>
        </p:spPr>
        <p:txBody>
          <a:bodyPr/>
          <a:lstStyle/>
          <a:p>
            <a:pPr eaLnBrk="1" hangingPunct="1"/>
            <a:r>
              <a:rPr lang="en-US" b="1" smtClean="0"/>
              <a:t>Pearson product moment correlation</a:t>
            </a:r>
            <a:r>
              <a:rPr lang="en-US" smtClean="0"/>
              <a:t>: measures the degree of linear association between the two variables</a:t>
            </a:r>
          </a:p>
        </p:txBody>
      </p:sp>
      <p:pic>
        <p:nvPicPr>
          <p:cNvPr id="97283" name="Picture 4"/>
          <p:cNvPicPr>
            <a:picLocks noChangeAspect="1" noChangeArrowheads="1"/>
          </p:cNvPicPr>
          <p:nvPr/>
        </p:nvPicPr>
        <p:blipFill>
          <a:blip r:embed="rId3"/>
          <a:srcRect/>
          <a:stretch>
            <a:fillRect/>
          </a:stretch>
        </p:blipFill>
        <p:spPr bwMode="auto">
          <a:xfrm>
            <a:off x="3886200" y="3200400"/>
            <a:ext cx="2724150" cy="1009650"/>
          </a:xfrm>
          <a:prstGeom prst="rect">
            <a:avLst/>
          </a:prstGeom>
          <a:noFill/>
          <a:ln w="9525">
            <a:noFill/>
            <a:miter lim="800000"/>
            <a:headEnd/>
            <a:tailEnd/>
          </a:ln>
        </p:spPr>
      </p:pic>
      <p:pic>
        <p:nvPicPr>
          <p:cNvPr id="97284" name="Picture 5"/>
          <p:cNvPicPr>
            <a:picLocks noChangeAspect="1" noChangeArrowheads="1"/>
          </p:cNvPicPr>
          <p:nvPr/>
        </p:nvPicPr>
        <p:blipFill>
          <a:blip r:embed="rId4"/>
          <a:srcRect/>
          <a:stretch>
            <a:fillRect/>
          </a:stretch>
        </p:blipFill>
        <p:spPr bwMode="auto">
          <a:xfrm>
            <a:off x="2438400" y="4419600"/>
            <a:ext cx="496252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1014413"/>
            <a:ext cx="8229600" cy="1143000"/>
          </a:xfrm>
        </p:spPr>
        <p:txBody>
          <a:bodyPr>
            <a:normAutofit fontScale="90000"/>
          </a:bodyPr>
          <a:lstStyle/>
          <a:p>
            <a:pPr eaLnBrk="1" fontAlgn="auto" hangingPunct="1">
              <a:spcAft>
                <a:spcPts val="0"/>
              </a:spcAft>
              <a:defRPr/>
            </a:pPr>
            <a:r>
              <a:rPr lang="en-US" dirty="0" smtClean="0">
                <a:ea typeface="+mj-ea"/>
                <a:cs typeface="+mj-cs"/>
              </a:rPr>
              <a:t>Graphing </a:t>
            </a:r>
            <a:r>
              <a:rPr lang="en-US" dirty="0" err="1" smtClean="0">
                <a:ea typeface="+mj-ea"/>
                <a:cs typeface="+mj-cs"/>
              </a:rPr>
              <a:t>Covariation</a:t>
            </a:r>
            <a:r>
              <a:rPr lang="en-US" dirty="0" smtClean="0">
                <a:ea typeface="+mj-ea"/>
                <a:cs typeface="+mj-cs"/>
              </a:rPr>
              <a:t> Using Scatter Diagrams</a:t>
            </a:r>
            <a:endParaRPr lang="en-US" dirty="0">
              <a:ea typeface="+mj-ea"/>
              <a:cs typeface="+mj-cs"/>
            </a:endParaRPr>
          </a:p>
        </p:txBody>
      </p:sp>
      <p:sp>
        <p:nvSpPr>
          <p:cNvPr id="99330" name="Content Placeholder 2"/>
          <p:cNvSpPr>
            <a:spLocks noGrp="1"/>
          </p:cNvSpPr>
          <p:nvPr>
            <p:ph idx="1"/>
          </p:nvPr>
        </p:nvSpPr>
        <p:spPr>
          <a:xfrm>
            <a:off x="449263" y="2536825"/>
            <a:ext cx="8229600" cy="4389438"/>
          </a:xfrm>
        </p:spPr>
        <p:txBody>
          <a:bodyPr/>
          <a:lstStyle/>
          <a:p>
            <a:pPr eaLnBrk="1" hangingPunct="1"/>
            <a:r>
              <a:rPr lang="en-US" smtClean="0"/>
              <a:t>A scatter diagram plots the points corresponding to each matched pair of </a:t>
            </a:r>
            <a:r>
              <a:rPr lang="en-US" i="1" smtClean="0"/>
              <a:t>x</a:t>
            </a:r>
            <a:r>
              <a:rPr lang="en-US" smtClean="0"/>
              <a:t> and </a:t>
            </a:r>
            <a:r>
              <a:rPr lang="en-US" i="1" smtClean="0"/>
              <a:t>y</a:t>
            </a:r>
            <a:r>
              <a:rPr lang="en-US" smtClean="0"/>
              <a:t> variables.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534988"/>
            <a:ext cx="8229600" cy="1143000"/>
          </a:xfrm>
        </p:spPr>
        <p:txBody>
          <a:bodyPr/>
          <a:lstStyle/>
          <a:p>
            <a:pPr eaLnBrk="1" hangingPunct="1"/>
            <a:r>
              <a:rPr lang="en-US" smtClean="0"/>
              <a:t>Example</a:t>
            </a:r>
          </a:p>
        </p:txBody>
      </p:sp>
      <p:sp>
        <p:nvSpPr>
          <p:cNvPr id="101378" name="Rectangle 3"/>
          <p:cNvSpPr>
            <a:spLocks noGrp="1" noChangeArrowheads="1"/>
          </p:cNvSpPr>
          <p:nvPr>
            <p:ph idx="1"/>
          </p:nvPr>
        </p:nvSpPr>
        <p:spPr/>
        <p:txBody>
          <a:bodyPr/>
          <a:lstStyle/>
          <a:p>
            <a:pPr eaLnBrk="1" hangingPunct="1"/>
            <a:r>
              <a:rPr lang="en-US" smtClean="0"/>
              <a:t>Using SPSS, commands are ANALYZE, CORRELATE, and BIVARIATE.</a:t>
            </a:r>
          </a:p>
          <a:p>
            <a:pPr eaLnBrk="1" hangingPunct="1"/>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3"/>
          <a:srcRect/>
          <a:stretch>
            <a:fillRect/>
          </a:stretch>
        </p:blipFill>
        <p:spPr bwMode="auto">
          <a:xfrm>
            <a:off x="363538" y="1143000"/>
            <a:ext cx="8458200" cy="4727575"/>
          </a:xfrm>
          <a:prstGeom prst="rect">
            <a:avLst/>
          </a:prstGeom>
          <a:noFill/>
          <a:ln w="9525">
            <a:noFill/>
            <a:miter lim="800000"/>
            <a:headEnd/>
            <a:tailEnd/>
          </a:ln>
        </p:spPr>
      </p:pic>
      <p:sp>
        <p:nvSpPr>
          <p:cNvPr id="103426" name="Text Box 2"/>
          <p:cNvSpPr txBox="1">
            <a:spLocks noChangeArrowheads="1"/>
          </p:cNvSpPr>
          <p:nvPr/>
        </p:nvSpPr>
        <p:spPr bwMode="auto">
          <a:xfrm>
            <a:off x="2555875" y="6016625"/>
            <a:ext cx="6275388" cy="244475"/>
          </a:xfrm>
          <a:prstGeom prst="rect">
            <a:avLst/>
          </a:prstGeom>
          <a:noFill/>
          <a:ln w="9525">
            <a:noFill/>
            <a:miter lim="800000"/>
            <a:headEnd/>
            <a:tailEnd/>
          </a:ln>
        </p:spPr>
        <p:txBody>
          <a:bodyPr>
            <a:prstTxWarp prst="textNoShape">
              <a:avLst/>
            </a:prstTxWarp>
            <a:spAutoFit/>
          </a:bodyPr>
          <a:lstStyle/>
          <a:p>
            <a:r>
              <a:rPr lang="en-US" sz="1000" i="1"/>
              <a:t>Source: </a:t>
            </a:r>
            <a:r>
              <a:rPr lang="en-US" sz="1000"/>
              <a:t>Reprint courtesy of International Business Machines Corporation,©SPSS, Inc., an IBM Company.</a:t>
            </a:r>
            <a:endParaRPr lang="en-US"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3"/>
          <a:srcRect/>
          <a:stretch>
            <a:fillRect/>
          </a:stretch>
        </p:blipFill>
        <p:spPr bwMode="auto">
          <a:xfrm>
            <a:off x="228600" y="990600"/>
            <a:ext cx="8763000" cy="4994275"/>
          </a:xfrm>
          <a:prstGeom prst="rect">
            <a:avLst/>
          </a:prstGeom>
          <a:noFill/>
          <a:ln w="9525">
            <a:noFill/>
            <a:miter lim="800000"/>
            <a:headEnd/>
            <a:tailEnd/>
          </a:ln>
        </p:spPr>
      </p:pic>
      <p:sp>
        <p:nvSpPr>
          <p:cNvPr id="105474" name="Text Box 2"/>
          <p:cNvSpPr txBox="1">
            <a:spLocks noChangeArrowheads="1"/>
          </p:cNvSpPr>
          <p:nvPr/>
        </p:nvSpPr>
        <p:spPr bwMode="auto">
          <a:xfrm>
            <a:off x="2519363" y="6142038"/>
            <a:ext cx="6275387" cy="244475"/>
          </a:xfrm>
          <a:prstGeom prst="rect">
            <a:avLst/>
          </a:prstGeom>
          <a:noFill/>
          <a:ln w="9525">
            <a:noFill/>
            <a:miter lim="800000"/>
            <a:headEnd/>
            <a:tailEnd/>
          </a:ln>
        </p:spPr>
        <p:txBody>
          <a:bodyPr>
            <a:prstTxWarp prst="textNoShape">
              <a:avLst/>
            </a:prstTxWarp>
            <a:spAutoFit/>
          </a:bodyPr>
          <a:lstStyle/>
          <a:p>
            <a:r>
              <a:rPr lang="en-US" sz="1000" i="1"/>
              <a:t>Source: </a:t>
            </a:r>
            <a:r>
              <a:rPr lang="en-US" sz="1000"/>
              <a:t>Reprint courtesy of International Business Machines Corporation,©SPSS, Inc., an IBM Company.</a:t>
            </a:r>
            <a:endParaRPr lang="en-US" sz="1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457200" y="534988"/>
            <a:ext cx="8229600" cy="1143000"/>
          </a:xfrm>
        </p:spPr>
        <p:txBody>
          <a:bodyPr/>
          <a:lstStyle/>
          <a:p>
            <a:pPr eaLnBrk="1" hangingPunct="1"/>
            <a:r>
              <a:rPr lang="en-US" smtClean="0"/>
              <a:t>Special Considerations</a:t>
            </a:r>
          </a:p>
        </p:txBody>
      </p:sp>
      <p:sp>
        <p:nvSpPr>
          <p:cNvPr id="107522" name="Rectangle 3"/>
          <p:cNvSpPr>
            <a:spLocks noGrp="1" noChangeArrowheads="1"/>
          </p:cNvSpPr>
          <p:nvPr>
            <p:ph idx="1"/>
          </p:nvPr>
        </p:nvSpPr>
        <p:spPr/>
        <p:txBody>
          <a:bodyPr/>
          <a:lstStyle/>
          <a:p>
            <a:pPr eaLnBrk="1" hangingPunct="1"/>
            <a:r>
              <a:rPr lang="en-US" smtClean="0"/>
              <a:t>Correlation:</a:t>
            </a:r>
          </a:p>
          <a:p>
            <a:pPr lvl="1" eaLnBrk="1" hangingPunct="1"/>
            <a:r>
              <a:rPr lang="en-US" smtClean="0"/>
              <a:t>Assumes both variables share interval scaling at minimum.</a:t>
            </a:r>
          </a:p>
          <a:p>
            <a:pPr lvl="1" eaLnBrk="1" hangingPunct="1"/>
            <a:r>
              <a:rPr lang="en-US" smtClean="0"/>
              <a:t>Only takes into account the relationship between two variables, not interaction with other variables.</a:t>
            </a:r>
          </a:p>
          <a:p>
            <a:pPr lvl="1" eaLnBrk="1" hangingPunct="1"/>
            <a:r>
              <a:rPr lang="en-US" smtClean="0"/>
              <a:t>Does not demonstrate cause and effect.</a:t>
            </a:r>
          </a:p>
          <a:p>
            <a:pPr lvl="1" eaLnBrk="1" hangingPunct="1"/>
            <a:r>
              <a:rPr lang="en-US" smtClean="0"/>
              <a:t>Will not detect nonlinear relationships between variables.</a:t>
            </a:r>
          </a:p>
          <a:p>
            <a:pPr lvl="1" eaLnBrk="1" hangingPunct="1"/>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Reporting Example</a:t>
            </a:r>
            <a:endParaRPr lang="en-US" dirty="0"/>
          </a:p>
        </p:txBody>
      </p:sp>
      <p:pic>
        <p:nvPicPr>
          <p:cNvPr id="109570" name="Picture 2"/>
          <p:cNvPicPr>
            <a:picLocks noChangeAspect="1" noChangeArrowheads="1"/>
          </p:cNvPicPr>
          <p:nvPr/>
        </p:nvPicPr>
        <p:blipFill>
          <a:blip r:embed="rId3"/>
          <a:srcRect/>
          <a:stretch>
            <a:fillRect/>
          </a:stretch>
        </p:blipFill>
        <p:spPr bwMode="auto">
          <a:xfrm>
            <a:off x="1447800" y="1912938"/>
            <a:ext cx="5867400" cy="406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Rectangle 4"/>
          <p:cNvSpPr>
            <a:spLocks noChangeArrowheads="1"/>
          </p:cNvSpPr>
          <p:nvPr/>
        </p:nvSpPr>
        <p:spPr bwMode="auto">
          <a:xfrm>
            <a:off x="-3725863" y="21145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latin typeface="Calibri" pitchFamily="-72" charset="0"/>
            </a:endParaRPr>
          </a:p>
        </p:txBody>
      </p:sp>
      <p:pic>
        <p:nvPicPr>
          <p:cNvPr id="111618"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11619" name="Rectangle 6"/>
          <p:cNvSpPr>
            <a:spLocks noChangeArrowheads="1"/>
          </p:cNvSpPr>
          <p:nvPr/>
        </p:nvSpPr>
        <p:spPr bwMode="auto">
          <a:xfrm>
            <a:off x="708025" y="3894138"/>
            <a:ext cx="7589838" cy="1069975"/>
          </a:xfrm>
          <a:prstGeom prst="rect">
            <a:avLst/>
          </a:prstGeom>
          <a:noFill/>
          <a:ln w="9525">
            <a:noFill/>
            <a:miter lim="800000"/>
            <a:headEnd/>
            <a:tailEnd/>
          </a:ln>
        </p:spPr>
        <p:txBody>
          <a:bodyPr anchor="ctr">
            <a:prstTxWarp prst="textNoShape">
              <a:avLst/>
            </a:prstTxWarp>
            <a:spAutoFit/>
          </a:bodyPr>
          <a:lstStyle/>
          <a:p>
            <a:pPr algn="ctr"/>
            <a:r>
              <a:rPr lang="en-US" sz="1600">
                <a:solidFill>
                  <a:srgbClr val="000000"/>
                </a:solidFill>
                <a:latin typeface="Constantia" pitchFamily="-72"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744538"/>
            <a:ext cx="8229600" cy="1143000"/>
          </a:xfrm>
        </p:spPr>
        <p:txBody>
          <a:bodyPr/>
          <a:lstStyle/>
          <a:p>
            <a:pPr eaLnBrk="1" hangingPunct="1"/>
            <a:r>
              <a:rPr lang="en-US" smtClean="0"/>
              <a:t>Associative Analyses</a:t>
            </a:r>
          </a:p>
        </p:txBody>
      </p:sp>
      <p:sp>
        <p:nvSpPr>
          <p:cNvPr id="23554" name="Rectangle 3"/>
          <p:cNvSpPr>
            <a:spLocks noGrp="1" noChangeArrowheads="1"/>
          </p:cNvSpPr>
          <p:nvPr>
            <p:ph idx="1"/>
          </p:nvPr>
        </p:nvSpPr>
        <p:spPr>
          <a:xfrm>
            <a:off x="457200" y="2144713"/>
            <a:ext cx="8229600" cy="4389437"/>
          </a:xfrm>
        </p:spPr>
        <p:txBody>
          <a:bodyPr/>
          <a:lstStyle/>
          <a:p>
            <a:pPr eaLnBrk="1" hangingPunct="1"/>
            <a:r>
              <a:rPr lang="en-US" b="1" smtClean="0"/>
              <a:t>Associative analyses</a:t>
            </a:r>
            <a:r>
              <a:rPr lang="en-US" smtClean="0"/>
              <a:t>: determine where stable relationships exist between two variables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052513"/>
            <a:ext cx="8229600" cy="1143000"/>
          </a:xfrm>
        </p:spPr>
        <p:txBody>
          <a:bodyPr>
            <a:normAutofit fontScale="90000"/>
          </a:bodyPr>
          <a:lstStyle/>
          <a:p>
            <a:pPr eaLnBrk="1" fontAlgn="auto" hangingPunct="1">
              <a:spcAft>
                <a:spcPts val="0"/>
              </a:spcAft>
              <a:defRPr/>
            </a:pPr>
            <a:r>
              <a:rPr lang="en-US" dirty="0" smtClean="0">
                <a:ea typeface="+mj-ea"/>
                <a:cs typeface="+mj-cs"/>
              </a:rPr>
              <a:t>Relationships Between </a:t>
            </a:r>
            <a:br>
              <a:rPr lang="en-US" dirty="0" smtClean="0">
                <a:ea typeface="+mj-ea"/>
                <a:cs typeface="+mj-cs"/>
              </a:rPr>
            </a:br>
            <a:r>
              <a:rPr lang="en-US" dirty="0" smtClean="0">
                <a:ea typeface="+mj-ea"/>
                <a:cs typeface="+mj-cs"/>
              </a:rPr>
              <a:t>Two Variables</a:t>
            </a:r>
          </a:p>
        </p:txBody>
      </p:sp>
      <p:sp>
        <p:nvSpPr>
          <p:cNvPr id="25602" name="Rectangle 3"/>
          <p:cNvSpPr>
            <a:spLocks noGrp="1" noChangeArrowheads="1"/>
          </p:cNvSpPr>
          <p:nvPr>
            <p:ph idx="1"/>
          </p:nvPr>
        </p:nvSpPr>
        <p:spPr>
          <a:xfrm>
            <a:off x="449263" y="2384425"/>
            <a:ext cx="8229600" cy="4389438"/>
          </a:xfrm>
        </p:spPr>
        <p:txBody>
          <a:bodyPr/>
          <a:lstStyle/>
          <a:p>
            <a:pPr eaLnBrk="1" hangingPunct="1"/>
            <a:r>
              <a:rPr lang="en-US" b="1" smtClean="0"/>
              <a:t>Relationship</a:t>
            </a:r>
            <a:r>
              <a:rPr lang="en-US" smtClean="0"/>
              <a:t>: a consistent, systematic linkage between the levels or labels for two variables</a:t>
            </a:r>
          </a:p>
          <a:p>
            <a:pPr lvl="1" eaLnBrk="1" hangingPunct="1"/>
            <a:r>
              <a:rPr lang="en-US" smtClean="0"/>
              <a:t>“</a:t>
            </a:r>
            <a:r>
              <a:rPr lang="en-US" b="1" smtClean="0"/>
              <a:t>Levels</a:t>
            </a:r>
            <a:r>
              <a:rPr lang="en-US" smtClean="0"/>
              <a:t>” refers to the characteristics of description for interval or ratio scales.</a:t>
            </a:r>
          </a:p>
          <a:p>
            <a:pPr lvl="1" eaLnBrk="1" hangingPunct="1"/>
            <a:r>
              <a:rPr lang="en-US" smtClean="0"/>
              <a:t>“</a:t>
            </a:r>
            <a:r>
              <a:rPr lang="en-US" b="1" smtClean="0"/>
              <a:t>Labels</a:t>
            </a:r>
            <a:r>
              <a:rPr lang="en-US" smtClean="0"/>
              <a:t>” refers to the characteristics of description for nominal or ordinal scales.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046163"/>
            <a:ext cx="8229600" cy="1143000"/>
          </a:xfrm>
        </p:spPr>
        <p:txBody>
          <a:bodyPr>
            <a:normAutofit fontScale="90000"/>
          </a:bodyPr>
          <a:lstStyle/>
          <a:p>
            <a:pPr eaLnBrk="1" fontAlgn="auto" hangingPunct="1">
              <a:spcAft>
                <a:spcPts val="0"/>
              </a:spcAft>
              <a:defRPr/>
            </a:pPr>
            <a:r>
              <a:rPr lang="en-US" dirty="0" smtClean="0">
                <a:ea typeface="+mj-ea"/>
                <a:cs typeface="+mj-cs"/>
              </a:rPr>
              <a:t>Relationships Between </a:t>
            </a:r>
            <a:br>
              <a:rPr lang="en-US" dirty="0" smtClean="0">
                <a:ea typeface="+mj-ea"/>
                <a:cs typeface="+mj-cs"/>
              </a:rPr>
            </a:br>
            <a:r>
              <a:rPr lang="en-US" dirty="0" smtClean="0">
                <a:ea typeface="+mj-ea"/>
                <a:cs typeface="+mj-cs"/>
              </a:rPr>
              <a:t>Two Variables</a:t>
            </a:r>
          </a:p>
        </p:txBody>
      </p:sp>
      <p:sp>
        <p:nvSpPr>
          <p:cNvPr id="27650" name="Rectangle 3"/>
          <p:cNvSpPr>
            <a:spLocks noGrp="1" noChangeArrowheads="1"/>
          </p:cNvSpPr>
          <p:nvPr>
            <p:ph idx="1"/>
          </p:nvPr>
        </p:nvSpPr>
        <p:spPr>
          <a:xfrm>
            <a:off x="465138" y="2278063"/>
            <a:ext cx="8229600" cy="2933700"/>
          </a:xfrm>
        </p:spPr>
        <p:txBody>
          <a:bodyPr/>
          <a:lstStyle/>
          <a:p>
            <a:pPr eaLnBrk="1" hangingPunct="1"/>
            <a:r>
              <a:rPr lang="en-US" b="1" smtClean="0"/>
              <a:t>Nonmonotonic</a:t>
            </a:r>
            <a:r>
              <a:rPr lang="en-US" smtClean="0"/>
              <a:t> relationship: two variables are associated, but only in a very general sense. The presence (or absence) of one variable is associated with the presence (or absence) of another.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a:srcRect/>
          <a:stretch>
            <a:fillRect/>
          </a:stretch>
        </p:blipFill>
        <p:spPr bwMode="auto">
          <a:xfrm>
            <a:off x="2147888" y="2057400"/>
            <a:ext cx="4848225" cy="3714750"/>
          </a:xfrm>
          <a:prstGeom prst="rect">
            <a:avLst/>
          </a:prstGeom>
          <a:noFill/>
          <a:ln w="9525">
            <a:noFill/>
            <a:miter lim="800000"/>
            <a:headEnd/>
            <a:tailEnd/>
          </a:ln>
        </p:spPr>
      </p:pic>
      <p:sp>
        <p:nvSpPr>
          <p:cNvPr id="4" name="Title 3"/>
          <p:cNvSpPr>
            <a:spLocks noGrp="1"/>
          </p:cNvSpPr>
          <p:nvPr>
            <p:ph type="title"/>
          </p:nvPr>
        </p:nvSpPr>
        <p:spPr/>
        <p:txBody>
          <a:bodyPr/>
          <a:lstStyle/>
          <a:p>
            <a:pPr eaLnBrk="1" fontAlgn="auto" hangingPunct="1">
              <a:spcAft>
                <a:spcPts val="0"/>
              </a:spcAft>
              <a:defRPr/>
            </a:pPr>
            <a:r>
              <a:rPr lang="en-US" smtClean="0"/>
              <a:t>Example Relationship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95300" y="1052513"/>
            <a:ext cx="8229600" cy="1143000"/>
          </a:xfrm>
        </p:spPr>
        <p:txBody>
          <a:bodyPr>
            <a:normAutofit fontScale="90000"/>
          </a:bodyPr>
          <a:lstStyle/>
          <a:p>
            <a:pPr eaLnBrk="1" fontAlgn="auto" hangingPunct="1">
              <a:spcAft>
                <a:spcPts val="0"/>
              </a:spcAft>
              <a:defRPr/>
            </a:pPr>
            <a:r>
              <a:rPr lang="en-US" dirty="0" smtClean="0">
                <a:ea typeface="+mj-ea"/>
                <a:cs typeface="+mj-cs"/>
              </a:rPr>
              <a:t>Relationships Between </a:t>
            </a:r>
            <a:br>
              <a:rPr lang="en-US" dirty="0" smtClean="0">
                <a:ea typeface="+mj-ea"/>
                <a:cs typeface="+mj-cs"/>
              </a:rPr>
            </a:br>
            <a:r>
              <a:rPr lang="en-US" dirty="0" smtClean="0">
                <a:ea typeface="+mj-ea"/>
                <a:cs typeface="+mj-cs"/>
              </a:rPr>
              <a:t>Two Variables</a:t>
            </a:r>
          </a:p>
        </p:txBody>
      </p:sp>
      <p:sp>
        <p:nvSpPr>
          <p:cNvPr id="31746" name="Rectangle 3"/>
          <p:cNvSpPr>
            <a:spLocks noGrp="1" noChangeArrowheads="1"/>
          </p:cNvSpPr>
          <p:nvPr>
            <p:ph idx="1"/>
          </p:nvPr>
        </p:nvSpPr>
        <p:spPr>
          <a:xfrm>
            <a:off x="465138" y="2416175"/>
            <a:ext cx="8229600" cy="4387850"/>
          </a:xfrm>
        </p:spPr>
        <p:txBody>
          <a:bodyPr/>
          <a:lstStyle/>
          <a:p>
            <a:pPr eaLnBrk="1" hangingPunct="1"/>
            <a:r>
              <a:rPr lang="en-US" b="1" smtClean="0"/>
              <a:t>Monotonic</a:t>
            </a:r>
            <a:r>
              <a:rPr lang="en-US" smtClean="0"/>
              <a:t> relationship: the general direction of a relationship between two variables is known</a:t>
            </a:r>
          </a:p>
          <a:p>
            <a:pPr lvl="1" eaLnBrk="1" hangingPunct="1"/>
            <a:r>
              <a:rPr lang="en-US" smtClean="0"/>
              <a:t>Increasing relationship</a:t>
            </a:r>
          </a:p>
          <a:p>
            <a:pPr lvl="1" eaLnBrk="1" hangingPunct="1"/>
            <a:r>
              <a:rPr lang="en-US" smtClean="0"/>
              <a:t>Decreasing relationship</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423</TotalTime>
  <Words>1045</Words>
  <Application>Microsoft Office PowerPoint</Application>
  <PresentationFormat>On-screen Show (4:3)</PresentationFormat>
  <Paragraphs>161</Paragraphs>
  <Slides>48</Slides>
  <Notes>48</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48</vt:i4>
      </vt:variant>
    </vt:vector>
  </HeadingPairs>
  <TitlesOfParts>
    <vt:vector size="54" baseType="lpstr">
      <vt:lpstr>Arial</vt:lpstr>
      <vt:lpstr>ＭＳ Ｐゴシック</vt:lpstr>
      <vt:lpstr>Calibri</vt:lpstr>
      <vt:lpstr>Constantia</vt:lpstr>
      <vt:lpstr>Wingdings 2</vt:lpstr>
      <vt:lpstr>Flow</vt:lpstr>
      <vt:lpstr>PowerPoint Presentation</vt:lpstr>
      <vt:lpstr>Learning Objectives</vt:lpstr>
      <vt:lpstr>Learning Objectives</vt:lpstr>
      <vt:lpstr>PowerPoint Presentation</vt:lpstr>
      <vt:lpstr>Associative Analyses</vt:lpstr>
      <vt:lpstr>Relationships Between  Two Variables</vt:lpstr>
      <vt:lpstr>Relationships Between  Two Variables</vt:lpstr>
      <vt:lpstr>PowerPoint Presentation</vt:lpstr>
      <vt:lpstr>Relationships Between  Two Variables</vt:lpstr>
      <vt:lpstr>Relationships Between  Two Variables</vt:lpstr>
      <vt:lpstr>Relationships Between  Two Variables</vt:lpstr>
      <vt:lpstr>Characterizing Relationships  Between Variables</vt:lpstr>
      <vt:lpstr>PowerPoint Presentation</vt:lpstr>
      <vt:lpstr>Cross-Tabulations</vt:lpstr>
      <vt:lpstr>Cross-Tabulations</vt:lpstr>
      <vt:lpstr>Cross-Tabulations</vt:lpstr>
      <vt:lpstr>PowerPoint Presentation</vt:lpstr>
      <vt:lpstr>PowerPoint Presentation</vt:lpstr>
      <vt:lpstr>Chi-Square Analysis</vt:lpstr>
      <vt:lpstr>Chi-Square Analysis</vt:lpstr>
      <vt:lpstr>Observed and Expected Frequencies</vt:lpstr>
      <vt:lpstr>Chi-Square Analysis</vt:lpstr>
      <vt:lpstr>The Computed Chi-square Value</vt:lpstr>
      <vt:lpstr>PowerPoint Presentation</vt:lpstr>
      <vt:lpstr>The Chi-square Distribution</vt:lpstr>
      <vt:lpstr>PowerPoint Presentation</vt:lpstr>
      <vt:lpstr>How to Interpret a Chi-square Result</vt:lpstr>
      <vt:lpstr>Cross-Tabulations</vt:lpstr>
      <vt:lpstr>PowerPoint Presentation</vt:lpstr>
      <vt:lpstr>SPSS Chi-Square Analysis</vt:lpstr>
      <vt:lpstr>PowerPoint Presentation</vt:lpstr>
      <vt:lpstr>Chi-square Analysis</vt:lpstr>
      <vt:lpstr>Chi-square Analysis</vt:lpstr>
      <vt:lpstr>Reporting Findings</vt:lpstr>
      <vt:lpstr>Correlation and Covariation</vt:lpstr>
      <vt:lpstr>Correlation and Covariation</vt:lpstr>
      <vt:lpstr>Correlation Coefficients and Covariation</vt:lpstr>
      <vt:lpstr>PowerPoint Presentation</vt:lpstr>
      <vt:lpstr>Correlation Coefficient (r)</vt:lpstr>
      <vt:lpstr>PowerPoint Presentation</vt:lpstr>
      <vt:lpstr>Pearson Product Moment Correlation Coefficient (r)</vt:lpstr>
      <vt:lpstr>Graphing Covariation Using Scatter Diagrams</vt:lpstr>
      <vt:lpstr>Example</vt:lpstr>
      <vt:lpstr>PowerPoint Presentation</vt:lpstr>
      <vt:lpstr>PowerPoint Presentation</vt:lpstr>
      <vt:lpstr>Special Considerations</vt:lpstr>
      <vt:lpstr>PowerPoint Presentation</vt:lpstr>
      <vt:lpstr>PowerPoint Presentation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Use of Associations Tests</dc:title>
  <dc:creator>Christina</dc:creator>
  <cp:lastModifiedBy>Becca Groves</cp:lastModifiedBy>
  <cp:revision>33</cp:revision>
  <dcterms:created xsi:type="dcterms:W3CDTF">2012-11-15T07:32:03Z</dcterms:created>
  <dcterms:modified xsi:type="dcterms:W3CDTF">2013-02-19T20:12:30Z</dcterms:modified>
</cp:coreProperties>
</file>