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6"/>
  </p:notesMasterIdLst>
  <p:sldIdLst>
    <p:sldId id="257" r:id="rId5"/>
    <p:sldId id="316" r:id="rId6"/>
    <p:sldId id="314" r:id="rId7"/>
    <p:sldId id="318" r:id="rId8"/>
    <p:sldId id="317" r:id="rId9"/>
    <p:sldId id="319" r:id="rId10"/>
    <p:sldId id="320" r:id="rId11"/>
    <p:sldId id="322" r:id="rId12"/>
    <p:sldId id="323" r:id="rId13"/>
    <p:sldId id="345" r:id="rId14"/>
    <p:sldId id="324" r:id="rId15"/>
    <p:sldId id="325" r:id="rId16"/>
    <p:sldId id="327" r:id="rId17"/>
    <p:sldId id="328" r:id="rId18"/>
    <p:sldId id="333" r:id="rId19"/>
    <p:sldId id="334" r:id="rId20"/>
    <p:sldId id="332" r:id="rId21"/>
    <p:sldId id="337" r:id="rId22"/>
    <p:sldId id="336" r:id="rId23"/>
    <p:sldId id="330" r:id="rId24"/>
    <p:sldId id="331" r:id="rId25"/>
    <p:sldId id="335" r:id="rId26"/>
    <p:sldId id="329" r:id="rId27"/>
    <p:sldId id="338" r:id="rId28"/>
    <p:sldId id="339" r:id="rId29"/>
    <p:sldId id="342" r:id="rId30"/>
    <p:sldId id="442" r:id="rId31"/>
    <p:sldId id="443" r:id="rId32"/>
    <p:sldId id="444" r:id="rId33"/>
    <p:sldId id="446" r:id="rId34"/>
    <p:sldId id="440" r:id="rId35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lmannaa" initials="m" lastIdx="1" clrIdx="0">
    <p:extLst>
      <p:ext uri="{19B8F6BF-5375-455C-9EA6-DF929625EA0E}">
        <p15:presenceInfo xmlns:p15="http://schemas.microsoft.com/office/powerpoint/2012/main" userId="malmanna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DDDDDD"/>
    <a:srgbClr val="EAEAEA"/>
    <a:srgbClr val="FF9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>
      <p:cViewPr varScale="1">
        <p:scale>
          <a:sx n="81" d="100"/>
          <a:sy n="81" d="100"/>
        </p:scale>
        <p:origin x="9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6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6725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6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1333EA9-1378-475F-BE73-759C3D0FD0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87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>
              <a:latin typeface="Arial" pitchFamily="34" charset="0"/>
            </a:endParaRP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7AE997-44AD-4B8C-AD1D-2E19DB7BFD9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7809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33996F-7A63-4B2C-AE45-71FF3911161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362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472FA5-E8F9-4603-9626-5D70873EF9A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14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614A8E-6CA8-4F99-A040-C3A1FA76EFA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279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55E369-8553-4620-BBCC-4B880A7EC40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3260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642739-2F1A-4627-90DC-FB569A00CBB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0505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1EC272-3286-4A43-8487-C88FF152639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2416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26253E4-A073-45B7-971A-6B572592D94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377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4B8D2F-9744-4616-A157-658C4DE6F0E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500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68E5276-0CC9-41F8-937F-FD9B0B25477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921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CB2373-A9C3-445D-972D-EB9BEF57F79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9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9EB4AD-C9F3-47F5-A0B4-CBAF81D39AB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630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3D44A4-80FD-4D33-8E63-34C5ECF3AC9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417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A189B5-B5F8-4024-BBAE-C6914348D28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153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E45AFF-B03C-4A7F-9AB0-78073ECA979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771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EDC6104-EE40-43E2-A9AD-EF7DD97340D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208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CB5E8D-9864-43A5-8C9F-CE41AB6D5F6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004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40DCED-AC75-49C2-B164-45D04F6D7B7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373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C1A122-9510-4862-898F-FBC177FEF23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525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1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D6F19D-2743-4F64-853F-661BD8EB47CE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19851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1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D6F19D-2743-4F64-853F-661BD8EB47CE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50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0FB243-D6B3-4E42-AF5F-5978A9C8BFB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15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7A00CF-DA32-410F-B3ED-60AB827CBC5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7967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42BBC4-B672-44ED-9A80-D68B58A169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439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FEC6EB-D02A-403B-8919-C6CE5CC7F13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6016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5AFDC9-4DA7-4544-A72A-1F61E03EF35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9747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D26870-2FC4-4421-8B06-3154BC1215C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6299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>
              <a:latin typeface="Arial" pitchFamily="34" charset="0"/>
            </a:endParaRP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470C3A-781F-4095-B67B-B493D20C411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211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7B062-C25A-4BB8-864A-A474983763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A1DFA-FD8C-4B0E-B855-4324AE1C8B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FF946-1CC4-4B00-892A-1FB94E74C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CD7CB-8E49-424F-8CEA-527B5C70F3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F7FBB-5902-4030-A515-268D1E0C3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61A80-F861-4130-BDCF-2AC55BED25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76516-5491-4E3D-8650-2C97F2B1DA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EEB65-C58C-4462-AE1D-D0D19706B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6C8B9-1E72-4E7C-84D5-65BEC71E2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8BC91-D45A-4E8C-A691-33E2831663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FAA53-3EFC-49B7-849F-6089BB962B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12827-9202-4CDD-8E26-04BB591D4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BC5F8-E0F9-411A-9A26-ED5F7DE72F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83012D6-7E13-4ED1-875E-67C3D7995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5127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40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 userDrawn="1"/>
          </p:nvSpPr>
          <p:spPr bwMode="auto">
            <a:xfrm>
              <a:off x="0" y="4032"/>
              <a:ext cx="50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1600" b="1" i="1" dirty="0">
                  <a:solidFill>
                    <a:schemeClr val="bg1">
                      <a:lumMod val="65000"/>
                    </a:schemeClr>
                  </a:solidFill>
                  <a:latin typeface="Arial" charset="0"/>
                  <a:cs typeface="+mn-cs"/>
                </a:rPr>
                <a:t>Principles of Engineering Economic Analysis</a:t>
              </a:r>
              <a:r>
                <a:rPr lang="en-US" sz="1600" b="1" dirty="0">
                  <a:solidFill>
                    <a:schemeClr val="bg1">
                      <a:lumMod val="65000"/>
                    </a:schemeClr>
                  </a:solidFill>
                  <a:latin typeface="Arial" charset="0"/>
                  <a:cs typeface="+mn-cs"/>
                </a:rPr>
                <a:t>, 5th edition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819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Chapter 14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590801"/>
            <a:ext cx="8077200" cy="1447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b="1" dirty="0">
                <a:solidFill>
                  <a:srgbClr val="FF0000"/>
                </a:solidFill>
              </a:rPr>
              <a:t>Economic Analysis in the Public and Regulated Sectors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8200" y="152400"/>
            <a:ext cx="79565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eaLnBrk="0" hangingPunct="0">
              <a:spcBef>
                <a:spcPct val="20000"/>
              </a:spcBef>
              <a:defRPr/>
            </a:pPr>
            <a:r>
              <a:rPr lang="en-US" sz="3200" b="1" i="1" u="sng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Systematic Economic Analysis Technique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1066800"/>
            <a:ext cx="78486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eaLnBrk="0" hangingPunct="0"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Identify the </a:t>
            </a:r>
            <a:r>
              <a:rPr lang="en-US" sz="24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(public-sector) </a:t>
            </a:r>
            <a:r>
              <a:rPr lang="en-US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investment alternatives</a:t>
            </a:r>
          </a:p>
          <a:p>
            <a:pPr marL="514350" lvl="0" indent="-514350" eaLnBrk="0" hangingPunct="0"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Define the planning horizon </a:t>
            </a:r>
            <a:r>
              <a:rPr lang="en-US" sz="24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(for the benefit-cost study)</a:t>
            </a:r>
          </a:p>
          <a:p>
            <a:pPr marL="514350" lvl="0" indent="-514350" eaLnBrk="0" hangingPunct="0"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24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Specify the discount rate</a:t>
            </a:r>
          </a:p>
          <a:p>
            <a:pPr marL="514350" lvl="0" indent="-514350" eaLnBrk="0" hangingPunct="0"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24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Estimate the </a:t>
            </a:r>
            <a:r>
              <a:rPr lang="en-US" sz="24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(benefit and cost profiles in monetary terms) </a:t>
            </a:r>
            <a:r>
              <a:rPr lang="en-US" sz="24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cash flows</a:t>
            </a:r>
          </a:p>
          <a:p>
            <a:pPr marL="514350" lvl="0" indent="-514350" eaLnBrk="0" hangingPunct="0"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24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Compare the alternatives </a:t>
            </a:r>
            <a:r>
              <a:rPr lang="en-US" sz="24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(using a measure of worth related to benefits and costs)</a:t>
            </a:r>
            <a:endParaRPr lang="en-US" sz="24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eaLnBrk="0" hangingPunct="0"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Perform supplementary analyses</a:t>
            </a:r>
          </a:p>
          <a:p>
            <a:pPr marL="514350" lvl="0" indent="-514350" eaLnBrk="0" hangingPunct="0">
              <a:spcBef>
                <a:spcPts val="0"/>
              </a:spcBef>
              <a:spcAft>
                <a:spcPts val="1200"/>
              </a:spcAft>
              <a:buFontTx/>
              <a:buAutoNum type="arabicPeriod"/>
              <a:defRPr/>
            </a:pPr>
            <a:r>
              <a:rPr lang="en-US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Select the preferred </a:t>
            </a:r>
            <a:r>
              <a:rPr lang="en-US" sz="24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(alternative) </a:t>
            </a:r>
            <a:r>
              <a:rPr lang="en-US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investment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Benefit-Cost and Cost-Effectiveness Calculations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910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Benefit-cost analysis typically uses:</a:t>
            </a:r>
          </a:p>
          <a:p>
            <a:pPr marL="457200" lvl="1" indent="0">
              <a:buNone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B/C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benefit-cost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ratio</a:t>
            </a:r>
          </a:p>
          <a:p>
            <a:pPr marL="457200" lvl="1" indent="0">
              <a:buNone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B-C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benefits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minus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costs</a:t>
            </a:r>
          </a:p>
          <a:p>
            <a:pPr lvl="1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Both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are expressed in monetary units as PW or AW (or even FW) where an appropriate discount rate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has been used to calculate PW or AW.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b="1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B/C Formula</a:t>
            </a:r>
          </a:p>
        </p:txBody>
      </p:sp>
      <p:sp>
        <p:nvSpPr>
          <p:cNvPr id="1028" name="Content Placeholder 8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5195888"/>
          </a:xfrm>
        </p:spPr>
        <p:txBody>
          <a:bodyPr/>
          <a:lstStyle/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/>
              <a:t>								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(14.1)</a:t>
            </a:r>
          </a:p>
          <a:p>
            <a:pPr>
              <a:buFontTx/>
              <a:buNone/>
            </a:pPr>
            <a:endParaRPr lang="en-US" dirty="0"/>
          </a:p>
          <a:p>
            <a:pPr algn="just">
              <a:buFontTx/>
              <a:buNone/>
            </a:pPr>
            <a:r>
              <a:rPr lang="en-US" dirty="0"/>
              <a:t>	</a:t>
            </a:r>
          </a:p>
          <a:p>
            <a:pPr algn="just">
              <a:buFontTx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Where   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end of year, </a:t>
            </a:r>
          </a:p>
          <a:p>
            <a:pPr algn="just">
              <a:buFontTx/>
              <a:buNone/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             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planning horizon, </a:t>
            </a:r>
          </a:p>
          <a:p>
            <a:pPr algn="just">
              <a:buFontTx/>
              <a:buNone/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discount rate, </a:t>
            </a:r>
          </a:p>
          <a:p>
            <a:pPr algn="just">
              <a:buFontTx/>
              <a:buNone/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             B</a:t>
            </a:r>
            <a:r>
              <a:rPr lang="en-US" sz="2400" i="1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 benefits in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and </a:t>
            </a:r>
          </a:p>
          <a:p>
            <a:pPr algn="just">
              <a:buFontTx/>
              <a:buNone/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            C</a:t>
            </a:r>
            <a:r>
              <a:rPr lang="en-US" sz="2400" i="1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 costs in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>
              <a:buFontTx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where both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i="1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i="1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are expressed in monetary units.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2006600" y="1398588"/>
          <a:ext cx="4535488" cy="207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4" imgW="1600200" imgH="965160" progId="Equation.3">
                  <p:embed/>
                </p:oleObj>
              </mc:Choice>
              <mc:Fallback>
                <p:oleObj name="Equation" r:id="rId4" imgW="1600200" imgH="9651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398588"/>
                        <a:ext cx="4535488" cy="2078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65082AC-4785-46A0-9DE6-34084CB5B496}"/>
                  </a:ext>
                </a:extLst>
              </p:cNvPr>
              <p:cNvSpPr txBox="1"/>
              <p:nvPr/>
            </p:nvSpPr>
            <p:spPr>
              <a:xfrm>
                <a:off x="6542088" y="3429000"/>
                <a:ext cx="228492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1  then it’s desirable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65082AC-4785-46A0-9DE6-34084CB5B4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2088" y="3429000"/>
                <a:ext cx="2284921" cy="276999"/>
              </a:xfrm>
              <a:prstGeom prst="rect">
                <a:avLst/>
              </a:prstGeom>
              <a:blipFill>
                <a:blip r:embed="rId6"/>
                <a:stretch>
                  <a:fillRect l="-3200" t="-28889" r="-2933" b="-5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Subtitle 2"/>
          <p:cNvSpPr>
            <a:spLocks noGrp="1"/>
          </p:cNvSpPr>
          <p:nvPr>
            <p:ph type="subTitle" idx="1"/>
          </p:nvPr>
        </p:nvSpPr>
        <p:spPr>
          <a:xfrm>
            <a:off x="609600" y="381000"/>
            <a:ext cx="8001000" cy="50292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							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(14.2)</a:t>
            </a:r>
          </a:p>
          <a:p>
            <a:endParaRPr lang="en-US" dirty="0"/>
          </a:p>
          <a:p>
            <a:endParaRPr lang="en-US" dirty="0"/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Where   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end of year, </a:t>
            </a:r>
          </a:p>
          <a:p>
            <a:pPr algn="just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             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planning horizon, </a:t>
            </a:r>
          </a:p>
          <a:p>
            <a:pPr algn="just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discount rate, </a:t>
            </a:r>
          </a:p>
          <a:p>
            <a:pPr algn="just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             B</a:t>
            </a:r>
            <a:r>
              <a:rPr lang="en-US" sz="2400" i="1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 benefits in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and </a:t>
            </a:r>
          </a:p>
          <a:p>
            <a:pPr algn="just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            C</a:t>
            </a:r>
            <a:r>
              <a:rPr lang="en-US" sz="2400" i="1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 costs in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where both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i="1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i="1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are expressed in monetary units.</a:t>
            </a:r>
          </a:p>
          <a:p>
            <a:pPr algn="l"/>
            <a:endParaRPr lang="en-US" dirty="0"/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1066800" y="685800"/>
          <a:ext cx="6002337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4" imgW="2768400" imgH="507960" progId="Equation.3">
                  <p:embed/>
                </p:oleObj>
              </mc:Choice>
              <mc:Fallback>
                <p:oleObj name="Equation" r:id="rId4" imgW="2768400" imgH="5079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685800"/>
                        <a:ext cx="6002337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A6D6E0A-49D8-478D-9151-66AA241EC4FD}"/>
                  </a:ext>
                </a:extLst>
              </p:cNvPr>
              <p:cNvSpPr txBox="1"/>
              <p:nvPr/>
            </p:nvSpPr>
            <p:spPr>
              <a:xfrm>
                <a:off x="5257800" y="2362200"/>
                <a:ext cx="228492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0  then it’s desirable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A6D6E0A-49D8-478D-9151-66AA241EC4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2362200"/>
                <a:ext cx="2284921" cy="276999"/>
              </a:xfrm>
              <a:prstGeom prst="rect">
                <a:avLst/>
              </a:prstGeom>
              <a:blipFill>
                <a:blip r:embed="rId6"/>
                <a:stretch>
                  <a:fillRect l="-3209" t="-28889" r="-2941" b="-5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3600" b="1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Comparing Two Alternatives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80060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When two project alternatives are being compared using a 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B/C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ratio, the analysis should be done on an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incremental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basis.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Let the alternative with the </a:t>
            </a:r>
            <a:r>
              <a:rPr lang="en-US" sz="2600" u="sng" dirty="0">
                <a:latin typeface="Times New Roman" pitchFamily="18" charset="0"/>
                <a:cs typeface="Times New Roman" pitchFamily="18" charset="0"/>
              </a:rPr>
              <a:t>lower present worth of costs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be Alternative 1 and let the other be Alternative 2. 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Then , the 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incremental benefits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of the second alternative over the first, 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ΔB</a:t>
            </a:r>
            <a:r>
              <a:rPr lang="en-US" sz="2600" i="1" baseline="-25000" dirty="0">
                <a:latin typeface="Times New Roman" pitchFamily="18" charset="0"/>
                <a:cs typeface="Times New Roman" pitchFamily="18" charset="0"/>
              </a:rPr>
              <a:t>2-1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are divided by the </a:t>
            </a:r>
            <a:r>
              <a:rPr lang="en-US" sz="2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incremental costs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of the second over the first, 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ΔC</a:t>
            </a:r>
            <a:r>
              <a:rPr lang="en-US" sz="2600" i="1" baseline="-25000" dirty="0">
                <a:latin typeface="Times New Roman" pitchFamily="18" charset="0"/>
                <a:cs typeface="Times New Roman" pitchFamily="18" charset="0"/>
              </a:rPr>
              <a:t>2-1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). 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3"/>
          </a:xfrm>
        </p:spPr>
        <p:txBody>
          <a:bodyPr/>
          <a:lstStyle/>
          <a:p>
            <a:r>
              <a:rPr lang="en-US" sz="3600" b="1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Incremental B/C Ratio</a:t>
            </a:r>
          </a:p>
        </p:txBody>
      </p:sp>
      <p:sp>
        <p:nvSpPr>
          <p:cNvPr id="3076" name="Content Placeholder 5"/>
          <p:cNvSpPr>
            <a:spLocks noGrp="1"/>
          </p:cNvSpPr>
          <p:nvPr>
            <p:ph idx="1"/>
          </p:nvPr>
        </p:nvSpPr>
        <p:spPr>
          <a:xfrm>
            <a:off x="381000" y="990600"/>
            <a:ext cx="8534400" cy="5334000"/>
          </a:xfrm>
        </p:spPr>
        <p:txBody>
          <a:bodyPr/>
          <a:lstStyle/>
          <a:p>
            <a:pPr>
              <a:buFontTx/>
              <a:buNone/>
            </a:pPr>
            <a:endParaRPr lang="en-US" sz="2800" dirty="0"/>
          </a:p>
          <a:p>
            <a:endParaRPr lang="en-US" sz="2800" dirty="0"/>
          </a:p>
          <a:p>
            <a:pPr lvl="4">
              <a:buFontTx/>
              <a:buNone/>
            </a:pPr>
            <a:r>
              <a:rPr lang="en-US" sz="2800" dirty="0"/>
              <a:t>							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(14.3)</a:t>
            </a:r>
          </a:p>
          <a:p>
            <a:pPr>
              <a:buFontTx/>
              <a:buNone/>
            </a:pPr>
            <a:endParaRPr lang="en-US" sz="2800" dirty="0"/>
          </a:p>
          <a:p>
            <a:endParaRPr lang="en-US" sz="2800" dirty="0"/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Incremental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B/C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analysis is like incremental rate of return analysis.  Here, you prefer alternative 2 over 1 as long as the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∆B/C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&gt; 1.  Then, compare alternative 3 to the winner of 1 and 2, and so on 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Do not just select the alternative with the highest overall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B/C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ratio (similar to IEE and ERR)</a:t>
            </a:r>
          </a:p>
        </p:txBody>
      </p:sp>
      <p:graphicFrame>
        <p:nvGraphicFramePr>
          <p:cNvPr id="3074" name="Object 7"/>
          <p:cNvGraphicFramePr>
            <a:graphicFrameLocks noChangeAspect="1"/>
          </p:cNvGraphicFramePr>
          <p:nvPr/>
        </p:nvGraphicFramePr>
        <p:xfrm>
          <a:off x="1022350" y="1363664"/>
          <a:ext cx="6216650" cy="187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4" imgW="2781000" imgH="838080" progId="Equation.3">
                  <p:embed/>
                </p:oleObj>
              </mc:Choice>
              <mc:Fallback>
                <p:oleObj name="Equation" r:id="rId4" imgW="2781000" imgH="8380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363664"/>
                        <a:ext cx="6216650" cy="187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3600" b="1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Comparing Two Alternatives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610600" cy="3124200"/>
          </a:xfrm>
        </p:spPr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two project alternatives are being compared using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 special incremental procedure is necessary</a:t>
            </a:r>
          </a:p>
          <a:p>
            <a:pPr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 select the alternative that has the 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highest value of </a:t>
            </a:r>
            <a:r>
              <a:rPr lang="en-US" sz="28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B-C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b="1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Cost-Effectiveness Analysis</a:t>
            </a:r>
          </a:p>
        </p:txBody>
      </p:sp>
      <p:sp>
        <p:nvSpPr>
          <p:cNvPr id="4101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00600"/>
          </a:xfrm>
        </p:spPr>
        <p:txBody>
          <a:bodyPr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Use </a:t>
            </a:r>
            <a:r>
              <a:rPr lang="en-US" sz="28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cost-effectiveness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analysis whenever each alternative has the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same annual benefits or effects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 Simply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minimize the PW or AW of costs</a:t>
            </a:r>
          </a:p>
          <a:p>
            <a:pPr>
              <a:buFontTx/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					(14.5)	</a:t>
            </a:r>
          </a:p>
          <a:p>
            <a:pPr>
              <a:buFontTx/>
              <a:buNone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Or, use </a:t>
            </a:r>
            <a:r>
              <a:rPr lang="en-US" sz="28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C-E analysis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when alternatives have the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same costs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Maximize the PW or AW of benefits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				</a:t>
            </a:r>
            <a:r>
              <a:rPr lang="en-US" sz="2800" dirty="0"/>
              <a:t>	(14.6)</a:t>
            </a:r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/>
        </p:nvGraphicFramePr>
        <p:xfrm>
          <a:off x="1219200" y="2819401"/>
          <a:ext cx="50196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9" name="Equation" r:id="rId4" imgW="2197080" imgH="507960" progId="Equation.3">
                  <p:embed/>
                </p:oleObj>
              </mc:Choice>
              <mc:Fallback>
                <p:oleObj name="Equation" r:id="rId4" imgW="2197080" imgH="5079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819401"/>
                        <a:ext cx="501967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8946260"/>
              </p:ext>
            </p:extLst>
          </p:nvPr>
        </p:nvGraphicFramePr>
        <p:xfrm>
          <a:off x="1143000" y="5181600"/>
          <a:ext cx="5029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Equation" r:id="rId6" imgW="2209680" imgH="507960" progId="Equation.3">
                  <p:embed/>
                </p:oleObj>
              </mc:Choice>
              <mc:Fallback>
                <p:oleObj name="Equation" r:id="rId6" imgW="2209680" imgH="5079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181600"/>
                        <a:ext cx="5029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Example 14.2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373562"/>
          </a:xfrm>
        </p:spPr>
        <p:txBody>
          <a:bodyPr/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Three highway alternatives, A, B, and C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Benefits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are assumed to be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all equal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so use </a:t>
            </a:r>
            <a:r>
              <a:rPr lang="en-US" sz="2800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Cost-Effectiveness analysis</a:t>
            </a:r>
          </a:p>
          <a:p>
            <a:endParaRPr lang="en-US" sz="1800" i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For each alternative, </a:t>
            </a:r>
          </a:p>
          <a:p>
            <a:pPr>
              <a:buFontTx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AW</a:t>
            </a:r>
            <a:r>
              <a:rPr lang="en-US" sz="2800" baseline="-25000" dirty="0" err="1">
                <a:latin typeface="Times New Roman" pitchFamily="18" charset="0"/>
                <a:cs typeface="Times New Roman" pitchFamily="18" charset="0"/>
              </a:rPr>
              <a:t>total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AW</a:t>
            </a:r>
            <a:r>
              <a:rPr lang="en-US" sz="2800" baseline="-25000" dirty="0" err="1">
                <a:latin typeface="Times New Roman" pitchFamily="18" charset="0"/>
                <a:cs typeface="Times New Roman" pitchFamily="18" charset="0"/>
              </a:rPr>
              <a:t>first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/resurfacing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AW</a:t>
            </a:r>
            <a:r>
              <a:rPr lang="en-US" sz="2800" baseline="-25000" dirty="0" err="1">
                <a:latin typeface="Times New Roman" pitchFamily="18" charset="0"/>
                <a:cs typeface="Times New Roman" pitchFamily="18" charset="0"/>
              </a:rPr>
              <a:t>maintenance</a:t>
            </a:r>
            <a:endParaRPr lang="en-US" sz="2800" baseline="-25000" dirty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See next slide for data and calculations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Route A wins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with lowest cost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30200" y="76200"/>
            <a:ext cx="8483600" cy="6362700"/>
          </a:xfrm>
        </p:spPr>
      </p:pic>
      <p:sp>
        <p:nvSpPr>
          <p:cNvPr id="26627" name="TextBox 2"/>
          <p:cNvSpPr txBox="1">
            <a:spLocks noChangeArrowheads="1"/>
          </p:cNvSpPr>
          <p:nvPr/>
        </p:nvSpPr>
        <p:spPr bwMode="auto">
          <a:xfrm>
            <a:off x="639288" y="5613280"/>
            <a:ext cx="4389912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Sum of the annual worth</a:t>
            </a:r>
          </a:p>
        </p:txBody>
      </p:sp>
      <p:cxnSp>
        <p:nvCxnSpPr>
          <p:cNvPr id="5" name="Straight Arrow Connector 4"/>
          <p:cNvCxnSpPr>
            <a:cxnSpLocks/>
          </p:cNvCxnSpPr>
          <p:nvPr/>
        </p:nvCxnSpPr>
        <p:spPr>
          <a:xfrm flipV="1">
            <a:off x="2471181" y="5181600"/>
            <a:ext cx="729219" cy="43168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FD11A829-9F3A-4091-8851-559EF563EC6C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4343400" y="3933909"/>
            <a:ext cx="4000500" cy="48569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3AA464C1-A6C5-47B9-B492-6FCB718C8066}"/>
              </a:ext>
            </a:extLst>
          </p:cNvPr>
          <p:cNvSpPr txBox="1"/>
          <p:nvPr/>
        </p:nvSpPr>
        <p:spPr>
          <a:xfrm>
            <a:off x="6781800" y="3564577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2,000,000*26*(A/P,8,30)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270824C-0C8C-40E0-A3F8-A96477000230}"/>
              </a:ext>
            </a:extLst>
          </p:cNvPr>
          <p:cNvCxnSpPr>
            <a:cxnSpLocks/>
          </p:cNvCxnSpPr>
          <p:nvPr/>
        </p:nvCxnSpPr>
        <p:spPr>
          <a:xfrm>
            <a:off x="2057400" y="3626882"/>
            <a:ext cx="1257300" cy="100965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071765D-5ADA-433D-84AB-11BB9F610268}"/>
              </a:ext>
            </a:extLst>
          </p:cNvPr>
          <p:cNvSpPr txBox="1"/>
          <p:nvPr/>
        </p:nvSpPr>
        <p:spPr>
          <a:xfrm>
            <a:off x="609600" y="3303032"/>
            <a:ext cx="8369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2,000,000*26*(P/F,8,10)(A/P,8,30)+2,000,000*26*(P/F,8,20)(A/P,8,30)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9B06EB9-59EF-450F-A1C3-A1B8F7F97392}"/>
              </a:ext>
            </a:extLst>
          </p:cNvPr>
          <p:cNvCxnSpPr>
            <a:cxnSpLocks/>
          </p:cNvCxnSpPr>
          <p:nvPr/>
        </p:nvCxnSpPr>
        <p:spPr>
          <a:xfrm>
            <a:off x="1638300" y="4036385"/>
            <a:ext cx="1665762" cy="83292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B9E06B0-D07A-445A-B704-0FF8F7D6D518}"/>
              </a:ext>
            </a:extLst>
          </p:cNvPr>
          <p:cNvSpPr txBox="1"/>
          <p:nvPr/>
        </p:nvSpPr>
        <p:spPr>
          <a:xfrm>
            <a:off x="495300" y="3811548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10,000*26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5D31D0A-EE52-469A-A413-4C407C018EB4}"/>
              </a:ext>
            </a:extLst>
          </p:cNvPr>
          <p:cNvSpPr/>
          <p:nvPr/>
        </p:nvSpPr>
        <p:spPr>
          <a:xfrm>
            <a:off x="5486400" y="5690224"/>
            <a:ext cx="2890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Route A is the Lowest cost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4" grpId="0"/>
      <p:bldP spid="9" grpId="0"/>
      <p:bldP spid="12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The Nature of Public Projects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   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Projects should provide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benefits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for the greater good of the public that 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exceed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costs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of providing those benefits.</a:t>
            </a:r>
          </a:p>
          <a:p>
            <a:pPr>
              <a:buFontTx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most frequently used </a:t>
            </a:r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method in evaluating government (local, state, or federal) projects is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benefit-cost analysis</a:t>
            </a:r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en-US" sz="24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Next most frequent is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cost effectiveness analysis</a:t>
            </a:r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Example 14.3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8006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Same road project as Example 2, except considering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different “benefits” for A, B, and C</a:t>
            </a:r>
          </a:p>
          <a:p>
            <a:pPr>
              <a:spcAft>
                <a:spcPts val="1200"/>
              </a:spcAft>
            </a:pP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Different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numbers of 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vehicle types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considered</a:t>
            </a:r>
          </a:p>
          <a:p>
            <a:pPr>
              <a:spcAft>
                <a:spcPts val="1200"/>
              </a:spcAft>
            </a:pP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Cost of operation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 considered for each type</a:t>
            </a:r>
          </a:p>
          <a:p>
            <a:pPr>
              <a:spcAft>
                <a:spcPts val="1200"/>
              </a:spcAft>
            </a:pP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Cost of time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spent driving, by vehicle, is considered</a:t>
            </a:r>
          </a:p>
          <a:p>
            <a:pPr>
              <a:spcAft>
                <a:spcPts val="1200"/>
              </a:spcAft>
            </a:pP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Cost of accidents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on each route is also considered</a:t>
            </a:r>
          </a:p>
          <a:p>
            <a:pPr>
              <a:spcAft>
                <a:spcPts val="1200"/>
              </a:spcAft>
            </a:pP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Relevant government and public costs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are given on the next slide, and the incremental B/C analysis follows two slides from here. Note that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“benefits”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here are expressed as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“cost </a:t>
            </a:r>
            <a:r>
              <a:rPr lang="en-US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savings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400" y="114300"/>
            <a:ext cx="8356600" cy="626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TextBox 2"/>
          <p:cNvSpPr txBox="1">
            <a:spLocks noChangeArrowheads="1"/>
          </p:cNvSpPr>
          <p:nvPr/>
        </p:nvSpPr>
        <p:spPr bwMode="auto">
          <a:xfrm>
            <a:off x="5943600" y="1676400"/>
            <a:ext cx="274955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Relevant government and public costs plus other input data.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76200"/>
            <a:ext cx="8458200" cy="6343650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99C13D3-7B70-406F-AAFA-AD0AD2A03AD4}"/>
              </a:ext>
            </a:extLst>
          </p:cNvPr>
          <p:cNvSpPr txBox="1"/>
          <p:nvPr/>
        </p:nvSpPr>
        <p:spPr>
          <a:xfrm>
            <a:off x="1524000" y="2362200"/>
            <a:ext cx="64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[350*0.7+250*1.1+80*0.30+(830+2490)*0.6]*26*365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FC9A9C16-6192-4F12-8328-24D74B6FACB6}"/>
              </a:ext>
            </a:extLst>
          </p:cNvPr>
          <p:cNvSpPr/>
          <p:nvPr/>
        </p:nvSpPr>
        <p:spPr>
          <a:xfrm>
            <a:off x="3505200" y="2667000"/>
            <a:ext cx="152400" cy="762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6255CD-5071-496B-B44B-3DFA47DA5970}"/>
              </a:ext>
            </a:extLst>
          </p:cNvPr>
          <p:cNvSpPr txBox="1"/>
          <p:nvPr/>
        </p:nvSpPr>
        <p:spPr>
          <a:xfrm>
            <a:off x="304800" y="849868"/>
            <a:ext cx="8839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[350*(1/45)*25+250*(1/35)*25+80*0.30+(80*(1/45)*10+3320*0.25*(1/45)*10)*26*365</a:t>
            </a:r>
          </a:p>
        </p:txBody>
      </p:sp>
      <p:cxnSp>
        <p:nvCxnSpPr>
          <p:cNvPr id="6" name="Connector: Curved 5">
            <a:extLst>
              <a:ext uri="{FF2B5EF4-FFF2-40B4-BE49-F238E27FC236}">
                <a16:creationId xmlns:a16="http://schemas.microsoft.com/office/drawing/2014/main" id="{16726415-E5B2-416A-A20D-31C1F73CA726}"/>
              </a:ext>
            </a:extLst>
          </p:cNvPr>
          <p:cNvCxnSpPr>
            <a:cxnSpLocks/>
            <a:stCxn id="5" idx="2"/>
          </p:cNvCxnSpPr>
          <p:nvPr/>
        </p:nvCxnSpPr>
        <p:spPr>
          <a:xfrm rot="5400000">
            <a:off x="3467104" y="1866902"/>
            <a:ext cx="1904999" cy="609595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455D89E-3A1E-443A-B744-084A02DF9D24}"/>
              </a:ext>
            </a:extLst>
          </p:cNvPr>
          <p:cNvSpPr txBox="1"/>
          <p:nvPr/>
        </p:nvSpPr>
        <p:spPr>
          <a:xfrm>
            <a:off x="1905000" y="3615973"/>
            <a:ext cx="6400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105*18,000</a:t>
            </a:r>
          </a:p>
        </p:txBody>
      </p: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09B2E30E-752F-4462-96B3-41265DE1EA3E}"/>
              </a:ext>
            </a:extLst>
          </p:cNvPr>
          <p:cNvCxnSpPr>
            <a:cxnSpLocks/>
            <a:stCxn id="9" idx="1"/>
          </p:cNvCxnSpPr>
          <p:nvPr/>
        </p:nvCxnSpPr>
        <p:spPr>
          <a:xfrm rot="10800000" flipH="1">
            <a:off x="1905000" y="3242027"/>
            <a:ext cx="1143000" cy="558612"/>
          </a:xfrm>
          <a:prstGeom prst="curvedConnector3">
            <a:avLst>
              <a:gd name="adj1" fmla="val -5455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BFA101C1-A7A5-4935-A220-1AF71221DB36}"/>
              </a:ext>
            </a:extLst>
          </p:cNvPr>
          <p:cNvSpPr/>
          <p:nvPr/>
        </p:nvSpPr>
        <p:spPr>
          <a:xfrm>
            <a:off x="609600" y="2171700"/>
            <a:ext cx="5943600" cy="369332"/>
          </a:xfrm>
          <a:prstGeom prst="ellipse">
            <a:avLst/>
          </a:prstGeom>
          <a:noFill/>
          <a:ln>
            <a:solidFill>
              <a:srgbClr val="0000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D2681AF-C972-426A-A1C2-35C02F966AFD}"/>
              </a:ext>
            </a:extLst>
          </p:cNvPr>
          <p:cNvSpPr/>
          <p:nvPr/>
        </p:nvSpPr>
        <p:spPr>
          <a:xfrm>
            <a:off x="433449" y="3335142"/>
            <a:ext cx="6119751" cy="369332"/>
          </a:xfrm>
          <a:prstGeom prst="ellipse">
            <a:avLst/>
          </a:prstGeom>
          <a:noFill/>
          <a:ln>
            <a:solidFill>
              <a:srgbClr val="0000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9" grpId="0" animBg="1"/>
      <p:bldP spid="15" grpId="0" animBg="1"/>
      <p:bldP spid="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Example 14.3, concluded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257800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Note that 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government costs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given as:</a:t>
            </a:r>
          </a:p>
          <a:p>
            <a:pPr>
              <a:buFontTx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A: $8,009,533; B: $8,775,501;  C: $10,162,134</a:t>
            </a:r>
          </a:p>
          <a:p>
            <a:pPr lvl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So,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incremental costs B to 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$765,968</a:t>
            </a:r>
          </a:p>
          <a:p>
            <a:pPr lvl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incremental costs C to B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$1,386,633</a:t>
            </a:r>
          </a:p>
          <a:p>
            <a:pPr lvl="1"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Note that 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costs to public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are:</a:t>
            </a:r>
          </a:p>
          <a:p>
            <a:pPr lvl="1">
              <a:buFontTx/>
              <a:buNone/>
              <a:defRPr/>
            </a:pPr>
            <a:r>
              <a:rPr lang="en-US" sz="2400" dirty="0">
                <a:latin typeface="Times New Roman" pitchFamily="18" charset="0"/>
                <a:ea typeface="+mn-ea"/>
                <a:cs typeface="Times New Roman" pitchFamily="18" charset="0"/>
              </a:rPr>
              <a:t>A: $39,292,350; B: $31,833,888; C: $29,305,441</a:t>
            </a:r>
          </a:p>
          <a:p>
            <a:pPr lvl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So,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incremental “Benefit” B to 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$7,458,462 </a:t>
            </a:r>
          </a:p>
          <a:p>
            <a:pPr lvl="1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incremental “Benefit” C to B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$2,528,447</a:t>
            </a:r>
          </a:p>
          <a:p>
            <a:pPr lvl="1">
              <a:defRPr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∆B/C </a:t>
            </a:r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 to 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$7,458,462/$765,968 =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9.74 B wins</a:t>
            </a:r>
          </a:p>
          <a:p>
            <a:pPr>
              <a:defRPr/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∆B/C 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to B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$2, 528, 447/$1,386,633 =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1.82 C wins</a:t>
            </a:r>
            <a:endParaRPr lang="en-US" sz="2800" dirty="0"/>
          </a:p>
          <a:p>
            <a:pPr lvl="1">
              <a:buFontTx/>
              <a:buNone/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Example 14.4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difference in incremental benefits and costs may be used for Example 14.3</a:t>
            </a:r>
          </a:p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Δ(B-C)</a:t>
            </a:r>
            <a:r>
              <a:rPr lang="en-US" sz="2400" i="1" baseline="-25000" dirty="0">
                <a:latin typeface="Times New Roman" pitchFamily="18" charset="0"/>
                <a:cs typeface="Times New Roman" pitchFamily="18" charset="0"/>
              </a:rPr>
              <a:t>B-A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= ΔB</a:t>
            </a:r>
            <a:r>
              <a:rPr lang="en-US" sz="2400" i="1" baseline="-25000" dirty="0">
                <a:latin typeface="Times New Roman" pitchFamily="18" charset="0"/>
                <a:cs typeface="Times New Roman" pitchFamily="18" charset="0"/>
              </a:rPr>
              <a:t>B-A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- ΔC</a:t>
            </a:r>
            <a:r>
              <a:rPr lang="en-US" sz="2400" i="1" baseline="-25000" dirty="0">
                <a:latin typeface="Times New Roman" pitchFamily="18" charset="0"/>
                <a:cs typeface="Times New Roman" pitchFamily="18" charset="0"/>
              </a:rPr>
              <a:t>B-A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	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$7,458,462 - $765,968 </a:t>
            </a:r>
          </a:p>
          <a:p>
            <a:pPr>
              <a:buFontTx/>
              <a:buNone/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	  	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$6,692,494/year</a:t>
            </a:r>
          </a:p>
          <a:p>
            <a:pPr>
              <a:buFontTx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				So,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 is preferred to A</a:t>
            </a:r>
          </a:p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Δ(B-C)</a:t>
            </a:r>
            <a:r>
              <a:rPr lang="en-US" sz="2400" i="1" baseline="-25000" dirty="0">
                <a:latin typeface="Times New Roman" pitchFamily="18" charset="0"/>
                <a:cs typeface="Times New Roman" pitchFamily="18" charset="0"/>
              </a:rPr>
              <a:t>C-B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= ΔB</a:t>
            </a:r>
            <a:r>
              <a:rPr lang="en-US" sz="2400" i="1" baseline="-25000" dirty="0">
                <a:latin typeface="Times New Roman" pitchFamily="18" charset="0"/>
                <a:cs typeface="Times New Roman" pitchFamily="18" charset="0"/>
              </a:rPr>
              <a:t>C-B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– ΔC</a:t>
            </a:r>
            <a:r>
              <a:rPr lang="en-US" sz="2400" i="1" baseline="-25000" dirty="0">
                <a:latin typeface="Times New Roman" pitchFamily="18" charset="0"/>
                <a:cs typeface="Times New Roman" pitchFamily="18" charset="0"/>
              </a:rPr>
              <a:t>C-B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</a:t>
            </a:r>
          </a:p>
          <a:p>
            <a:pPr>
              <a:buFontTx/>
              <a:buNone/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	  	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$2,528,447 – 1,386,633</a:t>
            </a:r>
          </a:p>
          <a:p>
            <a:pPr>
              <a:buFontTx/>
              <a:buNone/>
            </a:pP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	  	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$1,141,814/year</a:t>
            </a:r>
          </a:p>
          <a:p>
            <a:pPr>
              <a:buFontTx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				And,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 is preferred to B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 wins overall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– same as in Example 14.3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Notes on Ex. 14.2, 14.3, and 14.4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00600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Example 14.2 used </a:t>
            </a:r>
            <a:r>
              <a:rPr lang="en-US" sz="2400" kern="1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Cost Effectiveness Analysis</a:t>
            </a: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, comparing government costs only, since benefits were assumed equal for each of routes A, B, and C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Examples 14.3 and 14.4 used </a:t>
            </a:r>
            <a:r>
              <a:rPr lang="en-US" sz="2400" kern="1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Benefit-Cost analysis </a:t>
            </a: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since benefits were assumed different for each of routes A, B, and C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The incremental B/C ratio was used in Example 14.3, and incremental B-C analysis was used in Example 14.4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Incremental benefits and incremental costs were evaluated using </a:t>
            </a:r>
            <a:r>
              <a:rPr lang="en-US" sz="2400" kern="1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annual worth</a:t>
            </a: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.  Of course, the </a:t>
            </a:r>
            <a:r>
              <a:rPr lang="en-US" sz="2400" kern="1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present worth </a:t>
            </a: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of all costs would have been perfectly fine to use.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838200"/>
            <a:ext cx="8229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hangingPunct="0">
              <a:spcBef>
                <a:spcPts val="1200"/>
              </a:spcBef>
              <a:spcAft>
                <a:spcPts val="1200"/>
              </a:spcAft>
              <a:buFontTx/>
              <a:buChar char="•"/>
            </a:pP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B/C analysis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useful for evaluating 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one project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eaLnBrk="0" hangingPunct="0">
              <a:spcBef>
                <a:spcPts val="1200"/>
              </a:spcBef>
              <a:spcAft>
                <a:spcPts val="1200"/>
              </a:spcAft>
              <a:buFontTx/>
              <a:buChar char="•"/>
            </a:pP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Incremental ΔB/ΔC analysis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required when 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comparing more than one alternative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eaLnBrk="0" hangingPunct="0">
              <a:spcBef>
                <a:spcPts val="1200"/>
              </a:spcBef>
              <a:spcAft>
                <a:spcPts val="1200"/>
              </a:spcAft>
              <a:buFontTx/>
              <a:buChar char="•"/>
            </a:pP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B-C analysis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useful 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for one or many alternatives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More often than not, the benefit-cost ratio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B/C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(or  incremental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B/C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ratio) is used.  This is unfortunate because, just as in rate of return analyses in the private sector, the benefit-cost ratio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B/C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 easy to misuse and misinterpret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Also, the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B/C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ratio is very sensitive to the classification of problem elements as "benefits" or "costs." 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B-C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 not.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152400" y="152400"/>
            <a:ext cx="8839200" cy="120032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city is considering building a new Public Library to serve its citizens. Three alternatives have been identified with the following data: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2" y="1447800"/>
          <a:ext cx="8839198" cy="2244154"/>
        </p:xfrm>
        <a:graphic>
          <a:graphicData uri="http://schemas.openxmlformats.org/drawingml/2006/table">
            <a:tbl>
              <a:tblPr/>
              <a:tblGrid>
                <a:gridCol w="29473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14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7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47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Arial"/>
                        </a:rPr>
                        <a:t>Government</a:t>
                      </a:r>
                      <a:endParaRPr lang="en-GB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Calibri"/>
                          <a:cs typeface="Arial"/>
                        </a:rPr>
                        <a:t>Alternative A</a:t>
                      </a:r>
                      <a:endParaRPr lang="en-GB" sz="22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Calibri"/>
                          <a:cs typeface="Arial"/>
                        </a:rPr>
                        <a:t>Alternative B</a:t>
                      </a:r>
                      <a:endParaRPr lang="en-GB" sz="22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Calibri"/>
                          <a:cs typeface="Arial"/>
                        </a:rPr>
                        <a:t>Alternative C</a:t>
                      </a:r>
                      <a:endParaRPr lang="en-GB" sz="22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47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Initial Cost (SR)</a:t>
                      </a:r>
                      <a:endParaRPr lang="en-GB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6,000,000</a:t>
                      </a:r>
                      <a:endParaRPr lang="en-GB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Arial"/>
                        </a:rPr>
                        <a:t>4,000,000</a:t>
                      </a:r>
                      <a:endParaRPr lang="en-GB" sz="24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Arial"/>
                        </a:rPr>
                        <a:t>9,000,000</a:t>
                      </a:r>
                      <a:endParaRPr lang="en-GB" sz="24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47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Annual Maintenance Cost (SR/year)</a:t>
                      </a:r>
                      <a:endParaRPr lang="en-GB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180,000</a:t>
                      </a:r>
                      <a:endParaRPr lang="en-GB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210,000</a:t>
                      </a:r>
                      <a:endParaRPr lang="en-GB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260,000</a:t>
                      </a:r>
                      <a:endParaRPr lang="en-GB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963307"/>
              </p:ext>
            </p:extLst>
          </p:nvPr>
        </p:nvGraphicFramePr>
        <p:xfrm>
          <a:off x="116113" y="3810000"/>
          <a:ext cx="8897257" cy="1602678"/>
        </p:xfrm>
        <a:graphic>
          <a:graphicData uri="http://schemas.openxmlformats.org/drawingml/2006/table">
            <a:tbl>
              <a:tblPr/>
              <a:tblGrid>
                <a:gridCol w="2887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3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9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72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Arial"/>
                        </a:rPr>
                        <a:t>Public</a:t>
                      </a:r>
                      <a:endParaRPr lang="en-GB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Alternative A</a:t>
                      </a:r>
                      <a:endParaRPr lang="en-GB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Arial"/>
                        </a:rPr>
                        <a:t>Alternative B</a:t>
                      </a:r>
                      <a:endParaRPr lang="en-GB" sz="24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Arial"/>
                        </a:rPr>
                        <a:t>Alternative C</a:t>
                      </a:r>
                      <a:endParaRPr lang="en-GB" sz="24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Benefits (SR/year)</a:t>
                      </a:r>
                      <a:endParaRPr lang="en-GB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Arial"/>
                        </a:rPr>
                        <a:t>1,000,000</a:t>
                      </a:r>
                      <a:endParaRPr lang="en-GB" sz="24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Arial"/>
                        </a:rPr>
                        <a:t>900,000</a:t>
                      </a:r>
                      <a:endParaRPr lang="en-GB" sz="24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8620" algn="ctr"/>
                        </a:tabLs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	    1,500,000</a:t>
                      </a:r>
                      <a:endParaRPr lang="en-GB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latin typeface="Times New Roman"/>
                          <a:ea typeface="Calibri"/>
                          <a:cs typeface="Arial"/>
                        </a:rPr>
                        <a:t>Dis</a:t>
                      </a: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-benefits(Cost) (SR/year)</a:t>
                      </a:r>
                      <a:endParaRPr lang="en-GB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150,000</a:t>
                      </a:r>
                      <a:endParaRPr lang="en-GB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400,000</a:t>
                      </a:r>
                      <a:endParaRPr lang="en-GB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500,000</a:t>
                      </a:r>
                      <a:endParaRPr lang="en-GB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152400" y="5638800"/>
            <a:ext cx="8915400" cy="80021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Using 8% interest rate, 15-year study period, a salvage value of 50% of the initial cost, and </a:t>
            </a:r>
            <a:r>
              <a:rPr kumimoji="0" lang="en-US" sz="2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B/C ratio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determine which alternative should be selected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228600" y="152400"/>
            <a:ext cx="8597995" cy="2580858"/>
            <a:chOff x="228600" y="762000"/>
            <a:chExt cx="8597995" cy="2580858"/>
          </a:xfrm>
        </p:grpSpPr>
        <p:sp>
          <p:nvSpPr>
            <p:cNvPr id="78867" name="Rectangle 19"/>
            <p:cNvSpPr>
              <a:spLocks noChangeArrowheads="1"/>
            </p:cNvSpPr>
            <p:nvPr/>
          </p:nvSpPr>
          <p:spPr bwMode="auto">
            <a:xfrm>
              <a:off x="228600" y="762000"/>
              <a:ext cx="2258952" cy="4616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Costs to the city</a:t>
              </a:r>
              <a:r>
                <a:rPr kumimoji="0" lang="en-US" sz="24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:</a:t>
              </a:r>
              <a:endParaRPr kumimoji="0" lang="en-US" sz="24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8868" name="Rectangle 20"/>
            <p:cNvSpPr>
              <a:spLocks noChangeArrowheads="1"/>
            </p:cNvSpPr>
            <p:nvPr/>
          </p:nvSpPr>
          <p:spPr bwMode="auto">
            <a:xfrm>
              <a:off x="228600" y="1219200"/>
              <a:ext cx="8597995" cy="212365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Cost (A) = 6,000,000 (A/P 8, 15) + 180,000 - 6,000,000 X 0.5 (A/F 8, 15) 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 </a:t>
              </a:r>
              <a:r>
                <a:rPr kumimoji="0" lang="en-US" sz="22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SR 770,490/year 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Cost (B) = 4,000,000 (A/P 8, 15) + 210,000 - 4,000,000 X 0.5 (A/F 8, 15)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</a:t>
              </a:r>
              <a:r>
                <a:rPr kumimoji="0" lang="en-US" sz="22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 SR </a:t>
              </a:r>
              <a:r>
                <a:rPr kumimoji="0" lang="en-US" sz="2200" b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603,660</a:t>
              </a:r>
              <a:r>
                <a:rPr kumimoji="0" lang="en-US" sz="22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/year </a:t>
              </a:r>
              <a:endParaRPr kumimoji="0" lang="en-GB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Cost (C) = 9,000,000 (A/P 8, 15) + 260,000 - 9,000,000 X 0.5 (A/F 8, 15)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</a:t>
              </a:r>
              <a:r>
                <a:rPr kumimoji="0" lang="en-US" sz="22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 SR </a:t>
              </a:r>
              <a:r>
                <a:rPr kumimoji="0" lang="en-US" sz="2200" b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1,145,735</a:t>
              </a:r>
              <a:r>
                <a:rPr kumimoji="0" lang="en-US" sz="22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/year </a:t>
              </a:r>
              <a:endParaRPr kumimoji="0" lang="en-US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8869" name="Rectangle 21"/>
          <p:cNvSpPr>
            <a:spLocks noChangeArrowheads="1"/>
          </p:cNvSpPr>
          <p:nvPr/>
        </p:nvSpPr>
        <p:spPr bwMode="auto">
          <a:xfrm>
            <a:off x="228600" y="2743200"/>
            <a:ext cx="861060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Benefit to the users:</a:t>
            </a:r>
            <a:endParaRPr kumimoji="0" lang="en-GB" sz="2400" b="0" u="sng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Benefit (A) = 1,000,000 - 150,000 = SR 850,000/year  			</a:t>
            </a:r>
            <a:endParaRPr kumimoji="0" lang="en-GB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Benefit (B) = 900,000 - 400,000 = SR 500,000/year		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Benefit (C) = 1,500,000 - 500,000 = SR 1,000,000/year </a:t>
            </a:r>
            <a:r>
              <a:rPr kumimoji="0" lang="en-GB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78890" name="Picture 4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4267200"/>
            <a:ext cx="8839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7" name="TextBox 46"/>
          <p:cNvSpPr txBox="1"/>
          <p:nvPr/>
        </p:nvSpPr>
        <p:spPr>
          <a:xfrm>
            <a:off x="3810000" y="0"/>
            <a:ext cx="2446311" cy="584775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GB" sz="3200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GB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analysis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ChangeArrowheads="1"/>
          </p:cNvSpPr>
          <p:nvPr/>
        </p:nvSpPr>
        <p:spPr bwMode="auto">
          <a:xfrm>
            <a:off x="228600" y="381000"/>
            <a:ext cx="8475846" cy="249299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Costs to the city:</a:t>
            </a:r>
            <a:endParaRPr kumimoji="0" lang="en-GB" sz="2400" b="0" u="sng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Cost (A) = 6,000,000 + 180,000 (P/A 8, 15) - 6,000,000 X 0.5 (P/F 8, 15)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</a:t>
            </a:r>
            <a:r>
              <a:rPr kumimoji="0" lang="en-US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SR 6,594,986.4   </a:t>
            </a:r>
            <a:endParaRPr kumimoji="0" lang="en-GB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Cost (B) = 4,000,000 + 210,000 (P/A 8, 15) - 4,000,000 X 0.5 (P/F 8, 15)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</a:t>
            </a:r>
            <a:r>
              <a:rPr kumimoji="0" lang="en-US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SR 5,167,010.8 </a:t>
            </a:r>
            <a:endParaRPr kumimoji="0" lang="en-GB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Cost (C) = 9,000,000 + 260,000 (P/A 8, 15) - 9,000,000 X 0.5 (P/F 8, 15)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</a:t>
            </a:r>
            <a:r>
              <a:rPr kumimoji="0" lang="en-US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SR </a:t>
            </a:r>
            <a:r>
              <a:rPr kumimoji="0" lang="en-US" sz="2200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9,806,884.8</a:t>
            </a:r>
            <a:endParaRPr kumimoji="0" lang="en-US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4695825"/>
            <a:ext cx="89154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810000" y="0"/>
            <a:ext cx="2446311" cy="584775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GB" sz="3200" b="1" baseline="-25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GB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analysis</a:t>
            </a:r>
          </a:p>
        </p:txBody>
      </p:sp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228600" y="2971800"/>
            <a:ext cx="845820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Benefit to the users</a:t>
            </a:r>
            <a:r>
              <a:rPr kumimoji="0" lang="en-US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GB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Benefit (A) = (1,000,000 - 150,000) (P/A 8, 15) = SR 7,275,550	</a:t>
            </a:r>
            <a:endParaRPr kumimoji="0" lang="en-GB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Benefit (B) = (900,000 - 400,000) (P/A 8, 15) = SR 4,279,740	</a:t>
            </a:r>
            <a:endParaRPr kumimoji="0" lang="en-GB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Benefit (C) = (1,500,000 - 500,000) (P/A 8, 15) = SR 8,559,480</a:t>
            </a:r>
            <a:endParaRPr kumimoji="0" lang="en-US" sz="22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en-US" sz="3600" b="1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Build-Operate-Transfer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uild-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perate-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ransfer expands the private sector role, allowing public agencies to tap into private sector technical, management and financial resources.</a:t>
            </a:r>
          </a:p>
          <a:p>
            <a:pPr>
              <a:buNone/>
            </a:pPr>
            <a:r>
              <a:rPr lang="en-US" sz="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This achieves </a:t>
            </a:r>
          </a:p>
          <a:p>
            <a:pPr marL="744538" indent="-406400">
              <a:buAutoNum type="arabicParenBoth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greater cost and schedule certainty, </a:t>
            </a:r>
          </a:p>
          <a:p>
            <a:pPr marL="744538" indent="-406400">
              <a:buNone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(2) supplements to in-house staff, </a:t>
            </a:r>
          </a:p>
          <a:p>
            <a:pPr marL="744538" indent="-406400">
              <a:buNone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(3) innovative technology applications, </a:t>
            </a:r>
          </a:p>
          <a:p>
            <a:pPr marL="744538" indent="-406400">
              <a:buNone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(4) specialized expertise, and </a:t>
            </a:r>
          </a:p>
          <a:p>
            <a:pPr marL="744538" indent="-406400">
              <a:buNone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(5) access to private capital.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Content Placeholder 2"/>
          <p:cNvSpPr txBox="1">
            <a:spLocks/>
          </p:cNvSpPr>
          <p:nvPr/>
        </p:nvSpPr>
        <p:spPr bwMode="auto">
          <a:xfrm>
            <a:off x="228600" y="386540"/>
            <a:ext cx="8686800" cy="6090459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-US" sz="1400" b="1" dirty="0"/>
              <a:t>True or False: Benefit-cost analysis is primarily used by regulated utilities.  </a:t>
            </a:r>
            <a:r>
              <a:rPr lang="en-US" sz="1400" b="1" dirty="0">
                <a:solidFill>
                  <a:srgbClr val="DDDDDD"/>
                </a:solidFill>
              </a:rPr>
              <a:t>False. It is used in the public sector.  Revenue Requirements analysis is used by regulated utilities.</a:t>
            </a:r>
            <a:endParaRPr lang="en-US" sz="1400" dirty="0">
              <a:solidFill>
                <a:srgbClr val="DDDDDD"/>
              </a:solidFill>
            </a:endParaRPr>
          </a:p>
          <a:p>
            <a:pPr marL="342900" indent="-342900"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-US" sz="1400" b="1" dirty="0"/>
              <a:t>True or False: Build-Operate-Transfer (BOT) makes use of a public-private partnership.  </a:t>
            </a:r>
            <a:r>
              <a:rPr lang="en-US" sz="1400" b="1" dirty="0">
                <a:solidFill>
                  <a:srgbClr val="DDDDDD"/>
                </a:solidFill>
              </a:rPr>
              <a:t>True, in order to utilize the strengths of both public and private sectors.</a:t>
            </a:r>
            <a:endParaRPr lang="en-US" sz="1400" dirty="0">
              <a:solidFill>
                <a:srgbClr val="DDDDDD"/>
              </a:solidFill>
            </a:endParaRPr>
          </a:p>
          <a:p>
            <a:pPr marL="342900" indent="-342900"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-US" sz="1400" b="1" dirty="0"/>
              <a:t>True or False: Benefits and disbenefits must be converted to monetary values to use benefit-cost analysis.  </a:t>
            </a:r>
            <a:r>
              <a:rPr lang="en-US" sz="1400" b="1" dirty="0">
                <a:solidFill>
                  <a:srgbClr val="DDDDDD"/>
                </a:solidFill>
              </a:rPr>
              <a:t>True.  Then, the PW or AW values are used in the benefit-cost analyses.</a:t>
            </a:r>
            <a:endParaRPr lang="en-US" sz="1400" dirty="0">
              <a:solidFill>
                <a:srgbClr val="DDDDDD"/>
              </a:solidFill>
            </a:endParaRPr>
          </a:p>
          <a:p>
            <a:pPr marL="342900" indent="-342900"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-US" sz="1400" b="1" dirty="0"/>
              <a:t>True or False: OMB’s Circular No. A-94, Revised is the definitive document for benefit-cost analysis.  </a:t>
            </a:r>
            <a:r>
              <a:rPr lang="en-US" sz="1400" b="1" dirty="0">
                <a:solidFill>
                  <a:srgbClr val="DDDDDD"/>
                </a:solidFill>
              </a:rPr>
              <a:t>True in the United States of America.</a:t>
            </a:r>
            <a:endParaRPr lang="en-US" sz="1400" dirty="0">
              <a:solidFill>
                <a:srgbClr val="DDDDDD"/>
              </a:solidFill>
            </a:endParaRPr>
          </a:p>
          <a:p>
            <a:pPr marL="342900" indent="-342900"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-US" sz="1400" b="1" dirty="0"/>
              <a:t>True or False: The seven step SEAT is only applicable to public sector evaluation after </a:t>
            </a:r>
            <a:r>
              <a:rPr lang="en-US" sz="1400" b="1" i="1" dirty="0"/>
              <a:t>extensive</a:t>
            </a:r>
            <a:r>
              <a:rPr lang="en-US" sz="1400" b="1" dirty="0"/>
              <a:t> modification.  </a:t>
            </a:r>
            <a:r>
              <a:rPr lang="en-US" sz="1400" b="1" dirty="0">
                <a:solidFill>
                  <a:srgbClr val="DDDDDD"/>
                </a:solidFill>
              </a:rPr>
              <a:t>False.  SEAT is applicable as-is, and explanation is facilitated by only minor modification to some wording.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 startAt="6"/>
              <a:defRPr/>
            </a:pPr>
            <a:r>
              <a:rPr lang="en-US" sz="1400" b="1" dirty="0">
                <a:latin typeface="Arial" charset="0"/>
                <a:cs typeface="Arial" charset="0"/>
              </a:rPr>
              <a:t>True or False: The B/C ratio is directly applicable to evaluation of one or many alternatives.  </a:t>
            </a:r>
            <a:r>
              <a:rPr lang="en-US" sz="1400" b="1" dirty="0">
                <a:solidFill>
                  <a:srgbClr val="DDDDDD"/>
                </a:solidFill>
                <a:latin typeface="Arial" charset="0"/>
                <a:cs typeface="Arial" charset="0"/>
              </a:rPr>
              <a:t>False.  The B/C ratio is applicable to evaluation of one alternative, but multiple alternatives require incremental B/C analysis.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 startAt="6"/>
              <a:defRPr/>
            </a:pPr>
            <a:r>
              <a:rPr lang="en-US" sz="1400" b="1" dirty="0">
                <a:latin typeface="Arial" charset="0"/>
                <a:cs typeface="Arial" charset="0"/>
              </a:rPr>
              <a:t>True or False: The B-C evaluation is directly applicable to evaluation of one or many alternatives.  </a:t>
            </a:r>
            <a:r>
              <a:rPr lang="en-US" sz="1400" b="1" dirty="0">
                <a:solidFill>
                  <a:srgbClr val="DDDDDD"/>
                </a:solidFill>
                <a:latin typeface="Arial" charset="0"/>
                <a:cs typeface="Arial" charset="0"/>
              </a:rPr>
              <a:t>True.  B-C analysis is very robust.  Unfortunately, the B/C ratio is more often used.</a:t>
            </a:r>
            <a:endParaRPr lang="en-US" sz="1400" dirty="0">
              <a:solidFill>
                <a:srgbClr val="DDDDDD"/>
              </a:solidFill>
              <a:latin typeface="Arial" charset="0"/>
              <a:cs typeface="Arial" charset="0"/>
            </a:endParaRPr>
          </a:p>
          <a:p>
            <a:pPr marL="342900" indent="-342900">
              <a:spcAft>
                <a:spcPts val="600"/>
              </a:spcAft>
              <a:buFont typeface="+mj-lt"/>
              <a:buAutoNum type="arabicPeriod" startAt="6"/>
              <a:defRPr/>
            </a:pPr>
            <a:r>
              <a:rPr lang="en-US" sz="1400" b="1" dirty="0">
                <a:latin typeface="Arial" charset="0"/>
                <a:cs typeface="Arial" charset="0"/>
              </a:rPr>
              <a:t>True or False: Some in the public sector recommend using an interest rate of 0% on any money from outside sources.  </a:t>
            </a:r>
            <a:r>
              <a:rPr lang="en-US" sz="1400" b="1" dirty="0">
                <a:solidFill>
                  <a:srgbClr val="DDDDDD"/>
                </a:solidFill>
                <a:latin typeface="Arial" charset="0"/>
                <a:cs typeface="Arial" charset="0"/>
              </a:rPr>
              <a:t>True, unfortunately.  This can lead to acceptance of projects that should never see the light of day.</a:t>
            </a:r>
            <a:endParaRPr lang="en-US" sz="1400" dirty="0">
              <a:solidFill>
                <a:srgbClr val="DDDDDD"/>
              </a:solidFill>
              <a:latin typeface="Arial" charset="0"/>
              <a:cs typeface="Arial" charset="0"/>
            </a:endParaRPr>
          </a:p>
          <a:p>
            <a:pPr marL="342900" indent="-342900">
              <a:spcAft>
                <a:spcPts val="600"/>
              </a:spcAft>
              <a:buFont typeface="+mj-lt"/>
              <a:buAutoNum type="arabicPeriod" startAt="6"/>
              <a:defRPr/>
            </a:pPr>
            <a:r>
              <a:rPr lang="en-US" sz="1400" b="1" dirty="0">
                <a:latin typeface="Arial" charset="0"/>
                <a:cs typeface="Arial" charset="0"/>
              </a:rPr>
              <a:t>True or False: The Revenue Requirements method is not economically equivalent to the industrial ATCF approach.  </a:t>
            </a:r>
            <a:r>
              <a:rPr lang="en-US" sz="1400" b="1" dirty="0">
                <a:solidFill>
                  <a:srgbClr val="DDDDDD"/>
                </a:solidFill>
                <a:latin typeface="Arial" charset="0"/>
                <a:cs typeface="Arial" charset="0"/>
              </a:rPr>
              <a:t>False.  While it follows a different analysis format, both methods are completely equivalent 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 startAt="6"/>
              <a:defRPr/>
            </a:pPr>
            <a:r>
              <a:rPr lang="en-US" sz="1400" b="1" dirty="0">
                <a:latin typeface="Arial" charset="0"/>
                <a:cs typeface="Arial" charset="0"/>
              </a:rPr>
              <a:t>True or False: The Revenue Requirements method determines the income that exactly “pays” for costs, depreciation, interest on borrowed money, taxes, and a desirable return to owners.  </a:t>
            </a:r>
            <a:r>
              <a:rPr lang="en-US" sz="1400" b="1" dirty="0">
                <a:solidFill>
                  <a:srgbClr val="DDDDDD"/>
                </a:solidFill>
                <a:latin typeface="Arial" charset="0"/>
                <a:cs typeface="Arial" charset="0"/>
              </a:rPr>
              <a:t>True.  This is known as the </a:t>
            </a:r>
            <a:r>
              <a:rPr lang="en-US" sz="1400" b="1" i="1" dirty="0">
                <a:solidFill>
                  <a:srgbClr val="DDDDDD"/>
                </a:solidFill>
                <a:latin typeface="Arial" charset="0"/>
                <a:cs typeface="Arial" charset="0"/>
              </a:rPr>
              <a:t>minimum revenue requirement</a:t>
            </a:r>
            <a:r>
              <a:rPr lang="en-US" sz="1400" b="1" dirty="0">
                <a:solidFill>
                  <a:srgbClr val="DDDDDD"/>
                </a:solidFill>
                <a:latin typeface="Arial" charset="0"/>
                <a:cs typeface="Arial" charset="0"/>
              </a:rPr>
              <a:t>.</a:t>
            </a:r>
            <a:endParaRPr lang="en-US" sz="1400" b="1" dirty="0">
              <a:solidFill>
                <a:srgbClr val="DDDDDD"/>
              </a:solidFill>
            </a:endParaRPr>
          </a:p>
          <a:p>
            <a:pPr marL="342900" indent="-342900">
              <a:buFont typeface="Arial" pitchFamily="34" charset="0"/>
              <a:buAutoNum type="arabicPeriod"/>
            </a:pPr>
            <a:endParaRPr lang="en-US" sz="1400" dirty="0"/>
          </a:p>
        </p:txBody>
      </p:sp>
      <p:sp>
        <p:nvSpPr>
          <p:cNvPr id="90115" name="TextBox 2"/>
          <p:cNvSpPr txBox="1">
            <a:spLocks noChangeArrowheads="1"/>
          </p:cNvSpPr>
          <p:nvPr/>
        </p:nvSpPr>
        <p:spPr bwMode="auto">
          <a:xfrm>
            <a:off x="381000" y="17208"/>
            <a:ext cx="8382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Pit Stop #14 – Same Thing; Different Look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74287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Content Placeholder 2"/>
          <p:cNvSpPr txBox="1">
            <a:spLocks/>
          </p:cNvSpPr>
          <p:nvPr/>
        </p:nvSpPr>
        <p:spPr bwMode="auto">
          <a:xfrm>
            <a:off x="228600" y="386540"/>
            <a:ext cx="8686800" cy="6090459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-US" sz="1400" b="1" dirty="0"/>
              <a:t>True or False: Benefit-cost analysis is primarily used by regulated utilities.  </a:t>
            </a:r>
            <a:r>
              <a:rPr lang="en-US" sz="1400" b="1" dirty="0">
                <a:solidFill>
                  <a:srgbClr val="FF0000"/>
                </a:solidFill>
              </a:rPr>
              <a:t>False. It is used in the public sector.  Revenue Requirements analysis is used by regulated utilities.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-US" sz="1400" b="1" dirty="0"/>
              <a:t>True or False: Build-Operate-Transfer (BOT) makes use of a public-private partnership.  </a:t>
            </a:r>
            <a:r>
              <a:rPr lang="en-US" sz="1400" b="1" dirty="0">
                <a:solidFill>
                  <a:srgbClr val="FF0000"/>
                </a:solidFill>
              </a:rPr>
              <a:t>True, in order to utilize the strengths of both public and private sectors.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-US" sz="1400" b="1" dirty="0"/>
              <a:t>True or False: Benefits and disbenefits must be converted to monetary values to use benefit-cost analysis.  </a:t>
            </a:r>
            <a:r>
              <a:rPr lang="en-US" sz="1400" b="1" dirty="0">
                <a:solidFill>
                  <a:srgbClr val="FF0000"/>
                </a:solidFill>
              </a:rPr>
              <a:t>True.  Then, the PW or AW values are used in the benefit-cost analyses.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-US" sz="1400" b="1" strike="sngStrike" dirty="0"/>
              <a:t>True or False: OMB’s Circular No. A-94, Revised is the definitive document for benefit-cost analysis.  </a:t>
            </a:r>
            <a:r>
              <a:rPr lang="en-US" sz="1400" b="1" strike="sngStrike" dirty="0">
                <a:solidFill>
                  <a:srgbClr val="FF0000"/>
                </a:solidFill>
              </a:rPr>
              <a:t>True in the United States of America.</a:t>
            </a:r>
            <a:endParaRPr lang="en-US" sz="1400" strike="sngStrike" dirty="0"/>
          </a:p>
          <a:p>
            <a:pPr marL="342900" indent="-342900"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-US" sz="1400" b="1" dirty="0"/>
              <a:t>True or False: The seven step SEAT is only applicable to public sector evaluation after </a:t>
            </a:r>
            <a:r>
              <a:rPr lang="en-US" sz="1400" b="1" i="1" dirty="0"/>
              <a:t>extensive</a:t>
            </a:r>
            <a:r>
              <a:rPr lang="en-US" sz="1400" b="1" dirty="0"/>
              <a:t> modification.  </a:t>
            </a:r>
            <a:r>
              <a:rPr lang="en-US" sz="1400" b="1" dirty="0">
                <a:solidFill>
                  <a:srgbClr val="FF0000"/>
                </a:solidFill>
              </a:rPr>
              <a:t>False.  SEAT is applicable as-is, and explanation is facilitated by only minor modification to some wording.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 startAt="6"/>
              <a:defRPr/>
            </a:pPr>
            <a:r>
              <a:rPr lang="en-US" sz="1400" b="1" dirty="0">
                <a:latin typeface="Arial" charset="0"/>
                <a:cs typeface="Arial" charset="0"/>
              </a:rPr>
              <a:t>True or False: The B/C ratio is directly applicable to evaluation of one or many alternatives.  </a:t>
            </a:r>
            <a:r>
              <a:rPr lang="en-US" sz="1400" b="1" dirty="0">
                <a:solidFill>
                  <a:srgbClr val="FF0000"/>
                </a:solidFill>
                <a:latin typeface="Arial" charset="0"/>
                <a:cs typeface="Arial" charset="0"/>
              </a:rPr>
              <a:t>False.  The B/C ratio is applicable to evaluation of one alternative, but multiple alternatives require incremental B/C analysis.</a:t>
            </a:r>
            <a:endParaRPr lang="en-US" sz="1400" b="1" dirty="0">
              <a:latin typeface="Arial" charset="0"/>
              <a:cs typeface="Arial" charset="0"/>
            </a:endParaRPr>
          </a:p>
          <a:p>
            <a:pPr marL="342900" indent="-342900">
              <a:spcAft>
                <a:spcPts val="600"/>
              </a:spcAft>
              <a:buFont typeface="+mj-lt"/>
              <a:buAutoNum type="arabicPeriod" startAt="6"/>
              <a:defRPr/>
            </a:pPr>
            <a:r>
              <a:rPr lang="en-US" sz="1400" b="1" dirty="0">
                <a:latin typeface="Arial" charset="0"/>
                <a:cs typeface="Arial" charset="0"/>
              </a:rPr>
              <a:t>True or False: The B-C evaluation is directly applicable to evaluation of one or many alternatives.  </a:t>
            </a:r>
            <a:r>
              <a:rPr lang="en-US" sz="1400" b="1" dirty="0">
                <a:solidFill>
                  <a:srgbClr val="FF0000"/>
                </a:solidFill>
                <a:latin typeface="Arial" charset="0"/>
                <a:cs typeface="Arial" charset="0"/>
              </a:rPr>
              <a:t>True.  B-C analysis is very robust.  Unfortunately, the B/C ratio is more often used.</a:t>
            </a:r>
            <a:endParaRPr lang="en-US" sz="1400" dirty="0">
              <a:latin typeface="Arial" charset="0"/>
              <a:cs typeface="Arial" charset="0"/>
            </a:endParaRPr>
          </a:p>
          <a:p>
            <a:pPr marL="342900" indent="-342900">
              <a:spcAft>
                <a:spcPts val="600"/>
              </a:spcAft>
              <a:buFont typeface="+mj-lt"/>
              <a:buAutoNum type="arabicPeriod" startAt="6"/>
              <a:defRPr/>
            </a:pPr>
            <a:r>
              <a:rPr lang="en-US" sz="1400" b="1" dirty="0">
                <a:latin typeface="Arial" charset="0"/>
                <a:cs typeface="Arial" charset="0"/>
              </a:rPr>
              <a:t>True or False: Some in the public sector recommend using an interest rate of 0% on any money from outside sources.  </a:t>
            </a:r>
            <a:r>
              <a:rPr lang="en-US" sz="1400" b="1" dirty="0">
                <a:solidFill>
                  <a:srgbClr val="FF0000"/>
                </a:solidFill>
                <a:latin typeface="Arial" charset="0"/>
                <a:cs typeface="Arial" charset="0"/>
              </a:rPr>
              <a:t>True, unfortunately.  This can lead to acceptance of projects that should never see the light of day.</a:t>
            </a:r>
            <a:endParaRPr lang="en-US" sz="1400" dirty="0">
              <a:latin typeface="Arial" charset="0"/>
              <a:cs typeface="Arial" charset="0"/>
            </a:endParaRPr>
          </a:p>
          <a:p>
            <a:pPr marL="342900" indent="-342900">
              <a:spcAft>
                <a:spcPts val="600"/>
              </a:spcAft>
              <a:buFont typeface="+mj-lt"/>
              <a:buAutoNum type="arabicPeriod" startAt="6"/>
              <a:defRPr/>
            </a:pPr>
            <a:r>
              <a:rPr lang="en-US" sz="1400" b="1" strike="sngStrike" dirty="0">
                <a:latin typeface="Arial" charset="0"/>
                <a:cs typeface="Arial" charset="0"/>
              </a:rPr>
              <a:t>True or False: The Revenue Requirements method is not economically equivalent to the industrial ATCF approach.  </a:t>
            </a:r>
            <a:r>
              <a:rPr lang="en-US" sz="1400" b="1" strike="sngStrike" dirty="0">
                <a:solidFill>
                  <a:srgbClr val="FF0000"/>
                </a:solidFill>
                <a:latin typeface="Arial" charset="0"/>
                <a:cs typeface="Arial" charset="0"/>
              </a:rPr>
              <a:t>False.  While it follows a different analysis format, both methods are completely equivalent 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 startAt="6"/>
              <a:defRPr/>
            </a:pPr>
            <a:r>
              <a:rPr lang="en-US" sz="1400" b="1" strike="sngStrike" dirty="0">
                <a:latin typeface="Arial" charset="0"/>
                <a:cs typeface="Arial" charset="0"/>
              </a:rPr>
              <a:t>True or False: The Revenue Requirements method determines the income that exactly “pays” for costs, depreciation, interest on borrowed money, taxes, and a desirable return to owners.  </a:t>
            </a:r>
            <a:r>
              <a:rPr lang="en-US" sz="1400" b="1" strike="sngStrike" dirty="0">
                <a:solidFill>
                  <a:srgbClr val="FF0000"/>
                </a:solidFill>
                <a:latin typeface="Arial" charset="0"/>
                <a:cs typeface="Arial" charset="0"/>
              </a:rPr>
              <a:t>True.  This is known as the </a:t>
            </a:r>
            <a:r>
              <a:rPr lang="en-US" sz="1400" b="1" i="1" strike="sngStrike" dirty="0">
                <a:solidFill>
                  <a:srgbClr val="FF0000"/>
                </a:solidFill>
                <a:latin typeface="Arial" charset="0"/>
                <a:cs typeface="Arial" charset="0"/>
              </a:rPr>
              <a:t>minimum revenue requirement</a:t>
            </a:r>
            <a:r>
              <a:rPr lang="en-US" sz="1400" b="1" strike="sngStrike" dirty="0">
                <a:solidFill>
                  <a:srgbClr val="FF0000"/>
                </a:solidFill>
                <a:latin typeface="Arial" charset="0"/>
                <a:cs typeface="Arial" charset="0"/>
              </a:rPr>
              <a:t>.</a:t>
            </a:r>
            <a:endParaRPr lang="en-US" sz="1400" b="1" strike="sngStrike" dirty="0">
              <a:solidFill>
                <a:srgbClr val="FF0000"/>
              </a:solidFill>
            </a:endParaRPr>
          </a:p>
          <a:p>
            <a:pPr marL="342900" indent="-342900">
              <a:buFont typeface="Arial" pitchFamily="34" charset="0"/>
              <a:buAutoNum type="arabicPeriod"/>
            </a:pPr>
            <a:endParaRPr lang="en-US" sz="1400" dirty="0"/>
          </a:p>
        </p:txBody>
      </p:sp>
      <p:sp>
        <p:nvSpPr>
          <p:cNvPr id="90115" name="TextBox 2"/>
          <p:cNvSpPr txBox="1">
            <a:spLocks noChangeArrowheads="1"/>
          </p:cNvSpPr>
          <p:nvPr/>
        </p:nvSpPr>
        <p:spPr bwMode="auto">
          <a:xfrm>
            <a:off x="381000" y="17208"/>
            <a:ext cx="8382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Pit Stop #14 – Same Thing; Different Look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990600" y="3505200"/>
            <a:ext cx="8001000" cy="25908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BOT characteristics include:</a:t>
            </a:r>
          </a:p>
          <a:p>
            <a:pPr indent="-117475">
              <a:buFontTx/>
              <a:buAutoNum type="arabicPeriod"/>
            </a:pPr>
            <a:r>
              <a:rPr lang="en-US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Responsibility: design, construct, and maintain</a:t>
            </a:r>
          </a:p>
          <a:p>
            <a:pPr indent="-117475">
              <a:buFontTx/>
              <a:buAutoNum type="arabicPeriod"/>
            </a:pPr>
            <a:r>
              <a:rPr lang="en-US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Life-cycle costing: more money on maintaining</a:t>
            </a:r>
          </a:p>
          <a:p>
            <a:pPr indent="-117475">
              <a:buFontTx/>
              <a:buAutoNum type="arabicPeriod"/>
            </a:pPr>
            <a:r>
              <a:rPr lang="en-US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Procurement process (competitive bid): single price</a:t>
            </a:r>
          </a:p>
          <a:p>
            <a:pPr indent="-117475">
              <a:buFontTx/>
              <a:buAutoNum type="arabicPeriod"/>
            </a:pPr>
            <a:r>
              <a:rPr lang="en-US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Standard specifications: great care of the government</a:t>
            </a: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1138" y="762000"/>
            <a:ext cx="8704262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554163"/>
          </a:xfrm>
        </p:spPr>
        <p:txBody>
          <a:bodyPr/>
          <a:lstStyle/>
          <a:p>
            <a:pPr marL="342900" indent="-342900"/>
            <a:r>
              <a:rPr lang="en-US" sz="3600" b="1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Objectives in </a:t>
            </a:r>
            <a:r>
              <a:rPr 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Public Project Evaluation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05800" cy="4572000"/>
          </a:xfrm>
        </p:spPr>
        <p:txBody>
          <a:bodyPr/>
          <a:lstStyle/>
          <a:p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Flood Control Act on June 22,1936: </a:t>
            </a:r>
            <a:r>
              <a:rPr lang="en-US" sz="2400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“… the Federal Government should improve or participate … if the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benefits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to whomsoever they may accrue are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excess of the estimated costs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….”</a:t>
            </a:r>
          </a:p>
          <a:p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River and Harbor Act of 1902: “</a:t>
            </a:r>
            <a:r>
              <a:rPr lang="en-US" sz="2400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required a board of engineers to report on … the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amount of commerce benefited and the cost</a:t>
            </a:r>
            <a:r>
              <a:rPr lang="en-US" sz="2400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  <a:endParaRPr lang="en-US" sz="24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Prest</a:t>
            </a:r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and Turvey on benefit-cost analysis: “ … </a:t>
            </a:r>
            <a:r>
              <a:rPr lang="en-US" sz="2400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a practical way of assessing the desirability of projects where it is important to take a </a:t>
            </a:r>
            <a:r>
              <a:rPr lang="en-US" sz="2400" i="1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long view </a:t>
            </a:r>
            <a:r>
              <a:rPr lang="en-US" sz="2400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and a </a:t>
            </a:r>
            <a:r>
              <a:rPr lang="en-US" sz="2400" i="1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wide view</a:t>
            </a:r>
            <a:r>
              <a:rPr lang="en-US" sz="2400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; it implies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enumeration and evaluation of all relevant costs and benefits</a:t>
            </a:r>
            <a:r>
              <a:rPr lang="en-US" sz="2400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.”  (positive VS negative impacts)</a:t>
            </a:r>
            <a:endParaRPr lang="en-US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1905000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282575" indent="-282575">
              <a:buFontTx/>
              <a:buNone/>
            </a:pPr>
            <a:r>
              <a:rPr lang="en-US" sz="28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 Benefit-cost analyses take a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“long view” </a:t>
            </a:r>
            <a:r>
              <a:rPr lang="en-US" sz="28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(over time) and a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“wide view”</a:t>
            </a:r>
            <a:r>
              <a:rPr lang="en-US" sz="28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(individuals, groups and things) and evaluate monetized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benefits</a:t>
            </a:r>
            <a:r>
              <a:rPr lang="en-US" sz="28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disbenefits</a:t>
            </a:r>
            <a:r>
              <a:rPr lang="en-US" sz="28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costs</a:t>
            </a:r>
            <a:r>
              <a:rPr lang="en-US" sz="28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r>
              <a:rPr lang="en-US" sz="3600" b="1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Guidelines in Public Sector Evaluation</a:t>
            </a:r>
            <a:br>
              <a:rPr lang="en-US" sz="3600" b="1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(from Arrow, et al)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 marL="514350" indent="-514350">
              <a:spcBef>
                <a:spcPts val="0"/>
              </a:spcBef>
              <a:spcAft>
                <a:spcPts val="1200"/>
              </a:spcAft>
              <a:buFontTx/>
              <a:buAutoNum type="arabicPeriod"/>
            </a:pPr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B/C analysis is useful to </a:t>
            </a:r>
            <a:r>
              <a:rPr lang="en-US" sz="2400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compare favorable and unfavorable effects of a policy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Tx/>
              <a:buAutoNum type="arabicPeriod"/>
            </a:pPr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B/C analysis is useful in </a:t>
            </a:r>
            <a:r>
              <a:rPr lang="en-US" sz="2400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achieving a desired goal at the lowest possible cost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Tx/>
              <a:buAutoNum type="arabicPeriod"/>
            </a:pPr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Agencies should use B/C analysis to </a:t>
            </a:r>
            <a:r>
              <a:rPr lang="en-US" sz="2400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set regulatory priorities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Tx/>
              <a:buAutoNum type="arabicPeriod"/>
            </a:pPr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B/C analysis should be required for all </a:t>
            </a:r>
            <a:r>
              <a:rPr lang="en-US" sz="2400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major decisions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Tx/>
              <a:buAutoNum type="arabicPeriod"/>
            </a:pPr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2400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costs far exceed benefits</a:t>
            </a:r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in an accepted decision, the </a:t>
            </a:r>
            <a:r>
              <a:rPr lang="en-US" sz="2400" i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“other” factors (non-economic benefits e.g. equity)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should be stated or weight differently the factors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Tx/>
              <a:buAutoNum type="arabicPeriod"/>
            </a:pPr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B/C analysis should be </a:t>
            </a:r>
            <a:r>
              <a:rPr lang="en-US" sz="2400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done on major health, safety, and environmental regulations</a:t>
            </a:r>
            <a:r>
              <a:rPr lang="en-US" sz="24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to inform legislators</a:t>
            </a:r>
          </a:p>
          <a:p>
            <a:pPr marL="514350" indent="-514350">
              <a:buFontTx/>
              <a:buAutoNum type="arabicPeriod"/>
            </a:pPr>
            <a:endParaRPr lang="en-US" sz="24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3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Example 14.1 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534400" cy="3733800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dirty="0">
                <a:solidFill>
                  <a:srgbClr val="7030A0"/>
                </a:solidFill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Costs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benefits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for a public sector investment program are shown on the next slide. The planning horizon is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years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TVOM is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7%.</a:t>
            </a:r>
          </a:p>
          <a:p>
            <a:pPr>
              <a:buFontTx/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print"/>
          <a:srcRect r="3158" b="22222"/>
          <a:stretch/>
        </p:blipFill>
        <p:spPr>
          <a:xfrm>
            <a:off x="1066800" y="304800"/>
            <a:ext cx="7010400" cy="3733800"/>
          </a:xfrm>
        </p:spPr>
      </p:pic>
      <p:sp>
        <p:nvSpPr>
          <p:cNvPr id="2" name="Rectangle 1"/>
          <p:cNvSpPr/>
          <p:nvPr/>
        </p:nvSpPr>
        <p:spPr>
          <a:xfrm>
            <a:off x="347870" y="4191000"/>
            <a:ext cx="8763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Note that the PW of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benefits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$1,424,102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and the PW of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costs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$1,063,987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,the net PW of benefits minus costs is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$360,115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the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B/C ratio =1.33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>
              <a:buFontTx/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So, the program is </a:t>
            </a:r>
            <a:r>
              <a:rPr lang="en-US" sz="28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desirable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when considered alone.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C1C1788DD1F44CB15A9C24D4E1B85C" ma:contentTypeVersion="0" ma:contentTypeDescription="Create a new document." ma:contentTypeScope="" ma:versionID="9cf3ae0575e07f9c2e3882edc19e0167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7B80AA-934C-4EA1-9BA6-8348D09C9777}">
  <ds:schemaRefs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CDF3C6F7-B9C6-4FB2-ABE6-1D23DE8134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F34C86C7-74B2-442B-B9F6-BF37135836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11298</TotalTime>
  <Words>2936</Words>
  <Application>Microsoft Office PowerPoint</Application>
  <PresentationFormat>On-screen Show (4:3)</PresentationFormat>
  <Paragraphs>263</Paragraphs>
  <Slides>31</Slides>
  <Notes>28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Cambria Math</vt:lpstr>
      <vt:lpstr>Times New Roman</vt:lpstr>
      <vt:lpstr>Default Design</vt:lpstr>
      <vt:lpstr>Equation</vt:lpstr>
      <vt:lpstr>Chapter 14</vt:lpstr>
      <vt:lpstr>The Nature of Public Projects</vt:lpstr>
      <vt:lpstr>Build-Operate-Transfer</vt:lpstr>
      <vt:lpstr>PowerPoint Presentation</vt:lpstr>
      <vt:lpstr>Objectives in Public Project Evaluation</vt:lpstr>
      <vt:lpstr>PowerPoint Presentation</vt:lpstr>
      <vt:lpstr>Guidelines in Public Sector Evaluation (from Arrow, et al)</vt:lpstr>
      <vt:lpstr>Example 14.1 </vt:lpstr>
      <vt:lpstr>PowerPoint Presentation</vt:lpstr>
      <vt:lpstr>PowerPoint Presentation</vt:lpstr>
      <vt:lpstr>Benefit-Cost and Cost-Effectiveness Calculations</vt:lpstr>
      <vt:lpstr>B/C Formula</vt:lpstr>
      <vt:lpstr>PowerPoint Presentation</vt:lpstr>
      <vt:lpstr>Comparing Two Alternatives</vt:lpstr>
      <vt:lpstr>Incremental B/C Ratio</vt:lpstr>
      <vt:lpstr>Comparing Two Alternatives</vt:lpstr>
      <vt:lpstr>Cost-Effectiveness Analysis</vt:lpstr>
      <vt:lpstr>Example 14.2</vt:lpstr>
      <vt:lpstr>PowerPoint Presentation</vt:lpstr>
      <vt:lpstr>Example 14.3</vt:lpstr>
      <vt:lpstr>PowerPoint Presentation</vt:lpstr>
      <vt:lpstr>PowerPoint Presentation</vt:lpstr>
      <vt:lpstr>Example 14.3, concluded</vt:lpstr>
      <vt:lpstr>Example 14.4</vt:lpstr>
      <vt:lpstr>Notes on Ex. 14.2, 14.3, and 14.4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Arkansas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</dc:title>
  <dc:creator>John A White</dc:creator>
  <cp:lastModifiedBy>malmannaa</cp:lastModifiedBy>
  <cp:revision>315</cp:revision>
  <dcterms:created xsi:type="dcterms:W3CDTF">2007-07-21T22:48:05Z</dcterms:created>
  <dcterms:modified xsi:type="dcterms:W3CDTF">2019-11-30T15:47:53Z</dcterms:modified>
</cp:coreProperties>
</file>