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8"/>
  </p:notesMasterIdLst>
  <p:sldIdLst>
    <p:sldId id="266" r:id="rId2"/>
    <p:sldId id="280" r:id="rId3"/>
    <p:sldId id="295" r:id="rId4"/>
    <p:sldId id="296" r:id="rId5"/>
    <p:sldId id="297" r:id="rId6"/>
    <p:sldId id="277" r:id="rId7"/>
    <p:sldId id="331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29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68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333399"/>
    <a:srgbClr val="FF0505"/>
    <a:srgbClr val="FFF4D5"/>
    <a:srgbClr val="FFF2CD"/>
    <a:srgbClr val="5F5F5F"/>
    <a:srgbClr val="006699"/>
    <a:srgbClr val="AE1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78" autoAdjust="0"/>
    <p:restoredTop sz="87410" autoAdjust="0"/>
  </p:normalViewPr>
  <p:slideViewPr>
    <p:cSldViewPr>
      <p:cViewPr varScale="1">
        <p:scale>
          <a:sx n="101" d="100"/>
          <a:sy n="101" d="100"/>
        </p:scale>
        <p:origin x="-1914" y="-90"/>
      </p:cViewPr>
      <p:guideLst>
        <p:guide orient="horz" pos="76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070"/>
    </p:cViewPr>
  </p:sorterViewPr>
  <p:notesViewPr>
    <p:cSldViewPr>
      <p:cViewPr varScale="1">
        <p:scale>
          <a:sx n="82" d="100"/>
          <a:sy n="82" d="100"/>
        </p:scale>
        <p:origin x="-31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9F441-1B57-416E-9D51-678E0ED048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27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lnSpc>
        <a:spcPct val="105000"/>
      </a:lnSpc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234950" algn="l" rtl="0" fontAlgn="base">
      <a:lnSpc>
        <a:spcPct val="105000"/>
      </a:lnSpc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2pPr>
    <a:lvl3pPr marL="457200" algn="l" rtl="0" fontAlgn="base">
      <a:lnSpc>
        <a:spcPct val="105000"/>
      </a:lnSpc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3pPr>
    <a:lvl4pPr marL="692150" algn="l" rtl="0" fontAlgn="base">
      <a:lnSpc>
        <a:spcPct val="105000"/>
      </a:lnSpc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4pPr>
    <a:lvl5pPr marL="914400" algn="l" rtl="0" fontAlgn="base">
      <a:lnSpc>
        <a:spcPct val="105000"/>
      </a:lnSpc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4093B1-1BFA-4A03-A416-F9FE27E6222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896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00BBAC-C9FD-4B07-A8B9-D181EEE45C63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F7E65C3-265A-42A9-A0DB-3DA9DE593330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9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37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18A91C-894A-434A-AF08-6AD7C66368B4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155B857-705D-4E19-9557-15DA8F68E275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10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164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2059D2-9EC4-41AD-9EC7-5E9589A7F0D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77B335E9-FFEE-4E91-8C77-4D2D37E593BD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11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358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EC760F-7D5C-45FB-BF10-8D71AF373E70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78131B0-CDDE-492E-88ED-BCCF1886740E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12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205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2670C7-E9D7-4F95-BA90-75E43E981A0B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75B7973-B319-4BF7-BD5E-291329CBC21A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13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86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00AE16-E23C-42B9-AE1D-3C497C2DD1B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1DB5E79-CA8D-4DE4-9902-97DCFFEE6E71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14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59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70CC4E-2EB7-4FE1-B0F8-48A1C7C5472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04EE246-81C8-423B-9F11-2453D4647A2B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15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25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49DEA2-99D2-4AF3-BC34-0E10EC3C5769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411A5AC-9CE8-4142-B95F-BF53DD72A24D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16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825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7B5970-09C9-4EB4-BFE4-E1B7BBB8C418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355F2E-B420-43D7-A5A2-54E5CE9C0CC0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17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Similarly, a prospective entrant compares the benefits of entering the market (TR) with the costs (TC), and enters if the benefits exceed the costs.  </a:t>
            </a:r>
          </a:p>
        </p:txBody>
      </p:sp>
    </p:spTree>
    <p:extLst>
      <p:ext uri="{BB962C8B-B14F-4D97-AF65-F5344CB8AC3E}">
        <p14:creationId xmlns:p14="http://schemas.microsoft.com/office/powerpoint/2010/main" val="1897855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562DD7-7140-4EC3-9AB7-C484DA76AA68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DF22364-E014-4338-84D2-FAE9E75AD1AB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18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96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latin typeface="Times New Roman" charset="0"/>
            </a:endParaRP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D0852A-177C-4195-B2C3-9F7EDB83C80B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00711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33488A-7691-40E2-8896-C59C62BF61B8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1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13E1F-9064-4CC3-9ACC-418FC859E8D0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91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5899E6-1E68-4C11-BEDE-96910275DE0C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7065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AA2F64-79D4-45CF-AB45-0375B5AB49CC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The height of the rectangle is ATC – P, loss per unit. </a:t>
            </a:r>
          </a:p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The width of the rectangle is Q, the number of units.  </a:t>
            </a:r>
          </a:p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The area of the rectangle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   = height x width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   = (loss per unit) x (number of units)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Times New Roman" charset="0"/>
              </a:rPr>
              <a:t>   = total loss.</a:t>
            </a:r>
          </a:p>
        </p:txBody>
      </p:sp>
    </p:spTree>
    <p:extLst>
      <p:ext uri="{BB962C8B-B14F-4D97-AF65-F5344CB8AC3E}">
        <p14:creationId xmlns:p14="http://schemas.microsoft.com/office/powerpoint/2010/main" val="485870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2BC985-CB85-4A18-B549-D7D73FE956E0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F728CA6A-8A16-498A-B1E0-CDD27ABFDD28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23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8016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9E5403-D84C-4141-8F45-07CA2EB90469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89468BA-FEEC-4F7E-A1CC-89AE412E8BB5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24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40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7875F5-C289-4D27-93D4-0E1967E3BDEA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021D11E-77E4-4FD9-93FD-FBA8DCE88FA9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25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8882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C96954-852C-4456-B094-2A9B40D1EB7B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F89232-E252-4ABA-8306-A7DDD4F67A92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26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6480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BCF0A6-0CE2-4AD3-8A05-594D1AF44A2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624FF14-2BF2-4983-AD41-69CAB118ABEA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27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322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2094A3-E481-42FA-9814-825AB11ED9DB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14D60A2-4202-443D-8E06-76DB11B94DFB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28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38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A0EB7-B966-48FF-A3D8-9DB0AF73940A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5CFFD26-9F61-406B-A661-DD12803DCA30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197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B560ED-311D-4C2C-AF48-21E370E8DD20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D5D3934-68AD-49AF-A85D-9DDED87E7C12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29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520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D92818-6393-44E2-A8E5-6E3FA895EEC3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8D1B0B3D-0DA9-418E-B34A-BCB6CCE452A8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30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536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3FA86C-7982-4A51-A52C-A18A95C6991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423BEF6-261D-48C6-844C-26492949786A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31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640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452592-3069-4DC8-8A8D-09EC57F839D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CE59AD2-7154-4267-BDF9-B3D508263695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32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7248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4883C5-DC2C-410E-8873-978666E11EC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B1F83A7-69C0-47C4-BB46-0A24EF18066B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33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215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11FCF9-C3D5-418D-9AFC-43CF332C9289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04BF3BDF-1C8A-4C81-894F-8343E8F18582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34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9756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9F5FD1-32B0-4A69-A36C-5430E8DCAB75}" type="slidenum"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724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E1BC19-50A4-41F7-862B-9B203140C79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BC32349-3016-47E3-ACE8-530BC676A7EB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3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9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2AE858-1C2D-4332-8C99-098FCBAAC0D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6FE4A600-8503-4133-859C-5FA5FE64E53C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4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472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2CA338-DD7B-4B8C-89EB-34D3AEB6D2AB}" type="slidenum"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39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6E73DE-FE28-49CA-B764-D5846434F997}" type="slidenum">
              <a:rPr lang="en-US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93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93B8BA-97A8-4933-B806-6B90F57429D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8E2F7AA-975C-4125-9085-9A63D808C3B5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7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23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B8D570-15C3-4D93-8F72-69F3482883BD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A7483437-5E88-4805-93D8-89A3E4E0E55E}" type="slidenum">
              <a:rPr lang="en-US" sz="1200">
                <a:latin typeface="Calibri" charset="0"/>
                <a:ea typeface="Arial" charset="0"/>
                <a:cs typeface="Arial" charset="0"/>
              </a:rPr>
              <a:pPr algn="r"/>
              <a:t>8</a:t>
            </a:fld>
            <a:endParaRPr lang="en-US" sz="1200">
              <a:latin typeface="Calibri" charset="0"/>
              <a:ea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5349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48150"/>
            <a:ext cx="5486400" cy="421005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6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FFF2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2400" y="4138613"/>
            <a:ext cx="6858000" cy="22082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Chapter 14</a:t>
            </a:r>
          </a:p>
          <a:p>
            <a:pPr fontAlgn="auto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Firms </a:t>
            </a:r>
            <a:r>
              <a:rPr lang="en-US" sz="4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in </a:t>
            </a:r>
            <a:r>
              <a:rPr lang="en-US" sz="4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Competitive</a:t>
            </a:r>
            <a:r>
              <a:rPr lang="en-US" sz="48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Markets</a:t>
            </a:r>
            <a:endParaRPr lang="en-US" sz="480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-11113" y="6500813"/>
            <a:ext cx="61071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2015 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Cengage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Learning EMEA. 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All Rights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Reserved.</a:t>
            </a:r>
            <a:r>
              <a:rPr lang="en-US" sz="800" i="1" baseline="0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May 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served.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543800" y="6324600"/>
            <a:ext cx="1143000" cy="354013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fld id="{1844B0DB-79E2-4AC0-85EC-4460E843D3A3}" type="slidenum">
              <a:rPr lang="en-US" sz="1700">
                <a:solidFill>
                  <a:srgbClr val="B2B2B2"/>
                </a:solidFill>
                <a:latin typeface="Times New Roman" charset="0"/>
                <a:cs typeface="Verdana" charset="0"/>
              </a:rPr>
              <a:pPr algn="r"/>
              <a:t>‹#›</a:t>
            </a:fld>
            <a:endParaRPr lang="en-US" sz="1700">
              <a:solidFill>
                <a:srgbClr val="B2B2B2"/>
              </a:solidFill>
              <a:latin typeface="Times New Roman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400" b="1">
                <a:solidFill>
                  <a:srgbClr val="006699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FIRMS IN COMPETITIVE MARKETS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C6A95C3-2DD5-423B-9856-9FC425182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543800" y="6324600"/>
            <a:ext cx="1143000" cy="354013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fld id="{AA9B9E5C-4FAE-4734-9F85-49DC3CF5889D}" type="slidenum">
              <a:rPr lang="en-US" sz="1700">
                <a:solidFill>
                  <a:srgbClr val="B2B2B2"/>
                </a:solidFill>
                <a:latin typeface="Times New Roman" charset="0"/>
                <a:cs typeface="Verdana" charset="0"/>
              </a:rPr>
              <a:pPr algn="r"/>
              <a:t>‹#›</a:t>
            </a:fld>
            <a:endParaRPr lang="en-US" sz="1700">
              <a:solidFill>
                <a:srgbClr val="B2B2B2"/>
              </a:solidFill>
              <a:latin typeface="Times New Roman" charset="0"/>
              <a:cs typeface="Verdana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11113" y="6500813"/>
            <a:ext cx="59547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2015 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Cengage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Learning EMEA. 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All Rights </a:t>
            </a:r>
            <a:r>
              <a:rPr lang="en-US" sz="800" i="1" dirty="0" smtClean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Reserved. May </a:t>
            </a:r>
            <a:r>
              <a:rPr lang="en-US" sz="800" i="1" dirty="0">
                <a:solidFill>
                  <a:srgbClr val="77777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served.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4013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fld id="{8AFB32EB-03E7-4EC3-BFC7-1394F1CBEC05}" type="slidenum">
              <a:rPr lang="en-US" sz="1700">
                <a:solidFill>
                  <a:srgbClr val="B2B2B2"/>
                </a:solidFill>
                <a:latin typeface="Times New Roman" charset="0"/>
                <a:cs typeface="Verdana" charset="0"/>
              </a:rPr>
              <a:pPr algn="r"/>
              <a:t>‹#›</a:t>
            </a:fld>
            <a:endParaRPr lang="en-US" sz="1700">
              <a:solidFill>
                <a:srgbClr val="B2B2B2"/>
              </a:solidFill>
              <a:latin typeface="Times New Roman" charset="0"/>
              <a:cs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rgbClr val="006699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006699"/>
          </a:solidFill>
          <a:latin typeface="Tahoma" charset="0"/>
          <a:ea typeface="Tahoma" charset="0"/>
          <a:cs typeface="Tahoma" charset="0"/>
        </a:defRPr>
      </a:lvl9pPr>
    </p:titleStyle>
    <p:bodyStyle>
      <a:lvl1pPr marL="342900" indent="-342900" algn="l" rtl="0" fontAlgn="base">
        <a:lnSpc>
          <a:spcPct val="105000"/>
        </a:lnSpc>
        <a:spcBef>
          <a:spcPts val="1200"/>
        </a:spcBef>
        <a:spcAft>
          <a:spcPct val="0"/>
        </a:spcAft>
        <a:buClr>
          <a:srgbClr val="A3C167"/>
        </a:buClr>
        <a:buFont typeface="Wingdings" charset="2"/>
        <a:buChar char="§"/>
        <a:defRPr sz="2800" kern="12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-128"/>
        </a:defRPr>
      </a:lvl1pPr>
      <a:lvl2pPr marL="742950" indent="-285750" algn="l" rtl="0" fontAlgn="base">
        <a:lnSpc>
          <a:spcPct val="105000"/>
        </a:lnSpc>
        <a:spcBef>
          <a:spcPts val="300"/>
        </a:spcBef>
        <a:spcAft>
          <a:spcPct val="0"/>
        </a:spcAft>
        <a:buClr>
          <a:srgbClr val="CC9900"/>
        </a:buClr>
        <a:buFont typeface="Wingdings" charset="2"/>
        <a:buChar char="§"/>
        <a:defRPr sz="2700" kern="12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marL="1143000" indent="-228600" algn="l" rtl="0" fontAlgn="base">
        <a:lnSpc>
          <a:spcPct val="105000"/>
        </a:lnSpc>
        <a:spcBef>
          <a:spcPts val="300"/>
        </a:spcBef>
        <a:spcAft>
          <a:spcPct val="0"/>
        </a:spcAft>
        <a:buClr>
          <a:srgbClr val="B3A2C7"/>
        </a:buClr>
        <a:buFont typeface="Wingdings" charset="2"/>
        <a:buChar char="§"/>
        <a:defRPr sz="2400" kern="12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marL="1600200" indent="-228600" algn="l" rtl="0" fontAlgn="base">
        <a:lnSpc>
          <a:spcPct val="105000"/>
        </a:lnSpc>
        <a:spcBef>
          <a:spcPts val="3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marL="2057400" indent="-228600" algn="l" rtl="0" fontAlgn="base">
        <a:lnSpc>
          <a:spcPct val="105000"/>
        </a:lnSpc>
        <a:spcBef>
          <a:spcPts val="3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../Program%20Files/TurningPoint/2003/Question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../../../Program%20Files/TurningPoint/2003/Questions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../../../Program%20Files/TurningPoint/2003/Questions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../../../Program%20Files/TurningPoint/2003/Question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2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76200"/>
            <a:ext cx="8839200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N. Gregory </a:t>
            </a:r>
            <a:r>
              <a:rPr lang="en-US" sz="30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Mankiw</a:t>
            </a:r>
            <a:r>
              <a:rPr lang="en-US" sz="3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&amp; Mohamed H. Rashwan</a:t>
            </a:r>
            <a:endParaRPr lang="en-US" sz="3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3" name="Group 12"/>
          <p:cNvGrpSpPr>
            <a:grpSpLocks/>
          </p:cNvGrpSpPr>
          <p:nvPr/>
        </p:nvGrpSpPr>
        <p:grpSpPr bwMode="auto">
          <a:xfrm>
            <a:off x="304800" y="1050925"/>
            <a:ext cx="6707188" cy="1519238"/>
            <a:chOff x="457200" y="2045525"/>
            <a:chExt cx="6707187" cy="1518413"/>
          </a:xfrm>
        </p:grpSpPr>
        <p:sp>
          <p:nvSpPr>
            <p:cNvPr id="6" name="TextBox 9"/>
            <p:cNvSpPr txBox="1">
              <a:spLocks noChangeArrowheads="1"/>
            </p:cNvSpPr>
            <p:nvPr/>
          </p:nvSpPr>
          <p:spPr bwMode="auto">
            <a:xfrm>
              <a:off x="457200" y="2147070"/>
              <a:ext cx="6707187" cy="1188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72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ea typeface="+mn-ea"/>
                  <a:cs typeface="Arial" charset="0"/>
                </a:rPr>
                <a:t>E</a:t>
              </a:r>
              <a:r>
                <a:rPr lang="en-US" sz="6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  <a:ea typeface="+mn-ea"/>
                  <a:cs typeface="Arial" charset="0"/>
                </a:rPr>
                <a:t>conomics</a:t>
              </a:r>
            </a:p>
          </p:txBody>
        </p:sp>
        <p:sp>
          <p:nvSpPr>
            <p:cNvPr id="7178" name="TextBox 6"/>
            <p:cNvSpPr txBox="1">
              <a:spLocks noChangeArrowheads="1"/>
            </p:cNvSpPr>
            <p:nvPr/>
          </p:nvSpPr>
          <p:spPr bwMode="auto">
            <a:xfrm>
              <a:off x="1126175" y="2045525"/>
              <a:ext cx="468153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rgbClr val="5F5F5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Principles of</a:t>
              </a:r>
            </a:p>
          </p:txBody>
        </p:sp>
        <p:sp>
          <p:nvSpPr>
            <p:cNvPr id="7179" name="TextBox 16"/>
            <p:cNvSpPr txBox="1">
              <a:spLocks noChangeArrowheads="1"/>
            </p:cNvSpPr>
            <p:nvPr/>
          </p:nvSpPr>
          <p:spPr bwMode="auto">
            <a:xfrm>
              <a:off x="2133600" y="3102273"/>
              <a:ext cx="2667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2400" dirty="0" smtClean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Arab World Edition</a:t>
              </a:r>
              <a:endParaRPr lang="en-US" sz="24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2786063" y="1670050"/>
            <a:ext cx="5900737" cy="4432300"/>
          </a:xfrm>
          <a:prstGeom prst="rect">
            <a:avLst/>
          </a:prstGeom>
          <a:solidFill>
            <a:srgbClr val="FFE5E5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Profit Maximization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4838700" y="5526088"/>
            <a:ext cx="981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389313" y="5526088"/>
            <a:ext cx="679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50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2787650" y="5526088"/>
            <a:ext cx="601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4838700" y="4938713"/>
            <a:ext cx="9810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3389313" y="4938713"/>
            <a:ext cx="6794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40</a:t>
            </a:r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2787650" y="4938713"/>
            <a:ext cx="6016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4838700" y="4354513"/>
            <a:ext cx="981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10" name="Rectangle 11"/>
          <p:cNvSpPr>
            <a:spLocks noChangeArrowheads="1"/>
          </p:cNvSpPr>
          <p:nvPr/>
        </p:nvSpPr>
        <p:spPr bwMode="auto">
          <a:xfrm>
            <a:off x="3389313" y="4354513"/>
            <a:ext cx="67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30</a:t>
            </a:r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2787650" y="4354513"/>
            <a:ext cx="60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25612" name="Rectangle 13"/>
          <p:cNvSpPr>
            <a:spLocks noChangeArrowheads="1"/>
          </p:cNvSpPr>
          <p:nvPr/>
        </p:nvSpPr>
        <p:spPr bwMode="auto">
          <a:xfrm>
            <a:off x="4838700" y="3765550"/>
            <a:ext cx="9810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13" name="Rectangle 14"/>
          <p:cNvSpPr>
            <a:spLocks noChangeArrowheads="1"/>
          </p:cNvSpPr>
          <p:nvPr/>
        </p:nvSpPr>
        <p:spPr bwMode="auto">
          <a:xfrm>
            <a:off x="3389313" y="3765550"/>
            <a:ext cx="679450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20</a:t>
            </a:r>
          </a:p>
        </p:txBody>
      </p:sp>
      <p:sp>
        <p:nvSpPr>
          <p:cNvPr id="25614" name="Rectangle 15"/>
          <p:cNvSpPr>
            <a:spLocks noChangeArrowheads="1"/>
          </p:cNvSpPr>
          <p:nvPr/>
        </p:nvSpPr>
        <p:spPr bwMode="auto">
          <a:xfrm>
            <a:off x="2787650" y="3765550"/>
            <a:ext cx="601663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4838700" y="3181350"/>
            <a:ext cx="981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3389313" y="3181350"/>
            <a:ext cx="679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25617" name="Rectangle 18"/>
          <p:cNvSpPr>
            <a:spLocks noChangeArrowheads="1"/>
          </p:cNvSpPr>
          <p:nvPr/>
        </p:nvSpPr>
        <p:spPr bwMode="auto">
          <a:xfrm>
            <a:off x="2787650" y="3181350"/>
            <a:ext cx="60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25618" name="Rectangle 19"/>
          <p:cNvSpPr>
            <a:spLocks noChangeArrowheads="1"/>
          </p:cNvSpPr>
          <p:nvPr/>
        </p:nvSpPr>
        <p:spPr bwMode="auto">
          <a:xfrm>
            <a:off x="7202488" y="2595563"/>
            <a:ext cx="1495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19" name="Rectangle 20"/>
          <p:cNvSpPr>
            <a:spLocks noChangeArrowheads="1"/>
          </p:cNvSpPr>
          <p:nvPr/>
        </p:nvSpPr>
        <p:spPr bwMode="auto">
          <a:xfrm>
            <a:off x="6534150" y="2595563"/>
            <a:ext cx="6683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20" name="Rectangle 21"/>
          <p:cNvSpPr>
            <a:spLocks noChangeArrowheads="1"/>
          </p:cNvSpPr>
          <p:nvPr/>
        </p:nvSpPr>
        <p:spPr bwMode="auto">
          <a:xfrm>
            <a:off x="5819775" y="2595563"/>
            <a:ext cx="714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21" name="Rectangle 22"/>
          <p:cNvSpPr>
            <a:spLocks noChangeArrowheads="1"/>
          </p:cNvSpPr>
          <p:nvPr/>
        </p:nvSpPr>
        <p:spPr bwMode="auto">
          <a:xfrm>
            <a:off x="4838700" y="2595563"/>
            <a:ext cx="9810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068763" y="2595563"/>
            <a:ext cx="769937" cy="3516312"/>
            <a:chOff x="2563" y="1635"/>
            <a:chExt cx="485" cy="2215"/>
          </a:xfrm>
        </p:grpSpPr>
        <p:sp>
          <p:nvSpPr>
            <p:cNvPr id="25691" name="Rectangle 24"/>
            <p:cNvSpPr>
              <a:spLocks noChangeArrowheads="1"/>
            </p:cNvSpPr>
            <p:nvPr/>
          </p:nvSpPr>
          <p:spPr bwMode="auto">
            <a:xfrm>
              <a:off x="2563" y="3481"/>
              <a:ext cx="48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45</a:t>
              </a:r>
            </a:p>
          </p:txBody>
        </p:sp>
        <p:sp>
          <p:nvSpPr>
            <p:cNvPr id="25692" name="Rectangle 25"/>
            <p:cNvSpPr>
              <a:spLocks noChangeArrowheads="1"/>
            </p:cNvSpPr>
            <p:nvPr/>
          </p:nvSpPr>
          <p:spPr bwMode="auto">
            <a:xfrm>
              <a:off x="2563" y="3111"/>
              <a:ext cx="48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33</a:t>
              </a:r>
            </a:p>
          </p:txBody>
        </p:sp>
        <p:sp>
          <p:nvSpPr>
            <p:cNvPr id="25693" name="Rectangle 26"/>
            <p:cNvSpPr>
              <a:spLocks noChangeArrowheads="1"/>
            </p:cNvSpPr>
            <p:nvPr/>
          </p:nvSpPr>
          <p:spPr bwMode="auto">
            <a:xfrm>
              <a:off x="2563" y="2743"/>
              <a:ext cx="48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23</a:t>
              </a:r>
            </a:p>
          </p:txBody>
        </p:sp>
        <p:sp>
          <p:nvSpPr>
            <p:cNvPr id="25694" name="Rectangle 27"/>
            <p:cNvSpPr>
              <a:spLocks noChangeArrowheads="1"/>
            </p:cNvSpPr>
            <p:nvPr/>
          </p:nvSpPr>
          <p:spPr bwMode="auto">
            <a:xfrm>
              <a:off x="2563" y="2372"/>
              <a:ext cx="485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15</a:t>
              </a:r>
            </a:p>
          </p:txBody>
        </p:sp>
        <p:sp>
          <p:nvSpPr>
            <p:cNvPr id="25695" name="Rectangle 28"/>
            <p:cNvSpPr>
              <a:spLocks noChangeArrowheads="1"/>
            </p:cNvSpPr>
            <p:nvPr/>
          </p:nvSpPr>
          <p:spPr bwMode="auto">
            <a:xfrm>
              <a:off x="2563" y="2004"/>
              <a:ext cx="48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9</a:t>
              </a:r>
            </a:p>
          </p:txBody>
        </p:sp>
        <p:sp>
          <p:nvSpPr>
            <p:cNvPr id="25696" name="Rectangle 29"/>
            <p:cNvSpPr>
              <a:spLocks noChangeArrowheads="1"/>
            </p:cNvSpPr>
            <p:nvPr/>
          </p:nvSpPr>
          <p:spPr bwMode="auto">
            <a:xfrm>
              <a:off x="2563" y="1635"/>
              <a:ext cx="48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$5</a:t>
              </a:r>
            </a:p>
          </p:txBody>
        </p:sp>
      </p:grpSp>
      <p:sp>
        <p:nvSpPr>
          <p:cNvPr id="25623" name="Rectangle 30"/>
          <p:cNvSpPr>
            <a:spLocks noChangeArrowheads="1"/>
          </p:cNvSpPr>
          <p:nvPr/>
        </p:nvSpPr>
        <p:spPr bwMode="auto">
          <a:xfrm>
            <a:off x="3389313" y="2595563"/>
            <a:ext cx="679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$0</a:t>
            </a:r>
          </a:p>
        </p:txBody>
      </p:sp>
      <p:sp>
        <p:nvSpPr>
          <p:cNvPr id="25624" name="Rectangle 31"/>
          <p:cNvSpPr>
            <a:spLocks noChangeArrowheads="1"/>
          </p:cNvSpPr>
          <p:nvPr/>
        </p:nvSpPr>
        <p:spPr bwMode="auto">
          <a:xfrm>
            <a:off x="2787650" y="2595563"/>
            <a:ext cx="601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25625" name="Rectangle 32"/>
          <p:cNvSpPr>
            <a:spLocks noChangeArrowheads="1"/>
          </p:cNvSpPr>
          <p:nvPr/>
        </p:nvSpPr>
        <p:spPr bwMode="auto">
          <a:xfrm>
            <a:off x="7202488" y="1673225"/>
            <a:ext cx="14954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800" b="1">
                <a:ea typeface="Arial" charset="0"/>
                <a:cs typeface="Arial" charset="0"/>
                <a:sym typeface="Symbol" charset="2"/>
              </a:rPr>
              <a:t></a:t>
            </a:r>
            <a:r>
              <a:rPr lang="en-US" sz="2400">
                <a:ea typeface="Arial" charset="0"/>
                <a:cs typeface="Arial" charset="0"/>
              </a:rPr>
              <a:t>Profit = </a:t>
            </a:r>
            <a:r>
              <a:rPr lang="en-US" sz="2400" i="1">
                <a:ea typeface="Arial" charset="0"/>
                <a:cs typeface="Arial" charset="0"/>
              </a:rPr>
              <a:t>MR</a:t>
            </a:r>
            <a:r>
              <a:rPr lang="en-US" sz="1400">
                <a:ea typeface="Arial" charset="0"/>
                <a:cs typeface="Arial" charset="0"/>
              </a:rPr>
              <a:t> </a:t>
            </a:r>
            <a:r>
              <a:rPr lang="en-US" sz="2400">
                <a:ea typeface="Arial" charset="0"/>
                <a:cs typeface="Arial" charset="0"/>
              </a:rPr>
              <a:t>–</a:t>
            </a:r>
            <a:r>
              <a:rPr lang="en-US" sz="1400">
                <a:ea typeface="Arial" charset="0"/>
                <a:cs typeface="Arial" charset="0"/>
              </a:rPr>
              <a:t> </a:t>
            </a:r>
            <a:r>
              <a:rPr lang="en-US" sz="2400" i="1">
                <a:ea typeface="Arial" charset="0"/>
                <a:cs typeface="Arial" charset="0"/>
              </a:rPr>
              <a:t>MC</a:t>
            </a:r>
          </a:p>
        </p:txBody>
      </p:sp>
      <p:sp>
        <p:nvSpPr>
          <p:cNvPr id="25626" name="Rectangle 33"/>
          <p:cNvSpPr>
            <a:spLocks noChangeArrowheads="1"/>
          </p:cNvSpPr>
          <p:nvPr/>
        </p:nvSpPr>
        <p:spPr bwMode="auto">
          <a:xfrm>
            <a:off x="6534150" y="1673225"/>
            <a:ext cx="6683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i="1">
                <a:ea typeface="Arial" charset="0"/>
                <a:cs typeface="Arial" charset="0"/>
              </a:rPr>
              <a:t>MC</a:t>
            </a:r>
          </a:p>
        </p:txBody>
      </p:sp>
      <p:sp>
        <p:nvSpPr>
          <p:cNvPr id="25627" name="Rectangle 34"/>
          <p:cNvSpPr>
            <a:spLocks noChangeArrowheads="1"/>
          </p:cNvSpPr>
          <p:nvPr/>
        </p:nvSpPr>
        <p:spPr bwMode="auto">
          <a:xfrm>
            <a:off x="5819775" y="1673225"/>
            <a:ext cx="7143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i="1">
                <a:ea typeface="Arial" charset="0"/>
                <a:cs typeface="Arial" charset="0"/>
              </a:rPr>
              <a:t>MR</a:t>
            </a:r>
          </a:p>
        </p:txBody>
      </p:sp>
      <p:sp>
        <p:nvSpPr>
          <p:cNvPr id="25628" name="Rectangle 35"/>
          <p:cNvSpPr>
            <a:spLocks noChangeArrowheads="1"/>
          </p:cNvSpPr>
          <p:nvPr/>
        </p:nvSpPr>
        <p:spPr bwMode="auto">
          <a:xfrm>
            <a:off x="4838700" y="1673225"/>
            <a:ext cx="98107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Profit</a:t>
            </a:r>
          </a:p>
        </p:txBody>
      </p:sp>
      <p:sp>
        <p:nvSpPr>
          <p:cNvPr id="25629" name="Rectangle 36"/>
          <p:cNvSpPr>
            <a:spLocks noChangeArrowheads="1"/>
          </p:cNvSpPr>
          <p:nvPr/>
        </p:nvSpPr>
        <p:spPr bwMode="auto">
          <a:xfrm>
            <a:off x="4068763" y="1673225"/>
            <a:ext cx="7699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i="1">
                <a:ea typeface="Arial" charset="0"/>
                <a:cs typeface="Arial" charset="0"/>
              </a:rPr>
              <a:t>TC</a:t>
            </a:r>
          </a:p>
        </p:txBody>
      </p:sp>
      <p:sp>
        <p:nvSpPr>
          <p:cNvPr id="25630" name="Rectangle 37"/>
          <p:cNvSpPr>
            <a:spLocks noChangeArrowheads="1"/>
          </p:cNvSpPr>
          <p:nvPr/>
        </p:nvSpPr>
        <p:spPr bwMode="auto">
          <a:xfrm>
            <a:off x="3389313" y="1673225"/>
            <a:ext cx="6794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i="1">
                <a:ea typeface="Arial" charset="0"/>
                <a:cs typeface="Arial" charset="0"/>
              </a:rPr>
              <a:t>TR</a:t>
            </a:r>
          </a:p>
        </p:txBody>
      </p:sp>
      <p:sp>
        <p:nvSpPr>
          <p:cNvPr id="25631" name="Rectangle 38"/>
          <p:cNvSpPr>
            <a:spLocks noChangeArrowheads="1"/>
          </p:cNvSpPr>
          <p:nvPr/>
        </p:nvSpPr>
        <p:spPr bwMode="auto">
          <a:xfrm>
            <a:off x="2787650" y="1673225"/>
            <a:ext cx="6016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b="1" i="1">
                <a:ea typeface="Arial" charset="0"/>
                <a:cs typeface="Arial" charset="0"/>
              </a:rPr>
              <a:t>Q</a:t>
            </a:r>
          </a:p>
        </p:txBody>
      </p:sp>
      <p:sp>
        <p:nvSpPr>
          <p:cNvPr id="25632" name="Line 39"/>
          <p:cNvSpPr>
            <a:spLocks noChangeShapeType="1"/>
          </p:cNvSpPr>
          <p:nvPr/>
        </p:nvSpPr>
        <p:spPr bwMode="auto">
          <a:xfrm>
            <a:off x="2787650" y="1673225"/>
            <a:ext cx="5910263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3" name="Line 40"/>
          <p:cNvSpPr>
            <a:spLocks noChangeShapeType="1"/>
          </p:cNvSpPr>
          <p:nvPr/>
        </p:nvSpPr>
        <p:spPr bwMode="auto">
          <a:xfrm>
            <a:off x="2787650" y="259556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4" name="Line 41"/>
          <p:cNvSpPr>
            <a:spLocks noChangeShapeType="1"/>
          </p:cNvSpPr>
          <p:nvPr/>
        </p:nvSpPr>
        <p:spPr bwMode="auto">
          <a:xfrm>
            <a:off x="2787650" y="3181350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5" name="Line 42"/>
          <p:cNvSpPr>
            <a:spLocks noChangeShapeType="1"/>
          </p:cNvSpPr>
          <p:nvPr/>
        </p:nvSpPr>
        <p:spPr bwMode="auto">
          <a:xfrm>
            <a:off x="2787650" y="3765550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6" name="Line 43"/>
          <p:cNvSpPr>
            <a:spLocks noChangeShapeType="1"/>
          </p:cNvSpPr>
          <p:nvPr/>
        </p:nvSpPr>
        <p:spPr bwMode="auto">
          <a:xfrm>
            <a:off x="2787650" y="435451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7" name="Line 44"/>
          <p:cNvSpPr>
            <a:spLocks noChangeShapeType="1"/>
          </p:cNvSpPr>
          <p:nvPr/>
        </p:nvSpPr>
        <p:spPr bwMode="auto">
          <a:xfrm>
            <a:off x="2787650" y="4938713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8" name="Line 45"/>
          <p:cNvSpPr>
            <a:spLocks noChangeShapeType="1"/>
          </p:cNvSpPr>
          <p:nvPr/>
        </p:nvSpPr>
        <p:spPr bwMode="auto">
          <a:xfrm>
            <a:off x="2787650" y="5526088"/>
            <a:ext cx="5910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9" name="Line 46"/>
          <p:cNvSpPr>
            <a:spLocks noChangeShapeType="1"/>
          </p:cNvSpPr>
          <p:nvPr/>
        </p:nvSpPr>
        <p:spPr bwMode="auto">
          <a:xfrm>
            <a:off x="2787650" y="6111875"/>
            <a:ext cx="5910263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0" name="Line 47"/>
          <p:cNvSpPr>
            <a:spLocks noChangeShapeType="1"/>
          </p:cNvSpPr>
          <p:nvPr/>
        </p:nvSpPr>
        <p:spPr bwMode="auto">
          <a:xfrm>
            <a:off x="2787650" y="1673225"/>
            <a:ext cx="0" cy="443865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1" name="Line 48"/>
          <p:cNvSpPr>
            <a:spLocks noChangeShapeType="1"/>
          </p:cNvSpPr>
          <p:nvPr/>
        </p:nvSpPr>
        <p:spPr bwMode="auto">
          <a:xfrm>
            <a:off x="3389313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2" name="Line 49"/>
          <p:cNvSpPr>
            <a:spLocks noChangeShapeType="1"/>
          </p:cNvSpPr>
          <p:nvPr/>
        </p:nvSpPr>
        <p:spPr bwMode="auto">
          <a:xfrm>
            <a:off x="4068763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3" name="Line 50"/>
          <p:cNvSpPr>
            <a:spLocks noChangeShapeType="1"/>
          </p:cNvSpPr>
          <p:nvPr/>
        </p:nvSpPr>
        <p:spPr bwMode="auto">
          <a:xfrm>
            <a:off x="4838700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4" name="Line 51"/>
          <p:cNvSpPr>
            <a:spLocks noChangeShapeType="1"/>
          </p:cNvSpPr>
          <p:nvPr/>
        </p:nvSpPr>
        <p:spPr bwMode="auto">
          <a:xfrm>
            <a:off x="5819775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5" name="Line 52"/>
          <p:cNvSpPr>
            <a:spLocks noChangeShapeType="1"/>
          </p:cNvSpPr>
          <p:nvPr/>
        </p:nvSpPr>
        <p:spPr bwMode="auto">
          <a:xfrm>
            <a:off x="6534150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6" name="Line 53"/>
          <p:cNvSpPr>
            <a:spLocks noChangeShapeType="1"/>
          </p:cNvSpPr>
          <p:nvPr/>
        </p:nvSpPr>
        <p:spPr bwMode="auto">
          <a:xfrm>
            <a:off x="7202488" y="1673225"/>
            <a:ext cx="0" cy="443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47" name="Line 54"/>
          <p:cNvSpPr>
            <a:spLocks noChangeShapeType="1"/>
          </p:cNvSpPr>
          <p:nvPr/>
        </p:nvSpPr>
        <p:spPr bwMode="auto">
          <a:xfrm>
            <a:off x="8697913" y="1673225"/>
            <a:ext cx="0" cy="443865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35" name="Text Box 55"/>
          <p:cNvSpPr txBox="1">
            <a:spLocks noChangeArrowheads="1"/>
          </p:cNvSpPr>
          <p:nvPr/>
        </p:nvSpPr>
        <p:spPr bwMode="auto">
          <a:xfrm>
            <a:off x="401638" y="1917700"/>
            <a:ext cx="2182812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600" dirty="0">
                <a:ea typeface="Arial" charset="0"/>
                <a:cs typeface="Arial" charset="0"/>
              </a:rPr>
              <a:t>At any </a:t>
            </a:r>
            <a:r>
              <a:rPr lang="en-US" sz="2600" b="1" i="1" dirty="0">
                <a:ea typeface="Arial" charset="0"/>
                <a:cs typeface="Arial" charset="0"/>
              </a:rPr>
              <a:t>Q</a:t>
            </a:r>
            <a:r>
              <a:rPr lang="en-US" sz="2600" dirty="0">
                <a:ea typeface="Arial" charset="0"/>
                <a:cs typeface="Arial" charset="0"/>
              </a:rPr>
              <a:t> with </a:t>
            </a:r>
            <a:r>
              <a:rPr lang="en-US" sz="2600" i="1" dirty="0">
                <a:ea typeface="Arial" charset="0"/>
                <a:cs typeface="Arial" charset="0"/>
              </a:rPr>
              <a:t>MR</a:t>
            </a:r>
            <a:r>
              <a:rPr lang="en-US" sz="2600" dirty="0">
                <a:ea typeface="Arial" charset="0"/>
                <a:cs typeface="Arial" charset="0"/>
              </a:rPr>
              <a:t> &gt; </a:t>
            </a:r>
            <a:r>
              <a:rPr lang="en-US" sz="2600" i="1" dirty="0">
                <a:ea typeface="Arial" charset="0"/>
                <a:cs typeface="Arial" charset="0"/>
              </a:rPr>
              <a:t>MC</a:t>
            </a:r>
            <a:r>
              <a:rPr lang="en-US" sz="2600" dirty="0">
                <a:ea typeface="Arial" charset="0"/>
                <a:cs typeface="Arial" charset="0"/>
              </a:rPr>
              <a:t>,</a:t>
            </a:r>
            <a:br>
              <a:rPr lang="en-US" sz="2600" dirty="0">
                <a:ea typeface="Arial" charset="0"/>
                <a:cs typeface="Arial" charset="0"/>
              </a:rPr>
            </a:br>
            <a:r>
              <a:rPr lang="en-US" sz="2600" dirty="0">
                <a:ea typeface="Arial" charset="0"/>
                <a:cs typeface="Arial" charset="0"/>
              </a:rPr>
              <a:t>increasing </a:t>
            </a:r>
            <a:r>
              <a:rPr lang="en-US" sz="2600" b="1" i="1" dirty="0">
                <a:ea typeface="Arial" charset="0"/>
                <a:cs typeface="Arial" charset="0"/>
              </a:rPr>
              <a:t>Q</a:t>
            </a:r>
            <a:r>
              <a:rPr lang="en-US" sz="2600" dirty="0">
                <a:ea typeface="Arial" charset="0"/>
                <a:cs typeface="Arial" charset="0"/>
              </a:rPr>
              <a:t> raises profit. </a:t>
            </a:r>
          </a:p>
        </p:txBody>
      </p:sp>
      <p:sp>
        <p:nvSpPr>
          <p:cNvPr id="25649" name="Rectangle 56"/>
          <p:cNvSpPr>
            <a:spLocks noChangeArrowheads="1"/>
          </p:cNvSpPr>
          <p:nvPr/>
        </p:nvSpPr>
        <p:spPr bwMode="auto">
          <a:xfrm>
            <a:off x="7202488" y="5226050"/>
            <a:ext cx="1487487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0" name="Rectangle 57"/>
          <p:cNvSpPr>
            <a:spLocks noChangeArrowheads="1"/>
          </p:cNvSpPr>
          <p:nvPr/>
        </p:nvSpPr>
        <p:spPr bwMode="auto">
          <a:xfrm>
            <a:off x="6534150" y="5226050"/>
            <a:ext cx="668338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1" name="Rectangle 58"/>
          <p:cNvSpPr>
            <a:spLocks noChangeArrowheads="1"/>
          </p:cNvSpPr>
          <p:nvPr/>
        </p:nvSpPr>
        <p:spPr bwMode="auto">
          <a:xfrm>
            <a:off x="5819775" y="5226050"/>
            <a:ext cx="714375" cy="585788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2" name="Rectangle 59"/>
          <p:cNvSpPr>
            <a:spLocks noChangeArrowheads="1"/>
          </p:cNvSpPr>
          <p:nvPr/>
        </p:nvSpPr>
        <p:spPr bwMode="auto">
          <a:xfrm>
            <a:off x="7202488" y="4638675"/>
            <a:ext cx="1487487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3" name="Rectangle 60"/>
          <p:cNvSpPr>
            <a:spLocks noChangeArrowheads="1"/>
          </p:cNvSpPr>
          <p:nvPr/>
        </p:nvSpPr>
        <p:spPr bwMode="auto">
          <a:xfrm>
            <a:off x="6534150" y="4638675"/>
            <a:ext cx="668338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4" name="Rectangle 61"/>
          <p:cNvSpPr>
            <a:spLocks noChangeArrowheads="1"/>
          </p:cNvSpPr>
          <p:nvPr/>
        </p:nvSpPr>
        <p:spPr bwMode="auto">
          <a:xfrm>
            <a:off x="5819775" y="4638675"/>
            <a:ext cx="714375" cy="587375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5" name="Rectangle 62"/>
          <p:cNvSpPr>
            <a:spLocks noChangeArrowheads="1"/>
          </p:cNvSpPr>
          <p:nvPr/>
        </p:nvSpPr>
        <p:spPr bwMode="auto">
          <a:xfrm>
            <a:off x="7202488" y="4054475"/>
            <a:ext cx="1487487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6" name="Rectangle 63"/>
          <p:cNvSpPr>
            <a:spLocks noChangeArrowheads="1"/>
          </p:cNvSpPr>
          <p:nvPr/>
        </p:nvSpPr>
        <p:spPr bwMode="auto">
          <a:xfrm>
            <a:off x="6534150" y="4054475"/>
            <a:ext cx="668338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7" name="Rectangle 64"/>
          <p:cNvSpPr>
            <a:spLocks noChangeArrowheads="1"/>
          </p:cNvSpPr>
          <p:nvPr/>
        </p:nvSpPr>
        <p:spPr bwMode="auto">
          <a:xfrm>
            <a:off x="5819775" y="4054475"/>
            <a:ext cx="714375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8" name="Rectangle 65"/>
          <p:cNvSpPr>
            <a:spLocks noChangeArrowheads="1"/>
          </p:cNvSpPr>
          <p:nvPr/>
        </p:nvSpPr>
        <p:spPr bwMode="auto">
          <a:xfrm>
            <a:off x="7202488" y="3465513"/>
            <a:ext cx="1487487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59" name="Rectangle 66"/>
          <p:cNvSpPr>
            <a:spLocks noChangeArrowheads="1"/>
          </p:cNvSpPr>
          <p:nvPr/>
        </p:nvSpPr>
        <p:spPr bwMode="auto">
          <a:xfrm>
            <a:off x="6534150" y="3465513"/>
            <a:ext cx="668338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60" name="Rectangle 67"/>
          <p:cNvSpPr>
            <a:spLocks noChangeArrowheads="1"/>
          </p:cNvSpPr>
          <p:nvPr/>
        </p:nvSpPr>
        <p:spPr bwMode="auto">
          <a:xfrm>
            <a:off x="5819775" y="3465513"/>
            <a:ext cx="714375" cy="588962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61" name="Rectangle 68"/>
          <p:cNvSpPr>
            <a:spLocks noChangeArrowheads="1"/>
          </p:cNvSpPr>
          <p:nvPr/>
        </p:nvSpPr>
        <p:spPr bwMode="auto">
          <a:xfrm>
            <a:off x="7202488" y="2881313"/>
            <a:ext cx="1487487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62" name="Rectangle 69"/>
          <p:cNvSpPr>
            <a:spLocks noChangeArrowheads="1"/>
          </p:cNvSpPr>
          <p:nvPr/>
        </p:nvSpPr>
        <p:spPr bwMode="auto">
          <a:xfrm>
            <a:off x="6534150" y="2881313"/>
            <a:ext cx="668338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25663" name="Rectangle 70"/>
          <p:cNvSpPr>
            <a:spLocks noChangeArrowheads="1"/>
          </p:cNvSpPr>
          <p:nvPr/>
        </p:nvSpPr>
        <p:spPr bwMode="auto">
          <a:xfrm>
            <a:off x="5819775" y="2881313"/>
            <a:ext cx="714375" cy="584200"/>
          </a:xfrm>
          <a:prstGeom prst="rect">
            <a:avLst/>
          </a:prstGeom>
          <a:solidFill>
            <a:srgbClr val="FFE5E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4846638" y="2592388"/>
            <a:ext cx="981075" cy="3516312"/>
            <a:chOff x="3053" y="1633"/>
            <a:chExt cx="618" cy="2215"/>
          </a:xfrm>
        </p:grpSpPr>
        <p:sp>
          <p:nvSpPr>
            <p:cNvPr id="25685" name="Rectangle 72"/>
            <p:cNvSpPr>
              <a:spLocks noChangeArrowheads="1"/>
            </p:cNvSpPr>
            <p:nvPr/>
          </p:nvSpPr>
          <p:spPr bwMode="auto">
            <a:xfrm>
              <a:off x="3053" y="3479"/>
              <a:ext cx="61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5686" name="Rectangle 73"/>
            <p:cNvSpPr>
              <a:spLocks noChangeArrowheads="1"/>
            </p:cNvSpPr>
            <p:nvPr/>
          </p:nvSpPr>
          <p:spPr bwMode="auto">
            <a:xfrm>
              <a:off x="3053" y="3109"/>
              <a:ext cx="618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5687" name="Rectangle 74"/>
            <p:cNvSpPr>
              <a:spLocks noChangeArrowheads="1"/>
            </p:cNvSpPr>
            <p:nvPr/>
          </p:nvSpPr>
          <p:spPr bwMode="auto">
            <a:xfrm>
              <a:off x="3053" y="2741"/>
              <a:ext cx="6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25688" name="Rectangle 75"/>
            <p:cNvSpPr>
              <a:spLocks noChangeArrowheads="1"/>
            </p:cNvSpPr>
            <p:nvPr/>
          </p:nvSpPr>
          <p:spPr bwMode="auto">
            <a:xfrm>
              <a:off x="3053" y="2370"/>
              <a:ext cx="618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25689" name="Rectangle 76"/>
            <p:cNvSpPr>
              <a:spLocks noChangeArrowheads="1"/>
            </p:cNvSpPr>
            <p:nvPr/>
          </p:nvSpPr>
          <p:spPr bwMode="auto">
            <a:xfrm>
              <a:off x="3053" y="2002"/>
              <a:ext cx="6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5690" name="Rectangle 77"/>
            <p:cNvSpPr>
              <a:spLocks noChangeArrowheads="1"/>
            </p:cNvSpPr>
            <p:nvPr/>
          </p:nvSpPr>
          <p:spPr bwMode="auto">
            <a:xfrm>
              <a:off x="3053" y="1633"/>
              <a:ext cx="61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–$5</a:t>
              </a:r>
            </a:p>
          </p:txBody>
        </p:sp>
      </p:grpSp>
      <p:sp>
        <p:nvSpPr>
          <p:cNvPr id="25665" name="Rectangle 78"/>
          <p:cNvSpPr>
            <a:spLocks noChangeArrowheads="1"/>
          </p:cNvSpPr>
          <p:nvPr/>
        </p:nvSpPr>
        <p:spPr bwMode="auto">
          <a:xfrm>
            <a:off x="5818188" y="5221288"/>
            <a:ext cx="714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25666" name="Rectangle 79"/>
          <p:cNvSpPr>
            <a:spLocks noChangeArrowheads="1"/>
          </p:cNvSpPr>
          <p:nvPr/>
        </p:nvSpPr>
        <p:spPr bwMode="auto">
          <a:xfrm>
            <a:off x="5818188" y="4633913"/>
            <a:ext cx="7143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25667" name="Rectangle 80"/>
          <p:cNvSpPr>
            <a:spLocks noChangeArrowheads="1"/>
          </p:cNvSpPr>
          <p:nvPr/>
        </p:nvSpPr>
        <p:spPr bwMode="auto">
          <a:xfrm>
            <a:off x="5818188" y="4049713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10</a:t>
            </a:r>
          </a:p>
        </p:txBody>
      </p:sp>
      <p:sp>
        <p:nvSpPr>
          <p:cNvPr id="25668" name="Rectangle 81"/>
          <p:cNvSpPr>
            <a:spLocks noChangeArrowheads="1"/>
          </p:cNvSpPr>
          <p:nvPr/>
        </p:nvSpPr>
        <p:spPr bwMode="auto">
          <a:xfrm>
            <a:off x="5818188" y="3460750"/>
            <a:ext cx="71437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10</a:t>
            </a: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7200900" y="2876550"/>
            <a:ext cx="1468438" cy="2930525"/>
            <a:chOff x="4536" y="1812"/>
            <a:chExt cx="925" cy="1846"/>
          </a:xfrm>
        </p:grpSpPr>
        <p:sp>
          <p:nvSpPr>
            <p:cNvPr id="25680" name="Rectangle 83"/>
            <p:cNvSpPr>
              <a:spLocks noChangeArrowheads="1"/>
            </p:cNvSpPr>
            <p:nvPr/>
          </p:nvSpPr>
          <p:spPr bwMode="auto">
            <a:xfrm>
              <a:off x="4536" y="3289"/>
              <a:ext cx="92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–2 </a:t>
              </a:r>
            </a:p>
          </p:txBody>
        </p:sp>
        <p:sp>
          <p:nvSpPr>
            <p:cNvPr id="25681" name="Rectangle 84"/>
            <p:cNvSpPr>
              <a:spLocks noChangeArrowheads="1"/>
            </p:cNvSpPr>
            <p:nvPr/>
          </p:nvSpPr>
          <p:spPr bwMode="auto">
            <a:xfrm>
              <a:off x="4536" y="2919"/>
              <a:ext cx="925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25682" name="Rectangle 85"/>
            <p:cNvSpPr>
              <a:spLocks noChangeArrowheads="1"/>
            </p:cNvSpPr>
            <p:nvPr/>
          </p:nvSpPr>
          <p:spPr bwMode="auto">
            <a:xfrm>
              <a:off x="4536" y="2551"/>
              <a:ext cx="92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25683" name="Rectangle 86"/>
            <p:cNvSpPr>
              <a:spLocks noChangeArrowheads="1"/>
            </p:cNvSpPr>
            <p:nvPr/>
          </p:nvSpPr>
          <p:spPr bwMode="auto">
            <a:xfrm>
              <a:off x="4536" y="2180"/>
              <a:ext cx="925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25684" name="Rectangle 87"/>
            <p:cNvSpPr>
              <a:spLocks noChangeArrowheads="1"/>
            </p:cNvSpPr>
            <p:nvPr/>
          </p:nvSpPr>
          <p:spPr bwMode="auto">
            <a:xfrm>
              <a:off x="4536" y="1812"/>
              <a:ext cx="92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$6</a:t>
              </a:r>
            </a:p>
          </p:txBody>
        </p:sp>
      </p:grpSp>
      <p:grpSp>
        <p:nvGrpSpPr>
          <p:cNvPr id="5" name="Group 88"/>
          <p:cNvGrpSpPr>
            <a:grpSpLocks/>
          </p:cNvGrpSpPr>
          <p:nvPr/>
        </p:nvGrpSpPr>
        <p:grpSpPr bwMode="auto">
          <a:xfrm>
            <a:off x="6532563" y="2876550"/>
            <a:ext cx="668337" cy="2930525"/>
            <a:chOff x="4115" y="1812"/>
            <a:chExt cx="421" cy="1846"/>
          </a:xfrm>
        </p:grpSpPr>
        <p:sp>
          <p:nvSpPr>
            <p:cNvPr id="25675" name="Rectangle 89"/>
            <p:cNvSpPr>
              <a:spLocks noChangeArrowheads="1"/>
            </p:cNvSpPr>
            <p:nvPr/>
          </p:nvSpPr>
          <p:spPr bwMode="auto">
            <a:xfrm>
              <a:off x="4115" y="3289"/>
              <a:ext cx="42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12</a:t>
              </a:r>
            </a:p>
          </p:txBody>
        </p:sp>
        <p:sp>
          <p:nvSpPr>
            <p:cNvPr id="25676" name="Rectangle 90"/>
            <p:cNvSpPr>
              <a:spLocks noChangeArrowheads="1"/>
            </p:cNvSpPr>
            <p:nvPr/>
          </p:nvSpPr>
          <p:spPr bwMode="auto">
            <a:xfrm>
              <a:off x="4115" y="2919"/>
              <a:ext cx="421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10</a:t>
              </a:r>
            </a:p>
          </p:txBody>
        </p:sp>
        <p:sp>
          <p:nvSpPr>
            <p:cNvPr id="25677" name="Rectangle 91"/>
            <p:cNvSpPr>
              <a:spLocks noChangeArrowheads="1"/>
            </p:cNvSpPr>
            <p:nvPr/>
          </p:nvSpPr>
          <p:spPr bwMode="auto">
            <a:xfrm>
              <a:off x="4115" y="2551"/>
              <a:ext cx="4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8</a:t>
              </a:r>
            </a:p>
          </p:txBody>
        </p:sp>
        <p:sp>
          <p:nvSpPr>
            <p:cNvPr id="25678" name="Rectangle 92"/>
            <p:cNvSpPr>
              <a:spLocks noChangeArrowheads="1"/>
            </p:cNvSpPr>
            <p:nvPr/>
          </p:nvSpPr>
          <p:spPr bwMode="auto">
            <a:xfrm>
              <a:off x="4115" y="2180"/>
              <a:ext cx="421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25679" name="Rectangle 93"/>
            <p:cNvSpPr>
              <a:spLocks noChangeArrowheads="1"/>
            </p:cNvSpPr>
            <p:nvPr/>
          </p:nvSpPr>
          <p:spPr bwMode="auto">
            <a:xfrm>
              <a:off x="4115" y="1812"/>
              <a:ext cx="42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0000FF"/>
                  </a:solidFill>
                  <a:ea typeface="Arial" charset="0"/>
                  <a:cs typeface="Arial" charset="0"/>
                </a:rPr>
                <a:t>$4</a:t>
              </a:r>
            </a:p>
          </p:txBody>
        </p:sp>
      </p:grpSp>
      <p:sp>
        <p:nvSpPr>
          <p:cNvPr id="25671" name="Rectangle 94"/>
          <p:cNvSpPr>
            <a:spLocks noChangeArrowheads="1"/>
          </p:cNvSpPr>
          <p:nvPr/>
        </p:nvSpPr>
        <p:spPr bwMode="auto">
          <a:xfrm>
            <a:off x="5818188" y="2876550"/>
            <a:ext cx="714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4411" name="Text Box 96"/>
          <p:cNvSpPr txBox="1">
            <a:spLocks noChangeArrowheads="1"/>
          </p:cNvSpPr>
          <p:nvPr/>
        </p:nvSpPr>
        <p:spPr bwMode="auto">
          <a:xfrm>
            <a:off x="1190625" y="919163"/>
            <a:ext cx="68357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charset="0"/>
              </a:rPr>
              <a:t>(continued from earlier exercise)</a:t>
            </a:r>
          </a:p>
        </p:txBody>
      </p:sp>
      <p:sp>
        <p:nvSpPr>
          <p:cNvPr id="122977" name="Text Box 97"/>
          <p:cNvSpPr txBox="1">
            <a:spLocks noChangeArrowheads="1"/>
          </p:cNvSpPr>
          <p:nvPr/>
        </p:nvSpPr>
        <p:spPr bwMode="auto">
          <a:xfrm>
            <a:off x="381000" y="4062413"/>
            <a:ext cx="2230438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600" dirty="0">
                <a:ea typeface="Arial" charset="0"/>
                <a:cs typeface="Arial" charset="0"/>
              </a:rPr>
              <a:t>At any </a:t>
            </a:r>
            <a:r>
              <a:rPr lang="en-US" sz="2600" b="1" i="1" dirty="0">
                <a:ea typeface="Arial" charset="0"/>
                <a:cs typeface="Arial" charset="0"/>
              </a:rPr>
              <a:t>Q</a:t>
            </a:r>
            <a:r>
              <a:rPr lang="en-US" sz="2600" dirty="0">
                <a:ea typeface="Arial" charset="0"/>
                <a:cs typeface="Arial" charset="0"/>
              </a:rPr>
              <a:t> with </a:t>
            </a:r>
            <a:r>
              <a:rPr lang="en-US" sz="2600" i="1" dirty="0">
                <a:ea typeface="Arial" charset="0"/>
                <a:cs typeface="Arial" charset="0"/>
              </a:rPr>
              <a:t>MR</a:t>
            </a:r>
            <a:r>
              <a:rPr lang="en-US" sz="2600" dirty="0">
                <a:ea typeface="Arial" charset="0"/>
                <a:cs typeface="Arial" charset="0"/>
              </a:rPr>
              <a:t> &lt; </a:t>
            </a:r>
            <a:r>
              <a:rPr lang="en-US" sz="2600" i="1" dirty="0">
                <a:ea typeface="Arial" charset="0"/>
                <a:cs typeface="Arial" charset="0"/>
              </a:rPr>
              <a:t>MC</a:t>
            </a:r>
            <a:r>
              <a:rPr lang="en-US" sz="2600" dirty="0">
                <a:ea typeface="Arial" charset="0"/>
                <a:cs typeface="Arial" charset="0"/>
              </a:rPr>
              <a:t>,</a:t>
            </a:r>
            <a:br>
              <a:rPr lang="en-US" sz="2600" dirty="0">
                <a:ea typeface="Arial" charset="0"/>
                <a:cs typeface="Arial" charset="0"/>
              </a:rPr>
            </a:br>
            <a:r>
              <a:rPr lang="en-US" sz="2600" dirty="0">
                <a:ea typeface="Arial" charset="0"/>
                <a:cs typeface="Arial" charset="0"/>
              </a:rPr>
              <a:t>reducing </a:t>
            </a:r>
            <a:r>
              <a:rPr lang="en-US" sz="2600" b="1" i="1" dirty="0">
                <a:ea typeface="Arial" charset="0"/>
                <a:cs typeface="Arial" charset="0"/>
              </a:rPr>
              <a:t>Q</a:t>
            </a:r>
            <a:r>
              <a:rPr lang="en-US" sz="2600" dirty="0">
                <a:ea typeface="Arial" charset="0"/>
                <a:cs typeface="Arial" charset="0"/>
              </a:rPr>
              <a:t> raises profit. </a:t>
            </a:r>
          </a:p>
        </p:txBody>
      </p:sp>
      <p:sp>
        <p:nvSpPr>
          <p:cNvPr id="2567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5" grpId="0"/>
      <p:bldP spid="1229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673475" y="3935413"/>
            <a:ext cx="4887913" cy="473075"/>
            <a:chOff x="2314" y="2374"/>
            <a:chExt cx="3079" cy="298"/>
          </a:xfrm>
        </p:grpSpPr>
        <p:sp>
          <p:nvSpPr>
            <p:cNvPr id="27679" name="Line 18"/>
            <p:cNvSpPr>
              <a:spLocks noChangeShapeType="1"/>
            </p:cNvSpPr>
            <p:nvPr/>
          </p:nvSpPr>
          <p:spPr bwMode="auto">
            <a:xfrm>
              <a:off x="2726" y="252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0" name="Text Box 25"/>
            <p:cNvSpPr txBox="1">
              <a:spLocks noChangeArrowheads="1"/>
            </p:cNvSpPr>
            <p:nvPr/>
          </p:nvSpPr>
          <p:spPr bwMode="auto">
            <a:xfrm>
              <a:off x="2314" y="2374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  <a:r>
                <a:rPr lang="en-US" sz="2500" b="1" baseline="-25000"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7681" name="Text Box 48"/>
            <p:cNvSpPr txBox="1">
              <a:spLocks noChangeArrowheads="1"/>
            </p:cNvSpPr>
            <p:nvPr/>
          </p:nvSpPr>
          <p:spPr bwMode="auto">
            <a:xfrm>
              <a:off x="5010" y="240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MR</a:t>
              </a:r>
            </a:p>
          </p:txBody>
        </p:sp>
      </p:grp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19075"/>
            <a:ext cx="8229600" cy="649288"/>
          </a:xfrm>
        </p:spPr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MC and the Firm’s Supply Decision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0375" y="1676400"/>
            <a:ext cx="2820988" cy="4594225"/>
          </a:xfrm>
        </p:spPr>
        <p:txBody>
          <a:bodyPr/>
          <a:lstStyle/>
          <a:p>
            <a:pPr marL="0" indent="0">
              <a:buFont typeface="Wingdings" charset="2"/>
              <a:buNone/>
            </a:pPr>
            <a:r>
              <a:rPr lang="en-US" sz="2500" smtClean="0">
                <a:latin typeface="Arial" charset="0"/>
              </a:rPr>
              <a:t>At </a:t>
            </a:r>
            <a:r>
              <a:rPr lang="en-US" sz="2500" b="1" i="1" smtClean="0">
                <a:latin typeface="Arial" charset="0"/>
              </a:rPr>
              <a:t>Q</a:t>
            </a:r>
            <a:r>
              <a:rPr lang="en-US" sz="2500" b="1" baseline="-25000" smtClean="0">
                <a:latin typeface="Arial" charset="0"/>
              </a:rPr>
              <a:t>a</a:t>
            </a:r>
            <a:r>
              <a:rPr lang="en-US" sz="2500" smtClean="0">
                <a:latin typeface="Arial" charset="0"/>
              </a:rPr>
              <a:t>, </a:t>
            </a:r>
            <a:r>
              <a:rPr lang="en-US" sz="2500" i="1" smtClean="0">
                <a:latin typeface="Arial" charset="0"/>
              </a:rPr>
              <a:t>MC</a:t>
            </a:r>
            <a:r>
              <a:rPr lang="en-US" sz="2500" smtClean="0">
                <a:latin typeface="Arial" charset="0"/>
              </a:rPr>
              <a:t> &lt; </a:t>
            </a:r>
            <a:r>
              <a:rPr lang="en-US" sz="2500" i="1" smtClean="0">
                <a:latin typeface="Arial" charset="0"/>
              </a:rPr>
              <a:t>MR</a:t>
            </a:r>
            <a:r>
              <a:rPr lang="en-US" sz="2500" smtClean="0">
                <a:latin typeface="Arial" charset="0"/>
              </a:rPr>
              <a:t>.</a:t>
            </a:r>
          </a:p>
          <a:p>
            <a:pPr marL="0" indent="0">
              <a:spcBef>
                <a:spcPct val="20000"/>
              </a:spcBef>
              <a:buFont typeface="Wingdings" charset="2"/>
              <a:buNone/>
            </a:pPr>
            <a:r>
              <a:rPr lang="en-US" sz="2500" smtClean="0">
                <a:latin typeface="Arial" charset="0"/>
              </a:rPr>
              <a:t>So, increase </a:t>
            </a:r>
            <a:r>
              <a:rPr lang="en-US" sz="2500" b="1" i="1" smtClean="0">
                <a:latin typeface="Arial" charset="0"/>
              </a:rPr>
              <a:t>Q</a:t>
            </a:r>
            <a:r>
              <a:rPr lang="en-US" sz="2500" smtClean="0">
                <a:latin typeface="Arial" charset="0"/>
              </a:rPr>
              <a:t> </a:t>
            </a:r>
            <a:br>
              <a:rPr lang="en-US" sz="2500" smtClean="0">
                <a:latin typeface="Arial" charset="0"/>
              </a:rPr>
            </a:br>
            <a:r>
              <a:rPr lang="en-US" sz="2500" smtClean="0">
                <a:latin typeface="Arial" charset="0"/>
              </a:rPr>
              <a:t>to raise profit. </a:t>
            </a:r>
          </a:p>
          <a:p>
            <a:pPr marL="0" indent="0">
              <a:spcBef>
                <a:spcPct val="60000"/>
              </a:spcBef>
              <a:buFont typeface="Wingdings" charset="2"/>
              <a:buNone/>
            </a:pPr>
            <a:r>
              <a:rPr lang="en-US" sz="2500" smtClean="0">
                <a:latin typeface="Arial" charset="0"/>
              </a:rPr>
              <a:t>At </a:t>
            </a:r>
            <a:r>
              <a:rPr lang="en-US" sz="2500" b="1" i="1" smtClean="0">
                <a:latin typeface="Arial" charset="0"/>
              </a:rPr>
              <a:t>Q</a:t>
            </a:r>
            <a:r>
              <a:rPr lang="en-US" sz="2500" b="1" baseline="-25000" smtClean="0">
                <a:latin typeface="Arial" charset="0"/>
              </a:rPr>
              <a:t>b</a:t>
            </a:r>
            <a:r>
              <a:rPr lang="en-US" sz="2500" smtClean="0">
                <a:latin typeface="Arial" charset="0"/>
              </a:rPr>
              <a:t>, </a:t>
            </a:r>
            <a:r>
              <a:rPr lang="en-US" sz="2500" i="1" smtClean="0">
                <a:latin typeface="Arial" charset="0"/>
              </a:rPr>
              <a:t>MC</a:t>
            </a:r>
            <a:r>
              <a:rPr lang="en-US" sz="2500" smtClean="0">
                <a:latin typeface="Arial" charset="0"/>
              </a:rPr>
              <a:t> &gt; </a:t>
            </a:r>
            <a:r>
              <a:rPr lang="en-US" sz="2500" i="1" smtClean="0">
                <a:latin typeface="Arial" charset="0"/>
              </a:rPr>
              <a:t>MR</a:t>
            </a:r>
            <a:r>
              <a:rPr lang="en-US" sz="2500" smtClean="0">
                <a:latin typeface="Arial" charset="0"/>
              </a:rPr>
              <a:t>.</a:t>
            </a:r>
          </a:p>
          <a:p>
            <a:pPr marL="0" indent="0">
              <a:spcBef>
                <a:spcPct val="20000"/>
              </a:spcBef>
              <a:buFont typeface="Wingdings" charset="2"/>
              <a:buNone/>
            </a:pPr>
            <a:r>
              <a:rPr lang="en-US" sz="2500" smtClean="0">
                <a:latin typeface="Arial" charset="0"/>
              </a:rPr>
              <a:t>So, reduce </a:t>
            </a:r>
            <a:r>
              <a:rPr lang="en-US" sz="2500" b="1" i="1" smtClean="0">
                <a:latin typeface="Arial" charset="0"/>
              </a:rPr>
              <a:t>Q</a:t>
            </a:r>
            <a:r>
              <a:rPr lang="en-US" sz="2500" smtClean="0">
                <a:latin typeface="Arial" charset="0"/>
              </a:rPr>
              <a:t> </a:t>
            </a:r>
            <a:br>
              <a:rPr lang="en-US" sz="2500" smtClean="0">
                <a:latin typeface="Arial" charset="0"/>
              </a:rPr>
            </a:br>
            <a:r>
              <a:rPr lang="en-US" sz="2500" smtClean="0">
                <a:latin typeface="Arial" charset="0"/>
              </a:rPr>
              <a:t>to raise profit. </a:t>
            </a:r>
          </a:p>
          <a:p>
            <a:pPr marL="0" indent="0">
              <a:spcBef>
                <a:spcPct val="60000"/>
              </a:spcBef>
              <a:buFont typeface="Wingdings" charset="2"/>
              <a:buNone/>
            </a:pPr>
            <a:r>
              <a:rPr lang="en-US" sz="2500" smtClean="0">
                <a:latin typeface="Arial" charset="0"/>
              </a:rPr>
              <a:t>At </a:t>
            </a:r>
            <a:r>
              <a:rPr lang="en-US" sz="2500" b="1" i="1" smtClean="0">
                <a:latin typeface="Arial" charset="0"/>
              </a:rPr>
              <a:t>Q</a:t>
            </a:r>
            <a:r>
              <a:rPr lang="en-US" sz="2500" b="1" baseline="-25000" smtClean="0">
                <a:latin typeface="Arial" charset="0"/>
              </a:rPr>
              <a:t>1</a:t>
            </a:r>
            <a:r>
              <a:rPr lang="en-US" sz="2500" smtClean="0">
                <a:latin typeface="Arial" charset="0"/>
              </a:rPr>
              <a:t>, </a:t>
            </a:r>
            <a:r>
              <a:rPr lang="en-US" sz="2500" i="1" smtClean="0">
                <a:latin typeface="Arial" charset="0"/>
              </a:rPr>
              <a:t>MC</a:t>
            </a:r>
            <a:r>
              <a:rPr lang="en-US" sz="2500" smtClean="0">
                <a:latin typeface="Arial" charset="0"/>
              </a:rPr>
              <a:t> = </a:t>
            </a:r>
            <a:r>
              <a:rPr lang="en-US" sz="2500" i="1" smtClean="0">
                <a:latin typeface="Arial" charset="0"/>
              </a:rPr>
              <a:t>MR</a:t>
            </a:r>
            <a:r>
              <a:rPr lang="en-US" sz="2500" smtClean="0">
                <a:latin typeface="Arial" charset="0"/>
              </a:rPr>
              <a:t>.</a:t>
            </a:r>
          </a:p>
          <a:p>
            <a:pPr marL="0" indent="0">
              <a:spcBef>
                <a:spcPct val="20000"/>
              </a:spcBef>
              <a:buFont typeface="Wingdings" charset="2"/>
              <a:buNone/>
            </a:pPr>
            <a:r>
              <a:rPr lang="en-US" sz="2500" smtClean="0">
                <a:latin typeface="Arial" charset="0"/>
              </a:rPr>
              <a:t>Changing </a:t>
            </a:r>
            <a:r>
              <a:rPr lang="en-US" sz="2500" b="1" i="1" smtClean="0">
                <a:latin typeface="Arial" charset="0"/>
              </a:rPr>
              <a:t>Q</a:t>
            </a:r>
            <a:r>
              <a:rPr lang="en-US" sz="2500" smtClean="0">
                <a:latin typeface="Arial" charset="0"/>
              </a:rPr>
              <a:t> </a:t>
            </a:r>
            <a:br>
              <a:rPr lang="en-US" sz="2500" smtClean="0">
                <a:latin typeface="Arial" charset="0"/>
              </a:rPr>
            </a:br>
            <a:r>
              <a:rPr lang="en-US" sz="2500" smtClean="0">
                <a:latin typeface="Arial" charset="0"/>
              </a:rPr>
              <a:t>would lower profit. </a:t>
            </a:r>
          </a:p>
        </p:txBody>
      </p:sp>
      <p:grpSp>
        <p:nvGrpSpPr>
          <p:cNvPr id="27652" name="Group 61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27674" name="Group 4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27677" name="Line 5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78" name="Line 6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75" name="Text Box 7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27676" name="Text Box 8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Costs</a:t>
              </a:r>
            </a:p>
          </p:txBody>
        </p:sp>
      </p:grpSp>
      <p:grpSp>
        <p:nvGrpSpPr>
          <p:cNvPr id="27653" name="Group 54"/>
          <p:cNvGrpSpPr>
            <a:grpSpLocks/>
          </p:cNvGrpSpPr>
          <p:nvPr/>
        </p:nvGrpSpPr>
        <p:grpSpPr bwMode="auto">
          <a:xfrm>
            <a:off x="4592638" y="2287588"/>
            <a:ext cx="3322637" cy="3157537"/>
            <a:chOff x="2893" y="1336"/>
            <a:chExt cx="2093" cy="1989"/>
          </a:xfrm>
        </p:grpSpPr>
        <p:sp>
          <p:nvSpPr>
            <p:cNvPr id="27672" name="Line 9"/>
            <p:cNvSpPr>
              <a:spLocks noChangeShapeType="1"/>
            </p:cNvSpPr>
            <p:nvPr/>
          </p:nvSpPr>
          <p:spPr bwMode="auto">
            <a:xfrm flipV="1">
              <a:off x="2893" y="1568"/>
              <a:ext cx="1690" cy="175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3" name="Text Box 15"/>
            <p:cNvSpPr txBox="1">
              <a:spLocks noChangeArrowheads="1"/>
            </p:cNvSpPr>
            <p:nvPr/>
          </p:nvSpPr>
          <p:spPr bwMode="auto">
            <a:xfrm>
              <a:off x="4603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5640388" y="4102100"/>
            <a:ext cx="422275" cy="1914525"/>
            <a:chOff x="3553" y="2479"/>
            <a:chExt cx="266" cy="1206"/>
          </a:xfrm>
        </p:grpSpPr>
        <p:sp>
          <p:nvSpPr>
            <p:cNvPr id="27669" name="Text Box 26"/>
            <p:cNvSpPr txBox="1">
              <a:spLocks noChangeArrowheads="1"/>
            </p:cNvSpPr>
            <p:nvPr/>
          </p:nvSpPr>
          <p:spPr bwMode="auto">
            <a:xfrm>
              <a:off x="3553" y="3445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  <a:r>
                <a:rPr lang="en-US" sz="2500" b="1" baseline="-25000"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7670" name="Line 29"/>
            <p:cNvSpPr>
              <a:spLocks noChangeShapeType="1"/>
            </p:cNvSpPr>
            <p:nvPr/>
          </p:nvSpPr>
          <p:spPr bwMode="auto">
            <a:xfrm>
              <a:off x="3665" y="2528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1" name="Oval 14"/>
            <p:cNvSpPr>
              <a:spLocks noChangeArrowheads="1"/>
            </p:cNvSpPr>
            <p:nvPr/>
          </p:nvSpPr>
          <p:spPr bwMode="auto">
            <a:xfrm>
              <a:off x="3620" y="247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7" name="Group 57"/>
          <p:cNvGrpSpPr>
            <a:grpSpLocks/>
          </p:cNvGrpSpPr>
          <p:nvPr/>
        </p:nvGrpSpPr>
        <p:grpSpPr bwMode="auto">
          <a:xfrm>
            <a:off x="5013325" y="4103688"/>
            <a:ext cx="449263" cy="1914525"/>
            <a:chOff x="3158" y="2480"/>
            <a:chExt cx="283" cy="1206"/>
          </a:xfrm>
        </p:grpSpPr>
        <p:sp>
          <p:nvSpPr>
            <p:cNvPr id="27665" name="Text Box 34"/>
            <p:cNvSpPr txBox="1">
              <a:spLocks noChangeArrowheads="1"/>
            </p:cNvSpPr>
            <p:nvPr/>
          </p:nvSpPr>
          <p:spPr bwMode="auto">
            <a:xfrm>
              <a:off x="3158" y="3446"/>
              <a:ext cx="2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  <a:r>
                <a:rPr lang="en-US" sz="2500" b="1" baseline="-25000">
                  <a:ea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7666" name="Line 42"/>
            <p:cNvSpPr>
              <a:spLocks noChangeShapeType="1"/>
            </p:cNvSpPr>
            <p:nvPr/>
          </p:nvSpPr>
          <p:spPr bwMode="auto">
            <a:xfrm>
              <a:off x="3290" y="2529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7" name="Oval 43"/>
            <p:cNvSpPr>
              <a:spLocks noChangeArrowheads="1"/>
            </p:cNvSpPr>
            <p:nvPr/>
          </p:nvSpPr>
          <p:spPr bwMode="auto">
            <a:xfrm>
              <a:off x="3245" y="248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7668" name="Oval 44"/>
            <p:cNvSpPr>
              <a:spLocks noChangeArrowheads="1"/>
            </p:cNvSpPr>
            <p:nvPr/>
          </p:nvSpPr>
          <p:spPr bwMode="auto">
            <a:xfrm>
              <a:off x="3246" y="286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6189663" y="3563938"/>
            <a:ext cx="401637" cy="2454275"/>
            <a:chOff x="3899" y="2140"/>
            <a:chExt cx="253" cy="1546"/>
          </a:xfrm>
        </p:grpSpPr>
        <p:sp>
          <p:nvSpPr>
            <p:cNvPr id="27661" name="Text Box 35"/>
            <p:cNvSpPr txBox="1">
              <a:spLocks noChangeArrowheads="1"/>
            </p:cNvSpPr>
            <p:nvPr/>
          </p:nvSpPr>
          <p:spPr bwMode="auto">
            <a:xfrm>
              <a:off x="3899" y="3446"/>
              <a:ext cx="25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  <a:r>
                <a:rPr lang="en-US" sz="2500" b="1" baseline="-25000">
                  <a:ea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7662" name="Line 45"/>
            <p:cNvSpPr>
              <a:spLocks noChangeShapeType="1"/>
            </p:cNvSpPr>
            <p:nvPr/>
          </p:nvSpPr>
          <p:spPr bwMode="auto">
            <a:xfrm>
              <a:off x="3995" y="2171"/>
              <a:ext cx="0" cy="126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3" name="Oval 46"/>
            <p:cNvSpPr>
              <a:spLocks noChangeArrowheads="1"/>
            </p:cNvSpPr>
            <p:nvPr/>
          </p:nvSpPr>
          <p:spPr bwMode="auto">
            <a:xfrm>
              <a:off x="3950" y="248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7664" name="Oval 47"/>
            <p:cNvSpPr>
              <a:spLocks noChangeArrowheads="1"/>
            </p:cNvSpPr>
            <p:nvPr/>
          </p:nvSpPr>
          <p:spPr bwMode="auto">
            <a:xfrm>
              <a:off x="3948" y="214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sp>
        <p:nvSpPr>
          <p:cNvPr id="104508" name="Rectangle 60"/>
          <p:cNvSpPr>
            <a:spLocks noChangeArrowheads="1"/>
          </p:cNvSpPr>
          <p:nvPr/>
        </p:nvSpPr>
        <p:spPr bwMode="auto">
          <a:xfrm>
            <a:off x="1346200" y="960438"/>
            <a:ext cx="6467475" cy="473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500" dirty="0">
                <a:latin typeface="+mn-lt"/>
                <a:ea typeface="+mn-ea"/>
                <a:cs typeface="Arial" charset="0"/>
              </a:rPr>
              <a:t>Rule:  </a:t>
            </a:r>
            <a:r>
              <a:rPr lang="en-US" sz="2500" i="1" dirty="0">
                <a:latin typeface="+mn-lt"/>
                <a:ea typeface="+mn-ea"/>
                <a:cs typeface="Arial" charset="0"/>
              </a:rPr>
              <a:t>MR</a:t>
            </a:r>
            <a:r>
              <a:rPr lang="en-US" sz="2500" dirty="0">
                <a:latin typeface="+mn-lt"/>
                <a:ea typeface="+mn-ea"/>
                <a:cs typeface="Arial" charset="0"/>
              </a:rPr>
              <a:t> = </a:t>
            </a:r>
            <a:r>
              <a:rPr lang="en-US" sz="2500" i="1" dirty="0">
                <a:latin typeface="+mn-lt"/>
                <a:ea typeface="+mn-ea"/>
                <a:cs typeface="Arial" charset="0"/>
              </a:rPr>
              <a:t>MC</a:t>
            </a:r>
            <a:r>
              <a:rPr lang="en-US" sz="2500" dirty="0">
                <a:latin typeface="+mn-lt"/>
                <a:ea typeface="+mn-ea"/>
                <a:cs typeface="Arial" charset="0"/>
              </a:rPr>
              <a:t> at the profit-maximizing </a:t>
            </a:r>
            <a:r>
              <a:rPr lang="en-US" sz="2500" b="1" i="1" dirty="0">
                <a:latin typeface="+mn-lt"/>
                <a:ea typeface="+mn-ea"/>
                <a:cs typeface="Arial" charset="0"/>
              </a:rPr>
              <a:t>Q</a:t>
            </a:r>
            <a:r>
              <a:rPr lang="en-US" sz="2500" dirty="0">
                <a:latin typeface="+mn-lt"/>
                <a:ea typeface="+mn-ea"/>
                <a:cs typeface="Arial" charset="0"/>
              </a:rPr>
              <a:t>.</a:t>
            </a:r>
          </a:p>
        </p:txBody>
      </p:sp>
      <p:sp>
        <p:nvSpPr>
          <p:cNvPr id="104510" name="Line 62"/>
          <p:cNvSpPr>
            <a:spLocks noChangeShapeType="1"/>
          </p:cNvSpPr>
          <p:nvPr/>
        </p:nvSpPr>
        <p:spPr bwMode="auto">
          <a:xfrm>
            <a:off x="5216525" y="5613400"/>
            <a:ext cx="349250" cy="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511" name="Line 63"/>
          <p:cNvSpPr>
            <a:spLocks noChangeShapeType="1"/>
          </p:cNvSpPr>
          <p:nvPr/>
        </p:nvSpPr>
        <p:spPr bwMode="auto">
          <a:xfrm>
            <a:off x="5994400" y="5614988"/>
            <a:ext cx="344488" cy="0"/>
          </a:xfrm>
          <a:prstGeom prst="line">
            <a:avLst/>
          </a:prstGeom>
          <a:noFill/>
          <a:ln w="53975">
            <a:solidFill>
              <a:srgbClr val="FF0000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4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4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 bldLvl="5"/>
      <p:bldP spid="104508" grpId="0" animBg="1"/>
      <p:bldP spid="104510" grpId="0" animBg="1"/>
      <p:bldP spid="104510" grpId="1" animBg="1"/>
      <p:bldP spid="104511" grpId="0" animBg="1"/>
      <p:bldP spid="10451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41"/>
          <p:cNvGrpSpPr>
            <a:grpSpLocks/>
          </p:cNvGrpSpPr>
          <p:nvPr/>
        </p:nvGrpSpPr>
        <p:grpSpPr bwMode="auto">
          <a:xfrm>
            <a:off x="3673475" y="3935413"/>
            <a:ext cx="4994275" cy="473075"/>
            <a:chOff x="2314" y="2479"/>
            <a:chExt cx="3146" cy="298"/>
          </a:xfrm>
        </p:grpSpPr>
        <p:sp>
          <p:nvSpPr>
            <p:cNvPr id="16415" name="Line 3"/>
            <p:cNvSpPr>
              <a:spLocks noChangeShapeType="1"/>
            </p:cNvSpPr>
            <p:nvPr/>
          </p:nvSpPr>
          <p:spPr bwMode="auto">
            <a:xfrm>
              <a:off x="2726" y="2630"/>
              <a:ext cx="2250" cy="0"/>
            </a:xfrm>
            <a:prstGeom prst="line">
              <a:avLst/>
            </a:prstGeom>
            <a:noFill/>
            <a:ln w="2857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725" name="Text Box 4"/>
            <p:cNvSpPr txBox="1">
              <a:spLocks noChangeArrowheads="1"/>
            </p:cNvSpPr>
            <p:nvPr/>
          </p:nvSpPr>
          <p:spPr bwMode="auto">
            <a:xfrm>
              <a:off x="2314" y="2479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  <a:r>
                <a:rPr lang="en-US" sz="2500" b="1" baseline="-25000"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726" name="Text Box 5"/>
            <p:cNvSpPr txBox="1">
              <a:spLocks noChangeArrowheads="1"/>
            </p:cNvSpPr>
            <p:nvPr/>
          </p:nvSpPr>
          <p:spPr bwMode="auto">
            <a:xfrm>
              <a:off x="5010" y="2506"/>
              <a:ext cx="45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MR</a:t>
              </a:r>
              <a:endParaRPr lang="en-US" sz="2500" i="1" baseline="-25000">
                <a:ea typeface="Arial" charset="0"/>
                <a:cs typeface="Arial" charset="0"/>
              </a:endParaRPr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3670300" y="2787650"/>
            <a:ext cx="4994275" cy="473075"/>
            <a:chOff x="2312" y="1756"/>
            <a:chExt cx="3146" cy="298"/>
          </a:xfrm>
        </p:grpSpPr>
        <p:sp>
          <p:nvSpPr>
            <p:cNvPr id="29721" name="Line 7"/>
            <p:cNvSpPr>
              <a:spLocks noChangeShapeType="1"/>
            </p:cNvSpPr>
            <p:nvPr/>
          </p:nvSpPr>
          <p:spPr bwMode="auto">
            <a:xfrm>
              <a:off x="2724" y="1907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2" name="Text Box 8"/>
            <p:cNvSpPr txBox="1">
              <a:spLocks noChangeArrowheads="1"/>
            </p:cNvSpPr>
            <p:nvPr/>
          </p:nvSpPr>
          <p:spPr bwMode="auto">
            <a:xfrm>
              <a:off x="2312" y="1756"/>
              <a:ext cx="38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  <a:r>
                <a:rPr lang="en-US" sz="2500" b="1" baseline="-25000"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29723" name="Text Box 9"/>
            <p:cNvSpPr txBox="1">
              <a:spLocks noChangeArrowheads="1"/>
            </p:cNvSpPr>
            <p:nvPr/>
          </p:nvSpPr>
          <p:spPr bwMode="auto">
            <a:xfrm>
              <a:off x="5015" y="1790"/>
              <a:ext cx="44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MR</a:t>
              </a:r>
              <a:r>
                <a:rPr lang="en-US" sz="25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29699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19075"/>
            <a:ext cx="8229600" cy="649288"/>
          </a:xfrm>
        </p:spPr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MC and the Firm’s Supply Decision</a:t>
            </a:r>
          </a:p>
        </p:txBody>
      </p:sp>
      <p:sp>
        <p:nvSpPr>
          <p:cNvPr id="107531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388938" y="1166813"/>
            <a:ext cx="3186112" cy="3954462"/>
          </a:xfrm>
        </p:spPr>
        <p:txBody>
          <a:bodyPr/>
          <a:lstStyle/>
          <a:p>
            <a:pPr marL="0" indent="0">
              <a:spcBef>
                <a:spcPct val="50000"/>
              </a:spcBef>
              <a:buFont typeface="Wingdings" charset="2"/>
              <a:buNone/>
            </a:pPr>
            <a:r>
              <a:rPr lang="en-US" sz="2500" dirty="0" smtClean="0">
                <a:latin typeface="Arial" charset="0"/>
              </a:rPr>
              <a:t>If price rises to </a:t>
            </a:r>
            <a:r>
              <a:rPr lang="en-US" sz="2500" b="1" i="1" dirty="0" smtClean="0">
                <a:latin typeface="Arial" charset="0"/>
              </a:rPr>
              <a:t>P</a:t>
            </a:r>
            <a:r>
              <a:rPr lang="en-US" sz="2500" b="1" baseline="-25000" dirty="0" smtClean="0">
                <a:latin typeface="Arial" charset="0"/>
              </a:rPr>
              <a:t>2</a:t>
            </a:r>
            <a:r>
              <a:rPr lang="en-US" sz="2500" dirty="0" smtClean="0">
                <a:latin typeface="Arial" charset="0"/>
              </a:rPr>
              <a:t>,</a:t>
            </a:r>
          </a:p>
          <a:p>
            <a:pPr marL="0" indent="0">
              <a:spcBef>
                <a:spcPct val="20000"/>
              </a:spcBef>
              <a:buFont typeface="Wingdings" charset="2"/>
              <a:buNone/>
            </a:pPr>
            <a:r>
              <a:rPr lang="en-US" sz="2500" dirty="0" smtClean="0">
                <a:latin typeface="Arial" charset="0"/>
              </a:rPr>
              <a:t>then the profit-maximizing quantity rises to </a:t>
            </a:r>
            <a:r>
              <a:rPr lang="en-US" sz="2500" b="1" i="1" dirty="0" smtClean="0">
                <a:latin typeface="Arial" charset="0"/>
              </a:rPr>
              <a:t>Q</a:t>
            </a:r>
            <a:r>
              <a:rPr lang="en-US" sz="2500" b="1" baseline="-25000" dirty="0" smtClean="0">
                <a:latin typeface="Arial" charset="0"/>
              </a:rPr>
              <a:t>2</a:t>
            </a:r>
            <a:r>
              <a:rPr lang="en-US" sz="2500" dirty="0" smtClean="0">
                <a:latin typeface="Arial" charset="0"/>
              </a:rPr>
              <a:t>. </a:t>
            </a:r>
          </a:p>
          <a:p>
            <a:pPr marL="0" indent="0">
              <a:spcBef>
                <a:spcPct val="50000"/>
              </a:spcBef>
              <a:buFont typeface="Wingdings" charset="2"/>
              <a:buNone/>
            </a:pPr>
            <a:r>
              <a:rPr lang="en-US" sz="2500" dirty="0" smtClean="0">
                <a:latin typeface="Arial" charset="0"/>
              </a:rPr>
              <a:t>The </a:t>
            </a:r>
            <a:r>
              <a:rPr lang="en-US" sz="2500" i="1" dirty="0" smtClean="0">
                <a:latin typeface="Arial" charset="0"/>
              </a:rPr>
              <a:t>MC</a:t>
            </a:r>
            <a:r>
              <a:rPr lang="en-US" sz="2500" dirty="0" smtClean="0">
                <a:latin typeface="Arial" charset="0"/>
              </a:rPr>
              <a:t> curve determines the firm’s </a:t>
            </a:r>
            <a:r>
              <a:rPr lang="en-US" sz="2500" b="1" i="1" dirty="0" smtClean="0">
                <a:latin typeface="Arial" charset="0"/>
              </a:rPr>
              <a:t>Q</a:t>
            </a:r>
            <a:r>
              <a:rPr lang="en-US" sz="2500" dirty="0" smtClean="0">
                <a:latin typeface="Arial" charset="0"/>
              </a:rPr>
              <a:t> at any price.  </a:t>
            </a:r>
          </a:p>
          <a:p>
            <a:pPr marL="0" indent="0">
              <a:spcBef>
                <a:spcPct val="50000"/>
              </a:spcBef>
              <a:buFont typeface="Wingdings" charset="2"/>
              <a:buNone/>
            </a:pPr>
            <a:r>
              <a:rPr lang="en-US" sz="2500" dirty="0" smtClean="0">
                <a:latin typeface="Arial" charset="0"/>
              </a:rPr>
              <a:t>Hence, </a:t>
            </a:r>
          </a:p>
        </p:txBody>
      </p:sp>
      <p:grpSp>
        <p:nvGrpSpPr>
          <p:cNvPr id="29701" name="Group 13"/>
          <p:cNvGrpSpPr>
            <a:grpSpLocks/>
          </p:cNvGrpSpPr>
          <p:nvPr/>
        </p:nvGrpSpPr>
        <p:grpSpPr bwMode="auto">
          <a:xfrm>
            <a:off x="4333875" y="2119313"/>
            <a:ext cx="3741738" cy="3502025"/>
            <a:chOff x="1489" y="785"/>
            <a:chExt cx="3650" cy="2492"/>
          </a:xfrm>
        </p:grpSpPr>
        <p:sp>
          <p:nvSpPr>
            <p:cNvPr id="29719" name="Line 14"/>
            <p:cNvSpPr>
              <a:spLocks noChangeShapeType="1"/>
            </p:cNvSpPr>
            <p:nvPr/>
          </p:nvSpPr>
          <p:spPr bwMode="auto">
            <a:xfrm>
              <a:off x="1489" y="785"/>
              <a:ext cx="0" cy="24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0" name="Line 15"/>
            <p:cNvSpPr>
              <a:spLocks noChangeShapeType="1"/>
            </p:cNvSpPr>
            <p:nvPr/>
          </p:nvSpPr>
          <p:spPr bwMode="auto">
            <a:xfrm>
              <a:off x="1489" y="3277"/>
              <a:ext cx="36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702" name="Text Box 16"/>
          <p:cNvSpPr txBox="1">
            <a:spLocks noChangeArrowheads="1"/>
          </p:cNvSpPr>
          <p:nvPr/>
        </p:nvSpPr>
        <p:spPr bwMode="auto">
          <a:xfrm>
            <a:off x="8034338" y="5372100"/>
            <a:ext cx="5365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i="1">
                <a:ea typeface="Arial" charset="0"/>
                <a:cs typeface="Arial" charset="0"/>
              </a:rPr>
              <a:t>Q</a:t>
            </a:r>
          </a:p>
        </p:txBody>
      </p:sp>
      <p:sp>
        <p:nvSpPr>
          <p:cNvPr id="29703" name="Text Box 17"/>
          <p:cNvSpPr txBox="1">
            <a:spLocks noChangeArrowheads="1"/>
          </p:cNvSpPr>
          <p:nvPr/>
        </p:nvSpPr>
        <p:spPr bwMode="auto">
          <a:xfrm>
            <a:off x="3711575" y="1698625"/>
            <a:ext cx="1098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500">
                <a:ea typeface="Arial" charset="0"/>
                <a:cs typeface="Arial" charset="0"/>
              </a:rPr>
              <a:t>Costs</a:t>
            </a:r>
          </a:p>
        </p:txBody>
      </p:sp>
      <p:grpSp>
        <p:nvGrpSpPr>
          <p:cNvPr id="29704" name="Group 18"/>
          <p:cNvGrpSpPr>
            <a:grpSpLocks/>
          </p:cNvGrpSpPr>
          <p:nvPr/>
        </p:nvGrpSpPr>
        <p:grpSpPr bwMode="auto">
          <a:xfrm>
            <a:off x="4592638" y="2287588"/>
            <a:ext cx="3322637" cy="3157537"/>
            <a:chOff x="2893" y="1336"/>
            <a:chExt cx="2093" cy="1989"/>
          </a:xfrm>
        </p:grpSpPr>
        <p:sp>
          <p:nvSpPr>
            <p:cNvPr id="29717" name="Line 19"/>
            <p:cNvSpPr>
              <a:spLocks noChangeShapeType="1"/>
            </p:cNvSpPr>
            <p:nvPr/>
          </p:nvSpPr>
          <p:spPr bwMode="auto">
            <a:xfrm flipV="1">
              <a:off x="2893" y="1568"/>
              <a:ext cx="1690" cy="175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8" name="Text Box 20"/>
            <p:cNvSpPr txBox="1">
              <a:spLocks noChangeArrowheads="1"/>
            </p:cNvSpPr>
            <p:nvPr/>
          </p:nvSpPr>
          <p:spPr bwMode="auto">
            <a:xfrm>
              <a:off x="4603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29705" name="Group 21"/>
          <p:cNvGrpSpPr>
            <a:grpSpLocks/>
          </p:cNvGrpSpPr>
          <p:nvPr/>
        </p:nvGrpSpPr>
        <p:grpSpPr bwMode="auto">
          <a:xfrm>
            <a:off x="5640388" y="4102100"/>
            <a:ext cx="422275" cy="1914525"/>
            <a:chOff x="3553" y="2479"/>
            <a:chExt cx="266" cy="1206"/>
          </a:xfrm>
        </p:grpSpPr>
        <p:sp>
          <p:nvSpPr>
            <p:cNvPr id="29714" name="Text Box 22"/>
            <p:cNvSpPr txBox="1">
              <a:spLocks noChangeArrowheads="1"/>
            </p:cNvSpPr>
            <p:nvPr/>
          </p:nvSpPr>
          <p:spPr bwMode="auto">
            <a:xfrm>
              <a:off x="3553" y="3445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  <a:r>
                <a:rPr lang="en-US" sz="2500" b="1" baseline="-25000"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29715" name="Line 23"/>
            <p:cNvSpPr>
              <a:spLocks noChangeShapeType="1"/>
            </p:cNvSpPr>
            <p:nvPr/>
          </p:nvSpPr>
          <p:spPr bwMode="auto">
            <a:xfrm>
              <a:off x="3665" y="2528"/>
              <a:ext cx="0" cy="90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6" name="Oval 24"/>
            <p:cNvSpPr>
              <a:spLocks noChangeArrowheads="1"/>
            </p:cNvSpPr>
            <p:nvPr/>
          </p:nvSpPr>
          <p:spPr bwMode="auto">
            <a:xfrm>
              <a:off x="3620" y="2479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742113" y="2954338"/>
            <a:ext cx="422275" cy="3060700"/>
            <a:chOff x="4247" y="1756"/>
            <a:chExt cx="266" cy="1928"/>
          </a:xfrm>
        </p:grpSpPr>
        <p:sp>
          <p:nvSpPr>
            <p:cNvPr id="29711" name="Line 26"/>
            <p:cNvSpPr>
              <a:spLocks noChangeShapeType="1"/>
            </p:cNvSpPr>
            <p:nvPr/>
          </p:nvSpPr>
          <p:spPr bwMode="auto">
            <a:xfrm>
              <a:off x="4356" y="1805"/>
              <a:ext cx="0" cy="163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2" name="Oval 27"/>
            <p:cNvSpPr>
              <a:spLocks noChangeArrowheads="1"/>
            </p:cNvSpPr>
            <p:nvPr/>
          </p:nvSpPr>
          <p:spPr bwMode="auto">
            <a:xfrm>
              <a:off x="4311" y="1756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29713" name="Text Box 28"/>
            <p:cNvSpPr txBox="1">
              <a:spLocks noChangeArrowheads="1"/>
            </p:cNvSpPr>
            <p:nvPr/>
          </p:nvSpPr>
          <p:spPr bwMode="auto">
            <a:xfrm>
              <a:off x="4247" y="3444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  <a:r>
                <a:rPr lang="en-US" sz="25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107564" name="Rectangle 44"/>
          <p:cNvSpPr>
            <a:spLocks noChangeArrowheads="1"/>
          </p:cNvSpPr>
          <p:nvPr/>
        </p:nvSpPr>
        <p:spPr bwMode="auto">
          <a:xfrm>
            <a:off x="784225" y="4999038"/>
            <a:ext cx="2949575" cy="8921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lnSpc>
                <a:spcPct val="105000"/>
              </a:lnSpc>
              <a:spcBef>
                <a:spcPct val="40000"/>
              </a:spcBef>
              <a:spcAft>
                <a:spcPts val="0"/>
              </a:spcAft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500" dirty="0">
                <a:latin typeface="+mn-lt"/>
                <a:ea typeface="+mn-ea"/>
                <a:cs typeface="Arial" charset="0"/>
              </a:rPr>
              <a:t>the </a:t>
            </a:r>
            <a:r>
              <a:rPr lang="en-US" sz="2500" i="1" dirty="0">
                <a:latin typeface="+mn-lt"/>
                <a:ea typeface="+mn-ea"/>
                <a:cs typeface="Arial" charset="0"/>
              </a:rPr>
              <a:t>MC</a:t>
            </a:r>
            <a:r>
              <a:rPr lang="en-US" sz="2500" dirty="0">
                <a:latin typeface="+mn-lt"/>
                <a:ea typeface="+mn-ea"/>
                <a:cs typeface="Arial" charset="0"/>
              </a:rPr>
              <a:t> curve </a:t>
            </a:r>
            <a:r>
              <a:rPr lang="en-US" sz="2500" u="sng" dirty="0">
                <a:latin typeface="+mn-lt"/>
                <a:ea typeface="+mn-ea"/>
                <a:cs typeface="Arial" charset="0"/>
              </a:rPr>
              <a:t>is</a:t>
            </a:r>
            <a:r>
              <a:rPr lang="en-US" sz="2500" dirty="0">
                <a:latin typeface="+mn-lt"/>
                <a:ea typeface="+mn-ea"/>
                <a:cs typeface="Arial" charset="0"/>
              </a:rPr>
              <a:t> the firm’s supply curve.</a:t>
            </a:r>
          </a:p>
        </p:txBody>
      </p:sp>
      <p:sp>
        <p:nvSpPr>
          <p:cNvPr id="107566" name="Line 46"/>
          <p:cNvSpPr>
            <a:spLocks noChangeShapeType="1"/>
          </p:cNvSpPr>
          <p:nvPr/>
        </p:nvSpPr>
        <p:spPr bwMode="auto">
          <a:xfrm>
            <a:off x="5830888" y="5621338"/>
            <a:ext cx="1073150" cy="0"/>
          </a:xfrm>
          <a:prstGeom prst="line">
            <a:avLst/>
          </a:prstGeom>
          <a:noFill/>
          <a:ln w="53975">
            <a:solidFill>
              <a:srgbClr val="008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67" name="Line 47"/>
          <p:cNvSpPr>
            <a:spLocks noChangeShapeType="1"/>
          </p:cNvSpPr>
          <p:nvPr/>
        </p:nvSpPr>
        <p:spPr bwMode="auto">
          <a:xfrm flipH="1" flipV="1">
            <a:off x="4327525" y="3068638"/>
            <a:ext cx="7938" cy="1085850"/>
          </a:xfrm>
          <a:prstGeom prst="line">
            <a:avLst/>
          </a:prstGeom>
          <a:noFill/>
          <a:ln w="53975">
            <a:solidFill>
              <a:srgbClr val="008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7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7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1" grpId="0" uiExpand="1" build="p" bldLvl="5"/>
      <p:bldP spid="107564" grpId="0" animBg="1"/>
      <p:bldP spid="107566" grpId="0" animBg="1"/>
      <p:bldP spid="107566" grpId="1" animBg="1"/>
      <p:bldP spid="107567" grpId="0" animBg="1"/>
      <p:bldP spid="10756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Shutdown vs. Exit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b="1" smtClean="0">
                <a:solidFill>
                  <a:srgbClr val="800080"/>
                </a:solidFill>
                <a:latin typeface="Arial" charset="0"/>
                <a:cs typeface="ＭＳ Ｐゴシック" charset="-128"/>
              </a:rPr>
              <a:t>Shutdown</a:t>
            </a:r>
            <a:r>
              <a:rPr lang="en-US" smtClean="0">
                <a:latin typeface="Arial" charset="0"/>
                <a:cs typeface="ＭＳ Ｐゴシック" charset="-128"/>
              </a:rPr>
              <a:t>:  </a:t>
            </a:r>
            <a:br>
              <a:rPr lang="en-US" smtClean="0">
                <a:latin typeface="Arial" charset="0"/>
                <a:cs typeface="ＭＳ Ｐゴシック" charset="-128"/>
              </a:rPr>
            </a:br>
            <a:r>
              <a:rPr lang="en-US" smtClean="0">
                <a:latin typeface="Arial" charset="0"/>
                <a:cs typeface="ＭＳ Ｐゴシック" charset="-128"/>
              </a:rPr>
              <a:t>A short-run decision not to produce anything because of market conditions.  </a:t>
            </a:r>
          </a:p>
          <a:p>
            <a:pPr>
              <a:buFont typeface="Wingdings" charset="2"/>
              <a:buChar char="§"/>
            </a:pPr>
            <a:r>
              <a:rPr lang="en-US" b="1" smtClean="0">
                <a:solidFill>
                  <a:srgbClr val="800080"/>
                </a:solidFill>
                <a:latin typeface="Arial" charset="0"/>
                <a:cs typeface="ＭＳ Ｐゴシック" charset="-128"/>
              </a:rPr>
              <a:t>Exit</a:t>
            </a:r>
            <a:r>
              <a:rPr lang="en-US" smtClean="0">
                <a:latin typeface="Arial" charset="0"/>
                <a:cs typeface="ＭＳ Ｐゴシック" charset="-128"/>
              </a:rPr>
              <a:t>:  </a:t>
            </a:r>
            <a:br>
              <a:rPr lang="en-US" smtClean="0">
                <a:latin typeface="Arial" charset="0"/>
                <a:cs typeface="ＭＳ Ｐゴシック" charset="-128"/>
              </a:rPr>
            </a:br>
            <a:r>
              <a:rPr lang="en-US" smtClean="0">
                <a:latin typeface="Arial" charset="0"/>
                <a:cs typeface="ＭＳ Ｐゴシック" charset="-128"/>
              </a:rPr>
              <a:t>A long-run decision to leave the market. </a:t>
            </a:r>
          </a:p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A key difference: </a:t>
            </a:r>
          </a:p>
          <a:p>
            <a:pPr lvl="1"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If shut down in SR, must still pay </a:t>
            </a:r>
            <a:r>
              <a:rPr lang="en-US" i="1" smtClean="0">
                <a:latin typeface="Arial" charset="0"/>
                <a:cs typeface="ＭＳ Ｐゴシック" charset="-128"/>
              </a:rPr>
              <a:t>FC</a:t>
            </a:r>
            <a:r>
              <a:rPr lang="en-US" smtClean="0">
                <a:latin typeface="Arial" charset="0"/>
                <a:cs typeface="ＭＳ Ｐゴシック" charset="-128"/>
              </a:rPr>
              <a:t>.</a:t>
            </a:r>
          </a:p>
          <a:p>
            <a:pPr lvl="1"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If exit in LR, zero costs.  </a:t>
            </a:r>
          </a:p>
          <a:p>
            <a:pPr>
              <a:buFont typeface="Wingdings" charset="2"/>
              <a:buNone/>
            </a:pPr>
            <a:endParaRPr lang="en-US" smtClean="0">
              <a:latin typeface="Arial" charset="0"/>
              <a:cs typeface="ＭＳ Ｐゴシック" charset="-128"/>
            </a:endParaRPr>
          </a:p>
        </p:txBody>
      </p:sp>
      <p:sp>
        <p:nvSpPr>
          <p:cNvPr id="3174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144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Firm’s Short-run Decision to Shut Down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Cost of shutting down:  revenue loss = </a:t>
            </a:r>
            <a:r>
              <a:rPr lang="en-US" i="1" smtClean="0">
                <a:latin typeface="Arial" charset="0"/>
                <a:cs typeface="ＭＳ Ｐゴシック" charset="-128"/>
              </a:rPr>
              <a:t>TR</a:t>
            </a:r>
            <a:endParaRPr lang="en-US" smtClean="0">
              <a:latin typeface="Arial" charset="0"/>
              <a:cs typeface="ＭＳ Ｐゴシック" charset="-128"/>
            </a:endParaRP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Benefit of shutting down:  cost savings = </a:t>
            </a:r>
            <a:r>
              <a:rPr lang="en-US" i="1" smtClean="0">
                <a:latin typeface="Arial" charset="0"/>
                <a:cs typeface="ＭＳ Ｐゴシック" charset="-128"/>
              </a:rPr>
              <a:t>VC</a:t>
            </a:r>
            <a:r>
              <a:rPr lang="en-US" smtClean="0">
                <a:latin typeface="Arial" charset="0"/>
                <a:cs typeface="ＭＳ Ｐゴシック" charset="-128"/>
              </a:rPr>
              <a:t/>
            </a:r>
            <a:br>
              <a:rPr lang="en-US" smtClean="0">
                <a:latin typeface="Arial" charset="0"/>
                <a:cs typeface="ＭＳ Ｐゴシック" charset="-128"/>
              </a:rPr>
            </a:br>
            <a:r>
              <a:rPr lang="en-US" smtClean="0">
                <a:latin typeface="Arial" charset="0"/>
                <a:cs typeface="ＭＳ Ｐゴシック" charset="-128"/>
              </a:rPr>
              <a:t>  (firm must still pay </a:t>
            </a:r>
            <a:r>
              <a:rPr lang="en-US" i="1" smtClean="0">
                <a:latin typeface="Arial" charset="0"/>
                <a:cs typeface="ＭＳ Ｐゴシック" charset="-128"/>
              </a:rPr>
              <a:t>FC</a:t>
            </a:r>
            <a:r>
              <a:rPr lang="en-US" smtClean="0">
                <a:latin typeface="Arial" charset="0"/>
                <a:cs typeface="ＭＳ Ｐゴシック" charset="-128"/>
              </a:rPr>
              <a:t>)</a:t>
            </a: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So, shut down if   </a:t>
            </a:r>
            <a:r>
              <a:rPr lang="en-US" i="1" smtClean="0">
                <a:latin typeface="Arial" charset="0"/>
                <a:cs typeface="ＭＳ Ｐゴシック" charset="-128"/>
              </a:rPr>
              <a:t>TR</a:t>
            </a:r>
            <a:r>
              <a:rPr lang="en-US" smtClean="0">
                <a:latin typeface="Arial" charset="0"/>
                <a:cs typeface="ＭＳ Ｐゴシック" charset="-128"/>
              </a:rPr>
              <a:t>  &lt;  </a:t>
            </a:r>
            <a:r>
              <a:rPr lang="en-US" i="1" smtClean="0">
                <a:latin typeface="Arial" charset="0"/>
                <a:cs typeface="ＭＳ Ｐゴシック" charset="-128"/>
              </a:rPr>
              <a:t>VC</a:t>
            </a:r>
            <a:endParaRPr lang="en-US" smtClean="0">
              <a:latin typeface="Arial" charset="0"/>
              <a:cs typeface="ＭＳ Ｐゴシック" charset="-128"/>
            </a:endParaRP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Divide both sides by </a:t>
            </a:r>
            <a:r>
              <a:rPr lang="en-US" b="1" i="1" smtClean="0">
                <a:latin typeface="Arial" charset="0"/>
                <a:cs typeface="ＭＳ Ｐゴシック" charset="-128"/>
              </a:rPr>
              <a:t>Q</a:t>
            </a:r>
            <a:r>
              <a:rPr lang="en-US" smtClean="0">
                <a:latin typeface="Arial" charset="0"/>
                <a:cs typeface="ＭＳ Ｐゴシック" charset="-128"/>
              </a:rPr>
              <a:t>:     </a:t>
            </a:r>
            <a:r>
              <a:rPr lang="en-US" i="1" smtClean="0">
                <a:latin typeface="Arial" charset="0"/>
                <a:cs typeface="ＭＳ Ｐゴシック" charset="-128"/>
              </a:rPr>
              <a:t>TR</a:t>
            </a:r>
            <a:r>
              <a:rPr lang="en-US" smtClean="0">
                <a:latin typeface="Arial" charset="0"/>
                <a:cs typeface="ＭＳ Ｐゴシック" charset="-128"/>
              </a:rPr>
              <a:t>/</a:t>
            </a:r>
            <a:r>
              <a:rPr lang="en-US" b="1" i="1" smtClean="0">
                <a:latin typeface="Arial" charset="0"/>
                <a:cs typeface="ＭＳ Ｐゴシック" charset="-128"/>
              </a:rPr>
              <a:t>Q</a:t>
            </a:r>
            <a:r>
              <a:rPr lang="en-US" smtClean="0">
                <a:latin typeface="Arial" charset="0"/>
                <a:cs typeface="ＭＳ Ｐゴシック" charset="-128"/>
              </a:rPr>
              <a:t>  &lt;  </a:t>
            </a:r>
            <a:r>
              <a:rPr lang="en-US" i="1" smtClean="0">
                <a:latin typeface="Arial" charset="0"/>
                <a:cs typeface="ＭＳ Ｐゴシック" charset="-128"/>
              </a:rPr>
              <a:t>VC</a:t>
            </a:r>
            <a:r>
              <a:rPr lang="en-US" smtClean="0">
                <a:latin typeface="Arial" charset="0"/>
                <a:cs typeface="ＭＳ Ｐゴシック" charset="-128"/>
              </a:rPr>
              <a:t>/</a:t>
            </a:r>
            <a:r>
              <a:rPr lang="en-US" b="1" i="1" smtClean="0">
                <a:latin typeface="Arial" charset="0"/>
                <a:cs typeface="ＭＳ Ｐゴシック" charset="-128"/>
              </a:rPr>
              <a:t>Q</a:t>
            </a:r>
            <a:endParaRPr lang="en-US" smtClean="0">
              <a:latin typeface="Arial" charset="0"/>
              <a:cs typeface="ＭＳ Ｐゴシック" charset="-128"/>
            </a:endParaRP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So, firm’s decision rule is: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2638425" y="5099050"/>
            <a:ext cx="3711575" cy="5397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lnSpc>
                <a:spcPct val="105000"/>
              </a:lnSpc>
              <a:spcBef>
                <a:spcPct val="45000"/>
              </a:spcBef>
              <a:spcAft>
                <a:spcPts val="0"/>
              </a:spcAft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800" dirty="0">
                <a:latin typeface="+mn-lt"/>
                <a:ea typeface="+mn-ea"/>
                <a:cs typeface="Arial" charset="0"/>
              </a:rPr>
              <a:t>Shut down if  </a:t>
            </a:r>
            <a:r>
              <a:rPr lang="en-US" sz="2800" i="1" dirty="0">
                <a:latin typeface="+mn-lt"/>
                <a:ea typeface="+mn-ea"/>
                <a:cs typeface="Arial" charset="0"/>
              </a:rPr>
              <a:t>P</a:t>
            </a:r>
            <a:r>
              <a:rPr lang="en-US" sz="2800" dirty="0">
                <a:latin typeface="+mn-lt"/>
                <a:ea typeface="+mn-ea"/>
                <a:cs typeface="Arial" charset="0"/>
              </a:rPr>
              <a:t> &lt; </a:t>
            </a:r>
            <a:r>
              <a:rPr lang="en-US" sz="2800" i="1" dirty="0">
                <a:latin typeface="+mn-lt"/>
                <a:ea typeface="+mn-ea"/>
                <a:cs typeface="Arial" charset="0"/>
              </a:rPr>
              <a:t>AVC</a:t>
            </a:r>
          </a:p>
        </p:txBody>
      </p:sp>
      <p:sp>
        <p:nvSpPr>
          <p:cNvPr id="3379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3627438" y="3095625"/>
            <a:ext cx="1782762" cy="450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bldLvl="4"/>
      <p:bldP spid="126980" grpId="0" animBg="1"/>
      <p:bldP spid="74758" grpId="0" animBg="1"/>
      <p:bldP spid="7475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914401"/>
            <a:ext cx="3657600" cy="1371599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>
                <a:ea typeface="+mn-ea"/>
                <a:cs typeface="Arial" pitchFamily="34" charset="0"/>
              </a:rPr>
              <a:t>The firm’s SR supply curve is the portion of </a:t>
            </a:r>
            <a:br>
              <a:rPr lang="en-US" sz="2400" dirty="0" smtClean="0">
                <a:ea typeface="+mn-ea"/>
                <a:cs typeface="Arial" pitchFamily="34" charset="0"/>
              </a:rPr>
            </a:br>
            <a:r>
              <a:rPr lang="en-US" sz="2400" dirty="0" smtClean="0">
                <a:ea typeface="+mn-ea"/>
                <a:cs typeface="Arial" pitchFamily="34" charset="0"/>
              </a:rPr>
              <a:t>its </a:t>
            </a:r>
            <a:r>
              <a:rPr lang="en-US" sz="2400" i="1" dirty="0" smtClean="0">
                <a:ea typeface="+mn-ea"/>
                <a:cs typeface="Arial" pitchFamily="34" charset="0"/>
              </a:rPr>
              <a:t>MC</a:t>
            </a:r>
            <a:r>
              <a:rPr lang="en-US" sz="2400" dirty="0" smtClean="0">
                <a:ea typeface="+mn-ea"/>
                <a:cs typeface="Arial" pitchFamily="34" charset="0"/>
              </a:rPr>
              <a:t> curve above </a:t>
            </a:r>
            <a:r>
              <a:rPr lang="en-US" sz="2400" i="1" dirty="0" smtClean="0">
                <a:ea typeface="+mn-ea"/>
                <a:cs typeface="Arial" pitchFamily="34" charset="0"/>
              </a:rPr>
              <a:t>AVC</a:t>
            </a:r>
            <a:r>
              <a:rPr lang="en-US" sz="2400" dirty="0" smtClean="0">
                <a:ea typeface="+mn-ea"/>
                <a:cs typeface="Arial" pitchFamily="34" charset="0"/>
              </a:rPr>
              <a:t>.</a:t>
            </a:r>
          </a:p>
        </p:txBody>
      </p:sp>
      <p:grpSp>
        <p:nvGrpSpPr>
          <p:cNvPr id="35842" name="Group 21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35863" name="Group 22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35866" name="Line 23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67" name="Line 24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5864" name="Text Box 25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35865" name="Text Box 26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Costs</a:t>
              </a:r>
            </a:p>
          </p:txBody>
        </p:sp>
      </p:grp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/>
          <a:lstStyle/>
          <a:p>
            <a:pPr algn="ctr"/>
            <a:r>
              <a:rPr lang="en-US" smtClean="0">
                <a:latin typeface="Tahoma" charset="0"/>
                <a:ea typeface="Tahoma" charset="0"/>
                <a:cs typeface="Tahoma" charset="0"/>
              </a:rPr>
              <a:t>A Competitive Firm’s SR Supply Curve</a:t>
            </a:r>
          </a:p>
        </p:txBody>
      </p:sp>
      <p:grpSp>
        <p:nvGrpSpPr>
          <p:cNvPr id="35844" name="Group 27"/>
          <p:cNvGrpSpPr>
            <a:grpSpLocks/>
          </p:cNvGrpSpPr>
          <p:nvPr/>
        </p:nvGrpSpPr>
        <p:grpSpPr bwMode="auto">
          <a:xfrm>
            <a:off x="5138738" y="2287588"/>
            <a:ext cx="2676525" cy="3181350"/>
            <a:chOff x="3237" y="1336"/>
            <a:chExt cx="1686" cy="2004"/>
          </a:xfrm>
        </p:grpSpPr>
        <p:sp>
          <p:nvSpPr>
            <p:cNvPr id="35861" name="Line 9"/>
            <p:cNvSpPr>
              <a:spLocks noChangeShapeType="1"/>
            </p:cNvSpPr>
            <p:nvPr/>
          </p:nvSpPr>
          <p:spPr bwMode="auto">
            <a:xfrm flipV="1">
              <a:off x="3237" y="156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2" name="Text Box 14"/>
            <p:cNvSpPr txBox="1">
              <a:spLocks noChangeArrowheads="1"/>
            </p:cNvSpPr>
            <p:nvPr/>
          </p:nvSpPr>
          <p:spPr bwMode="auto">
            <a:xfrm>
              <a:off x="4540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35845" name="Group 28"/>
          <p:cNvGrpSpPr>
            <a:grpSpLocks/>
          </p:cNvGrpSpPr>
          <p:nvPr/>
        </p:nvGrpSpPr>
        <p:grpSpPr bwMode="auto">
          <a:xfrm>
            <a:off x="4643438" y="2700338"/>
            <a:ext cx="3851275" cy="1516062"/>
            <a:chOff x="2925" y="1596"/>
            <a:chExt cx="2426" cy="955"/>
          </a:xfrm>
        </p:grpSpPr>
        <p:sp>
          <p:nvSpPr>
            <p:cNvPr id="35859" name="Arc 10"/>
            <p:cNvSpPr>
              <a:spLocks/>
            </p:cNvSpPr>
            <p:nvPr/>
          </p:nvSpPr>
          <p:spPr bwMode="auto">
            <a:xfrm flipH="1" flipV="1">
              <a:off x="2925" y="159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60" name="Text Box 15"/>
            <p:cNvSpPr txBox="1">
              <a:spLocks noChangeArrowheads="1"/>
            </p:cNvSpPr>
            <p:nvPr/>
          </p:nvSpPr>
          <p:spPr bwMode="auto">
            <a:xfrm>
              <a:off x="4886" y="1964"/>
              <a:ext cx="46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ATC</a:t>
              </a:r>
            </a:p>
          </p:txBody>
        </p:sp>
      </p:grpSp>
      <p:grpSp>
        <p:nvGrpSpPr>
          <p:cNvPr id="35846" name="Group 29"/>
          <p:cNvGrpSpPr>
            <a:grpSpLocks/>
          </p:cNvGrpSpPr>
          <p:nvPr/>
        </p:nvGrpSpPr>
        <p:grpSpPr bwMode="auto">
          <a:xfrm>
            <a:off x="4510088" y="2027238"/>
            <a:ext cx="3965575" cy="2787650"/>
            <a:chOff x="2841" y="1172"/>
            <a:chExt cx="2498" cy="1756"/>
          </a:xfrm>
        </p:grpSpPr>
        <p:sp>
          <p:nvSpPr>
            <p:cNvPr id="35857" name="Arc 11"/>
            <p:cNvSpPr>
              <a:spLocks/>
            </p:cNvSpPr>
            <p:nvPr/>
          </p:nvSpPr>
          <p:spPr bwMode="auto">
            <a:xfrm rot="-239273" flipH="1" flipV="1">
              <a:off x="2841" y="1172"/>
              <a:ext cx="1921" cy="1756"/>
            </a:xfrm>
            <a:custGeom>
              <a:avLst/>
              <a:gdLst>
                <a:gd name="T0" fmla="*/ 0 w 20862"/>
                <a:gd name="T1" fmla="*/ 0 h 21600"/>
                <a:gd name="T2" fmla="*/ 0 w 20862"/>
                <a:gd name="T3" fmla="*/ 0 h 21600"/>
                <a:gd name="T4" fmla="*/ 0 w 20862"/>
                <a:gd name="T5" fmla="*/ 0 h 21600"/>
                <a:gd name="T6" fmla="*/ 0 60000 65536"/>
                <a:gd name="T7" fmla="*/ 0 60000 65536"/>
                <a:gd name="T8" fmla="*/ 0 60000 65536"/>
                <a:gd name="T9" fmla="*/ 0 w 20862"/>
                <a:gd name="T10" fmla="*/ 0 h 21600"/>
                <a:gd name="T11" fmla="*/ 20862 w 2086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62" h="21600" fill="none" extrusionOk="0">
                  <a:moveTo>
                    <a:pt x="-1" y="3663"/>
                  </a:moveTo>
                  <a:cubicBezTo>
                    <a:pt x="3559" y="1275"/>
                    <a:pt x="7748" y="-1"/>
                    <a:pt x="12035" y="0"/>
                  </a:cubicBezTo>
                  <a:cubicBezTo>
                    <a:pt x="15077" y="0"/>
                    <a:pt x="18085" y="642"/>
                    <a:pt x="20862" y="1885"/>
                  </a:cubicBezTo>
                </a:path>
                <a:path w="20862" h="21600" stroke="0" extrusionOk="0">
                  <a:moveTo>
                    <a:pt x="-1" y="3663"/>
                  </a:moveTo>
                  <a:cubicBezTo>
                    <a:pt x="3559" y="1275"/>
                    <a:pt x="7748" y="-1"/>
                    <a:pt x="12035" y="0"/>
                  </a:cubicBezTo>
                  <a:cubicBezTo>
                    <a:pt x="15077" y="0"/>
                    <a:pt x="18085" y="642"/>
                    <a:pt x="20862" y="1885"/>
                  </a:cubicBezTo>
                  <a:lnTo>
                    <a:pt x="12035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8" name="Text Box 16"/>
            <p:cNvSpPr txBox="1">
              <a:spLocks noChangeArrowheads="1"/>
            </p:cNvSpPr>
            <p:nvPr/>
          </p:nvSpPr>
          <p:spPr bwMode="auto">
            <a:xfrm>
              <a:off x="4844" y="2356"/>
              <a:ext cx="49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AVC</a:t>
              </a:r>
            </a:p>
          </p:txBody>
        </p:sp>
      </p:grpSp>
      <p:sp>
        <p:nvSpPr>
          <p:cNvPr id="110609" name="Line 17"/>
          <p:cNvSpPr>
            <a:spLocks noChangeShapeType="1"/>
          </p:cNvSpPr>
          <p:nvPr/>
        </p:nvSpPr>
        <p:spPr bwMode="auto">
          <a:xfrm flipV="1">
            <a:off x="5651500" y="2678113"/>
            <a:ext cx="1636713" cy="2155825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 flipH="1">
            <a:off x="4338638" y="4838700"/>
            <a:ext cx="1328737" cy="0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1" name="Line 19"/>
          <p:cNvSpPr>
            <a:spLocks noChangeShapeType="1"/>
          </p:cNvSpPr>
          <p:nvPr/>
        </p:nvSpPr>
        <p:spPr bwMode="auto">
          <a:xfrm flipV="1">
            <a:off x="4343400" y="4833938"/>
            <a:ext cx="4763" cy="785812"/>
          </a:xfrm>
          <a:prstGeom prst="line">
            <a:avLst/>
          </a:prstGeom>
          <a:noFill/>
          <a:ln w="44450">
            <a:solidFill>
              <a:srgbClr val="FF0505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236664" y="2149475"/>
            <a:ext cx="3016251" cy="2647950"/>
            <a:chOff x="779" y="1354"/>
            <a:chExt cx="1900" cy="1683"/>
          </a:xfrm>
        </p:grpSpPr>
        <p:sp>
          <p:nvSpPr>
            <p:cNvPr id="35855" name="AutoShape 20"/>
            <p:cNvSpPr>
              <a:spLocks/>
            </p:cNvSpPr>
            <p:nvPr/>
          </p:nvSpPr>
          <p:spPr bwMode="auto">
            <a:xfrm>
              <a:off x="2456" y="1354"/>
              <a:ext cx="223" cy="1683"/>
            </a:xfrm>
            <a:prstGeom prst="leftBrace">
              <a:avLst>
                <a:gd name="adj1" fmla="val 62892"/>
                <a:gd name="adj2" fmla="val 50000"/>
              </a:avLst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35856" name="Text Box 32"/>
            <p:cNvSpPr txBox="1">
              <a:spLocks noChangeArrowheads="1"/>
            </p:cNvSpPr>
            <p:nvPr/>
          </p:nvSpPr>
          <p:spPr bwMode="auto">
            <a:xfrm>
              <a:off x="779" y="1793"/>
              <a:ext cx="1615" cy="821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400" dirty="0">
                  <a:ea typeface="Arial" charset="0"/>
                  <a:cs typeface="Arial" charset="0"/>
                </a:rPr>
                <a:t>If </a:t>
              </a:r>
              <a:r>
                <a:rPr lang="en-US" sz="2400" b="1" i="1" dirty="0">
                  <a:ea typeface="Arial" charset="0"/>
                  <a:cs typeface="Arial" charset="0"/>
                </a:rPr>
                <a:t>P</a:t>
              </a:r>
              <a:r>
                <a:rPr lang="en-US" sz="2400" dirty="0">
                  <a:ea typeface="Arial" charset="0"/>
                  <a:cs typeface="Arial" charset="0"/>
                </a:rPr>
                <a:t> &gt; </a:t>
              </a:r>
              <a:r>
                <a:rPr lang="en-US" sz="2400" i="1" dirty="0">
                  <a:ea typeface="Arial" charset="0"/>
                  <a:cs typeface="Arial" charset="0"/>
                </a:rPr>
                <a:t>AVC</a:t>
              </a:r>
              <a:r>
                <a:rPr lang="en-US" sz="2400" dirty="0">
                  <a:ea typeface="Arial" charset="0"/>
                  <a:cs typeface="Arial" charset="0"/>
                </a:rPr>
                <a:t>, then firm produces </a:t>
              </a:r>
              <a:r>
                <a:rPr lang="en-US" sz="2400" b="1" i="1" dirty="0">
                  <a:ea typeface="Arial" charset="0"/>
                  <a:cs typeface="Arial" charset="0"/>
                </a:rPr>
                <a:t>Q</a:t>
              </a:r>
              <a:r>
                <a:rPr lang="en-US" sz="2400" dirty="0">
                  <a:ea typeface="Arial" charset="0"/>
                  <a:cs typeface="Arial" charset="0"/>
                </a:rPr>
                <a:t> where </a:t>
              </a:r>
              <a:r>
                <a:rPr lang="en-US" sz="2400" b="1" i="1" dirty="0">
                  <a:ea typeface="Arial" charset="0"/>
                  <a:cs typeface="Arial" charset="0"/>
                </a:rPr>
                <a:t>P</a:t>
              </a:r>
              <a:r>
                <a:rPr lang="en-US" sz="2400" dirty="0">
                  <a:ea typeface="Arial" charset="0"/>
                  <a:cs typeface="Arial" charset="0"/>
                </a:rPr>
                <a:t> = </a:t>
              </a:r>
              <a:r>
                <a:rPr lang="en-US" sz="2400" i="1" dirty="0">
                  <a:ea typeface="Arial" charset="0"/>
                  <a:cs typeface="Arial" charset="0"/>
                </a:rPr>
                <a:t>MC</a:t>
              </a:r>
              <a:r>
                <a:rPr lang="en-US" sz="2400" dirty="0">
                  <a:ea typeface="Arial" charset="0"/>
                  <a:cs typeface="Arial" charset="0"/>
                </a:rPr>
                <a:t>.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133475" y="4594225"/>
            <a:ext cx="3127375" cy="1292225"/>
            <a:chOff x="714" y="2894"/>
            <a:chExt cx="1970" cy="814"/>
          </a:xfrm>
        </p:grpSpPr>
        <p:sp>
          <p:nvSpPr>
            <p:cNvPr id="35853" name="AutoShape 30"/>
            <p:cNvSpPr>
              <a:spLocks/>
            </p:cNvSpPr>
            <p:nvPr/>
          </p:nvSpPr>
          <p:spPr bwMode="auto">
            <a:xfrm>
              <a:off x="2461" y="3060"/>
              <a:ext cx="223" cy="479"/>
            </a:xfrm>
            <a:prstGeom prst="leftBrace">
              <a:avLst>
                <a:gd name="adj1" fmla="val 28252"/>
                <a:gd name="adj2" fmla="val 50000"/>
              </a:avLst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35854" name="Text Box 33"/>
            <p:cNvSpPr txBox="1">
              <a:spLocks noChangeArrowheads="1"/>
            </p:cNvSpPr>
            <p:nvPr/>
          </p:nvSpPr>
          <p:spPr bwMode="auto">
            <a:xfrm>
              <a:off x="714" y="2894"/>
              <a:ext cx="1682" cy="814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5000"/>
                </a:lnSpc>
                <a:spcBef>
                  <a:spcPct val="50000"/>
                </a:spcBef>
              </a:pPr>
              <a:r>
                <a:rPr lang="en-US" sz="2400" dirty="0">
                  <a:ea typeface="Arial" charset="0"/>
                  <a:cs typeface="Arial" charset="0"/>
                </a:rPr>
                <a:t>If </a:t>
              </a:r>
              <a:r>
                <a:rPr lang="en-US" sz="2400" b="1" i="1" dirty="0">
                  <a:ea typeface="Arial" charset="0"/>
                  <a:cs typeface="Arial" charset="0"/>
                </a:rPr>
                <a:t>P</a:t>
              </a:r>
              <a:r>
                <a:rPr lang="en-US" sz="2400" dirty="0">
                  <a:ea typeface="Arial" charset="0"/>
                  <a:cs typeface="Arial" charset="0"/>
                </a:rPr>
                <a:t> &lt; </a:t>
              </a:r>
              <a:r>
                <a:rPr lang="en-US" sz="2400" i="1" dirty="0">
                  <a:ea typeface="Arial" charset="0"/>
                  <a:cs typeface="Arial" charset="0"/>
                </a:rPr>
                <a:t>AVC</a:t>
              </a:r>
              <a:r>
                <a:rPr lang="en-US" sz="2400" dirty="0">
                  <a:ea typeface="Arial" charset="0"/>
                  <a:cs typeface="Arial" charset="0"/>
                </a:rPr>
                <a:t>, then firm shuts down (produces </a:t>
              </a:r>
              <a:r>
                <a:rPr lang="en-US" sz="2400" b="1" i="1" dirty="0">
                  <a:ea typeface="Arial" charset="0"/>
                  <a:cs typeface="Arial" charset="0"/>
                </a:rPr>
                <a:t>Q</a:t>
              </a:r>
              <a:r>
                <a:rPr lang="en-US" sz="2400" dirty="0">
                  <a:ea typeface="Arial" charset="0"/>
                  <a:cs typeface="Arial" charset="0"/>
                </a:rPr>
                <a:t> = 0).</a:t>
              </a:r>
            </a:p>
          </p:txBody>
        </p:sp>
      </p:grpSp>
      <p:sp>
        <p:nvSpPr>
          <p:cNvPr id="3585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animBg="1" autoUpdateAnimBg="0"/>
      <p:bldP spid="110609" grpId="0" animBg="1"/>
      <p:bldP spid="110610" grpId="0" animBg="1"/>
      <p:bldP spid="1106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Tahoma" charset="0"/>
                <a:ea typeface="Tahoma" charset="0"/>
                <a:cs typeface="Tahoma" charset="0"/>
              </a:rPr>
              <a:t>The Irrelevance of Sunk Costs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b="1" dirty="0" smtClean="0">
                <a:solidFill>
                  <a:srgbClr val="CC0000"/>
                </a:solidFill>
                <a:latin typeface="Arial" charset="0"/>
                <a:cs typeface="ＭＳ Ｐゴシック" charset="-128"/>
              </a:rPr>
              <a:t>Sunk cost</a:t>
            </a:r>
            <a:r>
              <a:rPr lang="en-US" dirty="0" smtClean="0">
                <a:latin typeface="Arial" charset="0"/>
                <a:cs typeface="ＭＳ Ｐゴシック" charset="-128"/>
              </a:rPr>
              <a:t>:  a cost that has already been committed and cannot be recovered. </a:t>
            </a:r>
          </a:p>
          <a:p>
            <a:pPr lvl="1">
              <a:buFont typeface="Wingdings" charset="2"/>
              <a:buChar char="§"/>
            </a:pPr>
            <a:r>
              <a:rPr lang="en-US" dirty="0" smtClean="0">
                <a:latin typeface="Arial" charset="0"/>
                <a:cs typeface="ＭＳ Ｐゴシック" charset="-128"/>
              </a:rPr>
              <a:t>Sunk costs should be irrelevant to decisions; </a:t>
            </a:r>
            <a:br>
              <a:rPr lang="en-US" dirty="0" smtClean="0">
                <a:latin typeface="Arial" charset="0"/>
                <a:cs typeface="ＭＳ Ｐゴシック" charset="-128"/>
              </a:rPr>
            </a:br>
            <a:r>
              <a:rPr lang="en-US" dirty="0" smtClean="0">
                <a:latin typeface="Arial" charset="0"/>
                <a:cs typeface="ＭＳ Ｐゴシック" charset="-128"/>
              </a:rPr>
              <a:t>you must pay them regardless of your choice.</a:t>
            </a:r>
          </a:p>
          <a:p>
            <a:pPr lvl="1">
              <a:buFont typeface="Wingdings" charset="2"/>
              <a:buChar char="§"/>
            </a:pPr>
            <a:r>
              <a:rPr lang="en-US" i="1" dirty="0" smtClean="0">
                <a:latin typeface="Arial" charset="0"/>
                <a:cs typeface="ＭＳ Ｐゴシック" charset="-128"/>
              </a:rPr>
              <a:t>FC</a:t>
            </a:r>
            <a:r>
              <a:rPr lang="en-US" dirty="0" smtClean="0">
                <a:latin typeface="Arial" charset="0"/>
                <a:cs typeface="ＭＳ Ｐゴシック" charset="-128"/>
              </a:rPr>
              <a:t> is a sunk cost:  The firm must pay its fixed costs whether it produces or shuts down.</a:t>
            </a:r>
          </a:p>
          <a:p>
            <a:pPr lvl="1">
              <a:buFont typeface="Wingdings" charset="2"/>
              <a:buChar char="§"/>
            </a:pPr>
            <a:r>
              <a:rPr lang="en-US" dirty="0" smtClean="0">
                <a:latin typeface="Arial" charset="0"/>
                <a:cs typeface="ＭＳ Ｐゴシック" charset="-128"/>
              </a:rPr>
              <a:t>So, </a:t>
            </a:r>
            <a:r>
              <a:rPr lang="en-US" i="1" dirty="0" smtClean="0">
                <a:latin typeface="Arial" charset="0"/>
                <a:cs typeface="ＭＳ Ｐゴシック" charset="-128"/>
              </a:rPr>
              <a:t>FC</a:t>
            </a:r>
            <a:r>
              <a:rPr lang="en-US" dirty="0" smtClean="0">
                <a:latin typeface="Arial" charset="0"/>
                <a:cs typeface="ＭＳ Ｐゴシック" charset="-128"/>
              </a:rPr>
              <a:t> should not matter in the decision to shut down.   </a:t>
            </a:r>
          </a:p>
        </p:txBody>
      </p:sp>
      <p:sp>
        <p:nvSpPr>
          <p:cNvPr id="3789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bldLvl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Tahoma" charset="0"/>
                <a:ea typeface="Tahoma" charset="0"/>
                <a:cs typeface="Tahoma" charset="0"/>
              </a:rPr>
              <a:t>A Firm’s Long-Run Decision to Exit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Cost of exiting the market:  revenue loss = </a:t>
            </a:r>
            <a:r>
              <a:rPr lang="en-US" i="1" smtClean="0">
                <a:latin typeface="Arial" charset="0"/>
                <a:cs typeface="ＭＳ Ｐゴシック" charset="-128"/>
              </a:rPr>
              <a:t>TR</a:t>
            </a:r>
            <a:endParaRPr lang="en-US" smtClean="0">
              <a:latin typeface="Arial" charset="0"/>
              <a:cs typeface="ＭＳ Ｐゴシック" charset="-128"/>
            </a:endParaRP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Benefit of exiting the market:  cost savings = </a:t>
            </a:r>
            <a:r>
              <a:rPr lang="en-US" i="1" smtClean="0">
                <a:latin typeface="Arial" charset="0"/>
                <a:cs typeface="ＭＳ Ｐゴシック" charset="-128"/>
              </a:rPr>
              <a:t>TC</a:t>
            </a:r>
            <a:r>
              <a:rPr lang="en-US" smtClean="0">
                <a:latin typeface="Arial" charset="0"/>
                <a:cs typeface="ＭＳ Ｐゴシック" charset="-128"/>
              </a:rPr>
              <a:t> </a:t>
            </a:r>
            <a:br>
              <a:rPr lang="en-US" smtClean="0">
                <a:latin typeface="Arial" charset="0"/>
                <a:cs typeface="ＭＳ Ｐゴシック" charset="-128"/>
              </a:rPr>
            </a:br>
            <a:r>
              <a:rPr lang="en-US" smtClean="0">
                <a:latin typeface="Arial" charset="0"/>
                <a:cs typeface="ＭＳ Ｐゴシック" charset="-128"/>
              </a:rPr>
              <a:t>   (zero </a:t>
            </a:r>
            <a:r>
              <a:rPr lang="en-US" sz="2900" i="1" smtClean="0">
                <a:latin typeface="Arial" charset="0"/>
                <a:cs typeface="ＭＳ Ｐゴシック" charset="-128"/>
              </a:rPr>
              <a:t>FC</a:t>
            </a:r>
            <a:r>
              <a:rPr lang="en-US" smtClean="0">
                <a:latin typeface="Arial" charset="0"/>
                <a:cs typeface="ＭＳ Ｐゴシック" charset="-128"/>
              </a:rPr>
              <a:t> in the long run)</a:t>
            </a: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So, firm exits if  </a:t>
            </a:r>
            <a:r>
              <a:rPr lang="en-US" i="1" smtClean="0">
                <a:latin typeface="Arial" charset="0"/>
                <a:cs typeface="ＭＳ Ｐゴシック" charset="-128"/>
              </a:rPr>
              <a:t>TR</a:t>
            </a:r>
            <a:r>
              <a:rPr lang="en-US" smtClean="0">
                <a:latin typeface="Arial" charset="0"/>
                <a:cs typeface="ＭＳ Ｐゴシック" charset="-128"/>
              </a:rPr>
              <a:t>  &lt;  </a:t>
            </a:r>
            <a:r>
              <a:rPr lang="en-US" i="1" smtClean="0">
                <a:latin typeface="Arial" charset="0"/>
                <a:cs typeface="ＭＳ Ｐゴシック" charset="-128"/>
              </a:rPr>
              <a:t>TC</a:t>
            </a:r>
            <a:endParaRPr lang="en-US" smtClean="0">
              <a:latin typeface="Arial" charset="0"/>
              <a:cs typeface="ＭＳ Ｐゴシック" charset="-128"/>
            </a:endParaRP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Divide both sides by </a:t>
            </a:r>
            <a:r>
              <a:rPr lang="en-US" b="1" i="1" smtClean="0">
                <a:latin typeface="Arial" charset="0"/>
                <a:cs typeface="ＭＳ Ｐゴシック" charset="-128"/>
              </a:rPr>
              <a:t>Q</a:t>
            </a:r>
            <a:r>
              <a:rPr lang="en-US" smtClean="0">
                <a:latin typeface="Arial" charset="0"/>
                <a:cs typeface="ＭＳ Ｐゴシック" charset="-128"/>
              </a:rPr>
              <a:t>  to write the firm’s decision rule as: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3014663" y="4824413"/>
            <a:ext cx="2601912" cy="5397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lnSpc>
                <a:spcPct val="105000"/>
              </a:lnSpc>
              <a:spcBef>
                <a:spcPct val="45000"/>
              </a:spcBef>
              <a:spcAft>
                <a:spcPts val="0"/>
              </a:spcAft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800" dirty="0">
                <a:latin typeface="+mn-lt"/>
                <a:ea typeface="+mn-ea"/>
                <a:cs typeface="Arial" charset="0"/>
              </a:rPr>
              <a:t>Exit if  </a:t>
            </a:r>
            <a:r>
              <a:rPr lang="en-US" sz="2800" b="1" i="1" dirty="0">
                <a:latin typeface="+mn-lt"/>
                <a:ea typeface="+mn-ea"/>
                <a:cs typeface="Arial" charset="0"/>
              </a:rPr>
              <a:t>P</a:t>
            </a:r>
            <a:r>
              <a:rPr lang="en-US" sz="2800" dirty="0">
                <a:latin typeface="+mn-lt"/>
                <a:ea typeface="+mn-ea"/>
                <a:cs typeface="Arial" charset="0"/>
              </a:rPr>
              <a:t> &lt; </a:t>
            </a:r>
            <a:r>
              <a:rPr lang="en-US" sz="2800" i="1" dirty="0">
                <a:latin typeface="+mn-lt"/>
                <a:ea typeface="+mn-ea"/>
                <a:cs typeface="Arial" charset="0"/>
              </a:rPr>
              <a:t>ATC</a:t>
            </a:r>
          </a:p>
        </p:txBody>
      </p:sp>
      <p:sp>
        <p:nvSpPr>
          <p:cNvPr id="3994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3322638" y="3119438"/>
            <a:ext cx="1782762" cy="450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uiExpand="1" build="p" bldLvl="4"/>
      <p:bldP spid="302084" grpId="0" animBg="1"/>
      <p:bldP spid="80902" grpId="0" uiExpand="1" animBg="1"/>
      <p:bldP spid="8090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smtClean="0"/>
              <a:t>A New Firm’s Decision to Enter Market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In the long run, a new firm will enter the market if it is profitable to do so:  if </a:t>
            </a:r>
            <a:r>
              <a:rPr lang="en-US" i="1" smtClean="0">
                <a:latin typeface="Arial" charset="0"/>
                <a:cs typeface="ＭＳ Ｐゴシック" charset="-128"/>
              </a:rPr>
              <a:t>TR</a:t>
            </a:r>
            <a:r>
              <a:rPr lang="en-US" smtClean="0">
                <a:latin typeface="Arial" charset="0"/>
                <a:cs typeface="ＭＳ Ｐゴシック" charset="-128"/>
              </a:rPr>
              <a:t> &gt; </a:t>
            </a:r>
            <a:r>
              <a:rPr lang="en-US" i="1" smtClean="0">
                <a:latin typeface="Arial" charset="0"/>
                <a:cs typeface="ＭＳ Ｐゴシック" charset="-128"/>
              </a:rPr>
              <a:t>TC</a:t>
            </a:r>
            <a:r>
              <a:rPr lang="en-US" smtClean="0">
                <a:latin typeface="Arial" charset="0"/>
                <a:cs typeface="ＭＳ Ｐゴシック" charset="-128"/>
              </a:rPr>
              <a:t>.</a:t>
            </a:r>
          </a:p>
          <a:p>
            <a:pPr>
              <a:spcBef>
                <a:spcPct val="6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Divide both sides by </a:t>
            </a:r>
            <a:r>
              <a:rPr lang="en-US" b="1" i="1" smtClean="0">
                <a:latin typeface="Arial" charset="0"/>
                <a:cs typeface="ＭＳ Ｐゴシック" charset="-128"/>
              </a:rPr>
              <a:t>Q</a:t>
            </a:r>
            <a:r>
              <a:rPr lang="en-US" smtClean="0">
                <a:latin typeface="Arial" charset="0"/>
                <a:cs typeface="ＭＳ Ｐゴシック" charset="-128"/>
              </a:rPr>
              <a:t>  to express the firm’s entry decision as: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941638" y="3429000"/>
            <a:ext cx="2860675" cy="5397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lnSpc>
                <a:spcPct val="105000"/>
              </a:lnSpc>
              <a:spcBef>
                <a:spcPct val="45000"/>
              </a:spcBef>
              <a:spcAft>
                <a:spcPts val="0"/>
              </a:spcAft>
              <a:buClr>
                <a:srgbClr val="00B85C"/>
              </a:buClr>
              <a:buSzPct val="120000"/>
              <a:buFont typeface="Wingdings" pitchFamily="2" charset="2"/>
              <a:buNone/>
              <a:defRPr/>
            </a:pPr>
            <a:r>
              <a:rPr lang="en-US" sz="2800" dirty="0">
                <a:latin typeface="+mn-lt"/>
                <a:ea typeface="+mn-ea"/>
                <a:cs typeface="Arial" charset="0"/>
              </a:rPr>
              <a:t>Enter if  </a:t>
            </a:r>
            <a:r>
              <a:rPr lang="en-US" sz="2800" b="1" i="1" dirty="0">
                <a:latin typeface="+mn-lt"/>
                <a:ea typeface="+mn-ea"/>
                <a:cs typeface="Arial" charset="0"/>
              </a:rPr>
              <a:t>P</a:t>
            </a:r>
            <a:r>
              <a:rPr lang="en-US" sz="2800" dirty="0">
                <a:latin typeface="+mn-lt"/>
                <a:ea typeface="+mn-ea"/>
                <a:cs typeface="Arial" charset="0"/>
              </a:rPr>
              <a:t> &gt; </a:t>
            </a:r>
            <a:r>
              <a:rPr lang="en-US" sz="2800" i="1" dirty="0">
                <a:latin typeface="+mn-lt"/>
                <a:ea typeface="+mn-ea"/>
                <a:cs typeface="Arial" charset="0"/>
              </a:rPr>
              <a:t>ATC</a:t>
            </a:r>
          </a:p>
        </p:txBody>
      </p:sp>
      <p:sp>
        <p:nvSpPr>
          <p:cNvPr id="4198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4"/>
      <p:bldP spid="11776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00088" y="1452563"/>
            <a:ext cx="2670175" cy="2225675"/>
          </a:xfr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dirty="0" smtClean="0">
                <a:ea typeface="+mn-ea"/>
                <a:cs typeface="Arial" pitchFamily="34" charset="0"/>
              </a:rPr>
              <a:t>The firm’s </a:t>
            </a:r>
            <a:br>
              <a:rPr lang="en-US" sz="2600" dirty="0" smtClean="0">
                <a:ea typeface="+mn-ea"/>
                <a:cs typeface="Arial" pitchFamily="34" charset="0"/>
              </a:rPr>
            </a:br>
            <a:r>
              <a:rPr lang="en-US" sz="2600" dirty="0" smtClean="0">
                <a:ea typeface="+mn-ea"/>
                <a:cs typeface="Arial" pitchFamily="34" charset="0"/>
              </a:rPr>
              <a:t>LR supply curve is the portion of </a:t>
            </a:r>
            <a:br>
              <a:rPr lang="en-US" sz="2600" dirty="0" smtClean="0">
                <a:ea typeface="+mn-ea"/>
                <a:cs typeface="Arial" pitchFamily="34" charset="0"/>
              </a:rPr>
            </a:br>
            <a:r>
              <a:rPr lang="en-US" sz="2600" dirty="0" smtClean="0">
                <a:ea typeface="+mn-ea"/>
                <a:cs typeface="Arial" pitchFamily="34" charset="0"/>
              </a:rPr>
              <a:t>its </a:t>
            </a:r>
            <a:r>
              <a:rPr lang="en-US" sz="2600" i="1" dirty="0" smtClean="0">
                <a:ea typeface="+mn-ea"/>
                <a:cs typeface="Arial" pitchFamily="34" charset="0"/>
              </a:rPr>
              <a:t>MC</a:t>
            </a:r>
            <a:r>
              <a:rPr lang="en-US" sz="2600" dirty="0" smtClean="0">
                <a:ea typeface="+mn-ea"/>
                <a:cs typeface="Arial" pitchFamily="34" charset="0"/>
              </a:rPr>
              <a:t> curve above </a:t>
            </a:r>
            <a:r>
              <a:rPr lang="en-US" sz="2600" i="1" dirty="0" smtClean="0">
                <a:ea typeface="+mn-ea"/>
                <a:cs typeface="Arial" pitchFamily="34" charset="0"/>
              </a:rPr>
              <a:t>LRATC</a:t>
            </a:r>
            <a:r>
              <a:rPr lang="en-US" sz="2600" dirty="0" smtClean="0">
                <a:ea typeface="+mn-ea"/>
                <a:cs typeface="Arial" pitchFamily="34" charset="0"/>
              </a:rPr>
              <a:t>.</a:t>
            </a:r>
          </a:p>
        </p:txBody>
      </p:sp>
      <p:grpSp>
        <p:nvGrpSpPr>
          <p:cNvPr id="44034" name="Group 3"/>
          <p:cNvGrpSpPr>
            <a:grpSpLocks/>
          </p:cNvGrpSpPr>
          <p:nvPr/>
        </p:nvGrpSpPr>
        <p:grpSpPr bwMode="auto">
          <a:xfrm>
            <a:off x="3706813" y="1698625"/>
            <a:ext cx="4864100" cy="4146550"/>
            <a:chOff x="2335" y="1070"/>
            <a:chExt cx="3064" cy="2612"/>
          </a:xfrm>
        </p:grpSpPr>
        <p:grpSp>
          <p:nvGrpSpPr>
            <p:cNvPr id="44046" name="Group 4"/>
            <p:cNvGrpSpPr>
              <a:grpSpLocks/>
            </p:cNvGrpSpPr>
            <p:nvPr/>
          </p:nvGrpSpPr>
          <p:grpSpPr bwMode="auto">
            <a:xfrm>
              <a:off x="2730" y="1335"/>
              <a:ext cx="2357" cy="2206"/>
              <a:chOff x="1489" y="785"/>
              <a:chExt cx="3650" cy="2492"/>
            </a:xfrm>
          </p:grpSpPr>
          <p:sp>
            <p:nvSpPr>
              <p:cNvPr id="44049" name="Line 5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50" name="Line 6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4047" name="Text Box 7"/>
            <p:cNvSpPr txBox="1">
              <a:spLocks noChangeArrowheads="1"/>
            </p:cNvSpPr>
            <p:nvPr/>
          </p:nvSpPr>
          <p:spPr bwMode="auto">
            <a:xfrm>
              <a:off x="5061" y="3384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44048" name="Text Box 8"/>
            <p:cNvSpPr txBox="1">
              <a:spLocks noChangeArrowheads="1"/>
            </p:cNvSpPr>
            <p:nvPr/>
          </p:nvSpPr>
          <p:spPr bwMode="auto">
            <a:xfrm>
              <a:off x="2335" y="1070"/>
              <a:ext cx="692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Costs</a:t>
              </a:r>
            </a:p>
          </p:txBody>
        </p:sp>
      </p:grpSp>
      <p:sp>
        <p:nvSpPr>
          <p:cNvPr id="4403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/>
          <a:lstStyle/>
          <a:p>
            <a:pPr algn="ctr"/>
            <a:r>
              <a:rPr lang="en-US" smtClean="0">
                <a:latin typeface="Tahoma" charset="0"/>
                <a:ea typeface="Tahoma" charset="0"/>
                <a:cs typeface="Tahoma" charset="0"/>
              </a:rPr>
              <a:t>The Competitive Firm’s Supply Curve</a:t>
            </a:r>
          </a:p>
        </p:txBody>
      </p:sp>
      <p:grpSp>
        <p:nvGrpSpPr>
          <p:cNvPr id="44036" name="Group 10"/>
          <p:cNvGrpSpPr>
            <a:grpSpLocks/>
          </p:cNvGrpSpPr>
          <p:nvPr/>
        </p:nvGrpSpPr>
        <p:grpSpPr bwMode="auto">
          <a:xfrm>
            <a:off x="5138738" y="2287588"/>
            <a:ext cx="2676525" cy="3181350"/>
            <a:chOff x="3237" y="1336"/>
            <a:chExt cx="1686" cy="2004"/>
          </a:xfrm>
        </p:grpSpPr>
        <p:sp>
          <p:nvSpPr>
            <p:cNvPr id="44044" name="Line 11"/>
            <p:cNvSpPr>
              <a:spLocks noChangeShapeType="1"/>
            </p:cNvSpPr>
            <p:nvPr/>
          </p:nvSpPr>
          <p:spPr bwMode="auto">
            <a:xfrm flipV="1">
              <a:off x="3237" y="156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5" name="Text Box 12"/>
            <p:cNvSpPr txBox="1">
              <a:spLocks noChangeArrowheads="1"/>
            </p:cNvSpPr>
            <p:nvPr/>
          </p:nvSpPr>
          <p:spPr bwMode="auto">
            <a:xfrm>
              <a:off x="4540" y="1336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sp>
        <p:nvSpPr>
          <p:cNvPr id="44037" name="Arc 14"/>
          <p:cNvSpPr>
            <a:spLocks/>
          </p:cNvSpPr>
          <p:nvPr/>
        </p:nvSpPr>
        <p:spPr bwMode="auto">
          <a:xfrm flipH="1" flipV="1">
            <a:off x="4643438" y="2700338"/>
            <a:ext cx="3062287" cy="1516062"/>
          </a:xfrm>
          <a:custGeom>
            <a:avLst/>
            <a:gdLst>
              <a:gd name="T0" fmla="*/ 0 w 32505"/>
              <a:gd name="T1" fmla="*/ 2147483647 h 21600"/>
              <a:gd name="T2" fmla="*/ 2147483647 w 32505"/>
              <a:gd name="T3" fmla="*/ 2147483647 h 21600"/>
              <a:gd name="T4" fmla="*/ 2147483647 w 32505"/>
              <a:gd name="T5" fmla="*/ 2147483647 h 21600"/>
              <a:gd name="T6" fmla="*/ 0 60000 65536"/>
              <a:gd name="T7" fmla="*/ 0 60000 65536"/>
              <a:gd name="T8" fmla="*/ 0 60000 65536"/>
              <a:gd name="T9" fmla="*/ 0 w 32505"/>
              <a:gd name="T10" fmla="*/ 0 h 21600"/>
              <a:gd name="T11" fmla="*/ 32505 w 3250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05" h="21600" fill="none" extrusionOk="0">
                <a:moveTo>
                  <a:pt x="0" y="8530"/>
                </a:moveTo>
                <a:cubicBezTo>
                  <a:pt x="4084" y="3155"/>
                  <a:pt x="10446" y="-1"/>
                  <a:pt x="17197" y="0"/>
                </a:cubicBezTo>
                <a:cubicBezTo>
                  <a:pt x="22942" y="0"/>
                  <a:pt x="28451" y="2289"/>
                  <a:pt x="32504" y="6361"/>
                </a:cubicBezTo>
              </a:path>
              <a:path w="32505" h="21600" stroke="0" extrusionOk="0">
                <a:moveTo>
                  <a:pt x="0" y="8530"/>
                </a:moveTo>
                <a:cubicBezTo>
                  <a:pt x="4084" y="3155"/>
                  <a:pt x="10446" y="-1"/>
                  <a:pt x="17197" y="0"/>
                </a:cubicBezTo>
                <a:cubicBezTo>
                  <a:pt x="22942" y="0"/>
                  <a:pt x="28451" y="2289"/>
                  <a:pt x="32504" y="6361"/>
                </a:cubicBezTo>
                <a:lnTo>
                  <a:pt x="17197" y="2160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8" name="Text Box 15"/>
          <p:cNvSpPr txBox="1">
            <a:spLocks noChangeArrowheads="1"/>
          </p:cNvSpPr>
          <p:nvPr/>
        </p:nvSpPr>
        <p:spPr bwMode="auto">
          <a:xfrm>
            <a:off x="7591425" y="326548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i="1">
                <a:ea typeface="Arial" charset="0"/>
                <a:cs typeface="Arial" charset="0"/>
              </a:rPr>
              <a:t>LRATC</a:t>
            </a: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38638" y="2678113"/>
            <a:ext cx="2949575" cy="2941637"/>
            <a:chOff x="2733" y="1687"/>
            <a:chExt cx="1858" cy="1853"/>
          </a:xfrm>
        </p:grpSpPr>
        <p:sp>
          <p:nvSpPr>
            <p:cNvPr id="44041" name="Line 19"/>
            <p:cNvSpPr>
              <a:spLocks noChangeShapeType="1"/>
            </p:cNvSpPr>
            <p:nvPr/>
          </p:nvSpPr>
          <p:spPr bwMode="auto">
            <a:xfrm flipV="1">
              <a:off x="3854" y="1687"/>
              <a:ext cx="737" cy="971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2" name="Line 20"/>
            <p:cNvSpPr>
              <a:spLocks noChangeShapeType="1"/>
            </p:cNvSpPr>
            <p:nvPr/>
          </p:nvSpPr>
          <p:spPr bwMode="auto">
            <a:xfrm flipH="1">
              <a:off x="2733" y="2658"/>
              <a:ext cx="1122" cy="0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43" name="Line 21"/>
            <p:cNvSpPr>
              <a:spLocks noChangeShapeType="1"/>
            </p:cNvSpPr>
            <p:nvPr/>
          </p:nvSpPr>
          <p:spPr bwMode="auto">
            <a:xfrm flipV="1">
              <a:off x="2736" y="2661"/>
              <a:ext cx="3" cy="879"/>
            </a:xfrm>
            <a:prstGeom prst="line">
              <a:avLst/>
            </a:prstGeom>
            <a:noFill/>
            <a:ln w="44450">
              <a:solidFill>
                <a:srgbClr val="FF0505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04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87338"/>
            <a:ext cx="8229600" cy="914400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sz="3100" i="1" smtClean="0">
                <a:solidFill>
                  <a:srgbClr val="6C45BB"/>
                </a:solidFill>
                <a:latin typeface="Arial" charset="0"/>
                <a:ea typeface="Arial" charset="0"/>
                <a:cs typeface="Arial" charset="0"/>
              </a:rPr>
              <a:t>In this chapter, </a:t>
            </a:r>
            <a:br>
              <a:rPr lang="en-US" sz="3100" i="1" smtClean="0">
                <a:solidFill>
                  <a:srgbClr val="6C45BB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3100" i="1" smtClean="0">
                <a:solidFill>
                  <a:srgbClr val="6C45BB"/>
                </a:solidFill>
                <a:latin typeface="Arial" charset="0"/>
                <a:ea typeface="Arial" charset="0"/>
                <a:cs typeface="Arial" charset="0"/>
              </a:rPr>
              <a:t>look for the answers to these questions: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1388"/>
          </a:xfrm>
        </p:spPr>
        <p:txBody>
          <a:bodyPr/>
          <a:lstStyle/>
          <a:p>
            <a:pPr marL="285750" indent="-285750">
              <a:buClr>
                <a:srgbClr val="6C45BB"/>
              </a:buClr>
              <a:buSzPct val="120000"/>
              <a:buFont typeface="Arial" charset="0"/>
              <a:buChar char="•"/>
            </a:pPr>
            <a:r>
              <a:rPr lang="en-US" smtClean="0">
                <a:latin typeface="Arial" charset="0"/>
                <a:cs typeface="ＭＳ Ｐゴシック" charset="-128"/>
              </a:rPr>
              <a:t>What is a perfectly competitive market?  </a:t>
            </a:r>
          </a:p>
          <a:p>
            <a:pPr marL="285750" indent="-285750">
              <a:buClr>
                <a:srgbClr val="6C45BB"/>
              </a:buClr>
              <a:buSzPct val="120000"/>
              <a:buFont typeface="Arial" charset="0"/>
              <a:buChar char="•"/>
            </a:pPr>
            <a:r>
              <a:rPr lang="en-US" smtClean="0">
                <a:latin typeface="Arial" charset="0"/>
                <a:cs typeface="ＭＳ Ｐゴシック" charset="-128"/>
              </a:rPr>
              <a:t>What is marginal revenue?  How is it related to total and average revenue?  </a:t>
            </a:r>
          </a:p>
          <a:p>
            <a:pPr marL="285750" indent="-285750">
              <a:buClr>
                <a:srgbClr val="6C45BB"/>
              </a:buClr>
              <a:buSzPct val="120000"/>
              <a:buFont typeface="Arial" charset="0"/>
              <a:buChar char="•"/>
            </a:pPr>
            <a:r>
              <a:rPr lang="en-US" smtClean="0">
                <a:latin typeface="Arial" charset="0"/>
                <a:cs typeface="ＭＳ Ｐゴシック" charset="-128"/>
              </a:rPr>
              <a:t>How does a competitive firm determine the quantity that maximizes profits?  </a:t>
            </a:r>
          </a:p>
          <a:p>
            <a:pPr marL="285750" indent="-285750">
              <a:buClr>
                <a:srgbClr val="6C45BB"/>
              </a:buClr>
              <a:buSzPct val="120000"/>
              <a:buFont typeface="Arial" charset="0"/>
              <a:buChar char="•"/>
            </a:pPr>
            <a:r>
              <a:rPr lang="en-US" smtClean="0">
                <a:latin typeface="Arial" charset="0"/>
                <a:cs typeface="ＭＳ Ｐゴシック" charset="-128"/>
              </a:rPr>
              <a:t>When might a competitive firm shut down in the short run?  Exit the market in the long run?  </a:t>
            </a:r>
          </a:p>
          <a:p>
            <a:pPr marL="285750" indent="-285750">
              <a:buClr>
                <a:srgbClr val="6C45BB"/>
              </a:buClr>
              <a:buSzPct val="120000"/>
              <a:buFont typeface="Arial" charset="0"/>
              <a:buChar char="•"/>
            </a:pPr>
            <a:r>
              <a:rPr lang="en-US" smtClean="0">
                <a:latin typeface="Arial" charset="0"/>
                <a:cs typeface="ＭＳ Ｐゴシック" charset="-128"/>
              </a:rPr>
              <a:t>What does the market supply curve look like in the short run?  In the long run?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4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ChangeArrowheads="1"/>
          </p:cNvSpPr>
          <p:nvPr/>
        </p:nvSpPr>
        <p:spPr bwMode="auto">
          <a:xfrm>
            <a:off x="381000" y="1543050"/>
            <a:ext cx="2743200" cy="3486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500" dirty="0" smtClean="0"/>
              <a:t>Questions: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500" dirty="0" smtClean="0"/>
              <a:t>1. Determine this </a:t>
            </a:r>
            <a:r>
              <a:rPr lang="en-US" sz="2500" dirty="0"/>
              <a:t>firm’s</a:t>
            </a:r>
            <a:r>
              <a:rPr lang="en-US" sz="2500" dirty="0" smtClean="0"/>
              <a:t> total </a:t>
            </a:r>
            <a:r>
              <a:rPr lang="en-US" sz="2500" dirty="0"/>
              <a:t>profit.</a:t>
            </a:r>
            <a:endParaRPr lang="en-US" sz="2500" dirty="0" smtClean="0"/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500" dirty="0" smtClean="0"/>
              <a:t>2. Identify </a:t>
            </a:r>
            <a:r>
              <a:rPr lang="en-US" sz="2500" dirty="0"/>
              <a:t>the area on the graph that represents </a:t>
            </a:r>
            <a:br>
              <a:rPr lang="en-US" sz="2500" dirty="0"/>
            </a:br>
            <a:r>
              <a:rPr lang="en-US" sz="2500" dirty="0"/>
              <a:t>the firm’s profit.</a:t>
            </a:r>
          </a:p>
        </p:txBody>
      </p:sp>
      <p:grpSp>
        <p:nvGrpSpPr>
          <p:cNvPr id="46083" name="Group 44"/>
          <p:cNvGrpSpPr>
            <a:grpSpLocks/>
          </p:cNvGrpSpPr>
          <p:nvPr/>
        </p:nvGrpSpPr>
        <p:grpSpPr bwMode="auto">
          <a:xfrm>
            <a:off x="2716213" y="1828800"/>
            <a:ext cx="5916612" cy="4113213"/>
            <a:chOff x="1672" y="916"/>
            <a:chExt cx="3727" cy="2591"/>
          </a:xfrm>
        </p:grpSpPr>
        <p:grpSp>
          <p:nvGrpSpPr>
            <p:cNvPr id="46107" name="Group 10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46110" name="Line 11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111" name="Line 12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6108" name="Text Box 13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46109" name="Text Box 14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Costs, </a:t>
              </a:r>
              <a:r>
                <a:rPr lang="en-US" sz="2400" b="1" i="1"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46084" name="Group 39"/>
          <p:cNvGrpSpPr>
            <a:grpSpLocks/>
          </p:cNvGrpSpPr>
          <p:nvPr/>
        </p:nvGrpSpPr>
        <p:grpSpPr bwMode="auto">
          <a:xfrm>
            <a:off x="5200650" y="2384425"/>
            <a:ext cx="2676525" cy="3181350"/>
            <a:chOff x="3237" y="1266"/>
            <a:chExt cx="1686" cy="2004"/>
          </a:xfrm>
        </p:grpSpPr>
        <p:sp>
          <p:nvSpPr>
            <p:cNvPr id="46105" name="Line 15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6" name="Text Box 17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46085" name="Group 43"/>
          <p:cNvGrpSpPr>
            <a:grpSpLocks/>
          </p:cNvGrpSpPr>
          <p:nvPr/>
        </p:nvGrpSpPr>
        <p:grpSpPr bwMode="auto">
          <a:xfrm>
            <a:off x="4705350" y="2797175"/>
            <a:ext cx="3851275" cy="1516063"/>
            <a:chOff x="2925" y="1526"/>
            <a:chExt cx="2426" cy="955"/>
          </a:xfrm>
        </p:grpSpPr>
        <p:sp>
          <p:nvSpPr>
            <p:cNvPr id="46103" name="Arc 16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4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ATC</a:t>
              </a:r>
            </a:p>
          </p:txBody>
        </p:sp>
      </p:grpSp>
      <p:grpSp>
        <p:nvGrpSpPr>
          <p:cNvPr id="46086" name="Group 48"/>
          <p:cNvGrpSpPr>
            <a:grpSpLocks/>
          </p:cNvGrpSpPr>
          <p:nvPr/>
        </p:nvGrpSpPr>
        <p:grpSpPr bwMode="auto">
          <a:xfrm>
            <a:off x="3027363" y="2954338"/>
            <a:ext cx="5595937" cy="457200"/>
            <a:chOff x="1868" y="1730"/>
            <a:chExt cx="3525" cy="288"/>
          </a:xfrm>
        </p:grpSpPr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>
              <a:off x="2726" y="1881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1" name="Text Box 21"/>
            <p:cNvSpPr txBox="1">
              <a:spLocks noChangeArrowheads="1"/>
            </p:cNvSpPr>
            <p:nvPr/>
          </p:nvSpPr>
          <p:spPr bwMode="auto">
            <a:xfrm>
              <a:off x="1868" y="1730"/>
              <a:ext cx="8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>
                  <a:ea typeface="Arial" charset="0"/>
                  <a:cs typeface="Arial" charset="0"/>
                </a:rPr>
                <a:t> = $10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46102" name="Text Box 22"/>
            <p:cNvSpPr txBox="1">
              <a:spLocks noChangeArrowheads="1"/>
            </p:cNvSpPr>
            <p:nvPr/>
          </p:nvSpPr>
          <p:spPr bwMode="auto">
            <a:xfrm>
              <a:off x="5010" y="1757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MR</a:t>
              </a:r>
            </a:p>
          </p:txBody>
        </p:sp>
      </p:grpSp>
      <p:grpSp>
        <p:nvGrpSpPr>
          <p:cNvPr id="46087" name="Group 41"/>
          <p:cNvGrpSpPr>
            <a:grpSpLocks/>
          </p:cNvGrpSpPr>
          <p:nvPr/>
        </p:nvGrpSpPr>
        <p:grpSpPr bwMode="auto">
          <a:xfrm>
            <a:off x="6788150" y="3122613"/>
            <a:ext cx="422275" cy="3000375"/>
            <a:chOff x="4237" y="1731"/>
            <a:chExt cx="266" cy="1890"/>
          </a:xfrm>
        </p:grpSpPr>
        <p:sp>
          <p:nvSpPr>
            <p:cNvPr id="46097" name="Text Box 24"/>
            <p:cNvSpPr txBox="1">
              <a:spLocks noChangeArrowheads="1"/>
            </p:cNvSpPr>
            <p:nvPr/>
          </p:nvSpPr>
          <p:spPr bwMode="auto">
            <a:xfrm>
              <a:off x="4237" y="3381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50</a:t>
              </a:r>
              <a:endParaRPr lang="en-US" sz="2500" baseline="-25000">
                <a:ea typeface="Arial" charset="0"/>
                <a:cs typeface="Arial" charset="0"/>
              </a:endParaRPr>
            </a:p>
          </p:txBody>
        </p:sp>
        <p:sp>
          <p:nvSpPr>
            <p:cNvPr id="46098" name="Line 25"/>
            <p:cNvSpPr>
              <a:spLocks noChangeShapeType="1"/>
            </p:cNvSpPr>
            <p:nvPr/>
          </p:nvSpPr>
          <p:spPr bwMode="auto">
            <a:xfrm>
              <a:off x="4371" y="1777"/>
              <a:ext cx="0" cy="159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9" name="Oval 26"/>
            <p:cNvSpPr>
              <a:spLocks noChangeArrowheads="1"/>
            </p:cNvSpPr>
            <p:nvPr/>
          </p:nvSpPr>
          <p:spPr bwMode="auto">
            <a:xfrm>
              <a:off x="4327" y="17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46088" name="Group 49"/>
          <p:cNvGrpSpPr>
            <a:grpSpLocks/>
          </p:cNvGrpSpPr>
          <p:nvPr/>
        </p:nvGrpSpPr>
        <p:grpSpPr bwMode="auto">
          <a:xfrm>
            <a:off x="3798888" y="3987800"/>
            <a:ext cx="3273425" cy="365125"/>
            <a:chOff x="2354" y="2381"/>
            <a:chExt cx="2062" cy="230"/>
          </a:xfrm>
        </p:grpSpPr>
        <p:sp>
          <p:nvSpPr>
            <p:cNvPr id="46094" name="Line 28"/>
            <p:cNvSpPr>
              <a:spLocks noChangeShapeType="1"/>
            </p:cNvSpPr>
            <p:nvPr/>
          </p:nvSpPr>
          <p:spPr bwMode="auto">
            <a:xfrm flipH="1">
              <a:off x="2730" y="2498"/>
              <a:ext cx="1641" cy="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5" name="Oval 29"/>
            <p:cNvSpPr>
              <a:spLocks noChangeArrowheads="1"/>
            </p:cNvSpPr>
            <p:nvPr/>
          </p:nvSpPr>
          <p:spPr bwMode="auto">
            <a:xfrm>
              <a:off x="4328" y="245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46096" name="Text Box 30"/>
            <p:cNvSpPr txBox="1">
              <a:spLocks noChangeArrowheads="1"/>
            </p:cNvSpPr>
            <p:nvPr/>
          </p:nvSpPr>
          <p:spPr bwMode="auto">
            <a:xfrm>
              <a:off x="2354" y="2381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$6</a:t>
              </a:r>
            </a:p>
          </p:txBody>
        </p:sp>
      </p:grpSp>
      <p:sp>
        <p:nvSpPr>
          <p:cNvPr id="46089" name="Rectangle 38"/>
          <p:cNvSpPr>
            <a:spLocks noChangeArrowheads="1"/>
          </p:cNvSpPr>
          <p:nvPr/>
        </p:nvSpPr>
        <p:spPr bwMode="auto">
          <a:xfrm>
            <a:off x="4929188" y="1319213"/>
            <a:ext cx="31353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u="sng">
                <a:ea typeface="Arial" charset="0"/>
                <a:cs typeface="Arial" charset="0"/>
              </a:rPr>
              <a:t>A competitive firm</a:t>
            </a:r>
          </a:p>
        </p:txBody>
      </p:sp>
      <p:sp>
        <p:nvSpPr>
          <p:cNvPr id="46090" name="FlagCount" hidden="1">
            <a:hlinkClick r:id="rId3"/>
          </p:cNvPr>
          <p:cNvSpPr>
            <a:spLocks noChangeArrowheads="1"/>
          </p:cNvSpPr>
          <p:nvPr/>
        </p:nvSpPr>
        <p:spPr bwMode="auto">
          <a:xfrm>
            <a:off x="8316913" y="461963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46091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D6B128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36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0" spc="4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ACTIVE LEARNING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r>
              <a:rPr lang="en-US" sz="7100" baseline="-10000" dirty="0" smtClean="0">
                <a:solidFill>
                  <a:srgbClr val="C00000"/>
                </a:solidFill>
                <a:latin typeface="Century" pitchFamily="18" charset="0"/>
                <a:cs typeface="Times New Roman" pitchFamily="18" charset="0"/>
              </a:rPr>
              <a:t>2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b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Identifying a firm’s profit</a:t>
            </a:r>
          </a:p>
        </p:txBody>
      </p:sp>
      <p:sp>
        <p:nvSpPr>
          <p:cNvPr id="46093" name="TextBox 36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2015 </a:t>
            </a:r>
            <a:r>
              <a:rPr lang="en-US" sz="800" i="1" dirty="0" err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4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397375" y="3197225"/>
            <a:ext cx="2600325" cy="971550"/>
            <a:chOff x="2730" y="1883"/>
            <a:chExt cx="1638" cy="612"/>
          </a:xfrm>
        </p:grpSpPr>
        <p:sp>
          <p:nvSpPr>
            <p:cNvPr id="48164" name="Rectangle 33"/>
            <p:cNvSpPr>
              <a:spLocks noChangeArrowheads="1"/>
            </p:cNvSpPr>
            <p:nvPr/>
          </p:nvSpPr>
          <p:spPr bwMode="auto">
            <a:xfrm>
              <a:off x="2730" y="1883"/>
              <a:ext cx="1638" cy="612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48165" name="Text Box 34"/>
            <p:cNvSpPr txBox="1">
              <a:spLocks noChangeArrowheads="1"/>
            </p:cNvSpPr>
            <p:nvPr/>
          </p:nvSpPr>
          <p:spPr bwMode="auto">
            <a:xfrm>
              <a:off x="3219" y="2028"/>
              <a:ext cx="60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profit</a:t>
              </a:r>
              <a:endParaRPr lang="en-US" sz="2500" i="1">
                <a:ea typeface="Arial" charset="0"/>
                <a:cs typeface="Arial" charset="0"/>
              </a:endParaRPr>
            </a:p>
          </p:txBody>
        </p:sp>
      </p:grpSp>
      <p:grpSp>
        <p:nvGrpSpPr>
          <p:cNvPr id="48131" name="Group 7"/>
          <p:cNvGrpSpPr>
            <a:grpSpLocks/>
          </p:cNvGrpSpPr>
          <p:nvPr/>
        </p:nvGrpSpPr>
        <p:grpSpPr bwMode="auto">
          <a:xfrm>
            <a:off x="2717800" y="1828800"/>
            <a:ext cx="5916613" cy="4113213"/>
            <a:chOff x="1672" y="916"/>
            <a:chExt cx="3727" cy="2591"/>
          </a:xfrm>
        </p:grpSpPr>
        <p:grpSp>
          <p:nvGrpSpPr>
            <p:cNvPr id="48159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48162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163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8160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48161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Costs, </a:t>
              </a:r>
              <a:r>
                <a:rPr lang="en-US" sz="2400" b="1" i="1"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48132" name="Group 13"/>
          <p:cNvGrpSpPr>
            <a:grpSpLocks/>
          </p:cNvGrpSpPr>
          <p:nvPr/>
        </p:nvGrpSpPr>
        <p:grpSpPr bwMode="auto">
          <a:xfrm>
            <a:off x="5202238" y="2384425"/>
            <a:ext cx="2676525" cy="3181350"/>
            <a:chOff x="3237" y="1266"/>
            <a:chExt cx="1686" cy="2004"/>
          </a:xfrm>
        </p:grpSpPr>
        <p:sp>
          <p:nvSpPr>
            <p:cNvPr id="48157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8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48133" name="Group 16"/>
          <p:cNvGrpSpPr>
            <a:grpSpLocks/>
          </p:cNvGrpSpPr>
          <p:nvPr/>
        </p:nvGrpSpPr>
        <p:grpSpPr bwMode="auto">
          <a:xfrm>
            <a:off x="4706938" y="2797175"/>
            <a:ext cx="3851275" cy="1516063"/>
            <a:chOff x="2925" y="1526"/>
            <a:chExt cx="2426" cy="955"/>
          </a:xfrm>
        </p:grpSpPr>
        <p:sp>
          <p:nvSpPr>
            <p:cNvPr id="48155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6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ATC</a:t>
              </a:r>
            </a:p>
          </p:txBody>
        </p:sp>
      </p:grpSp>
      <p:grpSp>
        <p:nvGrpSpPr>
          <p:cNvPr id="48134" name="Group 44"/>
          <p:cNvGrpSpPr>
            <a:grpSpLocks/>
          </p:cNvGrpSpPr>
          <p:nvPr/>
        </p:nvGrpSpPr>
        <p:grpSpPr bwMode="auto">
          <a:xfrm>
            <a:off x="3113088" y="2954338"/>
            <a:ext cx="5511800" cy="457200"/>
            <a:chOff x="1921" y="1730"/>
            <a:chExt cx="3472" cy="288"/>
          </a:xfrm>
        </p:grpSpPr>
        <p:sp>
          <p:nvSpPr>
            <p:cNvPr id="48152" name="Line 20"/>
            <p:cNvSpPr>
              <a:spLocks noChangeShapeType="1"/>
            </p:cNvSpPr>
            <p:nvPr/>
          </p:nvSpPr>
          <p:spPr bwMode="auto">
            <a:xfrm>
              <a:off x="2726" y="1881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3" name="Text Box 21"/>
            <p:cNvSpPr txBox="1">
              <a:spLocks noChangeArrowheads="1"/>
            </p:cNvSpPr>
            <p:nvPr/>
          </p:nvSpPr>
          <p:spPr bwMode="auto">
            <a:xfrm>
              <a:off x="1921" y="1730"/>
              <a:ext cx="7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>
                  <a:ea typeface="Arial" charset="0"/>
                  <a:cs typeface="Arial" charset="0"/>
                </a:rPr>
                <a:t> = $10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48154" name="Text Box 22"/>
            <p:cNvSpPr txBox="1">
              <a:spLocks noChangeArrowheads="1"/>
            </p:cNvSpPr>
            <p:nvPr/>
          </p:nvSpPr>
          <p:spPr bwMode="auto">
            <a:xfrm>
              <a:off x="5010" y="1757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MR</a:t>
              </a:r>
            </a:p>
          </p:txBody>
        </p:sp>
      </p:grpSp>
      <p:grpSp>
        <p:nvGrpSpPr>
          <p:cNvPr id="48135" name="Group 23"/>
          <p:cNvGrpSpPr>
            <a:grpSpLocks/>
          </p:cNvGrpSpPr>
          <p:nvPr/>
        </p:nvGrpSpPr>
        <p:grpSpPr bwMode="auto">
          <a:xfrm>
            <a:off x="6789738" y="3122613"/>
            <a:ext cx="422275" cy="3000375"/>
            <a:chOff x="4237" y="1731"/>
            <a:chExt cx="266" cy="1890"/>
          </a:xfrm>
        </p:grpSpPr>
        <p:sp>
          <p:nvSpPr>
            <p:cNvPr id="48149" name="Text Box 24"/>
            <p:cNvSpPr txBox="1">
              <a:spLocks noChangeArrowheads="1"/>
            </p:cNvSpPr>
            <p:nvPr/>
          </p:nvSpPr>
          <p:spPr bwMode="auto">
            <a:xfrm>
              <a:off x="4237" y="3381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50</a:t>
              </a:r>
              <a:endParaRPr lang="en-US" sz="2500" baseline="-25000">
                <a:ea typeface="Arial" charset="0"/>
                <a:cs typeface="Arial" charset="0"/>
              </a:endParaRPr>
            </a:p>
          </p:txBody>
        </p:sp>
        <p:sp>
          <p:nvSpPr>
            <p:cNvPr id="48150" name="Line 25"/>
            <p:cNvSpPr>
              <a:spLocks noChangeShapeType="1"/>
            </p:cNvSpPr>
            <p:nvPr/>
          </p:nvSpPr>
          <p:spPr bwMode="auto">
            <a:xfrm>
              <a:off x="4371" y="1777"/>
              <a:ext cx="0" cy="159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1" name="Oval 26"/>
            <p:cNvSpPr>
              <a:spLocks noChangeArrowheads="1"/>
            </p:cNvSpPr>
            <p:nvPr/>
          </p:nvSpPr>
          <p:spPr bwMode="auto">
            <a:xfrm>
              <a:off x="4327" y="1731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48136" name="Group 43"/>
          <p:cNvGrpSpPr>
            <a:grpSpLocks/>
          </p:cNvGrpSpPr>
          <p:nvPr/>
        </p:nvGrpSpPr>
        <p:grpSpPr bwMode="auto">
          <a:xfrm>
            <a:off x="3800475" y="3987800"/>
            <a:ext cx="3273425" cy="365125"/>
            <a:chOff x="2354" y="2381"/>
            <a:chExt cx="2062" cy="230"/>
          </a:xfrm>
        </p:grpSpPr>
        <p:sp>
          <p:nvSpPr>
            <p:cNvPr id="48146" name="Line 28"/>
            <p:cNvSpPr>
              <a:spLocks noChangeShapeType="1"/>
            </p:cNvSpPr>
            <p:nvPr/>
          </p:nvSpPr>
          <p:spPr bwMode="auto">
            <a:xfrm flipH="1">
              <a:off x="2730" y="2498"/>
              <a:ext cx="1641" cy="1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7" name="Oval 29"/>
            <p:cNvSpPr>
              <a:spLocks noChangeArrowheads="1"/>
            </p:cNvSpPr>
            <p:nvPr/>
          </p:nvSpPr>
          <p:spPr bwMode="auto">
            <a:xfrm>
              <a:off x="4328" y="2453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48148" name="Text Box 30"/>
            <p:cNvSpPr txBox="1">
              <a:spLocks noChangeArrowheads="1"/>
            </p:cNvSpPr>
            <p:nvPr/>
          </p:nvSpPr>
          <p:spPr bwMode="auto">
            <a:xfrm>
              <a:off x="2354" y="2381"/>
              <a:ext cx="29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$6</a:t>
              </a:r>
            </a:p>
          </p:txBody>
        </p:sp>
      </p:grpSp>
      <p:sp>
        <p:nvSpPr>
          <p:cNvPr id="48137" name="Rectangle 31"/>
          <p:cNvSpPr>
            <a:spLocks noChangeArrowheads="1"/>
          </p:cNvSpPr>
          <p:nvPr/>
        </p:nvSpPr>
        <p:spPr bwMode="auto">
          <a:xfrm>
            <a:off x="4930775" y="1319213"/>
            <a:ext cx="31353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u="sng">
                <a:ea typeface="Arial" charset="0"/>
                <a:cs typeface="Arial" charset="0"/>
              </a:rPr>
              <a:t>A competitive firm</a:t>
            </a:r>
          </a:p>
        </p:txBody>
      </p:sp>
      <p:sp>
        <p:nvSpPr>
          <p:cNvPr id="260132" name="AutoShape 36"/>
          <p:cNvSpPr>
            <a:spLocks/>
          </p:cNvSpPr>
          <p:nvPr/>
        </p:nvSpPr>
        <p:spPr bwMode="auto">
          <a:xfrm>
            <a:off x="4156075" y="3198813"/>
            <a:ext cx="207963" cy="965200"/>
          </a:xfrm>
          <a:prstGeom prst="leftBrace">
            <a:avLst>
              <a:gd name="adj1" fmla="val 3867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260134" name="Line 38"/>
          <p:cNvSpPr>
            <a:spLocks noChangeShapeType="1"/>
          </p:cNvSpPr>
          <p:nvPr/>
        </p:nvSpPr>
        <p:spPr bwMode="auto">
          <a:xfrm>
            <a:off x="2806700" y="3451225"/>
            <a:ext cx="1222375" cy="222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133" name="Text Box 37"/>
          <p:cNvSpPr txBox="1">
            <a:spLocks noChangeArrowheads="1"/>
          </p:cNvSpPr>
          <p:nvPr/>
        </p:nvSpPr>
        <p:spPr bwMode="auto">
          <a:xfrm>
            <a:off x="917575" y="2347913"/>
            <a:ext cx="2011363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ea typeface="Arial" charset="0"/>
                <a:cs typeface="Arial" charset="0"/>
              </a:rPr>
              <a:t>Profit per unit </a:t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</a:t>
            </a:r>
            <a:r>
              <a:rPr lang="en-US" sz="2400" b="1" i="1">
                <a:ea typeface="Arial" charset="0"/>
                <a:cs typeface="Arial" charset="0"/>
              </a:rPr>
              <a:t>P</a:t>
            </a:r>
            <a:r>
              <a:rPr lang="en-US" sz="2400">
                <a:ea typeface="Arial" charset="0"/>
                <a:cs typeface="Arial" charset="0"/>
              </a:rPr>
              <a:t> – </a:t>
            </a:r>
            <a:r>
              <a:rPr lang="en-US" sz="2400" i="1">
                <a:ea typeface="Arial" charset="0"/>
                <a:cs typeface="Arial" charset="0"/>
              </a:rPr>
              <a:t>ATC</a:t>
            </a:r>
            <a:r>
              <a:rPr lang="en-US" sz="2400">
                <a:ea typeface="Arial" charset="0"/>
                <a:cs typeface="Arial" charset="0"/>
              </a:rPr>
              <a:t/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$10 – 6 </a:t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$4</a:t>
            </a:r>
          </a:p>
        </p:txBody>
      </p:sp>
      <p:sp>
        <p:nvSpPr>
          <p:cNvPr id="260135" name="Text Box 39"/>
          <p:cNvSpPr txBox="1">
            <a:spLocks noChangeArrowheads="1"/>
          </p:cNvSpPr>
          <p:nvPr/>
        </p:nvSpPr>
        <p:spPr bwMode="auto">
          <a:xfrm>
            <a:off x="1223963" y="4632325"/>
            <a:ext cx="2574925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ea typeface="Arial" charset="0"/>
                <a:cs typeface="Arial" charset="0"/>
              </a:rPr>
              <a:t>Total profit </a:t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(</a:t>
            </a:r>
            <a:r>
              <a:rPr lang="en-US" sz="2400" b="1" i="1">
                <a:ea typeface="Arial" charset="0"/>
                <a:cs typeface="Arial" charset="0"/>
              </a:rPr>
              <a:t>P</a:t>
            </a:r>
            <a:r>
              <a:rPr lang="en-US" sz="2400">
                <a:ea typeface="Arial" charset="0"/>
                <a:cs typeface="Arial" charset="0"/>
              </a:rPr>
              <a:t> – </a:t>
            </a:r>
            <a:r>
              <a:rPr lang="en-US" sz="2400" i="1">
                <a:ea typeface="Arial" charset="0"/>
                <a:cs typeface="Arial" charset="0"/>
              </a:rPr>
              <a:t>ATC</a:t>
            </a:r>
            <a:r>
              <a:rPr lang="en-US" sz="2400">
                <a:ea typeface="Arial" charset="0"/>
                <a:cs typeface="Arial" charset="0"/>
              </a:rPr>
              <a:t>) x </a:t>
            </a:r>
            <a:r>
              <a:rPr lang="en-US" sz="2400" b="1" i="1">
                <a:ea typeface="Arial" charset="0"/>
                <a:cs typeface="Arial" charset="0"/>
              </a:rPr>
              <a:t>Q</a:t>
            </a:r>
            <a:r>
              <a:rPr lang="en-US" sz="2400">
                <a:ea typeface="Arial" charset="0"/>
                <a:cs typeface="Arial" charset="0"/>
              </a:rPr>
              <a:t> = $4 x 50</a:t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$200</a:t>
            </a:r>
          </a:p>
        </p:txBody>
      </p:sp>
      <p:sp>
        <p:nvSpPr>
          <p:cNvPr id="48142" name="FlagCount" hidden="1">
            <a:hlinkClick r:id="rId3"/>
          </p:cNvPr>
          <p:cNvSpPr>
            <a:spLocks noChangeArrowheads="1"/>
          </p:cNvSpPr>
          <p:nvPr/>
        </p:nvSpPr>
        <p:spPr bwMode="auto">
          <a:xfrm>
            <a:off x="8318500" y="461963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48143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D6B128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4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0" spc="4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ACTIVE LEARNING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r>
              <a:rPr lang="en-US" sz="7100" baseline="-10000" dirty="0" smtClean="0">
                <a:solidFill>
                  <a:srgbClr val="C00000"/>
                </a:solidFill>
                <a:latin typeface="Century" pitchFamily="18" charset="0"/>
                <a:cs typeface="Times New Roman" pitchFamily="18" charset="0"/>
              </a:rPr>
              <a:t>2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b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Answers</a:t>
            </a:r>
          </a:p>
        </p:txBody>
      </p:sp>
      <p:sp>
        <p:nvSpPr>
          <p:cNvPr id="48145" name="TextBox 42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2012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0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01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0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01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32" grpId="0" animBg="1"/>
      <p:bldP spid="260134" grpId="0" animBg="1"/>
      <p:bldP spid="260133" grpId="0" animBg="1"/>
      <p:bldP spid="2601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4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5"/>
          <p:cNvSpPr>
            <a:spLocks noChangeArrowheads="1"/>
          </p:cNvSpPr>
          <p:nvPr/>
        </p:nvSpPr>
        <p:spPr bwMode="auto">
          <a:xfrm>
            <a:off x="457200" y="1543051"/>
            <a:ext cx="2590800" cy="40957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dirty="0" smtClean="0"/>
              <a:t>Questions: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dirty="0" smtClean="0"/>
              <a:t>Determine this </a:t>
            </a:r>
            <a:r>
              <a:rPr lang="en-US" sz="2400" dirty="0"/>
              <a:t>firm’s</a:t>
            </a:r>
            <a:r>
              <a:rPr lang="en-US" sz="2400" dirty="0" smtClean="0"/>
              <a:t> total </a:t>
            </a:r>
            <a:r>
              <a:rPr lang="en-US" sz="2400" dirty="0"/>
              <a:t>loss, assuming </a:t>
            </a:r>
            <a:r>
              <a:rPr lang="en-US" sz="2400" i="1" dirty="0"/>
              <a:t>AVC</a:t>
            </a:r>
            <a:r>
              <a:rPr lang="en-US" sz="2400" dirty="0"/>
              <a:t> &lt; $3.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dirty="0"/>
              <a:t>Identify the area on the graph that represents</a:t>
            </a:r>
            <a:r>
              <a:rPr lang="en-US" sz="2400" dirty="0" smtClean="0"/>
              <a:t> the </a:t>
            </a:r>
            <a:r>
              <a:rPr lang="en-US" sz="2400" dirty="0"/>
              <a:t>firm’s loss.</a:t>
            </a:r>
          </a:p>
        </p:txBody>
      </p:sp>
      <p:grpSp>
        <p:nvGrpSpPr>
          <p:cNvPr id="50179" name="Group 7"/>
          <p:cNvGrpSpPr>
            <a:grpSpLocks/>
          </p:cNvGrpSpPr>
          <p:nvPr/>
        </p:nvGrpSpPr>
        <p:grpSpPr bwMode="auto">
          <a:xfrm>
            <a:off x="2716213" y="1941513"/>
            <a:ext cx="5916612" cy="4113212"/>
            <a:chOff x="1672" y="916"/>
            <a:chExt cx="3727" cy="2591"/>
          </a:xfrm>
        </p:grpSpPr>
        <p:grpSp>
          <p:nvGrpSpPr>
            <p:cNvPr id="50203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50206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207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0204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50205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Costs, </a:t>
              </a:r>
              <a:r>
                <a:rPr lang="en-US" sz="2400" b="1" i="1"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50180" name="Group 13"/>
          <p:cNvGrpSpPr>
            <a:grpSpLocks/>
          </p:cNvGrpSpPr>
          <p:nvPr/>
        </p:nvGrpSpPr>
        <p:grpSpPr bwMode="auto">
          <a:xfrm>
            <a:off x="5200650" y="2497138"/>
            <a:ext cx="2676525" cy="3181350"/>
            <a:chOff x="3237" y="1266"/>
            <a:chExt cx="1686" cy="2004"/>
          </a:xfrm>
        </p:grpSpPr>
        <p:sp>
          <p:nvSpPr>
            <p:cNvPr id="50201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2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50181" name="Group 16"/>
          <p:cNvGrpSpPr>
            <a:grpSpLocks/>
          </p:cNvGrpSpPr>
          <p:nvPr/>
        </p:nvGrpSpPr>
        <p:grpSpPr bwMode="auto">
          <a:xfrm>
            <a:off x="4705350" y="2909888"/>
            <a:ext cx="3851275" cy="1516062"/>
            <a:chOff x="2925" y="1526"/>
            <a:chExt cx="2426" cy="955"/>
          </a:xfrm>
        </p:grpSpPr>
        <p:sp>
          <p:nvSpPr>
            <p:cNvPr id="50199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200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ATC</a:t>
              </a:r>
            </a:p>
          </p:txBody>
        </p:sp>
      </p:grpSp>
      <p:sp>
        <p:nvSpPr>
          <p:cNvPr id="50182" name="Rectangle 31"/>
          <p:cNvSpPr>
            <a:spLocks noChangeArrowheads="1"/>
          </p:cNvSpPr>
          <p:nvPr/>
        </p:nvSpPr>
        <p:spPr bwMode="auto">
          <a:xfrm>
            <a:off x="4929188" y="1431925"/>
            <a:ext cx="313531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u="sng">
                <a:ea typeface="Arial" charset="0"/>
                <a:cs typeface="Arial" charset="0"/>
              </a:rPr>
              <a:t>A competitive firm</a:t>
            </a:r>
          </a:p>
        </p:txBody>
      </p:sp>
      <p:grpSp>
        <p:nvGrpSpPr>
          <p:cNvPr id="50183" name="Group 52"/>
          <p:cNvGrpSpPr>
            <a:grpSpLocks/>
          </p:cNvGrpSpPr>
          <p:nvPr/>
        </p:nvGrpSpPr>
        <p:grpSpPr bwMode="auto">
          <a:xfrm>
            <a:off x="3852863" y="4211638"/>
            <a:ext cx="1912937" cy="381000"/>
            <a:chOff x="2388" y="2451"/>
            <a:chExt cx="1205" cy="240"/>
          </a:xfrm>
        </p:grpSpPr>
        <p:sp>
          <p:nvSpPr>
            <p:cNvPr id="50197" name="Line 33"/>
            <p:cNvSpPr>
              <a:spLocks noChangeShapeType="1"/>
            </p:cNvSpPr>
            <p:nvPr/>
          </p:nvSpPr>
          <p:spPr bwMode="auto">
            <a:xfrm flipH="1" flipV="1">
              <a:off x="2730" y="2571"/>
              <a:ext cx="863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8" name="Text Box 34"/>
            <p:cNvSpPr txBox="1">
              <a:spLocks noChangeArrowheads="1"/>
            </p:cNvSpPr>
            <p:nvPr/>
          </p:nvSpPr>
          <p:spPr bwMode="auto">
            <a:xfrm>
              <a:off x="2388" y="2451"/>
              <a:ext cx="2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$5</a:t>
              </a:r>
            </a:p>
          </p:txBody>
        </p:sp>
      </p:grpSp>
      <p:grpSp>
        <p:nvGrpSpPr>
          <p:cNvPr id="50184" name="Group 51"/>
          <p:cNvGrpSpPr>
            <a:grpSpLocks/>
          </p:cNvGrpSpPr>
          <p:nvPr/>
        </p:nvGrpSpPr>
        <p:grpSpPr bwMode="auto">
          <a:xfrm>
            <a:off x="3092450" y="4708525"/>
            <a:ext cx="5534025" cy="473075"/>
            <a:chOff x="1909" y="2764"/>
            <a:chExt cx="3486" cy="298"/>
          </a:xfrm>
        </p:grpSpPr>
        <p:sp>
          <p:nvSpPr>
            <p:cNvPr id="50194" name="Line 39"/>
            <p:cNvSpPr>
              <a:spLocks noChangeShapeType="1"/>
            </p:cNvSpPr>
            <p:nvPr/>
          </p:nvSpPr>
          <p:spPr bwMode="auto">
            <a:xfrm>
              <a:off x="2728" y="291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5" name="Text Box 40"/>
            <p:cNvSpPr txBox="1">
              <a:spLocks noChangeArrowheads="1"/>
            </p:cNvSpPr>
            <p:nvPr/>
          </p:nvSpPr>
          <p:spPr bwMode="auto">
            <a:xfrm>
              <a:off x="1909" y="2764"/>
              <a:ext cx="82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  <a:r>
                <a:rPr lang="en-US" sz="2500">
                  <a:ea typeface="Arial" charset="0"/>
                  <a:cs typeface="Arial" charset="0"/>
                </a:rPr>
                <a:t> = $3</a:t>
              </a:r>
              <a:endParaRPr lang="en-US" sz="2500" baseline="-25000">
                <a:ea typeface="Arial" charset="0"/>
                <a:cs typeface="Arial" charset="0"/>
              </a:endParaRPr>
            </a:p>
          </p:txBody>
        </p:sp>
        <p:sp>
          <p:nvSpPr>
            <p:cNvPr id="50196" name="Text Box 41"/>
            <p:cNvSpPr txBox="1">
              <a:spLocks noChangeArrowheads="1"/>
            </p:cNvSpPr>
            <p:nvPr/>
          </p:nvSpPr>
          <p:spPr bwMode="auto">
            <a:xfrm>
              <a:off x="5012" y="279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ea typeface="Arial" charset="0"/>
                  <a:cs typeface="Arial" charset="0"/>
                </a:rPr>
                <a:t>MR</a:t>
              </a:r>
            </a:p>
          </p:txBody>
        </p:sp>
      </p:grpSp>
      <p:grpSp>
        <p:nvGrpSpPr>
          <p:cNvPr id="50185" name="Group 42"/>
          <p:cNvGrpSpPr>
            <a:grpSpLocks/>
          </p:cNvGrpSpPr>
          <p:nvPr/>
        </p:nvGrpSpPr>
        <p:grpSpPr bwMode="auto">
          <a:xfrm>
            <a:off x="5549900" y="4329113"/>
            <a:ext cx="422275" cy="1892300"/>
            <a:chOff x="3455" y="2485"/>
            <a:chExt cx="266" cy="1192"/>
          </a:xfrm>
        </p:grpSpPr>
        <p:sp>
          <p:nvSpPr>
            <p:cNvPr id="50190" name="Text Box 43"/>
            <p:cNvSpPr txBox="1">
              <a:spLocks noChangeArrowheads="1"/>
            </p:cNvSpPr>
            <p:nvPr/>
          </p:nvSpPr>
          <p:spPr bwMode="auto">
            <a:xfrm>
              <a:off x="3455" y="3437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30</a:t>
              </a:r>
              <a:endParaRPr lang="en-US" sz="2500" baseline="-25000">
                <a:ea typeface="Arial" charset="0"/>
                <a:cs typeface="Arial" charset="0"/>
              </a:endParaRPr>
            </a:p>
          </p:txBody>
        </p:sp>
        <p:sp>
          <p:nvSpPr>
            <p:cNvPr id="50191" name="Line 44"/>
            <p:cNvSpPr>
              <a:spLocks noChangeShapeType="1"/>
            </p:cNvSpPr>
            <p:nvPr/>
          </p:nvSpPr>
          <p:spPr bwMode="auto">
            <a:xfrm>
              <a:off x="3593" y="2529"/>
              <a:ext cx="0" cy="90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192" name="Oval 45"/>
            <p:cNvSpPr>
              <a:spLocks noChangeArrowheads="1"/>
            </p:cNvSpPr>
            <p:nvPr/>
          </p:nvSpPr>
          <p:spPr bwMode="auto">
            <a:xfrm>
              <a:off x="3549" y="28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50193" name="Oval 46"/>
            <p:cNvSpPr>
              <a:spLocks noChangeArrowheads="1"/>
            </p:cNvSpPr>
            <p:nvPr/>
          </p:nvSpPr>
          <p:spPr bwMode="auto">
            <a:xfrm>
              <a:off x="3547" y="248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sp>
        <p:nvSpPr>
          <p:cNvPr id="50186" name="FlagCount" hidden="1">
            <a:hlinkClick r:id="rId3"/>
          </p:cNvPr>
          <p:cNvSpPr>
            <a:spLocks noChangeArrowheads="1"/>
          </p:cNvSpPr>
          <p:nvPr/>
        </p:nvSpPr>
        <p:spPr bwMode="auto">
          <a:xfrm>
            <a:off x="8316913" y="574675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50187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D6B128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37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0" spc="4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ACTIVE LEARNING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r>
              <a:rPr lang="en-US" sz="7100" baseline="-10000" dirty="0" smtClean="0">
                <a:solidFill>
                  <a:srgbClr val="C00000"/>
                </a:solidFill>
                <a:latin typeface="Century" pitchFamily="18" charset="0"/>
                <a:cs typeface="Times New Roman" pitchFamily="18" charset="0"/>
              </a:rPr>
              <a:t>3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b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Identifying a firm’s loss</a:t>
            </a:r>
          </a:p>
        </p:txBody>
      </p:sp>
      <p:sp>
        <p:nvSpPr>
          <p:cNvPr id="50189" name="TextBox 37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2015 </a:t>
            </a:r>
            <a:r>
              <a:rPr lang="en-US" sz="800" i="1" dirty="0" err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4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405313" y="4403725"/>
            <a:ext cx="1360487" cy="528638"/>
            <a:chOff x="2735" y="2534"/>
            <a:chExt cx="857" cy="333"/>
          </a:xfrm>
        </p:grpSpPr>
        <p:sp>
          <p:nvSpPr>
            <p:cNvPr id="52259" name="Rectangle 24"/>
            <p:cNvSpPr>
              <a:spLocks noChangeArrowheads="1"/>
            </p:cNvSpPr>
            <p:nvPr/>
          </p:nvSpPr>
          <p:spPr bwMode="auto">
            <a:xfrm>
              <a:off x="2735" y="2534"/>
              <a:ext cx="857" cy="333"/>
            </a:xfrm>
            <a:prstGeom prst="rect">
              <a:avLst/>
            </a:prstGeom>
            <a:solidFill>
              <a:srgbClr val="FF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52260" name="Text Box 25"/>
            <p:cNvSpPr txBox="1">
              <a:spLocks noChangeArrowheads="1"/>
            </p:cNvSpPr>
            <p:nvPr/>
          </p:nvSpPr>
          <p:spPr bwMode="auto">
            <a:xfrm>
              <a:off x="2844" y="2548"/>
              <a:ext cx="60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loss</a:t>
              </a:r>
              <a:endParaRPr lang="en-US" sz="2500" i="1">
                <a:ea typeface="Arial" charset="0"/>
                <a:cs typeface="Arial" charset="0"/>
              </a:endParaRPr>
            </a:p>
          </p:txBody>
        </p:sp>
      </p:grpSp>
      <p:grpSp>
        <p:nvGrpSpPr>
          <p:cNvPr id="52227" name="Group 43"/>
          <p:cNvGrpSpPr>
            <a:grpSpLocks/>
          </p:cNvGrpSpPr>
          <p:nvPr/>
        </p:nvGrpSpPr>
        <p:grpSpPr bwMode="auto">
          <a:xfrm>
            <a:off x="3090863" y="4705350"/>
            <a:ext cx="5534025" cy="473075"/>
            <a:chOff x="1909" y="2764"/>
            <a:chExt cx="3486" cy="298"/>
          </a:xfrm>
        </p:grpSpPr>
        <p:sp>
          <p:nvSpPr>
            <p:cNvPr id="52256" name="Line 27"/>
            <p:cNvSpPr>
              <a:spLocks noChangeShapeType="1"/>
            </p:cNvSpPr>
            <p:nvPr/>
          </p:nvSpPr>
          <p:spPr bwMode="auto">
            <a:xfrm>
              <a:off x="2728" y="2915"/>
              <a:ext cx="2250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7" name="Text Box 29"/>
            <p:cNvSpPr txBox="1">
              <a:spLocks noChangeArrowheads="1"/>
            </p:cNvSpPr>
            <p:nvPr/>
          </p:nvSpPr>
          <p:spPr bwMode="auto">
            <a:xfrm>
              <a:off x="5012" y="2791"/>
              <a:ext cx="38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i="1">
                  <a:solidFill>
                    <a:srgbClr val="B2B2B2"/>
                  </a:solidFill>
                  <a:ea typeface="Arial" charset="0"/>
                  <a:cs typeface="Arial" charset="0"/>
                </a:rPr>
                <a:t>MR</a:t>
              </a:r>
            </a:p>
          </p:txBody>
        </p:sp>
        <p:sp>
          <p:nvSpPr>
            <p:cNvPr id="52258" name="Text Box 41"/>
            <p:cNvSpPr txBox="1">
              <a:spLocks noChangeArrowheads="1"/>
            </p:cNvSpPr>
            <p:nvPr/>
          </p:nvSpPr>
          <p:spPr bwMode="auto">
            <a:xfrm>
              <a:off x="1909" y="2764"/>
              <a:ext cx="829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  <a:r>
                <a:rPr lang="en-US" sz="2500">
                  <a:ea typeface="Arial" charset="0"/>
                  <a:cs typeface="Arial" charset="0"/>
                </a:rPr>
                <a:t> = $3</a:t>
              </a:r>
              <a:endParaRPr lang="en-US" sz="2500" baseline="-25000">
                <a:ea typeface="Arial" charset="0"/>
                <a:cs typeface="Arial" charset="0"/>
              </a:endParaRPr>
            </a:p>
          </p:txBody>
        </p:sp>
      </p:grpSp>
      <p:grpSp>
        <p:nvGrpSpPr>
          <p:cNvPr id="52228" name="Group 7"/>
          <p:cNvGrpSpPr>
            <a:grpSpLocks/>
          </p:cNvGrpSpPr>
          <p:nvPr/>
        </p:nvGrpSpPr>
        <p:grpSpPr bwMode="auto">
          <a:xfrm>
            <a:off x="2714625" y="1938338"/>
            <a:ext cx="5916613" cy="4113212"/>
            <a:chOff x="1672" y="916"/>
            <a:chExt cx="3727" cy="2591"/>
          </a:xfrm>
        </p:grpSpPr>
        <p:grpSp>
          <p:nvGrpSpPr>
            <p:cNvPr id="52251" name="Group 8"/>
            <p:cNvGrpSpPr>
              <a:grpSpLocks/>
            </p:cNvGrpSpPr>
            <p:nvPr/>
          </p:nvGrpSpPr>
          <p:grpSpPr bwMode="auto">
            <a:xfrm>
              <a:off x="2730" y="981"/>
              <a:ext cx="2357" cy="2385"/>
              <a:chOff x="1489" y="785"/>
              <a:chExt cx="3650" cy="2492"/>
            </a:xfrm>
          </p:grpSpPr>
          <p:sp>
            <p:nvSpPr>
              <p:cNvPr id="52254" name="Line 9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255" name="Line 10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2252" name="Text Box 11"/>
            <p:cNvSpPr txBox="1">
              <a:spLocks noChangeArrowheads="1"/>
            </p:cNvSpPr>
            <p:nvPr/>
          </p:nvSpPr>
          <p:spPr bwMode="auto">
            <a:xfrm>
              <a:off x="5061" y="320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52253" name="Text Box 12"/>
            <p:cNvSpPr txBox="1">
              <a:spLocks noChangeArrowheads="1"/>
            </p:cNvSpPr>
            <p:nvPr/>
          </p:nvSpPr>
          <p:spPr bwMode="auto">
            <a:xfrm>
              <a:off x="1672" y="916"/>
              <a:ext cx="10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Costs, </a:t>
              </a:r>
              <a:r>
                <a:rPr lang="en-US" sz="2400" b="1" i="1"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52229" name="Group 13"/>
          <p:cNvGrpSpPr>
            <a:grpSpLocks/>
          </p:cNvGrpSpPr>
          <p:nvPr/>
        </p:nvGrpSpPr>
        <p:grpSpPr bwMode="auto">
          <a:xfrm>
            <a:off x="5199063" y="2493963"/>
            <a:ext cx="2676525" cy="3181350"/>
            <a:chOff x="3237" y="1266"/>
            <a:chExt cx="1686" cy="2004"/>
          </a:xfrm>
        </p:grpSpPr>
        <p:sp>
          <p:nvSpPr>
            <p:cNvPr id="52249" name="Line 14"/>
            <p:cNvSpPr>
              <a:spLocks noChangeShapeType="1"/>
            </p:cNvSpPr>
            <p:nvPr/>
          </p:nvSpPr>
          <p:spPr bwMode="auto">
            <a:xfrm flipV="1">
              <a:off x="3237" y="1498"/>
              <a:ext cx="1346" cy="1772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0" name="Text Box 15"/>
            <p:cNvSpPr txBox="1">
              <a:spLocks noChangeArrowheads="1"/>
            </p:cNvSpPr>
            <p:nvPr/>
          </p:nvSpPr>
          <p:spPr bwMode="auto">
            <a:xfrm>
              <a:off x="4540" y="1266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52230" name="Group 16"/>
          <p:cNvGrpSpPr>
            <a:grpSpLocks/>
          </p:cNvGrpSpPr>
          <p:nvPr/>
        </p:nvGrpSpPr>
        <p:grpSpPr bwMode="auto">
          <a:xfrm>
            <a:off x="4703763" y="2906713"/>
            <a:ext cx="3851275" cy="1516062"/>
            <a:chOff x="2925" y="1526"/>
            <a:chExt cx="2426" cy="955"/>
          </a:xfrm>
        </p:grpSpPr>
        <p:sp>
          <p:nvSpPr>
            <p:cNvPr id="52247" name="Arc 17"/>
            <p:cNvSpPr>
              <a:spLocks/>
            </p:cNvSpPr>
            <p:nvPr/>
          </p:nvSpPr>
          <p:spPr bwMode="auto">
            <a:xfrm flipH="1" flipV="1">
              <a:off x="2925" y="1526"/>
              <a:ext cx="1929" cy="955"/>
            </a:xfrm>
            <a:custGeom>
              <a:avLst/>
              <a:gdLst>
                <a:gd name="T0" fmla="*/ 0 w 32505"/>
                <a:gd name="T1" fmla="*/ 0 h 21600"/>
                <a:gd name="T2" fmla="*/ 0 w 32505"/>
                <a:gd name="T3" fmla="*/ 0 h 21600"/>
                <a:gd name="T4" fmla="*/ 0 w 32505"/>
                <a:gd name="T5" fmla="*/ 0 h 21600"/>
                <a:gd name="T6" fmla="*/ 0 60000 65536"/>
                <a:gd name="T7" fmla="*/ 0 60000 65536"/>
                <a:gd name="T8" fmla="*/ 0 60000 65536"/>
                <a:gd name="T9" fmla="*/ 0 w 32505"/>
                <a:gd name="T10" fmla="*/ 0 h 21600"/>
                <a:gd name="T11" fmla="*/ 32505 w 3250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505" h="21600" fill="none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</a:path>
                <a:path w="32505" h="21600" stroke="0" extrusionOk="0">
                  <a:moveTo>
                    <a:pt x="0" y="8530"/>
                  </a:moveTo>
                  <a:cubicBezTo>
                    <a:pt x="4084" y="3155"/>
                    <a:pt x="10446" y="-1"/>
                    <a:pt x="17197" y="0"/>
                  </a:cubicBezTo>
                  <a:cubicBezTo>
                    <a:pt x="22942" y="0"/>
                    <a:pt x="28451" y="2289"/>
                    <a:pt x="32504" y="6361"/>
                  </a:cubicBezTo>
                  <a:lnTo>
                    <a:pt x="17197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8" name="Text Box 18"/>
            <p:cNvSpPr txBox="1">
              <a:spLocks noChangeArrowheads="1"/>
            </p:cNvSpPr>
            <p:nvPr/>
          </p:nvSpPr>
          <p:spPr bwMode="auto">
            <a:xfrm>
              <a:off x="4886" y="1894"/>
              <a:ext cx="4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ATC</a:t>
              </a:r>
            </a:p>
          </p:txBody>
        </p:sp>
      </p:grpSp>
      <p:sp>
        <p:nvSpPr>
          <p:cNvPr id="52231" name="Rectangle 19"/>
          <p:cNvSpPr>
            <a:spLocks noChangeArrowheads="1"/>
          </p:cNvSpPr>
          <p:nvPr/>
        </p:nvSpPr>
        <p:spPr bwMode="auto">
          <a:xfrm>
            <a:off x="4927600" y="1428750"/>
            <a:ext cx="31353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400" u="sng">
                <a:ea typeface="Arial" charset="0"/>
                <a:cs typeface="Arial" charset="0"/>
              </a:rPr>
              <a:t>A competitive firm</a:t>
            </a:r>
          </a:p>
        </p:txBody>
      </p:sp>
      <p:sp>
        <p:nvSpPr>
          <p:cNvPr id="270371" name="Text Box 35"/>
          <p:cNvSpPr txBox="1">
            <a:spLocks noChangeArrowheads="1"/>
          </p:cNvSpPr>
          <p:nvPr/>
        </p:nvSpPr>
        <p:spPr bwMode="auto">
          <a:xfrm>
            <a:off x="6092825" y="4445000"/>
            <a:ext cx="253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a typeface="Arial" charset="0"/>
                <a:cs typeface="Arial" charset="0"/>
              </a:rPr>
              <a:t>loss per unit = $2</a:t>
            </a:r>
            <a:endParaRPr lang="en-US" sz="2400" i="1">
              <a:ea typeface="Arial" charset="0"/>
              <a:cs typeface="Arial" charset="0"/>
            </a:endParaRPr>
          </a:p>
        </p:txBody>
      </p:sp>
      <p:sp>
        <p:nvSpPr>
          <p:cNvPr id="270372" name="AutoShape 36"/>
          <p:cNvSpPr>
            <a:spLocks/>
          </p:cNvSpPr>
          <p:nvPr/>
        </p:nvSpPr>
        <p:spPr bwMode="auto">
          <a:xfrm flipH="1">
            <a:off x="5854700" y="4421188"/>
            <a:ext cx="273050" cy="508000"/>
          </a:xfrm>
          <a:prstGeom prst="leftBrace">
            <a:avLst>
              <a:gd name="adj1" fmla="val 3495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270375" name="Text Box 39"/>
          <p:cNvSpPr txBox="1">
            <a:spLocks noChangeArrowheads="1"/>
          </p:cNvSpPr>
          <p:nvPr/>
        </p:nvSpPr>
        <p:spPr bwMode="auto">
          <a:xfrm>
            <a:off x="939800" y="2505075"/>
            <a:ext cx="2574925" cy="1708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17475" indent="-117475">
              <a:lnSpc>
                <a:spcPct val="110000"/>
              </a:lnSpc>
              <a:spcBef>
                <a:spcPct val="10000"/>
              </a:spcBef>
            </a:pPr>
            <a:r>
              <a:rPr lang="en-US" sz="2400">
                <a:ea typeface="Arial" charset="0"/>
                <a:cs typeface="Arial" charset="0"/>
              </a:rPr>
              <a:t>Total loss </a:t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(</a:t>
            </a:r>
            <a:r>
              <a:rPr lang="en-US" sz="2400" i="1">
                <a:ea typeface="Arial" charset="0"/>
                <a:cs typeface="Arial" charset="0"/>
              </a:rPr>
              <a:t>ATC</a:t>
            </a:r>
            <a:r>
              <a:rPr lang="en-US" sz="2400">
                <a:ea typeface="Arial" charset="0"/>
                <a:cs typeface="Arial" charset="0"/>
              </a:rPr>
              <a:t> – </a:t>
            </a:r>
            <a:r>
              <a:rPr lang="en-US" sz="2400" b="1" i="1">
                <a:ea typeface="Arial" charset="0"/>
                <a:cs typeface="Arial" charset="0"/>
              </a:rPr>
              <a:t>P</a:t>
            </a:r>
            <a:r>
              <a:rPr lang="en-US" sz="2400">
                <a:ea typeface="Arial" charset="0"/>
                <a:cs typeface="Arial" charset="0"/>
              </a:rPr>
              <a:t>) x </a:t>
            </a:r>
            <a:r>
              <a:rPr lang="en-US" sz="2400" b="1" i="1">
                <a:ea typeface="Arial" charset="0"/>
                <a:cs typeface="Arial" charset="0"/>
              </a:rPr>
              <a:t>Q</a:t>
            </a:r>
            <a:r>
              <a:rPr lang="en-US" sz="2400">
                <a:ea typeface="Arial" charset="0"/>
                <a:cs typeface="Arial" charset="0"/>
              </a:rPr>
              <a:t> = $2 x 30</a:t>
            </a:r>
            <a:br>
              <a:rPr lang="en-US" sz="2400">
                <a:ea typeface="Arial" charset="0"/>
                <a:cs typeface="Arial" charset="0"/>
              </a:rPr>
            </a:br>
            <a:r>
              <a:rPr lang="en-US" sz="2400">
                <a:ea typeface="Arial" charset="0"/>
                <a:cs typeface="Arial" charset="0"/>
              </a:rPr>
              <a:t>= $60</a:t>
            </a:r>
          </a:p>
        </p:txBody>
      </p:sp>
      <p:grpSp>
        <p:nvGrpSpPr>
          <p:cNvPr id="52235" name="Group 42"/>
          <p:cNvGrpSpPr>
            <a:grpSpLocks/>
          </p:cNvGrpSpPr>
          <p:nvPr/>
        </p:nvGrpSpPr>
        <p:grpSpPr bwMode="auto">
          <a:xfrm>
            <a:off x="3851275" y="4208463"/>
            <a:ext cx="1912938" cy="381000"/>
            <a:chOff x="2388" y="2451"/>
            <a:chExt cx="1205" cy="240"/>
          </a:xfrm>
        </p:grpSpPr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 flipH="1" flipV="1">
              <a:off x="2730" y="2571"/>
              <a:ext cx="863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6" name="Text Box 40"/>
            <p:cNvSpPr txBox="1">
              <a:spLocks noChangeArrowheads="1"/>
            </p:cNvSpPr>
            <p:nvPr/>
          </p:nvSpPr>
          <p:spPr bwMode="auto">
            <a:xfrm>
              <a:off x="2388" y="2451"/>
              <a:ext cx="2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$5</a:t>
              </a:r>
            </a:p>
          </p:txBody>
        </p:sp>
      </p:grpSp>
      <p:grpSp>
        <p:nvGrpSpPr>
          <p:cNvPr id="52236" name="Group 30"/>
          <p:cNvGrpSpPr>
            <a:grpSpLocks/>
          </p:cNvGrpSpPr>
          <p:nvPr/>
        </p:nvGrpSpPr>
        <p:grpSpPr bwMode="auto">
          <a:xfrm>
            <a:off x="5548313" y="4325938"/>
            <a:ext cx="422275" cy="1892300"/>
            <a:chOff x="3455" y="2485"/>
            <a:chExt cx="266" cy="1192"/>
          </a:xfrm>
        </p:grpSpPr>
        <p:sp>
          <p:nvSpPr>
            <p:cNvPr id="52241" name="Text Box 31"/>
            <p:cNvSpPr txBox="1">
              <a:spLocks noChangeArrowheads="1"/>
            </p:cNvSpPr>
            <p:nvPr/>
          </p:nvSpPr>
          <p:spPr bwMode="auto">
            <a:xfrm>
              <a:off x="3455" y="3437"/>
              <a:ext cx="2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500">
                  <a:ea typeface="Arial" charset="0"/>
                  <a:cs typeface="Arial" charset="0"/>
                </a:rPr>
                <a:t>30</a:t>
              </a:r>
              <a:endParaRPr lang="en-US" sz="2500" baseline="-25000">
                <a:ea typeface="Arial" charset="0"/>
                <a:cs typeface="Arial" charset="0"/>
              </a:endParaRPr>
            </a:p>
          </p:txBody>
        </p:sp>
        <p:sp>
          <p:nvSpPr>
            <p:cNvPr id="52242" name="Line 32"/>
            <p:cNvSpPr>
              <a:spLocks noChangeShapeType="1"/>
            </p:cNvSpPr>
            <p:nvPr/>
          </p:nvSpPr>
          <p:spPr bwMode="auto">
            <a:xfrm>
              <a:off x="3593" y="2529"/>
              <a:ext cx="0" cy="90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3" name="Oval 33"/>
            <p:cNvSpPr>
              <a:spLocks noChangeArrowheads="1"/>
            </p:cNvSpPr>
            <p:nvPr/>
          </p:nvSpPr>
          <p:spPr bwMode="auto">
            <a:xfrm>
              <a:off x="3549" y="2830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52244" name="Oval 34"/>
            <p:cNvSpPr>
              <a:spLocks noChangeArrowheads="1"/>
            </p:cNvSpPr>
            <p:nvPr/>
          </p:nvSpPr>
          <p:spPr bwMode="auto">
            <a:xfrm>
              <a:off x="3547" y="2485"/>
              <a:ext cx="88" cy="87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sp>
        <p:nvSpPr>
          <p:cNvPr id="52237" name="FlagCount" hidden="1">
            <a:hlinkClick r:id="rId3"/>
          </p:cNvPr>
          <p:cNvSpPr>
            <a:spLocks noChangeArrowheads="1"/>
          </p:cNvSpPr>
          <p:nvPr/>
        </p:nvSpPr>
        <p:spPr bwMode="auto">
          <a:xfrm>
            <a:off x="8315325" y="5715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52238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D6B128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4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0" spc="4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ACTIVE LEARNING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r>
              <a:rPr lang="en-US" sz="7100" baseline="-10000" dirty="0" smtClean="0">
                <a:solidFill>
                  <a:srgbClr val="C00000"/>
                </a:solidFill>
                <a:latin typeface="Century" pitchFamily="18" charset="0"/>
                <a:cs typeface="Times New Roman" pitchFamily="18" charset="0"/>
              </a:rPr>
              <a:t>3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b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Answers</a:t>
            </a:r>
          </a:p>
        </p:txBody>
      </p:sp>
      <p:sp>
        <p:nvSpPr>
          <p:cNvPr id="52240" name="TextBox 42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2015 </a:t>
            </a:r>
            <a:r>
              <a:rPr lang="en-US" sz="800" i="1" dirty="0" err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71" grpId="0"/>
      <p:bldP spid="270372" grpId="0" animBg="1"/>
      <p:bldP spid="2703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Market Supply:  Assumptions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 marL="511175" indent="-511175">
              <a:spcBef>
                <a:spcPct val="40000"/>
              </a:spcBef>
              <a:buFont typeface="Wingdings" charset="2"/>
              <a:buNone/>
            </a:pPr>
            <a:r>
              <a:rPr lang="en-US" sz="2600" b="1" dirty="0" smtClean="0">
                <a:solidFill>
                  <a:srgbClr val="339966"/>
                </a:solidFill>
                <a:latin typeface="Arial" charset="0"/>
                <a:cs typeface="ＭＳ Ｐゴシック" charset="-128"/>
              </a:rPr>
              <a:t>1)</a:t>
            </a:r>
            <a:r>
              <a:rPr lang="en-US" sz="2600" dirty="0" smtClean="0">
                <a:solidFill>
                  <a:srgbClr val="339966"/>
                </a:solidFill>
                <a:latin typeface="Arial" charset="0"/>
                <a:cs typeface="ＭＳ Ｐゴシック" charset="-128"/>
              </a:rPr>
              <a:t> 	</a:t>
            </a:r>
            <a:r>
              <a:rPr lang="en-US" dirty="0" smtClean="0">
                <a:latin typeface="Arial" charset="0"/>
                <a:cs typeface="ＭＳ Ｐゴシック" charset="-128"/>
              </a:rPr>
              <a:t>All existing firms and potential entrants have identical costs.</a:t>
            </a:r>
          </a:p>
          <a:p>
            <a:pPr marL="511175" indent="-511175">
              <a:spcBef>
                <a:spcPct val="40000"/>
              </a:spcBef>
              <a:buFont typeface="Wingdings" charset="2"/>
              <a:buNone/>
            </a:pPr>
            <a:r>
              <a:rPr lang="en-US" sz="2600" b="1" dirty="0" smtClean="0">
                <a:solidFill>
                  <a:srgbClr val="339966"/>
                </a:solidFill>
                <a:latin typeface="Arial" charset="0"/>
                <a:cs typeface="ＭＳ Ｐゴシック" charset="-128"/>
              </a:rPr>
              <a:t>2)</a:t>
            </a:r>
            <a:r>
              <a:rPr lang="en-US" sz="2600" dirty="0" smtClean="0">
                <a:solidFill>
                  <a:srgbClr val="339966"/>
                </a:solidFill>
                <a:latin typeface="Arial" charset="0"/>
                <a:cs typeface="ＭＳ Ｐゴシック" charset="-128"/>
              </a:rPr>
              <a:t> 	</a:t>
            </a:r>
            <a:r>
              <a:rPr lang="en-US" dirty="0" smtClean="0">
                <a:latin typeface="Arial" charset="0"/>
                <a:cs typeface="ＭＳ Ｐゴシック" charset="-128"/>
              </a:rPr>
              <a:t>Each firm’s costs do not change as other firms enter or exit the market.</a:t>
            </a:r>
          </a:p>
          <a:p>
            <a:pPr marL="511175" indent="-511175">
              <a:spcBef>
                <a:spcPct val="40000"/>
              </a:spcBef>
              <a:buFont typeface="Wingdings" charset="2"/>
              <a:buNone/>
            </a:pPr>
            <a:r>
              <a:rPr lang="en-US" sz="2600" b="1" dirty="0" smtClean="0">
                <a:solidFill>
                  <a:srgbClr val="339966"/>
                </a:solidFill>
                <a:latin typeface="Arial" charset="0"/>
                <a:cs typeface="ＭＳ Ｐゴシック" charset="-128"/>
              </a:rPr>
              <a:t>3)</a:t>
            </a:r>
            <a:r>
              <a:rPr lang="en-US" sz="2600" dirty="0" smtClean="0">
                <a:solidFill>
                  <a:srgbClr val="339966"/>
                </a:solidFill>
                <a:latin typeface="Arial" charset="0"/>
                <a:cs typeface="ＭＳ Ｐゴシック" charset="-128"/>
              </a:rPr>
              <a:t>	</a:t>
            </a:r>
            <a:r>
              <a:rPr lang="en-US" dirty="0" smtClean="0">
                <a:latin typeface="Arial" charset="0"/>
                <a:cs typeface="ＭＳ Ｐゴシック" charset="-128"/>
              </a:rPr>
              <a:t>The number of firms in the market is </a:t>
            </a:r>
          </a:p>
          <a:p>
            <a:pPr marL="1139825" lvl="1" indent="-338138">
              <a:buSzPct val="135000"/>
              <a:buFont typeface="Wingdings" charset="2"/>
              <a:buChar char="§"/>
            </a:pPr>
            <a:r>
              <a:rPr lang="en-US" sz="2800" dirty="0" smtClean="0">
                <a:latin typeface="Arial" charset="0"/>
                <a:cs typeface="ＭＳ Ｐゴシック" charset="-128"/>
              </a:rPr>
              <a:t>fixed in the short run </a:t>
            </a:r>
            <a:br>
              <a:rPr lang="en-US" sz="2800" dirty="0" smtClean="0">
                <a:latin typeface="Arial" charset="0"/>
                <a:cs typeface="ＭＳ Ｐゴシック" charset="-128"/>
              </a:rPr>
            </a:br>
            <a:r>
              <a:rPr lang="en-US" sz="2800" dirty="0" smtClean="0">
                <a:latin typeface="Arial" charset="0"/>
                <a:cs typeface="ＭＳ Ｐゴシック" charset="-128"/>
              </a:rPr>
              <a:t>(due to fixed costs).</a:t>
            </a:r>
          </a:p>
          <a:p>
            <a:pPr marL="1139825" lvl="1" indent="-338138">
              <a:buSzPct val="135000"/>
              <a:buFont typeface="Wingdings" charset="2"/>
              <a:buChar char="§"/>
            </a:pPr>
            <a:r>
              <a:rPr lang="en-US" sz="2800" dirty="0" smtClean="0">
                <a:latin typeface="Arial" charset="0"/>
                <a:cs typeface="ＭＳ Ｐゴシック" charset="-128"/>
              </a:rPr>
              <a:t>variable in the long run </a:t>
            </a:r>
            <a:br>
              <a:rPr lang="en-US" sz="2800" dirty="0" smtClean="0">
                <a:latin typeface="Arial" charset="0"/>
                <a:cs typeface="ＭＳ Ｐゴシック" charset="-128"/>
              </a:rPr>
            </a:br>
            <a:r>
              <a:rPr lang="en-US" sz="2800" dirty="0" smtClean="0">
                <a:latin typeface="Arial" charset="0"/>
                <a:cs typeface="ＭＳ Ｐゴシック" charset="-128"/>
              </a:rPr>
              <a:t>(due to free entry and exit).</a:t>
            </a:r>
          </a:p>
        </p:txBody>
      </p:sp>
      <p:sp>
        <p:nvSpPr>
          <p:cNvPr id="5427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The SR Market Supply Curve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As long as </a:t>
            </a:r>
            <a:r>
              <a:rPr lang="en-US" b="1" i="1" smtClean="0">
                <a:latin typeface="Arial" charset="0"/>
                <a:cs typeface="ＭＳ Ｐゴシック" charset="-128"/>
              </a:rPr>
              <a:t>P</a:t>
            </a:r>
            <a:r>
              <a:rPr lang="en-US" smtClean="0">
                <a:latin typeface="Arial" charset="0"/>
                <a:cs typeface="ＭＳ Ｐゴシック" charset="-128"/>
              </a:rPr>
              <a:t> ≥ </a:t>
            </a:r>
            <a:r>
              <a:rPr lang="en-US" i="1" smtClean="0">
                <a:latin typeface="Arial" charset="0"/>
                <a:cs typeface="ＭＳ Ｐゴシック" charset="-128"/>
              </a:rPr>
              <a:t>AVC</a:t>
            </a:r>
            <a:r>
              <a:rPr lang="en-US" smtClean="0">
                <a:latin typeface="Arial" charset="0"/>
                <a:cs typeface="ＭＳ Ｐゴシック" charset="-128"/>
              </a:rPr>
              <a:t>, each firm will produce its profit-maximizing quantity, where </a:t>
            </a:r>
            <a:r>
              <a:rPr lang="en-US" i="1" smtClean="0">
                <a:latin typeface="Arial" charset="0"/>
                <a:cs typeface="ＭＳ Ｐゴシック" charset="-128"/>
              </a:rPr>
              <a:t>MR</a:t>
            </a:r>
            <a:r>
              <a:rPr lang="en-US" smtClean="0">
                <a:latin typeface="Arial" charset="0"/>
                <a:cs typeface="ＭＳ Ｐゴシック" charset="-128"/>
              </a:rPr>
              <a:t> = </a:t>
            </a:r>
            <a:r>
              <a:rPr lang="en-US" i="1" smtClean="0">
                <a:latin typeface="Arial" charset="0"/>
                <a:cs typeface="ＭＳ Ｐゴシック" charset="-128"/>
              </a:rPr>
              <a:t>MC</a:t>
            </a:r>
            <a:r>
              <a:rPr lang="en-US" smtClean="0">
                <a:latin typeface="Arial" charset="0"/>
                <a:cs typeface="ＭＳ Ｐゴシック" charset="-128"/>
              </a:rPr>
              <a:t>. </a:t>
            </a:r>
          </a:p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Recall from Chapter 4:  </a:t>
            </a:r>
            <a:br>
              <a:rPr lang="en-US" smtClean="0">
                <a:latin typeface="Arial" charset="0"/>
                <a:cs typeface="ＭＳ Ｐゴシック" charset="-128"/>
              </a:rPr>
            </a:br>
            <a:r>
              <a:rPr lang="en-US" smtClean="0">
                <a:latin typeface="Arial" charset="0"/>
                <a:cs typeface="ＭＳ Ｐゴシック" charset="-128"/>
              </a:rPr>
              <a:t>At each price, the market quantity supplied is </a:t>
            </a:r>
            <a:br>
              <a:rPr lang="en-US" smtClean="0">
                <a:latin typeface="Arial" charset="0"/>
                <a:cs typeface="ＭＳ Ｐゴシック" charset="-128"/>
              </a:rPr>
            </a:br>
            <a:r>
              <a:rPr lang="en-US" smtClean="0">
                <a:latin typeface="Arial" charset="0"/>
                <a:cs typeface="ＭＳ Ｐゴシック" charset="-128"/>
              </a:rPr>
              <a:t>the sum of quantities supplied by all firms.  </a:t>
            </a:r>
          </a:p>
        </p:txBody>
      </p:sp>
      <p:sp>
        <p:nvSpPr>
          <p:cNvPr id="5632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build="p" bldLvl="4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/>
          <a:lstStyle/>
          <a:p>
            <a:pPr algn="ctr"/>
            <a:r>
              <a:rPr lang="en-US" smtClean="0">
                <a:latin typeface="Tahoma" charset="0"/>
                <a:ea typeface="Tahoma" charset="0"/>
                <a:cs typeface="Tahoma" charset="0"/>
              </a:rPr>
              <a:t>The SR Market Supply Curve</a:t>
            </a:r>
          </a:p>
        </p:txBody>
      </p:sp>
      <p:grpSp>
        <p:nvGrpSpPr>
          <p:cNvPr id="58370" name="Group 3"/>
          <p:cNvGrpSpPr>
            <a:grpSpLocks/>
          </p:cNvGrpSpPr>
          <p:nvPr/>
        </p:nvGrpSpPr>
        <p:grpSpPr bwMode="auto">
          <a:xfrm>
            <a:off x="1339850" y="2625725"/>
            <a:ext cx="1952625" cy="2203450"/>
            <a:chOff x="837" y="2095"/>
            <a:chExt cx="1230" cy="1388"/>
          </a:xfrm>
        </p:grpSpPr>
        <p:sp>
          <p:nvSpPr>
            <p:cNvPr id="58442" name="Line 4"/>
            <p:cNvSpPr>
              <a:spLocks noChangeShapeType="1"/>
            </p:cNvSpPr>
            <p:nvPr/>
          </p:nvSpPr>
          <p:spPr bwMode="auto">
            <a:xfrm flipV="1">
              <a:off x="837" y="2293"/>
              <a:ext cx="944" cy="119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43" name="Text Box 5"/>
            <p:cNvSpPr txBox="1">
              <a:spLocks noChangeArrowheads="1"/>
            </p:cNvSpPr>
            <p:nvPr/>
          </p:nvSpPr>
          <p:spPr bwMode="auto">
            <a:xfrm>
              <a:off x="1684" y="2095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44475" y="3678238"/>
            <a:ext cx="3544888" cy="457200"/>
            <a:chOff x="147" y="2365"/>
            <a:chExt cx="2233" cy="288"/>
          </a:xfrm>
        </p:grpSpPr>
        <p:sp>
          <p:nvSpPr>
            <p:cNvPr id="58440" name="Line 7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41" name="Text Box 8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grpSp>
        <p:nvGrpSpPr>
          <p:cNvPr id="58372" name="Group 9"/>
          <p:cNvGrpSpPr>
            <a:grpSpLocks/>
          </p:cNvGrpSpPr>
          <p:nvPr/>
        </p:nvGrpSpPr>
        <p:grpSpPr bwMode="auto">
          <a:xfrm>
            <a:off x="4583113" y="2184400"/>
            <a:ext cx="4230687" cy="3470275"/>
            <a:chOff x="2880" y="1817"/>
            <a:chExt cx="2665" cy="2186"/>
          </a:xfrm>
        </p:grpSpPr>
        <p:sp>
          <p:nvSpPr>
            <p:cNvPr id="58432" name="Text Box 10"/>
            <p:cNvSpPr txBox="1">
              <a:spLocks noChangeArrowheads="1"/>
            </p:cNvSpPr>
            <p:nvPr/>
          </p:nvSpPr>
          <p:spPr bwMode="auto">
            <a:xfrm>
              <a:off x="3609" y="1817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ea typeface="Arial" charset="0"/>
                  <a:cs typeface="Arial" charset="0"/>
                </a:rPr>
                <a:t>Market</a:t>
              </a:r>
            </a:p>
          </p:txBody>
        </p:sp>
        <p:grpSp>
          <p:nvGrpSpPr>
            <p:cNvPr id="58433" name="Group 11"/>
            <p:cNvGrpSpPr>
              <a:grpSpLocks/>
            </p:cNvGrpSpPr>
            <p:nvPr/>
          </p:nvGrpSpPr>
          <p:grpSpPr bwMode="auto">
            <a:xfrm>
              <a:off x="2880" y="1982"/>
              <a:ext cx="2665" cy="2021"/>
              <a:chOff x="2880" y="1982"/>
              <a:chExt cx="2665" cy="2021"/>
            </a:xfrm>
          </p:grpSpPr>
          <p:grpSp>
            <p:nvGrpSpPr>
              <p:cNvPr id="58434" name="Group 12"/>
              <p:cNvGrpSpPr>
                <a:grpSpLocks/>
              </p:cNvGrpSpPr>
              <p:nvPr/>
            </p:nvGrpSpPr>
            <p:grpSpPr bwMode="auto">
              <a:xfrm>
                <a:off x="3049" y="2232"/>
                <a:ext cx="1864" cy="1436"/>
                <a:chOff x="3049" y="1681"/>
                <a:chExt cx="1864" cy="1932"/>
              </a:xfrm>
            </p:grpSpPr>
            <p:sp>
              <p:nvSpPr>
                <p:cNvPr id="58438" name="Line 13"/>
                <p:cNvSpPr>
                  <a:spLocks noChangeShapeType="1"/>
                </p:cNvSpPr>
                <p:nvPr/>
              </p:nvSpPr>
              <p:spPr bwMode="auto">
                <a:xfrm>
                  <a:off x="3049" y="1681"/>
                  <a:ext cx="0" cy="193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439" name="Line 14"/>
                <p:cNvSpPr>
                  <a:spLocks noChangeShapeType="1"/>
                </p:cNvSpPr>
                <p:nvPr/>
              </p:nvSpPr>
              <p:spPr bwMode="auto">
                <a:xfrm>
                  <a:off x="3049" y="3613"/>
                  <a:ext cx="186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435" name="Text Box 15"/>
              <p:cNvSpPr txBox="1">
                <a:spLocks noChangeArrowheads="1"/>
              </p:cNvSpPr>
              <p:nvPr/>
            </p:nvSpPr>
            <p:spPr bwMode="auto">
              <a:xfrm>
                <a:off x="4886" y="3523"/>
                <a:ext cx="355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58436" name="Text Box 16"/>
              <p:cNvSpPr txBox="1">
                <a:spLocks noChangeArrowheads="1"/>
              </p:cNvSpPr>
              <p:nvPr/>
            </p:nvSpPr>
            <p:spPr bwMode="auto">
              <a:xfrm>
                <a:off x="2880" y="1982"/>
                <a:ext cx="29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ea typeface="Arial" charset="0"/>
                    <a:cs typeface="Arial" charset="0"/>
                  </a:rPr>
                  <a:t>P</a:t>
                </a:r>
              </a:p>
            </p:txBody>
          </p:sp>
          <p:sp>
            <p:nvSpPr>
              <p:cNvPr id="58437" name="Text Box 17"/>
              <p:cNvSpPr txBox="1">
                <a:spLocks noChangeArrowheads="1"/>
              </p:cNvSpPr>
              <p:nvPr/>
            </p:nvSpPr>
            <p:spPr bwMode="auto">
              <a:xfrm>
                <a:off x="4701" y="3715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ea typeface="Arial" charset="0"/>
                    <a:cs typeface="Arial" charset="0"/>
                  </a:rPr>
                  <a:t>(market)</a:t>
                </a:r>
              </a:p>
            </p:txBody>
          </p:sp>
        </p:grpSp>
      </p:grpSp>
      <p:grpSp>
        <p:nvGrpSpPr>
          <p:cNvPr id="58373" name="Group 18"/>
          <p:cNvGrpSpPr>
            <a:grpSpLocks/>
          </p:cNvGrpSpPr>
          <p:nvPr/>
        </p:nvGrpSpPr>
        <p:grpSpPr bwMode="auto">
          <a:xfrm>
            <a:off x="636588" y="2146300"/>
            <a:ext cx="3811587" cy="3514725"/>
            <a:chOff x="394" y="1793"/>
            <a:chExt cx="2401" cy="2214"/>
          </a:xfrm>
        </p:grpSpPr>
        <p:sp>
          <p:nvSpPr>
            <p:cNvPr id="58424" name="Text Box 19"/>
            <p:cNvSpPr txBox="1">
              <a:spLocks noChangeArrowheads="1"/>
            </p:cNvSpPr>
            <p:nvPr/>
          </p:nvSpPr>
          <p:spPr bwMode="auto">
            <a:xfrm>
              <a:off x="1032" y="1793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ea typeface="Arial" charset="0"/>
                  <a:cs typeface="Arial" charset="0"/>
                </a:rPr>
                <a:t>One firm</a:t>
              </a:r>
            </a:p>
          </p:txBody>
        </p:sp>
        <p:grpSp>
          <p:nvGrpSpPr>
            <p:cNvPr id="58425" name="Group 20"/>
            <p:cNvGrpSpPr>
              <a:grpSpLocks/>
            </p:cNvGrpSpPr>
            <p:nvPr/>
          </p:nvGrpSpPr>
          <p:grpSpPr bwMode="auto">
            <a:xfrm>
              <a:off x="394" y="1985"/>
              <a:ext cx="2401" cy="2022"/>
              <a:chOff x="394" y="1985"/>
              <a:chExt cx="2401" cy="2022"/>
            </a:xfrm>
          </p:grpSpPr>
          <p:grpSp>
            <p:nvGrpSpPr>
              <p:cNvPr id="58426" name="Group 21"/>
              <p:cNvGrpSpPr>
                <a:grpSpLocks/>
              </p:cNvGrpSpPr>
              <p:nvPr/>
            </p:nvGrpSpPr>
            <p:grpSpPr bwMode="auto">
              <a:xfrm>
                <a:off x="555" y="2234"/>
                <a:ext cx="1774" cy="1431"/>
                <a:chOff x="1489" y="785"/>
                <a:chExt cx="3650" cy="2492"/>
              </a:xfrm>
            </p:grpSpPr>
            <p:sp>
              <p:nvSpPr>
                <p:cNvPr id="58430" name="Line 22"/>
                <p:cNvSpPr>
                  <a:spLocks noChangeShapeType="1"/>
                </p:cNvSpPr>
                <p:nvPr/>
              </p:nvSpPr>
              <p:spPr bwMode="auto">
                <a:xfrm>
                  <a:off x="1489" y="785"/>
                  <a:ext cx="0" cy="24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431" name="Line 23"/>
                <p:cNvSpPr>
                  <a:spLocks noChangeShapeType="1"/>
                </p:cNvSpPr>
                <p:nvPr/>
              </p:nvSpPr>
              <p:spPr bwMode="auto">
                <a:xfrm>
                  <a:off x="1489" y="3277"/>
                  <a:ext cx="36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427" name="Text Box 24"/>
              <p:cNvSpPr txBox="1">
                <a:spLocks noChangeArrowheads="1"/>
              </p:cNvSpPr>
              <p:nvPr/>
            </p:nvSpPr>
            <p:spPr bwMode="auto">
              <a:xfrm>
                <a:off x="2303" y="3520"/>
                <a:ext cx="33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58428" name="Text Box 25"/>
              <p:cNvSpPr txBox="1">
                <a:spLocks noChangeArrowheads="1"/>
              </p:cNvSpPr>
              <p:nvPr/>
            </p:nvSpPr>
            <p:spPr bwMode="auto">
              <a:xfrm>
                <a:off x="394" y="1985"/>
                <a:ext cx="2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ea typeface="Arial" charset="0"/>
                    <a:cs typeface="Arial" charset="0"/>
                  </a:rPr>
                  <a:t>P</a:t>
                </a:r>
              </a:p>
            </p:txBody>
          </p:sp>
          <p:sp>
            <p:nvSpPr>
              <p:cNvPr id="58429" name="Text Box 26"/>
              <p:cNvSpPr txBox="1">
                <a:spLocks noChangeArrowheads="1"/>
              </p:cNvSpPr>
              <p:nvPr/>
            </p:nvSpPr>
            <p:spPr bwMode="auto">
              <a:xfrm>
                <a:off x="2185" y="3719"/>
                <a:ext cx="61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ea typeface="Arial" charset="0"/>
                    <a:cs typeface="Arial" charset="0"/>
                  </a:rPr>
                  <a:t>(firm)</a:t>
                </a:r>
              </a:p>
            </p:txBody>
          </p:sp>
        </p:grpSp>
      </p:grpSp>
      <p:grpSp>
        <p:nvGrpSpPr>
          <p:cNvPr id="10" name="Group 88"/>
          <p:cNvGrpSpPr>
            <a:grpSpLocks/>
          </p:cNvGrpSpPr>
          <p:nvPr/>
        </p:nvGrpSpPr>
        <p:grpSpPr bwMode="auto">
          <a:xfrm>
            <a:off x="5459413" y="2635250"/>
            <a:ext cx="2519362" cy="1971675"/>
            <a:chOff x="3439" y="1660"/>
            <a:chExt cx="1587" cy="1242"/>
          </a:xfrm>
        </p:grpSpPr>
        <p:sp>
          <p:nvSpPr>
            <p:cNvPr id="58422" name="Line 28"/>
            <p:cNvSpPr>
              <a:spLocks noChangeShapeType="1"/>
            </p:cNvSpPr>
            <p:nvPr/>
          </p:nvSpPr>
          <p:spPr bwMode="auto">
            <a:xfrm flipV="1">
              <a:off x="3439" y="1848"/>
              <a:ext cx="1366" cy="1054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3" name="Text Box 29"/>
            <p:cNvSpPr txBox="1">
              <a:spLocks noChangeArrowheads="1"/>
            </p:cNvSpPr>
            <p:nvPr/>
          </p:nvSpPr>
          <p:spPr bwMode="auto">
            <a:xfrm>
              <a:off x="4724" y="1660"/>
              <a:ext cx="30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S</a:t>
              </a:r>
              <a:endParaRPr lang="en-US" sz="2400" b="1" baseline="-25000">
                <a:ea typeface="Arial" charset="0"/>
                <a:cs typeface="Arial" charset="0"/>
              </a:endParaRPr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244475" y="2998788"/>
            <a:ext cx="3544888" cy="457200"/>
            <a:chOff x="147" y="1895"/>
            <a:chExt cx="2233" cy="288"/>
          </a:xfrm>
        </p:grpSpPr>
        <p:sp>
          <p:nvSpPr>
            <p:cNvPr id="58420" name="Line 31"/>
            <p:cNvSpPr>
              <a:spLocks noChangeShapeType="1"/>
            </p:cNvSpPr>
            <p:nvPr/>
          </p:nvSpPr>
          <p:spPr bwMode="auto">
            <a:xfrm>
              <a:off x="552" y="2046"/>
              <a:ext cx="1828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21" name="Text Box 32"/>
            <p:cNvSpPr txBox="1">
              <a:spLocks noChangeArrowheads="1"/>
            </p:cNvSpPr>
            <p:nvPr/>
          </p:nvSpPr>
          <p:spPr bwMode="auto">
            <a:xfrm>
              <a:off x="147" y="189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3</a:t>
              </a:r>
            </a:p>
          </p:txBody>
        </p:sp>
      </p:grpSp>
      <p:sp>
        <p:nvSpPr>
          <p:cNvPr id="222245" name="Text Box 37"/>
          <p:cNvSpPr txBox="1">
            <a:spLocks noChangeArrowheads="1"/>
          </p:cNvSpPr>
          <p:nvPr/>
        </p:nvSpPr>
        <p:spPr bwMode="auto">
          <a:xfrm>
            <a:off x="409575" y="869950"/>
            <a:ext cx="7413625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30000"/>
              </a:spcBef>
            </a:pPr>
            <a:r>
              <a:rPr lang="en-US" sz="2500">
                <a:ea typeface="Arial" charset="0"/>
                <a:cs typeface="Arial" charset="0"/>
              </a:rPr>
              <a:t>Example:  1000 identical firms</a:t>
            </a:r>
          </a:p>
          <a:p>
            <a:pPr>
              <a:spcBef>
                <a:spcPct val="30000"/>
              </a:spcBef>
            </a:pPr>
            <a:r>
              <a:rPr lang="en-US" sz="2500">
                <a:ea typeface="Arial" charset="0"/>
                <a:cs typeface="Arial" charset="0"/>
              </a:rPr>
              <a:t>At each </a:t>
            </a:r>
            <a:r>
              <a:rPr lang="en-US" sz="2500" b="1" i="1">
                <a:ea typeface="Arial" charset="0"/>
                <a:cs typeface="Arial" charset="0"/>
              </a:rPr>
              <a:t>P</a:t>
            </a:r>
            <a:r>
              <a:rPr lang="en-US" sz="2500">
                <a:ea typeface="Arial" charset="0"/>
                <a:cs typeface="Arial" charset="0"/>
              </a:rPr>
              <a:t>,  market </a:t>
            </a:r>
            <a:r>
              <a:rPr lang="en-US" sz="2500" b="1" i="1">
                <a:ea typeface="Arial" charset="0"/>
                <a:cs typeface="Arial" charset="0"/>
              </a:rPr>
              <a:t>Q</a:t>
            </a:r>
            <a:r>
              <a:rPr lang="en-US" sz="2500" b="1" baseline="30000">
                <a:ea typeface="Arial" charset="0"/>
                <a:cs typeface="Arial" charset="0"/>
              </a:rPr>
              <a:t>s</a:t>
            </a:r>
            <a:r>
              <a:rPr lang="en-US" sz="2500">
                <a:ea typeface="Arial" charset="0"/>
                <a:cs typeface="Arial" charset="0"/>
              </a:rPr>
              <a:t>  =  1000 x (one firm’s </a:t>
            </a:r>
            <a:r>
              <a:rPr lang="en-US" sz="2500" b="1" i="1">
                <a:ea typeface="Arial" charset="0"/>
                <a:cs typeface="Arial" charset="0"/>
              </a:rPr>
              <a:t>Q</a:t>
            </a:r>
            <a:r>
              <a:rPr lang="en-US" sz="2500" b="1" baseline="30000">
                <a:ea typeface="Arial" charset="0"/>
                <a:cs typeface="Arial" charset="0"/>
              </a:rPr>
              <a:t>s</a:t>
            </a:r>
            <a:r>
              <a:rPr lang="en-US" sz="2500">
                <a:ea typeface="Arial" charset="0"/>
                <a:cs typeface="Arial" charset="0"/>
              </a:rPr>
              <a:t>)</a:t>
            </a:r>
          </a:p>
        </p:txBody>
      </p:sp>
      <p:grpSp>
        <p:nvGrpSpPr>
          <p:cNvPr id="58377" name="Group 83"/>
          <p:cNvGrpSpPr>
            <a:grpSpLocks/>
          </p:cNvGrpSpPr>
          <p:nvPr/>
        </p:nvGrpSpPr>
        <p:grpSpPr bwMode="auto">
          <a:xfrm>
            <a:off x="920750" y="1820863"/>
            <a:ext cx="2584450" cy="2759075"/>
            <a:chOff x="580" y="1147"/>
            <a:chExt cx="1628" cy="1738"/>
          </a:xfrm>
        </p:grpSpPr>
        <p:sp>
          <p:nvSpPr>
            <p:cNvPr id="58418" name="Arc 38"/>
            <p:cNvSpPr>
              <a:spLocks/>
            </p:cNvSpPr>
            <p:nvPr/>
          </p:nvSpPr>
          <p:spPr bwMode="auto">
            <a:xfrm rot="-239273" flipH="1" flipV="1">
              <a:off x="580" y="1147"/>
              <a:ext cx="1135" cy="1738"/>
            </a:xfrm>
            <a:custGeom>
              <a:avLst/>
              <a:gdLst>
                <a:gd name="T0" fmla="*/ 0 w 16034"/>
                <a:gd name="T1" fmla="*/ 0 h 21600"/>
                <a:gd name="T2" fmla="*/ 0 w 16034"/>
                <a:gd name="T3" fmla="*/ 0 h 21600"/>
                <a:gd name="T4" fmla="*/ 0 w 16034"/>
                <a:gd name="T5" fmla="*/ 0 h 21600"/>
                <a:gd name="T6" fmla="*/ 0 60000 65536"/>
                <a:gd name="T7" fmla="*/ 0 60000 65536"/>
                <a:gd name="T8" fmla="*/ 0 60000 65536"/>
                <a:gd name="T9" fmla="*/ 0 w 16034"/>
                <a:gd name="T10" fmla="*/ 0 h 21600"/>
                <a:gd name="T11" fmla="*/ 16034 w 1603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034" h="21600" fill="none" extrusionOk="0">
                  <a:moveTo>
                    <a:pt x="-1" y="2700"/>
                  </a:moveTo>
                  <a:cubicBezTo>
                    <a:pt x="3200" y="929"/>
                    <a:pt x="6799" y="-1"/>
                    <a:pt x="10458" y="0"/>
                  </a:cubicBezTo>
                  <a:cubicBezTo>
                    <a:pt x="12340" y="0"/>
                    <a:pt x="14215" y="246"/>
                    <a:pt x="16033" y="732"/>
                  </a:cubicBezTo>
                </a:path>
                <a:path w="16034" h="21600" stroke="0" extrusionOk="0">
                  <a:moveTo>
                    <a:pt x="-1" y="2700"/>
                  </a:moveTo>
                  <a:cubicBezTo>
                    <a:pt x="3200" y="929"/>
                    <a:pt x="6799" y="-1"/>
                    <a:pt x="10458" y="0"/>
                  </a:cubicBezTo>
                  <a:cubicBezTo>
                    <a:pt x="12340" y="0"/>
                    <a:pt x="14215" y="246"/>
                    <a:pt x="16033" y="732"/>
                  </a:cubicBezTo>
                  <a:lnTo>
                    <a:pt x="10458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9" name="Text Box 39"/>
            <p:cNvSpPr txBox="1">
              <a:spLocks noChangeArrowheads="1"/>
            </p:cNvSpPr>
            <p:nvPr/>
          </p:nvSpPr>
          <p:spPr bwMode="auto">
            <a:xfrm>
              <a:off x="1773" y="2497"/>
              <a:ext cx="43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AVC</a:t>
              </a:r>
            </a:p>
          </p:txBody>
        </p:sp>
      </p:grp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4208463" y="3675063"/>
            <a:ext cx="3544887" cy="457200"/>
            <a:chOff x="2644" y="2363"/>
            <a:chExt cx="2233" cy="288"/>
          </a:xfrm>
        </p:grpSpPr>
        <p:sp>
          <p:nvSpPr>
            <p:cNvPr id="58416" name="Line 41"/>
            <p:cNvSpPr>
              <a:spLocks noChangeShapeType="1"/>
            </p:cNvSpPr>
            <p:nvPr/>
          </p:nvSpPr>
          <p:spPr bwMode="auto">
            <a:xfrm>
              <a:off x="3049" y="2514"/>
              <a:ext cx="1828" cy="0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7" name="Text Box 42"/>
            <p:cNvSpPr txBox="1">
              <a:spLocks noChangeArrowheads="1"/>
            </p:cNvSpPr>
            <p:nvPr/>
          </p:nvSpPr>
          <p:spPr bwMode="auto">
            <a:xfrm>
              <a:off x="2644" y="2363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4208463" y="2995613"/>
            <a:ext cx="3544887" cy="457200"/>
            <a:chOff x="2644" y="1893"/>
            <a:chExt cx="2233" cy="288"/>
          </a:xfrm>
        </p:grpSpPr>
        <p:sp>
          <p:nvSpPr>
            <p:cNvPr id="58414" name="Line 44"/>
            <p:cNvSpPr>
              <a:spLocks noChangeShapeType="1"/>
            </p:cNvSpPr>
            <p:nvPr/>
          </p:nvSpPr>
          <p:spPr bwMode="auto">
            <a:xfrm>
              <a:off x="3049" y="2044"/>
              <a:ext cx="1828" cy="0"/>
            </a:xfrm>
            <a:prstGeom prst="line">
              <a:avLst/>
            </a:prstGeom>
            <a:noFill/>
            <a:ln w="28575">
              <a:solidFill>
                <a:srgbClr val="996633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5" name="Text Box 45"/>
            <p:cNvSpPr txBox="1">
              <a:spLocks noChangeArrowheads="1"/>
            </p:cNvSpPr>
            <p:nvPr/>
          </p:nvSpPr>
          <p:spPr bwMode="auto">
            <a:xfrm>
              <a:off x="2644" y="1893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3</a:t>
              </a:r>
            </a:p>
          </p:txBody>
        </p: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2384425" y="3178175"/>
            <a:ext cx="438150" cy="2343150"/>
            <a:chOff x="1502" y="2002"/>
            <a:chExt cx="276" cy="1476"/>
          </a:xfrm>
        </p:grpSpPr>
        <p:sp>
          <p:nvSpPr>
            <p:cNvPr id="58411" name="Line 70"/>
            <p:cNvSpPr>
              <a:spLocks noChangeShapeType="1"/>
            </p:cNvSpPr>
            <p:nvPr/>
          </p:nvSpPr>
          <p:spPr bwMode="auto">
            <a:xfrm>
              <a:off x="1641" y="2043"/>
              <a:ext cx="0" cy="1182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2" name="Oval 48"/>
            <p:cNvSpPr>
              <a:spLocks noChangeAspect="1" noChangeArrowheads="1"/>
            </p:cNvSpPr>
            <p:nvPr/>
          </p:nvSpPr>
          <p:spPr bwMode="auto">
            <a:xfrm>
              <a:off x="1602" y="200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58413" name="Text Box 49"/>
            <p:cNvSpPr txBox="1">
              <a:spLocks noChangeArrowheads="1"/>
            </p:cNvSpPr>
            <p:nvPr/>
          </p:nvSpPr>
          <p:spPr bwMode="auto">
            <a:xfrm>
              <a:off x="1502" y="3248"/>
              <a:ext cx="2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30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</p:grpSp>
      <p:grpSp>
        <p:nvGrpSpPr>
          <p:cNvPr id="16" name="Group 60"/>
          <p:cNvGrpSpPr>
            <a:grpSpLocks/>
          </p:cNvGrpSpPr>
          <p:nvPr/>
        </p:nvGrpSpPr>
        <p:grpSpPr bwMode="auto">
          <a:xfrm>
            <a:off x="246063" y="4360863"/>
            <a:ext cx="3544887" cy="457200"/>
            <a:chOff x="147" y="2365"/>
            <a:chExt cx="2233" cy="288"/>
          </a:xfrm>
        </p:grpSpPr>
        <p:sp>
          <p:nvSpPr>
            <p:cNvPr id="58409" name="Line 61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0" name="Text Box 62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1841500" y="3856038"/>
            <a:ext cx="438150" cy="1666875"/>
            <a:chOff x="1160" y="2429"/>
            <a:chExt cx="276" cy="1050"/>
          </a:xfrm>
        </p:grpSpPr>
        <p:sp>
          <p:nvSpPr>
            <p:cNvPr id="58406" name="Text Box 35"/>
            <p:cNvSpPr txBox="1">
              <a:spLocks noChangeArrowheads="1"/>
            </p:cNvSpPr>
            <p:nvPr/>
          </p:nvSpPr>
          <p:spPr bwMode="auto">
            <a:xfrm>
              <a:off x="1160" y="3249"/>
              <a:ext cx="2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20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58407" name="Line 71"/>
            <p:cNvSpPr>
              <a:spLocks noChangeShapeType="1"/>
            </p:cNvSpPr>
            <p:nvPr/>
          </p:nvSpPr>
          <p:spPr bwMode="auto">
            <a:xfrm>
              <a:off x="1302" y="2457"/>
              <a:ext cx="0" cy="76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8" name="Oval 36"/>
            <p:cNvSpPr>
              <a:spLocks noChangeAspect="1" noChangeArrowheads="1"/>
            </p:cNvSpPr>
            <p:nvPr/>
          </p:nvSpPr>
          <p:spPr bwMode="auto">
            <a:xfrm>
              <a:off x="1266" y="2429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1303338" y="4541838"/>
            <a:ext cx="438150" cy="981075"/>
            <a:chOff x="821" y="2861"/>
            <a:chExt cx="276" cy="618"/>
          </a:xfrm>
        </p:grpSpPr>
        <p:sp>
          <p:nvSpPr>
            <p:cNvPr id="58403" name="Text Box 66"/>
            <p:cNvSpPr txBox="1">
              <a:spLocks noChangeArrowheads="1"/>
            </p:cNvSpPr>
            <p:nvPr/>
          </p:nvSpPr>
          <p:spPr bwMode="auto">
            <a:xfrm>
              <a:off x="821" y="3249"/>
              <a:ext cx="2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10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58404" name="Line 72"/>
            <p:cNvSpPr>
              <a:spLocks noChangeShapeType="1"/>
            </p:cNvSpPr>
            <p:nvPr/>
          </p:nvSpPr>
          <p:spPr bwMode="auto">
            <a:xfrm>
              <a:off x="963" y="2895"/>
              <a:ext cx="0" cy="327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5" name="Oval 67"/>
            <p:cNvSpPr>
              <a:spLocks noChangeAspect="1" noChangeArrowheads="1"/>
            </p:cNvSpPr>
            <p:nvPr/>
          </p:nvSpPr>
          <p:spPr bwMode="auto">
            <a:xfrm>
              <a:off x="927" y="2861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19" name="Group 76"/>
          <p:cNvGrpSpPr>
            <a:grpSpLocks/>
          </p:cNvGrpSpPr>
          <p:nvPr/>
        </p:nvGrpSpPr>
        <p:grpSpPr bwMode="auto">
          <a:xfrm>
            <a:off x="4210050" y="4364038"/>
            <a:ext cx="3544888" cy="457200"/>
            <a:chOff x="147" y="2365"/>
            <a:chExt cx="2233" cy="288"/>
          </a:xfrm>
        </p:grpSpPr>
        <p:sp>
          <p:nvSpPr>
            <p:cNvPr id="58401" name="Line 77"/>
            <p:cNvSpPr>
              <a:spLocks noChangeShapeType="1"/>
            </p:cNvSpPr>
            <p:nvPr/>
          </p:nvSpPr>
          <p:spPr bwMode="auto">
            <a:xfrm>
              <a:off x="552" y="2516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2" name="Text Box 78"/>
            <p:cNvSpPr txBox="1">
              <a:spLocks noChangeArrowheads="1"/>
            </p:cNvSpPr>
            <p:nvPr/>
          </p:nvSpPr>
          <p:spPr bwMode="auto">
            <a:xfrm>
              <a:off x="147" y="2365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20" name="Group 91"/>
          <p:cNvGrpSpPr>
            <a:grpSpLocks/>
          </p:cNvGrpSpPr>
          <p:nvPr/>
        </p:nvGrpSpPr>
        <p:grpSpPr bwMode="auto">
          <a:xfrm>
            <a:off x="7040563" y="3178175"/>
            <a:ext cx="1063625" cy="3044825"/>
            <a:chOff x="4435" y="2002"/>
            <a:chExt cx="670" cy="1918"/>
          </a:xfrm>
        </p:grpSpPr>
        <p:sp>
          <p:nvSpPr>
            <p:cNvPr id="58397" name="Text Box 58"/>
            <p:cNvSpPr txBox="1">
              <a:spLocks noChangeArrowheads="1"/>
            </p:cNvSpPr>
            <p:nvPr/>
          </p:nvSpPr>
          <p:spPr bwMode="auto">
            <a:xfrm>
              <a:off x="4435" y="3690"/>
              <a:ext cx="67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30,000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58398" name="Line 59"/>
            <p:cNvSpPr>
              <a:spLocks noChangeShapeType="1"/>
            </p:cNvSpPr>
            <p:nvPr/>
          </p:nvSpPr>
          <p:spPr bwMode="auto">
            <a:xfrm>
              <a:off x="4558" y="3250"/>
              <a:ext cx="188" cy="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9" name="Line 80"/>
            <p:cNvSpPr>
              <a:spLocks noChangeShapeType="1"/>
            </p:cNvSpPr>
            <p:nvPr/>
          </p:nvSpPr>
          <p:spPr bwMode="auto">
            <a:xfrm>
              <a:off x="4560" y="2040"/>
              <a:ext cx="0" cy="118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0" name="Oval 57"/>
            <p:cNvSpPr>
              <a:spLocks noChangeAspect="1" noChangeArrowheads="1"/>
            </p:cNvSpPr>
            <p:nvPr/>
          </p:nvSpPr>
          <p:spPr bwMode="auto">
            <a:xfrm>
              <a:off x="4522" y="200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21" name="Group 89"/>
          <p:cNvGrpSpPr>
            <a:grpSpLocks/>
          </p:cNvGrpSpPr>
          <p:nvPr/>
        </p:nvGrpSpPr>
        <p:grpSpPr bwMode="auto">
          <a:xfrm>
            <a:off x="4532313" y="4546600"/>
            <a:ext cx="1063625" cy="1674813"/>
            <a:chOff x="2855" y="2864"/>
            <a:chExt cx="670" cy="1055"/>
          </a:xfrm>
        </p:grpSpPr>
        <p:sp>
          <p:nvSpPr>
            <p:cNvPr id="58393" name="Line 82"/>
            <p:cNvSpPr>
              <a:spLocks noChangeShapeType="1"/>
            </p:cNvSpPr>
            <p:nvPr/>
          </p:nvSpPr>
          <p:spPr bwMode="auto">
            <a:xfrm>
              <a:off x="3447" y="2901"/>
              <a:ext cx="0" cy="32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4" name="Oval 79"/>
            <p:cNvSpPr>
              <a:spLocks noChangeAspect="1" noChangeArrowheads="1"/>
            </p:cNvSpPr>
            <p:nvPr/>
          </p:nvSpPr>
          <p:spPr bwMode="auto">
            <a:xfrm>
              <a:off x="3409" y="2864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58395" name="Text Box 85"/>
            <p:cNvSpPr txBox="1">
              <a:spLocks noChangeArrowheads="1"/>
            </p:cNvSpPr>
            <p:nvPr/>
          </p:nvSpPr>
          <p:spPr bwMode="auto">
            <a:xfrm>
              <a:off x="2855" y="3689"/>
              <a:ext cx="67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10,000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58396" name="Line 86"/>
            <p:cNvSpPr>
              <a:spLocks noChangeShapeType="1"/>
            </p:cNvSpPr>
            <p:nvPr/>
          </p:nvSpPr>
          <p:spPr bwMode="auto">
            <a:xfrm flipV="1">
              <a:off x="3243" y="3253"/>
              <a:ext cx="20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90"/>
          <p:cNvGrpSpPr>
            <a:grpSpLocks/>
          </p:cNvGrpSpPr>
          <p:nvPr/>
        </p:nvGrpSpPr>
        <p:grpSpPr bwMode="auto">
          <a:xfrm>
            <a:off x="5813425" y="3854450"/>
            <a:ext cx="1063625" cy="2371725"/>
            <a:chOff x="3662" y="2428"/>
            <a:chExt cx="670" cy="1494"/>
          </a:xfrm>
        </p:grpSpPr>
        <p:sp>
          <p:nvSpPr>
            <p:cNvPr id="58389" name="Text Box 53"/>
            <p:cNvSpPr txBox="1">
              <a:spLocks noChangeArrowheads="1"/>
            </p:cNvSpPr>
            <p:nvPr/>
          </p:nvSpPr>
          <p:spPr bwMode="auto">
            <a:xfrm>
              <a:off x="3662" y="3692"/>
              <a:ext cx="67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20,000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  <p:sp>
          <p:nvSpPr>
            <p:cNvPr id="58390" name="Line 81"/>
            <p:cNvSpPr>
              <a:spLocks noChangeShapeType="1"/>
            </p:cNvSpPr>
            <p:nvPr/>
          </p:nvSpPr>
          <p:spPr bwMode="auto">
            <a:xfrm>
              <a:off x="4008" y="2466"/>
              <a:ext cx="0" cy="75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1" name="Oval 52"/>
            <p:cNvSpPr>
              <a:spLocks noChangeAspect="1" noChangeArrowheads="1"/>
            </p:cNvSpPr>
            <p:nvPr/>
          </p:nvSpPr>
          <p:spPr bwMode="auto">
            <a:xfrm>
              <a:off x="3970" y="2428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58392" name="Line 87"/>
            <p:cNvSpPr>
              <a:spLocks noChangeShapeType="1"/>
            </p:cNvSpPr>
            <p:nvPr/>
          </p:nvSpPr>
          <p:spPr bwMode="auto">
            <a:xfrm>
              <a:off x="4009" y="3248"/>
              <a:ext cx="0" cy="4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2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45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Entry &amp; Exit in the Long Run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In the LR, the number of firms can change due to entry &amp; exit.  </a:t>
            </a:r>
          </a:p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If existing firms earn positive economic profit, </a:t>
            </a:r>
          </a:p>
          <a:p>
            <a:pPr lvl="1">
              <a:buFont typeface="Wingdings" charset="2"/>
              <a:buChar char="§"/>
            </a:pPr>
            <a:r>
              <a:rPr lang="en-US" sz="2800" smtClean="0">
                <a:latin typeface="Arial" charset="0"/>
                <a:cs typeface="ＭＳ Ｐゴシック" charset="-128"/>
              </a:rPr>
              <a:t>new firms enter, SR market supply shifts right.  </a:t>
            </a:r>
          </a:p>
          <a:p>
            <a:pPr lvl="1">
              <a:buFont typeface="Wingdings" charset="2"/>
              <a:buChar char="§"/>
            </a:pPr>
            <a:r>
              <a:rPr lang="en-US" sz="2800" b="1" i="1" smtClean="0">
                <a:latin typeface="Arial" charset="0"/>
                <a:cs typeface="ＭＳ Ｐゴシック" charset="-128"/>
              </a:rPr>
              <a:t>P</a:t>
            </a:r>
            <a:r>
              <a:rPr lang="en-US" sz="2800" smtClean="0">
                <a:latin typeface="Arial" charset="0"/>
                <a:cs typeface="ＭＳ Ｐゴシック" charset="-128"/>
              </a:rPr>
              <a:t>  falls, reducing profits and slowing entry. </a:t>
            </a:r>
          </a:p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If existing firms incur losses, </a:t>
            </a:r>
          </a:p>
          <a:p>
            <a:pPr lvl="1">
              <a:buFont typeface="Wingdings" charset="2"/>
              <a:buChar char="§"/>
            </a:pPr>
            <a:r>
              <a:rPr lang="en-US" sz="2800" smtClean="0">
                <a:latin typeface="Arial" charset="0"/>
                <a:cs typeface="ＭＳ Ｐゴシック" charset="-128"/>
              </a:rPr>
              <a:t>some firms exit, SR market supply shifts left.  </a:t>
            </a:r>
          </a:p>
          <a:p>
            <a:pPr lvl="1">
              <a:buFont typeface="Wingdings" charset="2"/>
              <a:buChar char="§"/>
            </a:pPr>
            <a:r>
              <a:rPr lang="en-US" sz="2800" b="1" i="1" smtClean="0">
                <a:latin typeface="Arial" charset="0"/>
                <a:cs typeface="ＭＳ Ｐゴシック" charset="-128"/>
              </a:rPr>
              <a:t>P</a:t>
            </a:r>
            <a:r>
              <a:rPr lang="en-US" sz="2800" smtClean="0">
                <a:latin typeface="Arial" charset="0"/>
                <a:cs typeface="ＭＳ Ｐゴシック" charset="-128"/>
              </a:rPr>
              <a:t>  rises, reducing remaining firms’ losses.</a:t>
            </a:r>
          </a:p>
        </p:txBody>
      </p:sp>
      <p:sp>
        <p:nvSpPr>
          <p:cNvPr id="6041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bldLvl="4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The Zero-Profit Condition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Bef>
                <a:spcPct val="55000"/>
              </a:spcBef>
            </a:pPr>
            <a:r>
              <a:rPr lang="en-US" b="1" smtClean="0">
                <a:solidFill>
                  <a:srgbClr val="800080"/>
                </a:solidFill>
                <a:latin typeface="Arial" charset="0"/>
              </a:rPr>
              <a:t>Long-run equilibrium</a:t>
            </a:r>
            <a:r>
              <a:rPr lang="en-US" smtClean="0">
                <a:latin typeface="Arial" charset="0"/>
              </a:rPr>
              <a:t>:  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The process of entry or exit is complete— 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remaining firms earn zero economic profit.  </a:t>
            </a:r>
          </a:p>
          <a:p>
            <a:pPr>
              <a:spcBef>
                <a:spcPct val="55000"/>
              </a:spcBef>
            </a:pPr>
            <a:r>
              <a:rPr lang="en-US" smtClean="0">
                <a:latin typeface="Arial" charset="0"/>
              </a:rPr>
              <a:t>Zero economic profit occurs when </a:t>
            </a:r>
            <a:r>
              <a:rPr lang="en-US" b="1" i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ATC</a:t>
            </a:r>
            <a:r>
              <a:rPr lang="en-US" smtClean="0">
                <a:latin typeface="Arial" charset="0"/>
              </a:rPr>
              <a:t>. </a:t>
            </a:r>
          </a:p>
          <a:p>
            <a:pPr>
              <a:spcBef>
                <a:spcPct val="55000"/>
              </a:spcBef>
            </a:pPr>
            <a:r>
              <a:rPr lang="en-US" smtClean="0">
                <a:latin typeface="Arial" charset="0"/>
              </a:rPr>
              <a:t>Since firms produce where </a:t>
            </a:r>
            <a:r>
              <a:rPr lang="en-US" b="1" i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MR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MC</a:t>
            </a:r>
            <a:r>
              <a:rPr lang="en-US" smtClean="0">
                <a:latin typeface="Arial" charset="0"/>
              </a:rPr>
              <a:t>, 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the zero-profit condition is  </a:t>
            </a:r>
            <a:r>
              <a:rPr lang="en-US" b="1" i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MC</a:t>
            </a:r>
            <a:r>
              <a:rPr lang="en-US" smtClean="0">
                <a:latin typeface="Arial" charset="0"/>
              </a:rPr>
              <a:t> = </a:t>
            </a:r>
            <a:r>
              <a:rPr lang="en-US" i="1" smtClean="0">
                <a:latin typeface="Arial" charset="0"/>
              </a:rPr>
              <a:t>ATC</a:t>
            </a:r>
            <a:r>
              <a:rPr lang="en-US" smtClean="0">
                <a:latin typeface="Arial" charset="0"/>
              </a:rPr>
              <a:t>.</a:t>
            </a:r>
          </a:p>
          <a:p>
            <a:pPr>
              <a:spcBef>
                <a:spcPct val="55000"/>
              </a:spcBef>
            </a:pPr>
            <a:r>
              <a:rPr lang="en-US" smtClean="0">
                <a:latin typeface="Arial" charset="0"/>
              </a:rPr>
              <a:t>Recall that </a:t>
            </a:r>
            <a:r>
              <a:rPr lang="en-US" i="1" smtClean="0">
                <a:latin typeface="Arial" charset="0"/>
              </a:rPr>
              <a:t>MC</a:t>
            </a:r>
            <a:r>
              <a:rPr lang="en-US" smtClean="0">
                <a:latin typeface="Arial" charset="0"/>
              </a:rPr>
              <a:t> intersects </a:t>
            </a:r>
            <a:r>
              <a:rPr lang="en-US" i="1" smtClean="0">
                <a:latin typeface="Arial" charset="0"/>
              </a:rPr>
              <a:t>ATC</a:t>
            </a:r>
            <a:r>
              <a:rPr lang="en-US" smtClean="0">
                <a:latin typeface="Arial" charset="0"/>
              </a:rPr>
              <a:t> at minimum </a:t>
            </a:r>
            <a:r>
              <a:rPr lang="en-US" i="1" smtClean="0">
                <a:latin typeface="Arial" charset="0"/>
              </a:rPr>
              <a:t>ATC</a:t>
            </a:r>
            <a:r>
              <a:rPr lang="en-US" smtClean="0">
                <a:latin typeface="Arial" charset="0"/>
              </a:rPr>
              <a:t>.</a:t>
            </a:r>
          </a:p>
          <a:p>
            <a:pPr>
              <a:spcBef>
                <a:spcPct val="55000"/>
              </a:spcBef>
            </a:pPr>
            <a:r>
              <a:rPr lang="en-US" smtClean="0">
                <a:latin typeface="Arial" charset="0"/>
              </a:rPr>
              <a:t>Hence, in the long run,  </a:t>
            </a:r>
            <a:r>
              <a:rPr lang="en-US" b="1" i="1" smtClean="0">
                <a:latin typeface="Arial" charset="0"/>
              </a:rPr>
              <a:t>P</a:t>
            </a:r>
            <a:r>
              <a:rPr lang="en-US" smtClean="0">
                <a:latin typeface="Arial" charset="0"/>
              </a:rPr>
              <a:t> = minimum </a:t>
            </a:r>
            <a:r>
              <a:rPr lang="en-US" i="1" smtClean="0">
                <a:latin typeface="Arial" charset="0"/>
              </a:rPr>
              <a:t>ATC</a:t>
            </a:r>
            <a:r>
              <a:rPr lang="en-US" smtClean="0">
                <a:latin typeface="Arial" charset="0"/>
              </a:rPr>
              <a:t>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4564063" y="5280025"/>
            <a:ext cx="3146425" cy="5000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6246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4"/>
      <p:bldP spid="16896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300" smtClean="0">
                <a:latin typeface="Tahoma" charset="0"/>
                <a:ea typeface="Tahoma" charset="0"/>
                <a:cs typeface="Tahoma" charset="0"/>
              </a:rPr>
              <a:t>Why Do Firms Stay in Business </a:t>
            </a:r>
            <a:br>
              <a:rPr lang="en-US" sz="3300" smtClean="0">
                <a:latin typeface="Tahoma" charset="0"/>
                <a:ea typeface="Tahoma" charset="0"/>
                <a:cs typeface="Tahoma" charset="0"/>
              </a:rPr>
            </a:br>
            <a:r>
              <a:rPr lang="en-US" sz="3300" smtClean="0">
                <a:latin typeface="Tahoma" charset="0"/>
                <a:ea typeface="Tahoma" charset="0"/>
                <a:cs typeface="Tahoma" charset="0"/>
              </a:rPr>
              <a:t>if Profit = 0?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30313"/>
            <a:ext cx="8077200" cy="4979987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 smtClean="0">
                <a:latin typeface="Arial" charset="0"/>
                <a:cs typeface="ＭＳ Ｐゴシック" charset="-128"/>
              </a:rPr>
              <a:t>Recall, economic profit is revenue minus </a:t>
            </a:r>
            <a:r>
              <a:rPr lang="en-US" u="sng" dirty="0" smtClean="0">
                <a:latin typeface="Arial" charset="0"/>
                <a:cs typeface="ＭＳ Ｐゴシック" charset="-128"/>
              </a:rPr>
              <a:t>all</a:t>
            </a:r>
            <a:r>
              <a:rPr lang="en-US" dirty="0" smtClean="0">
                <a:latin typeface="Arial" charset="0"/>
                <a:cs typeface="ＭＳ Ｐゴシック" charset="-128"/>
              </a:rPr>
              <a:t> costs, including implicit costs like the opportunity cost of the owner’s time and money.  </a:t>
            </a:r>
          </a:p>
          <a:p>
            <a:pPr>
              <a:buFont typeface="Wingdings" charset="2"/>
              <a:buChar char="§"/>
            </a:pPr>
            <a:r>
              <a:rPr lang="en-US" dirty="0" smtClean="0">
                <a:latin typeface="Arial" charset="0"/>
                <a:cs typeface="ＭＳ Ｐゴシック" charset="-128"/>
              </a:rPr>
              <a:t>In the zero-profit equilibrium, </a:t>
            </a:r>
          </a:p>
          <a:p>
            <a:pPr lvl="1">
              <a:buFont typeface="Wingdings" charset="2"/>
              <a:buChar char="§"/>
            </a:pPr>
            <a:r>
              <a:rPr lang="en-US" dirty="0" smtClean="0">
                <a:latin typeface="Arial" charset="0"/>
                <a:cs typeface="ＭＳ Ｐゴシック" charset="-128"/>
              </a:rPr>
              <a:t>firms earn enough revenue to cover these costs.</a:t>
            </a:r>
          </a:p>
          <a:p>
            <a:pPr lvl="1">
              <a:buFont typeface="Wingdings" charset="2"/>
              <a:buChar char="§"/>
            </a:pPr>
            <a:r>
              <a:rPr lang="en-US" dirty="0" smtClean="0">
                <a:latin typeface="Arial" charset="0"/>
                <a:cs typeface="ＭＳ Ｐゴシック" charset="-128"/>
              </a:rPr>
              <a:t>accounting profit is positive.</a:t>
            </a:r>
          </a:p>
        </p:txBody>
      </p:sp>
      <p:sp>
        <p:nvSpPr>
          <p:cNvPr id="6451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700" smtClean="0">
                <a:latin typeface="Tahoma" charset="0"/>
                <a:ea typeface="Tahoma" charset="0"/>
                <a:cs typeface="Tahoma" charset="0"/>
              </a:rPr>
              <a:t>Introduction:  A Scenario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700" smtClean="0">
                <a:latin typeface="Arial" charset="0"/>
              </a:rPr>
              <a:t>Three years after graduating, you run your own business.  </a:t>
            </a:r>
          </a:p>
          <a:p>
            <a:r>
              <a:rPr lang="en-US" sz="2700" smtClean="0">
                <a:latin typeface="Arial" charset="0"/>
              </a:rPr>
              <a:t>You must decide how much to produce, what price to charge, how many workers to hire, etc.</a:t>
            </a:r>
          </a:p>
          <a:p>
            <a:r>
              <a:rPr lang="en-US" sz="2700" smtClean="0">
                <a:latin typeface="Arial" charset="0"/>
              </a:rPr>
              <a:t>What factors should affect these decisions? </a:t>
            </a:r>
          </a:p>
          <a:p>
            <a:pPr lvl="1"/>
            <a:r>
              <a:rPr lang="en-US" smtClean="0">
                <a:latin typeface="Arial" charset="0"/>
              </a:rPr>
              <a:t>Your costs (studied in preceding chapter)</a:t>
            </a:r>
          </a:p>
          <a:p>
            <a:pPr lvl="1"/>
            <a:r>
              <a:rPr lang="en-US" smtClean="0">
                <a:latin typeface="Arial" charset="0"/>
              </a:rPr>
              <a:t>How much competition you face</a:t>
            </a:r>
          </a:p>
          <a:p>
            <a:r>
              <a:rPr lang="en-US" sz="2700" smtClean="0">
                <a:latin typeface="Arial" charset="0"/>
              </a:rPr>
              <a:t>We begin by studying the behavior of firms in perfectly competitive markets.</a:t>
            </a:r>
          </a:p>
        </p:txBody>
      </p:sp>
      <p:sp>
        <p:nvSpPr>
          <p:cNvPr id="1126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bldLvl="4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/>
          <a:lstStyle/>
          <a:p>
            <a:pPr algn="ctr"/>
            <a:r>
              <a:rPr lang="en-US" sz="3500" smtClean="0">
                <a:latin typeface="Tahoma" charset="0"/>
                <a:ea typeface="Tahoma" charset="0"/>
                <a:cs typeface="Tahoma" charset="0"/>
              </a:rPr>
              <a:t>The LR Market Supply Curve</a:t>
            </a:r>
          </a:p>
        </p:txBody>
      </p:sp>
      <p:grpSp>
        <p:nvGrpSpPr>
          <p:cNvPr id="66562" name="Group 3"/>
          <p:cNvGrpSpPr>
            <a:grpSpLocks/>
          </p:cNvGrpSpPr>
          <p:nvPr/>
        </p:nvGrpSpPr>
        <p:grpSpPr bwMode="auto">
          <a:xfrm>
            <a:off x="1995488" y="3148013"/>
            <a:ext cx="1952625" cy="2203450"/>
            <a:chOff x="837" y="2095"/>
            <a:chExt cx="1230" cy="1388"/>
          </a:xfrm>
        </p:grpSpPr>
        <p:sp>
          <p:nvSpPr>
            <p:cNvPr id="66593" name="Line 4"/>
            <p:cNvSpPr>
              <a:spLocks noChangeShapeType="1"/>
            </p:cNvSpPr>
            <p:nvPr/>
          </p:nvSpPr>
          <p:spPr bwMode="auto">
            <a:xfrm flipV="1">
              <a:off x="837" y="2293"/>
              <a:ext cx="944" cy="119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4" name="Text Box 5"/>
            <p:cNvSpPr txBox="1">
              <a:spLocks noChangeArrowheads="1"/>
            </p:cNvSpPr>
            <p:nvPr/>
          </p:nvSpPr>
          <p:spPr bwMode="auto">
            <a:xfrm>
              <a:off x="1684" y="2095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66563" name="Group 67"/>
          <p:cNvGrpSpPr>
            <a:grpSpLocks/>
          </p:cNvGrpSpPr>
          <p:nvPr/>
        </p:nvGrpSpPr>
        <p:grpSpPr bwMode="auto">
          <a:xfrm>
            <a:off x="4860925" y="2706688"/>
            <a:ext cx="3975100" cy="3470275"/>
            <a:chOff x="2887" y="1376"/>
            <a:chExt cx="2504" cy="2186"/>
          </a:xfrm>
        </p:grpSpPr>
        <p:sp>
          <p:nvSpPr>
            <p:cNvPr id="66586" name="Text Box 10"/>
            <p:cNvSpPr txBox="1">
              <a:spLocks noChangeArrowheads="1"/>
            </p:cNvSpPr>
            <p:nvPr/>
          </p:nvSpPr>
          <p:spPr bwMode="auto">
            <a:xfrm>
              <a:off x="3574" y="1376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ea typeface="Arial" charset="0"/>
                  <a:cs typeface="Arial" charset="0"/>
                </a:rPr>
                <a:t>Market</a:t>
              </a:r>
            </a:p>
          </p:txBody>
        </p:sp>
        <p:grpSp>
          <p:nvGrpSpPr>
            <p:cNvPr id="66587" name="Group 12"/>
            <p:cNvGrpSpPr>
              <a:grpSpLocks/>
            </p:cNvGrpSpPr>
            <p:nvPr/>
          </p:nvGrpSpPr>
          <p:grpSpPr bwMode="auto">
            <a:xfrm>
              <a:off x="3056" y="1791"/>
              <a:ext cx="1710" cy="1436"/>
              <a:chOff x="3049" y="1681"/>
              <a:chExt cx="1864" cy="1932"/>
            </a:xfrm>
          </p:grpSpPr>
          <p:sp>
            <p:nvSpPr>
              <p:cNvPr id="66591" name="Line 13"/>
              <p:cNvSpPr>
                <a:spLocks noChangeShapeType="1"/>
              </p:cNvSpPr>
              <p:nvPr/>
            </p:nvSpPr>
            <p:spPr bwMode="auto">
              <a:xfrm>
                <a:off x="3049" y="1681"/>
                <a:ext cx="0" cy="19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592" name="Line 14"/>
              <p:cNvSpPr>
                <a:spLocks noChangeShapeType="1"/>
              </p:cNvSpPr>
              <p:nvPr/>
            </p:nvSpPr>
            <p:spPr bwMode="auto">
              <a:xfrm>
                <a:off x="3049" y="3613"/>
                <a:ext cx="1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588" name="Text Box 15"/>
            <p:cNvSpPr txBox="1">
              <a:spLocks noChangeArrowheads="1"/>
            </p:cNvSpPr>
            <p:nvPr/>
          </p:nvSpPr>
          <p:spPr bwMode="auto">
            <a:xfrm>
              <a:off x="4732" y="3082"/>
              <a:ext cx="355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66589" name="Text Box 16"/>
            <p:cNvSpPr txBox="1">
              <a:spLocks noChangeArrowheads="1"/>
            </p:cNvSpPr>
            <p:nvPr/>
          </p:nvSpPr>
          <p:spPr bwMode="auto">
            <a:xfrm>
              <a:off x="2887" y="1541"/>
              <a:ext cx="29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</a:p>
          </p:txBody>
        </p:sp>
        <p:sp>
          <p:nvSpPr>
            <p:cNvPr id="66590" name="Text Box 17"/>
            <p:cNvSpPr txBox="1">
              <a:spLocks noChangeArrowheads="1"/>
            </p:cNvSpPr>
            <p:nvPr/>
          </p:nvSpPr>
          <p:spPr bwMode="auto">
            <a:xfrm>
              <a:off x="4547" y="3274"/>
              <a:ext cx="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ea typeface="Arial" charset="0"/>
                  <a:cs typeface="Arial" charset="0"/>
                </a:rPr>
                <a:t>(market)</a:t>
              </a:r>
            </a:p>
          </p:txBody>
        </p:sp>
      </p:grpSp>
      <p:grpSp>
        <p:nvGrpSpPr>
          <p:cNvPr id="66564" name="Group 69"/>
          <p:cNvGrpSpPr>
            <a:grpSpLocks/>
          </p:cNvGrpSpPr>
          <p:nvPr/>
        </p:nvGrpSpPr>
        <p:grpSpPr bwMode="auto">
          <a:xfrm>
            <a:off x="1236663" y="2668588"/>
            <a:ext cx="3533775" cy="3514725"/>
            <a:chOff x="401" y="1352"/>
            <a:chExt cx="2226" cy="2214"/>
          </a:xfrm>
        </p:grpSpPr>
        <p:sp>
          <p:nvSpPr>
            <p:cNvPr id="66579" name="Text Box 19"/>
            <p:cNvSpPr txBox="1">
              <a:spLocks noChangeArrowheads="1"/>
            </p:cNvSpPr>
            <p:nvPr/>
          </p:nvSpPr>
          <p:spPr bwMode="auto">
            <a:xfrm>
              <a:off x="997" y="1352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ea typeface="Arial" charset="0"/>
                  <a:cs typeface="Arial" charset="0"/>
                </a:rPr>
                <a:t>One firm</a:t>
              </a:r>
            </a:p>
          </p:txBody>
        </p:sp>
        <p:grpSp>
          <p:nvGrpSpPr>
            <p:cNvPr id="66580" name="Group 21"/>
            <p:cNvGrpSpPr>
              <a:grpSpLocks/>
            </p:cNvGrpSpPr>
            <p:nvPr/>
          </p:nvGrpSpPr>
          <p:grpSpPr bwMode="auto">
            <a:xfrm>
              <a:off x="562" y="1793"/>
              <a:ext cx="1606" cy="1431"/>
              <a:chOff x="1489" y="785"/>
              <a:chExt cx="3650" cy="2492"/>
            </a:xfrm>
          </p:grpSpPr>
          <p:sp>
            <p:nvSpPr>
              <p:cNvPr id="66584" name="Line 22"/>
              <p:cNvSpPr>
                <a:spLocks noChangeShapeType="1"/>
              </p:cNvSpPr>
              <p:nvPr/>
            </p:nvSpPr>
            <p:spPr bwMode="auto">
              <a:xfrm>
                <a:off x="1489" y="785"/>
                <a:ext cx="0" cy="24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585" name="Line 23"/>
              <p:cNvSpPr>
                <a:spLocks noChangeShapeType="1"/>
              </p:cNvSpPr>
              <p:nvPr/>
            </p:nvSpPr>
            <p:spPr bwMode="auto">
              <a:xfrm>
                <a:off x="1489" y="3277"/>
                <a:ext cx="36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581" name="Text Box 24"/>
            <p:cNvSpPr txBox="1">
              <a:spLocks noChangeArrowheads="1"/>
            </p:cNvSpPr>
            <p:nvPr/>
          </p:nvSpPr>
          <p:spPr bwMode="auto">
            <a:xfrm>
              <a:off x="2135" y="3079"/>
              <a:ext cx="338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Q</a:t>
              </a:r>
            </a:p>
          </p:txBody>
        </p:sp>
        <p:sp>
          <p:nvSpPr>
            <p:cNvPr id="66582" name="Text Box 25"/>
            <p:cNvSpPr txBox="1">
              <a:spLocks noChangeArrowheads="1"/>
            </p:cNvSpPr>
            <p:nvPr/>
          </p:nvSpPr>
          <p:spPr bwMode="auto">
            <a:xfrm>
              <a:off x="401" y="1544"/>
              <a:ext cx="284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500" b="1" i="1">
                  <a:ea typeface="Arial" charset="0"/>
                  <a:cs typeface="Arial" charset="0"/>
                </a:rPr>
                <a:t>P</a:t>
              </a:r>
            </a:p>
          </p:txBody>
        </p:sp>
        <p:sp>
          <p:nvSpPr>
            <p:cNvPr id="66583" name="Text Box 26"/>
            <p:cNvSpPr txBox="1">
              <a:spLocks noChangeArrowheads="1"/>
            </p:cNvSpPr>
            <p:nvPr/>
          </p:nvSpPr>
          <p:spPr bwMode="auto">
            <a:xfrm>
              <a:off x="2017" y="3278"/>
              <a:ext cx="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ea typeface="Arial" charset="0"/>
                  <a:cs typeface="Arial" charset="0"/>
                </a:rPr>
                <a:t>(firm)</a:t>
              </a:r>
            </a:p>
          </p:txBody>
        </p:sp>
      </p:grp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754063" y="1108075"/>
            <a:ext cx="2593975" cy="13065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en-US" sz="2500">
                <a:ea typeface="Arial" charset="0"/>
                <a:cs typeface="Arial" charset="0"/>
              </a:rPr>
              <a:t>In the long run, </a:t>
            </a:r>
            <a:br>
              <a:rPr lang="en-US" sz="2500">
                <a:ea typeface="Arial" charset="0"/>
                <a:cs typeface="Arial" charset="0"/>
              </a:rPr>
            </a:br>
            <a:r>
              <a:rPr lang="en-US" sz="2500">
                <a:ea typeface="Arial" charset="0"/>
                <a:cs typeface="Arial" charset="0"/>
              </a:rPr>
              <a:t>the typical firm </a:t>
            </a:r>
            <a:br>
              <a:rPr lang="en-US" sz="2500">
                <a:ea typeface="Arial" charset="0"/>
                <a:cs typeface="Arial" charset="0"/>
              </a:rPr>
            </a:br>
            <a:r>
              <a:rPr lang="en-US" sz="2500">
                <a:ea typeface="Arial" charset="0"/>
                <a:cs typeface="Arial" charset="0"/>
              </a:rPr>
              <a:t>earns zero profit.</a:t>
            </a:r>
          </a:p>
        </p:txBody>
      </p:sp>
      <p:grpSp>
        <p:nvGrpSpPr>
          <p:cNvPr id="66566" name="Group 70"/>
          <p:cNvGrpSpPr>
            <a:grpSpLocks/>
          </p:cNvGrpSpPr>
          <p:nvPr/>
        </p:nvGrpSpPr>
        <p:grpSpPr bwMode="auto">
          <a:xfrm>
            <a:off x="1597025" y="3468688"/>
            <a:ext cx="3003550" cy="1111250"/>
            <a:chOff x="628" y="1856"/>
            <a:chExt cx="1892" cy="700"/>
          </a:xfrm>
        </p:grpSpPr>
        <p:sp>
          <p:nvSpPr>
            <p:cNvPr id="66577" name="Arc 61"/>
            <p:cNvSpPr>
              <a:spLocks/>
            </p:cNvSpPr>
            <p:nvPr/>
          </p:nvSpPr>
          <p:spPr bwMode="auto">
            <a:xfrm flipH="1" flipV="1">
              <a:off x="628" y="1856"/>
              <a:ext cx="1344" cy="700"/>
            </a:xfrm>
            <a:custGeom>
              <a:avLst/>
              <a:gdLst>
                <a:gd name="T0" fmla="*/ 0 w 34271"/>
                <a:gd name="T1" fmla="*/ 0 h 21600"/>
                <a:gd name="T2" fmla="*/ 0 w 34271"/>
                <a:gd name="T3" fmla="*/ 0 h 21600"/>
                <a:gd name="T4" fmla="*/ 0 w 34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271"/>
                <a:gd name="T10" fmla="*/ 0 h 21600"/>
                <a:gd name="T11" fmla="*/ 34271 w 34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71" h="21600" fill="none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</a:path>
                <a:path w="34271" h="21600" stroke="0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  <a:lnTo>
                    <a:pt x="18002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8" name="Text Box 62"/>
            <p:cNvSpPr txBox="1">
              <a:spLocks noChangeArrowheads="1"/>
            </p:cNvSpPr>
            <p:nvPr/>
          </p:nvSpPr>
          <p:spPr bwMode="auto">
            <a:xfrm>
              <a:off x="1804" y="2016"/>
              <a:ext cx="7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LRATC</a:t>
              </a:r>
            </a:p>
          </p:txBody>
        </p: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5129213" y="4225925"/>
            <a:ext cx="3687762" cy="657225"/>
            <a:chOff x="3056" y="2333"/>
            <a:chExt cx="2323" cy="414"/>
          </a:xfrm>
        </p:grpSpPr>
        <p:sp>
          <p:nvSpPr>
            <p:cNvPr id="66575" name="Line 41"/>
            <p:cNvSpPr>
              <a:spLocks noChangeShapeType="1"/>
            </p:cNvSpPr>
            <p:nvPr/>
          </p:nvSpPr>
          <p:spPr bwMode="auto">
            <a:xfrm>
              <a:off x="3056" y="2556"/>
              <a:ext cx="1573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6" name="Text Box 63"/>
            <p:cNvSpPr txBox="1">
              <a:spLocks noChangeArrowheads="1"/>
            </p:cNvSpPr>
            <p:nvPr/>
          </p:nvSpPr>
          <p:spPr bwMode="auto">
            <a:xfrm>
              <a:off x="4624" y="2333"/>
              <a:ext cx="755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ea typeface="Arial" charset="0"/>
                  <a:cs typeface="Arial" charset="0"/>
                </a:rPr>
                <a:t>long-run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ea typeface="Arial" charset="0"/>
                  <a:cs typeface="Arial" charset="0"/>
                </a:rPr>
                <a:t>supply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320675" y="3963988"/>
            <a:ext cx="1109663" cy="1187450"/>
            <a:chOff x="258" y="2497"/>
            <a:chExt cx="699" cy="748"/>
          </a:xfrm>
        </p:grpSpPr>
        <p:sp>
          <p:nvSpPr>
            <p:cNvPr id="66573" name="Text Box 8"/>
            <p:cNvSpPr txBox="1">
              <a:spLocks noChangeArrowheads="1"/>
            </p:cNvSpPr>
            <p:nvPr/>
          </p:nvSpPr>
          <p:spPr bwMode="auto">
            <a:xfrm>
              <a:off x="258" y="2497"/>
              <a:ext cx="561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>
                  <a:ea typeface="Arial" charset="0"/>
                  <a:cs typeface="Arial" charset="0"/>
                </a:rPr>
                <a:t> = min. </a:t>
              </a:r>
              <a:r>
                <a:rPr lang="en-US" sz="2400" i="1">
                  <a:ea typeface="Arial" charset="0"/>
                  <a:cs typeface="Arial" charset="0"/>
                </a:rPr>
                <a:t>ATC</a:t>
              </a:r>
            </a:p>
          </p:txBody>
        </p:sp>
        <p:sp>
          <p:nvSpPr>
            <p:cNvPr id="66574" name="AutoShape 72"/>
            <p:cNvSpPr>
              <a:spLocks/>
            </p:cNvSpPr>
            <p:nvPr/>
          </p:nvSpPr>
          <p:spPr bwMode="auto">
            <a:xfrm>
              <a:off x="741" y="2542"/>
              <a:ext cx="216" cy="679"/>
            </a:xfrm>
            <a:prstGeom prst="rightBrace">
              <a:avLst>
                <a:gd name="adj1" fmla="val 35466"/>
                <a:gd name="adj2" fmla="val 50000"/>
              </a:avLst>
            </a:prstGeom>
            <a:noFill/>
            <a:ln w="19050">
              <a:solidFill>
                <a:srgbClr val="A5002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sp>
        <p:nvSpPr>
          <p:cNvPr id="145415" name="Line 7"/>
          <p:cNvSpPr>
            <a:spLocks noChangeShapeType="1"/>
          </p:cNvSpPr>
          <p:nvPr/>
        </p:nvSpPr>
        <p:spPr bwMode="auto">
          <a:xfrm>
            <a:off x="1490663" y="4576763"/>
            <a:ext cx="3624262" cy="9525"/>
          </a:xfrm>
          <a:prstGeom prst="line">
            <a:avLst/>
          </a:prstGeom>
          <a:noFill/>
          <a:ln w="12700">
            <a:solidFill>
              <a:srgbClr val="CC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0" name="Oval 71"/>
          <p:cNvSpPr>
            <a:spLocks noChangeAspect="1" noChangeArrowheads="1"/>
          </p:cNvSpPr>
          <p:nvPr/>
        </p:nvSpPr>
        <p:spPr bwMode="auto">
          <a:xfrm>
            <a:off x="2555875" y="4524375"/>
            <a:ext cx="115888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45481" name="Text Box 73"/>
          <p:cNvSpPr txBox="1">
            <a:spLocks noChangeArrowheads="1"/>
          </p:cNvSpPr>
          <p:nvPr/>
        </p:nvSpPr>
        <p:spPr bwMode="auto">
          <a:xfrm>
            <a:off x="5338763" y="1081088"/>
            <a:ext cx="3349625" cy="1249362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30000"/>
              </a:spcBef>
            </a:pPr>
            <a:r>
              <a:rPr lang="en-US" sz="2500">
                <a:ea typeface="Arial" charset="0"/>
                <a:cs typeface="Arial" charset="0"/>
              </a:rPr>
              <a:t>The LR market supply curve is horizontal at </a:t>
            </a:r>
            <a:br>
              <a:rPr lang="en-US" sz="2500">
                <a:ea typeface="Arial" charset="0"/>
                <a:cs typeface="Arial" charset="0"/>
              </a:rPr>
            </a:br>
            <a:r>
              <a:rPr lang="en-US" sz="2500" b="1" i="1">
                <a:ea typeface="Arial" charset="0"/>
                <a:cs typeface="Arial" charset="0"/>
              </a:rPr>
              <a:t>P</a:t>
            </a:r>
            <a:r>
              <a:rPr lang="en-US" sz="2500">
                <a:ea typeface="Arial" charset="0"/>
                <a:cs typeface="Arial" charset="0"/>
              </a:rPr>
              <a:t> = minimum </a:t>
            </a:r>
            <a:r>
              <a:rPr lang="en-US" sz="2500" i="1">
                <a:ea typeface="Arial" charset="0"/>
                <a:cs typeface="Arial" charset="0"/>
              </a:rPr>
              <a:t>ATC</a:t>
            </a:r>
            <a:r>
              <a:rPr lang="en-US" sz="2500"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6657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45" grpId="0" animBg="1" autoUpdateAnimBg="0"/>
      <p:bldP spid="145415" grpId="0" animBg="1"/>
      <p:bldP spid="145481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09" name="Group 66"/>
          <p:cNvGrpSpPr>
            <a:grpSpLocks/>
          </p:cNvGrpSpPr>
          <p:nvPr/>
        </p:nvGrpSpPr>
        <p:grpSpPr bwMode="auto">
          <a:xfrm>
            <a:off x="5106988" y="2573338"/>
            <a:ext cx="2587625" cy="2640012"/>
            <a:chOff x="3217" y="1621"/>
            <a:chExt cx="1630" cy="1663"/>
          </a:xfrm>
        </p:grpSpPr>
        <p:sp>
          <p:nvSpPr>
            <p:cNvPr id="68692" name="Line 33"/>
            <p:cNvSpPr>
              <a:spLocks noChangeShapeType="1"/>
            </p:cNvSpPr>
            <p:nvPr/>
          </p:nvSpPr>
          <p:spPr bwMode="auto">
            <a:xfrm flipV="1">
              <a:off x="3217" y="1833"/>
              <a:ext cx="1332" cy="1451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93" name="Text Box 34"/>
            <p:cNvSpPr txBox="1">
              <a:spLocks noChangeArrowheads="1"/>
            </p:cNvSpPr>
            <p:nvPr/>
          </p:nvSpPr>
          <p:spPr bwMode="auto">
            <a:xfrm>
              <a:off x="4545" y="1621"/>
              <a:ext cx="30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S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884238" y="3357563"/>
            <a:ext cx="1649412" cy="1058862"/>
            <a:chOff x="557" y="2115"/>
            <a:chExt cx="1039" cy="667"/>
          </a:xfrm>
        </p:grpSpPr>
        <p:sp>
          <p:nvSpPr>
            <p:cNvPr id="68689" name="Rectangle 2"/>
            <p:cNvSpPr>
              <a:spLocks noChangeArrowheads="1"/>
            </p:cNvSpPr>
            <p:nvPr/>
          </p:nvSpPr>
          <p:spPr bwMode="auto">
            <a:xfrm>
              <a:off x="557" y="2536"/>
              <a:ext cx="1039" cy="246"/>
            </a:xfrm>
            <a:prstGeom prst="rect">
              <a:avLst/>
            </a:prstGeom>
            <a:solidFill>
              <a:srgbClr val="FFCC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68690" name="Text Box 55"/>
            <p:cNvSpPr txBox="1">
              <a:spLocks noChangeArrowheads="1"/>
            </p:cNvSpPr>
            <p:nvPr/>
          </p:nvSpPr>
          <p:spPr bwMode="auto">
            <a:xfrm>
              <a:off x="693" y="2115"/>
              <a:ext cx="48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ea typeface="Arial" charset="0"/>
                  <a:cs typeface="Arial" charset="0"/>
                </a:rPr>
                <a:t>Profit</a:t>
              </a:r>
            </a:p>
          </p:txBody>
        </p:sp>
        <p:sp>
          <p:nvSpPr>
            <p:cNvPr id="68691" name="Line 56"/>
            <p:cNvSpPr>
              <a:spLocks noChangeShapeType="1"/>
            </p:cNvSpPr>
            <p:nvPr/>
          </p:nvSpPr>
          <p:spPr bwMode="auto">
            <a:xfrm>
              <a:off x="959" y="2342"/>
              <a:ext cx="114" cy="2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8611" name="Group 67"/>
          <p:cNvGrpSpPr>
            <a:grpSpLocks/>
          </p:cNvGrpSpPr>
          <p:nvPr/>
        </p:nvGrpSpPr>
        <p:grpSpPr bwMode="auto">
          <a:xfrm>
            <a:off x="5113338" y="4037013"/>
            <a:ext cx="2808287" cy="1584325"/>
            <a:chOff x="3221" y="2543"/>
            <a:chExt cx="1769" cy="998"/>
          </a:xfrm>
        </p:grpSpPr>
        <p:sp>
          <p:nvSpPr>
            <p:cNvPr id="68687" name="Line 35"/>
            <p:cNvSpPr>
              <a:spLocks noChangeShapeType="1"/>
            </p:cNvSpPr>
            <p:nvPr/>
          </p:nvSpPr>
          <p:spPr bwMode="auto">
            <a:xfrm>
              <a:off x="3221" y="2543"/>
              <a:ext cx="1459" cy="907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88" name="Text Box 58"/>
            <p:cNvSpPr txBox="1">
              <a:spLocks noChangeArrowheads="1"/>
            </p:cNvSpPr>
            <p:nvPr/>
          </p:nvSpPr>
          <p:spPr bwMode="auto">
            <a:xfrm>
              <a:off x="4688" y="3311"/>
              <a:ext cx="30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D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68612" name="Group 61"/>
          <p:cNvGrpSpPr>
            <a:grpSpLocks/>
          </p:cNvGrpSpPr>
          <p:nvPr/>
        </p:nvGrpSpPr>
        <p:grpSpPr bwMode="auto">
          <a:xfrm>
            <a:off x="4178300" y="4125913"/>
            <a:ext cx="4738688" cy="657225"/>
            <a:chOff x="2632" y="2599"/>
            <a:chExt cx="2985" cy="414"/>
          </a:xfrm>
        </p:grpSpPr>
        <p:sp>
          <p:nvSpPr>
            <p:cNvPr id="68684" name="Line 12"/>
            <p:cNvSpPr>
              <a:spLocks noChangeShapeType="1"/>
            </p:cNvSpPr>
            <p:nvPr/>
          </p:nvSpPr>
          <p:spPr bwMode="auto">
            <a:xfrm>
              <a:off x="3044" y="2819"/>
              <a:ext cx="1882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85" name="Text Box 13"/>
            <p:cNvSpPr txBox="1">
              <a:spLocks noChangeArrowheads="1"/>
            </p:cNvSpPr>
            <p:nvPr/>
          </p:nvSpPr>
          <p:spPr bwMode="auto">
            <a:xfrm>
              <a:off x="2632" y="2668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8686" name="Text Box 57"/>
            <p:cNvSpPr txBox="1">
              <a:spLocks noChangeArrowheads="1"/>
            </p:cNvSpPr>
            <p:nvPr/>
          </p:nvSpPr>
          <p:spPr bwMode="auto">
            <a:xfrm>
              <a:off x="4862" y="2599"/>
              <a:ext cx="755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ea typeface="Arial" charset="0"/>
                  <a:cs typeface="Arial" charset="0"/>
                </a:rPr>
                <a:t>long-run</a:t>
              </a:r>
            </a:p>
            <a:p>
              <a:pPr>
                <a:lnSpc>
                  <a:spcPct val="90000"/>
                </a:lnSpc>
              </a:pPr>
              <a:r>
                <a:rPr lang="en-US" sz="2400">
                  <a:ea typeface="Arial" charset="0"/>
                  <a:cs typeface="Arial" charset="0"/>
                </a:rPr>
                <a:t>supply</a:t>
              </a:r>
              <a:endParaRPr lang="en-US" sz="2400" baseline="-25000">
                <a:ea typeface="Arial" charset="0"/>
                <a:cs typeface="Arial" charset="0"/>
              </a:endParaRPr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5199063" y="3367088"/>
            <a:ext cx="3057525" cy="1931987"/>
            <a:chOff x="3275" y="2121"/>
            <a:chExt cx="1926" cy="1217"/>
          </a:xfrm>
        </p:grpSpPr>
        <p:sp>
          <p:nvSpPr>
            <p:cNvPr id="68682" name="Line 36"/>
            <p:cNvSpPr>
              <a:spLocks noChangeShapeType="1"/>
            </p:cNvSpPr>
            <p:nvPr/>
          </p:nvSpPr>
          <p:spPr bwMode="auto">
            <a:xfrm>
              <a:off x="3275" y="2121"/>
              <a:ext cx="1686" cy="10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83" name="Text Box 59"/>
            <p:cNvSpPr txBox="1">
              <a:spLocks noChangeArrowheads="1"/>
            </p:cNvSpPr>
            <p:nvPr/>
          </p:nvSpPr>
          <p:spPr bwMode="auto">
            <a:xfrm>
              <a:off x="4976" y="3108"/>
              <a:ext cx="22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D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6861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6838"/>
            <a:ext cx="9144000" cy="649287"/>
          </a:xfrm>
        </p:spPr>
        <p:txBody>
          <a:bodyPr/>
          <a:lstStyle/>
          <a:p>
            <a:pPr algn="ctr"/>
            <a:r>
              <a:rPr lang="en-US" sz="3200" dirty="0" smtClean="0">
                <a:latin typeface="Tahoma" charset="0"/>
                <a:ea typeface="Tahoma" charset="0"/>
                <a:cs typeface="Tahoma" charset="0"/>
              </a:rPr>
              <a:t>SR &amp; LR Effects of an Increase in Demand</a:t>
            </a:r>
          </a:p>
        </p:txBody>
      </p:sp>
      <p:grpSp>
        <p:nvGrpSpPr>
          <p:cNvPr id="68615" name="Group 5"/>
          <p:cNvGrpSpPr>
            <a:grpSpLocks/>
          </p:cNvGrpSpPr>
          <p:nvPr/>
        </p:nvGrpSpPr>
        <p:grpSpPr bwMode="auto">
          <a:xfrm>
            <a:off x="1328738" y="2678113"/>
            <a:ext cx="2493962" cy="2851150"/>
            <a:chOff x="995" y="1624"/>
            <a:chExt cx="1571" cy="1796"/>
          </a:xfrm>
        </p:grpSpPr>
        <p:sp>
          <p:nvSpPr>
            <p:cNvPr id="68680" name="Line 6"/>
            <p:cNvSpPr>
              <a:spLocks noChangeShapeType="1"/>
            </p:cNvSpPr>
            <p:nvPr/>
          </p:nvSpPr>
          <p:spPr bwMode="auto">
            <a:xfrm flipV="1">
              <a:off x="995" y="1862"/>
              <a:ext cx="1239" cy="1558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81" name="Text Box 7"/>
            <p:cNvSpPr txBox="1">
              <a:spLocks noChangeArrowheads="1"/>
            </p:cNvSpPr>
            <p:nvPr/>
          </p:nvSpPr>
          <p:spPr bwMode="auto">
            <a:xfrm>
              <a:off x="2183" y="162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MC</a:t>
              </a:r>
            </a:p>
          </p:txBody>
        </p:sp>
      </p:grpSp>
      <p:grpSp>
        <p:nvGrpSpPr>
          <p:cNvPr id="68616" name="Group 8"/>
          <p:cNvGrpSpPr>
            <a:grpSpLocks/>
          </p:cNvGrpSpPr>
          <p:nvPr/>
        </p:nvGrpSpPr>
        <p:grpSpPr bwMode="auto">
          <a:xfrm>
            <a:off x="1063625" y="2952750"/>
            <a:ext cx="2936875" cy="1516063"/>
            <a:chOff x="828" y="1797"/>
            <a:chExt cx="1850" cy="955"/>
          </a:xfrm>
        </p:grpSpPr>
        <p:sp>
          <p:nvSpPr>
            <p:cNvPr id="68678" name="Arc 9"/>
            <p:cNvSpPr>
              <a:spLocks/>
            </p:cNvSpPr>
            <p:nvPr/>
          </p:nvSpPr>
          <p:spPr bwMode="auto">
            <a:xfrm flipH="1" flipV="1">
              <a:off x="828" y="1797"/>
              <a:ext cx="1461" cy="955"/>
            </a:xfrm>
            <a:custGeom>
              <a:avLst/>
              <a:gdLst>
                <a:gd name="T0" fmla="*/ 0 w 34271"/>
                <a:gd name="T1" fmla="*/ 0 h 21600"/>
                <a:gd name="T2" fmla="*/ 0 w 34271"/>
                <a:gd name="T3" fmla="*/ 0 h 21600"/>
                <a:gd name="T4" fmla="*/ 0 w 3427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271"/>
                <a:gd name="T10" fmla="*/ 0 h 21600"/>
                <a:gd name="T11" fmla="*/ 34271 w 342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271" h="21600" fill="none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</a:path>
                <a:path w="34271" h="21600" stroke="0" extrusionOk="0">
                  <a:moveTo>
                    <a:pt x="0" y="9663"/>
                  </a:moveTo>
                  <a:cubicBezTo>
                    <a:pt x="4001" y="3628"/>
                    <a:pt x="10761" y="-1"/>
                    <a:pt x="18002" y="0"/>
                  </a:cubicBezTo>
                  <a:cubicBezTo>
                    <a:pt x="24237" y="0"/>
                    <a:pt x="30168" y="2694"/>
                    <a:pt x="34270" y="7391"/>
                  </a:cubicBezTo>
                  <a:lnTo>
                    <a:pt x="18002" y="21600"/>
                  </a:lnTo>
                  <a:close/>
                </a:path>
              </a:pathLst>
            </a:cu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9" name="Text Box 10"/>
            <p:cNvSpPr txBox="1">
              <a:spLocks noChangeArrowheads="1"/>
            </p:cNvSpPr>
            <p:nvPr/>
          </p:nvSpPr>
          <p:spPr bwMode="auto">
            <a:xfrm>
              <a:off x="2213" y="2101"/>
              <a:ext cx="46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i="1">
                  <a:ea typeface="Arial" charset="0"/>
                  <a:cs typeface="Arial" charset="0"/>
                </a:rPr>
                <a:t>ATC</a:t>
              </a:r>
            </a:p>
          </p:txBody>
        </p:sp>
      </p:grpSp>
      <p:grpSp>
        <p:nvGrpSpPr>
          <p:cNvPr id="68617" name="Group 62"/>
          <p:cNvGrpSpPr>
            <a:grpSpLocks/>
          </p:cNvGrpSpPr>
          <p:nvPr/>
        </p:nvGrpSpPr>
        <p:grpSpPr bwMode="auto">
          <a:xfrm>
            <a:off x="222250" y="4232275"/>
            <a:ext cx="3556000" cy="457200"/>
            <a:chOff x="140" y="2666"/>
            <a:chExt cx="2240" cy="288"/>
          </a:xfrm>
        </p:grpSpPr>
        <p:sp>
          <p:nvSpPr>
            <p:cNvPr id="68676" name="Line 3"/>
            <p:cNvSpPr>
              <a:spLocks noChangeShapeType="1"/>
            </p:cNvSpPr>
            <p:nvPr/>
          </p:nvSpPr>
          <p:spPr bwMode="auto">
            <a:xfrm>
              <a:off x="552" y="2817"/>
              <a:ext cx="1828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7" name="Text Box 11"/>
            <p:cNvSpPr txBox="1">
              <a:spLocks noChangeArrowheads="1"/>
            </p:cNvSpPr>
            <p:nvPr/>
          </p:nvSpPr>
          <p:spPr bwMode="auto">
            <a:xfrm>
              <a:off x="140" y="2666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68618" name="Group 14"/>
          <p:cNvGrpSpPr>
            <a:grpSpLocks/>
          </p:cNvGrpSpPr>
          <p:nvPr/>
        </p:nvGrpSpPr>
        <p:grpSpPr bwMode="auto">
          <a:xfrm>
            <a:off x="4572000" y="2205038"/>
            <a:ext cx="4208463" cy="4051300"/>
            <a:chOff x="2880" y="1389"/>
            <a:chExt cx="2651" cy="2552"/>
          </a:xfrm>
        </p:grpSpPr>
        <p:sp>
          <p:nvSpPr>
            <p:cNvPr id="68667" name="Text Box 15"/>
            <p:cNvSpPr txBox="1">
              <a:spLocks noChangeArrowheads="1"/>
            </p:cNvSpPr>
            <p:nvPr/>
          </p:nvSpPr>
          <p:spPr bwMode="auto">
            <a:xfrm>
              <a:off x="3609" y="1389"/>
              <a:ext cx="9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u="sng">
                  <a:ea typeface="Arial" charset="0"/>
                  <a:cs typeface="Arial" charset="0"/>
                </a:rPr>
                <a:t>Market</a:t>
              </a:r>
            </a:p>
          </p:txBody>
        </p:sp>
        <p:grpSp>
          <p:nvGrpSpPr>
            <p:cNvPr id="68668" name="Group 16"/>
            <p:cNvGrpSpPr>
              <a:grpSpLocks/>
            </p:cNvGrpSpPr>
            <p:nvPr/>
          </p:nvGrpSpPr>
          <p:grpSpPr bwMode="auto">
            <a:xfrm>
              <a:off x="2880" y="1470"/>
              <a:ext cx="2651" cy="2471"/>
              <a:chOff x="2880" y="1470"/>
              <a:chExt cx="2651" cy="2471"/>
            </a:xfrm>
          </p:grpSpPr>
          <p:grpSp>
            <p:nvGrpSpPr>
              <p:cNvPr id="68669" name="Group 17"/>
              <p:cNvGrpSpPr>
                <a:grpSpLocks/>
              </p:cNvGrpSpPr>
              <p:nvPr/>
            </p:nvGrpSpPr>
            <p:grpSpPr bwMode="auto">
              <a:xfrm>
                <a:off x="2880" y="1470"/>
                <a:ext cx="2361" cy="2309"/>
                <a:chOff x="2880" y="1470"/>
                <a:chExt cx="2361" cy="2309"/>
              </a:xfrm>
            </p:grpSpPr>
            <p:grpSp>
              <p:nvGrpSpPr>
                <p:cNvPr id="68671" name="Group 18"/>
                <p:cNvGrpSpPr>
                  <a:grpSpLocks/>
                </p:cNvGrpSpPr>
                <p:nvPr/>
              </p:nvGrpSpPr>
              <p:grpSpPr bwMode="auto">
                <a:xfrm>
                  <a:off x="3049" y="1717"/>
                  <a:ext cx="1864" cy="1896"/>
                  <a:chOff x="3049" y="1681"/>
                  <a:chExt cx="1864" cy="1932"/>
                </a:xfrm>
              </p:grpSpPr>
              <p:sp>
                <p:nvSpPr>
                  <p:cNvPr id="6867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049" y="1681"/>
                    <a:ext cx="0" cy="193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675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049" y="3613"/>
                    <a:ext cx="186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6867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886" y="3481"/>
                  <a:ext cx="355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500" b="1" i="1">
                      <a:ea typeface="Arial" charset="0"/>
                      <a:cs typeface="Arial" charset="0"/>
                    </a:rPr>
                    <a:t>Q</a:t>
                  </a:r>
                </a:p>
              </p:txBody>
            </p:sp>
            <p:sp>
              <p:nvSpPr>
                <p:cNvPr id="6867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80" y="1470"/>
                  <a:ext cx="298" cy="2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pPr algn="r">
                    <a:spcBef>
                      <a:spcPct val="50000"/>
                    </a:spcBef>
                  </a:pPr>
                  <a:r>
                    <a:rPr lang="en-US" sz="2500" b="1" i="1">
                      <a:ea typeface="Arial" charset="0"/>
                      <a:cs typeface="Arial" charset="0"/>
                    </a:rPr>
                    <a:t>P</a:t>
                  </a:r>
                </a:p>
              </p:txBody>
            </p:sp>
          </p:grpSp>
          <p:sp>
            <p:nvSpPr>
              <p:cNvPr id="68670" name="Text Box 23"/>
              <p:cNvSpPr txBox="1">
                <a:spLocks noChangeArrowheads="1"/>
              </p:cNvSpPr>
              <p:nvPr/>
            </p:nvSpPr>
            <p:spPr bwMode="auto">
              <a:xfrm>
                <a:off x="4687" y="3653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>
                    <a:solidFill>
                      <a:srgbClr val="4D4D4D"/>
                    </a:solidFill>
                    <a:ea typeface="Arial" charset="0"/>
                    <a:cs typeface="Arial" charset="0"/>
                  </a:rPr>
                  <a:t>(market)</a:t>
                </a:r>
              </a:p>
            </p:txBody>
          </p:sp>
        </p:grpSp>
      </p:grpSp>
      <p:sp>
        <p:nvSpPr>
          <p:cNvPr id="68619" name="Text Box 24"/>
          <p:cNvSpPr txBox="1">
            <a:spLocks noChangeArrowheads="1"/>
          </p:cNvSpPr>
          <p:nvPr/>
        </p:nvSpPr>
        <p:spPr bwMode="auto">
          <a:xfrm>
            <a:off x="1554163" y="2208213"/>
            <a:ext cx="1573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 dirty="0">
                <a:ea typeface="Arial" charset="0"/>
                <a:cs typeface="Arial" charset="0"/>
              </a:rPr>
              <a:t>One firm</a:t>
            </a:r>
          </a:p>
        </p:txBody>
      </p:sp>
      <p:grpSp>
        <p:nvGrpSpPr>
          <p:cNvPr id="68620" name="Group 25"/>
          <p:cNvGrpSpPr>
            <a:grpSpLocks/>
          </p:cNvGrpSpPr>
          <p:nvPr/>
        </p:nvGrpSpPr>
        <p:grpSpPr bwMode="auto">
          <a:xfrm>
            <a:off x="625475" y="2336800"/>
            <a:ext cx="3789363" cy="3925888"/>
            <a:chOff x="394" y="1472"/>
            <a:chExt cx="2387" cy="2473"/>
          </a:xfrm>
        </p:grpSpPr>
        <p:grpSp>
          <p:nvGrpSpPr>
            <p:cNvPr id="68660" name="Group 26"/>
            <p:cNvGrpSpPr>
              <a:grpSpLocks/>
            </p:cNvGrpSpPr>
            <p:nvPr/>
          </p:nvGrpSpPr>
          <p:grpSpPr bwMode="auto">
            <a:xfrm>
              <a:off x="394" y="1472"/>
              <a:ext cx="2247" cy="2303"/>
              <a:chOff x="394" y="1472"/>
              <a:chExt cx="2247" cy="2303"/>
            </a:xfrm>
          </p:grpSpPr>
          <p:grpSp>
            <p:nvGrpSpPr>
              <p:cNvPr id="68662" name="Group 27"/>
              <p:cNvGrpSpPr>
                <a:grpSpLocks/>
              </p:cNvGrpSpPr>
              <p:nvPr/>
            </p:nvGrpSpPr>
            <p:grpSpPr bwMode="auto">
              <a:xfrm>
                <a:off x="555" y="1719"/>
                <a:ext cx="1774" cy="1890"/>
                <a:chOff x="1489" y="785"/>
                <a:chExt cx="3650" cy="2492"/>
              </a:xfrm>
            </p:grpSpPr>
            <p:sp>
              <p:nvSpPr>
                <p:cNvPr id="68665" name="Line 28"/>
                <p:cNvSpPr>
                  <a:spLocks noChangeShapeType="1"/>
                </p:cNvSpPr>
                <p:nvPr/>
              </p:nvSpPr>
              <p:spPr bwMode="auto">
                <a:xfrm>
                  <a:off x="1489" y="785"/>
                  <a:ext cx="0" cy="24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666" name="Line 29"/>
                <p:cNvSpPr>
                  <a:spLocks noChangeShapeType="1"/>
                </p:cNvSpPr>
                <p:nvPr/>
              </p:nvSpPr>
              <p:spPr bwMode="auto">
                <a:xfrm>
                  <a:off x="1489" y="3277"/>
                  <a:ext cx="36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8663" name="Text Box 30"/>
              <p:cNvSpPr txBox="1">
                <a:spLocks noChangeArrowheads="1"/>
              </p:cNvSpPr>
              <p:nvPr/>
            </p:nvSpPr>
            <p:spPr bwMode="auto">
              <a:xfrm>
                <a:off x="2303" y="3477"/>
                <a:ext cx="338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5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68664" name="Text Box 31"/>
              <p:cNvSpPr txBox="1">
                <a:spLocks noChangeArrowheads="1"/>
              </p:cNvSpPr>
              <p:nvPr/>
            </p:nvSpPr>
            <p:spPr bwMode="auto">
              <a:xfrm>
                <a:off x="394" y="1472"/>
                <a:ext cx="284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2500" b="1" i="1">
                    <a:ea typeface="Arial" charset="0"/>
                    <a:cs typeface="Arial" charset="0"/>
                  </a:rPr>
                  <a:t>P</a:t>
                </a:r>
              </a:p>
            </p:txBody>
          </p:sp>
        </p:grpSp>
        <p:sp>
          <p:nvSpPr>
            <p:cNvPr id="68661" name="Text Box 32"/>
            <p:cNvSpPr txBox="1">
              <a:spLocks noChangeArrowheads="1"/>
            </p:cNvSpPr>
            <p:nvPr/>
          </p:nvSpPr>
          <p:spPr bwMode="auto">
            <a:xfrm>
              <a:off x="2171" y="3657"/>
              <a:ext cx="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>
                  <a:solidFill>
                    <a:srgbClr val="4D4D4D"/>
                  </a:solidFill>
                  <a:ea typeface="Arial" charset="0"/>
                  <a:cs typeface="Arial" charset="0"/>
                </a:rPr>
                <a:t>(firm)</a:t>
              </a:r>
            </a:p>
          </p:txBody>
        </p:sp>
      </p:grpSp>
      <p:grpSp>
        <p:nvGrpSpPr>
          <p:cNvPr id="17" name="Group 68"/>
          <p:cNvGrpSpPr>
            <a:grpSpLocks/>
          </p:cNvGrpSpPr>
          <p:nvPr/>
        </p:nvGrpSpPr>
        <p:grpSpPr bwMode="auto">
          <a:xfrm>
            <a:off x="4340225" y="3816350"/>
            <a:ext cx="1879600" cy="365125"/>
            <a:chOff x="2734" y="2404"/>
            <a:chExt cx="1184" cy="230"/>
          </a:xfrm>
        </p:grpSpPr>
        <p:sp>
          <p:nvSpPr>
            <p:cNvPr id="68658" name="Text Box 39"/>
            <p:cNvSpPr txBox="1">
              <a:spLocks noChangeArrowheads="1"/>
            </p:cNvSpPr>
            <p:nvPr/>
          </p:nvSpPr>
          <p:spPr bwMode="auto">
            <a:xfrm>
              <a:off x="2734" y="2404"/>
              <a:ext cx="26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8659" name="Line 41"/>
            <p:cNvSpPr>
              <a:spLocks noChangeShapeType="1"/>
            </p:cNvSpPr>
            <p:nvPr/>
          </p:nvSpPr>
          <p:spPr bwMode="auto">
            <a:xfrm>
              <a:off x="3048" y="2523"/>
              <a:ext cx="870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222250" y="3775075"/>
            <a:ext cx="3556000" cy="457200"/>
            <a:chOff x="140" y="2378"/>
            <a:chExt cx="2240" cy="288"/>
          </a:xfrm>
        </p:grpSpPr>
        <p:sp>
          <p:nvSpPr>
            <p:cNvPr id="68656" name="Line 47"/>
            <p:cNvSpPr>
              <a:spLocks noChangeShapeType="1"/>
            </p:cNvSpPr>
            <p:nvPr/>
          </p:nvSpPr>
          <p:spPr bwMode="auto">
            <a:xfrm>
              <a:off x="552" y="2529"/>
              <a:ext cx="182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57" name="Text Box 48"/>
            <p:cNvSpPr txBox="1">
              <a:spLocks noChangeArrowheads="1"/>
            </p:cNvSpPr>
            <p:nvPr/>
          </p:nvSpPr>
          <p:spPr bwMode="auto">
            <a:xfrm>
              <a:off x="140" y="2378"/>
              <a:ext cx="3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P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138289" name="Oval 49"/>
          <p:cNvSpPr>
            <a:spLocks noChangeAspect="1" noChangeArrowheads="1"/>
          </p:cNvSpPr>
          <p:nvPr/>
        </p:nvSpPr>
        <p:spPr bwMode="auto">
          <a:xfrm>
            <a:off x="2474913" y="3954463"/>
            <a:ext cx="115887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38290" name="Oval 50"/>
          <p:cNvSpPr>
            <a:spLocks noChangeAspect="1" noChangeArrowheads="1"/>
          </p:cNvSpPr>
          <p:nvPr/>
        </p:nvSpPr>
        <p:spPr bwMode="auto">
          <a:xfrm>
            <a:off x="2111375" y="4410075"/>
            <a:ext cx="115888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grpSp>
        <p:nvGrpSpPr>
          <p:cNvPr id="68625" name="Group 76"/>
          <p:cNvGrpSpPr>
            <a:grpSpLocks/>
          </p:cNvGrpSpPr>
          <p:nvPr/>
        </p:nvGrpSpPr>
        <p:grpSpPr bwMode="auto">
          <a:xfrm>
            <a:off x="5576888" y="4416425"/>
            <a:ext cx="438150" cy="1687513"/>
            <a:chOff x="3513" y="2782"/>
            <a:chExt cx="276" cy="1063"/>
          </a:xfrm>
        </p:grpSpPr>
        <p:sp>
          <p:nvSpPr>
            <p:cNvPr id="68653" name="Text Box 40"/>
            <p:cNvSpPr txBox="1">
              <a:spLocks noChangeArrowheads="1"/>
            </p:cNvSpPr>
            <p:nvPr/>
          </p:nvSpPr>
          <p:spPr bwMode="auto">
            <a:xfrm>
              <a:off x="3513" y="3615"/>
              <a:ext cx="2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Q</a:t>
              </a:r>
              <a:r>
                <a:rPr lang="en-US" sz="2400" b="1" baseline="-25000"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8654" name="Line 42"/>
            <p:cNvSpPr>
              <a:spLocks noChangeShapeType="1"/>
            </p:cNvSpPr>
            <p:nvPr/>
          </p:nvSpPr>
          <p:spPr bwMode="auto">
            <a:xfrm>
              <a:off x="3652" y="2833"/>
              <a:ext cx="0" cy="77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55" name="Oval 51"/>
            <p:cNvSpPr>
              <a:spLocks noChangeAspect="1" noChangeArrowheads="1"/>
            </p:cNvSpPr>
            <p:nvPr/>
          </p:nvSpPr>
          <p:spPr bwMode="auto">
            <a:xfrm>
              <a:off x="3612" y="2782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grpSp>
        <p:nvGrpSpPr>
          <p:cNvPr id="20" name="Group 75"/>
          <p:cNvGrpSpPr>
            <a:grpSpLocks/>
          </p:cNvGrpSpPr>
          <p:nvPr/>
        </p:nvGrpSpPr>
        <p:grpSpPr bwMode="auto">
          <a:xfrm>
            <a:off x="6029325" y="3944938"/>
            <a:ext cx="461963" cy="2159000"/>
            <a:chOff x="3798" y="2485"/>
            <a:chExt cx="291" cy="1360"/>
          </a:xfrm>
        </p:grpSpPr>
        <p:sp>
          <p:nvSpPr>
            <p:cNvPr id="68650" name="Line 44"/>
            <p:cNvSpPr>
              <a:spLocks noChangeShapeType="1"/>
            </p:cNvSpPr>
            <p:nvPr/>
          </p:nvSpPr>
          <p:spPr bwMode="auto">
            <a:xfrm>
              <a:off x="3919" y="2542"/>
              <a:ext cx="0" cy="106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51" name="Text Box 45"/>
            <p:cNvSpPr txBox="1">
              <a:spLocks noChangeArrowheads="1"/>
            </p:cNvSpPr>
            <p:nvPr/>
          </p:nvSpPr>
          <p:spPr bwMode="auto">
            <a:xfrm>
              <a:off x="3798" y="3615"/>
              <a:ext cx="29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Q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8652" name="Oval 52"/>
            <p:cNvSpPr>
              <a:spLocks noChangeAspect="1" noChangeArrowheads="1"/>
            </p:cNvSpPr>
            <p:nvPr/>
          </p:nvSpPr>
          <p:spPr bwMode="auto">
            <a:xfrm>
              <a:off x="3880" y="2485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sp>
        <p:nvSpPr>
          <p:cNvPr id="138294" name="Oval 54"/>
          <p:cNvSpPr>
            <a:spLocks noChangeAspect="1" noChangeArrowheads="1"/>
          </p:cNvSpPr>
          <p:nvPr/>
        </p:nvSpPr>
        <p:spPr bwMode="auto">
          <a:xfrm>
            <a:off x="2471738" y="4354513"/>
            <a:ext cx="115887" cy="114300"/>
          </a:xfrm>
          <a:prstGeom prst="ellipse">
            <a:avLst/>
          </a:prstGeom>
          <a:solidFill>
            <a:srgbClr val="000000"/>
          </a:solidFill>
          <a:ln w="9525">
            <a:noFill/>
            <a:prstDash val="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38303" name="Line 63"/>
          <p:cNvSpPr>
            <a:spLocks noChangeShapeType="1"/>
          </p:cNvSpPr>
          <p:nvPr/>
        </p:nvSpPr>
        <p:spPr bwMode="auto">
          <a:xfrm>
            <a:off x="6835775" y="4995863"/>
            <a:ext cx="812800" cy="0"/>
          </a:xfrm>
          <a:prstGeom prst="line">
            <a:avLst/>
          </a:prstGeom>
          <a:noFill/>
          <a:ln w="44450">
            <a:solidFill>
              <a:srgbClr val="A50021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304" name="Line 64"/>
          <p:cNvSpPr>
            <a:spLocks noChangeShapeType="1"/>
          </p:cNvSpPr>
          <p:nvPr/>
        </p:nvSpPr>
        <p:spPr bwMode="auto">
          <a:xfrm>
            <a:off x="6573838" y="3721100"/>
            <a:ext cx="981075" cy="0"/>
          </a:xfrm>
          <a:prstGeom prst="line">
            <a:avLst/>
          </a:prstGeom>
          <a:noFill/>
          <a:ln w="44450">
            <a:solidFill>
              <a:srgbClr val="006699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1" name="Group 65"/>
          <p:cNvGrpSpPr>
            <a:grpSpLocks/>
          </p:cNvGrpSpPr>
          <p:nvPr/>
        </p:nvGrpSpPr>
        <p:grpSpPr bwMode="auto">
          <a:xfrm>
            <a:off x="6069013" y="3190875"/>
            <a:ext cx="2235200" cy="2257425"/>
            <a:chOff x="3823" y="2010"/>
            <a:chExt cx="1408" cy="1422"/>
          </a:xfrm>
        </p:grpSpPr>
        <p:sp>
          <p:nvSpPr>
            <p:cNvPr id="68648" name="Line 37"/>
            <p:cNvSpPr>
              <a:spLocks noChangeShapeType="1"/>
            </p:cNvSpPr>
            <p:nvPr/>
          </p:nvSpPr>
          <p:spPr bwMode="auto">
            <a:xfrm flipV="1">
              <a:off x="3823" y="2222"/>
              <a:ext cx="1111" cy="121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49" name="Text Box 38"/>
            <p:cNvSpPr txBox="1">
              <a:spLocks noChangeArrowheads="1"/>
            </p:cNvSpPr>
            <p:nvPr/>
          </p:nvSpPr>
          <p:spPr bwMode="auto">
            <a:xfrm>
              <a:off x="4929" y="2010"/>
              <a:ext cx="30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S</a:t>
              </a:r>
              <a:r>
                <a:rPr lang="en-US" sz="2400" b="1" baseline="-25000">
                  <a:ea typeface="Arial" charset="0"/>
                  <a:cs typeface="Arial" charset="0"/>
                </a:rPr>
                <a:t>2</a:t>
              </a:r>
            </a:p>
          </p:txBody>
        </p:sp>
      </p:grpSp>
      <p:grpSp>
        <p:nvGrpSpPr>
          <p:cNvPr id="22" name="Group 74"/>
          <p:cNvGrpSpPr>
            <a:grpSpLocks/>
          </p:cNvGrpSpPr>
          <p:nvPr/>
        </p:nvGrpSpPr>
        <p:grpSpPr bwMode="auto">
          <a:xfrm>
            <a:off x="6772275" y="4418013"/>
            <a:ext cx="457200" cy="1685925"/>
            <a:chOff x="4266" y="2783"/>
            <a:chExt cx="288" cy="1062"/>
          </a:xfrm>
        </p:grpSpPr>
        <p:sp>
          <p:nvSpPr>
            <p:cNvPr id="68645" name="Line 43"/>
            <p:cNvSpPr>
              <a:spLocks noChangeShapeType="1"/>
            </p:cNvSpPr>
            <p:nvPr/>
          </p:nvSpPr>
          <p:spPr bwMode="auto">
            <a:xfrm>
              <a:off x="4396" y="2836"/>
              <a:ext cx="0" cy="77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46" name="Text Box 46"/>
            <p:cNvSpPr txBox="1">
              <a:spLocks noChangeArrowheads="1"/>
            </p:cNvSpPr>
            <p:nvPr/>
          </p:nvSpPr>
          <p:spPr bwMode="auto">
            <a:xfrm>
              <a:off x="4266" y="3615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i="1">
                  <a:ea typeface="Arial" charset="0"/>
                  <a:cs typeface="Arial" charset="0"/>
                </a:rPr>
                <a:t>Q</a:t>
              </a:r>
              <a:r>
                <a:rPr lang="en-US" sz="2400" b="1" baseline="-25000"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8647" name="Oval 53"/>
            <p:cNvSpPr>
              <a:spLocks noChangeAspect="1" noChangeArrowheads="1"/>
            </p:cNvSpPr>
            <p:nvPr/>
          </p:nvSpPr>
          <p:spPr bwMode="auto">
            <a:xfrm>
              <a:off x="4355" y="2783"/>
              <a:ext cx="73" cy="72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  <p:sp>
        <p:nvSpPr>
          <p:cNvPr id="138326" name="Line 86"/>
          <p:cNvSpPr>
            <a:spLocks noChangeShapeType="1"/>
          </p:cNvSpPr>
          <p:nvPr/>
        </p:nvSpPr>
        <p:spPr bwMode="auto">
          <a:xfrm flipV="1">
            <a:off x="4838700" y="4014788"/>
            <a:ext cx="0" cy="4381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327" name="Line 87"/>
          <p:cNvSpPr>
            <a:spLocks noChangeShapeType="1"/>
          </p:cNvSpPr>
          <p:nvPr/>
        </p:nvSpPr>
        <p:spPr bwMode="auto">
          <a:xfrm rot="10800000" flipV="1">
            <a:off x="4841875" y="4024313"/>
            <a:ext cx="0" cy="4381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328" name="Line 88"/>
          <p:cNvSpPr>
            <a:spLocks noChangeShapeType="1"/>
          </p:cNvSpPr>
          <p:nvPr/>
        </p:nvSpPr>
        <p:spPr bwMode="auto">
          <a:xfrm flipV="1">
            <a:off x="881063" y="4021138"/>
            <a:ext cx="0" cy="43815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329" name="Line 89"/>
          <p:cNvSpPr>
            <a:spLocks noChangeShapeType="1"/>
          </p:cNvSpPr>
          <p:nvPr/>
        </p:nvSpPr>
        <p:spPr bwMode="auto">
          <a:xfrm rot="10800000" flipV="1">
            <a:off x="879475" y="4025900"/>
            <a:ext cx="0" cy="438150"/>
          </a:xfrm>
          <a:prstGeom prst="line">
            <a:avLst/>
          </a:prstGeom>
          <a:noFill/>
          <a:ln w="38100">
            <a:solidFill>
              <a:srgbClr val="006699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1" name="Text Box 90"/>
          <p:cNvSpPr txBox="1">
            <a:spLocks noChangeArrowheads="1"/>
          </p:cNvSpPr>
          <p:nvPr/>
        </p:nvSpPr>
        <p:spPr bwMode="auto">
          <a:xfrm>
            <a:off x="5634038" y="4025900"/>
            <a:ext cx="2682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38331" name="Text Box 91"/>
          <p:cNvSpPr txBox="1">
            <a:spLocks noChangeArrowheads="1"/>
          </p:cNvSpPr>
          <p:nvPr/>
        </p:nvSpPr>
        <p:spPr bwMode="auto">
          <a:xfrm>
            <a:off x="6070600" y="3576638"/>
            <a:ext cx="2682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138332" name="Text Box 92"/>
          <p:cNvSpPr txBox="1">
            <a:spLocks noChangeArrowheads="1"/>
          </p:cNvSpPr>
          <p:nvPr/>
        </p:nvSpPr>
        <p:spPr bwMode="auto">
          <a:xfrm>
            <a:off x="6813550" y="4038600"/>
            <a:ext cx="2682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ea typeface="Arial" charset="0"/>
                <a:cs typeface="Arial" charset="0"/>
              </a:rPr>
              <a:t>C</a:t>
            </a:r>
          </a:p>
        </p:txBody>
      </p:sp>
      <p:sp>
        <p:nvSpPr>
          <p:cNvPr id="6864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95536" y="692696"/>
            <a:ext cx="8748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firm begins in long-run equilibrium, but then an increase in demand raises profits for the firm.</a:t>
            </a:r>
            <a:r>
              <a:rPr lang="en-US" b="1" i="1" dirty="0" smtClean="0"/>
              <a:t> </a:t>
            </a:r>
            <a:r>
              <a:rPr lang="en-US" dirty="0" smtClean="0"/>
              <a:t>Over time, profits induce entry,  shifting </a:t>
            </a:r>
            <a:r>
              <a:rPr lang="en-US" b="1" i="1" dirty="0" smtClean="0"/>
              <a:t>S</a:t>
            </a:r>
            <a:r>
              <a:rPr lang="en-US" dirty="0" smtClean="0"/>
              <a:t> to the right, reducing profits to zero and restoring long-run equilibrium, but the market has more firms to satisfy the greater demand.</a:t>
            </a:r>
            <a:r>
              <a:rPr lang="en-US" b="1" i="1" dirty="0" smtClean="0"/>
              <a:t> </a:t>
            </a: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38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8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8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38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38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38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38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138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38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89" grpId="0" animBg="1"/>
      <p:bldP spid="138289" grpId="1" animBg="1"/>
      <p:bldP spid="138290" grpId="0" animBg="1"/>
      <p:bldP spid="138290" grpId="1" animBg="1"/>
      <p:bldP spid="138294" grpId="0" animBg="1"/>
      <p:bldP spid="138294" grpId="1" animBg="1"/>
      <p:bldP spid="138303" grpId="0" animBg="1"/>
      <p:bldP spid="138303" grpId="1" animBg="1"/>
      <p:bldP spid="138304" grpId="0" animBg="1"/>
      <p:bldP spid="138304" grpId="1" animBg="1"/>
      <p:bldP spid="138326" grpId="0" animBg="1"/>
      <p:bldP spid="138326" grpId="1" animBg="1"/>
      <p:bldP spid="138327" grpId="0" animBg="1"/>
      <p:bldP spid="138327" grpId="1" animBg="1"/>
      <p:bldP spid="138328" grpId="0" animBg="1"/>
      <p:bldP spid="138328" grpId="1" animBg="1"/>
      <p:bldP spid="138329" grpId="0" animBg="1"/>
      <p:bldP spid="138329" grpId="1" animBg="1"/>
      <p:bldP spid="138331" grpId="0"/>
      <p:bldP spid="1383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/>
          <a:lstStyle/>
          <a:p>
            <a:pPr algn="ctr"/>
            <a:r>
              <a:rPr lang="en-US" sz="3000" smtClean="0">
                <a:latin typeface="Tahoma" charset="0"/>
                <a:ea typeface="Tahoma" charset="0"/>
                <a:cs typeface="Tahoma" charset="0"/>
              </a:rPr>
              <a:t>Why the LR Supply Curve Might Slope Upward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The LR market supply curve is horizontal if</a:t>
            </a:r>
          </a:p>
          <a:p>
            <a:pPr marL="969963" lvl="1" indent="-512763">
              <a:spcBef>
                <a:spcPct val="30000"/>
              </a:spcBef>
              <a:buFont typeface="Wingdings" charset="2"/>
              <a:buNone/>
            </a:pPr>
            <a:r>
              <a:rPr lang="en-US" sz="2600" b="1" dirty="0" smtClean="0">
                <a:solidFill>
                  <a:srgbClr val="996633"/>
                </a:solidFill>
                <a:latin typeface="Arial" charset="0"/>
              </a:rPr>
              <a:t>1)</a:t>
            </a:r>
            <a:r>
              <a:rPr lang="en-US" sz="2600" dirty="0" smtClean="0">
                <a:solidFill>
                  <a:srgbClr val="996633"/>
                </a:solidFill>
                <a:latin typeface="Arial" charset="0"/>
              </a:rPr>
              <a:t> 	</a:t>
            </a:r>
            <a:r>
              <a:rPr lang="en-US" sz="2800" dirty="0" smtClean="0">
                <a:latin typeface="Arial" charset="0"/>
              </a:rPr>
              <a:t>all firms have identical costs, </a:t>
            </a:r>
            <a:r>
              <a:rPr lang="en-US" sz="2800" i="1" u="sng" dirty="0" smtClean="0">
                <a:latin typeface="Arial" charset="0"/>
              </a:rPr>
              <a:t>and</a:t>
            </a:r>
          </a:p>
          <a:p>
            <a:pPr marL="969963" lvl="1" indent="-512763">
              <a:spcBef>
                <a:spcPct val="30000"/>
              </a:spcBef>
              <a:buFont typeface="Wingdings" charset="2"/>
              <a:buNone/>
            </a:pPr>
            <a:r>
              <a:rPr lang="en-US" sz="2600" b="1" dirty="0" smtClean="0">
                <a:solidFill>
                  <a:srgbClr val="996633"/>
                </a:solidFill>
                <a:latin typeface="Arial" charset="0"/>
              </a:rPr>
              <a:t>2)</a:t>
            </a:r>
            <a:r>
              <a:rPr lang="en-US" sz="2600" dirty="0" smtClean="0">
                <a:solidFill>
                  <a:srgbClr val="996633"/>
                </a:solidFill>
                <a:latin typeface="Arial" charset="0"/>
              </a:rPr>
              <a:t> 	</a:t>
            </a:r>
            <a:r>
              <a:rPr lang="en-US" sz="2800" dirty="0" smtClean="0">
                <a:latin typeface="Arial" charset="0"/>
              </a:rPr>
              <a:t>costs do not change as other firms enter or exit the market.  </a:t>
            </a:r>
          </a:p>
          <a:p>
            <a:pPr>
              <a:spcBef>
                <a:spcPct val="60000"/>
              </a:spcBef>
            </a:pPr>
            <a:r>
              <a:rPr lang="en-US" dirty="0" smtClean="0">
                <a:latin typeface="Arial" charset="0"/>
              </a:rPr>
              <a:t>If either of these assumptions is not true, 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then LR supply curve slopes upward.  </a:t>
            </a:r>
          </a:p>
          <a:p>
            <a:endParaRPr lang="en-US" dirty="0" smtClean="0">
              <a:latin typeface="Arial" charset="0"/>
            </a:endParaRPr>
          </a:p>
        </p:txBody>
      </p:sp>
      <p:sp>
        <p:nvSpPr>
          <p:cNvPr id="7065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8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bldLvl="4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Tahoma" charset="0"/>
                <a:ea typeface="Tahoma" charset="0"/>
                <a:cs typeface="Tahoma" charset="0"/>
              </a:rPr>
              <a:t>1)  Firms Have Different Costs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 rtlCol="0">
            <a:normAutofit lnSpcReduction="10000"/>
          </a:bodyPr>
          <a:lstStyle/>
          <a:p>
            <a:pPr marL="346075" indent="-346075" fontAlgn="auto">
              <a:spcAft>
                <a:spcPts val="0"/>
              </a:spcAft>
              <a:defRPr/>
            </a:pPr>
            <a:r>
              <a:rPr lang="en-US" sz="2700" smtClean="0">
                <a:ea typeface="+mn-ea"/>
              </a:rPr>
              <a:t>As </a:t>
            </a:r>
            <a:r>
              <a:rPr lang="en-US" sz="2700" b="1" i="1" smtClean="0">
                <a:ea typeface="+mn-ea"/>
              </a:rPr>
              <a:t>P</a:t>
            </a:r>
            <a:r>
              <a:rPr lang="en-US" sz="2700" smtClean="0">
                <a:ea typeface="+mn-ea"/>
              </a:rPr>
              <a:t> rises, firms with lower costs enter the market before those with higher costs. </a:t>
            </a:r>
          </a:p>
          <a:p>
            <a:pPr marL="346075" indent="-346075" fontAlgn="auto">
              <a:spcAft>
                <a:spcPts val="0"/>
              </a:spcAft>
              <a:defRPr/>
            </a:pPr>
            <a:r>
              <a:rPr lang="en-US" sz="2700" smtClean="0">
                <a:ea typeface="+mn-ea"/>
              </a:rPr>
              <a:t>Further increases in </a:t>
            </a:r>
            <a:r>
              <a:rPr lang="en-US" sz="2700" b="1" i="1" smtClean="0">
                <a:ea typeface="+mn-ea"/>
              </a:rPr>
              <a:t>P</a:t>
            </a:r>
            <a:r>
              <a:rPr lang="en-US" sz="2700" smtClean="0">
                <a:ea typeface="+mn-ea"/>
              </a:rPr>
              <a:t> make it worthwhile </a:t>
            </a:r>
            <a:br>
              <a:rPr lang="en-US" sz="2700" smtClean="0">
                <a:ea typeface="+mn-ea"/>
              </a:rPr>
            </a:br>
            <a:r>
              <a:rPr lang="en-US" sz="2700" smtClean="0">
                <a:ea typeface="+mn-ea"/>
              </a:rPr>
              <a:t>for higher-cost firms to enter the market, </a:t>
            </a:r>
            <a:br>
              <a:rPr lang="en-US" sz="2700" smtClean="0">
                <a:ea typeface="+mn-ea"/>
              </a:rPr>
            </a:br>
            <a:r>
              <a:rPr lang="en-US" sz="2700" smtClean="0">
                <a:ea typeface="+mn-ea"/>
              </a:rPr>
              <a:t>which increases market quantity supplied.  </a:t>
            </a:r>
          </a:p>
          <a:p>
            <a:pPr marL="346075" indent="-346075" fontAlgn="auto">
              <a:spcAft>
                <a:spcPts val="0"/>
              </a:spcAft>
              <a:defRPr/>
            </a:pPr>
            <a:r>
              <a:rPr lang="en-US" sz="2700" smtClean="0">
                <a:ea typeface="+mn-ea"/>
              </a:rPr>
              <a:t>Hence, LR market supply curve slopes upward. </a:t>
            </a:r>
          </a:p>
          <a:p>
            <a:pPr marL="346075" indent="-346075" fontAlgn="auto">
              <a:spcAft>
                <a:spcPts val="0"/>
              </a:spcAft>
              <a:defRPr/>
            </a:pPr>
            <a:r>
              <a:rPr lang="en-US" sz="2700" smtClean="0">
                <a:ea typeface="+mn-ea"/>
              </a:rPr>
              <a:t>At any </a:t>
            </a:r>
            <a:r>
              <a:rPr lang="en-US" sz="2700" b="1" i="1" smtClean="0">
                <a:ea typeface="+mn-ea"/>
              </a:rPr>
              <a:t>P</a:t>
            </a:r>
            <a:r>
              <a:rPr lang="en-US" sz="2700" smtClean="0">
                <a:ea typeface="+mn-ea"/>
              </a:rPr>
              <a:t>, </a:t>
            </a:r>
          </a:p>
          <a:p>
            <a:pPr marL="806450" lvl="1" indent="-290513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mtClean="0">
                <a:ea typeface="+mn-ea"/>
              </a:rPr>
              <a:t>For the marginal firm, </a:t>
            </a:r>
            <a:br>
              <a:rPr lang="en-US" smtClean="0">
                <a:ea typeface="+mn-ea"/>
              </a:rPr>
            </a:br>
            <a:r>
              <a:rPr lang="en-US" b="1" i="1" smtClean="0">
                <a:ea typeface="+mn-ea"/>
              </a:rPr>
              <a:t>P</a:t>
            </a:r>
            <a:r>
              <a:rPr lang="en-US" smtClean="0">
                <a:ea typeface="+mn-ea"/>
              </a:rPr>
              <a:t> = minimum </a:t>
            </a:r>
            <a:r>
              <a:rPr lang="en-US" i="1" smtClean="0">
                <a:ea typeface="+mn-ea"/>
              </a:rPr>
              <a:t>ATC</a:t>
            </a:r>
            <a:r>
              <a:rPr lang="en-US" smtClean="0">
                <a:ea typeface="+mn-ea"/>
              </a:rPr>
              <a:t>  and  profit = 0.</a:t>
            </a:r>
          </a:p>
          <a:p>
            <a:pPr marL="806450" lvl="1" indent="-290513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mtClean="0">
                <a:ea typeface="+mn-ea"/>
              </a:rPr>
              <a:t>For lower-cost firms,  profit &gt; 0.</a:t>
            </a:r>
          </a:p>
        </p:txBody>
      </p:sp>
      <p:sp>
        <p:nvSpPr>
          <p:cNvPr id="7270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bldLvl="4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914400"/>
          </a:xfrm>
        </p:spPr>
        <p:txBody>
          <a:bodyPr/>
          <a:lstStyle/>
          <a:p>
            <a:r>
              <a:rPr lang="en-US" sz="3200" smtClean="0">
                <a:latin typeface="Tahoma" charset="0"/>
                <a:ea typeface="Tahoma" charset="0"/>
                <a:cs typeface="Tahoma" charset="0"/>
              </a:rPr>
              <a:t>2)  Costs Rise as Firms Enter the Market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 marL="346075" indent="-346075">
              <a:spcBef>
                <a:spcPct val="4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In some industries, the supply of a key input is limited (e.g.</a:t>
            </a:r>
            <a:r>
              <a:rPr lang="en-US" i="1" smtClean="0">
                <a:latin typeface="Arial" charset="0"/>
                <a:cs typeface="ＭＳ Ｐゴシック" charset="-128"/>
              </a:rPr>
              <a:t>,</a:t>
            </a:r>
            <a:r>
              <a:rPr lang="en-US" smtClean="0">
                <a:latin typeface="Arial" charset="0"/>
                <a:cs typeface="ＭＳ Ｐゴシック" charset="-128"/>
              </a:rPr>
              <a:t> amount of land suitable for farming is fixed).</a:t>
            </a:r>
          </a:p>
          <a:p>
            <a:pPr marL="346075" indent="-346075">
              <a:spcBef>
                <a:spcPct val="4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The entry of new firms increases demand for this input, causing its price to rise.  </a:t>
            </a:r>
          </a:p>
          <a:p>
            <a:pPr marL="346075" indent="-346075">
              <a:spcBef>
                <a:spcPct val="4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This increases all firms’ costs.  </a:t>
            </a:r>
          </a:p>
          <a:p>
            <a:pPr marL="346075" indent="-346075">
              <a:spcBef>
                <a:spcPct val="40000"/>
              </a:spcBef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Hence, an increase in </a:t>
            </a:r>
            <a:r>
              <a:rPr lang="en-US" b="1" i="1" smtClean="0">
                <a:latin typeface="Arial" charset="0"/>
                <a:cs typeface="ＭＳ Ｐゴシック" charset="-128"/>
              </a:rPr>
              <a:t>P</a:t>
            </a:r>
            <a:r>
              <a:rPr lang="en-US" smtClean="0">
                <a:latin typeface="Arial" charset="0"/>
                <a:cs typeface="ＭＳ Ｐゴシック" charset="-128"/>
              </a:rPr>
              <a:t> is required to increase the market quantity supplied, so the supply curve is upward-sloping.  </a:t>
            </a:r>
          </a:p>
        </p:txBody>
      </p:sp>
      <p:sp>
        <p:nvSpPr>
          <p:cNvPr id="7475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4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0638"/>
            <a:ext cx="8229600" cy="4979987"/>
          </a:xfrm>
        </p:spPr>
        <p:txBody>
          <a:bodyPr/>
          <a:lstStyle/>
          <a:p>
            <a:pPr>
              <a:spcBef>
                <a:spcPct val="30000"/>
              </a:spcBef>
              <a:buFont typeface="Wingdings" charset="2"/>
              <a:buChar char="§"/>
              <a:tabLst>
                <a:tab pos="5719763" algn="ctr"/>
              </a:tabLst>
            </a:pPr>
            <a:r>
              <a:rPr lang="en-US" sz="2700" dirty="0" smtClean="0">
                <a:latin typeface="Arial" charset="0"/>
                <a:cs typeface="ＭＳ Ｐゴシック" charset="-128"/>
              </a:rPr>
              <a:t>Profit-maximization:	            </a:t>
            </a:r>
            <a:r>
              <a:rPr lang="en-US" sz="2700" i="1" dirty="0" smtClean="0">
                <a:latin typeface="Arial" charset="0"/>
                <a:cs typeface="ＭＳ Ｐゴシック" charset="-128"/>
              </a:rPr>
              <a:t>MC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 = </a:t>
            </a:r>
            <a:r>
              <a:rPr lang="en-US" sz="2700" i="1" dirty="0" smtClean="0">
                <a:latin typeface="Arial" charset="0"/>
                <a:cs typeface="ＭＳ Ｐゴシック" charset="-128"/>
              </a:rPr>
              <a:t>MR</a:t>
            </a:r>
            <a:endParaRPr lang="en-US" sz="2700" dirty="0" smtClean="0">
              <a:latin typeface="Arial" charset="0"/>
              <a:cs typeface="ＭＳ Ｐゴシック" charset="-128"/>
            </a:endParaRPr>
          </a:p>
          <a:p>
            <a:pPr>
              <a:spcBef>
                <a:spcPct val="30000"/>
              </a:spcBef>
              <a:buFont typeface="Wingdings" charset="2"/>
              <a:buChar char="§"/>
              <a:tabLst>
                <a:tab pos="5719763" algn="ctr"/>
              </a:tabLst>
            </a:pPr>
            <a:r>
              <a:rPr lang="en-US" sz="2700" dirty="0" smtClean="0">
                <a:latin typeface="Arial" charset="0"/>
                <a:cs typeface="ＭＳ Ｐゴシック" charset="-128"/>
              </a:rPr>
              <a:t>Perfect competition:	          </a:t>
            </a:r>
            <a:r>
              <a:rPr lang="en-US" sz="2700" b="1" i="1" dirty="0" smtClean="0">
                <a:latin typeface="Arial" charset="0"/>
                <a:cs typeface="ＭＳ Ｐゴシック" charset="-128"/>
              </a:rPr>
              <a:t>P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 = </a:t>
            </a:r>
            <a:r>
              <a:rPr lang="en-US" sz="2700" i="1" dirty="0" smtClean="0">
                <a:latin typeface="Arial" charset="0"/>
                <a:cs typeface="ＭＳ Ｐゴシック" charset="-128"/>
              </a:rPr>
              <a:t>MR</a:t>
            </a:r>
            <a:endParaRPr lang="en-US" sz="2700" dirty="0" smtClean="0">
              <a:latin typeface="Arial" charset="0"/>
              <a:cs typeface="ＭＳ Ｐゴシック" charset="-128"/>
            </a:endParaRPr>
          </a:p>
          <a:p>
            <a:pPr>
              <a:spcBef>
                <a:spcPct val="30000"/>
              </a:spcBef>
              <a:buFont typeface="Wingdings" charset="2"/>
              <a:buChar char="§"/>
              <a:tabLst>
                <a:tab pos="5719763" algn="ctr"/>
              </a:tabLst>
            </a:pPr>
            <a:r>
              <a:rPr lang="en-US" sz="2700" dirty="0" smtClean="0">
                <a:latin typeface="Arial" charset="0"/>
                <a:cs typeface="ＭＳ Ｐゴシック" charset="-128"/>
              </a:rPr>
              <a:t>So, in the competitive 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equilibrium:	  </a:t>
            </a:r>
            <a:r>
              <a:rPr lang="en-US" sz="2700" b="1" i="1" dirty="0" smtClean="0">
                <a:latin typeface="Arial" charset="0"/>
                <a:cs typeface="ＭＳ Ｐゴシック" charset="-128"/>
              </a:rPr>
              <a:t>P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 = </a:t>
            </a:r>
            <a:r>
              <a:rPr lang="en-US" sz="2700" i="1" dirty="0" smtClean="0">
                <a:latin typeface="Arial" charset="0"/>
                <a:cs typeface="ＭＳ Ｐゴシック" charset="-128"/>
              </a:rPr>
              <a:t>MC</a:t>
            </a:r>
          </a:p>
          <a:p>
            <a:pPr>
              <a:buFont typeface="Wingdings" charset="2"/>
              <a:buChar char="§"/>
              <a:tabLst>
                <a:tab pos="5719763" algn="ctr"/>
              </a:tabLst>
            </a:pPr>
            <a:r>
              <a:rPr lang="en-US" sz="2700" dirty="0" smtClean="0">
                <a:latin typeface="Arial" charset="0"/>
                <a:cs typeface="ＭＳ Ｐゴシック" charset="-128"/>
              </a:rPr>
              <a:t>Recall, </a:t>
            </a:r>
            <a:r>
              <a:rPr lang="en-US" sz="2700" i="1" dirty="0" smtClean="0">
                <a:latin typeface="Arial" charset="0"/>
                <a:cs typeface="ＭＳ Ｐゴシック" charset="-128"/>
              </a:rPr>
              <a:t>MC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 is cost of producing the marginal unit. </a:t>
            </a:r>
          </a:p>
          <a:p>
            <a:pPr>
              <a:spcBef>
                <a:spcPct val="10000"/>
              </a:spcBef>
              <a:buFont typeface="Wingdings" charset="2"/>
              <a:buNone/>
              <a:tabLst>
                <a:tab pos="5719763" algn="ctr"/>
              </a:tabLst>
            </a:pPr>
            <a:r>
              <a:rPr lang="en-US" sz="2700" i="1" dirty="0" smtClean="0">
                <a:latin typeface="Arial" charset="0"/>
                <a:cs typeface="ＭＳ Ｐゴシック" charset="-128"/>
              </a:rPr>
              <a:t>	</a:t>
            </a:r>
            <a:r>
              <a:rPr lang="en-US" sz="2700" b="1" i="1" dirty="0" smtClean="0">
                <a:latin typeface="Arial" charset="0"/>
                <a:cs typeface="ＭＳ Ｐゴシック" charset="-128"/>
              </a:rPr>
              <a:t>P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  is value to buyers of the 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is </a:t>
            </a:r>
            <a:r>
              <a:rPr lang="en-US" sz="2700" dirty="0" smtClean="0">
                <a:latin typeface="Arial" charset="0"/>
                <a:cs typeface="ＭＳ Ｐゴシック" charset="-128"/>
              </a:rPr>
              <a:t>efficient, maximizes total surplus. </a:t>
            </a:r>
          </a:p>
          <a:p>
            <a:pPr marL="0">
              <a:buNone/>
              <a:tabLst>
                <a:tab pos="5719763" algn="ctr"/>
              </a:tabLst>
            </a:pPr>
            <a:r>
              <a:rPr lang="en-US" sz="2400" i="1" dirty="0" smtClean="0">
                <a:latin typeface="Arial" charset="0"/>
                <a:cs typeface="ＭＳ Ｐゴシック" charset="-128"/>
              </a:rPr>
              <a:t>In the next chapter we look at  </a:t>
            </a:r>
            <a:r>
              <a:rPr lang="en-US" sz="2400" i="1" dirty="0" smtClean="0">
                <a:latin typeface="Arial" charset="0"/>
                <a:cs typeface="ＭＳ Ｐゴシック" charset="-128"/>
              </a:rPr>
              <a:t>urfujhiyuirtgtryughhurtirtg94u5th </a:t>
            </a:r>
            <a:r>
              <a:rPr lang="en-US" sz="2400" i="1" dirty="0" err="1" smtClean="0">
                <a:latin typeface="Arial" charset="0"/>
                <a:cs typeface="ＭＳ Ｐゴシック" charset="-128"/>
              </a:rPr>
              <a:t>mktrjuhg</a:t>
            </a:r>
            <a:r>
              <a:rPr lang="en-US" sz="2400" i="1" dirty="0" smtClean="0">
                <a:latin typeface="Arial" charset="0"/>
                <a:cs typeface="ＭＳ Ｐゴシック" charset="-128"/>
              </a:rPr>
              <a:t> kr4i5jhtn mj5rtim,4 3mn4rjand </a:t>
            </a:r>
            <a:r>
              <a:rPr lang="en-US" sz="2400" i="1" dirty="0" smtClean="0">
                <a:latin typeface="Arial" charset="0"/>
                <a:cs typeface="ＭＳ Ｐゴシック" charset="-128"/>
              </a:rPr>
              <a:t>production decisions, deadweight loss, regulation.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 smtClean="0"/>
              <a:t>CONCLUSION:</a:t>
            </a:r>
            <a:r>
              <a:rPr lang="en-US" sz="3100" dirty="0" smtClean="0"/>
              <a:t>  </a:t>
            </a:r>
            <a:br>
              <a:rPr lang="en-US" sz="3100" dirty="0" smtClean="0"/>
            </a:br>
            <a:r>
              <a:rPr lang="en-US" sz="3600" dirty="0" smtClean="0"/>
              <a:t>The Efficiency of a Competitive Market</a:t>
            </a:r>
          </a:p>
        </p:txBody>
      </p:sp>
      <p:sp>
        <p:nvSpPr>
          <p:cNvPr id="7680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-5437112" y="1631908"/>
            <a:ext cx="9937104" cy="64087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bldLvl="4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EE8C4">
            <a:alpha val="7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AE1237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3"/>
            <a:ext cx="8458200" cy="725487"/>
          </a:xfrm>
          <a:solidFill>
            <a:srgbClr val="CACA92">
              <a:alpha val="50000"/>
            </a:srgbClr>
          </a:solidFill>
        </p:spPr>
        <p:txBody>
          <a:bodyPr bIns="0" rtlCol="0" anchor="b">
            <a:noAutofit/>
          </a:bodyPr>
          <a:lstStyle/>
          <a:p>
            <a:pPr fontAlgn="auto">
              <a:lnSpc>
                <a:spcPct val="105000"/>
              </a:lnSpc>
              <a:spcAft>
                <a:spcPts val="0"/>
              </a:spcAft>
              <a:defRPr/>
            </a:pPr>
            <a:r>
              <a:rPr lang="en-US" sz="3000" spc="500" dirty="0" smtClean="0">
                <a:solidFill>
                  <a:srgbClr val="960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ClrTx/>
              <a:buSzPct val="120000"/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For a firm in a perfectly competitive market, 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price = marginal revenue = average revenue.</a:t>
            </a:r>
          </a:p>
          <a:p>
            <a:pPr algn="r" fontAlgn="auto">
              <a:spcAft>
                <a:spcPts val="0"/>
              </a:spcAft>
              <a:buClrTx/>
              <a:buSzPct val="120000"/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If </a:t>
            </a:r>
            <a:r>
              <a:rPr lang="en-US" i="1" dirty="0" smtClean="0">
                <a:ea typeface="+mn-ea"/>
              </a:rPr>
              <a:t>P</a:t>
            </a:r>
            <a:r>
              <a:rPr lang="en-US" dirty="0" smtClean="0">
                <a:ea typeface="+mn-ea"/>
              </a:rPr>
              <a:t> &gt; </a:t>
            </a:r>
            <a:r>
              <a:rPr lang="en-US" i="1" dirty="0" smtClean="0">
                <a:ea typeface="+mn-ea"/>
              </a:rPr>
              <a:t>AVC</a:t>
            </a:r>
            <a:r>
              <a:rPr lang="en-US" dirty="0" smtClean="0">
                <a:ea typeface="+mn-ea"/>
              </a:rPr>
              <a:t>, a firm </a:t>
            </a:r>
            <a:r>
              <a:rPr lang="en-US" dirty="0" smtClean="0">
                <a:ea typeface="+mn-ea"/>
              </a:rPr>
              <a:t>maxiizes </a:t>
            </a:r>
            <a:r>
              <a:rPr lang="en-US" dirty="0" smtClean="0">
                <a:ea typeface="+mn-ea"/>
              </a:rPr>
              <a:t>profit by producing the quantity where </a:t>
            </a:r>
            <a:r>
              <a:rPr lang="en-US" i="1" dirty="0" smtClean="0">
                <a:ea typeface="+mn-ea"/>
              </a:rPr>
              <a:t>MR</a:t>
            </a:r>
            <a:r>
              <a:rPr lang="en-US" dirty="0" smtClean="0">
                <a:ea typeface="+mn-ea"/>
              </a:rPr>
              <a:t> = </a:t>
            </a:r>
            <a:r>
              <a:rPr lang="en-US" i="1" dirty="0" smtClean="0">
                <a:ea typeface="+mn-ea"/>
              </a:rPr>
              <a:t>M</a:t>
            </a:r>
            <a:r>
              <a:rPr lang="en-US" b="1" i="1" dirty="0" smtClean="0">
                <a:ea typeface="+mn-ea"/>
              </a:rPr>
              <a:t>C</a:t>
            </a:r>
            <a:r>
              <a:rPr lang="en-US" dirty="0" smtClean="0">
                <a:ea typeface="+mn-ea"/>
              </a:rPr>
              <a:t>.  If </a:t>
            </a:r>
            <a:r>
              <a:rPr lang="en-US" i="1" dirty="0" smtClean="0">
                <a:ea typeface="+mn-ea"/>
              </a:rPr>
              <a:t>P</a:t>
            </a:r>
            <a:r>
              <a:rPr lang="en-US" dirty="0" smtClean="0">
                <a:ea typeface="+mn-ea"/>
              </a:rPr>
              <a:t> &lt; </a:t>
            </a:r>
            <a:r>
              <a:rPr lang="en-US" i="1" dirty="0" smtClean="0">
                <a:ea typeface="+mn-ea"/>
              </a:rPr>
              <a:t>AVC</a:t>
            </a:r>
            <a:r>
              <a:rPr lang="en-US" dirty="0" smtClean="0">
                <a:ea typeface="+mn-ea"/>
              </a:rPr>
              <a:t>, a firm will shut down in the short run.  </a:t>
            </a:r>
          </a:p>
          <a:p>
            <a:pPr fontAlgn="auto">
              <a:spcAft>
                <a:spcPts val="0"/>
              </a:spcAft>
              <a:buClrTx/>
              <a:buSzPct val="120000"/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If </a:t>
            </a:r>
            <a:r>
              <a:rPr lang="en-US" i="1" dirty="0" smtClean="0">
                <a:ea typeface="+mn-ea"/>
              </a:rPr>
              <a:t>P</a:t>
            </a:r>
            <a:r>
              <a:rPr lang="en-US" dirty="0" smtClean="0">
                <a:ea typeface="+mn-ea"/>
              </a:rPr>
              <a:t> &lt; </a:t>
            </a:r>
            <a:r>
              <a:rPr lang="en-US" i="1" dirty="0" smtClean="0">
                <a:ea typeface="+mn-ea"/>
              </a:rPr>
              <a:t>ATC</a:t>
            </a:r>
            <a:r>
              <a:rPr lang="en-US" dirty="0" smtClean="0">
                <a:ea typeface="+mn-ea"/>
              </a:rPr>
              <a:t>, a firm will </a:t>
            </a:r>
            <a:r>
              <a:rPr lang="en-US" dirty="0">
                <a:ea typeface="+mn-ea"/>
              </a:rPr>
              <a:t>exithttps://edugate.psu.edu.sa/psu/init </a:t>
            </a:r>
            <a:r>
              <a:rPr lang="en-US" dirty="0" smtClean="0">
                <a:ea typeface="+mn-ea"/>
              </a:rPr>
              <a:t>in the long run. </a:t>
            </a:r>
            <a:endParaRPr lang="en-US" sz="3000" dirty="0" smtClean="0">
              <a:ea typeface="+mn-ea"/>
            </a:endParaRPr>
          </a:p>
          <a:p>
            <a:pPr fontAlgn="auto">
              <a:spcAft>
                <a:spcPts val="0"/>
              </a:spcAft>
              <a:buClrTx/>
              <a:buSzPct val="120000"/>
              <a:buFont typeface="Arial" pitchFamily="34" charset="0"/>
              <a:buChar char="•"/>
              <a:defRPr/>
            </a:pPr>
            <a:r>
              <a:rPr lang="en-US" sz="3000" dirty="0" smtClean="0">
                <a:ea typeface="+mn-ea"/>
              </a:rPr>
              <a:t>In the short run</a:t>
            </a:r>
            <a:r>
              <a:rPr lang="en-US" dirty="0" smtClean="0">
                <a:ea typeface="+mn-ea"/>
              </a:rPr>
              <a:t>, entry is not possible, and an increase in demand increases firms’ profits. </a:t>
            </a:r>
          </a:p>
          <a:p>
            <a:pPr fontAlgn="auto">
              <a:spcAft>
                <a:spcPts val="0"/>
              </a:spcAft>
              <a:buClrTx/>
              <a:buSzPct val="120000"/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With free entry and exit, profits = 0 in the long run, and </a:t>
            </a:r>
            <a:r>
              <a:rPr lang="en-US" i="1" dirty="0" smtClean="0">
                <a:ea typeface="+mn-ea"/>
              </a:rPr>
              <a:t>P</a:t>
            </a:r>
            <a:r>
              <a:rPr lang="en-US" dirty="0" smtClean="0">
                <a:ea typeface="+mn-ea"/>
              </a:rPr>
              <a:t> = minimum </a:t>
            </a:r>
            <a:r>
              <a:rPr lang="en-US" i="1" dirty="0" smtClean="0">
                <a:ea typeface="+mn-ea"/>
              </a:rPr>
              <a:t>ATC</a:t>
            </a:r>
            <a:r>
              <a:rPr lang="en-US" dirty="0" smtClean="0">
                <a:ea typeface="+mn-ea"/>
              </a:rPr>
              <a:t>.</a:t>
            </a:r>
          </a:p>
        </p:txBody>
      </p:sp>
      <p:sp>
        <p:nvSpPr>
          <p:cNvPr id="78853" name="TextBox 6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2015 </a:t>
            </a:r>
            <a:r>
              <a:rPr lang="en-US" sz="800" i="1" dirty="0" err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4572000" y="6206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4572000" y="6206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056632" y="1484784"/>
            <a:ext cx="23544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572000" y="2346825"/>
            <a:ext cx="1070408" cy="43564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2413"/>
            <a:ext cx="9144000" cy="649287"/>
          </a:xfrm>
        </p:spPr>
        <p:txBody>
          <a:bodyPr/>
          <a:lstStyle/>
          <a:p>
            <a:pPr algn="ctr"/>
            <a:r>
              <a:rPr lang="en-US" smtClean="0">
                <a:latin typeface="Tahoma" charset="0"/>
                <a:ea typeface="Tahoma" charset="0"/>
                <a:cs typeface="Tahoma" charset="0"/>
              </a:rPr>
              <a:t>Characteristics of Perfect Competition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301750"/>
            <a:ext cx="8313737" cy="2054225"/>
          </a:xfrm>
          <a:solidFill>
            <a:srgbClr val="FFFFCC"/>
          </a:solidFill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marL="463550" indent="-463550" fontAlgn="auto">
              <a:spcBef>
                <a:spcPct val="6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b="1" dirty="0" smtClean="0">
                <a:solidFill>
                  <a:srgbClr val="996633"/>
                </a:solidFill>
                <a:ea typeface="+mn-ea"/>
                <a:cs typeface="Arial" pitchFamily="34" charset="0"/>
              </a:rPr>
              <a:t>1.	</a:t>
            </a:r>
            <a:r>
              <a:rPr lang="en-US" dirty="0" smtClean="0">
                <a:ea typeface="+mn-ea"/>
                <a:cs typeface="Arial" pitchFamily="34" charset="0"/>
              </a:rPr>
              <a:t>Many buyers and many sellers.</a:t>
            </a:r>
          </a:p>
          <a:p>
            <a:pPr marL="463550" indent="-463550" fontAlgn="auto">
              <a:spcBef>
                <a:spcPct val="6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b="1" dirty="0" smtClean="0">
                <a:solidFill>
                  <a:srgbClr val="996633"/>
                </a:solidFill>
                <a:ea typeface="+mn-ea"/>
                <a:cs typeface="Arial" pitchFamily="34" charset="0"/>
              </a:rPr>
              <a:t>2.	</a:t>
            </a:r>
            <a:r>
              <a:rPr lang="en-US" dirty="0" smtClean="0">
                <a:ea typeface="+mn-ea"/>
                <a:cs typeface="Arial" pitchFamily="34" charset="0"/>
              </a:rPr>
              <a:t>The goods offered for sale are largely the same.</a:t>
            </a:r>
          </a:p>
          <a:p>
            <a:pPr marL="463550" indent="-463550" fontAlgn="auto">
              <a:spcBef>
                <a:spcPct val="6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b="1" dirty="0" smtClean="0">
                <a:solidFill>
                  <a:srgbClr val="996633"/>
                </a:solidFill>
                <a:ea typeface="+mn-ea"/>
                <a:cs typeface="Arial" pitchFamily="34" charset="0"/>
              </a:rPr>
              <a:t>3.	</a:t>
            </a:r>
            <a:r>
              <a:rPr lang="en-US" dirty="0" smtClean="0">
                <a:ea typeface="+mn-ea"/>
                <a:cs typeface="Arial" pitchFamily="34" charset="0"/>
              </a:rPr>
              <a:t>Firms can freely enter or exit the market.  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61975" y="3702050"/>
            <a:ext cx="788035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403225" indent="-403225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charset="2"/>
              <a:buChar char="§"/>
            </a:pPr>
            <a:r>
              <a:rPr lang="en-US" sz="2800">
                <a:ea typeface="Arial" charset="0"/>
                <a:cs typeface="Arial" charset="0"/>
              </a:rPr>
              <a:t>Because of 1 &amp; 2, each buyer and seller is a “</a:t>
            </a:r>
            <a:r>
              <a:rPr lang="en-US" sz="2800" b="1">
                <a:solidFill>
                  <a:srgbClr val="800080"/>
                </a:solidFill>
                <a:ea typeface="Arial" charset="0"/>
                <a:cs typeface="Arial" charset="0"/>
              </a:rPr>
              <a:t>price taker</a:t>
            </a:r>
            <a:r>
              <a:rPr lang="en-US" sz="2800">
                <a:ea typeface="Arial" charset="0"/>
                <a:cs typeface="Arial" charset="0"/>
              </a:rPr>
              <a:t>” – takes the price as given.  </a:t>
            </a:r>
          </a:p>
        </p:txBody>
      </p:sp>
      <p:sp>
        <p:nvSpPr>
          <p:cNvPr id="1331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bldLvl="5"/>
      <p:bldP spid="450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700" smtClean="0"/>
              <a:t>The Revenue of a Competitive Firm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176338"/>
            <a:ext cx="4762500" cy="3802062"/>
          </a:xfrm>
        </p:spPr>
        <p:txBody>
          <a:bodyPr/>
          <a:lstStyle/>
          <a:p>
            <a:pPr>
              <a:spcBef>
                <a:spcPct val="120000"/>
              </a:spcBef>
            </a:pPr>
            <a:r>
              <a:rPr lang="en-US" smtClean="0">
                <a:latin typeface="Arial" charset="0"/>
              </a:rPr>
              <a:t>Total revenue (</a:t>
            </a:r>
            <a:r>
              <a:rPr lang="en-US" i="1" smtClean="0">
                <a:latin typeface="Arial" charset="0"/>
              </a:rPr>
              <a:t>TR</a:t>
            </a:r>
            <a:r>
              <a:rPr lang="en-US" smtClean="0">
                <a:latin typeface="Arial" charset="0"/>
              </a:rPr>
              <a:t>) </a:t>
            </a:r>
          </a:p>
          <a:p>
            <a:pPr>
              <a:spcBef>
                <a:spcPct val="120000"/>
              </a:spcBef>
            </a:pPr>
            <a:r>
              <a:rPr lang="en-US" b="1" smtClean="0">
                <a:solidFill>
                  <a:srgbClr val="CC0000"/>
                </a:solidFill>
                <a:latin typeface="Arial" charset="0"/>
              </a:rPr>
              <a:t>Average revenue (</a:t>
            </a:r>
            <a:r>
              <a:rPr lang="en-US" b="1" i="1" smtClean="0">
                <a:solidFill>
                  <a:srgbClr val="CC0000"/>
                </a:solidFill>
                <a:latin typeface="Arial" charset="0"/>
              </a:rPr>
              <a:t>AR</a:t>
            </a:r>
            <a:r>
              <a:rPr lang="en-US" b="1" smtClean="0">
                <a:solidFill>
                  <a:srgbClr val="CC0000"/>
                </a:solidFill>
                <a:latin typeface="Arial" charset="0"/>
              </a:rPr>
              <a:t>)</a:t>
            </a:r>
          </a:p>
          <a:p>
            <a:pPr>
              <a:spcBef>
                <a:spcPct val="120000"/>
              </a:spcBef>
            </a:pPr>
            <a:r>
              <a:rPr lang="en-US" b="1" smtClean="0">
                <a:solidFill>
                  <a:srgbClr val="CC0000"/>
                </a:solidFill>
                <a:latin typeface="Arial" charset="0"/>
              </a:rPr>
              <a:t>Marginal revenue (</a:t>
            </a:r>
            <a:r>
              <a:rPr lang="en-US" b="1" i="1" smtClean="0">
                <a:solidFill>
                  <a:srgbClr val="CC0000"/>
                </a:solidFill>
                <a:latin typeface="Arial" charset="0"/>
              </a:rPr>
              <a:t>MR</a:t>
            </a:r>
            <a:r>
              <a:rPr lang="en-US" b="1" smtClean="0">
                <a:solidFill>
                  <a:srgbClr val="CC0000"/>
                </a:solidFill>
                <a:latin typeface="Arial" charset="0"/>
              </a:rPr>
              <a:t>)</a:t>
            </a:r>
            <a:r>
              <a:rPr lang="en-US" smtClean="0">
                <a:latin typeface="Arial" charset="0"/>
              </a:rPr>
              <a:t>: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The change in </a:t>
            </a:r>
            <a:r>
              <a:rPr lang="en-US" i="1" smtClean="0">
                <a:latin typeface="Arial" charset="0"/>
              </a:rPr>
              <a:t>TR</a:t>
            </a:r>
            <a:r>
              <a:rPr lang="en-US" smtClean="0">
                <a:latin typeface="Arial" charset="0"/>
              </a:rPr>
              <a:t> from </a:t>
            </a:r>
            <a:br>
              <a:rPr lang="en-US" smtClean="0">
                <a:latin typeface="Arial" charset="0"/>
              </a:rPr>
            </a:br>
            <a:r>
              <a:rPr lang="en-US" smtClean="0">
                <a:latin typeface="Arial" charset="0"/>
              </a:rPr>
              <a:t>selling one more unit.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476875" y="3305175"/>
            <a:ext cx="1876425" cy="990600"/>
            <a:chOff x="3450" y="2061"/>
            <a:chExt cx="1182" cy="624"/>
          </a:xfrm>
        </p:grpSpPr>
        <p:grpSp>
          <p:nvGrpSpPr>
            <p:cNvPr id="15373" name="Group 10"/>
            <p:cNvGrpSpPr>
              <a:grpSpLocks/>
            </p:cNvGrpSpPr>
            <p:nvPr/>
          </p:nvGrpSpPr>
          <p:grpSpPr bwMode="auto">
            <a:xfrm>
              <a:off x="4081" y="2061"/>
              <a:ext cx="551" cy="624"/>
              <a:chOff x="4601" y="1756"/>
              <a:chExt cx="551" cy="624"/>
            </a:xfrm>
          </p:grpSpPr>
          <p:sp>
            <p:nvSpPr>
              <p:cNvPr id="15375" name="Rectangle 6"/>
              <p:cNvSpPr>
                <a:spLocks noChangeArrowheads="1"/>
              </p:cNvSpPr>
              <p:nvPr/>
            </p:nvSpPr>
            <p:spPr bwMode="auto">
              <a:xfrm>
                <a:off x="4601" y="1756"/>
                <a:ext cx="55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ea typeface="Arial" charset="0"/>
                    <a:cs typeface="Arial" charset="0"/>
                  </a:rPr>
                  <a:t>∆</a:t>
                </a:r>
                <a:r>
                  <a:rPr lang="en-US" sz="2800" i="1">
                    <a:ea typeface="Arial" charset="0"/>
                    <a:cs typeface="Arial" charset="0"/>
                  </a:rPr>
                  <a:t>TR</a:t>
                </a:r>
              </a:p>
            </p:txBody>
          </p:sp>
          <p:sp>
            <p:nvSpPr>
              <p:cNvPr id="15376" name="Rectangle 7"/>
              <p:cNvSpPr>
                <a:spLocks noChangeArrowheads="1"/>
              </p:cNvSpPr>
              <p:nvPr/>
            </p:nvSpPr>
            <p:spPr bwMode="auto">
              <a:xfrm>
                <a:off x="4649" y="2053"/>
                <a:ext cx="42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>
                    <a:ea typeface="Arial" charset="0"/>
                    <a:cs typeface="Arial" charset="0"/>
                  </a:rPr>
                  <a:t>∆</a:t>
                </a:r>
                <a:r>
                  <a:rPr lang="en-US" sz="28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15377" name="Line 8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374" name="Rectangle 9"/>
            <p:cNvSpPr>
              <a:spLocks noChangeArrowheads="1"/>
            </p:cNvSpPr>
            <p:nvPr/>
          </p:nvSpPr>
          <p:spPr bwMode="auto">
            <a:xfrm>
              <a:off x="3450" y="2211"/>
              <a:ext cx="6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ea typeface="Arial" charset="0"/>
                  <a:cs typeface="Arial" charset="0"/>
                </a:rPr>
                <a:t>MR</a:t>
              </a:r>
              <a:r>
                <a:rPr lang="en-US" sz="2800">
                  <a:ea typeface="Arial" charset="0"/>
                  <a:cs typeface="Arial" charset="0"/>
                </a:rPr>
                <a:t> =</a:t>
              </a:r>
            </a:p>
          </p:txBody>
        </p:sp>
      </p:grp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5472113" y="1181100"/>
            <a:ext cx="1951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ea typeface="Arial" charset="0"/>
                <a:cs typeface="Arial" charset="0"/>
              </a:rPr>
              <a:t>TR</a:t>
            </a:r>
            <a:r>
              <a:rPr lang="en-US" sz="2800">
                <a:ea typeface="Arial" charset="0"/>
                <a:cs typeface="Arial" charset="0"/>
              </a:rPr>
              <a:t> = </a:t>
            </a:r>
            <a:r>
              <a:rPr lang="en-US" sz="2800" b="1" i="1">
                <a:ea typeface="Arial" charset="0"/>
                <a:cs typeface="Arial" charset="0"/>
              </a:rPr>
              <a:t>P</a:t>
            </a:r>
            <a:r>
              <a:rPr lang="en-US" sz="2800">
                <a:ea typeface="Arial" charset="0"/>
                <a:cs typeface="Arial" charset="0"/>
              </a:rPr>
              <a:t> x </a:t>
            </a:r>
            <a:r>
              <a:rPr lang="en-US" sz="2800" b="1" i="1">
                <a:ea typeface="Arial" charset="0"/>
                <a:cs typeface="Arial" charset="0"/>
              </a:rPr>
              <a:t>Q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473700" y="1911350"/>
            <a:ext cx="2635250" cy="990600"/>
            <a:chOff x="3483" y="1113"/>
            <a:chExt cx="1660" cy="624"/>
          </a:xfrm>
        </p:grpSpPr>
        <p:grpSp>
          <p:nvGrpSpPr>
            <p:cNvPr id="15367" name="Group 13"/>
            <p:cNvGrpSpPr>
              <a:grpSpLocks/>
            </p:cNvGrpSpPr>
            <p:nvPr/>
          </p:nvGrpSpPr>
          <p:grpSpPr bwMode="auto">
            <a:xfrm>
              <a:off x="4171" y="1113"/>
              <a:ext cx="452" cy="624"/>
              <a:chOff x="4658" y="1756"/>
              <a:chExt cx="452" cy="624"/>
            </a:xfrm>
          </p:grpSpPr>
          <p:sp>
            <p:nvSpPr>
              <p:cNvPr id="15370" name="Rectangle 14"/>
              <p:cNvSpPr>
                <a:spLocks noChangeArrowheads="1"/>
              </p:cNvSpPr>
              <p:nvPr/>
            </p:nvSpPr>
            <p:spPr bwMode="auto">
              <a:xfrm>
                <a:off x="4669" y="1756"/>
                <a:ext cx="41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i="1">
                    <a:ea typeface="Arial" charset="0"/>
                    <a:cs typeface="Arial" charset="0"/>
                  </a:rPr>
                  <a:t>TR</a:t>
                </a:r>
              </a:p>
            </p:txBody>
          </p:sp>
          <p:sp>
            <p:nvSpPr>
              <p:cNvPr id="15371" name="Rectangle 15"/>
              <p:cNvSpPr>
                <a:spLocks noChangeArrowheads="1"/>
              </p:cNvSpPr>
              <p:nvPr/>
            </p:nvSpPr>
            <p:spPr bwMode="auto">
              <a:xfrm>
                <a:off x="4717" y="2053"/>
                <a:ext cx="29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8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15372" name="Line 16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368" name="Rectangle 17"/>
            <p:cNvSpPr>
              <a:spLocks noChangeArrowheads="1"/>
            </p:cNvSpPr>
            <p:nvPr/>
          </p:nvSpPr>
          <p:spPr bwMode="auto">
            <a:xfrm>
              <a:off x="3483" y="1263"/>
              <a:ext cx="6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ea typeface="Arial" charset="0"/>
                  <a:cs typeface="Arial" charset="0"/>
                </a:rPr>
                <a:t>AR</a:t>
              </a:r>
              <a:r>
                <a:rPr lang="en-US" sz="2800">
                  <a:ea typeface="Arial" charset="0"/>
                  <a:cs typeface="Arial" charset="0"/>
                </a:rPr>
                <a:t> =</a:t>
              </a:r>
            </a:p>
          </p:txBody>
        </p:sp>
        <p:sp>
          <p:nvSpPr>
            <p:cNvPr id="15369" name="Rectangle 19"/>
            <p:cNvSpPr>
              <a:spLocks noChangeArrowheads="1"/>
            </p:cNvSpPr>
            <p:nvPr/>
          </p:nvSpPr>
          <p:spPr bwMode="auto">
            <a:xfrm>
              <a:off x="4685" y="1261"/>
              <a:ext cx="45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ea typeface="Arial" charset="0"/>
                  <a:cs typeface="Arial" charset="0"/>
                </a:rPr>
                <a:t>= </a:t>
              </a:r>
              <a:r>
                <a:rPr lang="en-US" sz="2800" b="1" i="1">
                  <a:ea typeface="Arial" charset="0"/>
                  <a:cs typeface="Arial" charset="0"/>
                </a:rPr>
                <a:t>P</a:t>
              </a:r>
            </a:p>
          </p:txBody>
        </p:sp>
      </p:grpSp>
      <p:sp>
        <p:nvSpPr>
          <p:cNvPr id="1536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uiExpand="1" build="p" bldLvl="5"/>
      <p:bldP spid="78866" grpId="0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4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D6B128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0" spc="4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ACTIVE LEARNING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r>
              <a:rPr lang="en-US" sz="7100" baseline="-10000" dirty="0" smtClean="0">
                <a:solidFill>
                  <a:srgbClr val="C00000"/>
                </a:solidFill>
                <a:latin typeface="Century" pitchFamily="18" charset="0"/>
                <a:cs typeface="Times New Roman" pitchFamily="18" charset="0"/>
              </a:rPr>
              <a:t>1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b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Calculating </a:t>
            </a:r>
            <a:r>
              <a:rPr lang="en-US" sz="3600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TR</a:t>
            </a: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, </a:t>
            </a:r>
            <a:r>
              <a:rPr lang="en-US" sz="3600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AR</a:t>
            </a: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, </a:t>
            </a:r>
            <a:r>
              <a:rPr lang="en-US" sz="3600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MR</a:t>
            </a:r>
          </a:p>
        </p:txBody>
      </p:sp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2015 </a:t>
            </a:r>
            <a:r>
              <a:rPr lang="en-US" sz="800" i="1" dirty="0" err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  <p:sp>
        <p:nvSpPr>
          <p:cNvPr id="17413" name="Rectangle 69"/>
          <p:cNvSpPr>
            <a:spLocks noChangeArrowheads="1"/>
          </p:cNvSpPr>
          <p:nvPr/>
        </p:nvSpPr>
        <p:spPr bwMode="auto">
          <a:xfrm>
            <a:off x="1108075" y="1687513"/>
            <a:ext cx="7280275" cy="4808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2235200" y="1160463"/>
            <a:ext cx="6092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600"/>
              <a:t>Fill in the empty spaces of the table.</a:t>
            </a:r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3079750" y="5862638"/>
            <a:ext cx="18748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$50</a:t>
            </a:r>
          </a:p>
        </p:txBody>
      </p:sp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2047875" y="5862638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17" name="Rectangle 12"/>
          <p:cNvSpPr>
            <a:spLocks noChangeArrowheads="1"/>
          </p:cNvSpPr>
          <p:nvPr/>
        </p:nvSpPr>
        <p:spPr bwMode="auto">
          <a:xfrm>
            <a:off x="1103313" y="5862638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17418" name="Rectangle 15"/>
          <p:cNvSpPr>
            <a:spLocks noChangeArrowheads="1"/>
          </p:cNvSpPr>
          <p:nvPr/>
        </p:nvSpPr>
        <p:spPr bwMode="auto">
          <a:xfrm>
            <a:off x="3079750" y="5224463"/>
            <a:ext cx="187483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$40</a:t>
            </a:r>
          </a:p>
        </p:txBody>
      </p:sp>
      <p:sp>
        <p:nvSpPr>
          <p:cNvPr id="17419" name="Rectangle 16"/>
          <p:cNvSpPr>
            <a:spLocks noChangeArrowheads="1"/>
          </p:cNvSpPr>
          <p:nvPr/>
        </p:nvSpPr>
        <p:spPr bwMode="auto">
          <a:xfrm>
            <a:off x="2047875" y="5224463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1103313" y="5224463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7421" name="Rectangle 21"/>
          <p:cNvSpPr>
            <a:spLocks noChangeArrowheads="1"/>
          </p:cNvSpPr>
          <p:nvPr/>
        </p:nvSpPr>
        <p:spPr bwMode="auto">
          <a:xfrm>
            <a:off x="2047875" y="4589463"/>
            <a:ext cx="1031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22" name="Rectangle 22"/>
          <p:cNvSpPr>
            <a:spLocks noChangeArrowheads="1"/>
          </p:cNvSpPr>
          <p:nvPr/>
        </p:nvSpPr>
        <p:spPr bwMode="auto">
          <a:xfrm>
            <a:off x="1103313" y="4589463"/>
            <a:ext cx="944562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7423" name="Rectangle 26"/>
          <p:cNvSpPr>
            <a:spLocks noChangeArrowheads="1"/>
          </p:cNvSpPr>
          <p:nvPr/>
        </p:nvSpPr>
        <p:spPr bwMode="auto">
          <a:xfrm>
            <a:off x="2047875" y="3949700"/>
            <a:ext cx="103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24" name="Rectangle 27"/>
          <p:cNvSpPr>
            <a:spLocks noChangeArrowheads="1"/>
          </p:cNvSpPr>
          <p:nvPr/>
        </p:nvSpPr>
        <p:spPr bwMode="auto">
          <a:xfrm>
            <a:off x="1103313" y="3949700"/>
            <a:ext cx="9445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7425" name="Rectangle 29"/>
          <p:cNvSpPr>
            <a:spLocks noChangeArrowheads="1"/>
          </p:cNvSpPr>
          <p:nvPr/>
        </p:nvSpPr>
        <p:spPr bwMode="auto">
          <a:xfrm>
            <a:off x="4954588" y="3313113"/>
            <a:ext cx="16113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26" name="Rectangle 31"/>
          <p:cNvSpPr>
            <a:spLocks noChangeArrowheads="1"/>
          </p:cNvSpPr>
          <p:nvPr/>
        </p:nvSpPr>
        <p:spPr bwMode="auto">
          <a:xfrm>
            <a:off x="2047875" y="3313113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27" name="Rectangle 32"/>
          <p:cNvSpPr>
            <a:spLocks noChangeArrowheads="1"/>
          </p:cNvSpPr>
          <p:nvPr/>
        </p:nvSpPr>
        <p:spPr bwMode="auto">
          <a:xfrm>
            <a:off x="1103313" y="3313113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7428" name="Rectangle 33"/>
          <p:cNvSpPr>
            <a:spLocks noChangeArrowheads="1"/>
          </p:cNvSpPr>
          <p:nvPr/>
        </p:nvSpPr>
        <p:spPr bwMode="auto">
          <a:xfrm>
            <a:off x="6565900" y="2674938"/>
            <a:ext cx="18399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17429" name="Rectangle 34"/>
          <p:cNvSpPr>
            <a:spLocks noChangeArrowheads="1"/>
          </p:cNvSpPr>
          <p:nvPr/>
        </p:nvSpPr>
        <p:spPr bwMode="auto">
          <a:xfrm>
            <a:off x="4954588" y="2674938"/>
            <a:ext cx="1611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n/a</a:t>
            </a:r>
          </a:p>
        </p:txBody>
      </p:sp>
      <p:sp>
        <p:nvSpPr>
          <p:cNvPr id="17430" name="Rectangle 36"/>
          <p:cNvSpPr>
            <a:spLocks noChangeArrowheads="1"/>
          </p:cNvSpPr>
          <p:nvPr/>
        </p:nvSpPr>
        <p:spPr bwMode="auto">
          <a:xfrm>
            <a:off x="2047875" y="2674938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7431" name="Rectangle 37"/>
          <p:cNvSpPr>
            <a:spLocks noChangeArrowheads="1"/>
          </p:cNvSpPr>
          <p:nvPr/>
        </p:nvSpPr>
        <p:spPr bwMode="auto">
          <a:xfrm>
            <a:off x="1103313" y="2674938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17432" name="Rectangle 38"/>
          <p:cNvSpPr>
            <a:spLocks noChangeArrowheads="1"/>
          </p:cNvSpPr>
          <p:nvPr/>
        </p:nvSpPr>
        <p:spPr bwMode="auto">
          <a:xfrm>
            <a:off x="6565900" y="1677988"/>
            <a:ext cx="183991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 i="1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17433" name="Rectangle 39"/>
          <p:cNvSpPr>
            <a:spLocks noChangeArrowheads="1"/>
          </p:cNvSpPr>
          <p:nvPr/>
        </p:nvSpPr>
        <p:spPr bwMode="auto">
          <a:xfrm>
            <a:off x="4954588" y="1677988"/>
            <a:ext cx="161131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 b="1">
              <a:ea typeface="Arial" charset="0"/>
              <a:cs typeface="Arial" charset="0"/>
            </a:endParaRPr>
          </a:p>
        </p:txBody>
      </p:sp>
      <p:sp>
        <p:nvSpPr>
          <p:cNvPr id="17434" name="Rectangle 40"/>
          <p:cNvSpPr>
            <a:spLocks noChangeArrowheads="1"/>
          </p:cNvSpPr>
          <p:nvPr/>
        </p:nvSpPr>
        <p:spPr bwMode="auto">
          <a:xfrm>
            <a:off x="3079750" y="1677988"/>
            <a:ext cx="187483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i="1">
                <a:ea typeface="Arial" charset="0"/>
                <a:cs typeface="Arial" charset="0"/>
              </a:rPr>
              <a:t>TR</a:t>
            </a:r>
          </a:p>
        </p:txBody>
      </p:sp>
      <p:sp>
        <p:nvSpPr>
          <p:cNvPr id="17435" name="Rectangle 41"/>
          <p:cNvSpPr>
            <a:spLocks noChangeArrowheads="1"/>
          </p:cNvSpPr>
          <p:nvPr/>
        </p:nvSpPr>
        <p:spPr bwMode="auto">
          <a:xfrm>
            <a:off x="2047875" y="1677988"/>
            <a:ext cx="10318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b="1" i="1">
                <a:ea typeface="Arial" charset="0"/>
                <a:cs typeface="Arial" charset="0"/>
              </a:rPr>
              <a:t>P</a:t>
            </a:r>
          </a:p>
        </p:txBody>
      </p:sp>
      <p:sp>
        <p:nvSpPr>
          <p:cNvPr id="17436" name="Rectangle 42"/>
          <p:cNvSpPr>
            <a:spLocks noChangeArrowheads="1"/>
          </p:cNvSpPr>
          <p:nvPr/>
        </p:nvSpPr>
        <p:spPr bwMode="auto">
          <a:xfrm>
            <a:off x="1103313" y="1677988"/>
            <a:ext cx="94456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b="1" i="1">
                <a:ea typeface="Arial" charset="0"/>
                <a:cs typeface="Arial" charset="0"/>
              </a:rPr>
              <a:t>Q</a:t>
            </a:r>
          </a:p>
        </p:txBody>
      </p:sp>
      <p:sp>
        <p:nvSpPr>
          <p:cNvPr id="17437" name="Line 43"/>
          <p:cNvSpPr>
            <a:spLocks noChangeShapeType="1"/>
          </p:cNvSpPr>
          <p:nvPr/>
        </p:nvSpPr>
        <p:spPr bwMode="auto">
          <a:xfrm>
            <a:off x="1103313" y="1677988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8" name="Line 44"/>
          <p:cNvSpPr>
            <a:spLocks noChangeShapeType="1"/>
          </p:cNvSpPr>
          <p:nvPr/>
        </p:nvSpPr>
        <p:spPr bwMode="auto">
          <a:xfrm>
            <a:off x="1103313" y="26749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9" name="Line 45"/>
          <p:cNvSpPr>
            <a:spLocks noChangeShapeType="1"/>
          </p:cNvSpPr>
          <p:nvPr/>
        </p:nvSpPr>
        <p:spPr bwMode="auto">
          <a:xfrm>
            <a:off x="1103313" y="331311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0" name="Line 46"/>
          <p:cNvSpPr>
            <a:spLocks noChangeShapeType="1"/>
          </p:cNvSpPr>
          <p:nvPr/>
        </p:nvSpPr>
        <p:spPr bwMode="auto">
          <a:xfrm>
            <a:off x="1103313" y="3949700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1" name="Line 47"/>
          <p:cNvSpPr>
            <a:spLocks noChangeShapeType="1"/>
          </p:cNvSpPr>
          <p:nvPr/>
        </p:nvSpPr>
        <p:spPr bwMode="auto">
          <a:xfrm>
            <a:off x="1103313" y="4589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2" name="Line 48"/>
          <p:cNvSpPr>
            <a:spLocks noChangeShapeType="1"/>
          </p:cNvSpPr>
          <p:nvPr/>
        </p:nvSpPr>
        <p:spPr bwMode="auto">
          <a:xfrm>
            <a:off x="1103313" y="5224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3" name="Line 49"/>
          <p:cNvSpPr>
            <a:spLocks noChangeShapeType="1"/>
          </p:cNvSpPr>
          <p:nvPr/>
        </p:nvSpPr>
        <p:spPr bwMode="auto">
          <a:xfrm>
            <a:off x="1103313" y="58626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4" name="Line 50"/>
          <p:cNvSpPr>
            <a:spLocks noChangeShapeType="1"/>
          </p:cNvSpPr>
          <p:nvPr/>
        </p:nvSpPr>
        <p:spPr bwMode="auto">
          <a:xfrm>
            <a:off x="1103313" y="6499225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5" name="Line 51"/>
          <p:cNvSpPr>
            <a:spLocks noChangeShapeType="1"/>
          </p:cNvSpPr>
          <p:nvPr/>
        </p:nvSpPr>
        <p:spPr bwMode="auto">
          <a:xfrm>
            <a:off x="11033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6" name="Line 52"/>
          <p:cNvSpPr>
            <a:spLocks noChangeShapeType="1"/>
          </p:cNvSpPr>
          <p:nvPr/>
        </p:nvSpPr>
        <p:spPr bwMode="auto">
          <a:xfrm>
            <a:off x="2047875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7" name="Line 53"/>
          <p:cNvSpPr>
            <a:spLocks noChangeShapeType="1"/>
          </p:cNvSpPr>
          <p:nvPr/>
        </p:nvSpPr>
        <p:spPr bwMode="auto">
          <a:xfrm>
            <a:off x="307975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8" name="Line 54"/>
          <p:cNvSpPr>
            <a:spLocks noChangeShapeType="1"/>
          </p:cNvSpPr>
          <p:nvPr/>
        </p:nvSpPr>
        <p:spPr bwMode="auto">
          <a:xfrm>
            <a:off x="4954588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49" name="Line 55"/>
          <p:cNvSpPr>
            <a:spLocks noChangeShapeType="1"/>
          </p:cNvSpPr>
          <p:nvPr/>
        </p:nvSpPr>
        <p:spPr bwMode="auto">
          <a:xfrm>
            <a:off x="656590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0" name="Rectangle 62"/>
          <p:cNvSpPr>
            <a:spLocks noChangeArrowheads="1"/>
          </p:cNvSpPr>
          <p:nvPr/>
        </p:nvSpPr>
        <p:spPr bwMode="auto">
          <a:xfrm>
            <a:off x="7165975" y="1958975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ea typeface="Arial" charset="0"/>
                <a:cs typeface="Arial" charset="0"/>
              </a:rPr>
              <a:t>MR</a:t>
            </a:r>
          </a:p>
        </p:txBody>
      </p:sp>
      <p:sp>
        <p:nvSpPr>
          <p:cNvPr id="17451" name="Rectangle 68"/>
          <p:cNvSpPr>
            <a:spLocks noChangeArrowheads="1"/>
          </p:cNvSpPr>
          <p:nvPr/>
        </p:nvSpPr>
        <p:spPr bwMode="auto">
          <a:xfrm>
            <a:off x="5456238" y="1958975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ea typeface="Arial" charset="0"/>
                <a:cs typeface="Arial" charset="0"/>
              </a:rPr>
              <a:t>AR</a:t>
            </a:r>
          </a:p>
        </p:txBody>
      </p:sp>
      <p:sp>
        <p:nvSpPr>
          <p:cNvPr id="17452" name="Rectangle 8"/>
          <p:cNvSpPr>
            <a:spLocks noChangeArrowheads="1"/>
          </p:cNvSpPr>
          <p:nvPr/>
        </p:nvSpPr>
        <p:spPr bwMode="auto">
          <a:xfrm>
            <a:off x="6565900" y="5518150"/>
            <a:ext cx="1839913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grpSp>
        <p:nvGrpSpPr>
          <p:cNvPr id="17453" name="Group 72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17457" name="Rectangle 13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17458" name="Rectangle 18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17459" name="Rectangle 23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17460" name="Rectangle 28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</p:grpSp>
      <p:sp>
        <p:nvSpPr>
          <p:cNvPr id="17454" name="Line 56"/>
          <p:cNvSpPr>
            <a:spLocks noChangeShapeType="1"/>
          </p:cNvSpPr>
          <p:nvPr/>
        </p:nvSpPr>
        <p:spPr bwMode="auto">
          <a:xfrm>
            <a:off x="84058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55" name="Rectangle 70"/>
          <p:cNvSpPr>
            <a:spLocks noChangeArrowheads="1"/>
          </p:cNvSpPr>
          <p:nvPr/>
        </p:nvSpPr>
        <p:spPr bwMode="auto">
          <a:xfrm>
            <a:off x="6572250" y="6161088"/>
            <a:ext cx="1808163" cy="322262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7456" name="Rectangle 71"/>
          <p:cNvSpPr>
            <a:spLocks noChangeArrowheads="1"/>
          </p:cNvSpPr>
          <p:nvPr/>
        </p:nvSpPr>
        <p:spPr bwMode="auto">
          <a:xfrm>
            <a:off x="6570663" y="2684463"/>
            <a:ext cx="1804987" cy="2762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4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D6B128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ea typeface="Arial" charset="0"/>
              <a:cs typeface="Arial" charset="0"/>
            </a:endParaRP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0" spc="40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ACTIVE LEARNING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r>
              <a:rPr lang="en-US" sz="7100" baseline="-10000" dirty="0" smtClean="0">
                <a:solidFill>
                  <a:srgbClr val="C00000"/>
                </a:solidFill>
                <a:latin typeface="Century" pitchFamily="18" charset="0"/>
                <a:cs typeface="Times New Roman" pitchFamily="18" charset="0"/>
              </a:rPr>
              <a:t>1</a:t>
            </a:r>
            <a: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</a:t>
            </a:r>
            <a:br>
              <a:rPr lang="en-US" sz="2400" b="0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</a:br>
            <a:r>
              <a:rPr lang="en-US" sz="3600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Answers</a:t>
            </a:r>
            <a:endParaRPr lang="en-US" sz="3600" i="1" dirty="0" smtClean="0">
              <a:solidFill>
                <a:srgbClr val="CC99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304800" y="6500813"/>
            <a:ext cx="56499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© </a:t>
            </a:r>
            <a:r>
              <a:rPr lang="en-US" sz="800" i="1" dirty="0" smtClean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2015 </a:t>
            </a:r>
            <a:r>
              <a:rPr lang="en-US" sz="800" i="1" dirty="0" err="1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Cengage</a:t>
            </a:r>
            <a:r>
              <a:rPr lang="en-US" sz="800" i="1" dirty="0">
                <a:solidFill>
                  <a:srgbClr val="777777"/>
                </a:solidFill>
                <a:latin typeface="Times New Roman" charset="0"/>
                <a:ea typeface="Times New Roman" charset="0"/>
                <a:cs typeface="Times New Roman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i="1" dirty="0">
              <a:solidFill>
                <a:srgbClr val="777777"/>
              </a:solidFill>
              <a:latin typeface="Times New Roman" charset="0"/>
              <a:cs typeface="Verdana" charset="0"/>
            </a:endParaRPr>
          </a:p>
        </p:txBody>
      </p:sp>
      <p:sp>
        <p:nvSpPr>
          <p:cNvPr id="19461" name="Rectangle 28"/>
          <p:cNvSpPr>
            <a:spLocks noChangeArrowheads="1"/>
          </p:cNvSpPr>
          <p:nvPr/>
        </p:nvSpPr>
        <p:spPr bwMode="auto">
          <a:xfrm>
            <a:off x="6565900" y="2674938"/>
            <a:ext cx="183991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ea typeface="Arial" charset="0"/>
              <a:cs typeface="Arial" charset="0"/>
            </a:endParaRPr>
          </a:p>
        </p:txBody>
      </p:sp>
      <p:sp>
        <p:nvSpPr>
          <p:cNvPr id="19462" name="Rectangle 2"/>
          <p:cNvSpPr>
            <a:spLocks noChangeArrowheads="1"/>
          </p:cNvSpPr>
          <p:nvPr/>
        </p:nvSpPr>
        <p:spPr bwMode="auto">
          <a:xfrm>
            <a:off x="1108075" y="1687513"/>
            <a:ext cx="7280275" cy="48085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235200" y="1160463"/>
            <a:ext cx="6092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charset="2"/>
              <a:buNone/>
            </a:pPr>
            <a:r>
              <a:rPr lang="en-US" sz="2600"/>
              <a:t>Fill in the empty spaces of the table.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3079750" y="5862638"/>
            <a:ext cx="1874838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$50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2047875" y="5862638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1103313" y="5862638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19467" name="Rectangle 13"/>
          <p:cNvSpPr>
            <a:spLocks noChangeArrowheads="1"/>
          </p:cNvSpPr>
          <p:nvPr/>
        </p:nvSpPr>
        <p:spPr bwMode="auto">
          <a:xfrm>
            <a:off x="3079750" y="5224463"/>
            <a:ext cx="187483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$40</a:t>
            </a:r>
          </a:p>
        </p:txBody>
      </p:sp>
      <p:sp>
        <p:nvSpPr>
          <p:cNvPr id="19468" name="Rectangle 14"/>
          <p:cNvSpPr>
            <a:spLocks noChangeArrowheads="1"/>
          </p:cNvSpPr>
          <p:nvPr/>
        </p:nvSpPr>
        <p:spPr bwMode="auto">
          <a:xfrm>
            <a:off x="2047875" y="5224463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69" name="Rectangle 15"/>
          <p:cNvSpPr>
            <a:spLocks noChangeArrowheads="1"/>
          </p:cNvSpPr>
          <p:nvPr/>
        </p:nvSpPr>
        <p:spPr bwMode="auto">
          <a:xfrm>
            <a:off x="1103313" y="5224463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2047875" y="4589463"/>
            <a:ext cx="10318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71" name="Rectangle 19"/>
          <p:cNvSpPr>
            <a:spLocks noChangeArrowheads="1"/>
          </p:cNvSpPr>
          <p:nvPr/>
        </p:nvSpPr>
        <p:spPr bwMode="auto">
          <a:xfrm>
            <a:off x="1103313" y="4589463"/>
            <a:ext cx="944562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3</a:t>
            </a:r>
          </a:p>
        </p:txBody>
      </p:sp>
      <p:grpSp>
        <p:nvGrpSpPr>
          <p:cNvPr id="17" name="Group 72"/>
          <p:cNvGrpSpPr>
            <a:grpSpLocks/>
          </p:cNvGrpSpPr>
          <p:nvPr/>
        </p:nvGrpSpPr>
        <p:grpSpPr bwMode="auto">
          <a:xfrm>
            <a:off x="4954588" y="3949700"/>
            <a:ext cx="1611312" cy="2549525"/>
            <a:chOff x="3156" y="2383"/>
            <a:chExt cx="1015" cy="1606"/>
          </a:xfrm>
        </p:grpSpPr>
        <p:sp>
          <p:nvSpPr>
            <p:cNvPr id="19534" name="Rectangle 8"/>
            <p:cNvSpPr>
              <a:spLocks noChangeArrowheads="1"/>
            </p:cNvSpPr>
            <p:nvPr/>
          </p:nvSpPr>
          <p:spPr bwMode="auto">
            <a:xfrm>
              <a:off x="3156" y="3588"/>
              <a:ext cx="1015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35" name="Rectangle 12"/>
            <p:cNvSpPr>
              <a:spLocks noChangeArrowheads="1"/>
            </p:cNvSpPr>
            <p:nvPr/>
          </p:nvSpPr>
          <p:spPr bwMode="auto">
            <a:xfrm>
              <a:off x="3156" y="3186"/>
              <a:ext cx="1015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36" name="Rectangle 16"/>
            <p:cNvSpPr>
              <a:spLocks noChangeArrowheads="1"/>
            </p:cNvSpPr>
            <p:nvPr/>
          </p:nvSpPr>
          <p:spPr bwMode="auto">
            <a:xfrm>
              <a:off x="3156" y="2786"/>
              <a:ext cx="1015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37" name="Rectangle 20"/>
            <p:cNvSpPr>
              <a:spLocks noChangeArrowheads="1"/>
            </p:cNvSpPr>
            <p:nvPr/>
          </p:nvSpPr>
          <p:spPr bwMode="auto">
            <a:xfrm>
              <a:off x="3156" y="2383"/>
              <a:ext cx="101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</p:grpSp>
      <p:sp>
        <p:nvSpPr>
          <p:cNvPr id="19473" name="Rectangle 22"/>
          <p:cNvSpPr>
            <a:spLocks noChangeArrowheads="1"/>
          </p:cNvSpPr>
          <p:nvPr/>
        </p:nvSpPr>
        <p:spPr bwMode="auto">
          <a:xfrm>
            <a:off x="2047875" y="3949700"/>
            <a:ext cx="10318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74" name="Rectangle 23"/>
          <p:cNvSpPr>
            <a:spLocks noChangeArrowheads="1"/>
          </p:cNvSpPr>
          <p:nvPr/>
        </p:nvSpPr>
        <p:spPr bwMode="auto">
          <a:xfrm>
            <a:off x="1103313" y="3949700"/>
            <a:ext cx="9445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9475" name="Rectangle 24"/>
          <p:cNvSpPr>
            <a:spLocks noChangeArrowheads="1"/>
          </p:cNvSpPr>
          <p:nvPr/>
        </p:nvSpPr>
        <p:spPr bwMode="auto">
          <a:xfrm>
            <a:off x="4954588" y="3313113"/>
            <a:ext cx="161131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76" name="Rectangle 26"/>
          <p:cNvSpPr>
            <a:spLocks noChangeArrowheads="1"/>
          </p:cNvSpPr>
          <p:nvPr/>
        </p:nvSpPr>
        <p:spPr bwMode="auto">
          <a:xfrm>
            <a:off x="2047875" y="3313113"/>
            <a:ext cx="1031875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77" name="Rectangle 27"/>
          <p:cNvSpPr>
            <a:spLocks noChangeArrowheads="1"/>
          </p:cNvSpPr>
          <p:nvPr/>
        </p:nvSpPr>
        <p:spPr bwMode="auto">
          <a:xfrm>
            <a:off x="1103313" y="3313113"/>
            <a:ext cx="9445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9478" name="Rectangle 29"/>
          <p:cNvSpPr>
            <a:spLocks noChangeArrowheads="1"/>
          </p:cNvSpPr>
          <p:nvPr/>
        </p:nvSpPr>
        <p:spPr bwMode="auto">
          <a:xfrm>
            <a:off x="4954588" y="2674938"/>
            <a:ext cx="161131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n/a</a:t>
            </a:r>
          </a:p>
        </p:txBody>
      </p:sp>
      <p:grpSp>
        <p:nvGrpSpPr>
          <p:cNvPr id="28" name="Group 71"/>
          <p:cNvGrpSpPr>
            <a:grpSpLocks/>
          </p:cNvGrpSpPr>
          <p:nvPr/>
        </p:nvGrpSpPr>
        <p:grpSpPr bwMode="auto">
          <a:xfrm>
            <a:off x="3079750" y="2674938"/>
            <a:ext cx="1874838" cy="2549525"/>
            <a:chOff x="1975" y="1580"/>
            <a:chExt cx="1181" cy="1606"/>
          </a:xfrm>
        </p:grpSpPr>
        <p:sp>
          <p:nvSpPr>
            <p:cNvPr id="19530" name="Rectangle 17"/>
            <p:cNvSpPr>
              <a:spLocks noChangeArrowheads="1"/>
            </p:cNvSpPr>
            <p:nvPr/>
          </p:nvSpPr>
          <p:spPr bwMode="auto">
            <a:xfrm>
              <a:off x="1975" y="2786"/>
              <a:ext cx="118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$30</a:t>
              </a:r>
            </a:p>
          </p:txBody>
        </p:sp>
        <p:sp>
          <p:nvSpPr>
            <p:cNvPr id="19531" name="Rectangle 21"/>
            <p:cNvSpPr>
              <a:spLocks noChangeArrowheads="1"/>
            </p:cNvSpPr>
            <p:nvPr/>
          </p:nvSpPr>
          <p:spPr bwMode="auto">
            <a:xfrm>
              <a:off x="1975" y="2383"/>
              <a:ext cx="1181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$20</a:t>
              </a:r>
            </a:p>
          </p:txBody>
        </p:sp>
        <p:sp>
          <p:nvSpPr>
            <p:cNvPr id="19532" name="Rectangle 25"/>
            <p:cNvSpPr>
              <a:spLocks noChangeArrowheads="1"/>
            </p:cNvSpPr>
            <p:nvPr/>
          </p:nvSpPr>
          <p:spPr bwMode="auto">
            <a:xfrm>
              <a:off x="1975" y="1982"/>
              <a:ext cx="1181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33" name="Rectangle 30"/>
            <p:cNvSpPr>
              <a:spLocks noChangeArrowheads="1"/>
            </p:cNvSpPr>
            <p:nvPr/>
          </p:nvSpPr>
          <p:spPr bwMode="auto">
            <a:xfrm>
              <a:off x="1975" y="1580"/>
              <a:ext cx="118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$0</a:t>
              </a:r>
            </a:p>
          </p:txBody>
        </p:sp>
      </p:grpSp>
      <p:sp>
        <p:nvSpPr>
          <p:cNvPr id="19480" name="Rectangle 31"/>
          <p:cNvSpPr>
            <a:spLocks noChangeArrowheads="1"/>
          </p:cNvSpPr>
          <p:nvPr/>
        </p:nvSpPr>
        <p:spPr bwMode="auto">
          <a:xfrm>
            <a:off x="2047875" y="2674938"/>
            <a:ext cx="10318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sp>
        <p:nvSpPr>
          <p:cNvPr id="19481" name="Rectangle 32"/>
          <p:cNvSpPr>
            <a:spLocks noChangeArrowheads="1"/>
          </p:cNvSpPr>
          <p:nvPr/>
        </p:nvSpPr>
        <p:spPr bwMode="auto">
          <a:xfrm>
            <a:off x="1103313" y="2674938"/>
            <a:ext cx="944562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19482" name="Rectangle 33"/>
          <p:cNvSpPr>
            <a:spLocks noChangeArrowheads="1"/>
          </p:cNvSpPr>
          <p:nvPr/>
        </p:nvSpPr>
        <p:spPr bwMode="auto">
          <a:xfrm>
            <a:off x="6565900" y="1677988"/>
            <a:ext cx="1839913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19483" name="Rectangle 34"/>
          <p:cNvSpPr>
            <a:spLocks noChangeArrowheads="1"/>
          </p:cNvSpPr>
          <p:nvPr/>
        </p:nvSpPr>
        <p:spPr bwMode="auto">
          <a:xfrm>
            <a:off x="4954588" y="1677988"/>
            <a:ext cx="161131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endParaRPr lang="en-US" sz="2400" b="1">
              <a:ea typeface="Arial" charset="0"/>
              <a:cs typeface="Arial" charset="0"/>
            </a:endParaRPr>
          </a:p>
        </p:txBody>
      </p:sp>
      <p:sp>
        <p:nvSpPr>
          <p:cNvPr id="19484" name="Rectangle 35"/>
          <p:cNvSpPr>
            <a:spLocks noChangeArrowheads="1"/>
          </p:cNvSpPr>
          <p:nvPr/>
        </p:nvSpPr>
        <p:spPr bwMode="auto">
          <a:xfrm>
            <a:off x="3079750" y="1677988"/>
            <a:ext cx="1874838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 algn="ctr"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i="1">
                <a:ea typeface="Arial" charset="0"/>
                <a:cs typeface="Arial" charset="0"/>
              </a:rPr>
              <a:t>TR</a:t>
            </a:r>
            <a:r>
              <a:rPr lang="en-US" sz="2400" b="1">
                <a:ea typeface="Arial" charset="0"/>
                <a:cs typeface="Arial" charset="0"/>
              </a:rPr>
              <a:t> </a:t>
            </a:r>
            <a:r>
              <a:rPr lang="en-US" sz="2400">
                <a:ea typeface="Arial" charset="0"/>
                <a:cs typeface="Arial" charset="0"/>
              </a:rPr>
              <a:t>= </a:t>
            </a:r>
            <a:r>
              <a:rPr lang="en-US" sz="2400" b="1" i="1">
                <a:ea typeface="Arial" charset="0"/>
                <a:cs typeface="Arial" charset="0"/>
              </a:rPr>
              <a:t>P</a:t>
            </a:r>
            <a:r>
              <a:rPr lang="en-US" sz="2400">
                <a:ea typeface="Arial" charset="0"/>
                <a:cs typeface="Arial" charset="0"/>
              </a:rPr>
              <a:t> x </a:t>
            </a:r>
            <a:r>
              <a:rPr lang="en-US" sz="2400" b="1" i="1">
                <a:ea typeface="Arial" charset="0"/>
                <a:cs typeface="Arial" charset="0"/>
              </a:rPr>
              <a:t>Q</a:t>
            </a:r>
          </a:p>
        </p:txBody>
      </p:sp>
      <p:sp>
        <p:nvSpPr>
          <p:cNvPr id="19485" name="Rectangle 36"/>
          <p:cNvSpPr>
            <a:spLocks noChangeArrowheads="1"/>
          </p:cNvSpPr>
          <p:nvPr/>
        </p:nvSpPr>
        <p:spPr bwMode="auto">
          <a:xfrm>
            <a:off x="2047875" y="1677988"/>
            <a:ext cx="10318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b="1" i="1">
                <a:ea typeface="Arial" charset="0"/>
                <a:cs typeface="Arial" charset="0"/>
              </a:rPr>
              <a:t>P</a:t>
            </a:r>
          </a:p>
        </p:txBody>
      </p:sp>
      <p:sp>
        <p:nvSpPr>
          <p:cNvPr id="19486" name="Rectangle 37"/>
          <p:cNvSpPr>
            <a:spLocks noChangeArrowheads="1"/>
          </p:cNvSpPr>
          <p:nvPr/>
        </p:nvSpPr>
        <p:spPr bwMode="auto">
          <a:xfrm>
            <a:off x="1103313" y="1677988"/>
            <a:ext cx="944562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 b="1" i="1">
                <a:ea typeface="Arial" charset="0"/>
                <a:cs typeface="Arial" charset="0"/>
              </a:rPr>
              <a:t>Q</a:t>
            </a:r>
          </a:p>
        </p:txBody>
      </p:sp>
      <p:sp>
        <p:nvSpPr>
          <p:cNvPr id="19487" name="Line 38"/>
          <p:cNvSpPr>
            <a:spLocks noChangeShapeType="1"/>
          </p:cNvSpPr>
          <p:nvPr/>
        </p:nvSpPr>
        <p:spPr bwMode="auto">
          <a:xfrm>
            <a:off x="1103313" y="1677988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Line 39"/>
          <p:cNvSpPr>
            <a:spLocks noChangeShapeType="1"/>
          </p:cNvSpPr>
          <p:nvPr/>
        </p:nvSpPr>
        <p:spPr bwMode="auto">
          <a:xfrm>
            <a:off x="1103313" y="26749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Line 40"/>
          <p:cNvSpPr>
            <a:spLocks noChangeShapeType="1"/>
          </p:cNvSpPr>
          <p:nvPr/>
        </p:nvSpPr>
        <p:spPr bwMode="auto">
          <a:xfrm>
            <a:off x="1103313" y="331311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0" name="Line 41"/>
          <p:cNvSpPr>
            <a:spLocks noChangeShapeType="1"/>
          </p:cNvSpPr>
          <p:nvPr/>
        </p:nvSpPr>
        <p:spPr bwMode="auto">
          <a:xfrm>
            <a:off x="1103313" y="3949700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1" name="Line 42"/>
          <p:cNvSpPr>
            <a:spLocks noChangeShapeType="1"/>
          </p:cNvSpPr>
          <p:nvPr/>
        </p:nvSpPr>
        <p:spPr bwMode="auto">
          <a:xfrm>
            <a:off x="1103313" y="4589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Line 43"/>
          <p:cNvSpPr>
            <a:spLocks noChangeShapeType="1"/>
          </p:cNvSpPr>
          <p:nvPr/>
        </p:nvSpPr>
        <p:spPr bwMode="auto">
          <a:xfrm>
            <a:off x="1103313" y="5224463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Line 44"/>
          <p:cNvSpPr>
            <a:spLocks noChangeShapeType="1"/>
          </p:cNvSpPr>
          <p:nvPr/>
        </p:nvSpPr>
        <p:spPr bwMode="auto">
          <a:xfrm>
            <a:off x="1103313" y="5862638"/>
            <a:ext cx="730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4" name="Line 45"/>
          <p:cNvSpPr>
            <a:spLocks noChangeShapeType="1"/>
          </p:cNvSpPr>
          <p:nvPr/>
        </p:nvSpPr>
        <p:spPr bwMode="auto">
          <a:xfrm>
            <a:off x="1103313" y="6499225"/>
            <a:ext cx="73025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5" name="Line 46"/>
          <p:cNvSpPr>
            <a:spLocks noChangeShapeType="1"/>
          </p:cNvSpPr>
          <p:nvPr/>
        </p:nvSpPr>
        <p:spPr bwMode="auto">
          <a:xfrm>
            <a:off x="11033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6" name="Line 47"/>
          <p:cNvSpPr>
            <a:spLocks noChangeShapeType="1"/>
          </p:cNvSpPr>
          <p:nvPr/>
        </p:nvSpPr>
        <p:spPr bwMode="auto">
          <a:xfrm>
            <a:off x="2047875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Line 48"/>
          <p:cNvSpPr>
            <a:spLocks noChangeShapeType="1"/>
          </p:cNvSpPr>
          <p:nvPr/>
        </p:nvSpPr>
        <p:spPr bwMode="auto">
          <a:xfrm>
            <a:off x="307975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8" name="Line 49"/>
          <p:cNvSpPr>
            <a:spLocks noChangeShapeType="1"/>
          </p:cNvSpPr>
          <p:nvPr/>
        </p:nvSpPr>
        <p:spPr bwMode="auto">
          <a:xfrm>
            <a:off x="4954588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9" name="Line 50"/>
          <p:cNvSpPr>
            <a:spLocks noChangeShapeType="1"/>
          </p:cNvSpPr>
          <p:nvPr/>
        </p:nvSpPr>
        <p:spPr bwMode="auto">
          <a:xfrm>
            <a:off x="6565900" y="1677988"/>
            <a:ext cx="0" cy="482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500" name="Group 51"/>
          <p:cNvGrpSpPr>
            <a:grpSpLocks/>
          </p:cNvGrpSpPr>
          <p:nvPr/>
        </p:nvGrpSpPr>
        <p:grpSpPr bwMode="auto">
          <a:xfrm>
            <a:off x="6588125" y="1720850"/>
            <a:ext cx="1660525" cy="928688"/>
            <a:chOff x="4251" y="208"/>
            <a:chExt cx="1046" cy="585"/>
          </a:xfrm>
        </p:grpSpPr>
        <p:grpSp>
          <p:nvGrpSpPr>
            <p:cNvPr id="19525" name="Group 52"/>
            <p:cNvGrpSpPr>
              <a:grpSpLocks/>
            </p:cNvGrpSpPr>
            <p:nvPr/>
          </p:nvGrpSpPr>
          <p:grpSpPr bwMode="auto">
            <a:xfrm>
              <a:off x="4808" y="208"/>
              <a:ext cx="489" cy="585"/>
              <a:chOff x="4632" y="1788"/>
              <a:chExt cx="489" cy="585"/>
            </a:xfrm>
          </p:grpSpPr>
          <p:sp>
            <p:nvSpPr>
              <p:cNvPr id="19527" name="Rectangle 53"/>
              <p:cNvSpPr>
                <a:spLocks noChangeArrowheads="1"/>
              </p:cNvSpPr>
              <p:nvPr/>
            </p:nvSpPr>
            <p:spPr bwMode="auto">
              <a:xfrm>
                <a:off x="4632" y="1788"/>
                <a:ext cx="48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ea typeface="Arial" charset="0"/>
                    <a:cs typeface="Arial" charset="0"/>
                  </a:rPr>
                  <a:t>∆</a:t>
                </a:r>
                <a:r>
                  <a:rPr lang="en-US" sz="2400" i="1">
                    <a:ea typeface="Arial" charset="0"/>
                    <a:cs typeface="Arial" charset="0"/>
                  </a:rPr>
                  <a:t>TR</a:t>
                </a:r>
              </a:p>
            </p:txBody>
          </p:sp>
          <p:sp>
            <p:nvSpPr>
              <p:cNvPr id="19528" name="Rectangle 54"/>
              <p:cNvSpPr>
                <a:spLocks noChangeArrowheads="1"/>
              </p:cNvSpPr>
              <p:nvPr/>
            </p:nvSpPr>
            <p:spPr bwMode="auto">
              <a:xfrm>
                <a:off x="4671" y="2085"/>
                <a:ext cx="38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ea typeface="Arial" charset="0"/>
                    <a:cs typeface="Arial" charset="0"/>
                  </a:rPr>
                  <a:t>∆</a:t>
                </a:r>
                <a:r>
                  <a:rPr lang="en-US" sz="24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19529" name="Line 55"/>
              <p:cNvSpPr>
                <a:spLocks noChangeShapeType="1"/>
              </p:cNvSpPr>
              <p:nvPr/>
            </p:nvSpPr>
            <p:spPr bwMode="auto">
              <a:xfrm>
                <a:off x="4658" y="2075"/>
                <a:ext cx="4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6" name="Rectangle 56"/>
            <p:cNvSpPr>
              <a:spLocks noChangeArrowheads="1"/>
            </p:cNvSpPr>
            <p:nvPr/>
          </p:nvSpPr>
          <p:spPr bwMode="auto">
            <a:xfrm>
              <a:off x="4251" y="358"/>
              <a:ext cx="5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i="1">
                  <a:ea typeface="Arial" charset="0"/>
                  <a:cs typeface="Arial" charset="0"/>
                </a:rPr>
                <a:t>MR</a:t>
              </a:r>
              <a:r>
                <a:rPr lang="en-US" sz="2400">
                  <a:ea typeface="Arial" charset="0"/>
                  <a:cs typeface="Arial" charset="0"/>
                </a:rPr>
                <a:t> =</a:t>
              </a:r>
            </a:p>
          </p:txBody>
        </p:sp>
      </p:grpSp>
      <p:grpSp>
        <p:nvGrpSpPr>
          <p:cNvPr id="19501" name="Group 57"/>
          <p:cNvGrpSpPr>
            <a:grpSpLocks/>
          </p:cNvGrpSpPr>
          <p:nvPr/>
        </p:nvGrpSpPr>
        <p:grpSpPr bwMode="auto">
          <a:xfrm>
            <a:off x="5033963" y="1725613"/>
            <a:ext cx="1412875" cy="928687"/>
            <a:chOff x="4458" y="1245"/>
            <a:chExt cx="890" cy="585"/>
          </a:xfrm>
        </p:grpSpPr>
        <p:grpSp>
          <p:nvGrpSpPr>
            <p:cNvPr id="19520" name="Group 58"/>
            <p:cNvGrpSpPr>
              <a:grpSpLocks/>
            </p:cNvGrpSpPr>
            <p:nvPr/>
          </p:nvGrpSpPr>
          <p:grpSpPr bwMode="auto">
            <a:xfrm>
              <a:off x="4976" y="1245"/>
              <a:ext cx="372" cy="585"/>
              <a:chOff x="4976" y="1245"/>
              <a:chExt cx="372" cy="585"/>
            </a:xfrm>
          </p:grpSpPr>
          <p:sp>
            <p:nvSpPr>
              <p:cNvPr id="19522" name="Rectangle 59"/>
              <p:cNvSpPr>
                <a:spLocks noChangeArrowheads="1"/>
              </p:cNvSpPr>
              <p:nvPr/>
            </p:nvSpPr>
            <p:spPr bwMode="auto">
              <a:xfrm>
                <a:off x="4976" y="1245"/>
                <a:ext cx="37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i="1">
                    <a:ea typeface="Arial" charset="0"/>
                    <a:cs typeface="Arial" charset="0"/>
                  </a:rPr>
                  <a:t>TR</a:t>
                </a:r>
              </a:p>
            </p:txBody>
          </p:sp>
          <p:sp>
            <p:nvSpPr>
              <p:cNvPr id="19523" name="Rectangle 60"/>
              <p:cNvSpPr>
                <a:spLocks noChangeArrowheads="1"/>
              </p:cNvSpPr>
              <p:nvPr/>
            </p:nvSpPr>
            <p:spPr bwMode="auto">
              <a:xfrm>
                <a:off x="5015" y="1542"/>
                <a:ext cx="26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 i="1">
                    <a:ea typeface="Arial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19524" name="Line 61"/>
              <p:cNvSpPr>
                <a:spLocks noChangeShapeType="1"/>
              </p:cNvSpPr>
              <p:nvPr/>
            </p:nvSpPr>
            <p:spPr bwMode="auto">
              <a:xfrm>
                <a:off x="5016" y="1532"/>
                <a:ext cx="2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521" name="Rectangle 62"/>
            <p:cNvSpPr>
              <a:spLocks noChangeArrowheads="1"/>
            </p:cNvSpPr>
            <p:nvPr/>
          </p:nvSpPr>
          <p:spPr bwMode="auto">
            <a:xfrm>
              <a:off x="4458" y="1392"/>
              <a:ext cx="5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i="1">
                  <a:ea typeface="Arial" charset="0"/>
                  <a:cs typeface="Arial" charset="0"/>
                </a:rPr>
                <a:t>AR</a:t>
              </a:r>
              <a:r>
                <a:rPr lang="en-US" sz="2400">
                  <a:ea typeface="Arial" charset="0"/>
                  <a:cs typeface="Arial" charset="0"/>
                </a:rPr>
                <a:t> =</a:t>
              </a:r>
            </a:p>
          </p:txBody>
        </p:sp>
      </p:grpSp>
      <p:sp>
        <p:nvSpPr>
          <p:cNvPr id="19502" name="Rectangle 69"/>
          <p:cNvSpPr>
            <a:spLocks noChangeArrowheads="1"/>
          </p:cNvSpPr>
          <p:nvPr/>
        </p:nvSpPr>
        <p:spPr bwMode="auto">
          <a:xfrm>
            <a:off x="6572250" y="6161088"/>
            <a:ext cx="1808163" cy="322262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sp>
        <p:nvSpPr>
          <p:cNvPr id="19503" name="Rectangle 70"/>
          <p:cNvSpPr>
            <a:spLocks noChangeArrowheads="1"/>
          </p:cNvSpPr>
          <p:nvPr/>
        </p:nvSpPr>
        <p:spPr bwMode="auto">
          <a:xfrm>
            <a:off x="6570663" y="2684463"/>
            <a:ext cx="1804987" cy="276225"/>
          </a:xfrm>
          <a:prstGeom prst="rect">
            <a:avLst/>
          </a:prstGeom>
          <a:pattFill prst="wdUpDiag">
            <a:fgClr>
              <a:srgbClr val="969696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ea typeface="Arial" charset="0"/>
              <a:cs typeface="Arial" charset="0"/>
            </a:endParaRPr>
          </a:p>
        </p:txBody>
      </p:sp>
      <p:grpSp>
        <p:nvGrpSpPr>
          <p:cNvPr id="19504" name="Group 79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19516" name="Rectangle 80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19517" name="Rectangle 81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19518" name="Rectangle 82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  <p:sp>
          <p:nvSpPr>
            <p:cNvPr id="19519" name="Rectangle 83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endParaRPr lang="en-US" sz="2400">
                <a:ea typeface="Arial" charset="0"/>
                <a:cs typeface="Arial" charset="0"/>
              </a:endParaRPr>
            </a:p>
          </p:txBody>
        </p:sp>
      </p:grpSp>
      <p:sp>
        <p:nvSpPr>
          <p:cNvPr id="19505" name="Rectangle 63"/>
          <p:cNvSpPr>
            <a:spLocks noChangeArrowheads="1"/>
          </p:cNvSpPr>
          <p:nvPr/>
        </p:nvSpPr>
        <p:spPr bwMode="auto">
          <a:xfrm>
            <a:off x="6565900" y="5518150"/>
            <a:ext cx="1839913" cy="6365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00B85C"/>
              </a:buClr>
              <a:buSzPct val="120000"/>
              <a:buFont typeface="Wingdings" charset="2"/>
              <a:buNone/>
            </a:pPr>
            <a:r>
              <a:rPr lang="en-US" sz="2400">
                <a:ea typeface="Arial" charset="0"/>
                <a:cs typeface="Arial" charset="0"/>
              </a:rPr>
              <a:t>$10</a:t>
            </a:r>
          </a:p>
        </p:txBody>
      </p:sp>
      <p:grpSp>
        <p:nvGrpSpPr>
          <p:cNvPr id="73" name="Group 84"/>
          <p:cNvGrpSpPr>
            <a:grpSpLocks/>
          </p:cNvGrpSpPr>
          <p:nvPr/>
        </p:nvGrpSpPr>
        <p:grpSpPr bwMode="auto">
          <a:xfrm>
            <a:off x="6565900" y="2968625"/>
            <a:ext cx="1839913" cy="2549525"/>
            <a:chOff x="4171" y="1765"/>
            <a:chExt cx="1159" cy="1606"/>
          </a:xfrm>
        </p:grpSpPr>
        <p:sp>
          <p:nvSpPr>
            <p:cNvPr id="19512" name="Rectangle 64"/>
            <p:cNvSpPr>
              <a:spLocks noChangeArrowheads="1"/>
            </p:cNvSpPr>
            <p:nvPr/>
          </p:nvSpPr>
          <p:spPr bwMode="auto">
            <a:xfrm>
              <a:off x="4171" y="2969"/>
              <a:ext cx="1159" cy="4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13" name="Rectangle 65"/>
            <p:cNvSpPr>
              <a:spLocks noChangeArrowheads="1"/>
            </p:cNvSpPr>
            <p:nvPr/>
          </p:nvSpPr>
          <p:spPr bwMode="auto">
            <a:xfrm>
              <a:off x="4171" y="2569"/>
              <a:ext cx="1159" cy="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14" name="Rectangle 66"/>
            <p:cNvSpPr>
              <a:spLocks noChangeArrowheads="1"/>
            </p:cNvSpPr>
            <p:nvPr/>
          </p:nvSpPr>
          <p:spPr bwMode="auto">
            <a:xfrm>
              <a:off x="4171" y="2166"/>
              <a:ext cx="1159" cy="4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  <p:sp>
          <p:nvSpPr>
            <p:cNvPr id="19515" name="Rectangle 67"/>
            <p:cNvSpPr>
              <a:spLocks noChangeArrowheads="1"/>
            </p:cNvSpPr>
            <p:nvPr/>
          </p:nvSpPr>
          <p:spPr bwMode="auto">
            <a:xfrm>
              <a:off x="4171" y="1765"/>
              <a:ext cx="1159" cy="40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lnSpc>
                  <a:spcPct val="105000"/>
                </a:lnSpc>
                <a:spcBef>
                  <a:spcPct val="45000"/>
                </a:spcBef>
                <a:buClr>
                  <a:srgbClr val="00B85C"/>
                </a:buClr>
                <a:buSzPct val="120000"/>
                <a:buFont typeface="Wingdings" charset="2"/>
                <a:buNone/>
              </a:pPr>
              <a:r>
                <a:rPr lang="en-US" sz="2400">
                  <a:solidFill>
                    <a:srgbClr val="FF3300"/>
                  </a:solidFill>
                  <a:ea typeface="Arial" charset="0"/>
                  <a:cs typeface="Arial" charset="0"/>
                </a:rPr>
                <a:t>$10</a:t>
              </a:r>
            </a:p>
          </p:txBody>
        </p:sp>
      </p:grpSp>
      <p:sp>
        <p:nvSpPr>
          <p:cNvPr id="19507" name="Line 68"/>
          <p:cNvSpPr>
            <a:spLocks noChangeShapeType="1"/>
          </p:cNvSpPr>
          <p:nvPr/>
        </p:nvSpPr>
        <p:spPr bwMode="auto">
          <a:xfrm>
            <a:off x="8405813" y="1677988"/>
            <a:ext cx="0" cy="482123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9" name="Group 88"/>
          <p:cNvGrpSpPr>
            <a:grpSpLocks/>
          </p:cNvGrpSpPr>
          <p:nvPr/>
        </p:nvGrpSpPr>
        <p:grpSpPr bwMode="auto">
          <a:xfrm>
            <a:off x="2911475" y="2887663"/>
            <a:ext cx="3846513" cy="3311525"/>
            <a:chOff x="1869" y="1714"/>
            <a:chExt cx="2423" cy="2086"/>
          </a:xfrm>
        </p:grpSpPr>
        <p:sp>
          <p:nvSpPr>
            <p:cNvPr id="80" name="Text Box 85"/>
            <p:cNvSpPr txBox="1">
              <a:spLocks noChangeArrowheads="1"/>
            </p:cNvSpPr>
            <p:nvPr/>
          </p:nvSpPr>
          <p:spPr bwMode="auto">
            <a:xfrm>
              <a:off x="2338" y="2283"/>
              <a:ext cx="1460" cy="584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 fontAlgn="auto">
                <a:lnSpc>
                  <a:spcPct val="105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sz="2600">
                  <a:latin typeface="+mn-lt"/>
                  <a:ea typeface="+mn-ea"/>
                  <a:cs typeface="Arial" charset="0"/>
                </a:rPr>
                <a:t>Notice that </a:t>
              </a:r>
              <a:br>
                <a:rPr lang="en-US" sz="2600">
                  <a:latin typeface="+mn-lt"/>
                  <a:ea typeface="+mn-ea"/>
                  <a:cs typeface="Arial" charset="0"/>
                </a:rPr>
              </a:br>
              <a:r>
                <a:rPr lang="en-US" sz="2600" i="1">
                  <a:latin typeface="+mn-lt"/>
                  <a:ea typeface="+mn-ea"/>
                  <a:cs typeface="Arial" charset="0"/>
                </a:rPr>
                <a:t>MR</a:t>
              </a:r>
              <a:r>
                <a:rPr lang="en-US" sz="2600">
                  <a:latin typeface="+mn-lt"/>
                  <a:ea typeface="+mn-ea"/>
                  <a:cs typeface="Arial" charset="0"/>
                </a:rPr>
                <a:t> = </a:t>
              </a:r>
              <a:r>
                <a:rPr lang="en-US" sz="2600" b="1" i="1">
                  <a:latin typeface="+mn-lt"/>
                  <a:ea typeface="+mn-ea"/>
                  <a:cs typeface="Arial" charset="0"/>
                </a:rPr>
                <a:t>P</a:t>
              </a:r>
            </a:p>
          </p:txBody>
        </p:sp>
        <p:sp>
          <p:nvSpPr>
            <p:cNvPr id="19510" name="AutoShape 86"/>
            <p:cNvSpPr>
              <a:spLocks/>
            </p:cNvSpPr>
            <p:nvPr/>
          </p:nvSpPr>
          <p:spPr bwMode="auto">
            <a:xfrm>
              <a:off x="3884" y="1819"/>
              <a:ext cx="408" cy="1841"/>
            </a:xfrm>
            <a:prstGeom prst="leftBrace">
              <a:avLst>
                <a:gd name="adj1" fmla="val 44371"/>
                <a:gd name="adj2" fmla="val 41986"/>
              </a:avLst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  <p:sp>
          <p:nvSpPr>
            <p:cNvPr id="19511" name="AutoShape 87"/>
            <p:cNvSpPr>
              <a:spLocks/>
            </p:cNvSpPr>
            <p:nvPr/>
          </p:nvSpPr>
          <p:spPr bwMode="auto">
            <a:xfrm>
              <a:off x="1869" y="1714"/>
              <a:ext cx="386" cy="2086"/>
            </a:xfrm>
            <a:prstGeom prst="rightBrace">
              <a:avLst>
                <a:gd name="adj1" fmla="val 52340"/>
                <a:gd name="adj2" fmla="val 42282"/>
              </a:avLst>
            </a:prstGeom>
            <a:noFill/>
            <a:ln w="38100">
              <a:solidFill>
                <a:srgbClr val="00CC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>
                <a:latin typeface="Tahoma" charset="0"/>
                <a:ea typeface="Tahoma" charset="0"/>
                <a:cs typeface="Tahoma" charset="0"/>
              </a:rPr>
              <a:t>MR</a:t>
            </a:r>
            <a:r>
              <a:rPr lang="en-US" smtClean="0">
                <a:latin typeface="Tahoma" charset="0"/>
                <a:ea typeface="Tahoma" charset="0"/>
                <a:cs typeface="Tahoma" charset="0"/>
              </a:rPr>
              <a:t> = </a:t>
            </a:r>
            <a:r>
              <a:rPr lang="en-US" i="1" smtClean="0">
                <a:latin typeface="Tahoma" charset="0"/>
                <a:ea typeface="Tahoma" charset="0"/>
                <a:cs typeface="Tahoma" charset="0"/>
              </a:rPr>
              <a:t>P</a:t>
            </a:r>
            <a:r>
              <a:rPr lang="en-US" smtClean="0">
                <a:latin typeface="Tahoma" charset="0"/>
                <a:ea typeface="Tahoma" charset="0"/>
                <a:cs typeface="Tahoma" charset="0"/>
              </a:rPr>
              <a:t>  for a Competitive Firm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79988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A competitive firm can keep increasing its output without affecting the market price.    </a:t>
            </a:r>
          </a:p>
          <a:p>
            <a:pPr>
              <a:buFont typeface="Wingdings" charset="2"/>
              <a:buChar char="§"/>
            </a:pPr>
            <a:r>
              <a:rPr lang="en-US" smtClean="0">
                <a:latin typeface="Arial" charset="0"/>
                <a:cs typeface="ＭＳ Ｐゴシック" charset="-128"/>
              </a:rPr>
              <a:t>So, each one-unit increase in </a:t>
            </a:r>
            <a:r>
              <a:rPr lang="en-US" b="1" i="1" smtClean="0">
                <a:latin typeface="Arial" charset="0"/>
                <a:cs typeface="ＭＳ Ｐゴシック" charset="-128"/>
              </a:rPr>
              <a:t>Q</a:t>
            </a:r>
            <a:r>
              <a:rPr lang="en-US" smtClean="0">
                <a:latin typeface="Arial" charset="0"/>
                <a:cs typeface="ＭＳ Ｐゴシック" charset="-128"/>
              </a:rPr>
              <a:t> causes revenue to rise by </a:t>
            </a:r>
            <a:r>
              <a:rPr lang="en-US" b="1" i="1" smtClean="0">
                <a:latin typeface="Arial" charset="0"/>
                <a:cs typeface="ＭＳ Ｐゴシック" charset="-128"/>
              </a:rPr>
              <a:t>P</a:t>
            </a:r>
            <a:r>
              <a:rPr lang="en-US" smtClean="0">
                <a:latin typeface="Arial" charset="0"/>
                <a:cs typeface="ＭＳ Ｐゴシック" charset="-128"/>
              </a:rPr>
              <a:t>, i.e.,  </a:t>
            </a:r>
            <a:r>
              <a:rPr lang="en-US" i="1" smtClean="0">
                <a:latin typeface="Arial" charset="0"/>
                <a:cs typeface="ＭＳ Ｐゴシック" charset="-128"/>
              </a:rPr>
              <a:t>MR</a:t>
            </a:r>
            <a:r>
              <a:rPr lang="en-US" smtClean="0">
                <a:latin typeface="Arial" charset="0"/>
                <a:cs typeface="ＭＳ Ｐゴシック" charset="-128"/>
              </a:rPr>
              <a:t> = </a:t>
            </a:r>
            <a:r>
              <a:rPr lang="en-US" b="1" i="1" smtClean="0">
                <a:latin typeface="Arial" charset="0"/>
                <a:cs typeface="ＭＳ Ｐゴシック" charset="-128"/>
              </a:rPr>
              <a:t>P</a:t>
            </a:r>
            <a:r>
              <a:rPr lang="en-US" smtClean="0">
                <a:latin typeface="Arial" charset="0"/>
                <a:cs typeface="ＭＳ Ｐゴシック" charset="-128"/>
              </a:rPr>
              <a:t>. 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2011363" y="3659188"/>
            <a:ext cx="4908550" cy="1031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>
                <a:latin typeface="+mn-lt"/>
                <a:ea typeface="+mn-ea"/>
                <a:cs typeface="Arial" charset="0"/>
              </a:rPr>
              <a:t>MR</a:t>
            </a:r>
            <a:r>
              <a:rPr lang="en-US" sz="2800" dirty="0">
                <a:latin typeface="+mn-lt"/>
                <a:ea typeface="+mn-ea"/>
                <a:cs typeface="Arial" charset="0"/>
              </a:rPr>
              <a:t> = </a:t>
            </a:r>
            <a:r>
              <a:rPr lang="en-US" sz="2800" b="1" i="1" dirty="0">
                <a:latin typeface="+mn-lt"/>
                <a:ea typeface="+mn-ea"/>
                <a:cs typeface="Arial" charset="0"/>
              </a:rPr>
              <a:t>P</a:t>
            </a:r>
            <a:r>
              <a:rPr lang="en-US" sz="2800" dirty="0">
                <a:latin typeface="+mn-lt"/>
                <a:ea typeface="+mn-ea"/>
                <a:cs typeface="Arial" charset="0"/>
              </a:rPr>
              <a:t>  is only true for </a:t>
            </a:r>
            <a:br>
              <a:rPr lang="en-US" sz="2800" dirty="0">
                <a:latin typeface="+mn-lt"/>
                <a:ea typeface="+mn-ea"/>
                <a:cs typeface="Arial" charset="0"/>
              </a:rPr>
            </a:br>
            <a:r>
              <a:rPr lang="en-US" sz="2800" dirty="0">
                <a:latin typeface="+mn-lt"/>
                <a:ea typeface="+mn-ea"/>
                <a:cs typeface="Arial" charset="0"/>
              </a:rPr>
              <a:t>firms in competitive markets.</a:t>
            </a:r>
          </a:p>
        </p:txBody>
      </p:sp>
      <p:sp>
        <p:nvSpPr>
          <p:cNvPr id="2150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bldLvl="4"/>
      <p:bldP spid="911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ea typeface="Tahoma" charset="0"/>
                <a:cs typeface="Tahoma" charset="0"/>
              </a:rPr>
              <a:t>Profit Maximization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What </a:t>
            </a:r>
            <a:r>
              <a:rPr lang="en-US" b="1" i="1" dirty="0" smtClean="0">
                <a:latin typeface="Arial" charset="0"/>
              </a:rPr>
              <a:t>Q</a:t>
            </a:r>
            <a:r>
              <a:rPr lang="en-US" dirty="0" smtClean="0">
                <a:latin typeface="Arial" charset="0"/>
              </a:rPr>
              <a:t> maximizes the firm’s profit?  </a:t>
            </a:r>
          </a:p>
          <a:p>
            <a:r>
              <a:rPr lang="en-US" dirty="0" smtClean="0">
                <a:latin typeface="Arial" charset="0"/>
              </a:rPr>
              <a:t>To find the answer, “</a:t>
            </a:r>
            <a:r>
              <a:rPr lang="en-US" b="1" i="1" dirty="0" smtClean="0">
                <a:solidFill>
                  <a:srgbClr val="996633"/>
                </a:solidFill>
                <a:latin typeface="Arial" charset="0"/>
              </a:rPr>
              <a:t>think at the margin</a:t>
            </a:r>
            <a:r>
              <a:rPr lang="en-US" dirty="0" smtClean="0">
                <a:latin typeface="Arial" charset="0"/>
              </a:rPr>
              <a:t>.” </a:t>
            </a:r>
          </a:p>
          <a:p>
            <a:pPr lvl="1"/>
            <a:r>
              <a:rPr lang="en-US" dirty="0" smtClean="0">
                <a:latin typeface="Arial" charset="0"/>
              </a:rPr>
              <a:t>If we increase </a:t>
            </a:r>
            <a:r>
              <a:rPr lang="en-US" b="1" i="1" dirty="0" smtClean="0">
                <a:latin typeface="Arial" charset="0"/>
              </a:rPr>
              <a:t>Q</a:t>
            </a:r>
            <a:r>
              <a:rPr lang="en-US" dirty="0" smtClean="0">
                <a:latin typeface="Arial" charset="0"/>
              </a:rPr>
              <a:t> by one unit,</a:t>
            </a:r>
          </a:p>
          <a:p>
            <a:pPr lvl="2"/>
            <a:r>
              <a:rPr lang="en-US" dirty="0" smtClean="0">
                <a:latin typeface="Arial" charset="0"/>
              </a:rPr>
              <a:t>revenue rises by </a:t>
            </a:r>
            <a:r>
              <a:rPr lang="en-US" i="1" dirty="0" smtClean="0">
                <a:latin typeface="Arial" charset="0"/>
              </a:rPr>
              <a:t>MR</a:t>
            </a:r>
            <a:r>
              <a:rPr lang="en-US" dirty="0" smtClean="0">
                <a:latin typeface="Arial" charset="0"/>
              </a:rPr>
              <a:t>,</a:t>
            </a:r>
          </a:p>
          <a:p>
            <a:pPr lvl="2"/>
            <a:r>
              <a:rPr lang="en-US" dirty="0" smtClean="0">
                <a:latin typeface="Arial" charset="0"/>
              </a:rPr>
              <a:t>cost rises by </a:t>
            </a:r>
            <a:r>
              <a:rPr lang="en-US" i="1" dirty="0" smtClean="0">
                <a:latin typeface="Arial" charset="0"/>
              </a:rPr>
              <a:t>MC</a:t>
            </a:r>
            <a:r>
              <a:rPr lang="en-US" dirty="0" smtClean="0">
                <a:latin typeface="Arial" charset="0"/>
              </a:rPr>
              <a:t>. </a:t>
            </a:r>
          </a:p>
          <a:p>
            <a:r>
              <a:rPr lang="en-US" dirty="0" smtClean="0">
                <a:latin typeface="Arial" charset="0"/>
              </a:rPr>
              <a:t>If </a:t>
            </a:r>
            <a:r>
              <a:rPr lang="en-US" i="1" dirty="0" smtClean="0">
                <a:latin typeface="Arial" charset="0"/>
              </a:rPr>
              <a:t>MR</a:t>
            </a:r>
            <a:r>
              <a:rPr lang="en-US" dirty="0" smtClean="0">
                <a:latin typeface="Arial" charset="0"/>
              </a:rPr>
              <a:t> &gt; </a:t>
            </a:r>
            <a:r>
              <a:rPr lang="en-US" i="1" dirty="0" smtClean="0">
                <a:latin typeface="Arial" charset="0"/>
              </a:rPr>
              <a:t>MC</a:t>
            </a:r>
            <a:r>
              <a:rPr lang="en-US" dirty="0" smtClean="0">
                <a:latin typeface="Arial" charset="0"/>
              </a:rPr>
              <a:t>, then increase </a:t>
            </a:r>
            <a:r>
              <a:rPr lang="en-US" b="1" i="1" dirty="0" smtClean="0">
                <a:latin typeface="Arial" charset="0"/>
              </a:rPr>
              <a:t>Q</a:t>
            </a:r>
            <a:r>
              <a:rPr lang="en-US" dirty="0" smtClean="0">
                <a:latin typeface="Arial" charset="0"/>
              </a:rPr>
              <a:t> to raise profit. </a:t>
            </a:r>
          </a:p>
          <a:p>
            <a:r>
              <a:rPr lang="en-US" dirty="0" smtClean="0">
                <a:latin typeface="Arial" charset="0"/>
              </a:rPr>
              <a:t>If </a:t>
            </a:r>
            <a:r>
              <a:rPr lang="en-US" i="1" dirty="0" smtClean="0">
                <a:latin typeface="Arial" charset="0"/>
              </a:rPr>
              <a:t>MR</a:t>
            </a:r>
            <a:r>
              <a:rPr lang="en-US" dirty="0" smtClean="0">
                <a:latin typeface="Arial" charset="0"/>
              </a:rPr>
              <a:t> &lt; </a:t>
            </a:r>
            <a:r>
              <a:rPr lang="en-US" i="1" dirty="0" smtClean="0">
                <a:latin typeface="Arial" charset="0"/>
              </a:rPr>
              <a:t>MC</a:t>
            </a:r>
            <a:r>
              <a:rPr lang="en-US" dirty="0" smtClean="0">
                <a:latin typeface="Arial" charset="0"/>
              </a:rPr>
              <a:t>, then reduce </a:t>
            </a:r>
            <a:r>
              <a:rPr lang="en-US" b="1" i="1" dirty="0" smtClean="0">
                <a:latin typeface="Arial" charset="0"/>
              </a:rPr>
              <a:t>Q</a:t>
            </a:r>
            <a:r>
              <a:rPr lang="en-US" dirty="0" smtClean="0">
                <a:latin typeface="Arial" charset="0"/>
              </a:rPr>
              <a:t> to raise profit. </a:t>
            </a:r>
          </a:p>
        </p:txBody>
      </p:sp>
      <p:sp>
        <p:nvSpPr>
          <p:cNvPr id="2355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1">
                <a:latin typeface="Tahoma" charset="0"/>
                <a:ea typeface="Arial" charset="0"/>
                <a:cs typeface="Arial" charset="0"/>
              </a:rPr>
              <a:t>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</TotalTime>
  <Words>2000</Words>
  <Application>Microsoft Office PowerPoint</Application>
  <PresentationFormat>On-screen Show (4:3)</PresentationFormat>
  <Paragraphs>526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In this chapter,  look for the answers to these questions:</vt:lpstr>
      <vt:lpstr>Introduction:  A Scenario</vt:lpstr>
      <vt:lpstr>Characteristics of Perfect Competition</vt:lpstr>
      <vt:lpstr>The Revenue of a Competitive Firm</vt:lpstr>
      <vt:lpstr>ACTIVE LEARNING   1    Calculating TR, AR, MR</vt:lpstr>
      <vt:lpstr>ACTIVE LEARNING   1    Answers</vt:lpstr>
      <vt:lpstr>MR = P  for a Competitive Firm</vt:lpstr>
      <vt:lpstr>Profit Maximization</vt:lpstr>
      <vt:lpstr>Profit Maximization</vt:lpstr>
      <vt:lpstr>MC and the Firm’s Supply Decision</vt:lpstr>
      <vt:lpstr>MC and the Firm’s Supply Decision</vt:lpstr>
      <vt:lpstr>Shutdown vs. Exit</vt:lpstr>
      <vt:lpstr>A Firm’s Short-run Decision to Shut Down</vt:lpstr>
      <vt:lpstr>A Competitive Firm’s SR Supply Curve</vt:lpstr>
      <vt:lpstr>The Irrelevance of Sunk Costs</vt:lpstr>
      <vt:lpstr>A Firm’s Long-Run Decision to Exit</vt:lpstr>
      <vt:lpstr>A New Firm’s Decision to Enter Market</vt:lpstr>
      <vt:lpstr>The Competitive Firm’s Supply Curve</vt:lpstr>
      <vt:lpstr>ACTIVE LEARNING   2    Identifying a firm’s profit</vt:lpstr>
      <vt:lpstr>ACTIVE LEARNING   2    Answers</vt:lpstr>
      <vt:lpstr>ACTIVE LEARNING   3    Identifying a firm’s loss</vt:lpstr>
      <vt:lpstr>ACTIVE LEARNING   3    Answers</vt:lpstr>
      <vt:lpstr>Market Supply:  Assumptions</vt:lpstr>
      <vt:lpstr>The SR Market Supply Curve</vt:lpstr>
      <vt:lpstr>The SR Market Supply Curve</vt:lpstr>
      <vt:lpstr>Entry &amp; Exit in the Long Run</vt:lpstr>
      <vt:lpstr>The Zero-Profit Condition</vt:lpstr>
      <vt:lpstr>Why Do Firms Stay in Business  if Profit = 0?</vt:lpstr>
      <vt:lpstr>The LR Market Supply Curve</vt:lpstr>
      <vt:lpstr>SR &amp; LR Effects of an Increase in Demand</vt:lpstr>
      <vt:lpstr>Why the LR Supply Curve Might Slope Upward</vt:lpstr>
      <vt:lpstr>1)  Firms Have Different Costs</vt:lpstr>
      <vt:lpstr>2)  Costs Rise as Firms Enter the Market</vt:lpstr>
      <vt:lpstr>CONCLUSION:   The Efficiency of a Competitive Market</vt:lpstr>
      <vt:lpstr>SUMMARY</vt:lpstr>
    </vt:vector>
  </TitlesOfParts>
  <Manager/>
  <Company>Carthage College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subject/>
  <dc:creator>Ron</dc:creator>
  <cp:keywords/>
  <dc:description/>
  <cp:lastModifiedBy>Ahmad</cp:lastModifiedBy>
  <cp:revision>157</cp:revision>
  <dcterms:created xsi:type="dcterms:W3CDTF">2014-11-29T14:22:34Z</dcterms:created>
  <dcterms:modified xsi:type="dcterms:W3CDTF">2018-04-09T15:48:11Z</dcterms:modified>
  <cp:category/>
</cp:coreProperties>
</file>