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Lst>
  <p:notesMasterIdLst>
    <p:notesMasterId r:id="rId47"/>
  </p:notesMasterIdLst>
  <p:handoutMasterIdLst>
    <p:handoutMasterId r:id="rId48"/>
  </p:handoutMasterIdLst>
  <p:sldIdLst>
    <p:sldId id="256" r:id="rId2"/>
    <p:sldId id="336" r:id="rId3"/>
    <p:sldId id="338" r:id="rId4"/>
    <p:sldId id="321" r:id="rId5"/>
    <p:sldId id="257" r:id="rId6"/>
    <p:sldId id="259" r:id="rId7"/>
    <p:sldId id="260" r:id="rId8"/>
    <p:sldId id="339" r:id="rId9"/>
    <p:sldId id="263" r:id="rId10"/>
    <p:sldId id="308" r:id="rId11"/>
    <p:sldId id="261" r:id="rId12"/>
    <p:sldId id="272" r:id="rId13"/>
    <p:sldId id="309" r:id="rId14"/>
    <p:sldId id="310" r:id="rId15"/>
    <p:sldId id="322" r:id="rId16"/>
    <p:sldId id="274" r:id="rId17"/>
    <p:sldId id="276" r:id="rId18"/>
    <p:sldId id="275" r:id="rId19"/>
    <p:sldId id="277" r:id="rId20"/>
    <p:sldId id="279" r:id="rId21"/>
    <p:sldId id="281" r:id="rId22"/>
    <p:sldId id="344" r:id="rId23"/>
    <p:sldId id="285" r:id="rId24"/>
    <p:sldId id="282" r:id="rId25"/>
    <p:sldId id="283" r:id="rId26"/>
    <p:sldId id="347" r:id="rId27"/>
    <p:sldId id="284" r:id="rId28"/>
    <p:sldId id="341" r:id="rId29"/>
    <p:sldId id="346" r:id="rId30"/>
    <p:sldId id="323" r:id="rId31"/>
    <p:sldId id="324" r:id="rId32"/>
    <p:sldId id="325" r:id="rId33"/>
    <p:sldId id="292" r:id="rId34"/>
    <p:sldId id="313" r:id="rId35"/>
    <p:sldId id="326" r:id="rId36"/>
    <p:sldId id="328" r:id="rId37"/>
    <p:sldId id="329" r:id="rId38"/>
    <p:sldId id="330" r:id="rId39"/>
    <p:sldId id="300" r:id="rId40"/>
    <p:sldId id="314" r:id="rId41"/>
    <p:sldId id="316" r:id="rId42"/>
    <p:sldId id="331" r:id="rId43"/>
    <p:sldId id="332" r:id="rId44"/>
    <p:sldId id="315" r:id="rId45"/>
    <p:sldId id="319" r:id="rId4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94660"/>
  </p:normalViewPr>
  <p:slideViewPr>
    <p:cSldViewPr snapToGrid="0" showGuides="1">
      <p:cViewPr varScale="1">
        <p:scale>
          <a:sx n="90" d="100"/>
          <a:sy n="90" d="100"/>
        </p:scale>
        <p:origin x="-108" y="-102"/>
      </p:cViewPr>
      <p:guideLst>
        <p:guide orient="horz" pos="4038"/>
        <p:guide orient="horz" pos="702"/>
        <p:guide orient="horz" pos="1228"/>
        <p:guide pos="2880"/>
      </p:guideLst>
    </p:cSldViewPr>
  </p:slideViewPr>
  <p:notesTextViewPr>
    <p:cViewPr>
      <p:scale>
        <a:sx n="100" d="100"/>
        <a:sy n="100" d="100"/>
      </p:scale>
      <p:origin x="0" y="0"/>
    </p:cViewPr>
  </p:notesTextViewPr>
  <p:sorterViewPr>
    <p:cViewPr>
      <p:scale>
        <a:sx n="110" d="100"/>
        <a:sy n="110" d="100"/>
      </p:scale>
      <p:origin x="0" y="281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ED470EB2-8C36-41ED-AD33-9FF245220DE3}" type="datetimeFigureOut">
              <a:rPr lang="en-US" smtClean="0"/>
              <a:t>1/22/2013</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C8C97D86-1F1A-4D72-87FF-61F55063ACCA}" type="slidenum">
              <a:rPr lang="en-US" smtClean="0"/>
              <a:t>‹#›</a:t>
            </a:fld>
            <a:endParaRPr lang="en-US"/>
          </a:p>
        </p:txBody>
      </p:sp>
    </p:spTree>
    <p:extLst>
      <p:ext uri="{BB962C8B-B14F-4D97-AF65-F5344CB8AC3E}">
        <p14:creationId xmlns:p14="http://schemas.microsoft.com/office/powerpoint/2010/main" val="3436927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2830" tIns="46415" rIns="92830" bIns="46415"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2830" tIns="46415" rIns="92830" bIns="46415" numCol="1" anchor="t" anchorCtr="0" compatLnSpc="1">
            <a:prstTxWarp prst="textNoShape">
              <a:avLst/>
            </a:prstTxWarp>
          </a:bodyPr>
          <a:lstStyle>
            <a:lvl1pPr algn="r">
              <a:defRPr sz="1200">
                <a:latin typeface="Calibri" charset="0"/>
              </a:defRPr>
            </a:lvl1pPr>
          </a:lstStyle>
          <a:p>
            <a:pPr>
              <a:defRPr/>
            </a:pPr>
            <a:fld id="{92E21672-E2E5-4F29-8F29-B25C46FCB0F6}" type="datetime1">
              <a:rPr lang="en-US"/>
              <a:pPr>
                <a:defRPr/>
              </a:pPr>
              <a:t>1/22/2013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2830" tIns="46415" rIns="92830" bIns="46415"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415791"/>
            <a:ext cx="5486400" cy="4183380"/>
          </a:xfrm>
          <a:prstGeom prst="rect">
            <a:avLst/>
          </a:prstGeom>
        </p:spPr>
        <p:txBody>
          <a:bodyPr vert="horz" wrap="square" lIns="92830" tIns="46415" rIns="92830" bIns="46415"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6"/>
            <a:ext cx="2971800" cy="464820"/>
          </a:xfrm>
          <a:prstGeom prst="rect">
            <a:avLst/>
          </a:prstGeom>
        </p:spPr>
        <p:txBody>
          <a:bodyPr vert="horz" wrap="square" lIns="92830" tIns="46415" rIns="92830" bIns="46415"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wrap="square" lIns="92830" tIns="46415" rIns="92830" bIns="46415" numCol="1" anchor="b" anchorCtr="0" compatLnSpc="1">
            <a:prstTxWarp prst="textNoShape">
              <a:avLst/>
            </a:prstTxWarp>
          </a:bodyPr>
          <a:lstStyle>
            <a:lvl1pPr algn="r">
              <a:defRPr sz="1200">
                <a:latin typeface="Calibri" charset="0"/>
              </a:defRPr>
            </a:lvl1pPr>
          </a:lstStyle>
          <a:p>
            <a:pPr>
              <a:defRPr/>
            </a:pPr>
            <a:fld id="{72B0AAB6-4273-4DD0-B470-7A1065AB71B6}" type="slidenum">
              <a:rPr lang="en-US"/>
              <a:pPr>
                <a:defRPr/>
              </a:pPr>
              <a:t>‹#›</a:t>
            </a:fld>
            <a:endParaRPr lang="en-US"/>
          </a:p>
        </p:txBody>
      </p:sp>
    </p:spTree>
    <p:extLst>
      <p:ext uri="{BB962C8B-B14F-4D97-AF65-F5344CB8AC3E}">
        <p14:creationId xmlns:p14="http://schemas.microsoft.com/office/powerpoint/2010/main" val="1649882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2C025A6D-FF51-4481-85B4-CDDDB8933BC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endParaRPr 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15114437-202E-4C06-A254-F39CBA779782}"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a:lstStyle/>
          <a:p>
            <a:fld id="{1E855F3D-E67C-464B-AEEA-F21BB0DAF0F3}"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66CCD84D-468B-4679-9C37-D3B83F840A1B}"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a:lstStyle/>
          <a:p>
            <a:fld id="{A298DFDD-C3BF-4235-92A4-7A67A50AD8B6}"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a:lstStyle/>
          <a:p>
            <a:fld id="{089215D6-0ADE-46BC-89F7-484214ED59DB}"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endParaRPr lang="en-US" smtClean="0"/>
          </a:p>
        </p:txBody>
      </p:sp>
      <p:sp>
        <p:nvSpPr>
          <p:cNvPr id="65540" name="Slide Number Placeholder 3"/>
          <p:cNvSpPr>
            <a:spLocks noGrp="1"/>
          </p:cNvSpPr>
          <p:nvPr>
            <p:ph type="sldNum" sz="quarter" idx="5"/>
          </p:nvPr>
        </p:nvSpPr>
        <p:spPr bwMode="auto">
          <a:noFill/>
          <a:ln>
            <a:miter lim="800000"/>
            <a:headEnd/>
            <a:tailEnd/>
          </a:ln>
        </p:spPr>
        <p:txBody>
          <a:bodyPr/>
          <a:lstStyle/>
          <a:p>
            <a:fld id="{68A5735D-7909-43C5-A513-5D0E87DE062F}"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ln>
            <a:miter lim="800000"/>
            <a:headEnd/>
            <a:tailEnd/>
          </a:ln>
        </p:spPr>
        <p:txBody>
          <a:bodyPr/>
          <a:lstStyle/>
          <a:p>
            <a:fld id="{4F23B3CF-9F5B-4585-BE63-08C1A60E5506}"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a:lstStyle/>
          <a:p>
            <a:pPr eaLnBrk="1" hangingPunct="1">
              <a:spcBef>
                <a:spcPct val="0"/>
              </a:spcBef>
            </a:pPr>
            <a:r>
              <a:rPr lang="en-US" smtClean="0"/>
              <a:t>DELETE SLIDE?</a:t>
            </a:r>
          </a:p>
        </p:txBody>
      </p:sp>
      <p:sp>
        <p:nvSpPr>
          <p:cNvPr id="87044" name="Slide Number Placeholder 3"/>
          <p:cNvSpPr>
            <a:spLocks noGrp="1"/>
          </p:cNvSpPr>
          <p:nvPr>
            <p:ph type="sldNum" sz="quarter" idx="5"/>
          </p:nvPr>
        </p:nvSpPr>
        <p:spPr bwMode="auto">
          <a:noFill/>
          <a:ln>
            <a:miter lim="800000"/>
            <a:headEnd/>
            <a:tailEnd/>
          </a:ln>
        </p:spPr>
        <p:txBody>
          <a:bodyPr/>
          <a:lstStyle/>
          <a:p>
            <a:fld id="{E3EA0AB9-B35A-4440-91A5-67436BF533B2}"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pPr eaLnBrk="1" hangingPunct="1">
              <a:spcBef>
                <a:spcPct val="0"/>
              </a:spcBef>
            </a:pPr>
            <a:r>
              <a:rPr lang="en-US" smtClean="0"/>
              <a:t>DELETE SLIDE?</a:t>
            </a:r>
          </a:p>
        </p:txBody>
      </p:sp>
      <p:sp>
        <p:nvSpPr>
          <p:cNvPr id="88068" name="Slide Number Placeholder 3"/>
          <p:cNvSpPr>
            <a:spLocks noGrp="1"/>
          </p:cNvSpPr>
          <p:nvPr>
            <p:ph type="sldNum" sz="quarter" idx="5"/>
          </p:nvPr>
        </p:nvSpPr>
        <p:spPr bwMode="auto">
          <a:noFill/>
          <a:ln>
            <a:miter lim="800000"/>
            <a:headEnd/>
            <a:tailEnd/>
          </a:ln>
        </p:spPr>
        <p:txBody>
          <a:bodyPr/>
          <a:lstStyle/>
          <a:p>
            <a:fld id="{9C8B8A3F-7A72-4F02-A651-BFCB7E4CB245}"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a:lstStyle/>
          <a:p>
            <a:pPr eaLnBrk="1" hangingPunct="1">
              <a:spcBef>
                <a:spcPct val="0"/>
              </a:spcBef>
            </a:pPr>
            <a:r>
              <a:rPr lang="en-US" smtClean="0"/>
              <a:t>DELETE SLIDE?</a:t>
            </a:r>
          </a:p>
        </p:txBody>
      </p:sp>
      <p:sp>
        <p:nvSpPr>
          <p:cNvPr id="89092" name="Slide Number Placeholder 3"/>
          <p:cNvSpPr>
            <a:spLocks noGrp="1"/>
          </p:cNvSpPr>
          <p:nvPr>
            <p:ph type="sldNum" sz="quarter" idx="5"/>
          </p:nvPr>
        </p:nvSpPr>
        <p:spPr bwMode="auto">
          <a:noFill/>
          <a:ln>
            <a:miter lim="800000"/>
            <a:headEnd/>
            <a:tailEnd/>
          </a:ln>
        </p:spPr>
        <p:txBody>
          <a:bodyPr/>
          <a:lstStyle/>
          <a:p>
            <a:fld id="{C22C5F6B-DA77-4E68-8E08-9AA348247039}"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a:lstStyle/>
          <a:p>
            <a:fld id="{728EAD5F-F312-4C01-A79E-49FAF4F4D4A9}"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a:lstStyle/>
          <a:p>
            <a:fld id="{59DCF028-92E6-45F0-ADBB-FD06E48A2EDC}"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ln>
            <a:miter lim="800000"/>
            <a:headEnd/>
            <a:tailEnd/>
          </a:ln>
        </p:spPr>
        <p:txBody>
          <a:bodyPr/>
          <a:lstStyle/>
          <a:p>
            <a:fld id="{4727F958-F264-449F-B373-2CA1AC78F76D}"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ln>
            <a:miter lim="800000"/>
            <a:headEnd/>
            <a:tailEnd/>
          </a:ln>
        </p:spPr>
        <p:txBody>
          <a:bodyPr/>
          <a:lstStyle/>
          <a:p>
            <a:fld id="{9631D356-7386-49DB-873F-CE90FCA230E8}"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a:lstStyle/>
          <a:p>
            <a:pPr eaLnBrk="1" hangingPunct="1">
              <a:spcBef>
                <a:spcPct val="0"/>
              </a:spcBef>
            </a:pPr>
            <a:r>
              <a:rPr lang="en-US" smtClean="0"/>
              <a:t>Add graphs</a:t>
            </a:r>
          </a:p>
        </p:txBody>
      </p:sp>
      <p:sp>
        <p:nvSpPr>
          <p:cNvPr id="96260" name="Slide Number Placeholder 3"/>
          <p:cNvSpPr>
            <a:spLocks noGrp="1"/>
          </p:cNvSpPr>
          <p:nvPr>
            <p:ph type="sldNum" sz="quarter" idx="5"/>
          </p:nvPr>
        </p:nvSpPr>
        <p:spPr bwMode="auto">
          <a:noFill/>
          <a:ln>
            <a:miter lim="800000"/>
            <a:headEnd/>
            <a:tailEnd/>
          </a:ln>
        </p:spPr>
        <p:txBody>
          <a:bodyPr/>
          <a:lstStyle/>
          <a:p>
            <a:fld id="{C9F36F41-2FCE-42FC-AA49-2AEE29E0D464}"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ln>
            <a:miter lim="800000"/>
            <a:headEnd/>
            <a:tailEnd/>
          </a:ln>
        </p:spPr>
        <p:txBody>
          <a:bodyPr/>
          <a:lstStyle/>
          <a:p>
            <a:fld id="{1D1CB2E5-B72A-4C89-AFB0-F08CEFDFF58A}"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a:lstStyle/>
          <a:p>
            <a:fld id="{ECF47E81-A189-415B-B4B8-0DA230B22D11}"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a:lstStyle/>
          <a:p>
            <a:fld id="{ECF47E81-A189-415B-B4B8-0DA230B22D11}"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ln>
            <a:miter lim="800000"/>
            <a:headEnd/>
            <a:tailEnd/>
          </a:ln>
        </p:spPr>
        <p:txBody>
          <a:bodyPr/>
          <a:lstStyle/>
          <a:p>
            <a:fld id="{E7D01018-BE26-4A5B-A4F1-8C57F2F192C7}"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B0AAB6-4273-4DD0-B470-7A1065AB71B6}" type="slidenum">
              <a:rPr lang="en-US" smtClean="0"/>
              <a:pPr>
                <a:defRPr/>
              </a:pPr>
              <a:t>28</a:t>
            </a:fld>
            <a:endParaRPr lang="en-US"/>
          </a:p>
        </p:txBody>
      </p:sp>
    </p:spTree>
    <p:extLst>
      <p:ext uri="{BB962C8B-B14F-4D97-AF65-F5344CB8AC3E}">
        <p14:creationId xmlns:p14="http://schemas.microsoft.com/office/powerpoint/2010/main" val="3808421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ln>
            <a:miter lim="800000"/>
            <a:headEnd/>
            <a:tailEnd/>
          </a:ln>
        </p:spPr>
        <p:txBody>
          <a:bodyPr/>
          <a:lstStyle/>
          <a:p>
            <a:fld id="{E7D01018-BE26-4A5B-A4F1-8C57F2F192C7}"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a:lstStyle/>
          <a:p>
            <a:fld id="{49F1062D-A9DA-4075-B3A6-08FC863D019B}"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F489783F-A6E0-4CB6-8CF6-1314B20CF4A5}"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endParaRPr lang="en-US" smtClean="0"/>
          </a:p>
        </p:txBody>
      </p:sp>
      <p:sp>
        <p:nvSpPr>
          <p:cNvPr id="67588" name="Slide Number Placeholder 3"/>
          <p:cNvSpPr>
            <a:spLocks noGrp="1"/>
          </p:cNvSpPr>
          <p:nvPr>
            <p:ph type="sldNum" sz="quarter" idx="5"/>
          </p:nvPr>
        </p:nvSpPr>
        <p:spPr bwMode="auto">
          <a:noFill/>
          <a:ln>
            <a:miter lim="800000"/>
            <a:headEnd/>
            <a:tailEnd/>
          </a:ln>
        </p:spPr>
        <p:txBody>
          <a:bodyPr/>
          <a:lstStyle/>
          <a:p>
            <a:fld id="{B006434E-F151-4BCB-81E9-EAFA85FFD52C}"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endParaRPr lang="en-US" smtClean="0"/>
          </a:p>
        </p:txBody>
      </p:sp>
      <p:sp>
        <p:nvSpPr>
          <p:cNvPr id="68612" name="Slide Number Placeholder 3"/>
          <p:cNvSpPr>
            <a:spLocks noGrp="1"/>
          </p:cNvSpPr>
          <p:nvPr>
            <p:ph type="sldNum" sz="quarter" idx="5"/>
          </p:nvPr>
        </p:nvSpPr>
        <p:spPr bwMode="auto">
          <a:noFill/>
          <a:ln>
            <a:miter lim="800000"/>
            <a:headEnd/>
            <a:tailEnd/>
          </a:ln>
        </p:spPr>
        <p:txBody>
          <a:bodyPr/>
          <a:lstStyle/>
          <a:p>
            <a:fld id="{6EC82E50-E81E-4BE2-A6FA-6DDD74AB05F6}"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ln>
            <a:miter lim="800000"/>
            <a:headEnd/>
            <a:tailEnd/>
          </a:ln>
        </p:spPr>
        <p:txBody>
          <a:bodyPr/>
          <a:lstStyle/>
          <a:p>
            <a:fld id="{22517162-36C2-48C4-BE68-650B101A54E9}"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ln>
            <a:miter lim="800000"/>
            <a:headEnd/>
            <a:tailEnd/>
          </a:ln>
        </p:spPr>
        <p:txBody>
          <a:bodyPr/>
          <a:lstStyle/>
          <a:p>
            <a:fld id="{674752BD-831E-4037-AE6F-3621BA6DF808}"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endParaRPr lang="en-US" smtClean="0"/>
          </a:p>
        </p:txBody>
      </p:sp>
      <p:sp>
        <p:nvSpPr>
          <p:cNvPr id="69636" name="Slide Number Placeholder 3"/>
          <p:cNvSpPr>
            <a:spLocks noGrp="1"/>
          </p:cNvSpPr>
          <p:nvPr>
            <p:ph type="sldNum" sz="quarter" idx="5"/>
          </p:nvPr>
        </p:nvSpPr>
        <p:spPr bwMode="auto">
          <a:noFill/>
          <a:ln>
            <a:miter lim="800000"/>
            <a:headEnd/>
            <a:tailEnd/>
          </a:ln>
        </p:spPr>
        <p:txBody>
          <a:bodyPr/>
          <a:lstStyle/>
          <a:p>
            <a:fld id="{0794594F-6886-4BD8-A3F6-2ABF2E7CB0B3}"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38C7735C-A5FD-495C-B7A0-A99D2A032390}"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endParaRPr lang="en-US" smtClean="0"/>
          </a:p>
        </p:txBody>
      </p:sp>
      <p:sp>
        <p:nvSpPr>
          <p:cNvPr id="71684" name="Slide Number Placeholder 3"/>
          <p:cNvSpPr>
            <a:spLocks noGrp="1"/>
          </p:cNvSpPr>
          <p:nvPr>
            <p:ph type="sldNum" sz="quarter" idx="5"/>
          </p:nvPr>
        </p:nvSpPr>
        <p:spPr bwMode="auto">
          <a:noFill/>
          <a:ln>
            <a:miter lim="800000"/>
            <a:headEnd/>
            <a:tailEnd/>
          </a:ln>
        </p:spPr>
        <p:txBody>
          <a:bodyPr/>
          <a:lstStyle/>
          <a:p>
            <a:fld id="{B9DD8C94-7B18-48B4-922E-6B844E27E273}"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en-US" smtClean="0"/>
          </a:p>
        </p:txBody>
      </p:sp>
      <p:sp>
        <p:nvSpPr>
          <p:cNvPr id="72708" name="Slide Number Placeholder 3"/>
          <p:cNvSpPr>
            <a:spLocks noGrp="1"/>
          </p:cNvSpPr>
          <p:nvPr>
            <p:ph type="sldNum" sz="quarter" idx="5"/>
          </p:nvPr>
        </p:nvSpPr>
        <p:spPr bwMode="auto">
          <a:noFill/>
          <a:ln>
            <a:miter lim="800000"/>
            <a:headEnd/>
            <a:tailEnd/>
          </a:ln>
        </p:spPr>
        <p:txBody>
          <a:bodyPr/>
          <a:lstStyle/>
          <a:p>
            <a:fld id="{D73E5188-4C1E-4737-9B0E-E39788023A9F}"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a:lstStyle/>
          <a:p>
            <a:fld id="{A737F6BE-A853-4A32-82F1-7FBCAE01050B}"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endParaRPr 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EA795935-671F-48F2-A35A-7D24D2536CA0}"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a:lstStyle/>
          <a:p>
            <a:fld id="{6804CB52-4ED1-43AC-9E82-EFBFFB32E841}"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a:lstStyle/>
          <a:p>
            <a:fld id="{2C08AE63-E16A-4892-882F-88B104D5C3D8}"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endParaRPr lang="en-US" smtClean="0"/>
          </a:p>
        </p:txBody>
      </p:sp>
      <p:sp>
        <p:nvSpPr>
          <p:cNvPr id="73732" name="Slide Number Placeholder 3"/>
          <p:cNvSpPr>
            <a:spLocks noGrp="1"/>
          </p:cNvSpPr>
          <p:nvPr>
            <p:ph type="sldNum" sz="quarter" idx="5"/>
          </p:nvPr>
        </p:nvSpPr>
        <p:spPr bwMode="auto">
          <a:noFill/>
          <a:ln>
            <a:miter lim="800000"/>
            <a:headEnd/>
            <a:tailEnd/>
          </a:ln>
        </p:spPr>
        <p:txBody>
          <a:bodyPr/>
          <a:lstStyle/>
          <a:p>
            <a:fld id="{0A3374B7-06A3-48EB-98A1-082BA1DF0248}"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AF6843CB-9FF2-49AC-9D7C-C73990BB8FBF}"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noFill/>
          <a:ln>
            <a:miter lim="800000"/>
            <a:headEnd/>
            <a:tailEnd/>
          </a:ln>
        </p:spPr>
        <p:txBody>
          <a:bodyPr/>
          <a:lstStyle/>
          <a:p>
            <a:fld id="{A66AA2C1-E9E7-41C2-BF4B-A3C20F1CFB2B}"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1114425" y="703263"/>
            <a:ext cx="4630738" cy="3473450"/>
          </a:xfrm>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a:lstStyle/>
          <a:p>
            <a:fld id="{7EE1F7F7-024F-4EBE-8545-F864EAAD1CCA}"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a:lstStyle/>
          <a:p>
            <a:fld id="{205C948B-2DCC-42A8-88BA-94994AA0CA68}"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a:lstStyle/>
          <a:p>
            <a:fld id="{E07D124E-380E-482A-B66E-4EB872D60F76}"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a:lstStyle/>
          <a:p>
            <a:fld id="{E07D124E-380E-482A-B66E-4EB872D60F76}"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A6A8CD46-96D4-40C6-AB33-C3E5ADC295B0}"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06205A1-EF71-9942-97EE-313A0CC8CADC}" type="datetimeFigureOut">
              <a:rPr lang="en-US" smtClean="0"/>
              <a:pPr/>
              <a:t>1/22/2013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C81CCF8-9EA2-A449-B3CF-326B7D63510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Ch 17</a:t>
            </a:r>
            <a:endParaRPr lang="en-US"/>
          </a:p>
        </p:txBody>
      </p:sp>
      <p:sp>
        <p:nvSpPr>
          <p:cNvPr id="5" name="Footer Placeholder 4"/>
          <p:cNvSpPr>
            <a:spLocks noGrp="1"/>
          </p:cNvSpPr>
          <p:nvPr>
            <p:ph type="ftr" sz="quarter" idx="11"/>
          </p:nvPr>
        </p:nvSpPr>
        <p:spPr/>
        <p:txBody>
          <a:bodyPr/>
          <a:lstStyle/>
          <a:p>
            <a:pPr>
              <a:defRPr/>
            </a:pPr>
            <a:r>
              <a:rPr lang="en-US" smtClean="0"/>
              <a:t>Copyright © 2010 Pearson Education, Inc. publishing as Prentice Hall</a:t>
            </a:r>
            <a:endParaRPr lang="en-US"/>
          </a:p>
        </p:txBody>
      </p:sp>
      <p:sp>
        <p:nvSpPr>
          <p:cNvPr id="6" name="Slide Number Placeholder 5"/>
          <p:cNvSpPr>
            <a:spLocks noGrp="1"/>
          </p:cNvSpPr>
          <p:nvPr>
            <p:ph type="sldNum" sz="quarter" idx="12"/>
          </p:nvPr>
        </p:nvSpPr>
        <p:spPr/>
        <p:txBody>
          <a:bodyPr/>
          <a:lstStyle/>
          <a:p>
            <a:pPr>
              <a:defRPr/>
            </a:pPr>
            <a:r>
              <a:rPr lang="en-US" smtClean="0"/>
              <a:t>17-</a:t>
            </a:r>
            <a:fld id="{B587FDE5-6BAB-4F6A-852B-900377903E6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Ch 17</a:t>
            </a:r>
            <a:endParaRPr lang="en-US"/>
          </a:p>
        </p:txBody>
      </p:sp>
      <p:sp>
        <p:nvSpPr>
          <p:cNvPr id="5" name="Footer Placeholder 4"/>
          <p:cNvSpPr>
            <a:spLocks noGrp="1"/>
          </p:cNvSpPr>
          <p:nvPr>
            <p:ph type="ftr" sz="quarter" idx="11"/>
          </p:nvPr>
        </p:nvSpPr>
        <p:spPr/>
        <p:txBody>
          <a:bodyPr/>
          <a:lstStyle/>
          <a:p>
            <a:pPr>
              <a:defRPr/>
            </a:pPr>
            <a:r>
              <a:rPr lang="en-US" smtClean="0"/>
              <a:t>Copyright © 2010 Pearson Education, Inc. publishing as Prentice Hall</a:t>
            </a:r>
            <a:endParaRPr lang="en-US"/>
          </a:p>
        </p:txBody>
      </p:sp>
      <p:sp>
        <p:nvSpPr>
          <p:cNvPr id="6" name="Slide Number Placeholder 5"/>
          <p:cNvSpPr>
            <a:spLocks noGrp="1"/>
          </p:cNvSpPr>
          <p:nvPr>
            <p:ph type="sldNum" sz="quarter" idx="12"/>
          </p:nvPr>
        </p:nvSpPr>
        <p:spPr/>
        <p:txBody>
          <a:bodyPr/>
          <a:lstStyle/>
          <a:p>
            <a:pPr>
              <a:defRPr/>
            </a:pPr>
            <a:r>
              <a:rPr lang="en-US" smtClean="0"/>
              <a:t>17-</a:t>
            </a:r>
            <a:fld id="{0A9C9972-74E2-40BF-A6DC-28B92EE0737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Footer Placeholder 4"/>
          <p:cNvSpPr txBox="1">
            <a:spLocks/>
          </p:cNvSpPr>
          <p:nvPr/>
        </p:nvSpPr>
        <p:spPr>
          <a:xfrm>
            <a:off x="2895600" y="6416675"/>
            <a:ext cx="3352800"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rPr>
              <a:t>Copyright © 2014 Pearson Education, Inc.</a:t>
            </a:r>
          </a:p>
        </p:txBody>
      </p:sp>
      <p:sp>
        <p:nvSpPr>
          <p:cNvPr id="6"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cs typeface="+mn-cs"/>
            </a:endParaRPr>
          </a:p>
          <a:p>
            <a:pPr algn="ctr" fontAlgn="auto">
              <a:spcBef>
                <a:spcPts val="0"/>
              </a:spcBef>
              <a:spcAft>
                <a:spcPts val="0"/>
              </a:spcAft>
              <a:defRPr/>
            </a:pPr>
            <a:r>
              <a:rPr lang="en-US" sz="1200" dirty="0">
                <a:solidFill>
                  <a:schemeClr val="tx2">
                    <a:shade val="90000"/>
                  </a:schemeClr>
                </a:solidFill>
                <a:latin typeface="+mn-lt"/>
                <a:cs typeface="+mn-cs"/>
              </a:rPr>
              <a:t>Copyright © 2014 Pearson Education, Inc.</a:t>
            </a:r>
          </a:p>
        </p:txBody>
      </p:sp>
      <p:sp>
        <p:nvSpPr>
          <p:cNvPr id="9"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13-</a:t>
            </a:r>
            <a:fld id="{60A2C0AA-22B4-4467-8DD5-DFD71E9838E0}" type="slidenum">
              <a:rPr lang="en-US" sz="120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Ch 17</a:t>
            </a:r>
            <a:endParaRPr lang="en-US"/>
          </a:p>
        </p:txBody>
      </p:sp>
      <p:sp>
        <p:nvSpPr>
          <p:cNvPr id="5" name="Footer Placeholder 4"/>
          <p:cNvSpPr>
            <a:spLocks noGrp="1"/>
          </p:cNvSpPr>
          <p:nvPr>
            <p:ph type="ftr" sz="quarter" idx="11"/>
          </p:nvPr>
        </p:nvSpPr>
        <p:spPr/>
        <p:txBody>
          <a:bodyPr/>
          <a:lstStyle/>
          <a:p>
            <a:pPr>
              <a:defRPr/>
            </a:pPr>
            <a:r>
              <a:rPr lang="en-US" smtClean="0"/>
              <a:t>Copyright © 2010 Pearson Education, Inc. publishing as Prentice Hall</a:t>
            </a:r>
            <a:endParaRPr lang="en-US"/>
          </a:p>
        </p:txBody>
      </p:sp>
      <p:sp>
        <p:nvSpPr>
          <p:cNvPr id="6" name="Slide Number Placeholder 5"/>
          <p:cNvSpPr>
            <a:spLocks noGrp="1"/>
          </p:cNvSpPr>
          <p:nvPr>
            <p:ph type="sldNum" sz="quarter" idx="12"/>
          </p:nvPr>
        </p:nvSpPr>
        <p:spPr/>
        <p:txBody>
          <a:bodyPr/>
          <a:lstStyle/>
          <a:p>
            <a:pPr>
              <a:defRPr/>
            </a:pPr>
            <a:r>
              <a:rPr lang="en-US" smtClean="0"/>
              <a:t>17-</a:t>
            </a:r>
            <a:fld id="{136B64C4-73C1-4BAE-A759-40C7892A2EB0}"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r>
              <a:rPr lang="en-US" smtClean="0"/>
              <a:t>Ch 17</a:t>
            </a:r>
            <a:endParaRPr lang="en-US"/>
          </a:p>
        </p:txBody>
      </p:sp>
      <p:sp>
        <p:nvSpPr>
          <p:cNvPr id="6" name="Footer Placeholder 5"/>
          <p:cNvSpPr>
            <a:spLocks noGrp="1"/>
          </p:cNvSpPr>
          <p:nvPr>
            <p:ph type="ftr" sz="quarter" idx="11"/>
          </p:nvPr>
        </p:nvSpPr>
        <p:spPr/>
        <p:txBody>
          <a:bodyPr/>
          <a:lstStyle/>
          <a:p>
            <a:pPr>
              <a:defRPr/>
            </a:pPr>
            <a:r>
              <a:rPr lang="en-US" smtClean="0"/>
              <a:t>Copyright © 2010 Pearson Education, Inc. publishing as Prentice Hall</a:t>
            </a:r>
            <a:endParaRPr lang="en-US"/>
          </a:p>
        </p:txBody>
      </p:sp>
      <p:sp>
        <p:nvSpPr>
          <p:cNvPr id="7" name="Slide Number Placeholder 6"/>
          <p:cNvSpPr>
            <a:spLocks noGrp="1"/>
          </p:cNvSpPr>
          <p:nvPr>
            <p:ph type="sldNum" sz="quarter" idx="12"/>
          </p:nvPr>
        </p:nvSpPr>
        <p:spPr/>
        <p:txBody>
          <a:bodyPr/>
          <a:lstStyle/>
          <a:p>
            <a:pPr>
              <a:defRPr/>
            </a:pPr>
            <a:r>
              <a:rPr lang="en-US" smtClean="0"/>
              <a:t>17-</a:t>
            </a:r>
            <a:fld id="{F0C9991D-62AE-4207-9DAC-F7C30F52EE3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r>
              <a:rPr lang="en-US" smtClean="0"/>
              <a:t>Ch 17</a:t>
            </a:r>
            <a:endParaRPr lang="en-US"/>
          </a:p>
        </p:txBody>
      </p:sp>
      <p:sp>
        <p:nvSpPr>
          <p:cNvPr id="8" name="Footer Placeholder 7"/>
          <p:cNvSpPr>
            <a:spLocks noGrp="1"/>
          </p:cNvSpPr>
          <p:nvPr>
            <p:ph type="ftr" sz="quarter" idx="11"/>
          </p:nvPr>
        </p:nvSpPr>
        <p:spPr/>
        <p:txBody>
          <a:bodyPr/>
          <a:lstStyle/>
          <a:p>
            <a:pPr>
              <a:defRPr/>
            </a:pPr>
            <a:r>
              <a:rPr lang="en-US" smtClean="0"/>
              <a:t>Copyright © 2010 Pearson Education, Inc. publishing as Prentice Hall</a:t>
            </a:r>
            <a:endParaRPr lang="en-US"/>
          </a:p>
        </p:txBody>
      </p:sp>
      <p:sp>
        <p:nvSpPr>
          <p:cNvPr id="9" name="Slide Number Placeholder 8"/>
          <p:cNvSpPr>
            <a:spLocks noGrp="1"/>
          </p:cNvSpPr>
          <p:nvPr>
            <p:ph type="sldNum" sz="quarter" idx="12"/>
          </p:nvPr>
        </p:nvSpPr>
        <p:spPr/>
        <p:txBody>
          <a:bodyPr/>
          <a:lstStyle/>
          <a:p>
            <a:pPr>
              <a:defRPr/>
            </a:pPr>
            <a:r>
              <a:rPr lang="en-US" smtClean="0"/>
              <a:t>17-</a:t>
            </a:r>
            <a:fld id="{C7F1D79F-B803-4D7C-9522-4C0CA6BD56F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5125"/>
            <a:ext cx="8305800" cy="1143000"/>
          </a:xfrm>
        </p:spPr>
        <p:txBody>
          <a:bodyPr vert="horz" tIns="45720" bIns="0" anchor="ctr" anchorCtr="0">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6" name="Footer Placeholder 4"/>
          <p:cNvSpPr txBox="1">
            <a:spLocks/>
          </p:cNvSpPr>
          <p:nvPr/>
        </p:nvSpPr>
        <p:spPr>
          <a:xfrm>
            <a:off x="2895600" y="6416675"/>
            <a:ext cx="3352800"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rPr>
              <a:t>Copyright © 2014 Pearson Education, Inc.</a:t>
            </a:r>
          </a:p>
        </p:txBody>
      </p:sp>
      <p:sp>
        <p:nvSpPr>
          <p:cNvPr id="5"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cs typeface="+mn-cs"/>
            </a:endParaRPr>
          </a:p>
          <a:p>
            <a:pPr algn="ctr" fontAlgn="auto">
              <a:spcBef>
                <a:spcPts val="0"/>
              </a:spcBef>
              <a:spcAft>
                <a:spcPts val="0"/>
              </a:spcAft>
              <a:defRPr/>
            </a:pPr>
            <a:r>
              <a:rPr lang="en-US" sz="1200" dirty="0">
                <a:solidFill>
                  <a:schemeClr val="tx2">
                    <a:shade val="90000"/>
                  </a:schemeClr>
                </a:solidFill>
                <a:latin typeface="+mn-lt"/>
                <a:cs typeface="+mn-cs"/>
              </a:rPr>
              <a:t>Copyright © 2014 Pearson Education, Inc.</a:t>
            </a:r>
          </a:p>
        </p:txBody>
      </p:sp>
      <p:sp>
        <p:nvSpPr>
          <p:cNvPr id="9"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13-</a:t>
            </a:r>
            <a:fld id="{60A2C0AA-22B4-4467-8DD5-DFD71E9838E0}" type="slidenum">
              <a:rPr lang="en-US" sz="120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txBox="1">
            <a:spLocks/>
          </p:cNvSpPr>
          <p:nvPr/>
        </p:nvSpPr>
        <p:spPr>
          <a:xfrm>
            <a:off x="2895600" y="6416675"/>
            <a:ext cx="3352800"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rPr>
              <a:t>Copyright © 2014 Pearson Education, Inc.</a:t>
            </a:r>
          </a:p>
        </p:txBody>
      </p:sp>
      <p:sp>
        <p:nvSpPr>
          <p:cNvPr id="4"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cs typeface="+mn-cs"/>
            </a:endParaRPr>
          </a:p>
          <a:p>
            <a:pPr algn="ctr" fontAlgn="auto">
              <a:spcBef>
                <a:spcPts val="0"/>
              </a:spcBef>
              <a:spcAft>
                <a:spcPts val="0"/>
              </a:spcAft>
              <a:defRPr/>
            </a:pPr>
            <a:r>
              <a:rPr lang="en-US" sz="1200" dirty="0">
                <a:solidFill>
                  <a:schemeClr val="tx2">
                    <a:shade val="90000"/>
                  </a:schemeClr>
                </a:solidFill>
                <a:latin typeface="+mn-lt"/>
                <a:cs typeface="+mn-cs"/>
              </a:rPr>
              <a:t>Copyright © 2014 Pearson Education, Inc.</a:t>
            </a:r>
          </a:p>
        </p:txBody>
      </p:sp>
      <p:sp>
        <p:nvSpPr>
          <p:cNvPr id="8"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13-</a:t>
            </a:r>
            <a:fld id="{60A2C0AA-22B4-4467-8DD5-DFD71E9838E0}" type="slidenum">
              <a:rPr lang="en-US" sz="120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r>
              <a:rPr lang="en-US" smtClean="0"/>
              <a:t>Ch 17</a:t>
            </a:r>
            <a:endParaRPr lang="en-US"/>
          </a:p>
        </p:txBody>
      </p:sp>
      <p:sp>
        <p:nvSpPr>
          <p:cNvPr id="6" name="Footer Placeholder 5"/>
          <p:cNvSpPr>
            <a:spLocks noGrp="1"/>
          </p:cNvSpPr>
          <p:nvPr>
            <p:ph type="ftr" sz="quarter" idx="11"/>
          </p:nvPr>
        </p:nvSpPr>
        <p:spPr/>
        <p:txBody>
          <a:bodyPr/>
          <a:lstStyle/>
          <a:p>
            <a:pPr>
              <a:defRPr/>
            </a:pPr>
            <a:r>
              <a:rPr lang="en-US" smtClean="0"/>
              <a:t>Copyright © 2010 Pearson Education, Inc. publishing as Prentice Hall</a:t>
            </a:r>
            <a:endParaRPr lang="en-US"/>
          </a:p>
        </p:txBody>
      </p:sp>
      <p:sp>
        <p:nvSpPr>
          <p:cNvPr id="7" name="Slide Number Placeholder 6"/>
          <p:cNvSpPr>
            <a:spLocks noGrp="1"/>
          </p:cNvSpPr>
          <p:nvPr>
            <p:ph type="sldNum" sz="quarter" idx="12"/>
          </p:nvPr>
        </p:nvSpPr>
        <p:spPr/>
        <p:txBody>
          <a:bodyPr/>
          <a:lstStyle/>
          <a:p>
            <a:pPr>
              <a:defRPr/>
            </a:pPr>
            <a:r>
              <a:rPr lang="en-US" smtClean="0"/>
              <a:t>17-</a:t>
            </a:r>
            <a:fld id="{316E9826-F5D6-4824-B8D8-4F6A7E6768C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Ch 17</a:t>
            </a:r>
            <a:endParaRPr lang="en-US"/>
          </a:p>
        </p:txBody>
      </p:sp>
      <p:sp>
        <p:nvSpPr>
          <p:cNvPr id="6" name="Footer Placeholder 5"/>
          <p:cNvSpPr>
            <a:spLocks noGrp="1"/>
          </p:cNvSpPr>
          <p:nvPr>
            <p:ph type="ftr" sz="quarter" idx="11"/>
          </p:nvPr>
        </p:nvSpPr>
        <p:spPr/>
        <p:txBody>
          <a:bodyPr/>
          <a:lstStyle/>
          <a:p>
            <a:pPr>
              <a:defRPr/>
            </a:pPr>
            <a:r>
              <a:rPr lang="en-US" smtClean="0"/>
              <a:t>Copyright © 2010 Pearson Education, Inc. publishing as Prentice Hall</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r>
              <a:rPr lang="en-US" smtClean="0"/>
              <a:t>17-</a:t>
            </a:r>
            <a:fld id="{BABC6260-9C45-4200-A2FF-54825FF257F5}"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35125"/>
            <a:ext cx="8229600" cy="1143000"/>
          </a:xfrm>
          <a:prstGeom prst="rect">
            <a:avLst/>
          </a:prstGeom>
        </p:spPr>
        <p:txBody>
          <a:bodyPr vert="horz" lIns="0" rIns="0" bIns="0" anchor="ctr" anchorCtr="0">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06205A1-EF71-9942-97EE-313A0CC8CADC}" type="datetimeFigureOut">
              <a:rPr lang="en-US" smtClean="0"/>
              <a:pPr/>
              <a:t>1/22/2013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C81CCF8-9EA2-A449-B3CF-326B7D63510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800" kern="1200" baseline="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800" kern="1200" baseline="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9"/>
          <p:cNvSpPr>
            <a:spLocks noGrp="1"/>
          </p:cNvSpPr>
          <p:nvPr>
            <p:ph type="ctrTitle"/>
          </p:nvPr>
        </p:nvSpPr>
        <p:spPr/>
        <p:txBody>
          <a:bodyPr/>
          <a:lstStyle/>
          <a:p>
            <a:r>
              <a:rPr lang="en-US" smtClean="0"/>
              <a:t>Chapter 13</a:t>
            </a:r>
            <a:endParaRPr lang="en-US" dirty="0" smtClean="0"/>
          </a:p>
        </p:txBody>
      </p:sp>
      <p:sp>
        <p:nvSpPr>
          <p:cNvPr id="6" name="Subtitle 5"/>
          <p:cNvSpPr>
            <a:spLocks noGrp="1"/>
          </p:cNvSpPr>
          <p:nvPr>
            <p:ph type="subTitle" idx="1"/>
          </p:nvPr>
        </p:nvSpPr>
        <p:spPr/>
        <p:txBody>
          <a:bodyPr/>
          <a:lstStyle/>
          <a:p>
            <a:r>
              <a:rPr lang="en-US" dirty="0" smtClean="0"/>
              <a:t>Implementing Basic Differences Tests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9"/>
          <p:cNvSpPr>
            <a:spLocks noGrp="1"/>
          </p:cNvSpPr>
          <p:nvPr>
            <p:ph type="title"/>
          </p:nvPr>
        </p:nvSpPr>
        <p:spPr>
          <a:xfrm>
            <a:off x="471055" y="1061598"/>
            <a:ext cx="8229600" cy="1143000"/>
          </a:xfrm>
        </p:spPr>
        <p:txBody>
          <a:bodyPr>
            <a:normAutofit fontScale="90000"/>
          </a:bodyPr>
          <a:lstStyle/>
          <a:p>
            <a:r>
              <a:rPr lang="en-US" sz="4800" dirty="0" smtClean="0"/>
              <a:t>Testing for Significant Differences </a:t>
            </a:r>
            <a:br>
              <a:rPr lang="en-US" sz="4800" dirty="0" smtClean="0"/>
            </a:br>
            <a:r>
              <a:rPr lang="en-US" sz="4800" dirty="0" smtClean="0"/>
              <a:t>Between Two Groups</a:t>
            </a:r>
          </a:p>
        </p:txBody>
      </p:sp>
      <p:sp>
        <p:nvSpPr>
          <p:cNvPr id="32771" name="Content Placeholder 4"/>
          <p:cNvSpPr>
            <a:spLocks noGrp="1"/>
          </p:cNvSpPr>
          <p:nvPr>
            <p:ph idx="1"/>
          </p:nvPr>
        </p:nvSpPr>
        <p:spPr>
          <a:xfrm>
            <a:off x="387928" y="2468880"/>
            <a:ext cx="8229600" cy="4389120"/>
          </a:xfrm>
        </p:spPr>
        <p:txBody>
          <a:bodyPr/>
          <a:lstStyle/>
          <a:p>
            <a:r>
              <a:rPr lang="en-US" dirty="0" smtClean="0">
                <a:ea typeface="ＭＳ Ｐゴシック" charset="-128"/>
              </a:rPr>
              <a:t>Statistical tests are used when researcher wants to compare the </a:t>
            </a:r>
            <a:r>
              <a:rPr lang="en-US" b="1" dirty="0" smtClean="0">
                <a:ea typeface="ＭＳ Ｐゴシック" charset="-128"/>
              </a:rPr>
              <a:t>means </a:t>
            </a:r>
            <a:r>
              <a:rPr lang="en-US" dirty="0" smtClean="0">
                <a:ea typeface="ＭＳ Ｐゴシック" charset="-128"/>
              </a:rPr>
              <a:t>or </a:t>
            </a:r>
            <a:r>
              <a:rPr lang="en-US" b="1" dirty="0" smtClean="0">
                <a:ea typeface="ＭＳ Ｐゴシック" charset="-128"/>
              </a:rPr>
              <a:t>percentages</a:t>
            </a:r>
            <a:r>
              <a:rPr lang="en-US" dirty="0" smtClean="0">
                <a:ea typeface="ＭＳ Ｐゴシック" charset="-128"/>
              </a:rPr>
              <a:t> of two different groups or samples.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The Use of a </a:t>
            </a:r>
            <a:r>
              <a:rPr lang="en-US" i="1" dirty="0" smtClean="0"/>
              <a:t>t</a:t>
            </a:r>
            <a:r>
              <a:rPr lang="en-US" dirty="0" smtClean="0"/>
              <a:t> Test or a </a:t>
            </a:r>
            <a:r>
              <a:rPr lang="en-US" i="1" dirty="0" smtClean="0"/>
              <a:t>z</a:t>
            </a:r>
            <a:r>
              <a:rPr lang="en-US" dirty="0" smtClean="0"/>
              <a:t> Test</a:t>
            </a:r>
          </a:p>
        </p:txBody>
      </p:sp>
      <p:sp>
        <p:nvSpPr>
          <p:cNvPr id="31747" name="Content Placeholder 2"/>
          <p:cNvSpPr>
            <a:spLocks noGrp="1"/>
          </p:cNvSpPr>
          <p:nvPr>
            <p:ph idx="1"/>
          </p:nvPr>
        </p:nvSpPr>
        <p:spPr/>
        <p:txBody>
          <a:bodyPr/>
          <a:lstStyle/>
          <a:p>
            <a:pPr eaLnBrk="1" hangingPunct="1"/>
            <a:r>
              <a:rPr lang="en-US" b="1" i="1" dirty="0" smtClean="0"/>
              <a:t>t</a:t>
            </a:r>
            <a:r>
              <a:rPr lang="en-US" b="1" dirty="0" smtClean="0"/>
              <a:t> Test</a:t>
            </a:r>
            <a:r>
              <a:rPr lang="en-US" dirty="0" smtClean="0"/>
              <a:t>: statistical inference test to be used with small sample sizes (</a:t>
            </a:r>
            <a:r>
              <a:rPr lang="en-US" i="1" dirty="0" smtClean="0"/>
              <a:t>n</a:t>
            </a:r>
            <a:r>
              <a:rPr lang="en-US" dirty="0" smtClean="0"/>
              <a:t> ≤ 30)</a:t>
            </a:r>
          </a:p>
          <a:p>
            <a:pPr eaLnBrk="1" hangingPunct="1"/>
            <a:r>
              <a:rPr lang="en-US" b="1" i="1" dirty="0" smtClean="0"/>
              <a:t>z </a:t>
            </a:r>
            <a:r>
              <a:rPr lang="en-US" b="1" dirty="0" smtClean="0"/>
              <a:t>Test</a:t>
            </a:r>
            <a:r>
              <a:rPr lang="en-US" dirty="0" smtClean="0"/>
              <a:t>: statistical inference test to be used when the sample size is 30 or greater</a:t>
            </a:r>
          </a:p>
          <a:p>
            <a:pPr eaLnBrk="1" hangingPunct="1"/>
            <a:r>
              <a:rPr lang="en-US" dirty="0" smtClean="0"/>
              <a:t>Note: Most computer statistical programs report </a:t>
            </a:r>
            <a:r>
              <a:rPr lang="en-US" b="1" dirty="0" smtClean="0"/>
              <a:t>only the </a:t>
            </a:r>
            <a:r>
              <a:rPr lang="en-US" b="1" i="1" dirty="0" smtClean="0"/>
              <a:t>t </a:t>
            </a:r>
            <a:r>
              <a:rPr lang="en-US" b="1" dirty="0" smtClean="0"/>
              <a:t>value </a:t>
            </a:r>
            <a:r>
              <a:rPr lang="en-US" dirty="0" smtClean="0"/>
              <a:t>because it is identical to the </a:t>
            </a:r>
            <a:r>
              <a:rPr lang="en-US" i="1" dirty="0" smtClean="0"/>
              <a:t>z</a:t>
            </a:r>
            <a:r>
              <a:rPr lang="en-US" dirty="0" smtClean="0"/>
              <a:t> value with large samples.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05691" y="1040816"/>
            <a:ext cx="8229600" cy="1143000"/>
          </a:xfrm>
        </p:spPr>
        <p:txBody>
          <a:bodyPr>
            <a:normAutofit fontScale="90000"/>
          </a:bodyPr>
          <a:lstStyle/>
          <a:p>
            <a:r>
              <a:rPr lang="en-US" sz="4000" dirty="0" smtClean="0"/>
              <a:t>Differences Between Percentages with Two Groups (Independent Samples)</a:t>
            </a:r>
          </a:p>
        </p:txBody>
      </p:sp>
      <p:sp>
        <p:nvSpPr>
          <p:cNvPr id="33795" name="Content Placeholder 2"/>
          <p:cNvSpPr>
            <a:spLocks noGrp="1"/>
          </p:cNvSpPr>
          <p:nvPr>
            <p:ph idx="1"/>
          </p:nvPr>
        </p:nvSpPr>
        <p:spPr>
          <a:xfrm>
            <a:off x="408709" y="2371898"/>
            <a:ext cx="8229600" cy="4389120"/>
          </a:xfrm>
        </p:spPr>
        <p:txBody>
          <a:bodyPr/>
          <a:lstStyle/>
          <a:p>
            <a:pPr eaLnBrk="1" hangingPunct="1"/>
            <a:r>
              <a:rPr lang="en-US" b="1" dirty="0" smtClean="0"/>
              <a:t>Independent samples </a:t>
            </a:r>
            <a:r>
              <a:rPr lang="en-US" dirty="0" smtClean="0"/>
              <a:t>are treated as representing two potentially different populations.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84909" y="1006180"/>
            <a:ext cx="8229600" cy="1143000"/>
          </a:xfrm>
        </p:spPr>
        <p:txBody>
          <a:bodyPr>
            <a:normAutofit fontScale="90000"/>
          </a:bodyPr>
          <a:lstStyle/>
          <a:p>
            <a:r>
              <a:rPr lang="en-US" sz="4000" dirty="0" smtClean="0"/>
              <a:t>Differences Between Percentages with Two Groups (Independent Samples)</a:t>
            </a:r>
          </a:p>
        </p:txBody>
      </p:sp>
      <p:sp>
        <p:nvSpPr>
          <p:cNvPr id="34819" name="Content Placeholder 2"/>
          <p:cNvSpPr>
            <a:spLocks noGrp="1"/>
          </p:cNvSpPr>
          <p:nvPr>
            <p:ph idx="1"/>
          </p:nvPr>
        </p:nvSpPr>
        <p:spPr>
          <a:xfrm>
            <a:off x="436418" y="2261061"/>
            <a:ext cx="8229600" cy="4389120"/>
          </a:xfrm>
        </p:spPr>
        <p:txBody>
          <a:bodyPr/>
          <a:lstStyle/>
          <a:p>
            <a:pPr eaLnBrk="1" hangingPunct="1"/>
            <a:r>
              <a:rPr lang="en-US" b="1" dirty="0" smtClean="0"/>
              <a:t>Null hypothesis</a:t>
            </a:r>
            <a:r>
              <a:rPr lang="en-US" dirty="0" smtClean="0"/>
              <a:t>: the hypothesis that the difference in the population parameters is equal to zero</a:t>
            </a:r>
          </a:p>
          <a:p>
            <a:pPr eaLnBrk="1" hangingPunct="1"/>
            <a:r>
              <a:rPr lang="en-US" dirty="0" smtClean="0"/>
              <a:t>With a differences test, the null hypothesis states that there is </a:t>
            </a:r>
            <a:r>
              <a:rPr lang="en-US" b="1" dirty="0" smtClean="0"/>
              <a:t>no difference </a:t>
            </a:r>
            <a:r>
              <a:rPr lang="en-US" dirty="0" smtClean="0"/>
              <a:t>between the percentages (or means) being compared.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71055" y="1082380"/>
            <a:ext cx="8229600" cy="1143000"/>
          </a:xfrm>
        </p:spPr>
        <p:txBody>
          <a:bodyPr>
            <a:normAutofit fontScale="90000"/>
          </a:bodyPr>
          <a:lstStyle/>
          <a:p>
            <a:r>
              <a:rPr lang="en-US" sz="4000" dirty="0" smtClean="0"/>
              <a:t>Differences Between Percentages with Two Groups (Independent Samples)</a:t>
            </a:r>
          </a:p>
        </p:txBody>
      </p:sp>
      <p:sp>
        <p:nvSpPr>
          <p:cNvPr id="35843" name="Content Placeholder 2"/>
          <p:cNvSpPr>
            <a:spLocks noGrp="1"/>
          </p:cNvSpPr>
          <p:nvPr>
            <p:ph idx="1"/>
          </p:nvPr>
        </p:nvSpPr>
        <p:spPr>
          <a:xfrm>
            <a:off x="477982" y="2420389"/>
            <a:ext cx="8229600" cy="4389120"/>
          </a:xfrm>
        </p:spPr>
        <p:txBody>
          <a:bodyPr/>
          <a:lstStyle/>
          <a:p>
            <a:pPr eaLnBrk="1" hangingPunct="1"/>
            <a:r>
              <a:rPr lang="en-US" dirty="0" smtClean="0"/>
              <a:t>Significance of differences between two percentages: alternative to the null hypothesis is that </a:t>
            </a:r>
            <a:r>
              <a:rPr lang="en-US" b="1" dirty="0" smtClean="0"/>
              <a:t>there is a true difference </a:t>
            </a:r>
            <a:r>
              <a:rPr lang="en-US" dirty="0" smtClean="0"/>
              <a:t>between the population parameters.</a:t>
            </a:r>
          </a:p>
          <a:p>
            <a:pPr eaLnBrk="1" hangingPunct="1"/>
            <a:endParaRPr lang="en-US" dirty="0" smtClean="0">
              <a:latin typeface="Trebuchet MS"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133350" y="1151467"/>
            <a:ext cx="8871888" cy="44063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628218" y="3050598"/>
            <a:ext cx="7762875" cy="1809750"/>
          </a:xfrm>
          <a:prstGeom prst="rect">
            <a:avLst/>
          </a:prstGeom>
          <a:noFill/>
          <a:ln w="9525">
            <a:noFill/>
            <a:miter lim="800000"/>
            <a:headEnd/>
            <a:tailEnd/>
          </a:ln>
        </p:spPr>
      </p:pic>
      <p:sp>
        <p:nvSpPr>
          <p:cNvPr id="36867" name="Title 5"/>
          <p:cNvSpPr>
            <a:spLocks noGrp="1"/>
          </p:cNvSpPr>
          <p:nvPr>
            <p:ph type="title"/>
          </p:nvPr>
        </p:nvSpPr>
        <p:spPr>
          <a:xfrm>
            <a:off x="394855" y="971543"/>
            <a:ext cx="8229600" cy="1143000"/>
          </a:xfrm>
        </p:spPr>
        <p:txBody>
          <a:bodyPr>
            <a:noAutofit/>
          </a:bodyPr>
          <a:lstStyle/>
          <a:p>
            <a:r>
              <a:rPr lang="en-US" sz="4000" dirty="0" smtClean="0"/>
              <a:t>Differences Between Percentages with Two Groups (Independent Samples)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1" y="978470"/>
            <a:ext cx="8229600" cy="1143000"/>
          </a:xfrm>
        </p:spPr>
        <p:txBody>
          <a:bodyPr>
            <a:normAutofit fontScale="90000"/>
          </a:bodyPr>
          <a:lstStyle/>
          <a:p>
            <a:r>
              <a:rPr lang="en-US" dirty="0" smtClean="0"/>
              <a:t>How Do You Know When the Results Are Significant?</a:t>
            </a:r>
          </a:p>
        </p:txBody>
      </p:sp>
      <p:sp>
        <p:nvSpPr>
          <p:cNvPr id="38915" name="Content Placeholder 2"/>
          <p:cNvSpPr>
            <a:spLocks noGrp="1"/>
          </p:cNvSpPr>
          <p:nvPr>
            <p:ph idx="1"/>
          </p:nvPr>
        </p:nvSpPr>
        <p:spPr>
          <a:xfrm>
            <a:off x="436418" y="2406535"/>
            <a:ext cx="8229600" cy="4389120"/>
          </a:xfrm>
        </p:spPr>
        <p:txBody>
          <a:bodyPr/>
          <a:lstStyle/>
          <a:p>
            <a:pPr eaLnBrk="1" hangingPunct="1"/>
            <a:r>
              <a:rPr lang="en-US" dirty="0" smtClean="0"/>
              <a:t>If the null hypothesis is true, we would expect there to be n0 differences between the two percentages.</a:t>
            </a:r>
          </a:p>
          <a:p>
            <a:pPr eaLnBrk="1" hangingPunct="1"/>
            <a:r>
              <a:rPr lang="en-US" dirty="0" smtClean="0"/>
              <a:t>Yet we know that, in any given study, differences may be expected due to sampling error.</a:t>
            </a:r>
          </a:p>
          <a:p>
            <a:pPr marL="0" indent="0" eaLnBrk="1" hangingPunct="1">
              <a:buNone/>
            </a:pPr>
            <a:endParaRPr lang="en-US" dirty="0" smtClean="0">
              <a:latin typeface="Trebuchet MS"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74904" y="985398"/>
            <a:ext cx="8229600" cy="1143000"/>
          </a:xfrm>
        </p:spPr>
        <p:txBody>
          <a:bodyPr>
            <a:normAutofit fontScale="90000"/>
          </a:bodyPr>
          <a:lstStyle/>
          <a:p>
            <a:r>
              <a:rPr lang="en-US" dirty="0"/>
              <a:t>How Do You Know When the Results Are Significant?</a:t>
            </a:r>
            <a:endParaRPr lang="en-US" dirty="0" smtClean="0"/>
          </a:p>
        </p:txBody>
      </p:sp>
      <p:sp>
        <p:nvSpPr>
          <p:cNvPr id="39939" name="Content Placeholder 2"/>
          <p:cNvSpPr>
            <a:spLocks noGrp="1"/>
          </p:cNvSpPr>
          <p:nvPr>
            <p:ph idx="1"/>
          </p:nvPr>
        </p:nvSpPr>
        <p:spPr>
          <a:xfrm>
            <a:off x="360217" y="2468880"/>
            <a:ext cx="8229600" cy="4389120"/>
          </a:xfrm>
        </p:spPr>
        <p:txBody>
          <a:bodyPr/>
          <a:lstStyle/>
          <a:p>
            <a:r>
              <a:rPr lang="en-US" dirty="0" smtClean="0"/>
              <a:t>If the null hypothesis were true, we would expect 95% of the </a:t>
            </a:r>
            <a:r>
              <a:rPr lang="en-US" i="1" dirty="0" smtClean="0"/>
              <a:t>z</a:t>
            </a:r>
            <a:r>
              <a:rPr lang="en-US" dirty="0" smtClean="0"/>
              <a:t> scores computed from 100 samples to fall between +1.96 and −1.96 standard errors.</a:t>
            </a:r>
          </a:p>
          <a:p>
            <a:pPr marL="0" indent="0" eaLnBrk="1" hangingPunct="1">
              <a:buNone/>
            </a:pPr>
            <a:endParaRPr lang="en-US" dirty="0" smtClean="0">
              <a:latin typeface="Trebuchet MS"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99533" y="992325"/>
            <a:ext cx="8229600" cy="1143000"/>
          </a:xfrm>
        </p:spPr>
        <p:txBody>
          <a:bodyPr>
            <a:normAutofit fontScale="90000"/>
          </a:bodyPr>
          <a:lstStyle/>
          <a:p>
            <a:r>
              <a:rPr lang="en-US" dirty="0"/>
              <a:t>How Do You Know When the Results Are Significant?</a:t>
            </a:r>
            <a:endParaRPr lang="en-US" dirty="0" smtClean="0"/>
          </a:p>
        </p:txBody>
      </p:sp>
      <p:sp>
        <p:nvSpPr>
          <p:cNvPr id="40963" name="Content Placeholder 2"/>
          <p:cNvSpPr>
            <a:spLocks noGrp="1"/>
          </p:cNvSpPr>
          <p:nvPr>
            <p:ph idx="1"/>
          </p:nvPr>
        </p:nvSpPr>
        <p:spPr>
          <a:xfrm>
            <a:off x="397934" y="2468880"/>
            <a:ext cx="8229600" cy="4389120"/>
          </a:xfrm>
        </p:spPr>
        <p:txBody>
          <a:bodyPr/>
          <a:lstStyle/>
          <a:p>
            <a:r>
              <a:rPr lang="en-US" dirty="0" smtClean="0"/>
              <a:t>If the computed </a:t>
            </a:r>
            <a:r>
              <a:rPr lang="en-US" i="1" dirty="0" smtClean="0"/>
              <a:t>z</a:t>
            </a:r>
            <a:r>
              <a:rPr lang="en-US" dirty="0" smtClean="0"/>
              <a:t> value is greater than +1.96 or </a:t>
            </a:r>
            <a:r>
              <a:rPr lang="en-US" dirty="0"/>
              <a:t>−</a:t>
            </a:r>
            <a:r>
              <a:rPr lang="en-US" dirty="0" smtClean="0"/>
              <a:t>1.96, it is not likely that the null hypothesis of no difference is true. Rather, it is likely that there is a real statistical difference between the two percentages.</a:t>
            </a:r>
          </a:p>
          <a:p>
            <a:pPr eaLnBrk="1" hangingPunct="1"/>
            <a:endParaRPr lang="en-US" dirty="0" smtClean="0">
              <a:latin typeface="Trebuchet MS"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Learning Objectives</a:t>
            </a:r>
          </a:p>
        </p:txBody>
      </p:sp>
      <p:sp>
        <p:nvSpPr>
          <p:cNvPr id="14339" name="Content Placeholder 2"/>
          <p:cNvSpPr>
            <a:spLocks noGrp="1"/>
          </p:cNvSpPr>
          <p:nvPr>
            <p:ph idx="1"/>
          </p:nvPr>
        </p:nvSpPr>
        <p:spPr/>
        <p:txBody>
          <a:bodyPr/>
          <a:lstStyle/>
          <a:p>
            <a:pPr eaLnBrk="1" hangingPunct="1"/>
            <a:r>
              <a:rPr lang="en-US" dirty="0" smtClean="0"/>
              <a:t>To learn how differences are used for market segmentation decisions</a:t>
            </a:r>
          </a:p>
          <a:p>
            <a:pPr eaLnBrk="1" hangingPunct="1"/>
            <a:r>
              <a:rPr lang="en-US" dirty="0" smtClean="0"/>
              <a:t>To understand when </a:t>
            </a:r>
            <a:r>
              <a:rPr lang="en-US" i="1" dirty="0" smtClean="0"/>
              <a:t>t</a:t>
            </a:r>
            <a:r>
              <a:rPr lang="en-US" dirty="0" smtClean="0"/>
              <a:t> tests or </a:t>
            </a:r>
            <a:r>
              <a:rPr lang="en-US" i="1" dirty="0" smtClean="0"/>
              <a:t>z</a:t>
            </a:r>
            <a:r>
              <a:rPr lang="en-US" dirty="0" smtClean="0"/>
              <a:t> tests are appropriate and why you do not need to worry about this issue when using SPSS</a:t>
            </a:r>
          </a:p>
          <a:p>
            <a:r>
              <a:rPr lang="en-US" dirty="0"/>
              <a:t>To be able to test the differences between two percentages or means for two independent groups</a:t>
            </a:r>
          </a:p>
          <a:p>
            <a:pPr marL="0" indent="0" eaLnBrk="1" hangingPunct="1">
              <a:buNone/>
            </a:pPr>
            <a:endParaRPr lang="en-US" dirty="0" smtClean="0"/>
          </a:p>
          <a:p>
            <a:pPr eaLnBrk="1" hangingPunct="1"/>
            <a:endParaRPr lang="en-US" dirty="0" smtClean="0">
              <a:latin typeface="Trebuchet MS"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941525"/>
            <a:ext cx="8229600" cy="1143000"/>
          </a:xfrm>
        </p:spPr>
        <p:txBody>
          <a:bodyPr>
            <a:normAutofit fontScale="90000"/>
          </a:bodyPr>
          <a:lstStyle/>
          <a:p>
            <a:r>
              <a:rPr lang="en-US" sz="4400" dirty="0" smtClean="0"/>
              <a:t>An Example: Testing the Difference Between Two Percentages</a:t>
            </a:r>
          </a:p>
        </p:txBody>
      </p:sp>
      <p:sp>
        <p:nvSpPr>
          <p:cNvPr id="41987" name="Content Placeholder 2"/>
          <p:cNvSpPr>
            <a:spLocks noGrp="1"/>
          </p:cNvSpPr>
          <p:nvPr>
            <p:ph idx="1"/>
          </p:nvPr>
        </p:nvSpPr>
        <p:spPr>
          <a:xfrm>
            <a:off x="448733" y="2231814"/>
            <a:ext cx="8229600" cy="4389120"/>
          </a:xfrm>
        </p:spPr>
        <p:txBody>
          <a:bodyPr/>
          <a:lstStyle/>
          <a:p>
            <a:pPr eaLnBrk="1" hangingPunct="1"/>
            <a:r>
              <a:rPr lang="en-US" dirty="0" smtClean="0">
                <a:latin typeface="Constantia" pitchFamily="18" charset="0"/>
              </a:rPr>
              <a:t>Last year a Harris Poll showed 40% of surveyed companies were coming to college campuses to hire seniors (</a:t>
            </a:r>
            <a:r>
              <a:rPr lang="en-US" i="1" dirty="0" smtClean="0">
                <a:latin typeface="Constantia" pitchFamily="18" charset="0"/>
              </a:rPr>
              <a:t>n</a:t>
            </a:r>
            <a:r>
              <a:rPr lang="en-US" dirty="0" smtClean="0">
                <a:latin typeface="Constantia" pitchFamily="18" charset="0"/>
              </a:rPr>
              <a:t> = 300 companies surveyed).</a:t>
            </a:r>
          </a:p>
          <a:p>
            <a:pPr eaLnBrk="1" hangingPunct="1"/>
            <a:r>
              <a:rPr lang="en-US" dirty="0" smtClean="0">
                <a:latin typeface="Constantia" pitchFamily="18" charset="0"/>
              </a:rPr>
              <a:t>This year, the Harris Poll reported the percentage is 65% (</a:t>
            </a:r>
            <a:r>
              <a:rPr lang="en-US" i="1" dirty="0" smtClean="0">
                <a:latin typeface="Constantia" pitchFamily="18" charset="0"/>
              </a:rPr>
              <a:t>n</a:t>
            </a:r>
            <a:r>
              <a:rPr lang="en-US" dirty="0" smtClean="0">
                <a:latin typeface="Constantia" pitchFamily="18" charset="0"/>
              </a:rPr>
              <a:t> = 100 companies surveyed).</a:t>
            </a:r>
          </a:p>
          <a:p>
            <a:pPr eaLnBrk="1" hangingPunct="1"/>
            <a:r>
              <a:rPr lang="en-US" dirty="0" smtClean="0">
                <a:latin typeface="Constantia" pitchFamily="18" charset="0"/>
              </a:rPr>
              <a:t>Is this a significant difference?</a:t>
            </a:r>
          </a:p>
          <a:p>
            <a:pPr eaLnBrk="1" hangingPunct="1"/>
            <a:endParaRPr lang="en-US" dirty="0" smtClean="0">
              <a:latin typeface="Trebuchet MS"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48734" y="992325"/>
            <a:ext cx="8229600" cy="1143000"/>
          </a:xfrm>
        </p:spPr>
        <p:txBody>
          <a:bodyPr>
            <a:normAutofit fontScale="90000"/>
          </a:bodyPr>
          <a:lstStyle/>
          <a:p>
            <a:r>
              <a:rPr lang="en-US" sz="4400" dirty="0" smtClean="0"/>
              <a:t>An Example: Testing the Difference Between Two Percentages</a:t>
            </a:r>
          </a:p>
        </p:txBody>
      </p:sp>
      <p:sp>
        <p:nvSpPr>
          <p:cNvPr id="43011" name="Content Placeholder 2"/>
          <p:cNvSpPr>
            <a:spLocks noGrp="1"/>
          </p:cNvSpPr>
          <p:nvPr>
            <p:ph idx="1"/>
          </p:nvPr>
        </p:nvSpPr>
        <p:spPr>
          <a:xfrm>
            <a:off x="414867" y="2341880"/>
            <a:ext cx="8229600" cy="4389120"/>
          </a:xfrm>
        </p:spPr>
        <p:txBody>
          <a:bodyPr/>
          <a:lstStyle/>
          <a:p>
            <a:pPr eaLnBrk="1" hangingPunct="1"/>
            <a:r>
              <a:rPr lang="en-US" dirty="0" smtClean="0"/>
              <a:t>Applying the formula: </a:t>
            </a:r>
            <a:r>
              <a:rPr lang="en-US" i="1" dirty="0" smtClean="0"/>
              <a:t>P</a:t>
            </a:r>
            <a:r>
              <a:rPr lang="en-US" baseline="-25000" dirty="0" smtClean="0"/>
              <a:t>1 </a:t>
            </a:r>
            <a:r>
              <a:rPr lang="en-US" dirty="0" smtClean="0"/>
              <a:t>= 65 and </a:t>
            </a:r>
            <a:r>
              <a:rPr lang="en-US" i="1" dirty="0" smtClean="0"/>
              <a:t>P</a:t>
            </a:r>
            <a:r>
              <a:rPr lang="en-US" baseline="-25000" dirty="0" smtClean="0"/>
              <a:t>2 </a:t>
            </a:r>
            <a:r>
              <a:rPr lang="en-US" dirty="0" smtClean="0"/>
              <a:t>= 40, </a:t>
            </a:r>
            <a:r>
              <a:rPr lang="en-US" i="1" dirty="0" smtClean="0"/>
              <a:t>n</a:t>
            </a:r>
            <a:r>
              <a:rPr lang="en-US" baseline="-25000" dirty="0" smtClean="0"/>
              <a:t>1 </a:t>
            </a:r>
            <a:r>
              <a:rPr lang="en-US" dirty="0" smtClean="0"/>
              <a:t>= 100, </a:t>
            </a:r>
            <a:r>
              <a:rPr lang="en-US" i="1" dirty="0" smtClean="0"/>
              <a:t>n</a:t>
            </a:r>
            <a:r>
              <a:rPr lang="en-US" baseline="-25000" dirty="0" smtClean="0"/>
              <a:t>2 </a:t>
            </a:r>
            <a:r>
              <a:rPr lang="en-US" dirty="0" smtClean="0"/>
              <a:t>= 300</a:t>
            </a:r>
            <a:endParaRPr lang="en-US" baseline="-25000" dirty="0" smtClean="0"/>
          </a:p>
          <a:p>
            <a:pPr eaLnBrk="1" hangingPunct="1"/>
            <a:r>
              <a:rPr lang="en-US" i="1" dirty="0"/>
              <a:t>z</a:t>
            </a:r>
            <a:r>
              <a:rPr lang="en-US" i="1" dirty="0" smtClean="0"/>
              <a:t> </a:t>
            </a:r>
            <a:r>
              <a:rPr lang="en-US" dirty="0" smtClean="0"/>
              <a:t>= 4.51</a:t>
            </a:r>
          </a:p>
          <a:p>
            <a:pPr eaLnBrk="1" hangingPunct="1"/>
            <a:r>
              <a:rPr lang="en-US" dirty="0" smtClean="0"/>
              <a:t>Since the </a:t>
            </a:r>
            <a:r>
              <a:rPr lang="en-US" i="1" dirty="0" smtClean="0"/>
              <a:t>z</a:t>
            </a:r>
            <a:r>
              <a:rPr lang="en-US" dirty="0" smtClean="0"/>
              <a:t> value is greater than +1.96, the difference between the two percentages is significant.</a:t>
            </a:r>
          </a:p>
          <a:p>
            <a:pPr eaLnBrk="1" hangingPunct="1">
              <a:buFont typeface="Arial" charset="0"/>
              <a:buNone/>
            </a:pPr>
            <a:endParaRPr lang="en-US" dirty="0" smtClean="0">
              <a:latin typeface="Trebuchet MS"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16467" y="941525"/>
            <a:ext cx="8229600" cy="1143000"/>
          </a:xfrm>
        </p:spPr>
        <p:txBody>
          <a:bodyPr>
            <a:normAutofit fontScale="90000"/>
          </a:bodyPr>
          <a:lstStyle/>
          <a:p>
            <a:r>
              <a:rPr lang="en-US" sz="4400" dirty="0" smtClean="0"/>
              <a:t>Using SPSS for Differences Between Percentages of Two Groups</a:t>
            </a:r>
          </a:p>
        </p:txBody>
      </p:sp>
      <p:sp>
        <p:nvSpPr>
          <p:cNvPr id="44035" name="Content Placeholder 2"/>
          <p:cNvSpPr>
            <a:spLocks noGrp="1"/>
          </p:cNvSpPr>
          <p:nvPr>
            <p:ph idx="1"/>
          </p:nvPr>
        </p:nvSpPr>
        <p:spPr>
          <a:xfrm>
            <a:off x="440266" y="2468880"/>
            <a:ext cx="8229600" cy="4389120"/>
          </a:xfrm>
        </p:spPr>
        <p:txBody>
          <a:bodyPr/>
          <a:lstStyle/>
          <a:p>
            <a:pPr eaLnBrk="1" hangingPunct="1"/>
            <a:r>
              <a:rPr lang="en-US" dirty="0" smtClean="0">
                <a:latin typeface="Constantia" pitchFamily="18" charset="0"/>
              </a:rPr>
              <a:t>SPSS does not perform tests of significance of the difference between the percentages of two groups, but you can use SPSS to generate the relevant information and perform a hand calculation.</a:t>
            </a:r>
          </a:p>
          <a:p>
            <a:pPr eaLnBrk="1" hangingPunct="1"/>
            <a:r>
              <a:rPr lang="en-US" dirty="0" smtClean="0">
                <a:latin typeface="Constantia" pitchFamily="18" charset="0"/>
              </a:rPr>
              <a:t>Use the SPSS command FREQUENCIES to produce the percentages you need.</a:t>
            </a:r>
          </a:p>
          <a:p>
            <a:pPr eaLnBrk="1" hangingPunct="1"/>
            <a:endParaRPr lang="en-US" dirty="0" smtClean="0">
              <a:latin typeface="Trebuchet MS" charset="0"/>
            </a:endParaRPr>
          </a:p>
        </p:txBody>
      </p:sp>
    </p:spTree>
    <p:extLst>
      <p:ext uri="{BB962C8B-B14F-4D97-AF65-F5344CB8AC3E}">
        <p14:creationId xmlns:p14="http://schemas.microsoft.com/office/powerpoint/2010/main" val="2549439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034658"/>
            <a:ext cx="8229600" cy="1143000"/>
          </a:xfrm>
        </p:spPr>
        <p:txBody>
          <a:bodyPr>
            <a:normAutofit fontScale="90000"/>
          </a:bodyPr>
          <a:lstStyle/>
          <a:p>
            <a:r>
              <a:rPr lang="en-US" dirty="0" smtClean="0"/>
              <a:t>Testing the Difference </a:t>
            </a:r>
            <a:br>
              <a:rPr lang="en-US" dirty="0" smtClean="0"/>
            </a:br>
            <a:r>
              <a:rPr lang="en-US" dirty="0" smtClean="0"/>
              <a:t>Between Means</a:t>
            </a:r>
          </a:p>
        </p:txBody>
      </p:sp>
      <p:sp>
        <p:nvSpPr>
          <p:cNvPr id="48131" name="Content Placeholder 3"/>
          <p:cNvSpPr>
            <a:spLocks noGrp="1"/>
          </p:cNvSpPr>
          <p:nvPr>
            <p:ph idx="1"/>
          </p:nvPr>
        </p:nvSpPr>
        <p:spPr>
          <a:xfrm>
            <a:off x="406400" y="2523066"/>
            <a:ext cx="8229600" cy="3454400"/>
          </a:xfrm>
        </p:spPr>
        <p:txBody>
          <a:bodyPr/>
          <a:lstStyle/>
          <a:p>
            <a:r>
              <a:rPr lang="en-US" dirty="0" smtClean="0"/>
              <a:t>Differences between </a:t>
            </a:r>
            <a:r>
              <a:rPr lang="en-US" b="1" dirty="0" smtClean="0"/>
              <a:t>two means from independent samples</a:t>
            </a:r>
          </a:p>
          <a:p>
            <a:r>
              <a:rPr lang="en-US" dirty="0" smtClean="0"/>
              <a:t>Differences between </a:t>
            </a:r>
            <a:r>
              <a:rPr lang="en-US" b="1" dirty="0" smtClean="0"/>
              <a:t>three or more means </a:t>
            </a:r>
            <a:r>
              <a:rPr lang="en-US" b="1" dirty="0"/>
              <a:t>from independent </a:t>
            </a:r>
            <a:r>
              <a:rPr lang="en-US" b="1" dirty="0" smtClean="0"/>
              <a:t>samples</a:t>
            </a:r>
            <a:endParaRPr lang="en-US" b="1" dirty="0"/>
          </a:p>
          <a:p>
            <a:r>
              <a:rPr lang="en-US" dirty="0" smtClean="0"/>
              <a:t>Differences between </a:t>
            </a:r>
            <a:r>
              <a:rPr lang="en-US" b="1" dirty="0" smtClean="0"/>
              <a:t>paired means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48733" y="958458"/>
            <a:ext cx="8229600" cy="1143000"/>
          </a:xfrm>
        </p:spPr>
        <p:txBody>
          <a:bodyPr>
            <a:normAutofit fontScale="90000"/>
          </a:bodyPr>
          <a:lstStyle/>
          <a:p>
            <a:r>
              <a:rPr lang="en-US" sz="4400" dirty="0" smtClean="0"/>
              <a:t>Differences Between Means with Two Groups (Independent Samples)</a:t>
            </a:r>
          </a:p>
        </p:txBody>
      </p:sp>
      <p:sp>
        <p:nvSpPr>
          <p:cNvPr id="45059" name="Content Placeholder 2"/>
          <p:cNvSpPr>
            <a:spLocks noGrp="1"/>
          </p:cNvSpPr>
          <p:nvPr>
            <p:ph idx="1"/>
          </p:nvPr>
        </p:nvSpPr>
        <p:spPr>
          <a:xfrm>
            <a:off x="457200" y="2282614"/>
            <a:ext cx="8229600" cy="4389120"/>
          </a:xfrm>
        </p:spPr>
        <p:txBody>
          <a:bodyPr/>
          <a:lstStyle/>
          <a:p>
            <a:pPr eaLnBrk="1" hangingPunct="1"/>
            <a:r>
              <a:rPr lang="en-US" dirty="0" smtClean="0">
                <a:latin typeface="Constantia" pitchFamily="18" charset="0"/>
              </a:rPr>
              <a:t>The procedure for testing the significance of difference between two means from two different groups is identical to the procedure for testing two percentages.</a:t>
            </a:r>
          </a:p>
          <a:p>
            <a:pPr eaLnBrk="1" hangingPunct="1"/>
            <a:r>
              <a:rPr lang="en-US" dirty="0" smtClean="0">
                <a:latin typeface="Constantia" pitchFamily="18" charset="0"/>
              </a:rPr>
              <a:t>Equations differ due to the use of a metric (interval or ratio) scale.</a:t>
            </a:r>
          </a:p>
          <a:p>
            <a:pPr eaLnBrk="1" hangingPunct="1"/>
            <a:endParaRPr lang="en-US" dirty="0" smtClean="0">
              <a:latin typeface="Trebuchet MS"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28625" y="1009259"/>
            <a:ext cx="8229600" cy="1143000"/>
          </a:xfrm>
        </p:spPr>
        <p:txBody>
          <a:bodyPr>
            <a:normAutofit fontScale="90000"/>
          </a:bodyPr>
          <a:lstStyle/>
          <a:p>
            <a:r>
              <a:rPr lang="en-US" sz="4400" dirty="0" smtClean="0"/>
              <a:t>Differences Between Means with Two Groups (Independent Samples)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50" y="2635476"/>
            <a:ext cx="8793980" cy="300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28625" y="1009259"/>
            <a:ext cx="8229600" cy="1143000"/>
          </a:xfrm>
        </p:spPr>
        <p:txBody>
          <a:bodyPr>
            <a:normAutofit fontScale="90000"/>
          </a:bodyPr>
          <a:lstStyle/>
          <a:p>
            <a:r>
              <a:rPr lang="en-US" sz="4400" dirty="0" smtClean="0"/>
              <a:t>Differences Between Means with Two Groups (Independent Samples)</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91" y="2438399"/>
            <a:ext cx="8559616" cy="300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431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40267" y="1009258"/>
            <a:ext cx="8229600" cy="1143000"/>
          </a:xfrm>
        </p:spPr>
        <p:txBody>
          <a:bodyPr>
            <a:normAutofit fontScale="90000"/>
          </a:bodyPr>
          <a:lstStyle/>
          <a:p>
            <a:r>
              <a:rPr lang="en-US" dirty="0" smtClean="0"/>
              <a:t>An Example: Testing the Difference Between Two Means</a:t>
            </a:r>
          </a:p>
        </p:txBody>
      </p:sp>
      <p:sp>
        <p:nvSpPr>
          <p:cNvPr id="47107" name="Content Placeholder 2"/>
          <p:cNvSpPr>
            <a:spLocks noGrp="1"/>
          </p:cNvSpPr>
          <p:nvPr>
            <p:ph idx="1"/>
          </p:nvPr>
        </p:nvSpPr>
        <p:spPr>
          <a:xfrm>
            <a:off x="397933" y="2514601"/>
            <a:ext cx="8229600" cy="2641600"/>
          </a:xfrm>
        </p:spPr>
        <p:txBody>
          <a:bodyPr/>
          <a:lstStyle/>
          <a:p>
            <a:pPr eaLnBrk="1" hangingPunct="1"/>
            <a:r>
              <a:rPr lang="en-US" dirty="0" smtClean="0">
                <a:latin typeface="Constantia" pitchFamily="18" charset="0"/>
              </a:rPr>
              <a:t>Do male teens and female teens drink different amounts of sports drinks?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1067" y="890725"/>
            <a:ext cx="8305800" cy="1143000"/>
          </a:xfrm>
        </p:spPr>
        <p:txBody>
          <a:bodyPr>
            <a:normAutofit fontScale="90000"/>
          </a:bodyPr>
          <a:lstStyle/>
          <a:p>
            <a:r>
              <a:rPr lang="en-US" dirty="0"/>
              <a:t>An Example: Testing the Difference Between Two Means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6" y="2116138"/>
            <a:ext cx="656272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2611437"/>
            <a:ext cx="11811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205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40267" y="1009258"/>
            <a:ext cx="8229600" cy="1143000"/>
          </a:xfrm>
        </p:spPr>
        <p:txBody>
          <a:bodyPr>
            <a:normAutofit fontScale="90000"/>
          </a:bodyPr>
          <a:lstStyle/>
          <a:p>
            <a:r>
              <a:rPr lang="en-US" dirty="0" smtClean="0"/>
              <a:t>An Example: Testing the Difference Between Two Means</a:t>
            </a:r>
          </a:p>
        </p:txBody>
      </p:sp>
      <p:sp>
        <p:nvSpPr>
          <p:cNvPr id="47107" name="Content Placeholder 2"/>
          <p:cNvSpPr>
            <a:spLocks noGrp="1"/>
          </p:cNvSpPr>
          <p:nvPr>
            <p:ph idx="1"/>
          </p:nvPr>
        </p:nvSpPr>
        <p:spPr>
          <a:xfrm>
            <a:off x="397933" y="2514601"/>
            <a:ext cx="8229600" cy="2641600"/>
          </a:xfrm>
        </p:spPr>
        <p:txBody>
          <a:bodyPr/>
          <a:lstStyle/>
          <a:p>
            <a:pPr eaLnBrk="1" hangingPunct="1"/>
            <a:r>
              <a:rPr lang="en-US" dirty="0" smtClean="0">
                <a:latin typeface="Constantia" pitchFamily="18" charset="0"/>
              </a:rPr>
              <a:t>The difference between males (9 bottles) and females (7.5 bottles) is significant; </a:t>
            </a:r>
            <a:r>
              <a:rPr lang="en-US" i="1" dirty="0" smtClean="0">
                <a:latin typeface="Constantia" pitchFamily="18" charset="0"/>
              </a:rPr>
              <a:t>z</a:t>
            </a:r>
            <a:r>
              <a:rPr lang="en-US" dirty="0" smtClean="0">
                <a:latin typeface="Constantia" pitchFamily="18" charset="0"/>
              </a:rPr>
              <a:t> =6.43.</a:t>
            </a:r>
          </a:p>
        </p:txBody>
      </p:sp>
    </p:spTree>
    <p:extLst>
      <p:ext uri="{BB962C8B-B14F-4D97-AF65-F5344CB8AC3E}">
        <p14:creationId xmlns:p14="http://schemas.microsoft.com/office/powerpoint/2010/main" val="2008174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Learning Objectives</a:t>
            </a:r>
          </a:p>
        </p:txBody>
      </p:sp>
      <p:sp>
        <p:nvSpPr>
          <p:cNvPr id="15363" name="Content Placeholder 2"/>
          <p:cNvSpPr>
            <a:spLocks noGrp="1"/>
          </p:cNvSpPr>
          <p:nvPr>
            <p:ph idx="1"/>
          </p:nvPr>
        </p:nvSpPr>
        <p:spPr/>
        <p:txBody>
          <a:bodyPr/>
          <a:lstStyle/>
          <a:p>
            <a:pPr eaLnBrk="1" hangingPunct="1"/>
            <a:r>
              <a:rPr lang="en-US" dirty="0" smtClean="0"/>
              <a:t>To know what a paired samples difference test is and when to use it</a:t>
            </a:r>
          </a:p>
          <a:p>
            <a:pPr eaLnBrk="1" hangingPunct="1"/>
            <a:r>
              <a:rPr lang="en-US" dirty="0" smtClean="0"/>
              <a:t>To comprehend ANOVA and how to interpret ANOVA output</a:t>
            </a:r>
          </a:p>
          <a:p>
            <a:pPr eaLnBrk="1" hangingPunct="1"/>
            <a:r>
              <a:rPr lang="en-US" dirty="0" smtClean="0"/>
              <a:t>To learn how to perform differences tests for means using SPSS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200522" y="1117600"/>
            <a:ext cx="8742956" cy="462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304353" y="1109133"/>
            <a:ext cx="8839647" cy="50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113127" y="1041400"/>
            <a:ext cx="8888118" cy="50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Autofit/>
          </a:bodyPr>
          <a:lstStyle/>
          <a:p>
            <a:r>
              <a:rPr lang="en-US" sz="4800" dirty="0" smtClean="0"/>
              <a:t>Analysis of Variance</a:t>
            </a:r>
          </a:p>
        </p:txBody>
      </p:sp>
      <p:sp>
        <p:nvSpPr>
          <p:cNvPr id="49155" name="Content Placeholder 2"/>
          <p:cNvSpPr>
            <a:spLocks noGrp="1"/>
          </p:cNvSpPr>
          <p:nvPr>
            <p:ph idx="1"/>
          </p:nvPr>
        </p:nvSpPr>
        <p:spPr/>
        <p:txBody>
          <a:bodyPr>
            <a:normAutofit/>
          </a:bodyPr>
          <a:lstStyle/>
          <a:p>
            <a:pPr eaLnBrk="1" hangingPunct="1">
              <a:lnSpc>
                <a:spcPct val="80000"/>
              </a:lnSpc>
            </a:pPr>
            <a:r>
              <a:rPr lang="en-US" b="1" dirty="0" smtClean="0">
                <a:latin typeface="Constantia" pitchFamily="18" charset="0"/>
              </a:rPr>
              <a:t>Analysis of variance </a:t>
            </a:r>
            <a:r>
              <a:rPr lang="en-US" dirty="0" smtClean="0">
                <a:latin typeface="Constantia" pitchFamily="18" charset="0"/>
              </a:rPr>
              <a:t>(ANOVA): used when comparing the means of three or more groups</a:t>
            </a:r>
          </a:p>
          <a:p>
            <a:pPr eaLnBrk="1" hangingPunct="1">
              <a:lnSpc>
                <a:spcPct val="80000"/>
              </a:lnSpc>
            </a:pPr>
            <a:r>
              <a:rPr lang="en-US" dirty="0" smtClean="0">
                <a:latin typeface="Constantia" pitchFamily="18" charset="0"/>
              </a:rPr>
              <a:t>ANOVA is an investigation of the differences between the group means to ascertain whether sampling errors or true population differences explain their failure to be equal.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Basics of Analysis of Variance</a:t>
            </a:r>
          </a:p>
        </p:txBody>
      </p:sp>
      <p:sp>
        <p:nvSpPr>
          <p:cNvPr id="50179" name="Content Placeholder 2"/>
          <p:cNvSpPr>
            <a:spLocks noGrp="1"/>
          </p:cNvSpPr>
          <p:nvPr>
            <p:ph idx="1"/>
          </p:nvPr>
        </p:nvSpPr>
        <p:spPr/>
        <p:txBody>
          <a:bodyPr>
            <a:normAutofit/>
          </a:bodyPr>
          <a:lstStyle/>
          <a:p>
            <a:pPr eaLnBrk="1" hangingPunct="1">
              <a:lnSpc>
                <a:spcPct val="80000"/>
              </a:lnSpc>
            </a:pPr>
            <a:r>
              <a:rPr lang="en-US" dirty="0" smtClean="0">
                <a:latin typeface="Constantia" pitchFamily="18" charset="0"/>
              </a:rPr>
              <a:t>ANOVA will “flag” when at least one pair of means has a statistically significant difference, but it does not tell which pair.</a:t>
            </a:r>
          </a:p>
          <a:p>
            <a:pPr eaLnBrk="1" hangingPunct="1">
              <a:lnSpc>
                <a:spcPct val="80000"/>
              </a:lnSpc>
            </a:pPr>
            <a:r>
              <a:rPr lang="en-US" dirty="0" smtClean="0">
                <a:latin typeface="Constantia" pitchFamily="18" charset="0"/>
              </a:rPr>
              <a:t>Green flag procedure: If at least one pair of means has a statistically significant difference, ANOVA will signal this by indicating significance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119923" y="1625598"/>
            <a:ext cx="8922477" cy="3414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125995" y="1270000"/>
            <a:ext cx="8941803" cy="408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182235" y="1047366"/>
            <a:ext cx="8783965" cy="49470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114053" y="1122397"/>
            <a:ext cx="8911414" cy="50498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ANOVA Advantages</a:t>
            </a:r>
          </a:p>
        </p:txBody>
      </p:sp>
      <p:sp>
        <p:nvSpPr>
          <p:cNvPr id="53251" name="Content Placeholder 2"/>
          <p:cNvSpPr>
            <a:spLocks noGrp="1"/>
          </p:cNvSpPr>
          <p:nvPr>
            <p:ph idx="1"/>
          </p:nvPr>
        </p:nvSpPr>
        <p:spPr/>
        <p:txBody>
          <a:bodyPr/>
          <a:lstStyle/>
          <a:p>
            <a:pPr eaLnBrk="1" hangingPunct="1"/>
            <a:r>
              <a:rPr lang="en-US" dirty="0" smtClean="0"/>
              <a:t>ANOVA has two distinct advantages over performing multiple </a:t>
            </a:r>
            <a:r>
              <a:rPr lang="en-US" i="1" dirty="0" smtClean="0"/>
              <a:t>t</a:t>
            </a:r>
            <a:r>
              <a:rPr lang="en-US" dirty="0" smtClean="0"/>
              <a:t> tests of the significance of the difference between means.</a:t>
            </a:r>
          </a:p>
          <a:p>
            <a:pPr marL="914400" lvl="1" indent="-514350"/>
            <a:r>
              <a:rPr lang="en-US" dirty="0" smtClean="0"/>
              <a:t>Immediately notifies researcher if there is any significant difference</a:t>
            </a:r>
          </a:p>
          <a:p>
            <a:pPr marL="914400" lvl="1" indent="-514350"/>
            <a:r>
              <a:rPr lang="en-US" dirty="0" smtClean="0"/>
              <a:t>Arranges the means so the significant differences can be located and interpreted easily</a:t>
            </a:r>
          </a:p>
          <a:p>
            <a:pPr eaLnBrk="1" hangingPunct="1"/>
            <a:endParaRPr lang="en-US" dirty="0" smtClean="0">
              <a:latin typeface="Trebuchet MS"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2099733" y="728237"/>
            <a:ext cx="5249334" cy="57708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822992"/>
            <a:ext cx="8229600" cy="1209008"/>
          </a:xfrm>
        </p:spPr>
        <p:txBody>
          <a:bodyPr>
            <a:noAutofit/>
          </a:bodyPr>
          <a:lstStyle/>
          <a:p>
            <a:r>
              <a:rPr lang="en-US" sz="3600" dirty="0" smtClean="0"/>
              <a:t>Post Hoc Tests: Detect Statistically Significant Differences Among Group Means</a:t>
            </a:r>
          </a:p>
        </p:txBody>
      </p:sp>
      <p:sp>
        <p:nvSpPr>
          <p:cNvPr id="54275" name="Content Placeholder 2"/>
          <p:cNvSpPr>
            <a:spLocks noGrp="1"/>
          </p:cNvSpPr>
          <p:nvPr>
            <p:ph idx="1"/>
          </p:nvPr>
        </p:nvSpPr>
        <p:spPr>
          <a:xfrm>
            <a:off x="457200" y="2226732"/>
            <a:ext cx="8229600" cy="4097867"/>
          </a:xfrm>
        </p:spPr>
        <p:txBody>
          <a:bodyPr>
            <a:normAutofit lnSpcReduction="10000"/>
          </a:bodyPr>
          <a:lstStyle/>
          <a:p>
            <a:pPr eaLnBrk="1" hangingPunct="1"/>
            <a:r>
              <a:rPr lang="en-US" b="1" dirty="0" smtClean="0"/>
              <a:t>Post hoc tests</a:t>
            </a:r>
            <a:r>
              <a:rPr lang="en-US" dirty="0" smtClean="0"/>
              <a:t>: options that are available to determine where the pair(s) of statistically significant differences between the means exist(s)</a:t>
            </a:r>
          </a:p>
          <a:p>
            <a:pPr lvl="1"/>
            <a:r>
              <a:rPr lang="en-US" b="1" dirty="0" smtClean="0"/>
              <a:t>Duncan’s multiple range test</a:t>
            </a:r>
            <a:r>
              <a:rPr lang="en-US" dirty="0" smtClean="0"/>
              <a:t>: provides output that is mostly a “picture” of what means are significantly different</a:t>
            </a:r>
          </a:p>
          <a:p>
            <a:pPr lvl="1"/>
            <a:r>
              <a:rPr lang="en-US" dirty="0" smtClean="0"/>
              <a:t>The Duncan multiple range test’s output is much less statistical than most other post hoc tests and is easy to interpret.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983858"/>
            <a:ext cx="8229600" cy="1143000"/>
          </a:xfrm>
        </p:spPr>
        <p:txBody>
          <a:bodyPr>
            <a:noAutofit/>
          </a:bodyPr>
          <a:lstStyle/>
          <a:p>
            <a:r>
              <a:rPr lang="en-US" sz="3600" dirty="0" smtClean="0"/>
              <a:t>Differences Between Two Means Within the Same Sample (Paired Sample)</a:t>
            </a:r>
          </a:p>
        </p:txBody>
      </p:sp>
      <p:sp>
        <p:nvSpPr>
          <p:cNvPr id="56323" name="Content Placeholder 2"/>
          <p:cNvSpPr>
            <a:spLocks noGrp="1"/>
          </p:cNvSpPr>
          <p:nvPr>
            <p:ph idx="1"/>
          </p:nvPr>
        </p:nvSpPr>
        <p:spPr>
          <a:xfrm>
            <a:off x="381000" y="2523066"/>
            <a:ext cx="8229600" cy="3767667"/>
          </a:xfrm>
        </p:spPr>
        <p:txBody>
          <a:bodyPr>
            <a:normAutofit lnSpcReduction="10000"/>
          </a:bodyPr>
          <a:lstStyle/>
          <a:p>
            <a:pPr eaLnBrk="1" hangingPunct="1"/>
            <a:r>
              <a:rPr lang="en-US" dirty="0" smtClean="0">
                <a:latin typeface="Constantia" pitchFamily="18" charset="0"/>
              </a:rPr>
              <a:t>You can test the significance of the difference between two means for two different questions answered by the same respondents using the same scale.</a:t>
            </a:r>
          </a:p>
          <a:p>
            <a:pPr eaLnBrk="1" hangingPunct="1"/>
            <a:r>
              <a:rPr lang="en-US" b="1" dirty="0" smtClean="0">
                <a:latin typeface="Constantia" pitchFamily="18" charset="0"/>
              </a:rPr>
              <a:t>Paired samples </a:t>
            </a:r>
            <a:r>
              <a:rPr lang="en-US" dirty="0" smtClean="0">
                <a:latin typeface="Constantia" pitchFamily="18" charset="0"/>
              </a:rPr>
              <a:t>test for the differences between two means: a test to determine if two means of two different questions using the same scale format and answered by the same respondents in the sample are significantly different.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342523" y="1040078"/>
            <a:ext cx="8505144" cy="4920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136433" y="1029867"/>
            <a:ext cx="8745099" cy="507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40266" y="1017725"/>
            <a:ext cx="8229600" cy="1143000"/>
          </a:xfrm>
        </p:spPr>
        <p:txBody>
          <a:bodyPr>
            <a:normAutofit fontScale="90000"/>
          </a:bodyPr>
          <a:lstStyle/>
          <a:p>
            <a:r>
              <a:rPr lang="en-US" dirty="0" smtClean="0"/>
              <a:t>Reporting Group Differences Tests to Clients</a:t>
            </a:r>
          </a:p>
        </p:txBody>
      </p:sp>
      <p:sp>
        <p:nvSpPr>
          <p:cNvPr id="55299" name="Content Placeholder 2"/>
          <p:cNvSpPr>
            <a:spLocks noGrp="1"/>
          </p:cNvSpPr>
          <p:nvPr>
            <p:ph idx="1"/>
          </p:nvPr>
        </p:nvSpPr>
        <p:spPr>
          <a:xfrm>
            <a:off x="457200" y="2302932"/>
            <a:ext cx="8229600" cy="4021667"/>
          </a:xfrm>
        </p:spPr>
        <p:txBody>
          <a:bodyPr>
            <a:normAutofit/>
          </a:bodyPr>
          <a:lstStyle/>
          <a:p>
            <a:pPr eaLnBrk="1" hangingPunct="1"/>
            <a:r>
              <a:rPr lang="en-US" dirty="0" smtClean="0"/>
              <a:t>Differences may not be obvious to the client, especially if the researcher does not take care to highlight them.</a:t>
            </a:r>
          </a:p>
          <a:p>
            <a:pPr eaLnBrk="1" hangingPunct="1"/>
            <a:r>
              <a:rPr lang="en-US" b="1" dirty="0" smtClean="0"/>
              <a:t>Group comparison table</a:t>
            </a:r>
            <a:r>
              <a:rPr lang="en-US" dirty="0" smtClean="0"/>
              <a:t>: summarizes the significant differences in an efficient manner</a:t>
            </a:r>
          </a:p>
          <a:p>
            <a:pPr eaLnBrk="1" hangingPunct="1"/>
            <a:r>
              <a:rPr lang="en-US" dirty="0" smtClean="0"/>
              <a:t>Reporting of findings has a significant ethical burden for marketing researchers, as they cannot choose to report only “good news” to clients.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endParaRPr lang="en-US">
              <a:latin typeface="Calibri" charset="0"/>
            </a:endParaRPr>
          </a:p>
        </p:txBody>
      </p:sp>
      <p:pic>
        <p:nvPicPr>
          <p:cNvPr id="59395" name="Picture 5"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59396"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Why Differences are Important</a:t>
            </a:r>
          </a:p>
        </p:txBody>
      </p:sp>
      <p:sp>
        <p:nvSpPr>
          <p:cNvPr id="27651" name="Content Placeholder 2"/>
          <p:cNvSpPr>
            <a:spLocks noGrp="1"/>
          </p:cNvSpPr>
          <p:nvPr>
            <p:ph idx="1"/>
          </p:nvPr>
        </p:nvSpPr>
        <p:spPr/>
        <p:txBody>
          <a:bodyPr/>
          <a:lstStyle/>
          <a:p>
            <a:pPr eaLnBrk="1" hangingPunct="1"/>
            <a:r>
              <a:rPr lang="en-US" b="1" dirty="0" smtClean="0"/>
              <a:t>Market segmentation </a:t>
            </a:r>
            <a:r>
              <a:rPr lang="en-US" dirty="0" smtClean="0"/>
              <a:t>is based on differences between groups of consumers.</a:t>
            </a:r>
          </a:p>
          <a:p>
            <a:pPr eaLnBrk="1" hangingPunct="1"/>
            <a:r>
              <a:rPr lang="en-US" dirty="0" smtClean="0"/>
              <a:t>One commonly used basis for market segmentation is the discovery of differences that are the following: </a:t>
            </a:r>
          </a:p>
          <a:p>
            <a:pPr marL="971550" lvl="1" indent="-514350"/>
            <a:r>
              <a:rPr lang="en-US" dirty="0" smtClean="0"/>
              <a:t>Statistically significant</a:t>
            </a:r>
          </a:p>
          <a:p>
            <a:pPr marL="971550" lvl="1" indent="-514350"/>
            <a:r>
              <a:rPr lang="en-US" dirty="0" smtClean="0"/>
              <a:t>Meaningful</a:t>
            </a:r>
          </a:p>
          <a:p>
            <a:pPr marL="971550" lvl="1" indent="-514350"/>
            <a:r>
              <a:rPr lang="en-US" dirty="0" smtClean="0"/>
              <a:t>Stable </a:t>
            </a:r>
          </a:p>
          <a:p>
            <a:pPr marL="971550" lvl="1" indent="-514350"/>
            <a:r>
              <a:rPr lang="en-US" dirty="0" smtClean="0"/>
              <a:t>Actionable differences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84909" y="957689"/>
            <a:ext cx="8229600" cy="1143000"/>
          </a:xfrm>
        </p:spPr>
        <p:txBody>
          <a:bodyPr>
            <a:normAutofit fontScale="90000"/>
          </a:bodyPr>
          <a:lstStyle/>
          <a:p>
            <a:r>
              <a:rPr lang="en-US" dirty="0" smtClean="0"/>
              <a:t>Why Differences </a:t>
            </a:r>
            <a:r>
              <a:rPr lang="en-US" dirty="0" smtClean="0"/>
              <a:t>Are </a:t>
            </a:r>
            <a:r>
              <a:rPr lang="en-US" dirty="0" smtClean="0"/>
              <a:t>Important</a:t>
            </a:r>
            <a:br>
              <a:rPr lang="en-US" dirty="0" smtClean="0"/>
            </a:br>
            <a:r>
              <a:rPr lang="en-US" dirty="0" smtClean="0"/>
              <a:t>Market Segmentation</a:t>
            </a:r>
          </a:p>
        </p:txBody>
      </p:sp>
      <p:sp>
        <p:nvSpPr>
          <p:cNvPr id="28675" name="Content Placeholder 2"/>
          <p:cNvSpPr>
            <a:spLocks noGrp="1"/>
          </p:cNvSpPr>
          <p:nvPr>
            <p:ph idx="1"/>
          </p:nvPr>
        </p:nvSpPr>
        <p:spPr>
          <a:xfrm>
            <a:off x="476442" y="2468880"/>
            <a:ext cx="8229600" cy="4389120"/>
          </a:xfrm>
        </p:spPr>
        <p:txBody>
          <a:bodyPr/>
          <a:lstStyle/>
          <a:p>
            <a:pPr eaLnBrk="1" hangingPunct="1"/>
            <a:r>
              <a:rPr lang="en-US" dirty="0" smtClean="0"/>
              <a:t>Differences must be </a:t>
            </a:r>
            <a:r>
              <a:rPr lang="en-US" b="1" dirty="0" smtClean="0"/>
              <a:t>statistically significant</a:t>
            </a:r>
            <a:r>
              <a:rPr lang="en-US" dirty="0" smtClean="0"/>
              <a:t>: the differences found in the sample(s) truly exist in the population(s) from which the random samples are drawn.</a:t>
            </a:r>
          </a:p>
          <a:p>
            <a:pPr eaLnBrk="1" hangingPunct="1"/>
            <a:endParaRPr lang="en-US" dirty="0" smtClean="0">
              <a:latin typeface="Trebuchet MS"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84909" y="1006180"/>
            <a:ext cx="8229600" cy="1143000"/>
          </a:xfrm>
        </p:spPr>
        <p:txBody>
          <a:bodyPr>
            <a:normAutofit fontScale="90000"/>
          </a:bodyPr>
          <a:lstStyle/>
          <a:p>
            <a:r>
              <a:rPr lang="en-US" dirty="0" smtClean="0"/>
              <a:t>Why Differences Are Important</a:t>
            </a:r>
            <a:br>
              <a:rPr lang="en-US" dirty="0" smtClean="0"/>
            </a:br>
            <a:r>
              <a:rPr lang="en-US" dirty="0" smtClean="0"/>
              <a:t>Market Segmentation</a:t>
            </a:r>
          </a:p>
        </p:txBody>
      </p:sp>
      <p:sp>
        <p:nvSpPr>
          <p:cNvPr id="16387" name="Content Placeholder 2"/>
          <p:cNvSpPr>
            <a:spLocks noGrp="1"/>
          </p:cNvSpPr>
          <p:nvPr>
            <p:ph idx="1"/>
          </p:nvPr>
        </p:nvSpPr>
        <p:spPr>
          <a:xfrm>
            <a:off x="397164" y="2538154"/>
            <a:ext cx="8229600" cy="4389120"/>
          </a:xfrm>
        </p:spPr>
        <p:txBody>
          <a:bodyPr>
            <a:normAutofit/>
          </a:bodyPr>
          <a:lstStyle/>
          <a:p>
            <a:pPr marL="274320" indent="-274320" eaLnBrk="1" fontAlgn="auto" hangingPunct="1">
              <a:spcAft>
                <a:spcPts val="0"/>
              </a:spcAft>
              <a:buClr>
                <a:schemeClr val="accent3"/>
              </a:buClr>
              <a:buFont typeface="Wingdings 2"/>
              <a:buChar char=""/>
              <a:defRPr/>
            </a:pPr>
            <a:r>
              <a:rPr lang="en-US" dirty="0" smtClean="0"/>
              <a:t>Differences must be </a:t>
            </a:r>
            <a:r>
              <a:rPr lang="en-US" b="1" dirty="0" smtClean="0"/>
              <a:t>meaningful</a:t>
            </a:r>
            <a:r>
              <a:rPr lang="en-US" dirty="0" smtClean="0"/>
              <a:t>: one that the marketing manager can potentially use as a basis for marketing decisions.</a:t>
            </a:r>
          </a:p>
          <a:p>
            <a:pPr marL="0" indent="0" eaLnBrk="1" fontAlgn="auto" hangingPunct="1">
              <a:spcAft>
                <a:spcPts val="0"/>
              </a:spcAft>
              <a:buClr>
                <a:schemeClr val="accent3"/>
              </a:buClr>
              <a:buNone/>
              <a:defRPr/>
            </a:pPr>
            <a:endParaRPr lang="en-US" dirty="0" smtClean="0">
              <a:latin typeface="Trebuchet MS"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84909" y="1006180"/>
            <a:ext cx="8229600" cy="1143000"/>
          </a:xfrm>
        </p:spPr>
        <p:txBody>
          <a:bodyPr>
            <a:normAutofit fontScale="90000"/>
          </a:bodyPr>
          <a:lstStyle/>
          <a:p>
            <a:r>
              <a:rPr lang="en-US" dirty="0" smtClean="0"/>
              <a:t>Why Differences Are Important</a:t>
            </a:r>
            <a:br>
              <a:rPr lang="en-US" dirty="0" smtClean="0"/>
            </a:br>
            <a:r>
              <a:rPr lang="en-US" dirty="0" smtClean="0"/>
              <a:t>Market Segmentation</a:t>
            </a:r>
          </a:p>
        </p:txBody>
      </p:sp>
      <p:sp>
        <p:nvSpPr>
          <p:cNvPr id="16387" name="Content Placeholder 2"/>
          <p:cNvSpPr>
            <a:spLocks noGrp="1"/>
          </p:cNvSpPr>
          <p:nvPr>
            <p:ph idx="1"/>
          </p:nvPr>
        </p:nvSpPr>
        <p:spPr>
          <a:xfrm>
            <a:off x="422564" y="2468880"/>
            <a:ext cx="8229600" cy="3246120"/>
          </a:xfrm>
        </p:spPr>
        <p:txBody>
          <a:bodyPr>
            <a:normAutofit/>
          </a:bodyPr>
          <a:lstStyle/>
          <a:p>
            <a:pPr marL="274320" indent="-274320" eaLnBrk="1" fontAlgn="auto" hangingPunct="1">
              <a:spcAft>
                <a:spcPts val="0"/>
              </a:spcAft>
              <a:buClr>
                <a:schemeClr val="accent3"/>
              </a:buClr>
              <a:buFont typeface="Wingdings 2"/>
              <a:buChar char=""/>
              <a:defRPr/>
            </a:pPr>
            <a:r>
              <a:rPr lang="en-US" dirty="0" smtClean="0"/>
              <a:t>Differences should be </a:t>
            </a:r>
            <a:r>
              <a:rPr lang="en-US" b="1" dirty="0" smtClean="0"/>
              <a:t>stable</a:t>
            </a:r>
            <a:r>
              <a:rPr lang="en-US" dirty="0" smtClean="0"/>
              <a:t>: one that will be in place for the foreseeable future.</a:t>
            </a:r>
          </a:p>
          <a:p>
            <a:pPr marL="274320" indent="-274320" eaLnBrk="1" fontAlgn="auto" hangingPunct="1">
              <a:spcAft>
                <a:spcPts val="0"/>
              </a:spcAft>
              <a:buClr>
                <a:schemeClr val="accent3"/>
              </a:buClr>
              <a:buFont typeface="Wingdings 2"/>
              <a:buChar char=""/>
              <a:defRPr/>
            </a:pPr>
            <a:endParaRPr lang="en-US" dirty="0" smtClean="0">
              <a:latin typeface="Trebuchet MS" charset="0"/>
            </a:endParaRPr>
          </a:p>
        </p:txBody>
      </p:sp>
    </p:spTree>
    <p:extLst>
      <p:ext uri="{BB962C8B-B14F-4D97-AF65-F5344CB8AC3E}">
        <p14:creationId xmlns:p14="http://schemas.microsoft.com/office/powerpoint/2010/main" val="267514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77982" y="1075452"/>
            <a:ext cx="8229600" cy="1143000"/>
          </a:xfrm>
        </p:spPr>
        <p:txBody>
          <a:bodyPr>
            <a:normAutofit fontScale="90000"/>
          </a:bodyPr>
          <a:lstStyle/>
          <a:p>
            <a:r>
              <a:rPr lang="en-US" dirty="0" smtClean="0"/>
              <a:t>Why Differences Are Important</a:t>
            </a:r>
            <a:br>
              <a:rPr lang="en-US" dirty="0" smtClean="0"/>
            </a:br>
            <a:r>
              <a:rPr lang="en-US" dirty="0" smtClean="0"/>
              <a:t>Market Segmentation</a:t>
            </a:r>
          </a:p>
        </p:txBody>
      </p:sp>
      <p:sp>
        <p:nvSpPr>
          <p:cNvPr id="30723" name="Content Placeholder 2"/>
          <p:cNvSpPr>
            <a:spLocks noGrp="1"/>
          </p:cNvSpPr>
          <p:nvPr>
            <p:ph idx="1"/>
          </p:nvPr>
        </p:nvSpPr>
        <p:spPr>
          <a:xfrm>
            <a:off x="464127" y="2641600"/>
            <a:ext cx="8229600" cy="4216400"/>
          </a:xfrm>
        </p:spPr>
        <p:txBody>
          <a:bodyPr/>
          <a:lstStyle/>
          <a:p>
            <a:pPr eaLnBrk="1" hangingPunct="1"/>
            <a:r>
              <a:rPr lang="en-US" dirty="0" smtClean="0"/>
              <a:t>Differences must be </a:t>
            </a:r>
            <a:r>
              <a:rPr lang="en-US" b="1" dirty="0" smtClean="0"/>
              <a:t>actionable</a:t>
            </a:r>
            <a:r>
              <a:rPr lang="en-US" dirty="0" smtClean="0"/>
              <a:t>: the marketer can focus various marketing strategies and tactics, such as product design or advertising, on the market segments to accentuate the differences between segments.</a:t>
            </a:r>
          </a:p>
          <a:p>
            <a:pPr marL="0" indent="0" eaLnBrk="1" hangingPunct="1">
              <a:buNone/>
            </a:pPr>
            <a:endParaRPr lang="en-US" dirty="0" smtClean="0">
              <a:latin typeface="Trebuchet MS"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on ppt">
  <a:themeElements>
    <a:clrScheme name="Don pp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don ppt</Template>
  <TotalTime>4987</TotalTime>
  <Words>1389</Words>
  <Application>Microsoft Office PowerPoint</Application>
  <PresentationFormat>On-screen Show (4:3)</PresentationFormat>
  <Paragraphs>141</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don ppt</vt:lpstr>
      <vt:lpstr>Chapter 13</vt:lpstr>
      <vt:lpstr>Learning Objectives</vt:lpstr>
      <vt:lpstr>Learning Objectives</vt:lpstr>
      <vt:lpstr>PowerPoint Presentation</vt:lpstr>
      <vt:lpstr>Why Differences are Important</vt:lpstr>
      <vt:lpstr>Why Differences Are Important Market Segmentation</vt:lpstr>
      <vt:lpstr>Why Differences Are Important Market Segmentation</vt:lpstr>
      <vt:lpstr>Why Differences Are Important Market Segmentation</vt:lpstr>
      <vt:lpstr>Why Differences Are Important Market Segmentation</vt:lpstr>
      <vt:lpstr>Testing for Significant Differences  Between Two Groups</vt:lpstr>
      <vt:lpstr>The Use of a t Test or a z Test</vt:lpstr>
      <vt:lpstr>Differences Between Percentages with Two Groups (Independent Samples)</vt:lpstr>
      <vt:lpstr>Differences Between Percentages with Two Groups (Independent Samples)</vt:lpstr>
      <vt:lpstr>Differences Between Percentages with Two Groups (Independent Samples)</vt:lpstr>
      <vt:lpstr>PowerPoint Presentation</vt:lpstr>
      <vt:lpstr>Differences Between Percentages with Two Groups (Independent Samples)</vt:lpstr>
      <vt:lpstr>How Do You Know When the Results Are Significant?</vt:lpstr>
      <vt:lpstr>How Do You Know When the Results Are Significant?</vt:lpstr>
      <vt:lpstr>How Do You Know When the Results Are Significant?</vt:lpstr>
      <vt:lpstr>An Example: Testing the Difference Between Two Percentages</vt:lpstr>
      <vt:lpstr>An Example: Testing the Difference Between Two Percentages</vt:lpstr>
      <vt:lpstr>Using SPSS for Differences Between Percentages of Two Groups</vt:lpstr>
      <vt:lpstr>Testing the Difference  Between Means</vt:lpstr>
      <vt:lpstr>Differences Between Means with Two Groups (Independent Samples)</vt:lpstr>
      <vt:lpstr>Differences Between Means with Two Groups (Independent Samples)</vt:lpstr>
      <vt:lpstr>Differences Between Means with Two Groups (Independent Samples)</vt:lpstr>
      <vt:lpstr>An Example: Testing the Difference Between Two Means</vt:lpstr>
      <vt:lpstr>An Example: Testing the Difference Between Two Means</vt:lpstr>
      <vt:lpstr>An Example: Testing the Difference Between Two Means</vt:lpstr>
      <vt:lpstr>PowerPoint Presentation</vt:lpstr>
      <vt:lpstr>PowerPoint Presentation</vt:lpstr>
      <vt:lpstr>PowerPoint Presentation</vt:lpstr>
      <vt:lpstr>Analysis of Variance</vt:lpstr>
      <vt:lpstr>Basics of Analysis of Variance</vt:lpstr>
      <vt:lpstr>PowerPoint Presentation</vt:lpstr>
      <vt:lpstr>PowerPoint Presentation</vt:lpstr>
      <vt:lpstr>PowerPoint Presentation</vt:lpstr>
      <vt:lpstr>PowerPoint Presentation</vt:lpstr>
      <vt:lpstr>ANOVA Advantages</vt:lpstr>
      <vt:lpstr>Post Hoc Tests: Detect Statistically Significant Differences Among Group Means</vt:lpstr>
      <vt:lpstr>Differences Between Two Means Within the Same Sample (Paired Sample)</vt:lpstr>
      <vt:lpstr>PowerPoint Presentation</vt:lpstr>
      <vt:lpstr>PowerPoint Presentation</vt:lpstr>
      <vt:lpstr>Reporting Group Differences Tests to Clients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dc:creator>
  <cp:lastModifiedBy>Norine Strang</cp:lastModifiedBy>
  <cp:revision>144</cp:revision>
  <cp:lastPrinted>2012-12-24T17:26:07Z</cp:lastPrinted>
  <dcterms:created xsi:type="dcterms:W3CDTF">2012-12-10T07:00:45Z</dcterms:created>
  <dcterms:modified xsi:type="dcterms:W3CDTF">2013-01-22T23:42:12Z</dcterms:modified>
</cp:coreProperties>
</file>