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sldIdLst>
    <p:sldId id="256" r:id="rId2"/>
    <p:sldId id="258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044" y="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20745D-28A1-4A1E-97F2-72C75B166872}" type="datetimeFigureOut">
              <a:rPr lang="en-US"/>
              <a:pPr>
                <a:defRPr/>
              </a:pPr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623FA3-8304-4B3E-AC49-A117C99DA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EE113E-EF4B-462A-861A-61F469C291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D29D39-1DE5-4E40-8524-FB363D0BD983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B178F6-24A2-45A2-86FF-C0CA253248C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4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6A8722-EBAF-4589-85EF-BD7B2A25C976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4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52F969-3BE2-4A9A-8B1C-57C8910BC2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4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6CCBDD-16AA-442B-A2DA-C85D05713C0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4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F23B81-F920-4361-80D1-571CF66A3B5F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4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3289EE-250E-4C37-8885-AFCF7A59BC42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4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8A529F-DF00-4D2C-A61F-E728A36611C0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4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7C1F67-EEB9-4D60-B306-5D92357A7BD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E9902-A1D6-47BC-AAC9-98C02C2DD6A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D81B84-E55F-4D85-A18D-7AA5C36675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DF2F7D-0F93-4E01-80CD-5CABB3A607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A017EA-DE9D-4226-8EE2-51284CB3389F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4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57710F-44B0-4699-B430-EF811782E33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4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A8A9B8-9884-459E-9273-ABBC44682CD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4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A9A5A6-D288-46D3-A86E-30CAB9013747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4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3F931B-A6B0-421F-BE07-C8CA7D261C2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12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213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B4836E-9B7E-46D1-86BB-749CC372BF61}" type="datetime1">
              <a:rPr lang="en-US" smtClean="0"/>
              <a:t>1/9/2017</a:t>
            </a:fld>
            <a:endParaRPr lang="en-US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324600"/>
            <a:ext cx="4343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BD038-3ABE-405D-912A-8B41A971E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0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1EA3E-74D6-47EF-9FAF-5F4FAA173E2C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B73A-D861-4ACF-8F5B-287A1F391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1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421F0-7364-42AD-9E2C-BBFB1633364F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C8EFF-64C3-410A-AD10-57DF853C7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E0322B-A178-4761-9FF5-9B90257FC070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248400"/>
            <a:ext cx="502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21094-9A6D-4090-8FFA-BD77DB4B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1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7B650-EFB6-4D2A-9A3A-0A884C6AD9FB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BAE3-925E-4661-B5DC-462213CC8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3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5FDB3-3479-41E6-A057-7726D2A2EFD8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C0A82-0B37-4510-8713-D09D8A528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0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31211-3C04-48F1-88DF-DA1ADD51EA64}" type="datetime1">
              <a:rPr lang="en-US" smtClean="0"/>
              <a:t>1/9/2017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2F6A8-671C-4A7F-BF63-670CC097D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1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DC772A-9F1C-4B6E-8F14-11F16280D411}" type="datetime1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00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7D90B-4CA0-4349-BBC2-45FD606ED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2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32CF3-415A-4BC4-9C17-8BDF130AD9C4}" type="datetime1">
              <a:rPr lang="en-US" smtClean="0"/>
              <a:t>1/9/2017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28F73-6900-44CC-A305-E192277CA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3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BD9C6-CD33-4BA5-8664-C365AED4B6C1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2356A-4F65-48F9-B8CF-5B7665F6B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8BF8C-4CE3-4C65-8DDC-432E87E5A7AB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E0A96-DD34-4713-9FFE-907DA556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3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8019B1B3-2C29-45BA-A809-872B10F20117}" type="datetime1">
              <a:rPr lang="en-US" smtClean="0"/>
              <a:t>1/9/2017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24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C032B23-1D96-48CE-900B-5911EE8A2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71" r:id="rId3"/>
    <p:sldLayoutId id="2147483872" r:id="rId4"/>
    <p:sldLayoutId id="2147483873" r:id="rId5"/>
    <p:sldLayoutId id="2147483881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62200"/>
            <a:ext cx="6934200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Chapter 12</a:t>
            </a:r>
            <a:br>
              <a:rPr lang="en-C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Trading Strategies Involving Options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2534307-677D-4EEE-A986-EB683DDB83FE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Box Spread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 combination of a bull call spread and a bear put spread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If all options are European a box spread is worth the present value of the difference between the strike prices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If they are American this is not necessarily so (see Business Snapshot 11.1)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2776961-39B7-4918-B607-29E81BF8BD81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Butterfly Spread Using Calls</a:t>
            </a:r>
            <a:br>
              <a:rPr lang="en-US" altLang="en-US" dirty="0" smtClean="0"/>
            </a:br>
            <a:r>
              <a:rPr lang="en-US" altLang="en-US" sz="2200" dirty="0" smtClean="0"/>
              <a:t>Figure 12.6, page </a:t>
            </a:r>
            <a:r>
              <a:rPr lang="en-US" altLang="en-US" sz="2200" dirty="0" smtClean="0"/>
              <a:t>260</a:t>
            </a:r>
            <a:endParaRPr lang="en-US" altLang="en-US" dirty="0" smtClean="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1749425" y="1676400"/>
            <a:ext cx="411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2214563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2214563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 flipV="1">
            <a:off x="40433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 flipV="1">
            <a:off x="58721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3798888" y="3475038"/>
            <a:ext cx="588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  <a:r>
              <a:rPr lang="en-US" alt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5627688" y="3475038"/>
            <a:ext cx="588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  <a:r>
              <a:rPr lang="en-US" altLang="en-US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2198688" y="1928813"/>
            <a:ext cx="11334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Profit</a:t>
            </a:r>
          </a:p>
        </p:txBody>
      </p:sp>
      <p:sp>
        <p:nvSpPr>
          <p:cNvPr id="15372" name="Rectangle 11"/>
          <p:cNvSpPr>
            <a:spLocks noChangeArrowheads="1"/>
          </p:cNvSpPr>
          <p:nvPr/>
        </p:nvSpPr>
        <p:spPr bwMode="auto">
          <a:xfrm>
            <a:off x="6923088" y="3475038"/>
            <a:ext cx="534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S</a:t>
            </a:r>
            <a:r>
              <a:rPr lang="en-US" altLang="en-US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5373" name="Line 12"/>
          <p:cNvSpPr>
            <a:spLocks noChangeShapeType="1"/>
          </p:cNvSpPr>
          <p:nvPr/>
        </p:nvSpPr>
        <p:spPr bwMode="auto">
          <a:xfrm flipV="1">
            <a:off x="49577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3"/>
          <p:cNvSpPr>
            <a:spLocks noChangeArrowheads="1"/>
          </p:cNvSpPr>
          <p:nvPr/>
        </p:nvSpPr>
        <p:spPr bwMode="auto">
          <a:xfrm>
            <a:off x="4713288" y="3475038"/>
            <a:ext cx="588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  <a:r>
              <a:rPr lang="en-US" alt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5375" name="Line 14"/>
          <p:cNvSpPr>
            <a:spLocks noChangeShapeType="1"/>
          </p:cNvSpPr>
          <p:nvPr/>
        </p:nvSpPr>
        <p:spPr bwMode="auto">
          <a:xfrm flipH="1">
            <a:off x="2227263" y="4495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5"/>
          <p:cNvSpPr>
            <a:spLocks noChangeShapeType="1"/>
          </p:cNvSpPr>
          <p:nvPr/>
        </p:nvSpPr>
        <p:spPr bwMode="auto">
          <a:xfrm flipV="1">
            <a:off x="5884863" y="2428875"/>
            <a:ext cx="2044700" cy="20669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6"/>
          <p:cNvSpPr>
            <a:spLocks noChangeShapeType="1"/>
          </p:cNvSpPr>
          <p:nvPr/>
        </p:nvSpPr>
        <p:spPr bwMode="auto">
          <a:xfrm flipV="1">
            <a:off x="4056063" y="1785938"/>
            <a:ext cx="3159125" cy="31670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7"/>
          <p:cNvSpPr>
            <a:spLocks noChangeShapeType="1"/>
          </p:cNvSpPr>
          <p:nvPr/>
        </p:nvSpPr>
        <p:spPr bwMode="auto">
          <a:xfrm flipH="1">
            <a:off x="2227263" y="4953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18"/>
          <p:cNvSpPr>
            <a:spLocks noChangeShapeType="1"/>
          </p:cNvSpPr>
          <p:nvPr/>
        </p:nvSpPr>
        <p:spPr bwMode="auto">
          <a:xfrm>
            <a:off x="2227263" y="29718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19"/>
          <p:cNvSpPr>
            <a:spLocks noChangeShapeType="1"/>
          </p:cNvSpPr>
          <p:nvPr/>
        </p:nvSpPr>
        <p:spPr bwMode="auto">
          <a:xfrm>
            <a:off x="4970463" y="2971800"/>
            <a:ext cx="1314450" cy="2743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20"/>
          <p:cNvSpPr>
            <a:spLocks noChangeShapeType="1"/>
          </p:cNvSpPr>
          <p:nvPr/>
        </p:nvSpPr>
        <p:spPr bwMode="auto">
          <a:xfrm>
            <a:off x="2227263" y="43434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21"/>
          <p:cNvSpPr>
            <a:spLocks noChangeShapeType="1"/>
          </p:cNvSpPr>
          <p:nvPr/>
        </p:nvSpPr>
        <p:spPr bwMode="auto">
          <a:xfrm flipV="1">
            <a:off x="4056063" y="3429000"/>
            <a:ext cx="9144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22"/>
          <p:cNvSpPr>
            <a:spLocks noChangeShapeType="1"/>
          </p:cNvSpPr>
          <p:nvPr/>
        </p:nvSpPr>
        <p:spPr bwMode="auto">
          <a:xfrm>
            <a:off x="4970463" y="3429000"/>
            <a:ext cx="9144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23"/>
          <p:cNvSpPr>
            <a:spLocks noChangeShapeType="1"/>
          </p:cNvSpPr>
          <p:nvPr/>
        </p:nvSpPr>
        <p:spPr bwMode="auto">
          <a:xfrm>
            <a:off x="5884863" y="4343400"/>
            <a:ext cx="137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Slide Number Placeholder 2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8373A5-698C-49C1-88B2-D929A356CD1B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Butterfly Spread Using Puts</a:t>
            </a:r>
            <a:br>
              <a:rPr lang="en-US" altLang="en-US" dirty="0" smtClean="0"/>
            </a:br>
            <a:r>
              <a:rPr lang="en-US" altLang="en-US" sz="2200" dirty="0" smtClean="0"/>
              <a:t>Figure 12.7, page </a:t>
            </a:r>
            <a:r>
              <a:rPr lang="en-US" altLang="en-US" sz="2200" dirty="0" smtClean="0"/>
              <a:t>262</a:t>
            </a:r>
            <a:endParaRPr lang="en-US" altLang="en-US" dirty="0" smtClean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1749425" y="1676400"/>
            <a:ext cx="411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2214563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>
            <a:off x="2214563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 flipV="1">
            <a:off x="40433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 flipV="1">
            <a:off x="58721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3798888" y="3475038"/>
            <a:ext cx="588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  <a:r>
              <a:rPr lang="en-US" alt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5627688" y="3475038"/>
            <a:ext cx="588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  <a:r>
              <a:rPr lang="en-US" altLang="en-US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928688" y="2255838"/>
            <a:ext cx="24034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Profit</a:t>
            </a:r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6923088" y="3475038"/>
            <a:ext cx="534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S</a:t>
            </a:r>
            <a:r>
              <a:rPr lang="en-US" altLang="en-US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 flipV="1">
            <a:off x="49577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3"/>
          <p:cNvSpPr>
            <a:spLocks noChangeArrowheads="1"/>
          </p:cNvSpPr>
          <p:nvPr/>
        </p:nvSpPr>
        <p:spPr bwMode="auto">
          <a:xfrm>
            <a:off x="4713288" y="3475038"/>
            <a:ext cx="588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  <a:r>
              <a:rPr lang="en-US" alt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 flipH="1">
            <a:off x="4000500" y="4495800"/>
            <a:ext cx="3238500" cy="476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5"/>
          <p:cNvSpPr>
            <a:spLocks noChangeShapeType="1"/>
          </p:cNvSpPr>
          <p:nvPr/>
        </p:nvSpPr>
        <p:spPr bwMode="auto">
          <a:xfrm flipH="1" flipV="1">
            <a:off x="5857875" y="4929188"/>
            <a:ext cx="1381125" cy="238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6"/>
          <p:cNvSpPr>
            <a:spLocks noChangeShapeType="1"/>
          </p:cNvSpPr>
          <p:nvPr/>
        </p:nvSpPr>
        <p:spPr bwMode="auto">
          <a:xfrm>
            <a:off x="4929188" y="2928938"/>
            <a:ext cx="27860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>
            <a:off x="2227263" y="43434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 flipV="1">
            <a:off x="4056063" y="3429000"/>
            <a:ext cx="9144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19"/>
          <p:cNvSpPr>
            <a:spLocks noChangeShapeType="1"/>
          </p:cNvSpPr>
          <p:nvPr/>
        </p:nvSpPr>
        <p:spPr bwMode="auto">
          <a:xfrm>
            <a:off x="4970463" y="3429000"/>
            <a:ext cx="9144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0"/>
          <p:cNvSpPr>
            <a:spLocks noChangeShapeType="1"/>
          </p:cNvSpPr>
          <p:nvPr/>
        </p:nvSpPr>
        <p:spPr bwMode="auto">
          <a:xfrm>
            <a:off x="5884863" y="4343400"/>
            <a:ext cx="137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1"/>
          <p:cNvSpPr>
            <a:spLocks noChangeShapeType="1"/>
          </p:cNvSpPr>
          <p:nvPr/>
        </p:nvSpPr>
        <p:spPr bwMode="auto">
          <a:xfrm flipH="1" flipV="1">
            <a:off x="2209800" y="2667000"/>
            <a:ext cx="18288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22"/>
          <p:cNvSpPr>
            <a:spLocks noChangeShapeType="1"/>
          </p:cNvSpPr>
          <p:nvPr/>
        </p:nvSpPr>
        <p:spPr bwMode="auto">
          <a:xfrm flipH="1" flipV="1">
            <a:off x="3276600" y="2362200"/>
            <a:ext cx="2590800" cy="2590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Line 23"/>
          <p:cNvSpPr>
            <a:spLocks noChangeShapeType="1"/>
          </p:cNvSpPr>
          <p:nvPr/>
        </p:nvSpPr>
        <p:spPr bwMode="auto">
          <a:xfrm flipH="1">
            <a:off x="3563938" y="2971800"/>
            <a:ext cx="1389062" cy="289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Slide Number Placeholder 2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19E317-1FC3-4AEF-975E-05CCCCACCE18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Calendar Spread Using Calls</a:t>
            </a:r>
            <a:br>
              <a:rPr lang="en-US" altLang="en-US" dirty="0" smtClean="0"/>
            </a:br>
            <a:r>
              <a:rPr lang="en-US" altLang="en-US" sz="2200" dirty="0" smtClean="0"/>
              <a:t>Figure 12.8, page </a:t>
            </a:r>
            <a:r>
              <a:rPr lang="en-US" altLang="en-US" sz="2200" dirty="0" smtClean="0"/>
              <a:t>263</a:t>
            </a:r>
            <a:endParaRPr lang="en-US" altLang="en-US" dirty="0" smtClean="0"/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1863725" y="1638300"/>
            <a:ext cx="411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2284413" y="21717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2284413" y="4000500"/>
            <a:ext cx="4997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2268538" y="2217738"/>
            <a:ext cx="1133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Profit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6735763" y="3427413"/>
            <a:ext cx="534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S</a:t>
            </a:r>
            <a:r>
              <a:rPr lang="en-US" altLang="en-US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 flipV="1">
            <a:off x="5027613" y="39243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4783138" y="3970338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 flipH="1">
            <a:off x="2279650" y="30861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5022850" y="3086100"/>
            <a:ext cx="2028825" cy="20288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2"/>
          <p:cNvSpPr>
            <a:spLocks noChangeShapeType="1"/>
          </p:cNvSpPr>
          <p:nvPr/>
        </p:nvSpPr>
        <p:spPr bwMode="auto">
          <a:xfrm>
            <a:off x="2281238" y="4924425"/>
            <a:ext cx="33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3"/>
          <p:cNvSpPr>
            <a:spLocks noChangeShapeType="1"/>
          </p:cNvSpPr>
          <p:nvPr/>
        </p:nvSpPr>
        <p:spPr bwMode="auto">
          <a:xfrm>
            <a:off x="2446338" y="4922838"/>
            <a:ext cx="4286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2638425" y="4919663"/>
            <a:ext cx="46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5"/>
          <p:cNvSpPr>
            <a:spLocks noChangeShapeType="1"/>
          </p:cNvSpPr>
          <p:nvPr/>
        </p:nvSpPr>
        <p:spPr bwMode="auto">
          <a:xfrm>
            <a:off x="2828925" y="4910138"/>
            <a:ext cx="46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6"/>
          <p:cNvSpPr>
            <a:spLocks noChangeShapeType="1"/>
          </p:cNvSpPr>
          <p:nvPr/>
        </p:nvSpPr>
        <p:spPr bwMode="auto">
          <a:xfrm>
            <a:off x="3024188" y="4894263"/>
            <a:ext cx="38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>
            <a:off x="3209925" y="4875213"/>
            <a:ext cx="47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Line 18"/>
          <p:cNvSpPr>
            <a:spLocks noChangeShapeType="1"/>
          </p:cNvSpPr>
          <p:nvPr/>
        </p:nvSpPr>
        <p:spPr bwMode="auto">
          <a:xfrm flipV="1">
            <a:off x="3400425" y="4848225"/>
            <a:ext cx="381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 flipV="1">
            <a:off x="3589338" y="4818063"/>
            <a:ext cx="52387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 flipV="1">
            <a:off x="3775075" y="4784725"/>
            <a:ext cx="381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Line 21"/>
          <p:cNvSpPr>
            <a:spLocks noChangeShapeType="1"/>
          </p:cNvSpPr>
          <p:nvPr/>
        </p:nvSpPr>
        <p:spPr bwMode="auto">
          <a:xfrm flipV="1">
            <a:off x="3960813" y="4751388"/>
            <a:ext cx="4445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22"/>
          <p:cNvSpPr>
            <a:spLocks noChangeShapeType="1"/>
          </p:cNvSpPr>
          <p:nvPr/>
        </p:nvSpPr>
        <p:spPr bwMode="auto">
          <a:xfrm flipV="1">
            <a:off x="4146550" y="4708525"/>
            <a:ext cx="4445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 flipV="1">
            <a:off x="4332288" y="4657725"/>
            <a:ext cx="39687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Line 24"/>
          <p:cNvSpPr>
            <a:spLocks noChangeShapeType="1"/>
          </p:cNvSpPr>
          <p:nvPr/>
        </p:nvSpPr>
        <p:spPr bwMode="auto">
          <a:xfrm flipV="1">
            <a:off x="4514850" y="4613275"/>
            <a:ext cx="41275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Line 25"/>
          <p:cNvSpPr>
            <a:spLocks noChangeShapeType="1"/>
          </p:cNvSpPr>
          <p:nvPr/>
        </p:nvSpPr>
        <p:spPr bwMode="auto">
          <a:xfrm flipV="1">
            <a:off x="4697413" y="4552950"/>
            <a:ext cx="42862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Line 26"/>
          <p:cNvSpPr>
            <a:spLocks noChangeShapeType="1"/>
          </p:cNvSpPr>
          <p:nvPr/>
        </p:nvSpPr>
        <p:spPr bwMode="auto">
          <a:xfrm flipV="1">
            <a:off x="4873625" y="4495800"/>
            <a:ext cx="47625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Line 27"/>
          <p:cNvSpPr>
            <a:spLocks noChangeShapeType="1"/>
          </p:cNvSpPr>
          <p:nvPr/>
        </p:nvSpPr>
        <p:spPr bwMode="auto">
          <a:xfrm flipV="1">
            <a:off x="5056188" y="4432300"/>
            <a:ext cx="42862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Line 28"/>
          <p:cNvSpPr>
            <a:spLocks noChangeShapeType="1"/>
          </p:cNvSpPr>
          <p:nvPr/>
        </p:nvSpPr>
        <p:spPr bwMode="auto">
          <a:xfrm flipV="1">
            <a:off x="5232400" y="4362450"/>
            <a:ext cx="42863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Line 29"/>
          <p:cNvSpPr>
            <a:spLocks noChangeShapeType="1"/>
          </p:cNvSpPr>
          <p:nvPr/>
        </p:nvSpPr>
        <p:spPr bwMode="auto">
          <a:xfrm flipV="1">
            <a:off x="5408613" y="4286250"/>
            <a:ext cx="38100" cy="14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Line 30"/>
          <p:cNvSpPr>
            <a:spLocks noChangeShapeType="1"/>
          </p:cNvSpPr>
          <p:nvPr/>
        </p:nvSpPr>
        <p:spPr bwMode="auto">
          <a:xfrm flipV="1">
            <a:off x="5583238" y="4203700"/>
            <a:ext cx="38100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Line 31"/>
          <p:cNvSpPr>
            <a:spLocks noChangeShapeType="1"/>
          </p:cNvSpPr>
          <p:nvPr/>
        </p:nvSpPr>
        <p:spPr bwMode="auto">
          <a:xfrm flipV="1">
            <a:off x="5749925" y="4117975"/>
            <a:ext cx="39688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Line 32"/>
          <p:cNvSpPr>
            <a:spLocks noChangeShapeType="1"/>
          </p:cNvSpPr>
          <p:nvPr/>
        </p:nvSpPr>
        <p:spPr bwMode="auto">
          <a:xfrm flipV="1">
            <a:off x="5918200" y="4022725"/>
            <a:ext cx="38100" cy="20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Line 33"/>
          <p:cNvSpPr>
            <a:spLocks noChangeShapeType="1"/>
          </p:cNvSpPr>
          <p:nvPr/>
        </p:nvSpPr>
        <p:spPr bwMode="auto">
          <a:xfrm flipV="1">
            <a:off x="6078538" y="3924300"/>
            <a:ext cx="38100" cy="2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3" name="Line 34"/>
          <p:cNvSpPr>
            <a:spLocks noChangeShapeType="1"/>
          </p:cNvSpPr>
          <p:nvPr/>
        </p:nvSpPr>
        <p:spPr bwMode="auto">
          <a:xfrm flipV="1">
            <a:off x="6237288" y="3822700"/>
            <a:ext cx="36512" cy="20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4" name="Line 35"/>
          <p:cNvSpPr>
            <a:spLocks noChangeShapeType="1"/>
          </p:cNvSpPr>
          <p:nvPr/>
        </p:nvSpPr>
        <p:spPr bwMode="auto">
          <a:xfrm flipV="1">
            <a:off x="6392863" y="3713163"/>
            <a:ext cx="30162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Line 36"/>
          <p:cNvSpPr>
            <a:spLocks noChangeShapeType="1"/>
          </p:cNvSpPr>
          <p:nvPr/>
        </p:nvSpPr>
        <p:spPr bwMode="auto">
          <a:xfrm flipV="1">
            <a:off x="6545263" y="3590925"/>
            <a:ext cx="30162" cy="26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Line 37"/>
          <p:cNvSpPr>
            <a:spLocks noChangeShapeType="1"/>
          </p:cNvSpPr>
          <p:nvPr/>
        </p:nvSpPr>
        <p:spPr bwMode="auto">
          <a:xfrm flipV="1">
            <a:off x="6683375" y="3467100"/>
            <a:ext cx="39688" cy="33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Line 38"/>
          <p:cNvSpPr>
            <a:spLocks noChangeShapeType="1"/>
          </p:cNvSpPr>
          <p:nvPr/>
        </p:nvSpPr>
        <p:spPr bwMode="auto">
          <a:xfrm flipV="1">
            <a:off x="6821488" y="3325813"/>
            <a:ext cx="49212" cy="41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Line 39"/>
          <p:cNvSpPr>
            <a:spLocks noChangeShapeType="1"/>
          </p:cNvSpPr>
          <p:nvPr/>
        </p:nvSpPr>
        <p:spPr bwMode="auto">
          <a:xfrm flipV="1">
            <a:off x="7021513" y="3130550"/>
            <a:ext cx="38100" cy="41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9" name="Line 40"/>
          <p:cNvSpPr>
            <a:spLocks noChangeShapeType="1"/>
          </p:cNvSpPr>
          <p:nvPr/>
        </p:nvSpPr>
        <p:spPr bwMode="auto">
          <a:xfrm flipV="1">
            <a:off x="3033713" y="4057650"/>
            <a:ext cx="193675" cy="174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50" name="Group 55"/>
          <p:cNvGrpSpPr>
            <a:grpSpLocks/>
          </p:cNvGrpSpPr>
          <p:nvPr/>
        </p:nvGrpSpPr>
        <p:grpSpPr bwMode="auto">
          <a:xfrm>
            <a:off x="2268538" y="3644900"/>
            <a:ext cx="2732087" cy="457200"/>
            <a:chOff x="1443" y="2298"/>
            <a:chExt cx="1721" cy="288"/>
          </a:xfrm>
        </p:grpSpPr>
        <p:sp>
          <p:nvSpPr>
            <p:cNvPr id="17458" name="Line 41"/>
            <p:cNvSpPr>
              <a:spLocks noChangeShapeType="1"/>
            </p:cNvSpPr>
            <p:nvPr/>
          </p:nvSpPr>
          <p:spPr bwMode="auto">
            <a:xfrm>
              <a:off x="1443" y="2586"/>
              <a:ext cx="101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Line 42"/>
            <p:cNvSpPr>
              <a:spLocks noChangeShapeType="1"/>
            </p:cNvSpPr>
            <p:nvPr/>
          </p:nvSpPr>
          <p:spPr bwMode="auto">
            <a:xfrm flipV="1">
              <a:off x="1547" y="2583"/>
              <a:ext cx="120" cy="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Line 43"/>
            <p:cNvSpPr>
              <a:spLocks noChangeShapeType="1"/>
            </p:cNvSpPr>
            <p:nvPr/>
          </p:nvSpPr>
          <p:spPr bwMode="auto">
            <a:xfrm flipV="1">
              <a:off x="1668" y="2577"/>
              <a:ext cx="125" cy="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Line 44"/>
            <p:cNvSpPr>
              <a:spLocks noChangeShapeType="1"/>
            </p:cNvSpPr>
            <p:nvPr/>
          </p:nvSpPr>
          <p:spPr bwMode="auto">
            <a:xfrm flipV="1">
              <a:off x="1788" y="2568"/>
              <a:ext cx="122" cy="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Line 45"/>
            <p:cNvSpPr>
              <a:spLocks noChangeShapeType="1"/>
            </p:cNvSpPr>
            <p:nvPr/>
          </p:nvSpPr>
          <p:spPr bwMode="auto">
            <a:xfrm flipV="1">
              <a:off x="2028" y="2541"/>
              <a:ext cx="122" cy="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Line 46"/>
            <p:cNvSpPr>
              <a:spLocks noChangeShapeType="1"/>
            </p:cNvSpPr>
            <p:nvPr/>
          </p:nvSpPr>
          <p:spPr bwMode="auto">
            <a:xfrm flipV="1">
              <a:off x="2148" y="2526"/>
              <a:ext cx="125" cy="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Line 47"/>
            <p:cNvSpPr>
              <a:spLocks noChangeShapeType="1"/>
            </p:cNvSpPr>
            <p:nvPr/>
          </p:nvSpPr>
          <p:spPr bwMode="auto">
            <a:xfrm flipV="1">
              <a:off x="2267" y="2502"/>
              <a:ext cx="123" cy="2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Line 48"/>
            <p:cNvSpPr>
              <a:spLocks noChangeShapeType="1"/>
            </p:cNvSpPr>
            <p:nvPr/>
          </p:nvSpPr>
          <p:spPr bwMode="auto">
            <a:xfrm flipV="1">
              <a:off x="2384" y="2481"/>
              <a:ext cx="123" cy="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Line 49"/>
            <p:cNvSpPr>
              <a:spLocks noChangeShapeType="1"/>
            </p:cNvSpPr>
            <p:nvPr/>
          </p:nvSpPr>
          <p:spPr bwMode="auto">
            <a:xfrm flipV="1">
              <a:off x="2501" y="2457"/>
              <a:ext cx="120" cy="2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7" name="Line 50"/>
            <p:cNvSpPr>
              <a:spLocks noChangeShapeType="1"/>
            </p:cNvSpPr>
            <p:nvPr/>
          </p:nvSpPr>
          <p:spPr bwMode="auto">
            <a:xfrm flipV="1">
              <a:off x="2618" y="2427"/>
              <a:ext cx="120" cy="2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Line 51"/>
            <p:cNvSpPr>
              <a:spLocks noChangeShapeType="1"/>
            </p:cNvSpPr>
            <p:nvPr/>
          </p:nvSpPr>
          <p:spPr bwMode="auto">
            <a:xfrm flipV="1">
              <a:off x="2735" y="2397"/>
              <a:ext cx="120" cy="2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9" name="Line 52"/>
            <p:cNvSpPr>
              <a:spLocks noChangeShapeType="1"/>
            </p:cNvSpPr>
            <p:nvPr/>
          </p:nvSpPr>
          <p:spPr bwMode="auto">
            <a:xfrm flipV="1">
              <a:off x="2850" y="2364"/>
              <a:ext cx="119" cy="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0" name="Line 53"/>
            <p:cNvSpPr>
              <a:spLocks noChangeShapeType="1"/>
            </p:cNvSpPr>
            <p:nvPr/>
          </p:nvSpPr>
          <p:spPr bwMode="auto">
            <a:xfrm flipV="1">
              <a:off x="2965" y="2325"/>
              <a:ext cx="118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1" name="Line 54"/>
            <p:cNvSpPr>
              <a:spLocks noChangeShapeType="1"/>
            </p:cNvSpPr>
            <p:nvPr/>
          </p:nvSpPr>
          <p:spPr bwMode="auto">
            <a:xfrm flipV="1">
              <a:off x="3076" y="2298"/>
              <a:ext cx="88" cy="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51" name="Group 61"/>
          <p:cNvGrpSpPr>
            <a:grpSpLocks/>
          </p:cNvGrpSpPr>
          <p:nvPr/>
        </p:nvGrpSpPr>
        <p:grpSpPr bwMode="auto">
          <a:xfrm>
            <a:off x="5022850" y="3648075"/>
            <a:ext cx="2019300" cy="571500"/>
            <a:chOff x="3164" y="2298"/>
            <a:chExt cx="1272" cy="360"/>
          </a:xfrm>
        </p:grpSpPr>
        <p:sp>
          <p:nvSpPr>
            <p:cNvPr id="17453" name="Line 56"/>
            <p:cNvSpPr>
              <a:spLocks noChangeShapeType="1"/>
            </p:cNvSpPr>
            <p:nvPr/>
          </p:nvSpPr>
          <p:spPr bwMode="auto">
            <a:xfrm>
              <a:off x="3164" y="2298"/>
              <a:ext cx="722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Line 57"/>
            <p:cNvSpPr>
              <a:spLocks noChangeShapeType="1"/>
            </p:cNvSpPr>
            <p:nvPr/>
          </p:nvSpPr>
          <p:spPr bwMode="auto">
            <a:xfrm>
              <a:off x="3887" y="2589"/>
              <a:ext cx="96" cy="3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Line 58"/>
            <p:cNvSpPr>
              <a:spLocks noChangeShapeType="1"/>
            </p:cNvSpPr>
            <p:nvPr/>
          </p:nvSpPr>
          <p:spPr bwMode="auto">
            <a:xfrm>
              <a:off x="3977" y="2616"/>
              <a:ext cx="111" cy="2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Line 59"/>
            <p:cNvSpPr>
              <a:spLocks noChangeShapeType="1"/>
            </p:cNvSpPr>
            <p:nvPr/>
          </p:nvSpPr>
          <p:spPr bwMode="auto">
            <a:xfrm>
              <a:off x="4085" y="2643"/>
              <a:ext cx="111" cy="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Line 60"/>
            <p:cNvSpPr>
              <a:spLocks noChangeShapeType="1"/>
            </p:cNvSpPr>
            <p:nvPr/>
          </p:nvSpPr>
          <p:spPr bwMode="auto">
            <a:xfrm>
              <a:off x="4199" y="2658"/>
              <a:ext cx="23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52" name="Slide Number Placeholder 6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D6DE0DF-95A2-4300-A9F2-C5E6CDAE6781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Calendar Spread Using Puts</a:t>
            </a:r>
            <a:br>
              <a:rPr lang="en-US" altLang="en-US" dirty="0" smtClean="0"/>
            </a:br>
            <a:r>
              <a:rPr lang="en-US" altLang="en-US" sz="2200" dirty="0" smtClean="0"/>
              <a:t>Figure 12.9, page </a:t>
            </a:r>
            <a:r>
              <a:rPr lang="en-US" altLang="en-US" sz="2200" dirty="0" smtClean="0"/>
              <a:t>264</a:t>
            </a:r>
            <a:endParaRPr lang="en-US" altLang="en-US" dirty="0" smtClean="0"/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863725" y="1638300"/>
            <a:ext cx="411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284413" y="21717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2284413" y="4000500"/>
            <a:ext cx="4997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2268538" y="2217738"/>
            <a:ext cx="1133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Profit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6735763" y="3427413"/>
            <a:ext cx="534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S</a:t>
            </a:r>
            <a:r>
              <a:rPr lang="en-US" altLang="en-US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 flipV="1">
            <a:off x="4313238" y="39243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4068763" y="3970338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</a:p>
        </p:txBody>
      </p:sp>
      <p:grpSp>
        <p:nvGrpSpPr>
          <p:cNvPr id="18443" name="Group 12"/>
          <p:cNvGrpSpPr>
            <a:grpSpLocks/>
          </p:cNvGrpSpPr>
          <p:nvPr/>
        </p:nvGrpSpPr>
        <p:grpSpPr bwMode="auto">
          <a:xfrm>
            <a:off x="2286000" y="3086100"/>
            <a:ext cx="4772025" cy="2028825"/>
            <a:chOff x="1440" y="1944"/>
            <a:chExt cx="3006" cy="1278"/>
          </a:xfrm>
        </p:grpSpPr>
        <p:sp>
          <p:nvSpPr>
            <p:cNvPr id="18495" name="Line 10"/>
            <p:cNvSpPr>
              <a:spLocks noChangeShapeType="1"/>
            </p:cNvSpPr>
            <p:nvPr/>
          </p:nvSpPr>
          <p:spPr bwMode="auto">
            <a:xfrm>
              <a:off x="2718" y="1944"/>
              <a:ext cx="17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6" name="Line 11"/>
            <p:cNvSpPr>
              <a:spLocks noChangeShapeType="1"/>
            </p:cNvSpPr>
            <p:nvPr/>
          </p:nvSpPr>
          <p:spPr bwMode="auto">
            <a:xfrm flipH="1">
              <a:off x="1440" y="1944"/>
              <a:ext cx="1278" cy="12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4" name="Line 13"/>
          <p:cNvSpPr>
            <a:spLocks noChangeShapeType="1"/>
          </p:cNvSpPr>
          <p:nvPr/>
        </p:nvSpPr>
        <p:spPr bwMode="auto">
          <a:xfrm flipH="1">
            <a:off x="7019925" y="4924425"/>
            <a:ext cx="36513" cy="174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 flipH="1">
            <a:off x="6848475" y="4922838"/>
            <a:ext cx="428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/>
        </p:nvSpPr>
        <p:spPr bwMode="auto">
          <a:xfrm flipH="1">
            <a:off x="6653213" y="4919663"/>
            <a:ext cx="46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/>
        </p:nvSpPr>
        <p:spPr bwMode="auto">
          <a:xfrm flipH="1">
            <a:off x="6462713" y="4910138"/>
            <a:ext cx="46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 flipH="1">
            <a:off x="6275388" y="4894263"/>
            <a:ext cx="38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/>
        </p:nvSpPr>
        <p:spPr bwMode="auto">
          <a:xfrm flipH="1">
            <a:off x="6080125" y="4875213"/>
            <a:ext cx="4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/>
        </p:nvSpPr>
        <p:spPr bwMode="auto">
          <a:xfrm flipH="1" flipV="1">
            <a:off x="5899150" y="4848225"/>
            <a:ext cx="3810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 flipH="1" flipV="1">
            <a:off x="5695950" y="4818063"/>
            <a:ext cx="52388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 flipH="1" flipV="1">
            <a:off x="5524500" y="4784725"/>
            <a:ext cx="38100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 flipH="1" flipV="1">
            <a:off x="5332413" y="4751388"/>
            <a:ext cx="44450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Line 23"/>
          <p:cNvSpPr>
            <a:spLocks noChangeShapeType="1"/>
          </p:cNvSpPr>
          <p:nvPr/>
        </p:nvSpPr>
        <p:spPr bwMode="auto">
          <a:xfrm flipH="1" flipV="1">
            <a:off x="5146675" y="4708525"/>
            <a:ext cx="44450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/>
        </p:nvSpPr>
        <p:spPr bwMode="auto">
          <a:xfrm flipH="1" flipV="1">
            <a:off x="4965700" y="4657725"/>
            <a:ext cx="39688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/>
        </p:nvSpPr>
        <p:spPr bwMode="auto">
          <a:xfrm flipH="1" flipV="1">
            <a:off x="4781550" y="4613275"/>
            <a:ext cx="4127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26"/>
          <p:cNvSpPr>
            <a:spLocks noChangeShapeType="1"/>
          </p:cNvSpPr>
          <p:nvPr/>
        </p:nvSpPr>
        <p:spPr bwMode="auto">
          <a:xfrm flipH="1" flipV="1">
            <a:off x="4597400" y="4552950"/>
            <a:ext cx="42863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Line 27"/>
          <p:cNvSpPr>
            <a:spLocks noChangeShapeType="1"/>
          </p:cNvSpPr>
          <p:nvPr/>
        </p:nvSpPr>
        <p:spPr bwMode="auto">
          <a:xfrm flipH="1" flipV="1">
            <a:off x="4416425" y="4495800"/>
            <a:ext cx="47625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Line 28"/>
          <p:cNvSpPr>
            <a:spLocks noChangeShapeType="1"/>
          </p:cNvSpPr>
          <p:nvPr/>
        </p:nvSpPr>
        <p:spPr bwMode="auto">
          <a:xfrm flipH="1" flipV="1">
            <a:off x="4238625" y="4432300"/>
            <a:ext cx="42863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Line 29"/>
          <p:cNvSpPr>
            <a:spLocks noChangeShapeType="1"/>
          </p:cNvSpPr>
          <p:nvPr/>
        </p:nvSpPr>
        <p:spPr bwMode="auto">
          <a:xfrm flipH="1" flipV="1">
            <a:off x="4062413" y="4362450"/>
            <a:ext cx="42862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Line 30"/>
          <p:cNvSpPr>
            <a:spLocks noChangeShapeType="1"/>
          </p:cNvSpPr>
          <p:nvPr/>
        </p:nvSpPr>
        <p:spPr bwMode="auto">
          <a:xfrm flipH="1" flipV="1">
            <a:off x="3890963" y="4286250"/>
            <a:ext cx="38100" cy="14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Line 31"/>
          <p:cNvSpPr>
            <a:spLocks noChangeShapeType="1"/>
          </p:cNvSpPr>
          <p:nvPr/>
        </p:nvSpPr>
        <p:spPr bwMode="auto">
          <a:xfrm flipH="1" flipV="1">
            <a:off x="3708400" y="4221163"/>
            <a:ext cx="71438" cy="71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Line 32"/>
          <p:cNvSpPr>
            <a:spLocks noChangeShapeType="1"/>
          </p:cNvSpPr>
          <p:nvPr/>
        </p:nvSpPr>
        <p:spPr bwMode="auto">
          <a:xfrm flipH="1" flipV="1">
            <a:off x="3548063" y="4117975"/>
            <a:ext cx="39687" cy="19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Line 33"/>
          <p:cNvSpPr>
            <a:spLocks noChangeShapeType="1"/>
          </p:cNvSpPr>
          <p:nvPr/>
        </p:nvSpPr>
        <p:spPr bwMode="auto">
          <a:xfrm flipH="1" flipV="1">
            <a:off x="3381375" y="4022725"/>
            <a:ext cx="38100" cy="20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34"/>
          <p:cNvSpPr>
            <a:spLocks noChangeShapeType="1"/>
          </p:cNvSpPr>
          <p:nvPr/>
        </p:nvSpPr>
        <p:spPr bwMode="auto">
          <a:xfrm flipH="1" flipV="1">
            <a:off x="3221038" y="3924300"/>
            <a:ext cx="38100" cy="22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Line 35"/>
          <p:cNvSpPr>
            <a:spLocks noChangeShapeType="1"/>
          </p:cNvSpPr>
          <p:nvPr/>
        </p:nvSpPr>
        <p:spPr bwMode="auto">
          <a:xfrm flipH="1" flipV="1">
            <a:off x="3063875" y="3822700"/>
            <a:ext cx="36513" cy="20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Line 36"/>
          <p:cNvSpPr>
            <a:spLocks noChangeShapeType="1"/>
          </p:cNvSpPr>
          <p:nvPr/>
        </p:nvSpPr>
        <p:spPr bwMode="auto">
          <a:xfrm flipH="1" flipV="1">
            <a:off x="2914650" y="3713163"/>
            <a:ext cx="30163" cy="23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8" name="Line 37"/>
          <p:cNvSpPr>
            <a:spLocks noChangeShapeType="1"/>
          </p:cNvSpPr>
          <p:nvPr/>
        </p:nvSpPr>
        <p:spPr bwMode="auto">
          <a:xfrm flipH="1" flipV="1">
            <a:off x="2762250" y="3590925"/>
            <a:ext cx="30163" cy="269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Line 38"/>
          <p:cNvSpPr>
            <a:spLocks noChangeShapeType="1"/>
          </p:cNvSpPr>
          <p:nvPr/>
        </p:nvSpPr>
        <p:spPr bwMode="auto">
          <a:xfrm flipH="1" flipV="1">
            <a:off x="2614613" y="3467100"/>
            <a:ext cx="39687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0" name="Line 39"/>
          <p:cNvSpPr>
            <a:spLocks noChangeShapeType="1"/>
          </p:cNvSpPr>
          <p:nvPr/>
        </p:nvSpPr>
        <p:spPr bwMode="auto">
          <a:xfrm flipH="1" flipV="1">
            <a:off x="2466975" y="3325813"/>
            <a:ext cx="49213" cy="41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1" name="Line 40"/>
          <p:cNvSpPr>
            <a:spLocks noChangeShapeType="1"/>
          </p:cNvSpPr>
          <p:nvPr/>
        </p:nvSpPr>
        <p:spPr bwMode="auto">
          <a:xfrm flipH="1" flipV="1">
            <a:off x="2278063" y="3130550"/>
            <a:ext cx="38100" cy="41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72" name="Group 57"/>
          <p:cNvGrpSpPr>
            <a:grpSpLocks/>
          </p:cNvGrpSpPr>
          <p:nvPr/>
        </p:nvGrpSpPr>
        <p:grpSpPr bwMode="auto">
          <a:xfrm>
            <a:off x="4314825" y="3648075"/>
            <a:ext cx="2732088" cy="457200"/>
            <a:chOff x="2718" y="2298"/>
            <a:chExt cx="1721" cy="288"/>
          </a:xfrm>
        </p:grpSpPr>
        <p:sp>
          <p:nvSpPr>
            <p:cNvPr id="18480" name="Line 42"/>
            <p:cNvSpPr>
              <a:spLocks noChangeShapeType="1"/>
            </p:cNvSpPr>
            <p:nvPr/>
          </p:nvSpPr>
          <p:spPr bwMode="auto">
            <a:xfrm flipH="1" flipV="1">
              <a:off x="3846" y="2556"/>
              <a:ext cx="122" cy="1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Line 43"/>
            <p:cNvSpPr>
              <a:spLocks noChangeShapeType="1"/>
            </p:cNvSpPr>
            <p:nvPr/>
          </p:nvSpPr>
          <p:spPr bwMode="auto">
            <a:xfrm flipH="1">
              <a:off x="4338" y="2586"/>
              <a:ext cx="101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Line 44"/>
            <p:cNvSpPr>
              <a:spLocks noChangeShapeType="1"/>
            </p:cNvSpPr>
            <p:nvPr/>
          </p:nvSpPr>
          <p:spPr bwMode="auto">
            <a:xfrm flipH="1" flipV="1">
              <a:off x="4215" y="2583"/>
              <a:ext cx="120" cy="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Line 45"/>
            <p:cNvSpPr>
              <a:spLocks noChangeShapeType="1"/>
            </p:cNvSpPr>
            <p:nvPr/>
          </p:nvSpPr>
          <p:spPr bwMode="auto">
            <a:xfrm flipH="1" flipV="1">
              <a:off x="4089" y="2577"/>
              <a:ext cx="125" cy="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Line 46"/>
            <p:cNvSpPr>
              <a:spLocks noChangeShapeType="1"/>
            </p:cNvSpPr>
            <p:nvPr/>
          </p:nvSpPr>
          <p:spPr bwMode="auto">
            <a:xfrm flipH="1" flipV="1">
              <a:off x="3972" y="2568"/>
              <a:ext cx="122" cy="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Line 47"/>
            <p:cNvSpPr>
              <a:spLocks noChangeShapeType="1"/>
            </p:cNvSpPr>
            <p:nvPr/>
          </p:nvSpPr>
          <p:spPr bwMode="auto">
            <a:xfrm flipH="1" flipV="1">
              <a:off x="3732" y="2541"/>
              <a:ext cx="122" cy="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Line 48"/>
            <p:cNvSpPr>
              <a:spLocks noChangeShapeType="1"/>
            </p:cNvSpPr>
            <p:nvPr/>
          </p:nvSpPr>
          <p:spPr bwMode="auto">
            <a:xfrm flipH="1" flipV="1">
              <a:off x="3609" y="2526"/>
              <a:ext cx="125" cy="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Line 49"/>
            <p:cNvSpPr>
              <a:spLocks noChangeShapeType="1"/>
            </p:cNvSpPr>
            <p:nvPr/>
          </p:nvSpPr>
          <p:spPr bwMode="auto">
            <a:xfrm flipH="1" flipV="1">
              <a:off x="3492" y="2502"/>
              <a:ext cx="123" cy="2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Line 50"/>
            <p:cNvSpPr>
              <a:spLocks noChangeShapeType="1"/>
            </p:cNvSpPr>
            <p:nvPr/>
          </p:nvSpPr>
          <p:spPr bwMode="auto">
            <a:xfrm flipH="1" flipV="1">
              <a:off x="3375" y="2481"/>
              <a:ext cx="123" cy="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Line 51"/>
            <p:cNvSpPr>
              <a:spLocks noChangeShapeType="1"/>
            </p:cNvSpPr>
            <p:nvPr/>
          </p:nvSpPr>
          <p:spPr bwMode="auto">
            <a:xfrm flipH="1" flipV="1">
              <a:off x="3261" y="2457"/>
              <a:ext cx="120" cy="2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Line 52"/>
            <p:cNvSpPr>
              <a:spLocks noChangeShapeType="1"/>
            </p:cNvSpPr>
            <p:nvPr/>
          </p:nvSpPr>
          <p:spPr bwMode="auto">
            <a:xfrm flipH="1" flipV="1">
              <a:off x="3144" y="2427"/>
              <a:ext cx="120" cy="2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Line 53"/>
            <p:cNvSpPr>
              <a:spLocks noChangeShapeType="1"/>
            </p:cNvSpPr>
            <p:nvPr/>
          </p:nvSpPr>
          <p:spPr bwMode="auto">
            <a:xfrm flipH="1" flipV="1">
              <a:off x="3027" y="2397"/>
              <a:ext cx="120" cy="2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Line 54"/>
            <p:cNvSpPr>
              <a:spLocks noChangeShapeType="1"/>
            </p:cNvSpPr>
            <p:nvPr/>
          </p:nvSpPr>
          <p:spPr bwMode="auto">
            <a:xfrm flipH="1" flipV="1">
              <a:off x="2913" y="2364"/>
              <a:ext cx="119" cy="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Line 55"/>
            <p:cNvSpPr>
              <a:spLocks noChangeShapeType="1"/>
            </p:cNvSpPr>
            <p:nvPr/>
          </p:nvSpPr>
          <p:spPr bwMode="auto">
            <a:xfrm flipH="1" flipV="1">
              <a:off x="2799" y="2325"/>
              <a:ext cx="118" cy="3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4" name="Line 56"/>
            <p:cNvSpPr>
              <a:spLocks noChangeShapeType="1"/>
            </p:cNvSpPr>
            <p:nvPr/>
          </p:nvSpPr>
          <p:spPr bwMode="auto">
            <a:xfrm flipH="1" flipV="1">
              <a:off x="2718" y="2298"/>
              <a:ext cx="88" cy="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73" name="Group 64"/>
          <p:cNvGrpSpPr>
            <a:grpSpLocks/>
          </p:cNvGrpSpPr>
          <p:nvPr/>
        </p:nvGrpSpPr>
        <p:grpSpPr bwMode="auto">
          <a:xfrm>
            <a:off x="2295525" y="3648075"/>
            <a:ext cx="2019300" cy="571500"/>
            <a:chOff x="1446" y="2298"/>
            <a:chExt cx="1272" cy="360"/>
          </a:xfrm>
        </p:grpSpPr>
        <p:sp>
          <p:nvSpPr>
            <p:cNvPr id="18475" name="Line 59"/>
            <p:cNvSpPr>
              <a:spLocks noChangeShapeType="1"/>
            </p:cNvSpPr>
            <p:nvPr/>
          </p:nvSpPr>
          <p:spPr bwMode="auto">
            <a:xfrm flipH="1">
              <a:off x="1996" y="2298"/>
              <a:ext cx="722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Line 60"/>
            <p:cNvSpPr>
              <a:spLocks noChangeShapeType="1"/>
            </p:cNvSpPr>
            <p:nvPr/>
          </p:nvSpPr>
          <p:spPr bwMode="auto">
            <a:xfrm flipH="1">
              <a:off x="1899" y="2589"/>
              <a:ext cx="96" cy="3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Line 61"/>
            <p:cNvSpPr>
              <a:spLocks noChangeShapeType="1"/>
            </p:cNvSpPr>
            <p:nvPr/>
          </p:nvSpPr>
          <p:spPr bwMode="auto">
            <a:xfrm flipH="1">
              <a:off x="1794" y="2616"/>
              <a:ext cx="111" cy="2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Line 62"/>
            <p:cNvSpPr>
              <a:spLocks noChangeShapeType="1"/>
            </p:cNvSpPr>
            <p:nvPr/>
          </p:nvSpPr>
          <p:spPr bwMode="auto">
            <a:xfrm flipH="1">
              <a:off x="1686" y="2643"/>
              <a:ext cx="111" cy="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Line 63"/>
            <p:cNvSpPr>
              <a:spLocks noChangeShapeType="1"/>
            </p:cNvSpPr>
            <p:nvPr/>
          </p:nvSpPr>
          <p:spPr bwMode="auto">
            <a:xfrm flipH="1">
              <a:off x="1446" y="2658"/>
              <a:ext cx="23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74" name="Slide Number Placeholder 6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3736C39-9799-4630-B7FD-80E6EC6A563F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A Straddle Combination</a:t>
            </a:r>
            <a:br>
              <a:rPr lang="en-US" altLang="en-US" dirty="0" smtClean="0"/>
            </a:br>
            <a:r>
              <a:rPr lang="en-US" altLang="en-US" sz="2200" dirty="0" smtClean="0"/>
              <a:t>Figure 12.10, page </a:t>
            </a:r>
            <a:r>
              <a:rPr lang="en-US" altLang="en-US" sz="2200" dirty="0" smtClean="0"/>
              <a:t>265</a:t>
            </a:r>
            <a:endParaRPr lang="en-US" altLang="en-US" dirty="0" smtClean="0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749425" y="1676400"/>
            <a:ext cx="411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>
            <a:off x="2214563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2214563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2198688" y="2255838"/>
            <a:ext cx="1133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Profit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6923088" y="4046538"/>
            <a:ext cx="534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S</a:t>
            </a:r>
            <a:r>
              <a:rPr lang="en-US" altLang="en-US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 flipV="1">
            <a:off x="49577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4713288" y="4046538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</a:p>
        </p:txBody>
      </p:sp>
      <p:sp>
        <p:nvSpPr>
          <p:cNvPr id="19467" name="Line 10"/>
          <p:cNvSpPr>
            <a:spLocks noChangeShapeType="1"/>
          </p:cNvSpPr>
          <p:nvPr/>
        </p:nvSpPr>
        <p:spPr bwMode="auto">
          <a:xfrm flipH="1">
            <a:off x="2209800" y="44958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1"/>
          <p:cNvSpPr>
            <a:spLocks noChangeShapeType="1"/>
          </p:cNvSpPr>
          <p:nvPr/>
        </p:nvSpPr>
        <p:spPr bwMode="auto">
          <a:xfrm flipV="1">
            <a:off x="4953000" y="2209800"/>
            <a:ext cx="228600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2"/>
          <p:cNvSpPr>
            <a:spLocks noChangeShapeType="1"/>
          </p:cNvSpPr>
          <p:nvPr/>
        </p:nvSpPr>
        <p:spPr bwMode="auto">
          <a:xfrm>
            <a:off x="4953000" y="49530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3"/>
          <p:cNvSpPr>
            <a:spLocks noChangeShapeType="1"/>
          </p:cNvSpPr>
          <p:nvPr/>
        </p:nvSpPr>
        <p:spPr bwMode="auto">
          <a:xfrm flipH="1" flipV="1">
            <a:off x="2667000" y="2667000"/>
            <a:ext cx="228600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 flipV="1">
            <a:off x="4953000" y="3124200"/>
            <a:ext cx="2286000" cy="2286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5"/>
          <p:cNvSpPr>
            <a:spLocks noChangeShapeType="1"/>
          </p:cNvSpPr>
          <p:nvPr/>
        </p:nvSpPr>
        <p:spPr bwMode="auto">
          <a:xfrm flipH="1" flipV="1">
            <a:off x="2195513" y="2636838"/>
            <a:ext cx="2743200" cy="2743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D713914-E6B9-414D-9648-60CE098BFBF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685800"/>
            <a:ext cx="7772400" cy="1219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Strip &amp; Strap</a:t>
            </a:r>
            <a:br>
              <a:rPr lang="en-US" altLang="en-US" dirty="0" smtClean="0"/>
            </a:br>
            <a:r>
              <a:rPr lang="en-US" altLang="en-US" sz="2200" dirty="0" smtClean="0"/>
              <a:t>Figure  12.11, page </a:t>
            </a:r>
            <a:r>
              <a:rPr lang="en-US" altLang="en-US" sz="2200" dirty="0" smtClean="0"/>
              <a:t>266</a:t>
            </a:r>
            <a:endParaRPr lang="en-US" altLang="en-US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1752600"/>
            <a:ext cx="3505200" cy="2209800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>
            <a:off x="1485900" y="23622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1485900" y="4572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1470025" y="2255838"/>
            <a:ext cx="1133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Profit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2689225" y="4008438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3908425" y="4008438"/>
            <a:ext cx="534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S</a:t>
            </a:r>
            <a:r>
              <a:rPr lang="en-US" altLang="en-US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 flipV="1">
            <a:off x="2857500" y="44958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 flipV="1">
            <a:off x="2857500" y="3581400"/>
            <a:ext cx="1447800" cy="1447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 flipH="1" flipV="1">
            <a:off x="1825625" y="2708275"/>
            <a:ext cx="1031875" cy="2320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2"/>
          <p:cNvSpPr>
            <a:spLocks noChangeShapeType="1"/>
          </p:cNvSpPr>
          <p:nvPr/>
        </p:nvSpPr>
        <p:spPr bwMode="auto">
          <a:xfrm>
            <a:off x="4914900" y="23622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3"/>
          <p:cNvSpPr>
            <a:spLocks noChangeShapeType="1"/>
          </p:cNvSpPr>
          <p:nvPr/>
        </p:nvSpPr>
        <p:spPr bwMode="auto">
          <a:xfrm>
            <a:off x="4914900" y="4572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4899025" y="2255838"/>
            <a:ext cx="1133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Profit</a:t>
            </a:r>
          </a:p>
        </p:txBody>
      </p:sp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6118225" y="4008438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</a:p>
        </p:txBody>
      </p:sp>
      <p:sp>
        <p:nvSpPr>
          <p:cNvPr id="20497" name="Rectangle 16"/>
          <p:cNvSpPr>
            <a:spLocks noChangeArrowheads="1"/>
          </p:cNvSpPr>
          <p:nvPr/>
        </p:nvSpPr>
        <p:spPr bwMode="auto">
          <a:xfrm>
            <a:off x="7337425" y="4008438"/>
            <a:ext cx="534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S</a:t>
            </a:r>
            <a:r>
              <a:rPr lang="en-US" altLang="en-US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20498" name="Line 17"/>
          <p:cNvSpPr>
            <a:spLocks noChangeShapeType="1"/>
          </p:cNvSpPr>
          <p:nvPr/>
        </p:nvSpPr>
        <p:spPr bwMode="auto">
          <a:xfrm flipV="1">
            <a:off x="6286500" y="44958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18"/>
          <p:cNvSpPr>
            <a:spLocks noChangeShapeType="1"/>
          </p:cNvSpPr>
          <p:nvPr/>
        </p:nvSpPr>
        <p:spPr bwMode="auto">
          <a:xfrm flipH="1" flipV="1">
            <a:off x="4914900" y="3657600"/>
            <a:ext cx="1371600" cy="1371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Line 19"/>
          <p:cNvSpPr>
            <a:spLocks noChangeShapeType="1"/>
          </p:cNvSpPr>
          <p:nvPr/>
        </p:nvSpPr>
        <p:spPr bwMode="auto">
          <a:xfrm flipV="1">
            <a:off x="6286500" y="2459038"/>
            <a:ext cx="1143000" cy="25701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Rectangle 20"/>
          <p:cNvSpPr>
            <a:spLocks noChangeArrowheads="1"/>
          </p:cNvSpPr>
          <p:nvPr/>
        </p:nvSpPr>
        <p:spPr bwMode="auto">
          <a:xfrm>
            <a:off x="2536825" y="5380038"/>
            <a:ext cx="1019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Strip</a:t>
            </a:r>
          </a:p>
        </p:txBody>
      </p:sp>
      <p:sp>
        <p:nvSpPr>
          <p:cNvPr id="20502" name="Rectangle 21"/>
          <p:cNvSpPr>
            <a:spLocks noChangeArrowheads="1"/>
          </p:cNvSpPr>
          <p:nvPr/>
        </p:nvSpPr>
        <p:spPr bwMode="auto">
          <a:xfrm>
            <a:off x="5889625" y="5380038"/>
            <a:ext cx="1155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Strap</a:t>
            </a:r>
          </a:p>
        </p:txBody>
      </p:sp>
      <p:sp>
        <p:nvSpPr>
          <p:cNvPr id="20503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E0DA60B-BFBC-4401-A593-9D00591E1B7F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A Strangle Combination</a:t>
            </a:r>
            <a:br>
              <a:rPr lang="en-US" altLang="en-US" dirty="0" smtClean="0"/>
            </a:br>
            <a:r>
              <a:rPr lang="en-US" altLang="en-US" sz="2200" dirty="0" smtClean="0"/>
              <a:t>Figure 12.12, page </a:t>
            </a:r>
            <a:r>
              <a:rPr lang="en-US" altLang="en-US" sz="2200" dirty="0" smtClean="0"/>
              <a:t>267</a:t>
            </a:r>
            <a:endParaRPr lang="en-US" altLang="en-US" dirty="0" smtClean="0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1749425" y="1676400"/>
            <a:ext cx="411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>
            <a:off x="2214563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>
            <a:off x="2214563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V="1">
            <a:off x="40433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 flipV="1">
            <a:off x="58721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3798888" y="3475038"/>
            <a:ext cx="588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  <a:r>
              <a:rPr lang="en-US" alt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5627688" y="3475038"/>
            <a:ext cx="588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  <a:r>
              <a:rPr lang="en-US" alt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2198688" y="2255838"/>
            <a:ext cx="1131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Profit</a:t>
            </a:r>
          </a:p>
        </p:txBody>
      </p:sp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6923088" y="4084638"/>
            <a:ext cx="534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S</a:t>
            </a:r>
            <a:r>
              <a:rPr lang="en-US" altLang="en-US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 flipH="1" flipV="1">
            <a:off x="4000500" y="4714875"/>
            <a:ext cx="3086100" cy="95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3"/>
          <p:cNvSpPr>
            <a:spLocks noChangeShapeType="1"/>
          </p:cNvSpPr>
          <p:nvPr/>
        </p:nvSpPr>
        <p:spPr bwMode="auto">
          <a:xfrm flipH="1" flipV="1">
            <a:off x="2209800" y="2895600"/>
            <a:ext cx="18288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4"/>
          <p:cNvSpPr>
            <a:spLocks noChangeShapeType="1"/>
          </p:cNvSpPr>
          <p:nvPr/>
        </p:nvSpPr>
        <p:spPr bwMode="auto">
          <a:xfrm flipH="1">
            <a:off x="2209800" y="4495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5"/>
          <p:cNvSpPr>
            <a:spLocks noChangeShapeType="1"/>
          </p:cNvSpPr>
          <p:nvPr/>
        </p:nvSpPr>
        <p:spPr bwMode="auto">
          <a:xfrm flipV="1">
            <a:off x="5867400" y="3200400"/>
            <a:ext cx="129540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6"/>
          <p:cNvSpPr>
            <a:spLocks noChangeShapeType="1"/>
          </p:cNvSpPr>
          <p:nvPr/>
        </p:nvSpPr>
        <p:spPr bwMode="auto">
          <a:xfrm flipH="1" flipV="1">
            <a:off x="2209800" y="3352800"/>
            <a:ext cx="1828800" cy="1828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7"/>
          <p:cNvSpPr>
            <a:spLocks noChangeShapeType="1"/>
          </p:cNvSpPr>
          <p:nvPr/>
        </p:nvSpPr>
        <p:spPr bwMode="auto">
          <a:xfrm flipV="1">
            <a:off x="5867400" y="3505200"/>
            <a:ext cx="1676400" cy="1676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18"/>
          <p:cNvSpPr>
            <a:spLocks noChangeShapeType="1"/>
          </p:cNvSpPr>
          <p:nvPr/>
        </p:nvSpPr>
        <p:spPr bwMode="auto">
          <a:xfrm flipH="1">
            <a:off x="4038600" y="51816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6BF8FDC-8B29-4529-97B2-F71AA118C2E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Other Payoff Patterns</a:t>
            </a:r>
            <a:endParaRPr lang="en-US" alt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When the strike prices are close together a butterfly spread provides a payoff consisting of a small “spike”</a:t>
            </a:r>
          </a:p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If options with all strike prices were available any payoff pattern could (at least approximately) be created by combining the spikes obtained from different butterfly spreads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2B5AAFF-DD49-4D4D-B32D-1864B30945AC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Strategies to be Considered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543800" cy="4191000"/>
          </a:xfrm>
        </p:spPr>
        <p:txBody>
          <a:bodyPr lIns="92075" tIns="46038" rIns="92075" bIns="46038"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Bond plus option to create principal protected note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Stock plus option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Two or more options of the same type (a spread) 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Two or more options of different types (a combination)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4C79818-CE5B-4496-B079-1C58CE725A61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Principal Protected Note</a:t>
            </a:r>
            <a:endParaRPr lang="en-US" alt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Allows investor to take a risky position without risking any principal</a:t>
            </a:r>
          </a:p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Example: $1000 instrument consisting of</a:t>
            </a:r>
          </a:p>
          <a:p>
            <a:pPr lvl="1" eaLnBrk="1" hangingPunct="1"/>
            <a:r>
              <a:rPr lang="en-CA" altLang="en-US" smtClean="0">
                <a:latin typeface="Arial" charset="0"/>
                <a:cs typeface="Arial" charset="0"/>
              </a:rPr>
              <a:t>3-year zero-coupon bond with principal of $1000</a:t>
            </a:r>
          </a:p>
          <a:p>
            <a:pPr lvl="1" eaLnBrk="1" hangingPunct="1"/>
            <a:r>
              <a:rPr lang="en-CA" altLang="en-US" smtClean="0">
                <a:latin typeface="Arial" charset="0"/>
                <a:cs typeface="Arial" charset="0"/>
              </a:rPr>
              <a:t>3-year at-the-money call option on a stock portfolio currently worth $1000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644676F-ECC5-4394-95F3-F0F10CA49D33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Principal Protected Notes </a:t>
            </a:r>
            <a:r>
              <a:rPr lang="en-CA" altLang="en-US" sz="2400" smtClean="0"/>
              <a:t>continued</a:t>
            </a:r>
            <a:endParaRPr lang="en-US" altLang="en-US" sz="24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Viability depends on</a:t>
            </a:r>
          </a:p>
          <a:p>
            <a:pPr lvl="1" eaLnBrk="1" hangingPunct="1"/>
            <a:r>
              <a:rPr lang="en-CA" altLang="en-US" smtClean="0">
                <a:latin typeface="Arial" charset="0"/>
                <a:cs typeface="Arial" charset="0"/>
              </a:rPr>
              <a:t>Level of dividends</a:t>
            </a:r>
          </a:p>
          <a:p>
            <a:pPr lvl="1" eaLnBrk="1" hangingPunct="1"/>
            <a:r>
              <a:rPr lang="en-CA" altLang="en-US" smtClean="0">
                <a:latin typeface="Arial" charset="0"/>
                <a:cs typeface="Arial" charset="0"/>
              </a:rPr>
              <a:t>Level of interest rates</a:t>
            </a:r>
          </a:p>
          <a:p>
            <a:pPr lvl="1" eaLnBrk="1" hangingPunct="1"/>
            <a:r>
              <a:rPr lang="en-CA" altLang="en-US" smtClean="0">
                <a:latin typeface="Arial" charset="0"/>
                <a:cs typeface="Arial" charset="0"/>
              </a:rPr>
              <a:t>Volatility of the portfolio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Variations on standard product</a:t>
            </a:r>
          </a:p>
          <a:p>
            <a:pPr lvl="1" eaLnBrk="1" hangingPunct="1"/>
            <a:r>
              <a:rPr lang="en-CA" altLang="en-US" smtClean="0">
                <a:latin typeface="Arial" charset="0"/>
                <a:cs typeface="Arial" charset="0"/>
              </a:rPr>
              <a:t>Out of the money strike price</a:t>
            </a:r>
          </a:p>
          <a:p>
            <a:pPr lvl="1" eaLnBrk="1" hangingPunct="1"/>
            <a:r>
              <a:rPr lang="en-CA" altLang="en-US" smtClean="0">
                <a:latin typeface="Arial" charset="0"/>
                <a:cs typeface="Arial" charset="0"/>
              </a:rPr>
              <a:t>Caps on investor return</a:t>
            </a:r>
          </a:p>
          <a:p>
            <a:pPr lvl="1" eaLnBrk="1" hangingPunct="1"/>
            <a:r>
              <a:rPr lang="en-CA" altLang="en-US" smtClean="0">
                <a:latin typeface="Arial" charset="0"/>
                <a:cs typeface="Arial" charset="0"/>
              </a:rPr>
              <a:t>Knock outs, averaging features, etc</a:t>
            </a:r>
          </a:p>
          <a:p>
            <a:pPr lvl="1" eaLnBrk="1" hangingPunct="1"/>
            <a:endParaRPr lang="en-CA" altLang="en-US" smtClean="0">
              <a:latin typeface="Arial" charset="0"/>
              <a:cs typeface="Arial" charset="0"/>
            </a:endParaRPr>
          </a:p>
          <a:p>
            <a:pPr lvl="1" eaLnBrk="1" hangingPunct="1"/>
            <a:endParaRPr lang="en-CA" altLang="en-US" smtClean="0">
              <a:latin typeface="Arial" charset="0"/>
              <a:cs typeface="Arial" charset="0"/>
            </a:endParaRP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F14AF4-1224-48C5-B996-C89F95DF90AE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44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3500" dirty="0" smtClean="0"/>
              <a:t>Positions in an Option &amp; the Underlying </a:t>
            </a:r>
            <a:r>
              <a:rPr lang="en-US" altLang="en-US" sz="2000" dirty="0" smtClean="0"/>
              <a:t>(Figure 12.1, page </a:t>
            </a:r>
            <a:r>
              <a:rPr lang="en-US" altLang="en-US" sz="2000" dirty="0" smtClean="0"/>
              <a:t>255)</a:t>
            </a:r>
            <a:endParaRPr lang="en-US" altLang="en-US" sz="3500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0313" y="1189038"/>
            <a:ext cx="3521075" cy="4538662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1716088" y="1785938"/>
            <a:ext cx="0" cy="2071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1716088" y="2887663"/>
            <a:ext cx="237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1752600" y="1935163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Profit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3784600" y="2894013"/>
            <a:ext cx="51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itchFamily="18" charset="0"/>
              </a:rPr>
              <a:t>S</a:t>
            </a:r>
            <a:r>
              <a:rPr lang="en-US" altLang="en-US" sz="24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2632075" y="2924175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itchFamily="18" charset="0"/>
              </a:rPr>
              <a:t>K</a:t>
            </a: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V="1">
            <a:off x="1716088" y="2541588"/>
            <a:ext cx="1114425" cy="1055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>
            <a:off x="2843213" y="2565400"/>
            <a:ext cx="827087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1"/>
          <p:cNvSpPr>
            <a:spLocks noChangeShapeType="1"/>
          </p:cNvSpPr>
          <p:nvPr/>
        </p:nvSpPr>
        <p:spPr bwMode="auto">
          <a:xfrm flipV="1">
            <a:off x="2825750" y="2840038"/>
            <a:ext cx="0" cy="47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2"/>
          <p:cNvSpPr>
            <a:spLocks noChangeShapeType="1"/>
          </p:cNvSpPr>
          <p:nvPr/>
        </p:nvSpPr>
        <p:spPr bwMode="auto">
          <a:xfrm>
            <a:off x="1720850" y="2779713"/>
            <a:ext cx="11049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3"/>
          <p:cNvSpPr>
            <a:spLocks noChangeShapeType="1"/>
          </p:cNvSpPr>
          <p:nvPr/>
        </p:nvSpPr>
        <p:spPr bwMode="auto">
          <a:xfrm>
            <a:off x="2825750" y="2760663"/>
            <a:ext cx="850900" cy="8048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4"/>
          <p:cNvSpPr>
            <a:spLocks noChangeShapeType="1"/>
          </p:cNvSpPr>
          <p:nvPr/>
        </p:nvSpPr>
        <p:spPr bwMode="auto">
          <a:xfrm flipH="1">
            <a:off x="1720850" y="1854200"/>
            <a:ext cx="1941513" cy="18367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5"/>
          <p:cNvSpPr>
            <a:spLocks noChangeShapeType="1"/>
          </p:cNvSpPr>
          <p:nvPr/>
        </p:nvSpPr>
        <p:spPr bwMode="auto">
          <a:xfrm>
            <a:off x="5316538" y="1785938"/>
            <a:ext cx="0" cy="2071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6"/>
          <p:cNvSpPr>
            <a:spLocks noChangeShapeType="1"/>
          </p:cNvSpPr>
          <p:nvPr/>
        </p:nvSpPr>
        <p:spPr bwMode="auto">
          <a:xfrm>
            <a:off x="5316538" y="2887663"/>
            <a:ext cx="2373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7"/>
          <p:cNvSpPr>
            <a:spLocks noChangeArrowheads="1"/>
          </p:cNvSpPr>
          <p:nvPr/>
        </p:nvSpPr>
        <p:spPr bwMode="auto">
          <a:xfrm>
            <a:off x="5410200" y="1828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Profit</a:t>
            </a:r>
          </a:p>
        </p:txBody>
      </p:sp>
      <p:sp>
        <p:nvSpPr>
          <p:cNvPr id="9235" name="Rectangle 18"/>
          <p:cNvSpPr>
            <a:spLocks noChangeArrowheads="1"/>
          </p:cNvSpPr>
          <p:nvPr/>
        </p:nvSpPr>
        <p:spPr bwMode="auto">
          <a:xfrm>
            <a:off x="7402513" y="2894013"/>
            <a:ext cx="51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itchFamily="18" charset="0"/>
              </a:rPr>
              <a:t>S</a:t>
            </a:r>
            <a:r>
              <a:rPr lang="en-US" altLang="en-US" sz="24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9236" name="Rectangle 19"/>
          <p:cNvSpPr>
            <a:spLocks noChangeArrowheads="1"/>
          </p:cNvSpPr>
          <p:nvPr/>
        </p:nvSpPr>
        <p:spPr bwMode="auto">
          <a:xfrm>
            <a:off x="6226175" y="24447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itchFamily="18" charset="0"/>
              </a:rPr>
              <a:t>K</a:t>
            </a:r>
          </a:p>
        </p:txBody>
      </p:sp>
      <p:sp>
        <p:nvSpPr>
          <p:cNvPr id="9237" name="Line 20"/>
          <p:cNvSpPr>
            <a:spLocks noChangeShapeType="1"/>
          </p:cNvSpPr>
          <p:nvPr/>
        </p:nvSpPr>
        <p:spPr bwMode="auto">
          <a:xfrm>
            <a:off x="6443663" y="3213100"/>
            <a:ext cx="7683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Line 21"/>
          <p:cNvSpPr>
            <a:spLocks noChangeShapeType="1"/>
          </p:cNvSpPr>
          <p:nvPr/>
        </p:nvSpPr>
        <p:spPr bwMode="auto">
          <a:xfrm flipH="1" flipV="1">
            <a:off x="5326063" y="2149475"/>
            <a:ext cx="1120775" cy="1060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Line 22"/>
          <p:cNvSpPr>
            <a:spLocks noChangeShapeType="1"/>
          </p:cNvSpPr>
          <p:nvPr/>
        </p:nvSpPr>
        <p:spPr bwMode="auto">
          <a:xfrm>
            <a:off x="5326063" y="2995613"/>
            <a:ext cx="11128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3"/>
          <p:cNvSpPr>
            <a:spLocks noChangeShapeType="1"/>
          </p:cNvSpPr>
          <p:nvPr/>
        </p:nvSpPr>
        <p:spPr bwMode="auto">
          <a:xfrm flipV="1">
            <a:off x="6438900" y="2290763"/>
            <a:ext cx="744538" cy="7048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Line 24"/>
          <p:cNvSpPr>
            <a:spLocks noChangeShapeType="1"/>
          </p:cNvSpPr>
          <p:nvPr/>
        </p:nvSpPr>
        <p:spPr bwMode="auto">
          <a:xfrm>
            <a:off x="5326063" y="2020888"/>
            <a:ext cx="19304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25"/>
          <p:cNvSpPr>
            <a:spLocks noChangeShapeType="1"/>
          </p:cNvSpPr>
          <p:nvPr/>
        </p:nvSpPr>
        <p:spPr bwMode="auto">
          <a:xfrm flipV="1">
            <a:off x="6438900" y="2844800"/>
            <a:ext cx="0" cy="42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26"/>
          <p:cNvSpPr>
            <a:spLocks noChangeShapeType="1"/>
          </p:cNvSpPr>
          <p:nvPr/>
        </p:nvSpPr>
        <p:spPr bwMode="auto">
          <a:xfrm>
            <a:off x="1716088" y="4040188"/>
            <a:ext cx="0" cy="206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7"/>
          <p:cNvSpPr>
            <a:spLocks noChangeShapeType="1"/>
          </p:cNvSpPr>
          <p:nvPr/>
        </p:nvSpPr>
        <p:spPr bwMode="auto">
          <a:xfrm>
            <a:off x="1716088" y="5126038"/>
            <a:ext cx="237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Rectangle 28"/>
          <p:cNvSpPr>
            <a:spLocks noChangeArrowheads="1"/>
          </p:cNvSpPr>
          <p:nvPr/>
        </p:nvSpPr>
        <p:spPr bwMode="auto">
          <a:xfrm>
            <a:off x="1752600" y="39624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Profit</a:t>
            </a:r>
          </a:p>
        </p:txBody>
      </p:sp>
      <p:sp>
        <p:nvSpPr>
          <p:cNvPr id="9246" name="Rectangle 29"/>
          <p:cNvSpPr>
            <a:spLocks noChangeArrowheads="1"/>
          </p:cNvSpPr>
          <p:nvPr/>
        </p:nvSpPr>
        <p:spPr bwMode="auto">
          <a:xfrm>
            <a:off x="3784600" y="5132388"/>
            <a:ext cx="51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itchFamily="18" charset="0"/>
              </a:rPr>
              <a:t>S</a:t>
            </a:r>
            <a:r>
              <a:rPr lang="en-US" altLang="en-US" sz="24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9247" name="Rectangle 30"/>
          <p:cNvSpPr>
            <a:spLocks noChangeArrowheads="1"/>
          </p:cNvSpPr>
          <p:nvPr/>
        </p:nvSpPr>
        <p:spPr bwMode="auto">
          <a:xfrm>
            <a:off x="2663825" y="46767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itchFamily="18" charset="0"/>
              </a:rPr>
              <a:t>K</a:t>
            </a:r>
          </a:p>
        </p:txBody>
      </p:sp>
      <p:sp>
        <p:nvSpPr>
          <p:cNvPr id="9248" name="Line 31"/>
          <p:cNvSpPr>
            <a:spLocks noChangeShapeType="1"/>
          </p:cNvSpPr>
          <p:nvPr/>
        </p:nvSpPr>
        <p:spPr bwMode="auto">
          <a:xfrm>
            <a:off x="1692275" y="5229225"/>
            <a:ext cx="11414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Line 32"/>
          <p:cNvSpPr>
            <a:spLocks noChangeShapeType="1"/>
          </p:cNvSpPr>
          <p:nvPr/>
        </p:nvSpPr>
        <p:spPr bwMode="auto">
          <a:xfrm flipV="1">
            <a:off x="2855913" y="4498975"/>
            <a:ext cx="782637" cy="7397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Line 33"/>
          <p:cNvSpPr>
            <a:spLocks noChangeShapeType="1"/>
          </p:cNvSpPr>
          <p:nvPr/>
        </p:nvSpPr>
        <p:spPr bwMode="auto">
          <a:xfrm flipV="1">
            <a:off x="2870200" y="5080000"/>
            <a:ext cx="0" cy="41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Line 34"/>
          <p:cNvSpPr>
            <a:spLocks noChangeShapeType="1"/>
          </p:cNvSpPr>
          <p:nvPr/>
        </p:nvSpPr>
        <p:spPr bwMode="auto">
          <a:xfrm flipH="1" flipV="1">
            <a:off x="1692275" y="4221163"/>
            <a:ext cx="1154113" cy="10906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Line 35"/>
          <p:cNvSpPr>
            <a:spLocks noChangeShapeType="1"/>
          </p:cNvSpPr>
          <p:nvPr/>
        </p:nvSpPr>
        <p:spPr bwMode="auto">
          <a:xfrm>
            <a:off x="2870200" y="5346700"/>
            <a:ext cx="742950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Line 36"/>
          <p:cNvSpPr>
            <a:spLocks noChangeShapeType="1"/>
          </p:cNvSpPr>
          <p:nvPr/>
        </p:nvSpPr>
        <p:spPr bwMode="auto">
          <a:xfrm flipV="1">
            <a:off x="1720850" y="4264025"/>
            <a:ext cx="1922463" cy="18065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Line 37"/>
          <p:cNvSpPr>
            <a:spLocks noChangeShapeType="1"/>
          </p:cNvSpPr>
          <p:nvPr/>
        </p:nvSpPr>
        <p:spPr bwMode="auto">
          <a:xfrm>
            <a:off x="5316538" y="4035425"/>
            <a:ext cx="0" cy="206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Line 38"/>
          <p:cNvSpPr>
            <a:spLocks noChangeShapeType="1"/>
          </p:cNvSpPr>
          <p:nvPr/>
        </p:nvSpPr>
        <p:spPr bwMode="auto">
          <a:xfrm>
            <a:off x="5316538" y="5126038"/>
            <a:ext cx="2373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39"/>
          <p:cNvSpPr>
            <a:spLocks noChangeArrowheads="1"/>
          </p:cNvSpPr>
          <p:nvPr/>
        </p:nvSpPr>
        <p:spPr bwMode="auto">
          <a:xfrm>
            <a:off x="5334000" y="3886200"/>
            <a:ext cx="1025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Profit</a:t>
            </a:r>
          </a:p>
        </p:txBody>
      </p:sp>
      <p:sp>
        <p:nvSpPr>
          <p:cNvPr id="9257" name="Rectangle 40"/>
          <p:cNvSpPr>
            <a:spLocks noChangeArrowheads="1"/>
          </p:cNvSpPr>
          <p:nvPr/>
        </p:nvSpPr>
        <p:spPr bwMode="auto">
          <a:xfrm>
            <a:off x="7402513" y="5132388"/>
            <a:ext cx="51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itchFamily="18" charset="0"/>
              </a:rPr>
              <a:t>S</a:t>
            </a:r>
            <a:r>
              <a:rPr lang="en-US" altLang="en-US" sz="24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9258" name="Rectangle 41"/>
          <p:cNvSpPr>
            <a:spLocks noChangeArrowheads="1"/>
          </p:cNvSpPr>
          <p:nvPr/>
        </p:nvSpPr>
        <p:spPr bwMode="auto">
          <a:xfrm>
            <a:off x="6226175" y="510698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itchFamily="18" charset="0"/>
              </a:rPr>
              <a:t>K</a:t>
            </a:r>
          </a:p>
        </p:txBody>
      </p:sp>
      <p:sp>
        <p:nvSpPr>
          <p:cNvPr id="9259" name="Line 42"/>
          <p:cNvSpPr>
            <a:spLocks noChangeShapeType="1"/>
          </p:cNvSpPr>
          <p:nvPr/>
        </p:nvSpPr>
        <p:spPr bwMode="auto">
          <a:xfrm>
            <a:off x="5314950" y="5029200"/>
            <a:ext cx="11287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Line 43"/>
          <p:cNvSpPr>
            <a:spLocks noChangeShapeType="1"/>
          </p:cNvSpPr>
          <p:nvPr/>
        </p:nvSpPr>
        <p:spPr bwMode="auto">
          <a:xfrm flipH="1" flipV="1">
            <a:off x="6443663" y="5013325"/>
            <a:ext cx="903287" cy="8556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Line 44"/>
          <p:cNvSpPr>
            <a:spLocks noChangeShapeType="1"/>
          </p:cNvSpPr>
          <p:nvPr/>
        </p:nvSpPr>
        <p:spPr bwMode="auto">
          <a:xfrm>
            <a:off x="5295900" y="4127500"/>
            <a:ext cx="2051050" cy="1943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2" name="Line 45"/>
          <p:cNvSpPr>
            <a:spLocks noChangeShapeType="1"/>
          </p:cNvSpPr>
          <p:nvPr/>
        </p:nvSpPr>
        <p:spPr bwMode="auto">
          <a:xfrm flipV="1">
            <a:off x="6438900" y="5080000"/>
            <a:ext cx="0" cy="41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3" name="Line 46"/>
          <p:cNvSpPr>
            <a:spLocks noChangeShapeType="1"/>
          </p:cNvSpPr>
          <p:nvPr/>
        </p:nvSpPr>
        <p:spPr bwMode="auto">
          <a:xfrm>
            <a:off x="6437313" y="4910138"/>
            <a:ext cx="8826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7"/>
          <p:cNvSpPr>
            <a:spLocks noChangeShapeType="1"/>
          </p:cNvSpPr>
          <p:nvPr/>
        </p:nvSpPr>
        <p:spPr bwMode="auto">
          <a:xfrm flipH="1">
            <a:off x="5326063" y="4887913"/>
            <a:ext cx="1112837" cy="10541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5" name="Rectangle 48"/>
          <p:cNvSpPr>
            <a:spLocks noChangeArrowheads="1"/>
          </p:cNvSpPr>
          <p:nvPr/>
        </p:nvSpPr>
        <p:spPr bwMode="auto">
          <a:xfrm>
            <a:off x="2516188" y="3486150"/>
            <a:ext cx="542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(a)</a:t>
            </a:r>
          </a:p>
        </p:txBody>
      </p:sp>
      <p:sp>
        <p:nvSpPr>
          <p:cNvPr id="9266" name="Rectangle 49"/>
          <p:cNvSpPr>
            <a:spLocks noChangeArrowheads="1"/>
          </p:cNvSpPr>
          <p:nvPr/>
        </p:nvSpPr>
        <p:spPr bwMode="auto">
          <a:xfrm>
            <a:off x="6105525" y="3622675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(b)</a:t>
            </a:r>
          </a:p>
        </p:txBody>
      </p:sp>
      <p:sp>
        <p:nvSpPr>
          <p:cNvPr id="9267" name="Rectangle 50"/>
          <p:cNvSpPr>
            <a:spLocks noChangeArrowheads="1"/>
          </p:cNvSpPr>
          <p:nvPr/>
        </p:nvSpPr>
        <p:spPr bwMode="auto">
          <a:xfrm>
            <a:off x="2584450" y="5851525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(c)</a:t>
            </a:r>
          </a:p>
        </p:txBody>
      </p:sp>
      <p:sp>
        <p:nvSpPr>
          <p:cNvPr id="9268" name="Rectangle 51"/>
          <p:cNvSpPr>
            <a:spLocks noChangeArrowheads="1"/>
          </p:cNvSpPr>
          <p:nvPr/>
        </p:nvSpPr>
        <p:spPr bwMode="auto">
          <a:xfrm>
            <a:off x="6105525" y="5851525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(d)</a:t>
            </a:r>
          </a:p>
        </p:txBody>
      </p:sp>
      <p:sp>
        <p:nvSpPr>
          <p:cNvPr id="9269" name="Slide Number Placeholder 5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B7ACD80-5A35-4884-8104-C51F243FE5EB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Bull Spread Using Calls</a:t>
            </a:r>
            <a:br>
              <a:rPr lang="en-US" altLang="en-US" dirty="0" smtClean="0"/>
            </a:br>
            <a:r>
              <a:rPr lang="en-US" altLang="en-US" sz="2000" dirty="0" smtClean="0"/>
              <a:t>(Figure 12.2, page </a:t>
            </a:r>
            <a:r>
              <a:rPr lang="en-US" altLang="en-US" sz="2000" dirty="0" smtClean="0"/>
              <a:t>256)</a:t>
            </a:r>
            <a:endParaRPr lang="en-US" alt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5138" y="1752600"/>
            <a:ext cx="4114800" cy="2438400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2192338" y="22860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2192338" y="41148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6"/>
          <p:cNvSpPr>
            <a:spLocks noChangeShapeType="1"/>
          </p:cNvSpPr>
          <p:nvPr/>
        </p:nvSpPr>
        <p:spPr bwMode="auto">
          <a:xfrm flipV="1">
            <a:off x="4021138" y="40386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 flipV="1">
            <a:off x="5849938" y="40386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3776663" y="4084638"/>
            <a:ext cx="588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  <a:r>
              <a:rPr lang="en-US" alt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5181600" y="4084638"/>
            <a:ext cx="1484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lvl="1">
              <a:spcBef>
                <a:spcPct val="0"/>
              </a:spcBef>
              <a:buSzTx/>
              <a:buFontTx/>
              <a:buNone/>
            </a:pPr>
            <a:r>
              <a:rPr lang="en-US" altLang="en-US" sz="3200" i="1">
                <a:latin typeface="Times New Roman" pitchFamily="18" charset="0"/>
              </a:rPr>
              <a:t>K</a:t>
            </a:r>
            <a:r>
              <a:rPr lang="en-US" altLang="en-US" sz="320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2176463" y="2332038"/>
            <a:ext cx="1133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Profit</a:t>
            </a:r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6900863" y="3505200"/>
            <a:ext cx="5667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S</a:t>
            </a:r>
            <a:r>
              <a:rPr lang="en-US" altLang="en-US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0253" name="Line 12"/>
          <p:cNvSpPr>
            <a:spLocks noChangeShapeType="1"/>
          </p:cNvSpPr>
          <p:nvPr/>
        </p:nvSpPr>
        <p:spPr bwMode="auto">
          <a:xfrm flipV="1">
            <a:off x="3929063" y="3000375"/>
            <a:ext cx="2000250" cy="2143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3"/>
          <p:cNvSpPr>
            <a:spLocks noChangeShapeType="1"/>
          </p:cNvSpPr>
          <p:nvPr/>
        </p:nvSpPr>
        <p:spPr bwMode="auto">
          <a:xfrm flipV="1">
            <a:off x="3929063" y="2571750"/>
            <a:ext cx="2857500" cy="30003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4"/>
          <p:cNvSpPr>
            <a:spLocks noChangeShapeType="1"/>
          </p:cNvSpPr>
          <p:nvPr/>
        </p:nvSpPr>
        <p:spPr bwMode="auto">
          <a:xfrm flipH="1" flipV="1">
            <a:off x="2214563" y="5572125"/>
            <a:ext cx="17145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5"/>
          <p:cNvSpPr>
            <a:spLocks noChangeShapeType="1"/>
          </p:cNvSpPr>
          <p:nvPr/>
        </p:nvSpPr>
        <p:spPr bwMode="auto">
          <a:xfrm flipH="1">
            <a:off x="2214563" y="5143500"/>
            <a:ext cx="17145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>
            <a:off x="5929313" y="3000375"/>
            <a:ext cx="11477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7"/>
          <p:cNvSpPr>
            <a:spLocks noChangeShapeType="1"/>
          </p:cNvSpPr>
          <p:nvPr/>
        </p:nvSpPr>
        <p:spPr bwMode="auto">
          <a:xfrm flipH="1">
            <a:off x="2192338" y="3657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8"/>
          <p:cNvSpPr>
            <a:spLocks noChangeShapeType="1"/>
          </p:cNvSpPr>
          <p:nvPr/>
        </p:nvSpPr>
        <p:spPr bwMode="auto">
          <a:xfrm>
            <a:off x="5849938" y="3657600"/>
            <a:ext cx="121920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C01D35-6A06-4914-B504-548A58590373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Bull Spread Using Puts</a:t>
            </a:r>
            <a:br>
              <a:rPr lang="en-US" altLang="en-US" dirty="0" smtClean="0"/>
            </a:br>
            <a:r>
              <a:rPr lang="en-US" altLang="en-US" sz="2000" dirty="0" smtClean="0"/>
              <a:t>Figure 12.3, page </a:t>
            </a:r>
            <a:r>
              <a:rPr lang="en-US" altLang="en-US" sz="2000" dirty="0" smtClean="0"/>
              <a:t>258</a:t>
            </a:r>
            <a:endParaRPr lang="en-US" altLang="en-US" dirty="0" smtClean="0"/>
          </a:p>
        </p:txBody>
      </p:sp>
      <p:grpSp>
        <p:nvGrpSpPr>
          <p:cNvPr id="11268" name="Group 19"/>
          <p:cNvGrpSpPr>
            <a:grpSpLocks/>
          </p:cNvGrpSpPr>
          <p:nvPr/>
        </p:nvGrpSpPr>
        <p:grpSpPr bwMode="auto">
          <a:xfrm>
            <a:off x="1643063" y="1785938"/>
            <a:ext cx="5708650" cy="4286250"/>
            <a:chOff x="949" y="1104"/>
            <a:chExt cx="3596" cy="2700"/>
          </a:xfrm>
        </p:grpSpPr>
        <p:sp>
          <p:nvSpPr>
            <p:cNvPr id="11270" name="Rectangle 3"/>
            <p:cNvSpPr>
              <a:spLocks noChangeArrowheads="1"/>
            </p:cNvSpPr>
            <p:nvPr/>
          </p:nvSpPr>
          <p:spPr bwMode="auto">
            <a:xfrm>
              <a:off x="949" y="1104"/>
              <a:ext cx="2592" cy="1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11271" name="Line 4"/>
            <p:cNvSpPr>
              <a:spLocks noChangeShapeType="1"/>
            </p:cNvSpPr>
            <p:nvPr/>
          </p:nvSpPr>
          <p:spPr bwMode="auto">
            <a:xfrm>
              <a:off x="1242" y="1440"/>
              <a:ext cx="0" cy="2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Line 5"/>
            <p:cNvSpPr>
              <a:spLocks noChangeShapeType="1"/>
            </p:cNvSpPr>
            <p:nvPr/>
          </p:nvSpPr>
          <p:spPr bwMode="auto">
            <a:xfrm>
              <a:off x="1242" y="2592"/>
              <a:ext cx="3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Line 6"/>
            <p:cNvSpPr>
              <a:spLocks noChangeShapeType="1"/>
            </p:cNvSpPr>
            <p:nvPr/>
          </p:nvSpPr>
          <p:spPr bwMode="auto">
            <a:xfrm flipV="1">
              <a:off x="2394" y="2544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Line 7"/>
            <p:cNvSpPr>
              <a:spLocks noChangeShapeType="1"/>
            </p:cNvSpPr>
            <p:nvPr/>
          </p:nvSpPr>
          <p:spPr bwMode="auto">
            <a:xfrm flipV="1">
              <a:off x="3546" y="2544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8"/>
            <p:cNvSpPr>
              <a:spLocks noChangeArrowheads="1"/>
            </p:cNvSpPr>
            <p:nvPr/>
          </p:nvSpPr>
          <p:spPr bwMode="auto">
            <a:xfrm>
              <a:off x="2254" y="2189"/>
              <a:ext cx="491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i="1">
                  <a:latin typeface="Times New Roman" pitchFamily="18" charset="0"/>
                </a:rPr>
                <a:t>K</a:t>
              </a:r>
              <a:r>
                <a:rPr lang="en-US" altLang="en-US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276" name="Rectangle 9"/>
            <p:cNvSpPr>
              <a:spLocks noChangeArrowheads="1"/>
            </p:cNvSpPr>
            <p:nvPr/>
          </p:nvSpPr>
          <p:spPr bwMode="auto">
            <a:xfrm>
              <a:off x="3392" y="2189"/>
              <a:ext cx="37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i="1">
                  <a:latin typeface="Times New Roman" pitchFamily="18" charset="0"/>
                </a:rPr>
                <a:t>K</a:t>
              </a:r>
              <a:r>
                <a:rPr lang="en-US" altLang="en-US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277" name="Rectangle 10"/>
            <p:cNvSpPr>
              <a:spLocks noChangeArrowheads="1"/>
            </p:cNvSpPr>
            <p:nvPr/>
          </p:nvSpPr>
          <p:spPr bwMode="auto">
            <a:xfrm>
              <a:off x="1232" y="1469"/>
              <a:ext cx="7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Arial" charset="0"/>
                </a:rPr>
                <a:t>Profit</a:t>
              </a:r>
            </a:p>
          </p:txBody>
        </p:sp>
        <p:sp>
          <p:nvSpPr>
            <p:cNvPr id="11278" name="Rectangle 11"/>
            <p:cNvSpPr>
              <a:spLocks noChangeArrowheads="1"/>
            </p:cNvSpPr>
            <p:nvPr/>
          </p:nvSpPr>
          <p:spPr bwMode="auto">
            <a:xfrm>
              <a:off x="4208" y="2189"/>
              <a:ext cx="33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i="1">
                  <a:latin typeface="Times New Roman" pitchFamily="18" charset="0"/>
                </a:rPr>
                <a:t>S</a:t>
              </a:r>
              <a:r>
                <a:rPr lang="en-US" altLang="en-US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1279" name="Line 12"/>
            <p:cNvSpPr>
              <a:spLocks noChangeShapeType="1"/>
            </p:cNvSpPr>
            <p:nvPr/>
          </p:nvSpPr>
          <p:spPr bwMode="auto">
            <a:xfrm flipV="1">
              <a:off x="2344" y="2016"/>
              <a:ext cx="1202" cy="12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Line 13"/>
            <p:cNvSpPr>
              <a:spLocks noChangeShapeType="1"/>
            </p:cNvSpPr>
            <p:nvPr/>
          </p:nvSpPr>
          <p:spPr bwMode="auto">
            <a:xfrm flipH="1">
              <a:off x="1219" y="3264"/>
              <a:ext cx="115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Line 14"/>
            <p:cNvSpPr>
              <a:spLocks noChangeShapeType="1"/>
            </p:cNvSpPr>
            <p:nvPr/>
          </p:nvSpPr>
          <p:spPr bwMode="auto">
            <a:xfrm>
              <a:off x="3546" y="2016"/>
              <a:ext cx="8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Line 15"/>
            <p:cNvSpPr>
              <a:spLocks noChangeShapeType="1"/>
            </p:cNvSpPr>
            <p:nvPr/>
          </p:nvSpPr>
          <p:spPr bwMode="auto">
            <a:xfrm flipH="1">
              <a:off x="1579" y="1779"/>
              <a:ext cx="1935" cy="2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16"/>
            <p:cNvSpPr>
              <a:spLocks noChangeShapeType="1"/>
            </p:cNvSpPr>
            <p:nvPr/>
          </p:nvSpPr>
          <p:spPr bwMode="auto">
            <a:xfrm>
              <a:off x="3514" y="1779"/>
              <a:ext cx="9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17"/>
            <p:cNvSpPr>
              <a:spLocks noChangeShapeType="1"/>
            </p:cNvSpPr>
            <p:nvPr/>
          </p:nvSpPr>
          <p:spPr bwMode="auto">
            <a:xfrm flipH="1" flipV="1">
              <a:off x="1350" y="1710"/>
              <a:ext cx="1039" cy="11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18"/>
            <p:cNvSpPr>
              <a:spLocks noChangeShapeType="1"/>
            </p:cNvSpPr>
            <p:nvPr/>
          </p:nvSpPr>
          <p:spPr bwMode="auto">
            <a:xfrm>
              <a:off x="2389" y="2859"/>
              <a:ext cx="19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9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C7016E-0525-4169-AB50-641060D5B66C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Bear Spread Using Puts</a:t>
            </a:r>
            <a:br>
              <a:rPr lang="en-US" altLang="en-US" dirty="0" smtClean="0"/>
            </a:br>
            <a:r>
              <a:rPr lang="en-US" altLang="en-US" sz="2000" dirty="0" smtClean="0"/>
              <a:t>Figure 12.4, page </a:t>
            </a:r>
            <a:r>
              <a:rPr lang="en-US" altLang="en-US" sz="2000" dirty="0" smtClean="0"/>
              <a:t>258</a:t>
            </a:r>
            <a:endParaRPr lang="en-US" altLang="en-US" dirty="0" smtClean="0"/>
          </a:p>
        </p:txBody>
      </p:sp>
      <p:grpSp>
        <p:nvGrpSpPr>
          <p:cNvPr id="12292" name="Group 19"/>
          <p:cNvGrpSpPr>
            <a:grpSpLocks/>
          </p:cNvGrpSpPr>
          <p:nvPr/>
        </p:nvGrpSpPr>
        <p:grpSpPr bwMode="auto">
          <a:xfrm>
            <a:off x="1731963" y="1600200"/>
            <a:ext cx="5708650" cy="4191000"/>
            <a:chOff x="1091" y="1008"/>
            <a:chExt cx="3596" cy="2640"/>
          </a:xfrm>
        </p:grpSpPr>
        <p:sp>
          <p:nvSpPr>
            <p:cNvPr id="12294" name="Rectangle 3"/>
            <p:cNvSpPr>
              <a:spLocks noChangeArrowheads="1"/>
            </p:cNvSpPr>
            <p:nvPr/>
          </p:nvSpPr>
          <p:spPr bwMode="auto">
            <a:xfrm>
              <a:off x="1091" y="1008"/>
              <a:ext cx="2592" cy="1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12295" name="Line 4"/>
            <p:cNvSpPr>
              <a:spLocks noChangeShapeType="1"/>
            </p:cNvSpPr>
            <p:nvPr/>
          </p:nvSpPr>
          <p:spPr bwMode="auto">
            <a:xfrm>
              <a:off x="1384" y="1344"/>
              <a:ext cx="0" cy="2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Line 5"/>
            <p:cNvSpPr>
              <a:spLocks noChangeShapeType="1"/>
            </p:cNvSpPr>
            <p:nvPr/>
          </p:nvSpPr>
          <p:spPr bwMode="auto">
            <a:xfrm>
              <a:off x="1384" y="2496"/>
              <a:ext cx="3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Line 6"/>
            <p:cNvSpPr>
              <a:spLocks noChangeShapeType="1"/>
            </p:cNvSpPr>
            <p:nvPr/>
          </p:nvSpPr>
          <p:spPr bwMode="auto">
            <a:xfrm flipV="1">
              <a:off x="2536" y="2448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7"/>
            <p:cNvSpPr>
              <a:spLocks noChangeShapeType="1"/>
            </p:cNvSpPr>
            <p:nvPr/>
          </p:nvSpPr>
          <p:spPr bwMode="auto">
            <a:xfrm flipV="1">
              <a:off x="3688" y="2448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Rectangle 8"/>
            <p:cNvSpPr>
              <a:spLocks noChangeArrowheads="1"/>
            </p:cNvSpPr>
            <p:nvPr/>
          </p:nvSpPr>
          <p:spPr bwMode="auto">
            <a:xfrm>
              <a:off x="2382" y="2477"/>
              <a:ext cx="37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i="1">
                  <a:latin typeface="Times New Roman" pitchFamily="18" charset="0"/>
                </a:rPr>
                <a:t>K</a:t>
              </a:r>
              <a:r>
                <a:rPr lang="en-US" altLang="en-US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2300" name="Rectangle 9"/>
            <p:cNvSpPr>
              <a:spLocks noChangeArrowheads="1"/>
            </p:cNvSpPr>
            <p:nvPr/>
          </p:nvSpPr>
          <p:spPr bwMode="auto">
            <a:xfrm>
              <a:off x="3534" y="2477"/>
              <a:ext cx="37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i="1">
                  <a:latin typeface="Times New Roman" pitchFamily="18" charset="0"/>
                </a:rPr>
                <a:t>K</a:t>
              </a:r>
              <a:r>
                <a:rPr lang="en-US" altLang="en-US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301" name="Rectangle 10"/>
            <p:cNvSpPr>
              <a:spLocks noChangeArrowheads="1"/>
            </p:cNvSpPr>
            <p:nvPr/>
          </p:nvSpPr>
          <p:spPr bwMode="auto">
            <a:xfrm>
              <a:off x="1374" y="1373"/>
              <a:ext cx="7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Arial" charset="0"/>
                </a:rPr>
                <a:t>Profit</a:t>
              </a:r>
            </a:p>
          </p:txBody>
        </p:sp>
        <p:sp>
          <p:nvSpPr>
            <p:cNvPr id="12302" name="Rectangle 11"/>
            <p:cNvSpPr>
              <a:spLocks noChangeArrowheads="1"/>
            </p:cNvSpPr>
            <p:nvPr/>
          </p:nvSpPr>
          <p:spPr bwMode="auto">
            <a:xfrm>
              <a:off x="4350" y="2477"/>
              <a:ext cx="33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i="1">
                  <a:latin typeface="Times New Roman" pitchFamily="18" charset="0"/>
                </a:rPr>
                <a:t>S</a:t>
              </a:r>
              <a:r>
                <a:rPr lang="en-US" altLang="en-US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03" name="Line 12"/>
            <p:cNvSpPr>
              <a:spLocks noChangeShapeType="1"/>
            </p:cNvSpPr>
            <p:nvPr/>
          </p:nvSpPr>
          <p:spPr bwMode="auto">
            <a:xfrm>
              <a:off x="1390" y="1920"/>
              <a:ext cx="115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13"/>
            <p:cNvSpPr>
              <a:spLocks noChangeShapeType="1"/>
            </p:cNvSpPr>
            <p:nvPr/>
          </p:nvSpPr>
          <p:spPr bwMode="auto">
            <a:xfrm>
              <a:off x="2542" y="1920"/>
              <a:ext cx="1152" cy="115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Line 14"/>
            <p:cNvSpPr>
              <a:spLocks noChangeShapeType="1"/>
            </p:cNvSpPr>
            <p:nvPr/>
          </p:nvSpPr>
          <p:spPr bwMode="auto">
            <a:xfrm>
              <a:off x="3694" y="3072"/>
              <a:ext cx="81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Line 15"/>
            <p:cNvSpPr>
              <a:spLocks noChangeShapeType="1"/>
            </p:cNvSpPr>
            <p:nvPr/>
          </p:nvSpPr>
          <p:spPr bwMode="auto">
            <a:xfrm flipH="1" flipV="1">
              <a:off x="1935" y="1530"/>
              <a:ext cx="1755" cy="17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Line 16"/>
            <p:cNvSpPr>
              <a:spLocks noChangeShapeType="1"/>
            </p:cNvSpPr>
            <p:nvPr/>
          </p:nvSpPr>
          <p:spPr bwMode="auto">
            <a:xfrm flipV="1">
              <a:off x="3690" y="3285"/>
              <a:ext cx="732" cy="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Line 17"/>
            <p:cNvSpPr>
              <a:spLocks noChangeShapeType="1"/>
            </p:cNvSpPr>
            <p:nvPr/>
          </p:nvSpPr>
          <p:spPr bwMode="auto">
            <a:xfrm flipH="1">
              <a:off x="1392" y="2250"/>
              <a:ext cx="1128" cy="1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Line 18"/>
            <p:cNvSpPr>
              <a:spLocks noChangeShapeType="1"/>
            </p:cNvSpPr>
            <p:nvPr/>
          </p:nvSpPr>
          <p:spPr bwMode="auto">
            <a:xfrm>
              <a:off x="2520" y="2250"/>
              <a:ext cx="19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3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F507C0-F2D1-4F4C-B912-9B0634D38175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685800"/>
            <a:ext cx="77724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Bear Spread Using Calls</a:t>
            </a:r>
            <a:br>
              <a:rPr lang="en-US" altLang="en-US" dirty="0" smtClean="0"/>
            </a:br>
            <a:r>
              <a:rPr lang="en-US" altLang="en-US" sz="2000" dirty="0" smtClean="0"/>
              <a:t>Figure 12.5, page </a:t>
            </a:r>
            <a:r>
              <a:rPr lang="en-US" altLang="en-US" sz="2000" dirty="0" smtClean="0"/>
              <a:t>259</a:t>
            </a:r>
            <a:endParaRPr lang="en-US" altLang="en-US" dirty="0" smtClean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752600" y="1676400"/>
            <a:ext cx="411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2217738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2217738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 flipV="1">
            <a:off x="4046538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 flipV="1">
            <a:off x="5875338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3802063" y="3398838"/>
            <a:ext cx="588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  <a:r>
              <a:rPr lang="en-US" altLang="en-US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3322" name="Rectangle 9"/>
          <p:cNvSpPr>
            <a:spLocks noChangeArrowheads="1"/>
          </p:cNvSpPr>
          <p:nvPr/>
        </p:nvSpPr>
        <p:spPr bwMode="auto">
          <a:xfrm>
            <a:off x="5630863" y="3398838"/>
            <a:ext cx="588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K</a:t>
            </a:r>
            <a:r>
              <a:rPr lang="en-US" altLang="en-US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2201863" y="1643063"/>
            <a:ext cx="13700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charset="0"/>
              </a:rPr>
              <a:t>Profit</a:t>
            </a:r>
          </a:p>
        </p:txBody>
      </p:sp>
      <p:sp>
        <p:nvSpPr>
          <p:cNvPr id="13324" name="Rectangle 11"/>
          <p:cNvSpPr>
            <a:spLocks noChangeArrowheads="1"/>
          </p:cNvSpPr>
          <p:nvPr/>
        </p:nvSpPr>
        <p:spPr bwMode="auto">
          <a:xfrm>
            <a:off x="7002463" y="3398838"/>
            <a:ext cx="534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latin typeface="Times New Roman" pitchFamily="18" charset="0"/>
              </a:rPr>
              <a:t>S</a:t>
            </a:r>
            <a:r>
              <a:rPr lang="en-US" altLang="en-US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>
            <a:off x="2286000" y="2643188"/>
            <a:ext cx="17145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>
            <a:off x="4000500" y="2643188"/>
            <a:ext cx="3119438" cy="31194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>
            <a:off x="2227263" y="31242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>
            <a:off x="4056063" y="3124200"/>
            <a:ext cx="1828800" cy="1828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>
            <a:off x="5884863" y="4953000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7"/>
          <p:cNvSpPr>
            <a:spLocks noChangeShapeType="1"/>
          </p:cNvSpPr>
          <p:nvPr/>
        </p:nvSpPr>
        <p:spPr bwMode="auto">
          <a:xfrm flipH="1" flipV="1">
            <a:off x="2214563" y="4572000"/>
            <a:ext cx="3643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 flipV="1">
            <a:off x="5857875" y="3357563"/>
            <a:ext cx="1295400" cy="12144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89BFBE9-14C4-49B4-93EE-42C635018C40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">
  <a:themeElements>
    <a:clrScheme name="Custom 5">
      <a:dk1>
        <a:srgbClr val="000000"/>
      </a:dk1>
      <a:lt1>
        <a:srgbClr val="FFFFFF"/>
      </a:lt1>
      <a:dk2>
        <a:srgbClr val="3A3015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Ch10HullOFOD8thlEdition</Template>
  <TotalTime>87</TotalTime>
  <Words>709</Words>
  <Application>Microsoft Office PowerPoint</Application>
  <PresentationFormat>On-screen Show (4:3)</PresentationFormat>
  <Paragraphs>160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Global</vt:lpstr>
      <vt:lpstr>Chapter 12 Trading Strategies Involving Options</vt:lpstr>
      <vt:lpstr>Strategies to be Considered</vt:lpstr>
      <vt:lpstr>Principal Protected Note</vt:lpstr>
      <vt:lpstr>Principal Protected Notes continued</vt:lpstr>
      <vt:lpstr>Positions in an Option &amp; the Underlying (Figure 12.1, page 255)</vt:lpstr>
      <vt:lpstr>Bull Spread Using Calls (Figure 12.2, page 256)</vt:lpstr>
      <vt:lpstr>Bull Spread Using Puts Figure 12.3, page 258</vt:lpstr>
      <vt:lpstr>Bear Spread Using Puts Figure 12.4, page 258</vt:lpstr>
      <vt:lpstr>Bear Spread Using Calls Figure 12.5, page 259</vt:lpstr>
      <vt:lpstr>Box Spread</vt:lpstr>
      <vt:lpstr>Butterfly Spread Using Calls Figure 12.6, page 260</vt:lpstr>
      <vt:lpstr>Butterfly Spread Using Puts Figure 12.7, page 262</vt:lpstr>
      <vt:lpstr>Calendar Spread Using Calls Figure 12.8, page 263</vt:lpstr>
      <vt:lpstr>Calendar Spread Using Puts Figure 12.9, page 264</vt:lpstr>
      <vt:lpstr>A Straddle Combination Figure 12.10, page 265</vt:lpstr>
      <vt:lpstr>Strip &amp; Strap Figure  12.11, page 266</vt:lpstr>
      <vt:lpstr>A Strangle Combination Figure 12.12, page 267</vt:lpstr>
      <vt:lpstr>Other Payoff Patterns</vt:lpstr>
    </vt:vector>
  </TitlesOfParts>
  <Company>Joseph L. Rotman School of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Trading Strategies Involving Options</dc:title>
  <dc:subject>Options, Futures, and Other Derivatives, 10e</dc:subject>
  <dc:creator>John C. Hull</dc:creator>
  <cp:keywords>Chapter 12</cp:keywords>
  <dc:description>Copyright 2017 by John C. Hull. All Rights Reserved. Published 2017</dc:description>
  <cp:lastModifiedBy>John</cp:lastModifiedBy>
  <cp:revision>22</cp:revision>
  <dcterms:created xsi:type="dcterms:W3CDTF">2008-05-29T16:38:10Z</dcterms:created>
  <dcterms:modified xsi:type="dcterms:W3CDTF">2017-01-10T00:55:23Z</dcterms:modified>
</cp:coreProperties>
</file>