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3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5"/>
  </p:notesMasterIdLst>
  <p:sldIdLst>
    <p:sldId id="256" r:id="rId2"/>
    <p:sldId id="305" r:id="rId3"/>
    <p:sldId id="307" r:id="rId4"/>
    <p:sldId id="290" r:id="rId5"/>
    <p:sldId id="257" r:id="rId6"/>
    <p:sldId id="258" r:id="rId7"/>
    <p:sldId id="259" r:id="rId8"/>
    <p:sldId id="260" r:id="rId9"/>
    <p:sldId id="261" r:id="rId10"/>
    <p:sldId id="262" r:id="rId11"/>
    <p:sldId id="308" r:id="rId12"/>
    <p:sldId id="263" r:id="rId13"/>
    <p:sldId id="264" r:id="rId14"/>
    <p:sldId id="265" r:id="rId15"/>
    <p:sldId id="266" r:id="rId16"/>
    <p:sldId id="267" r:id="rId17"/>
    <p:sldId id="268" r:id="rId18"/>
    <p:sldId id="309" r:id="rId19"/>
    <p:sldId id="310" r:id="rId20"/>
    <p:sldId id="288" r:id="rId21"/>
    <p:sldId id="291" r:id="rId22"/>
    <p:sldId id="292" r:id="rId23"/>
    <p:sldId id="293" r:id="rId24"/>
    <p:sldId id="294" r:id="rId25"/>
    <p:sldId id="295" r:id="rId26"/>
    <p:sldId id="289" r:id="rId27"/>
    <p:sldId id="296" r:id="rId28"/>
    <p:sldId id="272" r:id="rId29"/>
    <p:sldId id="269" r:id="rId30"/>
    <p:sldId id="312" r:id="rId31"/>
    <p:sldId id="311" r:id="rId32"/>
    <p:sldId id="313" r:id="rId33"/>
    <p:sldId id="314" r:id="rId34"/>
    <p:sldId id="297" r:id="rId35"/>
    <p:sldId id="298" r:id="rId36"/>
    <p:sldId id="300" r:id="rId37"/>
    <p:sldId id="316" r:id="rId38"/>
    <p:sldId id="301" r:id="rId39"/>
    <p:sldId id="299" r:id="rId40"/>
    <p:sldId id="302" r:id="rId41"/>
    <p:sldId id="303" r:id="rId42"/>
    <p:sldId id="304" r:id="rId43"/>
    <p:sldId id="274" r:id="rId4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6229" autoAdjust="0"/>
    <p:restoredTop sz="94660"/>
  </p:normalViewPr>
  <p:slideViewPr>
    <p:cSldViewPr snapToGrid="0" snapToObjects="1">
      <p:cViewPr varScale="1">
        <p:scale>
          <a:sx n="134" d="100"/>
          <a:sy n="134" d="100"/>
        </p:scale>
        <p:origin x="-10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3DCE501-AEA1-4F29-A73D-6F60D574CDDB}" type="datetimeFigureOut">
              <a:rPr lang="en-US"/>
              <a:pPr>
                <a:defRPr/>
              </a:pPr>
              <a:t>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A82E458-6695-4F7E-88A1-E7C4A53C20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D7EFA7-35FC-43F4-AC9C-490A6078A043}"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B476A-248C-4FF4-B087-DBFFD06460BF}"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257FCC-2437-474B-916E-9A94CE1E8DDF}"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74F11-4832-477C-839D-FA02FB684A09}"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4530F-6B3C-4AA8-B214-1A08308AB332}"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DBBDF-E3F9-4A6C-BD20-8A297327DE7D}"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149E2-6980-4B0E-949F-9A6474635F40}"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B7E171-43E5-4651-B73B-E90E7A6319CB}"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AD9612-28D5-4D6C-816E-8074C10417C5}"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4FE9FC-8321-4573-AF43-1AD9ED938682}"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6E280-F2BC-4383-B8F8-54BBCFDA0E3A}"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2EDD8-5A04-4007-829C-F4B827A85FC0}"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EC37AE-D563-44D2-9860-40E2C562FDAC}"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03B48-4B0E-4B3E-8AA6-F6FE269D4E69}"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A29A55-7E11-4729-80AB-D062BBB8544D}"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9AED3-E4BC-4A07-876E-AB6FFB871D16}"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831AC-2250-4FF9-BA19-2BD0A196C0AE}"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4ADBC2-F5AD-4D3B-A5A3-1146D6CA4333}"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95FC4-7A2A-4B9E-BA52-9227F9CC3109}"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CCD11-5555-4DE5-98F4-BF2C11F082D3}"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7CFE72-C000-4667-8A3A-409C14ABF979}"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D12046-B769-4671-A7C6-828CF6B71589}"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53272F-3AA5-44A9-91F1-9B57AEF6BF95}"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56829-D30F-4836-937F-3AB8C23D95B9}"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157AD-E46B-4DA5-98FF-C28A05763435}"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41A843-0297-4DAF-8111-386AE1E6A322}"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F455DE-8B03-4F15-8FBC-551553C099D4}"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99192F-7E50-40E3-A726-A24C9034B345}"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EFFCF-D266-476A-98C8-945F2EECB802}"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F2C79-DB9A-404E-9390-AD152F752C79}"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B6BB95-0E5E-4001-B576-6F3BDCD2BCFF}"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F6720-18B2-48CF-BA36-BC1A60BC7523}"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1E3E0-7AAC-45ED-843C-9270C2CA49A1}"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3CF05-B5A1-4207-B5FC-1F2108EF8EBF}"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A3DC8-FEE3-4EE5-8034-6C4A99A56254}" type="slidenum">
              <a:rPr lang="en-US">
                <a:ea typeface="ＭＳ Ｐゴシック" pitchFamily="-72" charset="-128"/>
                <a:cs typeface="ＭＳ Ｐゴシック" pitchFamily="-72" charset="-128"/>
              </a:rPr>
              <a:pPr fontAlgn="base">
                <a:spcBef>
                  <a:spcPct val="0"/>
                </a:spcBef>
                <a:spcAft>
                  <a:spcPct val="0"/>
                </a:spcAft>
                <a:defRPr/>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7572C3-6A59-4AD4-A21B-3FDC052E4621}" type="slidenum">
              <a:rPr lang="en-US">
                <a:ea typeface="ＭＳ Ｐゴシック" pitchFamily="-72" charset="-128"/>
                <a:cs typeface="ＭＳ Ｐゴシック" pitchFamily="-72" charset="-128"/>
              </a:rPr>
              <a:pPr fontAlgn="base">
                <a:spcBef>
                  <a:spcPct val="0"/>
                </a:spcBef>
                <a:spcAft>
                  <a:spcPct val="0"/>
                </a:spcAft>
                <a:defRPr/>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3BD3E-533D-4228-911C-A9C29F43945E}" type="slidenum">
              <a:rPr lang="en-US">
                <a:ea typeface="ＭＳ Ｐゴシック" pitchFamily="-72" charset="-128"/>
                <a:cs typeface="ＭＳ Ｐゴシック" pitchFamily="-72" charset="-128"/>
              </a:rPr>
              <a:pPr fontAlgn="base">
                <a:spcBef>
                  <a:spcPct val="0"/>
                </a:spcBef>
                <a:spcAft>
                  <a:spcPct val="0"/>
                </a:spcAft>
                <a:defRPr/>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13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779132-3B8B-438E-916A-27F2CFA43CFA}"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852DF6-BCC9-49D0-B4BC-586540EA7F8F}"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12AD93-BE34-4B18-A3B0-E633B12B4B74}"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4D723E-4A6C-44BE-AA2B-6EF9A366C8E2}"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4F569B-9E8C-44C8-8CBA-507B55C246DE}"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FC0DFC-DC4C-4BFF-B1F6-9CD43DE33C9D}" type="datetime1">
              <a:rPr lang="en-US"/>
              <a:pPr>
                <a:defRPr/>
              </a:pPr>
              <a:t>2/12/13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6" name="Slide Number Placeholder 26"/>
          <p:cNvSpPr>
            <a:spLocks noGrp="1"/>
          </p:cNvSpPr>
          <p:nvPr>
            <p:ph type="sldNum" sz="quarter" idx="12"/>
          </p:nvPr>
        </p:nvSpPr>
        <p:spPr/>
        <p:txBody>
          <a:bodyPr/>
          <a:lstStyle>
            <a:lvl1pPr>
              <a:defRPr/>
            </a:lvl1pPr>
          </a:lstStyle>
          <a:p>
            <a:pPr>
              <a:defRPr/>
            </a:pPr>
            <a:r>
              <a:rPr lang="en-US"/>
              <a:t>12-</a:t>
            </a:r>
            <a:fld id="{2B125739-713E-496B-B8AF-AD5536ED9B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C4C0E6-8D00-4221-B538-027E24327425}" type="datetime1">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1EA7298-B616-4011-9DFA-26026AA4BC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551226-56DA-4732-8620-99AB0D3DF544}" type="datetime1">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130E11B1-CCBD-4403-9823-81EB9FC848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defTabSz="914400" fontAlgn="auto">
              <a:spcBef>
                <a:spcPts val="0"/>
              </a:spcBef>
              <a:spcAft>
                <a:spcPts val="0"/>
              </a:spcAft>
              <a:defRPr/>
            </a:pPr>
            <a:endParaRPr lang="en-US" sz="1200" dirty="0">
              <a:solidFill>
                <a:schemeClr val="tx2">
                  <a:shade val="90000"/>
                </a:schemeClr>
              </a:solidFill>
              <a:latin typeface="+mn-lt"/>
              <a:ea typeface="+mn-ea"/>
              <a:cs typeface="+mn-cs"/>
            </a:endParaRPr>
          </a:p>
          <a:p>
            <a:pPr algn="ctr" defTabSz="914400"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34325" y="6416675"/>
            <a:ext cx="762000" cy="365125"/>
          </a:xfrm>
          <a:prstGeom prst="rect">
            <a:avLst/>
          </a:prstGeom>
        </p:spPr>
        <p:txBody>
          <a:bodyPr lIns="0" tIns="0" rIns="0" bIns="0" anchor="b"/>
          <a:lstStyle/>
          <a:p>
            <a:pPr algn="r" defTabSz="914400" fontAlgn="auto">
              <a:spcBef>
                <a:spcPts val="0"/>
              </a:spcBef>
              <a:spcAft>
                <a:spcPts val="0"/>
              </a:spcAft>
              <a:defRPr/>
            </a:pPr>
            <a:r>
              <a:rPr lang="en-US" sz="1200" dirty="0">
                <a:solidFill>
                  <a:schemeClr val="tx2">
                    <a:shade val="90000"/>
                  </a:schemeClr>
                </a:solidFill>
                <a:latin typeface="+mn-lt"/>
                <a:ea typeface="+mn-ea"/>
                <a:cs typeface="+mn-cs"/>
              </a:rPr>
              <a:t>12-</a:t>
            </a:r>
            <a:fld id="{1D342D15-7E4E-4D11-98EF-CAA52C39C6EC}" type="slidenum">
              <a:rPr lang="en-US" sz="1200">
                <a:solidFill>
                  <a:schemeClr val="tx2">
                    <a:shade val="90000"/>
                  </a:schemeClr>
                </a:solidFill>
                <a:latin typeface="+mn-lt"/>
                <a:ea typeface="+mn-ea"/>
                <a:cs typeface="+mn-cs"/>
              </a:rPr>
              <a:pPr algn="r" defTabSz="914400"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0FF811-7D73-470D-A40A-036ACBAD8D4B}" type="datetime1">
              <a:rPr lang="en-US"/>
              <a:pPr>
                <a:defRPr/>
              </a:pPr>
              <a:t>2/12/13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BE4B4604-AC9C-48CC-B1FF-5468C696A8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CAABEFC-BDB3-4213-8D41-63BDC6067401}" type="datetime1">
              <a:rPr lang="en-US"/>
              <a:pPr>
                <a:defRPr/>
              </a:pPr>
              <a:t>2/12/13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282E5EB2-EA46-42D9-BCD1-A927BB0E16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D1DEC35-E4E9-478A-B365-E249AF22568F}" type="datetime1">
              <a:rPr lang="en-US"/>
              <a:pPr>
                <a:defRPr/>
              </a:pPr>
              <a:t>2/12/13</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9" name="Slide Number Placeholder 8"/>
          <p:cNvSpPr>
            <a:spLocks noGrp="1"/>
          </p:cNvSpPr>
          <p:nvPr>
            <p:ph type="sldNum" sz="quarter" idx="12"/>
          </p:nvPr>
        </p:nvSpPr>
        <p:spPr/>
        <p:txBody>
          <a:bodyPr/>
          <a:lstStyle>
            <a:lvl1pPr>
              <a:defRPr/>
            </a:lvl1pPr>
          </a:lstStyle>
          <a:p>
            <a:pPr>
              <a:defRPr/>
            </a:pPr>
            <a:fld id="{252D5558-A464-4A4E-AE25-3EA3F8EA9F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defTabSz="914400" fontAlgn="auto">
              <a:spcBef>
                <a:spcPts val="0"/>
              </a:spcBef>
              <a:spcAft>
                <a:spcPts val="0"/>
              </a:spcAft>
              <a:defRPr/>
            </a:pPr>
            <a:endParaRPr lang="en-US" sz="1200" dirty="0">
              <a:solidFill>
                <a:schemeClr val="tx2">
                  <a:shade val="90000"/>
                </a:schemeClr>
              </a:solidFill>
              <a:latin typeface="+mn-lt"/>
              <a:ea typeface="+mn-ea"/>
              <a:cs typeface="+mn-cs"/>
            </a:endParaRPr>
          </a:p>
          <a:p>
            <a:pPr algn="ctr" defTabSz="914400"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34325" y="6416675"/>
            <a:ext cx="762000" cy="365125"/>
          </a:xfrm>
          <a:prstGeom prst="rect">
            <a:avLst/>
          </a:prstGeom>
        </p:spPr>
        <p:txBody>
          <a:bodyPr lIns="0" tIns="0" rIns="0" bIns="0" anchor="b"/>
          <a:lstStyle/>
          <a:p>
            <a:pPr algn="r" defTabSz="914400" fontAlgn="auto">
              <a:spcBef>
                <a:spcPts val="0"/>
              </a:spcBef>
              <a:spcAft>
                <a:spcPts val="0"/>
              </a:spcAft>
              <a:defRPr/>
            </a:pPr>
            <a:r>
              <a:rPr lang="en-US" sz="1200" dirty="0">
                <a:solidFill>
                  <a:schemeClr val="tx2">
                    <a:shade val="90000"/>
                  </a:schemeClr>
                </a:solidFill>
                <a:latin typeface="+mn-lt"/>
                <a:ea typeface="+mn-ea"/>
                <a:cs typeface="+mn-cs"/>
              </a:rPr>
              <a:t>12-</a:t>
            </a:r>
            <a:fld id="{1625F1DC-8E03-40E9-97A7-997FFA9371E6}" type="slidenum">
              <a:rPr lang="en-US" sz="1200">
                <a:solidFill>
                  <a:schemeClr val="tx2">
                    <a:shade val="90000"/>
                  </a:schemeClr>
                </a:solidFill>
                <a:latin typeface="+mn-lt"/>
                <a:ea typeface="+mn-ea"/>
                <a:cs typeface="+mn-cs"/>
              </a:rPr>
              <a:pPr algn="r" defTabSz="914400"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D7E9ED55-1A8B-4F48-B3C3-BB5C673BE175}" type="datetime1">
              <a:rPr lang="en-US"/>
              <a:pPr>
                <a:defRPr/>
              </a:pPr>
              <a:t>2/12/13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defTabSz="914400" fontAlgn="auto">
              <a:spcBef>
                <a:spcPts val="0"/>
              </a:spcBef>
              <a:spcAft>
                <a:spcPts val="0"/>
              </a:spcAft>
              <a:defRPr/>
            </a:pPr>
            <a:endParaRPr lang="en-US" sz="1200" dirty="0">
              <a:solidFill>
                <a:schemeClr val="tx2">
                  <a:shade val="90000"/>
                </a:schemeClr>
              </a:solidFill>
              <a:latin typeface="+mn-lt"/>
              <a:ea typeface="+mn-ea"/>
              <a:cs typeface="+mn-cs"/>
            </a:endParaRPr>
          </a:p>
          <a:p>
            <a:pPr algn="ctr" defTabSz="914400"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Slide Number Placeholder 5"/>
          <p:cNvSpPr txBox="1">
            <a:spLocks/>
          </p:cNvSpPr>
          <p:nvPr userDrawn="1"/>
        </p:nvSpPr>
        <p:spPr>
          <a:xfrm>
            <a:off x="7934325" y="6416675"/>
            <a:ext cx="762000" cy="365125"/>
          </a:xfrm>
          <a:prstGeom prst="rect">
            <a:avLst/>
          </a:prstGeom>
        </p:spPr>
        <p:txBody>
          <a:bodyPr lIns="0" tIns="0" rIns="0" bIns="0" anchor="b"/>
          <a:lstStyle/>
          <a:p>
            <a:pPr algn="r" defTabSz="914400" fontAlgn="auto">
              <a:spcBef>
                <a:spcPts val="0"/>
              </a:spcBef>
              <a:spcAft>
                <a:spcPts val="0"/>
              </a:spcAft>
              <a:defRPr/>
            </a:pPr>
            <a:r>
              <a:rPr lang="en-US" sz="1200" dirty="0">
                <a:solidFill>
                  <a:schemeClr val="tx2">
                    <a:shade val="90000"/>
                  </a:schemeClr>
                </a:solidFill>
                <a:latin typeface="+mn-lt"/>
                <a:ea typeface="+mn-ea"/>
                <a:cs typeface="+mn-cs"/>
              </a:rPr>
              <a:t>12-</a:t>
            </a:r>
            <a:fld id="{52B1B21B-F2E7-443C-9492-3A1B85F6E2A3}" type="slidenum">
              <a:rPr lang="en-US" sz="1200">
                <a:solidFill>
                  <a:schemeClr val="tx2">
                    <a:shade val="90000"/>
                  </a:schemeClr>
                </a:solidFill>
                <a:latin typeface="+mn-lt"/>
                <a:ea typeface="+mn-ea"/>
                <a:cs typeface="+mn-cs"/>
              </a:rPr>
              <a:pPr algn="r" defTabSz="914400"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4" name="Date Placeholder 1"/>
          <p:cNvSpPr>
            <a:spLocks noGrp="1"/>
          </p:cNvSpPr>
          <p:nvPr>
            <p:ph type="dt" sz="half" idx="10"/>
          </p:nvPr>
        </p:nvSpPr>
        <p:spPr/>
        <p:txBody>
          <a:bodyPr/>
          <a:lstStyle>
            <a:lvl1pPr>
              <a:defRPr/>
            </a:lvl1pPr>
          </a:lstStyle>
          <a:p>
            <a:pPr>
              <a:defRPr/>
            </a:pPr>
            <a:fld id="{0D9DFF49-81E3-4ABF-ADD0-582A46E06623}" type="datetime1">
              <a:rPr lang="en-US"/>
              <a:pPr>
                <a:defRPr/>
              </a:pPr>
              <a:t>2/12/13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12CF7C6-ED67-4D1C-B148-1D2D54B98685}" type="datetime1">
              <a:rPr lang="en-US"/>
              <a:pPr>
                <a:defRPr/>
              </a:pPr>
              <a:t>2/12/13</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AA8E8BD2-086A-45A3-B7D7-5ECEC8B0D3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CB10D65-A003-47C1-9C7B-37E17DBCA172}" type="datetime1">
              <a:rPr lang="en-US"/>
              <a:pPr>
                <a:defRPr/>
              </a:pPr>
              <a:t>2/12/13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Copyright © 2014 Pearson Education, Inc. publishing as Prentice Hall</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A538005-1FB2-435D-A369-775C660721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EB6DC652-0EA8-4093-8369-6EE4B755E5A1}" type="datetime1">
              <a:rPr lang="en-US"/>
              <a:pPr>
                <a:defRPr/>
              </a:pPr>
              <a:t>2/12/13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t>Copyright © 2014 Pearson Education, Inc. publishing as Prentice Hall</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t>1-</a:t>
            </a:r>
            <a:fld id="{875B2983-442F-438D-876C-B5253CF1D5E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72" charset="2"/>
        <a:buChar char=""/>
        <a:defRPr sz="2800" kern="1200">
          <a:solidFill>
            <a:schemeClr val="tx1"/>
          </a:solidFill>
          <a:latin typeface="+mn-lt"/>
          <a:ea typeface="ＭＳ Ｐゴシック" pitchFamily="-72" charset="-128"/>
          <a:cs typeface="ＭＳ Ｐゴシック" pitchFamily="-72" charset="-128"/>
        </a:defRPr>
      </a:lvl1pPr>
      <a:lvl2pPr marL="639763" indent="-246063" algn="l" rtl="0" eaLnBrk="0" fontAlgn="base" hangingPunct="0">
        <a:spcBef>
          <a:spcPct val="20000"/>
        </a:spcBef>
        <a:spcAft>
          <a:spcPct val="0"/>
        </a:spcAft>
        <a:buClr>
          <a:schemeClr val="accent1"/>
        </a:buClr>
        <a:buSzPct val="85000"/>
        <a:buFont typeface="Wingdings 2" pitchFamily="-72" charset="2"/>
        <a:buChar char=""/>
        <a:defRPr sz="2800" kern="1200">
          <a:solidFill>
            <a:schemeClr val="tx1"/>
          </a:solidFill>
          <a:latin typeface="+mn-lt"/>
          <a:ea typeface="ＭＳ Ｐゴシック" pitchFamily="-72"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eaLnBrk="0" fontAlgn="base" hangingPunct="0">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eaLnBrk="0" fontAlgn="base" hangingPunct="0">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mtClean="0"/>
              <a:t>Chapter 12</a:t>
            </a:r>
            <a:endParaRPr lang="en-US" dirty="0"/>
          </a:p>
        </p:txBody>
      </p:sp>
      <p:sp>
        <p:nvSpPr>
          <p:cNvPr id="14338" name="Subtitle 2"/>
          <p:cNvSpPr>
            <a:spLocks noGrp="1"/>
          </p:cNvSpPr>
          <p:nvPr>
            <p:ph type="subTitle" idx="1"/>
          </p:nvPr>
        </p:nvSpPr>
        <p:spPr>
          <a:xfrm>
            <a:off x="533400" y="3228975"/>
            <a:ext cx="7854950" cy="1752600"/>
          </a:xfrm>
        </p:spPr>
        <p:txBody>
          <a:bodyPr/>
          <a:lstStyle/>
          <a:p>
            <a:pPr marR="0" eaLnBrk="1" hangingPunct="1"/>
            <a:r>
              <a:rPr lang="en-US" smtClean="0"/>
              <a:t>Using Descriptive Analysis, Performing </a:t>
            </a:r>
          </a:p>
          <a:p>
            <a:pPr marR="0" eaLnBrk="1" hangingPunct="1"/>
            <a:r>
              <a:rPr lang="en-US" smtClean="0"/>
              <a:t>Population Estimates, and Testing Hypotheses</a:t>
            </a:r>
          </a:p>
        </p:txBody>
      </p:sp>
      <p:sp>
        <p:nvSpPr>
          <p:cNvPr id="14339" name="Rectangle 3"/>
          <p:cNvSpPr>
            <a:spLocks noChangeArrowheads="1"/>
          </p:cNvSpPr>
          <p:nvPr/>
        </p:nvSpPr>
        <p:spPr bwMode="auto">
          <a:xfrm>
            <a:off x="2730500" y="6335713"/>
            <a:ext cx="2968625" cy="274637"/>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 </a:t>
            </a:r>
          </a:p>
        </p:txBody>
      </p:sp>
      <p:sp>
        <p:nvSpPr>
          <p:cNvPr id="14340" name="Rectangle 5"/>
          <p:cNvSpPr>
            <a:spLocks noChangeArrowheads="1"/>
          </p:cNvSpPr>
          <p:nvPr/>
        </p:nvSpPr>
        <p:spPr bwMode="auto">
          <a:xfrm>
            <a:off x="8285163" y="6289675"/>
            <a:ext cx="231775" cy="274638"/>
          </a:xfrm>
          <a:prstGeom prst="rect">
            <a:avLst/>
          </a:prstGeom>
          <a:noFill/>
          <a:ln w="9525">
            <a:noFill/>
            <a:miter lim="800000"/>
            <a:headEnd/>
            <a:tailEnd/>
          </a:ln>
        </p:spPr>
        <p:txBody>
          <a:bodyPr wrap="none">
            <a:prstTxWarp prst="textNoShape">
              <a:avLst/>
            </a:prstTxWarp>
            <a:spAutoFit/>
          </a:bodyPr>
          <a:lstStyle/>
          <a:p>
            <a:pPr algn="r"/>
            <a:fld id="{781D6CBD-1567-45A9-9037-1B4416B5CC8D}" type="slidenum">
              <a:rPr lang="en-US" sz="1200">
                <a:latin typeface="Constantia" pitchFamily="-72" charset="0"/>
              </a:rPr>
              <a:pPr algn="r"/>
              <a:t>1</a:t>
            </a:fld>
            <a:endParaRPr lang="en-US" sz="1200">
              <a:latin typeface="Constantia" pitchFamily="-7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Predictive Analysis</a:t>
            </a:r>
          </a:p>
        </p:txBody>
      </p:sp>
      <p:sp>
        <p:nvSpPr>
          <p:cNvPr id="32770" name="Content Placeholder 2"/>
          <p:cNvSpPr>
            <a:spLocks noGrp="1"/>
          </p:cNvSpPr>
          <p:nvPr>
            <p:ph idx="1"/>
          </p:nvPr>
        </p:nvSpPr>
        <p:spPr/>
        <p:txBody>
          <a:bodyPr/>
          <a:lstStyle/>
          <a:p>
            <a:pPr eaLnBrk="1" hangingPunct="1"/>
            <a:r>
              <a:rPr lang="en-US" smtClean="0"/>
              <a:t>Statistical procedures and models to help</a:t>
            </a:r>
            <a:r>
              <a:rPr lang="en-US" b="1" smtClean="0"/>
              <a:t> make forecasts</a:t>
            </a:r>
            <a:r>
              <a:rPr lang="en-US" smtClean="0"/>
              <a:t> about future events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103188" y="1436688"/>
            <a:ext cx="8880475" cy="415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77913"/>
            <a:ext cx="8229600" cy="1143000"/>
          </a:xfrm>
        </p:spPr>
        <p:txBody>
          <a:bodyPr>
            <a:normAutofit fontScale="90000"/>
          </a:bodyPr>
          <a:lstStyle/>
          <a:p>
            <a:pPr eaLnBrk="1" fontAlgn="auto" hangingPunct="1">
              <a:spcAft>
                <a:spcPts val="0"/>
              </a:spcAft>
              <a:defRPr/>
            </a:pPr>
            <a:r>
              <a:rPr lang="en-US" dirty="0" smtClean="0">
                <a:ea typeface="+mj-ea"/>
                <a:cs typeface="+mj-cs"/>
              </a:rPr>
              <a:t>Understanding Data via </a:t>
            </a:r>
            <a:br>
              <a:rPr lang="en-US" dirty="0" smtClean="0">
                <a:ea typeface="+mj-ea"/>
                <a:cs typeface="+mj-cs"/>
              </a:rPr>
            </a:br>
            <a:r>
              <a:rPr lang="en-US" dirty="0" smtClean="0">
                <a:ea typeface="+mj-ea"/>
                <a:cs typeface="+mj-cs"/>
              </a:rPr>
              <a:t>Descriptive Analysis</a:t>
            </a:r>
            <a:endParaRPr lang="en-US" dirty="0">
              <a:ea typeface="+mj-ea"/>
              <a:cs typeface="+mj-cs"/>
            </a:endParaRPr>
          </a:p>
        </p:txBody>
      </p:sp>
      <p:sp>
        <p:nvSpPr>
          <p:cNvPr id="36866" name="Content Placeholder 2"/>
          <p:cNvSpPr>
            <a:spLocks noGrp="1"/>
          </p:cNvSpPr>
          <p:nvPr>
            <p:ph idx="1"/>
          </p:nvPr>
        </p:nvSpPr>
        <p:spPr>
          <a:xfrm>
            <a:off x="373063" y="2312988"/>
            <a:ext cx="8229600" cy="3779837"/>
          </a:xfrm>
        </p:spPr>
        <p:txBody>
          <a:bodyPr/>
          <a:lstStyle/>
          <a:p>
            <a:pPr eaLnBrk="1" hangingPunct="1"/>
            <a:r>
              <a:rPr lang="en-US" smtClean="0"/>
              <a:t>Two sets of measures are used extensively to describe the information obtained in a sample.</a:t>
            </a:r>
          </a:p>
          <a:p>
            <a:pPr lvl="1" eaLnBrk="1" hangingPunct="1"/>
            <a:r>
              <a:rPr lang="en-US" smtClean="0"/>
              <a:t>Measures of </a:t>
            </a:r>
            <a:r>
              <a:rPr lang="en-US" b="1" smtClean="0"/>
              <a:t>central tendency </a:t>
            </a:r>
            <a:r>
              <a:rPr lang="en-US" smtClean="0"/>
              <a:t>or measures that describe the “typical” respondent or response</a:t>
            </a:r>
          </a:p>
          <a:p>
            <a:pPr lvl="1" eaLnBrk="1" hangingPunct="1"/>
            <a:r>
              <a:rPr lang="en-US" smtClean="0"/>
              <a:t>Measures of </a:t>
            </a:r>
            <a:r>
              <a:rPr lang="en-US" b="1" smtClean="0"/>
              <a:t>variability</a:t>
            </a:r>
            <a:r>
              <a:rPr lang="en-US" smtClean="0"/>
              <a:t> or measures that describe how similar (dissimilar) respondents or responses are to (from) “typical” respondents or responses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979488"/>
            <a:ext cx="8229600" cy="1143000"/>
          </a:xfrm>
        </p:spPr>
        <p:txBody>
          <a:bodyPr/>
          <a:lstStyle/>
          <a:p>
            <a:pPr eaLnBrk="1" hangingPunct="1"/>
            <a:r>
              <a:rPr lang="en-US" sz="4000" smtClean="0"/>
              <a:t>Measures of Central Tendency: Summarizing the “Typical” Respondent</a:t>
            </a:r>
          </a:p>
        </p:txBody>
      </p:sp>
      <p:sp>
        <p:nvSpPr>
          <p:cNvPr id="38914" name="Content Placeholder 2"/>
          <p:cNvSpPr>
            <a:spLocks noGrp="1"/>
          </p:cNvSpPr>
          <p:nvPr>
            <p:ph idx="1"/>
          </p:nvPr>
        </p:nvSpPr>
        <p:spPr>
          <a:xfrm>
            <a:off x="457200" y="2290763"/>
            <a:ext cx="8229600" cy="4389437"/>
          </a:xfrm>
        </p:spPr>
        <p:txBody>
          <a:bodyPr/>
          <a:lstStyle/>
          <a:p>
            <a:pPr eaLnBrk="1" hangingPunct="1"/>
            <a:r>
              <a:rPr lang="en-US" smtClean="0"/>
              <a:t>The basic data analysis goal involved in all measures of central tendency is to report a single piece of information that describes the most typical response to a question.</a:t>
            </a:r>
          </a:p>
          <a:p>
            <a:pPr eaLnBrk="1" hangingPunct="1"/>
            <a:r>
              <a:rPr lang="en-US" smtClean="0"/>
              <a:t>Central tendency applies to any statistical measure used that somehow reflects a typical or frequent response.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974725"/>
            <a:ext cx="8229600" cy="1143000"/>
          </a:xfrm>
        </p:spPr>
        <p:txBody>
          <a:bodyPr/>
          <a:lstStyle/>
          <a:p>
            <a:pPr eaLnBrk="1" hangingPunct="1"/>
            <a:r>
              <a:rPr lang="en-US" sz="4000" smtClean="0"/>
              <a:t>Measures of Central Tendency: Summarizing the “Typical” Respondent</a:t>
            </a:r>
          </a:p>
        </p:txBody>
      </p:sp>
      <p:sp>
        <p:nvSpPr>
          <p:cNvPr id="40962" name="Content Placeholder 2"/>
          <p:cNvSpPr>
            <a:spLocks noGrp="1"/>
          </p:cNvSpPr>
          <p:nvPr>
            <p:ph idx="1"/>
          </p:nvPr>
        </p:nvSpPr>
        <p:spPr>
          <a:xfrm>
            <a:off x="457200" y="2181225"/>
            <a:ext cx="8229600" cy="4389438"/>
          </a:xfrm>
        </p:spPr>
        <p:txBody>
          <a:bodyPr/>
          <a:lstStyle/>
          <a:p>
            <a:pPr eaLnBrk="1" hangingPunct="1"/>
            <a:r>
              <a:rPr lang="en-US" smtClean="0"/>
              <a:t>Measures of </a:t>
            </a:r>
            <a:r>
              <a:rPr lang="en-US" b="1" smtClean="0"/>
              <a:t>central tendency</a:t>
            </a:r>
            <a:r>
              <a:rPr lang="en-US" smtClean="0"/>
              <a:t>:</a:t>
            </a:r>
          </a:p>
          <a:p>
            <a:pPr lvl="1" eaLnBrk="1" hangingPunct="1"/>
            <a:r>
              <a:rPr lang="en-US" b="1" smtClean="0"/>
              <a:t>Mode</a:t>
            </a:r>
            <a:r>
              <a:rPr lang="en-US" smtClean="0"/>
              <a:t>:  a descriptive analysis measure defined as that value in a string of numbers that occurs most often</a:t>
            </a:r>
          </a:p>
          <a:p>
            <a:pPr lvl="1" eaLnBrk="1" hangingPunct="1"/>
            <a:r>
              <a:rPr lang="en-US" b="1" smtClean="0"/>
              <a:t>Median</a:t>
            </a:r>
            <a:r>
              <a:rPr lang="en-US" smtClean="0"/>
              <a:t>:  expresses that value whose occurrence lies in the middle of an ordered set of values</a:t>
            </a:r>
          </a:p>
          <a:p>
            <a:pPr lvl="1" eaLnBrk="1" hangingPunct="1"/>
            <a:r>
              <a:rPr lang="en-US" b="1" smtClean="0"/>
              <a:t>Mean</a:t>
            </a:r>
            <a:r>
              <a:rPr lang="en-US" smtClean="0"/>
              <a:t> (or average): </a:t>
            </a:r>
          </a:p>
        </p:txBody>
      </p:sp>
      <p:pic>
        <p:nvPicPr>
          <p:cNvPr id="40963" name="Picture 4" descr="Screen Shot 2012-11-09 at 9.37.35 AM.png"/>
          <p:cNvPicPr>
            <a:picLocks noChangeAspect="1"/>
          </p:cNvPicPr>
          <p:nvPr/>
        </p:nvPicPr>
        <p:blipFill>
          <a:blip r:embed="rId3"/>
          <a:srcRect l="35947" t="43390" r="42203" b="48114"/>
          <a:stretch>
            <a:fillRect/>
          </a:stretch>
        </p:blipFill>
        <p:spPr bwMode="auto">
          <a:xfrm>
            <a:off x="4305300" y="5070475"/>
            <a:ext cx="4694238"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050"/>
            <a:ext cx="8229600" cy="1143000"/>
          </a:xfrm>
        </p:spPr>
        <p:txBody>
          <a:bodyPr>
            <a:normAutofit fontScale="90000"/>
          </a:bodyPr>
          <a:lstStyle/>
          <a:p>
            <a:pPr eaLnBrk="1" fontAlgn="auto" hangingPunct="1">
              <a:spcAft>
                <a:spcPts val="0"/>
              </a:spcAft>
              <a:defRPr/>
            </a:pPr>
            <a:r>
              <a:rPr lang="en-US" dirty="0" smtClean="0">
                <a:ea typeface="+mj-ea"/>
                <a:cs typeface="+mj-cs"/>
              </a:rPr>
              <a:t>Measures of Variability: Visualizing the Diversity of Respondents</a:t>
            </a:r>
            <a:endParaRPr lang="en-US" dirty="0">
              <a:ea typeface="+mj-ea"/>
              <a:cs typeface="+mj-cs"/>
            </a:endParaRPr>
          </a:p>
        </p:txBody>
      </p:sp>
      <p:sp>
        <p:nvSpPr>
          <p:cNvPr id="43010" name="Content Placeholder 2"/>
          <p:cNvSpPr>
            <a:spLocks noGrp="1"/>
          </p:cNvSpPr>
          <p:nvPr>
            <p:ph idx="1"/>
          </p:nvPr>
        </p:nvSpPr>
        <p:spPr>
          <a:xfrm>
            <a:off x="457200" y="2274888"/>
            <a:ext cx="8229600" cy="4387850"/>
          </a:xfrm>
        </p:spPr>
        <p:txBody>
          <a:bodyPr/>
          <a:lstStyle/>
          <a:p>
            <a:pPr eaLnBrk="1" hangingPunct="1"/>
            <a:r>
              <a:rPr lang="en-US" smtClean="0"/>
              <a:t> All measures of variability are concerned with depicting the “typical” difference between the values in a set of values.</a:t>
            </a:r>
          </a:p>
          <a:p>
            <a:pPr eaLnBrk="1" hangingPunct="1"/>
            <a:r>
              <a:rPr lang="en-US" smtClean="0"/>
              <a:t>There are three measures of variability:</a:t>
            </a:r>
          </a:p>
          <a:p>
            <a:pPr lvl="1" eaLnBrk="1" hangingPunct="1"/>
            <a:r>
              <a:rPr lang="en-US" b="1" smtClean="0"/>
              <a:t>Frequency distribution</a:t>
            </a:r>
          </a:p>
          <a:p>
            <a:pPr lvl="1" eaLnBrk="1" hangingPunct="1"/>
            <a:r>
              <a:rPr lang="en-US" b="1" smtClean="0"/>
              <a:t>Range</a:t>
            </a:r>
          </a:p>
          <a:p>
            <a:pPr lvl="1" eaLnBrk="1" hangingPunct="1"/>
            <a:r>
              <a:rPr lang="en-US" b="1" smtClean="0"/>
              <a:t>Standard deviation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00125"/>
            <a:ext cx="8229600" cy="1143000"/>
          </a:xfrm>
        </p:spPr>
        <p:txBody>
          <a:bodyPr>
            <a:normAutofit fontScale="90000"/>
          </a:bodyPr>
          <a:lstStyle/>
          <a:p>
            <a:pPr eaLnBrk="1" fontAlgn="auto" hangingPunct="1">
              <a:spcAft>
                <a:spcPts val="0"/>
              </a:spcAft>
              <a:defRPr/>
            </a:pPr>
            <a:r>
              <a:rPr lang="en-US" smtClean="0">
                <a:ea typeface="+mj-ea"/>
                <a:cs typeface="+mj-cs"/>
              </a:rPr>
              <a:t>Measures of Variability: Visualizing the Diversity of Respondents</a:t>
            </a:r>
            <a:endParaRPr lang="en-US" dirty="0">
              <a:ea typeface="+mj-ea"/>
              <a:cs typeface="+mj-cs"/>
            </a:endParaRPr>
          </a:p>
        </p:txBody>
      </p:sp>
      <p:sp>
        <p:nvSpPr>
          <p:cNvPr id="45058" name="Content Placeholder 2"/>
          <p:cNvSpPr>
            <a:spLocks noGrp="1"/>
          </p:cNvSpPr>
          <p:nvPr>
            <p:ph idx="1"/>
          </p:nvPr>
        </p:nvSpPr>
        <p:spPr>
          <a:xfrm>
            <a:off x="457200" y="2435225"/>
            <a:ext cx="8229600" cy="3805238"/>
          </a:xfrm>
        </p:spPr>
        <p:txBody>
          <a:bodyPr/>
          <a:lstStyle/>
          <a:p>
            <a:pPr eaLnBrk="1" hangingPunct="1"/>
            <a:r>
              <a:rPr lang="en-US" smtClean="0"/>
              <a:t>A frequency distribution is a tabulation of the number of times that each different value appears in a particular set of values.</a:t>
            </a:r>
          </a:p>
          <a:p>
            <a:pPr eaLnBrk="1" hangingPunct="1"/>
            <a:r>
              <a:rPr lang="en-US" smtClean="0"/>
              <a:t>The conversion is accomplished simply through a quick division of the frequency for each value by the total number of observations for all values, resulting in a percent, called a percentage distribution.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62025"/>
            <a:ext cx="8229600" cy="1143000"/>
          </a:xfrm>
        </p:spPr>
        <p:txBody>
          <a:bodyPr>
            <a:normAutofit fontScale="90000"/>
          </a:bodyPr>
          <a:lstStyle/>
          <a:p>
            <a:pPr eaLnBrk="1" fontAlgn="auto" hangingPunct="1">
              <a:spcAft>
                <a:spcPts val="0"/>
              </a:spcAft>
              <a:defRPr/>
            </a:pPr>
            <a:r>
              <a:rPr lang="en-US" dirty="0" smtClean="0">
                <a:ea typeface="+mj-ea"/>
                <a:cs typeface="+mj-cs"/>
              </a:rPr>
              <a:t>Measures of Variability: Visualizing the Diversity of Respondents</a:t>
            </a:r>
            <a:endParaRPr lang="en-US" dirty="0">
              <a:ea typeface="+mj-ea"/>
              <a:cs typeface="+mj-cs"/>
            </a:endParaRPr>
          </a:p>
        </p:txBody>
      </p:sp>
      <p:sp>
        <p:nvSpPr>
          <p:cNvPr id="47106" name="Content Placeholder 2"/>
          <p:cNvSpPr>
            <a:spLocks noGrp="1"/>
          </p:cNvSpPr>
          <p:nvPr>
            <p:ph idx="1"/>
          </p:nvPr>
        </p:nvSpPr>
        <p:spPr>
          <a:xfrm>
            <a:off x="457200" y="2214563"/>
            <a:ext cx="8229600" cy="3797300"/>
          </a:xfrm>
        </p:spPr>
        <p:txBody>
          <a:bodyPr/>
          <a:lstStyle/>
          <a:p>
            <a:pPr eaLnBrk="1" hangingPunct="1"/>
            <a:r>
              <a:rPr lang="en-US" b="1" smtClean="0"/>
              <a:t>Range</a:t>
            </a:r>
            <a:r>
              <a:rPr lang="en-US" smtClean="0"/>
              <a:t>:  identifies the distance between lowest value (minimum) and the highest value (maximum) in an ordered set of values</a:t>
            </a:r>
          </a:p>
          <a:p>
            <a:pPr eaLnBrk="1" hangingPunct="1"/>
            <a:r>
              <a:rPr lang="en-US" b="1" smtClean="0"/>
              <a:t>Standard deviation</a:t>
            </a:r>
            <a:r>
              <a:rPr lang="en-US" smtClean="0"/>
              <a:t>:  indicates the degree of variation or diversity in the values in such a way as to be translatable into a normal or bell-shaped curve distribution</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a:stretch>
            <a:fillRect/>
          </a:stretch>
        </p:blipFill>
        <p:spPr bwMode="auto">
          <a:xfrm>
            <a:off x="530225" y="695325"/>
            <a:ext cx="7467600"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150813" y="1711325"/>
            <a:ext cx="8685212"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Learning Objectives</a:t>
            </a:r>
          </a:p>
        </p:txBody>
      </p:sp>
      <p:sp>
        <p:nvSpPr>
          <p:cNvPr id="16386" name="Content Placeholder 2"/>
          <p:cNvSpPr>
            <a:spLocks noGrp="1"/>
          </p:cNvSpPr>
          <p:nvPr>
            <p:ph idx="1"/>
          </p:nvPr>
        </p:nvSpPr>
        <p:spPr/>
        <p:txBody>
          <a:bodyPr/>
          <a:lstStyle/>
          <a:p>
            <a:pPr eaLnBrk="1" hangingPunct="1"/>
            <a:r>
              <a:rPr lang="en-US" smtClean="0"/>
              <a:t>To learn about the concept of data analysis and the functions it provides</a:t>
            </a:r>
          </a:p>
          <a:p>
            <a:pPr eaLnBrk="1" hangingPunct="1"/>
            <a:r>
              <a:rPr lang="en-US" smtClean="0"/>
              <a:t>To appreciate the five basic types of statistical analysis used in marketing research</a:t>
            </a:r>
          </a:p>
          <a:p>
            <a:pPr eaLnBrk="1" hangingPunct="1"/>
            <a:r>
              <a:rPr lang="en-US" smtClean="0"/>
              <a:t>To use measures of central tendency and dispersion customarily used in describing data</a:t>
            </a:r>
          </a:p>
          <a:p>
            <a:pPr eaLnBrk="1" hangingPunct="1"/>
            <a:r>
              <a:rPr lang="en-US" smtClean="0"/>
              <a:t>To learn how to obtain descriptive statistics with SPSS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430213" y="865188"/>
            <a:ext cx="8380412" cy="5122862"/>
          </a:xfrm>
          <a:prstGeom prst="rect">
            <a:avLst/>
          </a:prstGeom>
          <a:noFill/>
          <a:ln w="9525">
            <a:noFill/>
            <a:miter lim="800000"/>
            <a:headEnd/>
            <a:tailEnd/>
          </a:ln>
        </p:spPr>
      </p:pic>
      <p:sp>
        <p:nvSpPr>
          <p:cNvPr id="53250" name="Text Box 2"/>
          <p:cNvSpPr txBox="1">
            <a:spLocks noChangeArrowheads="1"/>
          </p:cNvSpPr>
          <p:nvPr/>
        </p:nvSpPr>
        <p:spPr bwMode="auto">
          <a:xfrm>
            <a:off x="619125" y="6054725"/>
            <a:ext cx="6592888"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360363" y="1008063"/>
            <a:ext cx="8553450" cy="5003800"/>
          </a:xfrm>
          <a:prstGeom prst="rect">
            <a:avLst/>
          </a:prstGeom>
          <a:noFill/>
          <a:ln w="9525">
            <a:noFill/>
            <a:miter lim="800000"/>
            <a:headEnd/>
            <a:tailEnd/>
          </a:ln>
        </p:spPr>
      </p:pic>
      <p:sp>
        <p:nvSpPr>
          <p:cNvPr id="55298" name="Text Box 2"/>
          <p:cNvSpPr txBox="1">
            <a:spLocks noChangeArrowheads="1"/>
          </p:cNvSpPr>
          <p:nvPr/>
        </p:nvSpPr>
        <p:spPr bwMode="auto">
          <a:xfrm>
            <a:off x="2551113" y="6011863"/>
            <a:ext cx="6592887"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a:stretch>
            <a:fillRect/>
          </a:stretch>
        </p:blipFill>
        <p:spPr bwMode="auto">
          <a:xfrm>
            <a:off x="385763" y="998538"/>
            <a:ext cx="8542337" cy="5114925"/>
          </a:xfrm>
          <a:prstGeom prst="rect">
            <a:avLst/>
          </a:prstGeom>
          <a:noFill/>
          <a:ln w="9525">
            <a:noFill/>
            <a:miter lim="800000"/>
            <a:headEnd/>
            <a:tailEnd/>
          </a:ln>
        </p:spPr>
      </p:pic>
      <p:sp>
        <p:nvSpPr>
          <p:cNvPr id="57346" name="Text Box 2"/>
          <p:cNvSpPr txBox="1">
            <a:spLocks noChangeArrowheads="1"/>
          </p:cNvSpPr>
          <p:nvPr/>
        </p:nvSpPr>
        <p:spPr bwMode="auto">
          <a:xfrm>
            <a:off x="2676525" y="5991225"/>
            <a:ext cx="6592888"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srcRect/>
          <a:stretch>
            <a:fillRect/>
          </a:stretch>
        </p:blipFill>
        <p:spPr bwMode="auto">
          <a:xfrm>
            <a:off x="296863" y="898525"/>
            <a:ext cx="8751887" cy="5130800"/>
          </a:xfrm>
          <a:prstGeom prst="rect">
            <a:avLst/>
          </a:prstGeom>
          <a:noFill/>
          <a:ln w="9525">
            <a:noFill/>
            <a:miter lim="800000"/>
            <a:headEnd/>
            <a:tailEnd/>
          </a:ln>
        </p:spPr>
      </p:pic>
      <p:sp>
        <p:nvSpPr>
          <p:cNvPr id="59394" name="Text Box 2"/>
          <p:cNvSpPr txBox="1">
            <a:spLocks noChangeArrowheads="1"/>
          </p:cNvSpPr>
          <p:nvPr/>
        </p:nvSpPr>
        <p:spPr bwMode="auto">
          <a:xfrm>
            <a:off x="2492375" y="5932488"/>
            <a:ext cx="6321425"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a:srcRect/>
          <a:stretch>
            <a:fillRect/>
          </a:stretch>
        </p:blipFill>
        <p:spPr bwMode="auto">
          <a:xfrm>
            <a:off x="233363" y="2374900"/>
            <a:ext cx="8677275" cy="3886200"/>
          </a:xfrm>
          <a:prstGeom prst="rect">
            <a:avLst/>
          </a:prstGeom>
          <a:noFill/>
          <a:ln w="9525">
            <a:noFill/>
            <a:miter lim="800000"/>
            <a:headEnd/>
            <a:tailEnd/>
          </a:ln>
        </p:spPr>
      </p:pic>
      <p:sp>
        <p:nvSpPr>
          <p:cNvPr id="2" name="Title 1"/>
          <p:cNvSpPr>
            <a:spLocks noGrp="1"/>
          </p:cNvSpPr>
          <p:nvPr>
            <p:ph type="title"/>
          </p:nvPr>
        </p:nvSpPr>
        <p:spPr>
          <a:xfrm>
            <a:off x="457200" y="1020763"/>
            <a:ext cx="8229600" cy="1143000"/>
          </a:xfrm>
        </p:spPr>
        <p:txBody>
          <a:bodyPr>
            <a:normAutofit fontScale="90000"/>
          </a:bodyPr>
          <a:lstStyle/>
          <a:p>
            <a:pPr eaLnBrk="1" fontAlgn="auto" hangingPunct="1">
              <a:spcAft>
                <a:spcPts val="0"/>
              </a:spcAft>
              <a:defRPr/>
            </a:pPr>
            <a:r>
              <a:rPr lang="en-US" dirty="0" smtClean="0">
                <a:ea typeface="+mj-ea"/>
                <a:cs typeface="+mj-cs"/>
              </a:rPr>
              <a:t>Recommendations for </a:t>
            </a:r>
            <a:br>
              <a:rPr lang="en-US" dirty="0" smtClean="0">
                <a:ea typeface="+mj-ea"/>
                <a:cs typeface="+mj-cs"/>
              </a:rPr>
            </a:br>
            <a:r>
              <a:rPr lang="en-US" dirty="0" smtClean="0">
                <a:ea typeface="+mj-ea"/>
                <a:cs typeface="+mj-cs"/>
              </a:rPr>
              <a:t>Scale Variable Table</a:t>
            </a:r>
            <a:endParaRPr lang="en-US" dirty="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890588" y="1814513"/>
            <a:ext cx="7362825" cy="4048125"/>
          </a:xfrm>
          <a:prstGeom prst="rect">
            <a:avLst/>
          </a:prstGeom>
          <a:noFill/>
          <a:ln w="9525">
            <a:noFill/>
            <a:miter lim="800000"/>
            <a:headEnd/>
            <a:tailEnd/>
          </a:ln>
        </p:spPr>
      </p:pic>
      <p:sp>
        <p:nvSpPr>
          <p:cNvPr id="63490" name="Title 1"/>
          <p:cNvSpPr>
            <a:spLocks noGrp="1"/>
          </p:cNvSpPr>
          <p:nvPr>
            <p:ph type="title"/>
          </p:nvPr>
        </p:nvSpPr>
        <p:spPr/>
        <p:txBody>
          <a:bodyPr/>
          <a:lstStyle/>
          <a:p>
            <a:pPr eaLnBrk="1" hangingPunct="1"/>
            <a:r>
              <a:rPr lang="en-US" smtClean="0"/>
              <a:t>Example Scale Variables 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931863" y="2220913"/>
            <a:ext cx="6670675" cy="4243387"/>
          </a:xfrm>
          <a:prstGeom prst="rect">
            <a:avLst/>
          </a:prstGeom>
          <a:noFill/>
          <a:ln w="9525">
            <a:noFill/>
            <a:miter lim="800000"/>
            <a:headEnd/>
            <a:tailEnd/>
          </a:ln>
        </p:spPr>
      </p:pic>
      <p:sp>
        <p:nvSpPr>
          <p:cNvPr id="2" name="Title 1"/>
          <p:cNvSpPr>
            <a:spLocks noGrp="1"/>
          </p:cNvSpPr>
          <p:nvPr>
            <p:ph type="title"/>
          </p:nvPr>
        </p:nvSpPr>
        <p:spPr>
          <a:xfrm>
            <a:off x="533400" y="1062038"/>
            <a:ext cx="8229600" cy="1143000"/>
          </a:xfrm>
        </p:spPr>
        <p:txBody>
          <a:bodyPr>
            <a:normAutofit fontScale="90000"/>
          </a:bodyPr>
          <a:lstStyle/>
          <a:p>
            <a:pPr eaLnBrk="1" fontAlgn="auto" hangingPunct="1">
              <a:spcAft>
                <a:spcPts val="0"/>
              </a:spcAft>
              <a:defRPr/>
            </a:pPr>
            <a:r>
              <a:rPr lang="en-US" smtClean="0">
                <a:ea typeface="+mj-ea"/>
                <a:cs typeface="+mj-cs"/>
              </a:rPr>
              <a:t/>
            </a:r>
            <a:br>
              <a:rPr lang="en-US" smtClean="0">
                <a:ea typeface="+mj-ea"/>
                <a:cs typeface="+mj-cs"/>
              </a:rPr>
            </a:br>
            <a:r>
              <a:rPr lang="en-US" smtClean="0">
                <a:ea typeface="+mj-ea"/>
                <a:cs typeface="+mj-cs"/>
              </a:rPr>
              <a:t/>
            </a:r>
            <a:br>
              <a:rPr lang="en-US" smtClean="0">
                <a:ea typeface="+mj-ea"/>
                <a:cs typeface="+mj-cs"/>
              </a:rPr>
            </a:br>
            <a:r>
              <a:rPr lang="en-US" smtClean="0">
                <a:ea typeface="+mj-ea"/>
                <a:cs typeface="+mj-cs"/>
              </a:rPr>
              <a:t>Recommendations for </a:t>
            </a:r>
            <a:br>
              <a:rPr lang="en-US" smtClean="0">
                <a:ea typeface="+mj-ea"/>
                <a:cs typeface="+mj-cs"/>
              </a:rPr>
            </a:br>
            <a:r>
              <a:rPr lang="en-US" smtClean="0">
                <a:ea typeface="+mj-ea"/>
                <a:cs typeface="+mj-cs"/>
              </a:rPr>
              <a:t>Categorical Data Table</a:t>
            </a:r>
            <a:endParaRPr lang="en-US" dirty="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731838" y="2506663"/>
            <a:ext cx="7427912" cy="3132137"/>
          </a:xfrm>
          <a:prstGeom prst="rect">
            <a:avLst/>
          </a:prstGeom>
          <a:noFill/>
          <a:ln w="9525">
            <a:noFill/>
            <a:miter lim="800000"/>
            <a:headEnd/>
            <a:tailEnd/>
          </a:ln>
        </p:spPr>
      </p:pic>
      <p:sp>
        <p:nvSpPr>
          <p:cNvPr id="2" name="Title 1"/>
          <p:cNvSpPr>
            <a:spLocks noGrp="1"/>
          </p:cNvSpPr>
          <p:nvPr>
            <p:ph type="title"/>
          </p:nvPr>
        </p:nvSpPr>
        <p:spPr>
          <a:xfrm>
            <a:off x="457200" y="1025822"/>
            <a:ext cx="8305800" cy="1143000"/>
          </a:xfrm>
        </p:spPr>
        <p:txBody>
          <a:bodyPr>
            <a:normAutofit fontScale="90000"/>
          </a:bodyPr>
          <a:lstStyle/>
          <a:p>
            <a:pPr eaLnBrk="1" fontAlgn="auto" hangingPunct="1">
              <a:spcAft>
                <a:spcPts val="0"/>
              </a:spcAft>
              <a:defRPr/>
            </a:pPr>
            <a:r>
              <a:rPr lang="en-US" dirty="0" smtClean="0"/>
              <a:t>Sample Nominal or </a:t>
            </a:r>
            <a:br>
              <a:rPr lang="en-US" dirty="0" smtClean="0"/>
            </a:br>
            <a:r>
              <a:rPr lang="en-US" dirty="0" smtClean="0"/>
              <a:t>Categorical Variable Table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8229600" cy="1143000"/>
          </a:xfrm>
        </p:spPr>
        <p:txBody>
          <a:bodyPr>
            <a:normAutofit fontScale="90000"/>
          </a:bodyPr>
          <a:lstStyle/>
          <a:p>
            <a:pPr eaLnBrk="1" fontAlgn="auto" hangingPunct="1">
              <a:spcAft>
                <a:spcPts val="0"/>
              </a:spcAft>
              <a:defRPr/>
            </a:pPr>
            <a:r>
              <a:rPr lang="en-US" dirty="0" smtClean="0">
                <a:ea typeface="+mj-ea"/>
                <a:cs typeface="+mj-cs"/>
              </a:rPr>
              <a:t>Parameter Estimation: Estimating the Population Percent or Mean</a:t>
            </a:r>
            <a:endParaRPr lang="en-US" dirty="0">
              <a:ea typeface="+mj-ea"/>
              <a:cs typeface="+mj-cs"/>
            </a:endParaRPr>
          </a:p>
        </p:txBody>
      </p:sp>
      <p:sp>
        <p:nvSpPr>
          <p:cNvPr id="3" name="Content Placeholder 2"/>
          <p:cNvSpPr>
            <a:spLocks noGrp="1"/>
          </p:cNvSpPr>
          <p:nvPr>
            <p:ph idx="1"/>
          </p:nvPr>
        </p:nvSpPr>
        <p:spPr>
          <a:xfrm>
            <a:off x="457200" y="2268538"/>
            <a:ext cx="8229600" cy="3810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smtClean="0">
                <a:ea typeface="+mn-ea"/>
                <a:cs typeface="+mn-cs"/>
              </a:rPr>
              <a:t>Parameter estimation </a:t>
            </a:r>
            <a:r>
              <a:rPr lang="en-US" dirty="0" smtClean="0">
                <a:ea typeface="+mn-ea"/>
                <a:cs typeface="+mn-cs"/>
              </a:rPr>
              <a:t>is the process of using sample information to compute an interval that describes the range of a parameter such as the population mean or the population percentage.</a:t>
            </a:r>
          </a:p>
          <a:p>
            <a:pPr marL="274320" indent="-274320" eaLnBrk="1" fontAlgn="auto" hangingPunct="1">
              <a:spcAft>
                <a:spcPts val="0"/>
              </a:spcAft>
              <a:buClr>
                <a:schemeClr val="accent3"/>
              </a:buClr>
              <a:buFont typeface="Wingdings 2"/>
              <a:buChar char=""/>
              <a:defRPr/>
            </a:pPr>
            <a:r>
              <a:rPr lang="en-US" dirty="0" smtClean="0">
                <a:ea typeface="+mn-ea"/>
                <a:cs typeface="+mn-cs"/>
              </a:rPr>
              <a:t>It involves the use of three values:</a:t>
            </a:r>
          </a:p>
          <a:p>
            <a:pPr marL="640080" lvl="1" indent="-246888" eaLnBrk="1" fontAlgn="auto" hangingPunct="1">
              <a:spcAft>
                <a:spcPts val="0"/>
              </a:spcAft>
              <a:buFont typeface="Wingdings 2"/>
              <a:buChar char=""/>
              <a:defRPr/>
            </a:pPr>
            <a:r>
              <a:rPr lang="en-US" dirty="0" smtClean="0">
                <a:ea typeface="+mn-ea"/>
              </a:rPr>
              <a:t>The </a:t>
            </a:r>
            <a:r>
              <a:rPr lang="en-US" b="1" dirty="0" smtClean="0">
                <a:ea typeface="+mn-ea"/>
              </a:rPr>
              <a:t>sample statistic</a:t>
            </a:r>
          </a:p>
          <a:p>
            <a:pPr marL="640080" lvl="1" indent="-246888" eaLnBrk="1" fontAlgn="auto" hangingPunct="1">
              <a:spcAft>
                <a:spcPts val="0"/>
              </a:spcAft>
              <a:buFont typeface="Wingdings 2"/>
              <a:buChar char=""/>
              <a:defRPr/>
            </a:pPr>
            <a:r>
              <a:rPr lang="en-US" dirty="0" smtClean="0">
                <a:ea typeface="+mn-ea"/>
              </a:rPr>
              <a:t>The </a:t>
            </a:r>
            <a:r>
              <a:rPr lang="en-US" b="1" dirty="0" smtClean="0">
                <a:ea typeface="+mn-ea"/>
              </a:rPr>
              <a:t>standard error </a:t>
            </a:r>
            <a:r>
              <a:rPr lang="en-US" dirty="0" smtClean="0">
                <a:ea typeface="+mn-ea"/>
              </a:rPr>
              <a:t>of the statistic</a:t>
            </a:r>
          </a:p>
          <a:p>
            <a:pPr marL="640080" lvl="1" indent="-246888" eaLnBrk="1" fontAlgn="auto" hangingPunct="1">
              <a:spcAft>
                <a:spcPts val="0"/>
              </a:spcAft>
              <a:buFont typeface="Wingdings 2"/>
              <a:buChar char=""/>
              <a:defRPr/>
            </a:pPr>
            <a:r>
              <a:rPr lang="en-US" dirty="0" smtClean="0">
                <a:ea typeface="+mn-ea"/>
              </a:rPr>
              <a:t>The desired </a:t>
            </a:r>
            <a:r>
              <a:rPr lang="en-US" b="1" dirty="0" smtClean="0">
                <a:ea typeface="+mn-ea"/>
              </a:rPr>
              <a:t>level of confidence</a:t>
            </a:r>
            <a:endParaRPr lang="en-US" b="1" dirty="0">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009650"/>
            <a:ext cx="8229600" cy="1143000"/>
          </a:xfrm>
        </p:spPr>
        <p:txBody>
          <a:bodyPr/>
          <a:lstStyle/>
          <a:p>
            <a:pPr eaLnBrk="1" hangingPunct="1"/>
            <a:r>
              <a:rPr lang="en-US" sz="4000" smtClean="0"/>
              <a:t>Statistical Inference: Sample Statistics and Population Parameters</a:t>
            </a:r>
          </a:p>
        </p:txBody>
      </p:sp>
      <p:sp>
        <p:nvSpPr>
          <p:cNvPr id="71682" name="Content Placeholder 2"/>
          <p:cNvSpPr>
            <a:spLocks noGrp="1"/>
          </p:cNvSpPr>
          <p:nvPr>
            <p:ph idx="1"/>
          </p:nvPr>
        </p:nvSpPr>
        <p:spPr>
          <a:xfrm>
            <a:off x="457200" y="2359025"/>
            <a:ext cx="8229600" cy="4389438"/>
          </a:xfrm>
        </p:spPr>
        <p:txBody>
          <a:bodyPr/>
          <a:lstStyle/>
          <a:p>
            <a:pPr eaLnBrk="1" hangingPunct="1"/>
            <a:r>
              <a:rPr lang="en-US" smtClean="0"/>
              <a:t>Values that are computed from information provided by a sample are referred to as the sample’s </a:t>
            </a:r>
            <a:r>
              <a:rPr lang="en-US" b="1" smtClean="0"/>
              <a:t>statistics</a:t>
            </a:r>
            <a:r>
              <a:rPr lang="en-US" smtClean="0"/>
              <a:t>. </a:t>
            </a:r>
          </a:p>
          <a:p>
            <a:pPr eaLnBrk="1" hangingPunct="1"/>
            <a:r>
              <a:rPr lang="en-US" smtClean="0"/>
              <a:t>Values that are computed from a complete census, which are considered to be precise and valid measures of the population, are referred to as </a:t>
            </a:r>
            <a:r>
              <a:rPr lang="en-US" b="1" smtClean="0"/>
              <a:t>parameters</a:t>
            </a:r>
            <a:r>
              <a:rPr lang="en-US"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Learning Objectives</a:t>
            </a:r>
          </a:p>
        </p:txBody>
      </p:sp>
      <p:sp>
        <p:nvSpPr>
          <p:cNvPr id="18434" name="Content Placeholder 2"/>
          <p:cNvSpPr>
            <a:spLocks noGrp="1"/>
          </p:cNvSpPr>
          <p:nvPr>
            <p:ph idx="1"/>
          </p:nvPr>
        </p:nvSpPr>
        <p:spPr/>
        <p:txBody>
          <a:bodyPr/>
          <a:lstStyle/>
          <a:p>
            <a:pPr eaLnBrk="1" hangingPunct="1"/>
            <a:r>
              <a:rPr lang="en-US" smtClean="0"/>
              <a:t>To understand the concept of statistical inference </a:t>
            </a:r>
          </a:p>
          <a:p>
            <a:pPr eaLnBrk="1" hangingPunct="1"/>
            <a:r>
              <a:rPr lang="en-US" smtClean="0"/>
              <a:t>To learn how to estimate a population mean or percentage</a:t>
            </a:r>
          </a:p>
          <a:p>
            <a:pPr eaLnBrk="1" hangingPunct="1"/>
            <a:r>
              <a:rPr lang="en-US" smtClean="0"/>
              <a:t>To test a hypothesis about a population mean or percentage</a:t>
            </a:r>
          </a:p>
          <a:p>
            <a:pPr eaLnBrk="1" hangingPunct="1"/>
            <a:r>
              <a:rPr lang="en-US" smtClean="0"/>
              <a:t>To learn how to perform and interpret statistical inference with SPSS</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017588"/>
            <a:ext cx="8229600" cy="1143000"/>
          </a:xfrm>
        </p:spPr>
        <p:txBody>
          <a:bodyPr/>
          <a:lstStyle/>
          <a:p>
            <a:pPr eaLnBrk="1" hangingPunct="1"/>
            <a:r>
              <a:rPr lang="en-US" sz="4000" smtClean="0"/>
              <a:t>Statistical Inference: Sample Statistics and Population Parameters</a:t>
            </a:r>
          </a:p>
        </p:txBody>
      </p:sp>
      <p:sp>
        <p:nvSpPr>
          <p:cNvPr id="73730" name="Content Placeholder 2"/>
          <p:cNvSpPr>
            <a:spLocks noGrp="1"/>
          </p:cNvSpPr>
          <p:nvPr>
            <p:ph idx="1"/>
          </p:nvPr>
        </p:nvSpPr>
        <p:spPr>
          <a:xfrm>
            <a:off x="457200" y="2265363"/>
            <a:ext cx="8229600" cy="4389437"/>
          </a:xfrm>
        </p:spPr>
        <p:txBody>
          <a:bodyPr/>
          <a:lstStyle/>
          <a:p>
            <a:pPr eaLnBrk="1" hangingPunct="1"/>
            <a:r>
              <a:rPr lang="en-US" b="1" smtClean="0"/>
              <a:t>Inference</a:t>
            </a:r>
            <a:r>
              <a:rPr lang="en-US" smtClean="0"/>
              <a:t> is a form of logic in which you make a general statement (a generalization) about an entire class based on what you have observed about a small set of members of that class.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995363"/>
            <a:ext cx="8229600" cy="1143000"/>
          </a:xfrm>
        </p:spPr>
        <p:txBody>
          <a:bodyPr/>
          <a:lstStyle/>
          <a:p>
            <a:pPr eaLnBrk="1" hangingPunct="1"/>
            <a:r>
              <a:rPr lang="en-US" sz="4000" smtClean="0"/>
              <a:t>Statistical Inference: Sample Statistics and Population Parameters</a:t>
            </a:r>
          </a:p>
        </p:txBody>
      </p:sp>
      <p:sp>
        <p:nvSpPr>
          <p:cNvPr id="75778" name="Content Placeholder 2"/>
          <p:cNvSpPr>
            <a:spLocks noGrp="1"/>
          </p:cNvSpPr>
          <p:nvPr>
            <p:ph idx="1"/>
          </p:nvPr>
        </p:nvSpPr>
        <p:spPr>
          <a:xfrm>
            <a:off x="457200" y="2333625"/>
            <a:ext cx="8229600" cy="4389438"/>
          </a:xfrm>
        </p:spPr>
        <p:txBody>
          <a:bodyPr/>
          <a:lstStyle/>
          <a:p>
            <a:pPr eaLnBrk="1" hangingPunct="1"/>
            <a:r>
              <a:rPr lang="en-US" b="1" smtClean="0"/>
              <a:t>Statistical inference </a:t>
            </a:r>
            <a:r>
              <a:rPr lang="en-US" smtClean="0"/>
              <a:t>is a set of procedures in which the sample size and sample statistic are used to make an estimate of the corresponding population parameter.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009650"/>
            <a:ext cx="8229600" cy="1143000"/>
          </a:xfrm>
        </p:spPr>
        <p:txBody>
          <a:bodyPr/>
          <a:lstStyle/>
          <a:p>
            <a:pPr eaLnBrk="1" hangingPunct="1"/>
            <a:r>
              <a:rPr lang="en-US" sz="4000" smtClean="0"/>
              <a:t>Statistical Inference: Sample Statistics and Population Parameters</a:t>
            </a:r>
          </a:p>
        </p:txBody>
      </p:sp>
      <p:sp>
        <p:nvSpPr>
          <p:cNvPr id="77826" name="Content Placeholder 2"/>
          <p:cNvSpPr>
            <a:spLocks noGrp="1"/>
          </p:cNvSpPr>
          <p:nvPr>
            <p:ph idx="1"/>
          </p:nvPr>
        </p:nvSpPr>
        <p:spPr>
          <a:xfrm>
            <a:off x="457200" y="2239963"/>
            <a:ext cx="8229600" cy="4389437"/>
          </a:xfrm>
        </p:spPr>
        <p:txBody>
          <a:bodyPr/>
          <a:lstStyle/>
          <a:p>
            <a:pPr eaLnBrk="1" hangingPunct="1"/>
            <a:r>
              <a:rPr lang="en-US" smtClean="0"/>
              <a:t>Two types of statistical inferences:</a:t>
            </a:r>
          </a:p>
          <a:p>
            <a:pPr lvl="1" eaLnBrk="1" hangingPunct="1"/>
            <a:r>
              <a:rPr lang="en-US" b="1" smtClean="0"/>
              <a:t>Parameter estimate </a:t>
            </a:r>
            <a:r>
              <a:rPr lang="en-US" smtClean="0"/>
              <a:t>is used to approximate the population value (parameter) through the use of confidence intervals.</a:t>
            </a:r>
          </a:p>
          <a:p>
            <a:pPr lvl="1" eaLnBrk="1" hangingPunct="1"/>
            <a:r>
              <a:rPr lang="en-US" b="1" smtClean="0"/>
              <a:t>Hypothesis testing </a:t>
            </a:r>
            <a:r>
              <a:rPr lang="en-US" smtClean="0"/>
              <a:t>is used to compare the sample statistic with what is believed (hypothesized) to be the population value prior to undertaking the study.</a:t>
            </a:r>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1025525"/>
            <a:ext cx="8229600" cy="1143000"/>
          </a:xfrm>
        </p:spPr>
        <p:txBody>
          <a:bodyPr/>
          <a:lstStyle/>
          <a:p>
            <a:pPr eaLnBrk="1" hangingPunct="1"/>
            <a:r>
              <a:rPr lang="en-US" sz="4000" smtClean="0"/>
              <a:t>Statistical Inference: Sample Statistics and Population Parameters</a:t>
            </a:r>
          </a:p>
        </p:txBody>
      </p:sp>
      <p:sp>
        <p:nvSpPr>
          <p:cNvPr id="79874" name="Content Placeholder 2"/>
          <p:cNvSpPr>
            <a:spLocks noGrp="1"/>
          </p:cNvSpPr>
          <p:nvPr>
            <p:ph idx="1"/>
          </p:nvPr>
        </p:nvSpPr>
        <p:spPr>
          <a:xfrm>
            <a:off x="457200" y="2392363"/>
            <a:ext cx="8229600" cy="4389437"/>
          </a:xfrm>
        </p:spPr>
        <p:txBody>
          <a:bodyPr/>
          <a:lstStyle/>
          <a:p>
            <a:pPr eaLnBrk="1" hangingPunct="1"/>
            <a:r>
              <a:rPr lang="en-US" smtClean="0"/>
              <a:t>A sample statistic is usually a </a:t>
            </a:r>
            <a:r>
              <a:rPr lang="en-US" b="1" smtClean="0"/>
              <a:t>mean</a:t>
            </a:r>
            <a:r>
              <a:rPr lang="en-US" smtClean="0"/>
              <a:t> or </a:t>
            </a:r>
            <a:r>
              <a:rPr lang="en-US" b="1" smtClean="0"/>
              <a:t>percentage.</a:t>
            </a:r>
          </a:p>
          <a:p>
            <a:pPr eaLnBrk="1" hangingPunct="1"/>
            <a:r>
              <a:rPr lang="en-US" b="1" smtClean="0"/>
              <a:t>Standard error </a:t>
            </a:r>
            <a:r>
              <a:rPr lang="en-US" smtClean="0"/>
              <a:t>is the measure of variability in the sampling distribution.</a:t>
            </a:r>
          </a:p>
          <a:p>
            <a:pPr eaLnBrk="1" hangingPunct="1"/>
            <a:r>
              <a:rPr lang="en-US" smtClean="0"/>
              <a:t>A </a:t>
            </a:r>
            <a:r>
              <a:rPr lang="en-US" b="1" smtClean="0"/>
              <a:t>confidence interval </a:t>
            </a:r>
            <a:r>
              <a:rPr lang="en-US" smtClean="0"/>
              <a:t>is the degree of accuracy desired by the researcher stated in the form of a range with an upper and lower boundary.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3043238" y="1616075"/>
            <a:ext cx="4705350" cy="4203700"/>
          </a:xfrm>
          <a:prstGeom prst="rect">
            <a:avLst/>
          </a:prstGeom>
          <a:noFill/>
          <a:ln w="9525">
            <a:noFill/>
            <a:miter lim="800000"/>
            <a:headEnd/>
            <a:tailEnd/>
          </a:ln>
        </p:spPr>
      </p:pic>
      <p:sp>
        <p:nvSpPr>
          <p:cNvPr id="81922" name="Title 1"/>
          <p:cNvSpPr>
            <a:spLocks noGrp="1"/>
          </p:cNvSpPr>
          <p:nvPr>
            <p:ph type="title"/>
          </p:nvPr>
        </p:nvSpPr>
        <p:spPr>
          <a:xfrm>
            <a:off x="465138" y="4468813"/>
            <a:ext cx="2705100" cy="1350962"/>
          </a:xfrm>
        </p:spPr>
        <p:txBody>
          <a:bodyPr/>
          <a:lstStyle/>
          <a:p>
            <a:pPr eaLnBrk="1" hangingPunct="1"/>
            <a:r>
              <a:rPr lang="en-US" sz="1600" b="1" smtClean="0">
                <a:solidFill>
                  <a:srgbClr val="B36680"/>
                </a:solidFill>
                <a:latin typeface="Arial" pitchFamily="-72" charset="0"/>
              </a:rPr>
              <a:t>FIGURE 12.6</a:t>
            </a:r>
            <a:r>
              <a:rPr lang="en-US" sz="1600" smtClean="0">
                <a:solidFill>
                  <a:srgbClr val="B36680"/>
                </a:solidFill>
                <a:latin typeface="Arial" pitchFamily="-72" charset="0"/>
              </a:rPr>
              <a:t/>
            </a:r>
            <a:br>
              <a:rPr lang="en-US" sz="1600" smtClean="0">
                <a:solidFill>
                  <a:srgbClr val="B36680"/>
                </a:solidFill>
                <a:latin typeface="Arial" pitchFamily="-72" charset="0"/>
              </a:rPr>
            </a:br>
            <a:r>
              <a:rPr lang="en-US" sz="1600" b="1" smtClean="0">
                <a:solidFill>
                  <a:srgbClr val="000000"/>
                </a:solidFill>
                <a:latin typeface="Arial" pitchFamily="-72" charset="0"/>
              </a:rPr>
              <a:t>Variability Found in the Sample DirectlyAffects the Standard Error</a:t>
            </a:r>
            <a:endParaRPr lang="en-US" b="1" smtClean="0">
              <a:solidFill>
                <a:srgbClr val="000000"/>
              </a:solidFill>
              <a:latin typeface="Arial" pitchFamily="-7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srcRect/>
          <a:stretch>
            <a:fillRect/>
          </a:stretch>
        </p:blipFill>
        <p:spPr bwMode="auto">
          <a:xfrm>
            <a:off x="111125" y="900113"/>
            <a:ext cx="8815388" cy="5240337"/>
          </a:xfrm>
          <a:prstGeom prst="rect">
            <a:avLst/>
          </a:prstGeom>
          <a:noFill/>
          <a:ln w="9525">
            <a:noFill/>
            <a:miter lim="800000"/>
            <a:headEnd/>
            <a:tailEnd/>
          </a:ln>
        </p:spPr>
      </p:pic>
      <p:sp>
        <p:nvSpPr>
          <p:cNvPr id="83970" name="Text Box 2"/>
          <p:cNvSpPr txBox="1">
            <a:spLocks noChangeArrowheads="1"/>
          </p:cNvSpPr>
          <p:nvPr/>
        </p:nvSpPr>
        <p:spPr bwMode="auto">
          <a:xfrm>
            <a:off x="449263" y="6018213"/>
            <a:ext cx="6592887"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srcRect/>
          <a:stretch>
            <a:fillRect/>
          </a:stretch>
        </p:blipFill>
        <p:spPr bwMode="auto">
          <a:xfrm>
            <a:off x="219075" y="909638"/>
            <a:ext cx="8797925" cy="5314950"/>
          </a:xfrm>
          <a:prstGeom prst="rect">
            <a:avLst/>
          </a:prstGeom>
          <a:noFill/>
          <a:ln w="9525">
            <a:noFill/>
            <a:miter lim="800000"/>
            <a:headEnd/>
            <a:tailEnd/>
          </a:ln>
        </p:spPr>
      </p:pic>
      <p:sp>
        <p:nvSpPr>
          <p:cNvPr id="86018" name="Text Box 2"/>
          <p:cNvSpPr txBox="1">
            <a:spLocks noChangeArrowheads="1"/>
          </p:cNvSpPr>
          <p:nvPr/>
        </p:nvSpPr>
        <p:spPr bwMode="auto">
          <a:xfrm>
            <a:off x="477838" y="6102350"/>
            <a:ext cx="6592887"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le 3"/>
          <p:cNvSpPr>
            <a:spLocks noGrp="1"/>
          </p:cNvSpPr>
          <p:nvPr>
            <p:ph type="title"/>
          </p:nvPr>
        </p:nvSpPr>
        <p:spPr/>
        <p:txBody>
          <a:bodyPr/>
          <a:lstStyle/>
          <a:p>
            <a:pPr eaLnBrk="1" hangingPunct="1"/>
            <a:r>
              <a:rPr lang="en-US" smtClean="0"/>
              <a:t>Hypothesis Tests</a:t>
            </a:r>
          </a:p>
        </p:txBody>
      </p:sp>
      <p:sp>
        <p:nvSpPr>
          <p:cNvPr id="88066" name="Content Placeholder 4"/>
          <p:cNvSpPr>
            <a:spLocks noGrp="1"/>
          </p:cNvSpPr>
          <p:nvPr>
            <p:ph idx="1"/>
          </p:nvPr>
        </p:nvSpPr>
        <p:spPr/>
        <p:txBody>
          <a:bodyPr/>
          <a:lstStyle/>
          <a:p>
            <a:pPr eaLnBrk="1" hangingPunct="1"/>
            <a:r>
              <a:rPr lang="en-US" smtClean="0"/>
              <a:t>Tests of an hypothesized population parameter value:</a:t>
            </a:r>
          </a:p>
          <a:p>
            <a:pPr lvl="1" eaLnBrk="1" hangingPunct="1"/>
            <a:r>
              <a:rPr lang="en-US" smtClean="0"/>
              <a:t>Test of an hypothesis about a </a:t>
            </a:r>
            <a:r>
              <a:rPr lang="en-US" b="1" smtClean="0"/>
              <a:t>percent</a:t>
            </a:r>
          </a:p>
          <a:p>
            <a:pPr lvl="1" eaLnBrk="1" hangingPunct="1"/>
            <a:r>
              <a:rPr lang="en-US" smtClean="0"/>
              <a:t>Test of an hypothesis about a </a:t>
            </a:r>
            <a:r>
              <a:rPr lang="en-US" b="1" smtClean="0"/>
              <a:t>mean</a:t>
            </a:r>
          </a:p>
          <a:p>
            <a:pPr eaLnBrk="1" hangingPunct="1"/>
            <a:r>
              <a:rPr lang="en-US" smtClean="0"/>
              <a:t>The crux of statistical hypothesis testing is the </a:t>
            </a:r>
            <a:r>
              <a:rPr lang="en-US" b="1" smtClean="0"/>
              <a:t>sampling distribution </a:t>
            </a:r>
            <a:r>
              <a:rPr lang="en-US" smtClean="0"/>
              <a:t>concept.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srcRect/>
          <a:stretch>
            <a:fillRect/>
          </a:stretch>
        </p:blipFill>
        <p:spPr bwMode="auto">
          <a:xfrm>
            <a:off x="912813" y="1454150"/>
            <a:ext cx="6734175" cy="3476625"/>
          </a:xfrm>
          <a:prstGeom prst="rect">
            <a:avLst/>
          </a:prstGeom>
          <a:noFill/>
          <a:ln w="9525">
            <a:noFill/>
            <a:miter lim="800000"/>
            <a:headEnd/>
            <a:tailEnd/>
          </a:ln>
        </p:spPr>
      </p:pic>
      <p:sp>
        <p:nvSpPr>
          <p:cNvPr id="90114" name="Title 1"/>
          <p:cNvSpPr>
            <a:spLocks noGrp="1"/>
          </p:cNvSpPr>
          <p:nvPr>
            <p:ph type="title"/>
          </p:nvPr>
        </p:nvSpPr>
        <p:spPr>
          <a:xfrm>
            <a:off x="1044575" y="4930775"/>
            <a:ext cx="7183438" cy="1143000"/>
          </a:xfrm>
        </p:spPr>
        <p:txBody>
          <a:bodyPr/>
          <a:lstStyle/>
          <a:p>
            <a:pPr eaLnBrk="1" hangingPunct="1"/>
            <a:r>
              <a:rPr lang="en-US" sz="1600" b="1" smtClean="0">
                <a:solidFill>
                  <a:srgbClr val="B36680"/>
                </a:solidFill>
                <a:latin typeface="Arial" pitchFamily="-72" charset="0"/>
              </a:rPr>
              <a:t>FIGURE 12.9</a:t>
            </a:r>
            <a:r>
              <a:rPr lang="en-US" sz="1600" smtClean="0">
                <a:solidFill>
                  <a:srgbClr val="B36680"/>
                </a:solidFill>
                <a:latin typeface="Arial" pitchFamily="-72" charset="0"/>
              </a:rPr>
              <a:t> </a:t>
            </a:r>
            <a:r>
              <a:rPr lang="en-US" sz="1600" b="1" smtClean="0">
                <a:solidFill>
                  <a:srgbClr val="000000"/>
                </a:solidFill>
                <a:latin typeface="Arial" pitchFamily="-72" charset="0"/>
              </a:rPr>
              <a:t>Sample Findings Support the Hypothesis in This Example</a:t>
            </a:r>
            <a:endParaRPr lang="en-US" b="1" smtClean="0">
              <a:solidFill>
                <a:srgbClr val="000000"/>
              </a:solidFill>
              <a:latin typeface="Arial" pitchFamily="-7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srcRect/>
          <a:stretch>
            <a:fillRect/>
          </a:stretch>
        </p:blipFill>
        <p:spPr bwMode="auto">
          <a:xfrm>
            <a:off x="352425" y="1333500"/>
            <a:ext cx="84391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1990725" y="874713"/>
            <a:ext cx="5162550" cy="575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a:stretch>
            <a:fillRect/>
          </a:stretch>
        </p:blipFill>
        <p:spPr bwMode="auto">
          <a:xfrm>
            <a:off x="125413" y="1117600"/>
            <a:ext cx="8489950" cy="4818063"/>
          </a:xfrm>
          <a:prstGeom prst="rect">
            <a:avLst/>
          </a:prstGeom>
          <a:noFill/>
          <a:ln w="9525">
            <a:noFill/>
            <a:miter lim="800000"/>
            <a:headEnd/>
            <a:tailEnd/>
          </a:ln>
        </p:spPr>
      </p:pic>
      <p:sp>
        <p:nvSpPr>
          <p:cNvPr id="94210" name="Text Box 2"/>
          <p:cNvSpPr txBox="1">
            <a:spLocks noChangeArrowheads="1"/>
          </p:cNvSpPr>
          <p:nvPr/>
        </p:nvSpPr>
        <p:spPr bwMode="auto">
          <a:xfrm>
            <a:off x="2332038" y="5935663"/>
            <a:ext cx="6140450"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a:stretch>
            <a:fillRect/>
          </a:stretch>
        </p:blipFill>
        <p:spPr bwMode="auto">
          <a:xfrm>
            <a:off x="1303338" y="704850"/>
            <a:ext cx="6775450" cy="5127625"/>
          </a:xfrm>
          <a:prstGeom prst="rect">
            <a:avLst/>
          </a:prstGeom>
          <a:noFill/>
          <a:ln w="9525">
            <a:noFill/>
            <a:miter lim="800000"/>
            <a:headEnd/>
            <a:tailEnd/>
          </a:ln>
        </p:spPr>
      </p:pic>
      <p:sp>
        <p:nvSpPr>
          <p:cNvPr id="96258" name="Title 1"/>
          <p:cNvSpPr>
            <a:spLocks noGrp="1"/>
          </p:cNvSpPr>
          <p:nvPr>
            <p:ph type="title"/>
          </p:nvPr>
        </p:nvSpPr>
        <p:spPr>
          <a:xfrm>
            <a:off x="1339850" y="5619750"/>
            <a:ext cx="6775450" cy="434975"/>
          </a:xfrm>
        </p:spPr>
        <p:txBody>
          <a:bodyPr/>
          <a:lstStyle/>
          <a:p>
            <a:pPr eaLnBrk="1" hangingPunct="1"/>
            <a:r>
              <a:rPr lang="en-US" sz="1600" b="1">
                <a:solidFill>
                  <a:srgbClr val="B36680"/>
                </a:solidFill>
                <a:latin typeface="Arial" pitchFamily="-72" charset="0"/>
              </a:rPr>
              <a:t>FIGURE 12.11</a:t>
            </a:r>
            <a:r>
              <a:rPr lang="en-US" sz="1600">
                <a:solidFill>
                  <a:srgbClr val="B36680"/>
                </a:solidFill>
                <a:latin typeface="Arial" pitchFamily="-72" charset="0"/>
              </a:rPr>
              <a:t> </a:t>
            </a:r>
            <a:r>
              <a:rPr lang="en-US" sz="1600" b="1">
                <a:solidFill>
                  <a:srgbClr val="000000"/>
                </a:solidFill>
                <a:latin typeface="Arial" pitchFamily="-72" charset="0"/>
              </a:rPr>
              <a:t>SPSS Output for the Test of a Hypothesis About a Mean</a:t>
            </a:r>
            <a:endParaRPr lang="en-US" b="1">
              <a:solidFill>
                <a:srgbClr val="000000"/>
              </a:solidFill>
              <a:latin typeface="Arial" pitchFamily="-72" charset="0"/>
            </a:endParaRPr>
          </a:p>
        </p:txBody>
      </p:sp>
      <p:sp>
        <p:nvSpPr>
          <p:cNvPr id="96259" name="Text Box 3"/>
          <p:cNvSpPr txBox="1">
            <a:spLocks noChangeArrowheads="1"/>
          </p:cNvSpPr>
          <p:nvPr/>
        </p:nvSpPr>
        <p:spPr bwMode="auto">
          <a:xfrm>
            <a:off x="1339850" y="6054725"/>
            <a:ext cx="6592888" cy="244475"/>
          </a:xfrm>
          <a:prstGeom prst="rect">
            <a:avLst/>
          </a:prstGeom>
          <a:noFill/>
          <a:ln w="9525">
            <a:noFill/>
            <a:miter lim="800000"/>
            <a:headEnd/>
            <a:tailEnd/>
          </a:ln>
        </p:spPr>
        <p:txBody>
          <a:bodyPr>
            <a:prstTxWarp prst="textNoShape">
              <a:avLst/>
            </a:prstTxWarp>
            <a:spAutoFit/>
          </a:bodyPr>
          <a:lstStyle/>
          <a:p>
            <a:r>
              <a:rPr lang="en-US" sz="1000" i="1"/>
              <a:t>Reprinted courtesy of International Business Machines Corporation, © SPSS, Inc., an IBM Company</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srcRect/>
          <a:stretch>
            <a:fillRect/>
          </a:stretch>
        </p:blipFill>
        <p:spPr bwMode="auto">
          <a:xfrm>
            <a:off x="158750" y="1160463"/>
            <a:ext cx="8767763" cy="504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prstTxWarp prst="textNoShape">
              <a:avLst/>
            </a:prstTxWarp>
            <a:spAutoFit/>
          </a:bodyPr>
          <a:lstStyle/>
          <a:p>
            <a:endParaRPr lang="en-US" sz="1800">
              <a:latin typeface="Calibri" pitchFamily="-72" charset="0"/>
            </a:endParaRPr>
          </a:p>
        </p:txBody>
      </p:sp>
      <p:pic>
        <p:nvPicPr>
          <p:cNvPr id="100354"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0355"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88"/>
            <a:ext cx="8229600" cy="1143000"/>
          </a:xfrm>
        </p:spPr>
        <p:txBody>
          <a:bodyPr>
            <a:normAutofit fontScale="90000"/>
          </a:bodyPr>
          <a:lstStyle/>
          <a:p>
            <a:pPr eaLnBrk="1" fontAlgn="auto" hangingPunct="1">
              <a:spcAft>
                <a:spcPts val="0"/>
              </a:spcAft>
              <a:defRPr/>
            </a:pPr>
            <a:r>
              <a:rPr lang="en-US" dirty="0" smtClean="0">
                <a:ea typeface="+mj-ea"/>
                <a:cs typeface="+mj-cs"/>
              </a:rPr>
              <a:t>Types of Statistical Analyses Used in Marketing Research</a:t>
            </a:r>
            <a:endParaRPr lang="en-US" dirty="0">
              <a:ea typeface="+mj-ea"/>
              <a:cs typeface="+mj-cs"/>
            </a:endParaRPr>
          </a:p>
        </p:txBody>
      </p:sp>
      <p:sp>
        <p:nvSpPr>
          <p:cNvPr id="22530" name="Content Placeholder 2"/>
          <p:cNvSpPr>
            <a:spLocks noGrp="1"/>
          </p:cNvSpPr>
          <p:nvPr>
            <p:ph idx="1"/>
          </p:nvPr>
        </p:nvSpPr>
        <p:spPr>
          <a:xfrm>
            <a:off x="457200" y="2376488"/>
            <a:ext cx="8229600" cy="4387850"/>
          </a:xfrm>
        </p:spPr>
        <p:txBody>
          <a:bodyPr/>
          <a:lstStyle/>
          <a:p>
            <a:pPr eaLnBrk="1" hangingPunct="1"/>
            <a:r>
              <a:rPr lang="en-US" smtClean="0"/>
              <a:t>Descriptive analysis</a:t>
            </a:r>
          </a:p>
          <a:p>
            <a:pPr eaLnBrk="1" hangingPunct="1"/>
            <a:r>
              <a:rPr lang="en-US" smtClean="0"/>
              <a:t>Inferential analysis</a:t>
            </a:r>
          </a:p>
          <a:p>
            <a:pPr eaLnBrk="1" hangingPunct="1"/>
            <a:r>
              <a:rPr lang="en-US" smtClean="0"/>
              <a:t>Differences analysis</a:t>
            </a:r>
          </a:p>
          <a:p>
            <a:pPr eaLnBrk="1" hangingPunct="1"/>
            <a:r>
              <a:rPr lang="en-US" smtClean="0"/>
              <a:t>Associative analysis</a:t>
            </a:r>
          </a:p>
          <a:p>
            <a:pPr eaLnBrk="1" hangingPunct="1"/>
            <a:r>
              <a:rPr lang="en-US" smtClean="0"/>
              <a:t>Predictive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Descriptive Analysis</a:t>
            </a:r>
          </a:p>
        </p:txBody>
      </p:sp>
      <p:sp>
        <p:nvSpPr>
          <p:cNvPr id="24578" name="Content Placeholder 2"/>
          <p:cNvSpPr>
            <a:spLocks noGrp="1"/>
          </p:cNvSpPr>
          <p:nvPr>
            <p:ph idx="1"/>
          </p:nvPr>
        </p:nvSpPr>
        <p:spPr/>
        <p:txBody>
          <a:bodyPr/>
          <a:lstStyle/>
          <a:p>
            <a:pPr eaLnBrk="1" hangingPunct="1"/>
            <a:r>
              <a:rPr lang="en-US" smtClean="0"/>
              <a:t>Used by marketing researchers to </a:t>
            </a:r>
            <a:r>
              <a:rPr lang="en-US" b="1" smtClean="0"/>
              <a:t>describe the sample dataset</a:t>
            </a:r>
            <a:r>
              <a:rPr lang="en-US" smtClean="0"/>
              <a:t> in such  a way as to portray the “typical” respondent and to reveal the general pattern of responses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Inference Analysis</a:t>
            </a:r>
          </a:p>
        </p:txBody>
      </p:sp>
      <p:sp>
        <p:nvSpPr>
          <p:cNvPr id="26626" name="Content Placeholder 2"/>
          <p:cNvSpPr>
            <a:spLocks noGrp="1"/>
          </p:cNvSpPr>
          <p:nvPr>
            <p:ph idx="1"/>
          </p:nvPr>
        </p:nvSpPr>
        <p:spPr/>
        <p:txBody>
          <a:bodyPr/>
          <a:lstStyle/>
          <a:p>
            <a:pPr eaLnBrk="1" hangingPunct="1"/>
            <a:r>
              <a:rPr lang="en-US" smtClean="0"/>
              <a:t>Used when marketing researchers use statistical procedures to </a:t>
            </a:r>
            <a:r>
              <a:rPr lang="en-US" b="1" smtClean="0"/>
              <a:t>generalize the results of the sample to the target population</a:t>
            </a:r>
            <a:r>
              <a:rPr lang="en-US" smtClean="0"/>
              <a:t> it represents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Difference Analysis</a:t>
            </a:r>
          </a:p>
        </p:txBody>
      </p:sp>
      <p:sp>
        <p:nvSpPr>
          <p:cNvPr id="28674" name="Content Placeholder 2"/>
          <p:cNvSpPr>
            <a:spLocks noGrp="1"/>
          </p:cNvSpPr>
          <p:nvPr>
            <p:ph idx="1"/>
          </p:nvPr>
        </p:nvSpPr>
        <p:spPr/>
        <p:txBody>
          <a:bodyPr/>
          <a:lstStyle/>
          <a:p>
            <a:pPr eaLnBrk="1" hangingPunct="1"/>
            <a:r>
              <a:rPr lang="en-US" smtClean="0"/>
              <a:t>Used  to </a:t>
            </a:r>
            <a:r>
              <a:rPr lang="en-US" b="1" smtClean="0"/>
              <a:t>determine the degree to which real and generalizable differences exist in the population </a:t>
            </a:r>
            <a:r>
              <a:rPr lang="en-US" smtClean="0"/>
              <a:t>to help the manager make an enlightened decision on which advertising theme to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Association Analysis</a:t>
            </a:r>
          </a:p>
        </p:txBody>
      </p:sp>
      <p:sp>
        <p:nvSpPr>
          <p:cNvPr id="30722" name="Content Placeholder 2"/>
          <p:cNvSpPr>
            <a:spLocks noGrp="1"/>
          </p:cNvSpPr>
          <p:nvPr>
            <p:ph idx="1"/>
          </p:nvPr>
        </p:nvSpPr>
        <p:spPr/>
        <p:txBody>
          <a:bodyPr/>
          <a:lstStyle/>
          <a:p>
            <a:pPr eaLnBrk="1" hangingPunct="1"/>
            <a:r>
              <a:rPr lang="en-US" smtClean="0"/>
              <a:t>Investigates </a:t>
            </a:r>
            <a:r>
              <a:rPr lang="en-US" b="1" smtClean="0"/>
              <a:t>if and how two variables are related</a:t>
            </a: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1802</TotalTime>
  <Words>1048</Words>
  <Application>Microsoft Office PowerPoint</Application>
  <PresentationFormat>On-screen Show (4:3)</PresentationFormat>
  <Paragraphs>137</Paragraphs>
  <Slides>43</Slides>
  <Notes>43</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43</vt:i4>
      </vt:variant>
    </vt:vector>
  </HeadingPairs>
  <TitlesOfParts>
    <vt:vector size="50" baseType="lpstr">
      <vt:lpstr>Arial</vt:lpstr>
      <vt:lpstr>ＭＳ Ｐゴシック</vt:lpstr>
      <vt:lpstr>Calibri</vt:lpstr>
      <vt:lpstr>Constantia</vt:lpstr>
      <vt:lpstr>Wingdings 2</vt:lpstr>
      <vt:lpstr>Arial</vt:lpstr>
      <vt:lpstr>Flow</vt:lpstr>
      <vt:lpstr>PowerPoint Presentation</vt:lpstr>
      <vt:lpstr>Learning Objectives</vt:lpstr>
      <vt:lpstr>Learning Objectives</vt:lpstr>
      <vt:lpstr>PowerPoint Presentation</vt:lpstr>
      <vt:lpstr>Types of Statistical Analyses Used in Marketing Research</vt:lpstr>
      <vt:lpstr>Descriptive Analysis</vt:lpstr>
      <vt:lpstr>Inference Analysis</vt:lpstr>
      <vt:lpstr>Difference Analysis</vt:lpstr>
      <vt:lpstr>Association Analysis</vt:lpstr>
      <vt:lpstr>Predictive Analysis</vt:lpstr>
      <vt:lpstr>PowerPoint Presentation</vt:lpstr>
      <vt:lpstr>Understanding Data via  Descriptive Analysis</vt:lpstr>
      <vt:lpstr>Measures of Central Tendency: Summarizing the “Typical” Respondent</vt:lpstr>
      <vt:lpstr>Measures of Central Tendency: Summarizing the “Typical” Respondent</vt:lpstr>
      <vt:lpstr>Measures of Variability: Visualizing the Diversity of Respondents</vt:lpstr>
      <vt:lpstr>Measures of Variability: Visualizing the Diversity of Respondents</vt:lpstr>
      <vt:lpstr>Measures of Variability: Visualizing the Diversity of Respondents</vt:lpstr>
      <vt:lpstr>PowerPoint Presentation</vt:lpstr>
      <vt:lpstr>PowerPoint Presentation</vt:lpstr>
      <vt:lpstr>PowerPoint Presentation</vt:lpstr>
      <vt:lpstr>PowerPoint Presentation</vt:lpstr>
      <vt:lpstr>PowerPoint Presentation</vt:lpstr>
      <vt:lpstr>PowerPoint Presentation</vt:lpstr>
      <vt:lpstr>Recommendations for  Scale Variable Table</vt:lpstr>
      <vt:lpstr>Example Scale Variables Table</vt:lpstr>
      <vt:lpstr>  Recommendations for  Categorical Data Table</vt:lpstr>
      <vt:lpstr>PowerPoint Presentation</vt:lpstr>
      <vt:lpstr>Parameter Estimation: Estimating the Population Percent or Mean</vt:lpstr>
      <vt:lpstr>Statistical Inference: Sample Statistics and Population Parameters</vt:lpstr>
      <vt:lpstr>Statistical Inference: Sample Statistics and Population Parameters</vt:lpstr>
      <vt:lpstr>Statistical Inference: Sample Statistics and Population Parameters</vt:lpstr>
      <vt:lpstr>Statistical Inference: Sample Statistics and Population Parameters</vt:lpstr>
      <vt:lpstr>Statistical Inference: Sample Statistics and Population Parameters</vt:lpstr>
      <vt:lpstr>FIGURE 12.6 Variability Found in the Sample DirectlyAffects the Standard Error</vt:lpstr>
      <vt:lpstr>PowerPoint Presentation</vt:lpstr>
      <vt:lpstr>PowerPoint Presentation</vt:lpstr>
      <vt:lpstr>Hypothesis Tests</vt:lpstr>
      <vt:lpstr>FIGURE 12.9 Sample Findings Support the Hypothesis in This Example</vt:lpstr>
      <vt:lpstr>PowerPoint Presentation</vt:lpstr>
      <vt:lpstr>PowerPoint Presentation</vt:lpstr>
      <vt:lpstr>FIGURE 12.11 SPSS Output for the Test of a Hypothesis About a Mean</vt:lpstr>
      <vt:lpstr>PowerPoint Presentation</vt:lpstr>
      <vt:lpstr>PowerPoint Presentation</vt:lpstr>
    </vt:vector>
  </TitlesOfParts>
  <Company>HomeSweetHome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Ren</dc:creator>
  <cp:lastModifiedBy>Becca Groves</cp:lastModifiedBy>
  <cp:revision>40</cp:revision>
  <dcterms:created xsi:type="dcterms:W3CDTF">2012-11-09T15:07:56Z</dcterms:created>
  <dcterms:modified xsi:type="dcterms:W3CDTF">2013-02-12T19:53:05Z</dcterms:modified>
</cp:coreProperties>
</file>