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51"/>
  </p:notesMasterIdLst>
  <p:sldIdLst>
    <p:sldId id="256" r:id="rId2"/>
    <p:sldId id="257" r:id="rId3"/>
    <p:sldId id="258" r:id="rId4"/>
    <p:sldId id="625" r:id="rId5"/>
    <p:sldId id="594" r:id="rId6"/>
    <p:sldId id="630" r:id="rId7"/>
    <p:sldId id="597" r:id="rId8"/>
    <p:sldId id="598" r:id="rId9"/>
    <p:sldId id="599" r:id="rId10"/>
    <p:sldId id="626" r:id="rId11"/>
    <p:sldId id="601" r:id="rId12"/>
    <p:sldId id="535" r:id="rId13"/>
    <p:sldId id="473" r:id="rId14"/>
    <p:sldId id="449" r:id="rId15"/>
    <p:sldId id="536" r:id="rId16"/>
    <p:sldId id="525" r:id="rId17"/>
    <p:sldId id="579" r:id="rId18"/>
    <p:sldId id="602" r:id="rId19"/>
    <p:sldId id="603" r:id="rId20"/>
    <p:sldId id="604" r:id="rId21"/>
    <p:sldId id="495" r:id="rId22"/>
    <p:sldId id="605" r:id="rId23"/>
    <p:sldId id="606" r:id="rId24"/>
    <p:sldId id="538" r:id="rId25"/>
    <p:sldId id="496" r:id="rId26"/>
    <p:sldId id="631" r:id="rId27"/>
    <p:sldId id="533" r:id="rId28"/>
    <p:sldId id="609" r:id="rId29"/>
    <p:sldId id="610" r:id="rId30"/>
    <p:sldId id="581" r:id="rId31"/>
    <p:sldId id="611" r:id="rId32"/>
    <p:sldId id="582" r:id="rId33"/>
    <p:sldId id="612" r:id="rId34"/>
    <p:sldId id="613" r:id="rId35"/>
    <p:sldId id="583" r:id="rId36"/>
    <p:sldId id="614" r:id="rId37"/>
    <p:sldId id="539" r:id="rId38"/>
    <p:sldId id="628" r:id="rId39"/>
    <p:sldId id="361" r:id="rId40"/>
    <p:sldId id="456" r:id="rId41"/>
    <p:sldId id="619" r:id="rId42"/>
    <p:sldId id="617" r:id="rId43"/>
    <p:sldId id="618" r:id="rId44"/>
    <p:sldId id="620" r:id="rId45"/>
    <p:sldId id="621" r:id="rId46"/>
    <p:sldId id="442" r:id="rId47"/>
    <p:sldId id="566" r:id="rId48"/>
    <p:sldId id="567" r:id="rId49"/>
    <p:sldId id="623"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486" autoAdjust="0"/>
  </p:normalViewPr>
  <p:slideViewPr>
    <p:cSldViewPr>
      <p:cViewPr varScale="1">
        <p:scale>
          <a:sx n="63" d="100"/>
          <a:sy n="63" d="100"/>
        </p:scale>
        <p:origin x="-85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8900CCD-8A10-4D49-BB79-792FE2AD7547}" type="datetimeFigureOut">
              <a:rPr lang="en-US"/>
              <a:pPr>
                <a:defRPr/>
              </a:pPr>
              <a:t>3/16/2019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D8EF7D4-693D-4308-8526-5D7856EBEEC3}" type="slidenum">
              <a:rPr lang="en-US"/>
              <a:pPr>
                <a:defRPr/>
              </a:pPr>
              <a:t>‹#›</a:t>
            </a:fld>
            <a:endParaRPr lang="en-US" dirty="0"/>
          </a:p>
        </p:txBody>
      </p:sp>
    </p:spTree>
    <p:extLst>
      <p:ext uri="{BB962C8B-B14F-4D97-AF65-F5344CB8AC3E}">
        <p14:creationId xmlns:p14="http://schemas.microsoft.com/office/powerpoint/2010/main" val="425808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a:t>
            </a:fld>
            <a:endParaRPr lang="en-US" dirty="0"/>
          </a:p>
        </p:txBody>
      </p:sp>
    </p:spTree>
    <p:extLst>
      <p:ext uri="{BB962C8B-B14F-4D97-AF65-F5344CB8AC3E}">
        <p14:creationId xmlns:p14="http://schemas.microsoft.com/office/powerpoint/2010/main" val="103554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10</a:t>
            </a:fld>
            <a:endParaRPr lang="en-US" dirty="0"/>
          </a:p>
        </p:txBody>
      </p:sp>
    </p:spTree>
    <p:extLst>
      <p:ext uri="{BB962C8B-B14F-4D97-AF65-F5344CB8AC3E}">
        <p14:creationId xmlns:p14="http://schemas.microsoft.com/office/powerpoint/2010/main" val="261720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11</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12</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13</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14</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15</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16</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17</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18</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19</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a:t>
            </a:fld>
            <a:endParaRPr lang="en-US" dirty="0"/>
          </a:p>
        </p:txBody>
      </p:sp>
    </p:spTree>
    <p:extLst>
      <p:ext uri="{BB962C8B-B14F-4D97-AF65-F5344CB8AC3E}">
        <p14:creationId xmlns:p14="http://schemas.microsoft.com/office/powerpoint/2010/main" val="3034390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20</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21</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22</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23</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24</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25</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26</a:t>
            </a:fld>
            <a:endParaRPr lang="en-US" dirty="0"/>
          </a:p>
        </p:txBody>
      </p:sp>
    </p:spTree>
    <p:extLst>
      <p:ext uri="{BB962C8B-B14F-4D97-AF65-F5344CB8AC3E}">
        <p14:creationId xmlns:p14="http://schemas.microsoft.com/office/powerpoint/2010/main" val="2264324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27</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28</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29</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a:t>
            </a:fld>
            <a:endParaRPr lang="en-US" dirty="0"/>
          </a:p>
        </p:txBody>
      </p:sp>
    </p:spTree>
    <p:extLst>
      <p:ext uri="{BB962C8B-B14F-4D97-AF65-F5344CB8AC3E}">
        <p14:creationId xmlns:p14="http://schemas.microsoft.com/office/powerpoint/2010/main" val="3227610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30</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31</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32</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33</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34</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35</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36</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37</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38</a:t>
            </a:fld>
            <a:endParaRPr lang="en-US" dirty="0"/>
          </a:p>
        </p:txBody>
      </p:sp>
    </p:spTree>
    <p:extLst>
      <p:ext uri="{BB962C8B-B14F-4D97-AF65-F5344CB8AC3E}">
        <p14:creationId xmlns:p14="http://schemas.microsoft.com/office/powerpoint/2010/main" val="419272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39</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a:t>
            </a:fld>
            <a:endParaRPr lang="en-US" dirty="0"/>
          </a:p>
        </p:txBody>
      </p:sp>
    </p:spTree>
    <p:extLst>
      <p:ext uri="{BB962C8B-B14F-4D97-AF65-F5344CB8AC3E}">
        <p14:creationId xmlns:p14="http://schemas.microsoft.com/office/powerpoint/2010/main" val="1021799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40</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41</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42</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43</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44</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45</a:t>
            </a:fld>
            <a:endParaRPr lang="en-US" dirty="0"/>
          </a:p>
        </p:txBody>
      </p:sp>
    </p:spTree>
    <p:extLst>
      <p:ext uri="{BB962C8B-B14F-4D97-AF65-F5344CB8AC3E}">
        <p14:creationId xmlns:p14="http://schemas.microsoft.com/office/powerpoint/2010/main" val="2631803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46</a:t>
            </a:fld>
            <a:endParaRPr lang="en-US" dirty="0"/>
          </a:p>
        </p:txBody>
      </p:sp>
    </p:spTree>
    <p:extLst>
      <p:ext uri="{BB962C8B-B14F-4D97-AF65-F5344CB8AC3E}">
        <p14:creationId xmlns:p14="http://schemas.microsoft.com/office/powerpoint/2010/main" val="363862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47</a:t>
            </a:fld>
            <a:endParaRPr lang="en-US" dirty="0"/>
          </a:p>
        </p:txBody>
      </p:sp>
    </p:spTree>
    <p:extLst>
      <p:ext uri="{BB962C8B-B14F-4D97-AF65-F5344CB8AC3E}">
        <p14:creationId xmlns:p14="http://schemas.microsoft.com/office/powerpoint/2010/main" val="363862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48</a:t>
            </a:fld>
            <a:endParaRPr lang="en-US" dirty="0"/>
          </a:p>
        </p:txBody>
      </p:sp>
    </p:spTree>
    <p:extLst>
      <p:ext uri="{BB962C8B-B14F-4D97-AF65-F5344CB8AC3E}">
        <p14:creationId xmlns:p14="http://schemas.microsoft.com/office/powerpoint/2010/main" val="363862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49</a:t>
            </a:fld>
            <a:endParaRPr lang="en-US" dirty="0"/>
          </a:p>
        </p:txBody>
      </p:sp>
    </p:spTree>
    <p:extLst>
      <p:ext uri="{BB962C8B-B14F-4D97-AF65-F5344CB8AC3E}">
        <p14:creationId xmlns:p14="http://schemas.microsoft.com/office/powerpoint/2010/main" val="36386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5</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6</a:t>
            </a:fld>
            <a:endParaRPr lang="en-US" dirty="0"/>
          </a:p>
        </p:txBody>
      </p:sp>
    </p:spTree>
    <p:extLst>
      <p:ext uri="{BB962C8B-B14F-4D97-AF65-F5344CB8AC3E}">
        <p14:creationId xmlns:p14="http://schemas.microsoft.com/office/powerpoint/2010/main" val="874782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7</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8</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9</a:t>
            </a:fld>
            <a:endParaRPr lang="en-US" dirty="0"/>
          </a:p>
        </p:txBody>
      </p:sp>
    </p:spTree>
    <p:extLst>
      <p:ext uri="{BB962C8B-B14F-4D97-AF65-F5344CB8AC3E}">
        <p14:creationId xmlns:p14="http://schemas.microsoft.com/office/powerpoint/2010/main" val="3015161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29C7DC90-A538-4D3C-9401-92C2D8DD97AE}" type="datetime1">
              <a:rPr lang="en-US" smtClean="0"/>
              <a:pPr>
                <a:defRPr/>
              </a:pPr>
              <a:t>3/16/2019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779199C9-98F9-422D-8DB5-945D31ACEA8F}" type="slidenum">
              <a:rPr lang="en-US" smtClean="0"/>
              <a:pPr>
                <a:defRPr/>
              </a:pPr>
              <a:t>‹#›</a:t>
            </a:fld>
            <a:endParaRPr lang="en-US" dirty="0"/>
          </a:p>
        </p:txBody>
      </p:sp>
      <p:pic>
        <p:nvPicPr>
          <p:cNvPr id="13" name="Picture 5" descr="Cengage.gif"/>
          <p:cNvPicPr>
            <a:picLocks noChangeAspect="1"/>
          </p:cNvPicPr>
          <p:nvPr userDrawn="1"/>
        </p:nvPicPr>
        <p:blipFill>
          <a:blip r:embed="rId3" cstate="print"/>
          <a:srcRect/>
          <a:stretch>
            <a:fillRect/>
          </a:stretch>
        </p:blipFill>
        <p:spPr bwMode="auto">
          <a:xfrm>
            <a:off x="0" y="0"/>
            <a:ext cx="1597025" cy="942975"/>
          </a:xfrm>
          <a:prstGeom prst="rect">
            <a:avLst/>
          </a:prstGeom>
          <a:noFill/>
          <a:ln w="9525">
            <a:noFill/>
            <a:miter lim="800000"/>
            <a:headEnd/>
            <a:tailEnd/>
          </a:ln>
        </p:spPr>
      </p:pic>
      <p:pic>
        <p:nvPicPr>
          <p:cNvPr id="14" name="Picture 2" descr="C:\renger\SADProject\SAD_New\new\SAD 9e_Home Page_Template_files\slide0001_image006.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0" y="3962400"/>
            <a:ext cx="22860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BE16E6E-BC5F-40BA-8EF2-F72E2EF6898B}" type="datetime1">
              <a:rPr lang="en-US" smtClean="0"/>
              <a:pPr>
                <a:defRPr/>
              </a:pPr>
              <a:t>3/16/2019</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3FF7A705-15A9-4FB3-BB83-4414C5BD27E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9296201B-5135-4C7A-B164-D207B1FBBDD2}" type="datetime1">
              <a:rPr lang="en-US" smtClean="0"/>
              <a:pPr>
                <a:defRPr/>
              </a:pPr>
              <a:t>3/16/2019</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81824122-7DA4-439C-8E1C-2685A4CDC00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6499632-BA1C-411F-BC01-932C63E5E55C}" type="datetime1">
              <a:rPr lang="en-US" smtClean="0"/>
              <a:pPr>
                <a:defRPr/>
              </a:pPr>
              <a:t>3/16/2019</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EB9CF567-92F2-4868-AE5F-6064AF3DA266}"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B5295DC0-BDF4-4946-95FC-61C4F2C15E4D}" type="datetime1">
              <a:rPr lang="en-US" smtClean="0"/>
              <a:pPr>
                <a:defRPr/>
              </a:pPr>
              <a:t>3/16/2019</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4D2CAABE-7C30-4EA4-B5F3-01358C5E740E}"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E5F46BC3-41DA-4098-8CA3-5AE4500AA7C8}" type="datetime1">
              <a:rPr lang="en-US" smtClean="0"/>
              <a:pPr>
                <a:defRPr/>
              </a:pPr>
              <a:t>3/16/2019</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045C1710-DF5A-49B1-AD3F-FCC479A1A2A8}"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5733D5C7-06BD-4A57-9316-AFFC05FB9A2D}" type="datetime1">
              <a:rPr lang="en-US" smtClean="0"/>
              <a:pPr>
                <a:defRPr/>
              </a:pPr>
              <a:t>3/16/2019</a:t>
            </a:fld>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986D10E8-0367-4E5D-9E4A-DD9E1662923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05B6098F-756C-4371-8629-D7887CAE58D3}" type="datetime1">
              <a:rPr lang="en-US" smtClean="0"/>
              <a:pPr>
                <a:defRPr/>
              </a:pPr>
              <a:t>3/16/2019</a:t>
            </a:fld>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74182478-D854-4386-B19D-338899BFC4A3}"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DBF1234E-A55B-461F-95E4-6E9D08D8F588}" type="datetime1">
              <a:rPr lang="en-US" smtClean="0"/>
              <a:pPr>
                <a:defRPr/>
              </a:pPr>
              <a:t>3/16/2019</a:t>
            </a:fld>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D3A6B547-B69A-4B3E-824B-F8B9F77F30B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57B0C22D-B331-43E5-B1B9-EFA38C5EA6F6}" type="datetime1">
              <a:rPr lang="en-US" smtClean="0"/>
              <a:pPr>
                <a:defRPr/>
              </a:pPr>
              <a:t>3/16/2019</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85D84466-CB37-49EF-9CF4-ADD313A8598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5EFE5778-8BFC-4536-9703-0D28E9F70237}" type="datetime1">
              <a:rPr lang="en-US" smtClean="0"/>
              <a:pPr>
                <a:defRPr/>
              </a:pPr>
              <a:t>3/16/2019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20B8259-93AD-49B5-837E-5FA1F175561B}"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B41E24F9-DA40-43C1-89CE-AAA16B93C677}" type="datetime1">
              <a:rPr lang="en-US" smtClean="0"/>
              <a:pPr>
                <a:defRPr/>
              </a:pPr>
              <a:t>3/16/2019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A966EB8-3645-45BA-B837-242CADC3AE92}" type="slidenum">
              <a:rPr lang="en-US" smtClean="0"/>
              <a:pPr>
                <a:defRPr/>
              </a:pPr>
              <a:t>‹#›</a:t>
            </a:fld>
            <a:endParaRPr lang="en-US" dirty="0"/>
          </a:p>
        </p:txBody>
      </p:sp>
      <p:sp>
        <p:nvSpPr>
          <p:cNvPr id="11" name="Footer Placeholder 1"/>
          <p:cNvSpPr txBox="1">
            <a:spLocks/>
          </p:cNvSpPr>
          <p:nvPr userDrawn="1"/>
        </p:nvSpPr>
        <p:spPr>
          <a:xfrm>
            <a:off x="3888031" y="6407944"/>
            <a:ext cx="4759241"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eaLnBrk="1" hangingPunct="1"/>
            <a:r>
              <a:rPr lang="en-US" dirty="0" smtClean="0"/>
              <a:t>Systems Analysis and </a:t>
            </a:r>
            <a:r>
              <a:rPr lang="en-US" smtClean="0"/>
              <a:t>Design 11</a:t>
            </a:r>
            <a:r>
              <a:rPr lang="en-US" baseline="30000" smtClean="0"/>
              <a:t>th</a:t>
            </a:r>
            <a:r>
              <a:rPr lang="en-US" smtClean="0"/>
              <a:t> </a:t>
            </a:r>
            <a:r>
              <a:rPr lang="en-US" dirty="0" smtClean="0"/>
              <a:t>Edition</a:t>
            </a:r>
          </a:p>
        </p:txBody>
      </p:sp>
      <p:sp>
        <p:nvSpPr>
          <p:cNvPr id="15362" name="Subtitle 2"/>
          <p:cNvSpPr>
            <a:spLocks noGrp="1"/>
          </p:cNvSpPr>
          <p:nvPr>
            <p:ph type="body" idx="1"/>
          </p:nvPr>
        </p:nvSpPr>
        <p:spPr>
          <a:xfrm>
            <a:off x="4038600" y="2895600"/>
            <a:ext cx="5135880" cy="1491000"/>
          </a:xfrm>
        </p:spPr>
        <p:txBody>
          <a:bodyPr/>
          <a:lstStyle/>
          <a:p>
            <a:pPr eaLnBrk="1" hangingPunct="1"/>
            <a:r>
              <a:rPr lang="en-US" dirty="0" smtClean="0"/>
              <a:t>Chapter 11 – Managing Systems Implementation</a:t>
            </a:r>
            <a:endParaRPr lang="en-US" dirty="0" smtClean="0">
              <a:solidFill>
                <a:schemeClr val="tx1"/>
              </a:solidFill>
            </a:endParaRPr>
          </a:p>
          <a:p>
            <a:pPr eaLnBrk="1" hangingPunct="1"/>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smtClean="0"/>
              <a:t>Drawing a Structure Chart</a:t>
            </a:r>
            <a:r>
              <a:rPr lang="en-US" dirty="0" smtClean="0"/>
              <a:t> </a:t>
            </a:r>
          </a:p>
          <a:p>
            <a:pPr lvl="1"/>
            <a:r>
              <a:rPr lang="en-US" dirty="0" smtClean="0"/>
              <a:t>Step 1 - Review DFDs for accuracy and completeness</a:t>
            </a:r>
          </a:p>
          <a:p>
            <a:pPr lvl="1"/>
            <a:r>
              <a:rPr lang="en-US" dirty="0" smtClean="0"/>
              <a:t>Step 2 - Identify the program modules and determine control-subordinate relationships</a:t>
            </a:r>
          </a:p>
          <a:p>
            <a:pPr lvl="1"/>
            <a:r>
              <a:rPr lang="en-US" dirty="0" smtClean="0"/>
              <a:t>Step 3 - Add couples, loops, and conditions</a:t>
            </a:r>
          </a:p>
          <a:p>
            <a:pPr lvl="1"/>
            <a:r>
              <a:rPr lang="en-US" dirty="0" smtClean="0"/>
              <a:t>Step 4 - Analyze the structure chart and ensure that it is consistent with all previous documentation</a:t>
            </a:r>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10</a:t>
            </a:fld>
            <a:endParaRPr lang="en-US" dirty="0"/>
          </a:p>
        </p:txBody>
      </p:sp>
      <p:sp>
        <p:nvSpPr>
          <p:cNvPr id="2" name="Title 1"/>
          <p:cNvSpPr>
            <a:spLocks noGrp="1"/>
          </p:cNvSpPr>
          <p:nvPr>
            <p:ph type="title"/>
          </p:nvPr>
        </p:nvSpPr>
        <p:spPr/>
        <p:txBody>
          <a:bodyPr>
            <a:normAutofit fontScale="90000"/>
          </a:bodyPr>
          <a:lstStyle/>
          <a:p>
            <a:r>
              <a:rPr lang="en-US" dirty="0"/>
              <a:t>Structured Application Development </a:t>
            </a:r>
            <a:r>
              <a:rPr lang="en-US" sz="1600" dirty="0"/>
              <a:t>(Cont</a:t>
            </a:r>
            <a:r>
              <a:rPr lang="en-US" sz="1600" dirty="0" smtClean="0"/>
              <a:t>. 6)</a:t>
            </a:r>
            <a:endParaRPr lang="en-US" dirty="0" smtClean="0"/>
          </a:p>
        </p:txBody>
      </p:sp>
    </p:spTree>
    <p:extLst>
      <p:ext uri="{BB962C8B-B14F-4D97-AF65-F5344CB8AC3E}">
        <p14:creationId xmlns:p14="http://schemas.microsoft.com/office/powerpoint/2010/main" val="1443353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tarting from the top, there is a rectangular box labeled order system module 0. There are three arrows pointing at three different boxes which are labeled fill order module 1, create invoice module 2, and apply payment module 3.&#10;&#10;Between the main box and the first box, there are three smaller arrows with blank circles at their ends. The arrows that point to the main box are labeled order rejection notice and picking list.  The arrow pointing to the bottom box is labeled order. &#10;&#10;Between the main box and the second box, there are two smaller arrows with blank circles at their ends. The arrow pointing to the main box is labeled invoice and the one pointing to the box at the bottom is labeled completed order. &#10;&#10;Between the main box and the third box, there are two smaller arrows with blank circles at their ends. The arrow pointing to the main box is labeled payment detail and the one pointing to the box at the bottom is labeled invoice detail. &#10;&#10;A flower bracket encompasses the main boxes and the arrows. This bracket is labeled relates to context diagram. &#10;&#10;From the box labeled fill order module 1, there are three arrows leading to three other boxes. These boxes are labeled verify order module 1.1, prepare reject notice module 1.2, and assemble order module 1.3. &#10;Between this main box and the first box, there are four smaller arrows. Two arrows, with blank circles at their ends, point towards to the bottom box and are labeled product detail and credit status. There are two arrows pointing to the main box, one arrow has a blank circle at its end and is labeled accepted order and the other arrow has a darkened circle at its end and is labeled rejected order. &#10;&#10;Between this main box and the second box, there are two smaller arrows. The arrow pointing to the main box has a blank circle at its end and is labeled order reject notice. The arrow pointing to the box at the bottom is labeled rejected order and has a darkened circle at its end. &#10;&#10;Between this main box and the third box, there are four smaller arrows. The arrows pointing to the main box have blank circles at their ends and are labeled inventory change and picking list. The arrows pointing to the third box have blank circles at their ends and are labeled picking details and accepted order. &#10;&#10;There is a flower bracket encompassing the first level of boxes and almost half of the arrows between the first and second level of boxes. This bracket is labeled relates to diagram 0 DFD.&#10;There is another flower bracket that encompasses the content from where the last bracket ends till the end of the figure. This bracket is labeled relates to diagram 1 DFD.&#10;" title="FIGURE 11-15 A structure chart based on the order system DFDs in Chapter 5. The three-level structure chart relates to the three DFD level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417638"/>
            <a:ext cx="4766252" cy="494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11</a:t>
            </a:fld>
            <a:endParaRPr lang="en-US" dirty="0"/>
          </a:p>
        </p:txBody>
      </p:sp>
      <p:sp>
        <p:nvSpPr>
          <p:cNvPr id="2" name="Title 1"/>
          <p:cNvSpPr>
            <a:spLocks noGrp="1"/>
          </p:cNvSpPr>
          <p:nvPr>
            <p:ph type="title"/>
          </p:nvPr>
        </p:nvSpPr>
        <p:spPr/>
        <p:txBody>
          <a:bodyPr rtlCol="0">
            <a:normAutofit fontScale="90000"/>
          </a:bodyPr>
          <a:lstStyle/>
          <a:p>
            <a:pPr>
              <a:defRPr/>
            </a:pPr>
            <a:r>
              <a:rPr lang="en-US" dirty="0"/>
              <a:t>Structured Application Development </a:t>
            </a:r>
            <a:r>
              <a:rPr lang="en-US" sz="1600" dirty="0"/>
              <a:t>(Cont</a:t>
            </a:r>
            <a:r>
              <a:rPr lang="en-US" sz="1600" dirty="0" smtClean="0"/>
              <a:t>. 7)</a:t>
            </a:r>
            <a:endParaRPr lang="en-US" sz="1300" dirty="0" smtClean="0"/>
          </a:p>
        </p:txBody>
      </p:sp>
      <p:sp>
        <p:nvSpPr>
          <p:cNvPr id="7" name="Rectangle 6"/>
          <p:cNvSpPr/>
          <p:nvPr/>
        </p:nvSpPr>
        <p:spPr>
          <a:xfrm>
            <a:off x="228600" y="3411353"/>
            <a:ext cx="3581400" cy="954107"/>
          </a:xfrm>
          <a:prstGeom prst="rect">
            <a:avLst/>
          </a:prstGeom>
        </p:spPr>
        <p:txBody>
          <a:bodyPr wrap="square">
            <a:spAutoFit/>
          </a:bodyPr>
          <a:lstStyle/>
          <a:p>
            <a:r>
              <a:rPr lang="en-US" sz="1400" b="1" dirty="0"/>
              <a:t>FIGURE </a:t>
            </a:r>
            <a:r>
              <a:rPr lang="en-US" sz="1400" b="1" dirty="0" smtClean="0"/>
              <a:t>11-15 </a:t>
            </a:r>
            <a:r>
              <a:rPr lang="en-US" sz="1400" dirty="0"/>
              <a:t>A structure chart based on the order system DFDs </a:t>
            </a:r>
            <a:r>
              <a:rPr lang="en-US" sz="1400" dirty="0" smtClean="0"/>
              <a:t>in Chapter 5. </a:t>
            </a:r>
            <a:r>
              <a:rPr lang="en-US" sz="1400" dirty="0"/>
              <a:t>The </a:t>
            </a:r>
            <a:r>
              <a:rPr lang="en-US" sz="1400" dirty="0" smtClean="0"/>
              <a:t>three-level structure </a:t>
            </a:r>
            <a:r>
              <a:rPr lang="en-US" sz="1400" dirty="0"/>
              <a:t>chart relates to the three DFD </a:t>
            </a:r>
            <a:r>
              <a:rPr lang="en-US" sz="1400" dirty="0" smtClean="0"/>
              <a:t>levels. </a:t>
            </a:r>
            <a:endParaRPr lang="en-US" sz="1400" dirty="0"/>
          </a:p>
        </p:txBody>
      </p:sp>
    </p:spTree>
    <p:extLst>
      <p:ext uri="{BB962C8B-B14F-4D97-AF65-F5344CB8AC3E}">
        <p14:creationId xmlns:p14="http://schemas.microsoft.com/office/powerpoint/2010/main" val="3091895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12</a:t>
            </a:fld>
            <a:endParaRPr lang="en-US" dirty="0"/>
          </a:p>
        </p:txBody>
      </p:sp>
      <p:sp>
        <p:nvSpPr>
          <p:cNvPr id="2" name="Title 1"/>
          <p:cNvSpPr>
            <a:spLocks noGrp="1"/>
          </p:cNvSpPr>
          <p:nvPr>
            <p:ph type="title"/>
          </p:nvPr>
        </p:nvSpPr>
        <p:spPr/>
        <p:txBody>
          <a:bodyPr rtlCol="0">
            <a:normAutofit fontScale="90000"/>
          </a:bodyPr>
          <a:lstStyle/>
          <a:p>
            <a:pPr>
              <a:defRPr/>
            </a:pPr>
            <a:r>
              <a:rPr lang="en-US" dirty="0" smtClean="0"/>
              <a:t>Object-Oriented Application Development</a:t>
            </a:r>
          </a:p>
        </p:txBody>
      </p:sp>
      <p:sp>
        <p:nvSpPr>
          <p:cNvPr id="5" name="Content Placeholder 4"/>
          <p:cNvSpPr txBox="1">
            <a:spLocks/>
          </p:cNvSpPr>
          <p:nvPr/>
        </p:nvSpPr>
        <p:spPr>
          <a:xfrm>
            <a:off x="457200" y="1481328"/>
            <a:ext cx="82296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b="1" dirty="0" smtClean="0"/>
              <a:t>Characteristics of Object-Oriented Application Development</a:t>
            </a:r>
          </a:p>
          <a:p>
            <a:pPr lvl="1" fontAlgn="auto">
              <a:spcAft>
                <a:spcPts val="0"/>
              </a:spcAft>
            </a:pPr>
            <a:r>
              <a:rPr lang="en-US" dirty="0" smtClean="0"/>
              <a:t>Individual object instances belong to classes of objects with similar characteristics</a:t>
            </a:r>
          </a:p>
          <a:p>
            <a:pPr lvl="1" fontAlgn="auto">
              <a:spcAft>
                <a:spcPts val="0"/>
              </a:spcAft>
            </a:pPr>
            <a:r>
              <a:rPr lang="en-US" dirty="0" smtClean="0"/>
              <a:t>The relationship and interaction among classes are described using a class diagram </a:t>
            </a:r>
          </a:p>
          <a:p>
            <a:pPr lvl="2" fontAlgn="auto">
              <a:spcAft>
                <a:spcPts val="0"/>
              </a:spcAft>
            </a:pPr>
            <a:r>
              <a:rPr lang="en-US" dirty="0" smtClean="0"/>
              <a:t>Class diagrams include class attributes and </a:t>
            </a:r>
            <a:r>
              <a:rPr lang="en-US" b="1" dirty="0" smtClean="0"/>
              <a:t>methods</a:t>
            </a:r>
          </a:p>
          <a:p>
            <a:pPr lvl="2" fontAlgn="auto">
              <a:spcAft>
                <a:spcPts val="0"/>
              </a:spcAft>
            </a:pPr>
            <a:r>
              <a:rPr lang="en-US" dirty="0" smtClean="0"/>
              <a:t>Object relationship diagrams provide an overview of object interaction</a:t>
            </a:r>
          </a:p>
          <a:p>
            <a:pPr fontAlgn="auto"/>
            <a:endParaRPr lang="en-IN" dirty="0"/>
          </a:p>
        </p:txBody>
      </p:sp>
    </p:spTree>
    <p:extLst>
      <p:ext uri="{BB962C8B-B14F-4D97-AF65-F5344CB8AC3E}">
        <p14:creationId xmlns:p14="http://schemas.microsoft.com/office/powerpoint/2010/main" val="2623954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e figure consists of three vertical rectangular boxes. Starting from the top, the first box is titled customer. The content in the first box reads as follows:&#10;&#10;o Attributes - Number, name, address&#10;&#10;o Methods - Place order, modify order, pay invoice &#10;&#10;A diagonal line from the bottom of this box connects another vertical box. The starting point of this line is labeled 1. Halfway through, the line is labeled places. At the point where the line meets the second box, the line is labeled 0..*. The second box is titled order. The content in this box reads as follows:&#10;o Attributes - Number, customer, date&#10;o Methods - Verify credit status, verify item status, apply discount &#10; &#10;A horizontal line from the right side of this box connects it to another vertical box. Near the starting point of this line, the line is labeled 0..*. Halfway through, the line is labeled includes. At the point where the line meets the second box, the line is labeled 1..*. The third box is labeled items. The content in this box reads as follows:&#10;o Attributes – Number, description, price&#10;o Methods - Change stock level, change min-max, reorder&#10;" title="FIGURE 11-16 A simplified class diagram for a customer order processing syst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921" y="1539234"/>
            <a:ext cx="3168561" cy="41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13</a:t>
            </a:fld>
            <a:endParaRPr lang="en-US" dirty="0"/>
          </a:p>
        </p:txBody>
      </p:sp>
      <p:sp>
        <p:nvSpPr>
          <p:cNvPr id="2" name="Title 1"/>
          <p:cNvSpPr>
            <a:spLocks noGrp="1"/>
          </p:cNvSpPr>
          <p:nvPr>
            <p:ph type="title"/>
          </p:nvPr>
        </p:nvSpPr>
        <p:spPr/>
        <p:txBody>
          <a:bodyPr rtlCol="0">
            <a:normAutofit fontScale="90000"/>
          </a:bodyPr>
          <a:lstStyle/>
          <a:p>
            <a:pPr>
              <a:defRPr/>
            </a:pPr>
            <a:r>
              <a:rPr lang="en-US" dirty="0"/>
              <a:t>Object-Oriented Application </a:t>
            </a:r>
            <a:r>
              <a:rPr lang="en-US" dirty="0" smtClean="0"/>
              <a:t>Development </a:t>
            </a:r>
            <a:r>
              <a:rPr lang="en-US" sz="1600" dirty="0" smtClean="0"/>
              <a:t>(Cont. 1)</a:t>
            </a:r>
          </a:p>
        </p:txBody>
      </p:sp>
      <p:sp>
        <p:nvSpPr>
          <p:cNvPr id="7" name="Rectangle 6"/>
          <p:cNvSpPr/>
          <p:nvPr/>
        </p:nvSpPr>
        <p:spPr>
          <a:xfrm>
            <a:off x="1726503" y="5775960"/>
            <a:ext cx="4470985" cy="523220"/>
          </a:xfrm>
          <a:prstGeom prst="rect">
            <a:avLst/>
          </a:prstGeom>
        </p:spPr>
        <p:txBody>
          <a:bodyPr wrap="square">
            <a:spAutoFit/>
          </a:bodyPr>
          <a:lstStyle/>
          <a:p>
            <a:r>
              <a:rPr lang="en-US" sz="1400" b="1" dirty="0"/>
              <a:t>FIGURE </a:t>
            </a:r>
            <a:r>
              <a:rPr lang="en-US" sz="1400" b="1" dirty="0" smtClean="0"/>
              <a:t>11-16 </a:t>
            </a:r>
            <a:r>
              <a:rPr lang="en-US" sz="1400" dirty="0"/>
              <a:t>A simplified class diagram for a customer </a:t>
            </a:r>
            <a:r>
              <a:rPr lang="en-US" sz="1400" dirty="0" smtClean="0"/>
              <a:t>order processing system.</a:t>
            </a:r>
            <a:endParaRPr lang="en-US" sz="1400" dirty="0"/>
          </a:p>
        </p:txBody>
      </p:sp>
      <p:pic>
        <p:nvPicPr>
          <p:cNvPr id="15363" name="Picture 3" descr="Starting from the top, the figure consists of a rectangular box with rounded edges, which is labeled employee. The content below this box reads is a. &#10;Below this box, there are three similar boxes which are labeled manager, office staff, and instructor. Lines emerge from these three boxes and merge together to form an arrow, which points to the box labeled employee. An arrow originates from the bottom of the box labeled manager and points to a box below it which is labeled fitness-class schedule. The arrow is labeled determines. An arrow originates from the bottom of this box and points to a box below it which is labeled registration record. This arrow is labeled lists open fitness-classes. An arrow originates from the right side of this box and points to another box to its right. This box is labeled student and the arrow is labeled adds. An arrow originates from the top of this box and points to a box above it labeled fitness-class. The arrow is labeled takes. &#10; &#10;Arrows originate from the bottom of the boxes labeled office staff and instructor and point to the box labeled registration record. The arrow from the box labeled office staff is labeled administers and the arrow from the box labeled instructor is labeled indicates availability. &#10;&#10;Another arrow originates from the box marked instructor and points to a box on its right, which is labeled fitness-class. The arrow that connects the boxes is labeled teaches. Another arrow from the box labeled registration record points to the box labeled fitness-class. The arrow is labeled generates roster.&#10;" title="FIGURE 11-17 An object-relationship diagram for a fitness cen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9940" y="2257271"/>
            <a:ext cx="5150643" cy="314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899940" y="1726376"/>
            <a:ext cx="5060703" cy="523220"/>
          </a:xfrm>
          <a:prstGeom prst="rect">
            <a:avLst/>
          </a:prstGeom>
        </p:spPr>
        <p:txBody>
          <a:bodyPr wrap="square">
            <a:spAutoFit/>
          </a:bodyPr>
          <a:lstStyle/>
          <a:p>
            <a:r>
              <a:rPr lang="en-US" sz="1400" b="1" dirty="0"/>
              <a:t>FIGURE </a:t>
            </a:r>
            <a:r>
              <a:rPr lang="en-US" sz="1400" b="1" dirty="0" smtClean="0"/>
              <a:t>11-17 </a:t>
            </a:r>
            <a:r>
              <a:rPr lang="en-US" sz="1400" dirty="0"/>
              <a:t>An object-relationship diagram for a fitness </a:t>
            </a:r>
            <a:r>
              <a:rPr lang="en-US" sz="1400" dirty="0" smtClean="0"/>
              <a:t>center.</a:t>
            </a:r>
            <a:endParaRPr lang="en-US" sz="1400" dirty="0"/>
          </a:p>
        </p:txBody>
      </p:sp>
    </p:spTree>
    <p:extLst>
      <p:ext uri="{BB962C8B-B14F-4D97-AF65-F5344CB8AC3E}">
        <p14:creationId xmlns:p14="http://schemas.microsoft.com/office/powerpoint/2010/main" val="724614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b="1" dirty="0" smtClean="0"/>
              <a:t>Implementation of Object-Oriented Designs</a:t>
            </a:r>
          </a:p>
          <a:p>
            <a:pPr lvl="1"/>
            <a:r>
              <a:rPr lang="en-US" dirty="0" smtClean="0"/>
              <a:t>Objective - To translate object methods into program code modules and determine what event or message will trigger the execution of each module</a:t>
            </a:r>
          </a:p>
          <a:p>
            <a:r>
              <a:rPr lang="en-US" b="1" dirty="0" smtClean="0"/>
              <a:t>Object-Oriented Cohesion and Coupling</a:t>
            </a:r>
          </a:p>
          <a:p>
            <a:pPr lvl="1"/>
            <a:r>
              <a:rPr lang="en-US" dirty="0" smtClean="0"/>
              <a:t>Classes should be as loosely coupled as possible</a:t>
            </a:r>
          </a:p>
          <a:p>
            <a:pPr lvl="1"/>
            <a:r>
              <a:rPr lang="en-US" dirty="0" smtClean="0"/>
              <a:t>An object’s methods should also be loosely coupled and highly cohesive</a:t>
            </a:r>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14</a:t>
            </a:fld>
            <a:endParaRPr lang="en-US" dirty="0"/>
          </a:p>
        </p:txBody>
      </p:sp>
      <p:sp>
        <p:nvSpPr>
          <p:cNvPr id="2" name="Title 1"/>
          <p:cNvSpPr>
            <a:spLocks noGrp="1"/>
          </p:cNvSpPr>
          <p:nvPr>
            <p:ph type="title"/>
          </p:nvPr>
        </p:nvSpPr>
        <p:spPr/>
        <p:txBody>
          <a:bodyPr>
            <a:normAutofit fontScale="90000"/>
          </a:bodyPr>
          <a:lstStyle/>
          <a:p>
            <a:r>
              <a:rPr lang="en-US" dirty="0" smtClean="0"/>
              <a:t>Object-Oriented Application Development </a:t>
            </a:r>
            <a:r>
              <a:rPr lang="en-US" sz="1600" dirty="0" smtClean="0"/>
              <a:t>(Cont. 2)</a:t>
            </a:r>
          </a:p>
        </p:txBody>
      </p:sp>
    </p:spTree>
    <p:extLst>
      <p:ext uri="{BB962C8B-B14F-4D97-AF65-F5344CB8AC3E}">
        <p14:creationId xmlns:p14="http://schemas.microsoft.com/office/powerpoint/2010/main" val="2851642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15</a:t>
            </a:fld>
            <a:endParaRPr lang="en-US" dirty="0"/>
          </a:p>
        </p:txBody>
      </p:sp>
      <p:sp>
        <p:nvSpPr>
          <p:cNvPr id="2" name="Title 1"/>
          <p:cNvSpPr>
            <a:spLocks noGrp="1"/>
          </p:cNvSpPr>
          <p:nvPr>
            <p:ph type="title"/>
          </p:nvPr>
        </p:nvSpPr>
        <p:spPr/>
        <p:txBody>
          <a:bodyPr rtlCol="0">
            <a:normAutofit/>
          </a:bodyPr>
          <a:lstStyle/>
          <a:p>
            <a:pPr algn="ctr">
              <a:defRPr/>
            </a:pPr>
            <a:r>
              <a:rPr lang="en-US" dirty="0" smtClean="0"/>
              <a:t>Agile Application Development</a:t>
            </a:r>
          </a:p>
        </p:txBody>
      </p:sp>
      <p:sp>
        <p:nvSpPr>
          <p:cNvPr id="9" name="Content Placeholder 4"/>
          <p:cNvSpPr txBox="1">
            <a:spLocks/>
          </p:cNvSpPr>
          <p:nvPr/>
        </p:nvSpPr>
        <p:spPr>
          <a:xfrm>
            <a:off x="457200" y="1481328"/>
            <a:ext cx="8229600" cy="4525963"/>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dirty="0" smtClean="0"/>
              <a:t>Uses a highly iterative process</a:t>
            </a:r>
          </a:p>
          <a:p>
            <a:pPr fontAlgn="auto"/>
            <a:r>
              <a:rPr lang="en-US" dirty="0" smtClean="0"/>
              <a:t>Development team is in constant communication with the primary user (</a:t>
            </a:r>
            <a:r>
              <a:rPr lang="en-US" b="1" dirty="0" smtClean="0"/>
              <a:t>customer</a:t>
            </a:r>
            <a:r>
              <a:rPr lang="en-US" dirty="0" smtClean="0"/>
              <a:t>)</a:t>
            </a:r>
          </a:p>
          <a:p>
            <a:pPr fontAlgn="auto"/>
            <a:r>
              <a:rPr lang="en-US" dirty="0" smtClean="0"/>
              <a:t>Based on a quick and nimble development process that easily adapts to change</a:t>
            </a:r>
          </a:p>
          <a:p>
            <a:pPr fontAlgn="auto"/>
            <a:r>
              <a:rPr lang="en-US" dirty="0" smtClean="0"/>
              <a:t>Focuses on small teams, intense communication, and rapid development iterations</a:t>
            </a:r>
          </a:p>
          <a:p>
            <a:pPr fontAlgn="auto"/>
            <a:endParaRPr lang="en-IN" dirty="0"/>
          </a:p>
        </p:txBody>
      </p:sp>
    </p:spTree>
    <p:extLst>
      <p:ext uri="{BB962C8B-B14F-4D97-AF65-F5344CB8AC3E}">
        <p14:creationId xmlns:p14="http://schemas.microsoft.com/office/powerpoint/2010/main" val="2104924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16</a:t>
            </a:fld>
            <a:endParaRPr lang="en-US" dirty="0"/>
          </a:p>
        </p:txBody>
      </p:sp>
      <p:sp>
        <p:nvSpPr>
          <p:cNvPr id="2" name="Title 1"/>
          <p:cNvSpPr>
            <a:spLocks noGrp="1"/>
          </p:cNvSpPr>
          <p:nvPr>
            <p:ph type="title"/>
          </p:nvPr>
        </p:nvSpPr>
        <p:spPr/>
        <p:txBody>
          <a:bodyPr rtlCol="0">
            <a:normAutofit/>
          </a:bodyPr>
          <a:lstStyle/>
          <a:p>
            <a:pPr>
              <a:defRPr/>
            </a:pPr>
            <a:r>
              <a:rPr lang="en-US" dirty="0"/>
              <a:t>Agile Application </a:t>
            </a:r>
            <a:r>
              <a:rPr lang="en-US" dirty="0" smtClean="0"/>
              <a:t>Development </a:t>
            </a:r>
            <a:r>
              <a:rPr lang="en-US" sz="1400" dirty="0" smtClean="0"/>
              <a:t>(Cont. 1)</a:t>
            </a:r>
          </a:p>
        </p:txBody>
      </p:sp>
      <p:sp>
        <p:nvSpPr>
          <p:cNvPr id="7" name="Rectangle 6"/>
          <p:cNvSpPr/>
          <p:nvPr/>
        </p:nvSpPr>
        <p:spPr>
          <a:xfrm>
            <a:off x="152400" y="4266962"/>
            <a:ext cx="2374459" cy="861774"/>
          </a:xfrm>
          <a:prstGeom prst="rect">
            <a:avLst/>
          </a:prstGeom>
        </p:spPr>
        <p:txBody>
          <a:bodyPr wrap="square">
            <a:spAutoFit/>
          </a:bodyPr>
          <a:lstStyle/>
          <a:p>
            <a:r>
              <a:rPr lang="en-US" sz="1400" b="1" dirty="0"/>
              <a:t>FIGURE </a:t>
            </a:r>
            <a:r>
              <a:rPr lang="en-US" sz="1400" b="1" dirty="0" smtClean="0"/>
              <a:t>11-19 </a:t>
            </a:r>
            <a:r>
              <a:rPr lang="en-US" sz="1400" dirty="0"/>
              <a:t>The five core values of extreme programming (XP</a:t>
            </a:r>
            <a:r>
              <a:rPr lang="en-US" sz="1400" dirty="0" smtClean="0"/>
              <a:t>).</a:t>
            </a:r>
          </a:p>
          <a:p>
            <a:r>
              <a:rPr lang="en-US" sz="800" b="1" dirty="0"/>
              <a:t>Source: </a:t>
            </a:r>
            <a:r>
              <a:rPr lang="en-US" sz="800" dirty="0"/>
              <a:t>©2009, Don Wells</a:t>
            </a:r>
          </a:p>
        </p:txBody>
      </p:sp>
      <p:pic>
        <p:nvPicPr>
          <p:cNvPr id="4" name="Picture 3" descr="This figure consists of the five core values of extreme programming (XP). The header of the figure reads the values of extreme programming. The content in the figure is presented in two columns. The content in the first column reads:&#10;Extreme Programming (XP) is based on values. The rules we just examined are the natural extension and consequence of maximizing our values. XP isn’t really a set of rules but rather a way to work in harmony with your personal and corporate values. Start with XP’s values listed here then add your own by reflecting them in the changes you make to the rules.&#10;Simplicity: We will do what is needed and asked for, but no more. This will maximize the value created for the investment made to date. We will take small simple steps to our goal and mitigate failures as they happen. We will create something we are proud of and maintain it long term for reasonable costs.&#10;Communication: Everyone is part of the team and we communicate face to face daily. We will work together on everything from requirements to code. We will create the best solution to our problem that we can together.&#10;&#10;The content in the second reads:&#10;Feedback: We will take every iteration commitment seriously by delivering working software. We demonstrate our software early and often then listen carefully and make any changes needed. We will talk about the project and adapt our process to it, not the other way around.&#10;Respect: Everyone gives and feels the respect they deserve as a valued team member. Everyone contributes value even if it’s simply enthusiasm. Developers respect the expertise of the customers and vice versa. Management respects our right to accept responsibility and receive authority over our own work.&#10;Courage: We will tell the truth about progress and estimates. We don’t document excuses for failure because we plan to succeed. We don’t fear anything because no one ever works alone. We will adapt to changes whenever they happen.&#10;" title="FIGURE 11-19 The five core values of extreme programming (X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858" y="1195620"/>
            <a:ext cx="6303294" cy="5183593"/>
          </a:xfrm>
          <a:prstGeom prst="rect">
            <a:avLst/>
          </a:prstGeom>
        </p:spPr>
      </p:pic>
    </p:spTree>
    <p:extLst>
      <p:ext uri="{BB962C8B-B14F-4D97-AF65-F5344CB8AC3E}">
        <p14:creationId xmlns:p14="http://schemas.microsoft.com/office/powerpoint/2010/main" val="1499406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smtClean="0"/>
              <a:t>Extreme Programming (XP) </a:t>
            </a:r>
          </a:p>
          <a:p>
            <a:pPr lvl="1"/>
            <a:r>
              <a:rPr lang="en-US" dirty="0" smtClean="0"/>
              <a:t>Uses pair programming</a:t>
            </a:r>
          </a:p>
          <a:p>
            <a:pPr lvl="2"/>
            <a:r>
              <a:rPr lang="en-US" b="1" dirty="0"/>
              <a:t>Pair programming</a:t>
            </a:r>
            <a:r>
              <a:rPr lang="en-US" dirty="0"/>
              <a:t>: </a:t>
            </a:r>
            <a:r>
              <a:rPr lang="en-US" dirty="0" smtClean="0"/>
              <a:t>Involves two </a:t>
            </a:r>
            <a:r>
              <a:rPr lang="en-US" dirty="0"/>
              <a:t>programmers </a:t>
            </a:r>
            <a:r>
              <a:rPr lang="en-US" dirty="0" smtClean="0"/>
              <a:t>working </a:t>
            </a:r>
            <a:r>
              <a:rPr lang="en-US" dirty="0"/>
              <a:t>on the same task on the same </a:t>
            </a:r>
            <a:r>
              <a:rPr lang="en-US" dirty="0" smtClean="0"/>
              <a:t>computer, where </a:t>
            </a:r>
            <a:r>
              <a:rPr lang="en-US" dirty="0"/>
              <a:t>one </a:t>
            </a:r>
            <a:r>
              <a:rPr lang="en-US" dirty="0" smtClean="0"/>
              <a:t>programs </a:t>
            </a:r>
            <a:r>
              <a:rPr lang="en-US" dirty="0"/>
              <a:t>while the other </a:t>
            </a:r>
            <a:r>
              <a:rPr lang="en-US" dirty="0" smtClean="0"/>
              <a:t>watches</a:t>
            </a:r>
          </a:p>
          <a:p>
            <a:pPr lvl="1"/>
            <a:r>
              <a:rPr lang="en-US" b="1" dirty="0" smtClean="0"/>
              <a:t>Test-driven </a:t>
            </a:r>
            <a:r>
              <a:rPr lang="en-US" b="1" dirty="0"/>
              <a:t>development (TDD)</a:t>
            </a:r>
            <a:r>
              <a:rPr lang="en-US" dirty="0"/>
              <a:t> </a:t>
            </a:r>
            <a:endParaRPr lang="en-US" dirty="0" smtClean="0"/>
          </a:p>
          <a:p>
            <a:pPr lvl="2"/>
            <a:r>
              <a:rPr lang="en-US" dirty="0" smtClean="0"/>
              <a:t>Focuses </a:t>
            </a:r>
            <a:r>
              <a:rPr lang="en-US" dirty="0"/>
              <a:t>on end results from the </a:t>
            </a:r>
            <a:r>
              <a:rPr lang="en-US" dirty="0" smtClean="0"/>
              <a:t>beginning</a:t>
            </a:r>
          </a:p>
          <a:p>
            <a:pPr lvl="2"/>
            <a:r>
              <a:rPr lang="en-US" dirty="0" smtClean="0"/>
              <a:t>Prevents </a:t>
            </a:r>
            <a:r>
              <a:rPr lang="en-US" dirty="0"/>
              <a:t>programmers from straying from their </a:t>
            </a:r>
            <a:r>
              <a:rPr lang="en-US" dirty="0" smtClean="0"/>
              <a:t>goals</a:t>
            </a:r>
          </a:p>
          <a:p>
            <a:r>
              <a:rPr lang="en-US" b="1" dirty="0" smtClean="0"/>
              <a:t>User Stories</a:t>
            </a:r>
            <a:endParaRPr lang="en-US" b="1" dirty="0"/>
          </a:p>
          <a:p>
            <a:pPr lvl="1"/>
            <a:r>
              <a:rPr lang="en-US" dirty="0" smtClean="0"/>
              <a:t>Short</a:t>
            </a:r>
            <a:r>
              <a:rPr lang="en-US" dirty="0"/>
              <a:t>, simple requirements </a:t>
            </a:r>
            <a:r>
              <a:rPr lang="en-US" dirty="0" smtClean="0"/>
              <a:t>definitions</a:t>
            </a:r>
            <a:endParaRPr lang="en-US" b="1" dirty="0" smtClean="0"/>
          </a:p>
          <a:p>
            <a:pPr lvl="2"/>
            <a:r>
              <a:rPr lang="en-US" dirty="0" smtClean="0"/>
              <a:t>Programmers review user stories to determine the project’s requirements, priorities, and scope</a:t>
            </a:r>
          </a:p>
        </p:txBody>
      </p:sp>
      <p:sp>
        <p:nvSpPr>
          <p:cNvPr id="6" name="Slide Number Placeholder 5"/>
          <p:cNvSpPr>
            <a:spLocks noGrp="1"/>
          </p:cNvSpPr>
          <p:nvPr>
            <p:ph type="sldNum" sz="quarter" idx="12"/>
          </p:nvPr>
        </p:nvSpPr>
        <p:spPr/>
        <p:txBody>
          <a:bodyPr/>
          <a:lstStyle/>
          <a:p>
            <a:fld id="{36545198-DF98-4860-AAF4-4269071BD701}" type="slidenum">
              <a:rPr lang="en-US" smtClean="0"/>
              <a:pPr/>
              <a:t>17</a:t>
            </a:fld>
            <a:endParaRPr lang="en-US" dirty="0"/>
          </a:p>
        </p:txBody>
      </p:sp>
      <p:sp>
        <p:nvSpPr>
          <p:cNvPr id="2" name="Title 1"/>
          <p:cNvSpPr>
            <a:spLocks noGrp="1"/>
          </p:cNvSpPr>
          <p:nvPr>
            <p:ph type="title"/>
          </p:nvPr>
        </p:nvSpPr>
        <p:spPr/>
        <p:txBody>
          <a:bodyPr>
            <a:normAutofit/>
          </a:bodyPr>
          <a:lstStyle/>
          <a:p>
            <a:r>
              <a:rPr lang="en-US" dirty="0"/>
              <a:t>Agile Application Development </a:t>
            </a:r>
            <a:r>
              <a:rPr lang="en-US" sz="1400" dirty="0"/>
              <a:t>(Cont</a:t>
            </a:r>
            <a:r>
              <a:rPr lang="en-US" sz="1400" dirty="0" smtClean="0"/>
              <a:t>. 2)</a:t>
            </a:r>
          </a:p>
        </p:txBody>
      </p:sp>
    </p:spTree>
    <p:extLst>
      <p:ext uri="{BB962C8B-B14F-4D97-AF65-F5344CB8AC3E}">
        <p14:creationId xmlns:p14="http://schemas.microsoft.com/office/powerpoint/2010/main" val="230449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IN" b="1" dirty="0" smtClean="0"/>
              <a:t>Iterations and Releases</a:t>
            </a:r>
          </a:p>
          <a:p>
            <a:pPr lvl="1"/>
            <a:r>
              <a:rPr lang="en-IN" b="1" dirty="0" smtClean="0"/>
              <a:t>Release plans </a:t>
            </a:r>
            <a:r>
              <a:rPr lang="en-IN" dirty="0" smtClean="0"/>
              <a:t>are to be developed by teams</a:t>
            </a:r>
            <a:r>
              <a:rPr lang="en-IN" dirty="0"/>
              <a:t>	</a:t>
            </a:r>
          </a:p>
          <a:p>
            <a:pPr lvl="1"/>
            <a:r>
              <a:rPr lang="en-IN" dirty="0" smtClean="0"/>
              <a:t>User stories are implemented in a series of </a:t>
            </a:r>
            <a:r>
              <a:rPr lang="en-IN" b="1" dirty="0" smtClean="0"/>
              <a:t>iteration cycles</a:t>
            </a:r>
          </a:p>
          <a:p>
            <a:pPr lvl="2"/>
            <a:r>
              <a:rPr lang="en-IN" dirty="0" smtClean="0"/>
              <a:t>An </a:t>
            </a:r>
            <a:r>
              <a:rPr lang="en-IN" b="1" dirty="0" smtClean="0"/>
              <a:t>iteration planning meeting </a:t>
            </a:r>
            <a:r>
              <a:rPr lang="en-IN" dirty="0" smtClean="0"/>
              <a:t>is held at the beginning of each cycle</a:t>
            </a:r>
          </a:p>
          <a:p>
            <a:pPr lvl="2"/>
            <a:r>
              <a:rPr lang="en-US" dirty="0" smtClean="0"/>
              <a:t>Iteration </a:t>
            </a:r>
            <a:r>
              <a:rPr lang="en-US" dirty="0"/>
              <a:t>cycles continue until all </a:t>
            </a:r>
            <a:r>
              <a:rPr lang="en-US" dirty="0" smtClean="0"/>
              <a:t>user stories </a:t>
            </a:r>
            <a:r>
              <a:rPr lang="en-US" dirty="0"/>
              <a:t>have been implemented, tested, and accepted</a:t>
            </a:r>
            <a:endParaRPr lang="en-IN" dirty="0" smtClean="0"/>
          </a:p>
          <a:p>
            <a:pPr lvl="2"/>
            <a:endParaRPr lang="en-US" dirty="0" smtClean="0"/>
          </a:p>
          <a:p>
            <a:pPr lvl="2"/>
            <a:endParaRPr lang="en-US" dirty="0" smtClean="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18</a:t>
            </a:fld>
            <a:endParaRPr lang="en-US" dirty="0"/>
          </a:p>
        </p:txBody>
      </p:sp>
      <p:sp>
        <p:nvSpPr>
          <p:cNvPr id="2" name="Title 1"/>
          <p:cNvSpPr>
            <a:spLocks noGrp="1"/>
          </p:cNvSpPr>
          <p:nvPr>
            <p:ph type="title"/>
          </p:nvPr>
        </p:nvSpPr>
        <p:spPr/>
        <p:txBody>
          <a:bodyPr>
            <a:normAutofit/>
          </a:bodyPr>
          <a:lstStyle/>
          <a:p>
            <a:r>
              <a:rPr lang="en-US" dirty="0" smtClean="0"/>
              <a:t>Agile Application Development </a:t>
            </a:r>
            <a:r>
              <a:rPr lang="en-US" sz="1400" dirty="0" smtClean="0"/>
              <a:t>(Cont. 3)</a:t>
            </a:r>
          </a:p>
        </p:txBody>
      </p:sp>
    </p:spTree>
    <p:extLst>
      <p:ext uri="{BB962C8B-B14F-4D97-AF65-F5344CB8AC3E}">
        <p14:creationId xmlns:p14="http://schemas.microsoft.com/office/powerpoint/2010/main" val="1146343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a:t>The Future of Agile Development</a:t>
            </a:r>
          </a:p>
          <a:p>
            <a:pPr marL="800100" lvl="1" indent="-342900">
              <a:buFont typeface="Arial" pitchFamily="34" charset="0"/>
              <a:buChar char="•"/>
            </a:pPr>
            <a:r>
              <a:rPr lang="en-US" dirty="0"/>
              <a:t>Agile methodology is becoming </a:t>
            </a:r>
            <a:r>
              <a:rPr lang="en-US" dirty="0" smtClean="0"/>
              <a:t>popular </a:t>
            </a:r>
            <a:r>
              <a:rPr lang="en-US" dirty="0"/>
              <a:t>for software projects</a:t>
            </a:r>
          </a:p>
          <a:p>
            <a:pPr marL="1037844" lvl="2" indent="-342900">
              <a:buFont typeface="Arial" pitchFamily="34" charset="0"/>
              <a:buChar char="•"/>
            </a:pPr>
            <a:r>
              <a:rPr lang="en-US" dirty="0"/>
              <a:t>Supporters </a:t>
            </a:r>
            <a:r>
              <a:rPr lang="en-US" dirty="0" smtClean="0"/>
              <a:t>claim that </a:t>
            </a:r>
            <a:r>
              <a:rPr lang="en-US" dirty="0"/>
              <a:t>it speeds up software development and delivers precisely what the customer </a:t>
            </a:r>
            <a:r>
              <a:rPr lang="en-US" dirty="0" smtClean="0"/>
              <a:t>wants</a:t>
            </a:r>
          </a:p>
          <a:p>
            <a:pPr marL="1037844" lvl="2" indent="-342900">
              <a:buFont typeface="Arial" pitchFamily="34" charset="0"/>
              <a:buChar char="•"/>
            </a:pPr>
            <a:r>
              <a:rPr lang="en-US" dirty="0" smtClean="0"/>
              <a:t>Critics </a:t>
            </a:r>
            <a:r>
              <a:rPr lang="en-US" dirty="0"/>
              <a:t>claim </a:t>
            </a:r>
            <a:r>
              <a:rPr lang="en-US" dirty="0" smtClean="0"/>
              <a:t>that it </a:t>
            </a:r>
            <a:r>
              <a:rPr lang="en-US" dirty="0"/>
              <a:t>lacks discipline and produces systems of questionable quality </a:t>
            </a:r>
            <a:endParaRPr lang="en-US" dirty="0" smtClean="0"/>
          </a:p>
          <a:p>
            <a:pPr marL="800100" lvl="1" indent="-342900">
              <a:buFont typeface="Arial" pitchFamily="34" charset="0"/>
              <a:buChar char="•"/>
            </a:pPr>
            <a:r>
              <a:rPr lang="en-US" dirty="0" smtClean="0"/>
              <a:t>Agile methodology does </a:t>
            </a:r>
            <a:r>
              <a:rPr lang="en-US" dirty="0"/>
              <a:t>not work as well for larger projects because of their complexity and the lack of focus on a well-defined end product</a:t>
            </a:r>
          </a:p>
          <a:p>
            <a:endParaRPr lang="en-IN" dirty="0"/>
          </a:p>
        </p:txBody>
      </p:sp>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19</a:t>
            </a:fld>
            <a:endParaRPr lang="en-US" dirty="0"/>
          </a:p>
        </p:txBody>
      </p:sp>
      <p:sp>
        <p:nvSpPr>
          <p:cNvPr id="2" name="Title 1"/>
          <p:cNvSpPr>
            <a:spLocks noGrp="1"/>
          </p:cNvSpPr>
          <p:nvPr>
            <p:ph type="title"/>
          </p:nvPr>
        </p:nvSpPr>
        <p:spPr/>
        <p:txBody>
          <a:bodyPr rtlCol="0">
            <a:normAutofit/>
          </a:bodyPr>
          <a:lstStyle/>
          <a:p>
            <a:pPr>
              <a:defRPr/>
            </a:pPr>
            <a:r>
              <a:rPr lang="en-US" dirty="0"/>
              <a:t>Agile Application Development </a:t>
            </a:r>
            <a:r>
              <a:rPr lang="en-US" sz="1400" dirty="0"/>
              <a:t>(Cont</a:t>
            </a:r>
            <a:r>
              <a:rPr lang="en-US" sz="1400" dirty="0" smtClean="0"/>
              <a:t>. 4)</a:t>
            </a:r>
            <a:endParaRPr lang="en-US" sz="1300" dirty="0" smtClean="0"/>
          </a:p>
        </p:txBody>
      </p:sp>
    </p:spTree>
    <p:extLst>
      <p:ext uri="{BB962C8B-B14F-4D97-AF65-F5344CB8AC3E}">
        <p14:creationId xmlns:p14="http://schemas.microsoft.com/office/powerpoint/2010/main" val="4174101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p:cNvSpPr>
          <p:nvPr>
            <p:ph idx="1"/>
          </p:nvPr>
        </p:nvSpPr>
        <p:spPr/>
        <p:txBody>
          <a:bodyPr>
            <a:noAutofit/>
          </a:bodyPr>
          <a:lstStyle/>
          <a:p>
            <a:r>
              <a:rPr lang="en-US" sz="2600" dirty="0" smtClean="0"/>
              <a:t>Explain </a:t>
            </a:r>
            <a:r>
              <a:rPr lang="en-US" sz="2600" dirty="0"/>
              <a:t>the importance of software </a:t>
            </a:r>
            <a:r>
              <a:rPr lang="en-US" sz="2600" dirty="0" smtClean="0"/>
              <a:t>quality assurance </a:t>
            </a:r>
            <a:r>
              <a:rPr lang="en-US" sz="2600" dirty="0"/>
              <a:t>and software engineering</a:t>
            </a:r>
          </a:p>
          <a:p>
            <a:r>
              <a:rPr lang="en-US" sz="2600" dirty="0" smtClean="0"/>
              <a:t>Describe </a:t>
            </a:r>
            <a:r>
              <a:rPr lang="en-US" sz="2600" dirty="0"/>
              <a:t>application development </a:t>
            </a:r>
            <a:r>
              <a:rPr lang="en-US" sz="2600" dirty="0" smtClean="0"/>
              <a:t>using structured</a:t>
            </a:r>
            <a:r>
              <a:rPr lang="en-US" sz="2600" dirty="0"/>
              <a:t>, object-oriented, and agile methods</a:t>
            </a:r>
          </a:p>
          <a:p>
            <a:r>
              <a:rPr lang="en-US" sz="2600" dirty="0" smtClean="0"/>
              <a:t>Draw </a:t>
            </a:r>
            <a:r>
              <a:rPr lang="en-US" sz="2600" dirty="0"/>
              <a:t>a structure chart showing </a:t>
            </a:r>
            <a:r>
              <a:rPr lang="en-US" sz="2600" dirty="0" smtClean="0"/>
              <a:t>top-down design</a:t>
            </a:r>
            <a:r>
              <a:rPr lang="en-US" sz="2600" dirty="0"/>
              <a:t>, modular design, cohesion, and </a:t>
            </a:r>
            <a:r>
              <a:rPr lang="en-US" sz="2600" dirty="0" smtClean="0"/>
              <a:t>coupling</a:t>
            </a:r>
          </a:p>
          <a:p>
            <a:r>
              <a:rPr lang="en-US" sz="2600" dirty="0"/>
              <a:t>Explain the coding process</a:t>
            </a:r>
          </a:p>
          <a:p>
            <a:r>
              <a:rPr lang="en-US" sz="2600" dirty="0"/>
              <a:t>Explain unit, integration, and system testing</a:t>
            </a:r>
          </a:p>
          <a:p>
            <a:endParaRPr lang="en-US" sz="2600" dirty="0"/>
          </a:p>
        </p:txBody>
      </p:sp>
      <p:sp>
        <p:nvSpPr>
          <p:cNvPr id="6" name="Slide Number Placeholder 5"/>
          <p:cNvSpPr>
            <a:spLocks noGrp="1"/>
          </p:cNvSpPr>
          <p:nvPr>
            <p:ph type="sldNum" sz="quarter" idx="12"/>
          </p:nvPr>
        </p:nvSpPr>
        <p:spPr/>
        <p:txBody>
          <a:bodyPr/>
          <a:lstStyle/>
          <a:p>
            <a:pPr>
              <a:defRPr/>
            </a:pPr>
            <a:fld id="{046585E2-4C0B-443F-A25D-E625A79689EE}" type="slidenum">
              <a:rPr lang="en-US"/>
              <a:pPr>
                <a:defRPr/>
              </a:pPr>
              <a:t>2</a:t>
            </a:fld>
            <a:endParaRPr lang="en-US" dirty="0"/>
          </a:p>
        </p:txBody>
      </p:sp>
      <p:sp>
        <p:nvSpPr>
          <p:cNvPr id="16385" name="Title 1"/>
          <p:cNvSpPr>
            <a:spLocks noGrp="1"/>
          </p:cNvSpPr>
          <p:nvPr>
            <p:ph type="title"/>
          </p:nvPr>
        </p:nvSpPr>
        <p:spPr/>
        <p:txBody>
          <a:bodyPr/>
          <a:lstStyle/>
          <a:p>
            <a:pPr eaLnBrk="1" hangingPunct="1"/>
            <a:r>
              <a:rPr lang="en-US" dirty="0" smtClean="0"/>
              <a:t>Chapter Objectives </a:t>
            </a:r>
            <a:endParaRPr lang="en-US" sz="1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545198-DF98-4860-AAF4-4269071BD701}" type="slidenum">
              <a:rPr lang="en-US" smtClean="0"/>
              <a:pPr/>
              <a:t>20</a:t>
            </a:fld>
            <a:endParaRPr lang="en-US" dirty="0"/>
          </a:p>
        </p:txBody>
      </p:sp>
      <p:sp>
        <p:nvSpPr>
          <p:cNvPr id="2" name="Title 1"/>
          <p:cNvSpPr>
            <a:spLocks noGrp="1"/>
          </p:cNvSpPr>
          <p:nvPr>
            <p:ph type="title"/>
          </p:nvPr>
        </p:nvSpPr>
        <p:spPr/>
        <p:txBody>
          <a:bodyPr/>
          <a:lstStyle/>
          <a:p>
            <a:r>
              <a:rPr lang="en-US" smtClean="0"/>
              <a:t>Testing The System</a:t>
            </a:r>
            <a:endParaRPr lang="en-US" dirty="0" smtClean="0"/>
          </a:p>
        </p:txBody>
      </p:sp>
      <p:sp>
        <p:nvSpPr>
          <p:cNvPr id="8" name="Content Placeholder 2"/>
          <p:cNvSpPr txBox="1">
            <a:spLocks/>
          </p:cNvSpPr>
          <p:nvPr/>
        </p:nvSpPr>
        <p:spPr>
          <a:xfrm>
            <a:off x="457200" y="1481328"/>
            <a:ext cx="82296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dirty="0" smtClean="0"/>
              <a:t>Each program is tested to ensure that it functions correctly</a:t>
            </a:r>
          </a:p>
          <a:p>
            <a:pPr lvl="1" fontAlgn="auto"/>
            <a:r>
              <a:rPr lang="en-US" dirty="0" smtClean="0"/>
              <a:t>Program is compiled using a CASE tool or language compiler, which helps detect </a:t>
            </a:r>
            <a:r>
              <a:rPr lang="en-US" b="1" dirty="0" smtClean="0"/>
              <a:t>syntax</a:t>
            </a:r>
            <a:r>
              <a:rPr lang="en-US" dirty="0" smtClean="0"/>
              <a:t> </a:t>
            </a:r>
            <a:r>
              <a:rPr lang="en-US" b="1" dirty="0" smtClean="0"/>
              <a:t>errors</a:t>
            </a:r>
          </a:p>
          <a:p>
            <a:pPr lvl="1" fontAlgn="auto">
              <a:spcAft>
                <a:spcPts val="0"/>
              </a:spcAft>
            </a:pPr>
            <a:r>
              <a:rPr lang="en-US" b="1" dirty="0" smtClean="0"/>
              <a:t>Desk checking </a:t>
            </a:r>
            <a:r>
              <a:rPr lang="en-US" dirty="0" smtClean="0"/>
              <a:t>helps spot </a:t>
            </a:r>
            <a:r>
              <a:rPr lang="en-US" b="1" dirty="0" smtClean="0"/>
              <a:t>logic</a:t>
            </a:r>
            <a:r>
              <a:rPr lang="en-US" dirty="0" smtClean="0"/>
              <a:t> </a:t>
            </a:r>
            <a:r>
              <a:rPr lang="en-US" b="1" dirty="0" smtClean="0"/>
              <a:t>errors</a:t>
            </a:r>
          </a:p>
          <a:p>
            <a:pPr lvl="1" fontAlgn="auto"/>
            <a:r>
              <a:rPr lang="en-US" dirty="0" smtClean="0"/>
              <a:t>Organizations require a </a:t>
            </a:r>
            <a:r>
              <a:rPr lang="en-US" b="1" dirty="0" smtClean="0"/>
              <a:t>structured walkthrough</a:t>
            </a:r>
            <a:r>
              <a:rPr lang="en-US" dirty="0" smtClean="0"/>
              <a:t> or </a:t>
            </a:r>
            <a:r>
              <a:rPr lang="en-US" b="1" dirty="0" smtClean="0"/>
              <a:t>code review</a:t>
            </a:r>
          </a:p>
          <a:p>
            <a:pPr lvl="2" fontAlgn="auto">
              <a:spcAft>
                <a:spcPts val="0"/>
              </a:spcAft>
            </a:pPr>
            <a:r>
              <a:rPr lang="en-US" dirty="0" smtClean="0"/>
              <a:t>Groups of three to five IT staff members participate </a:t>
            </a:r>
          </a:p>
          <a:p>
            <a:pPr lvl="2" fontAlgn="auto">
              <a:spcAft>
                <a:spcPts val="0"/>
              </a:spcAft>
            </a:pPr>
            <a:r>
              <a:rPr lang="en-US" dirty="0" smtClean="0"/>
              <a:t>A </a:t>
            </a:r>
            <a:r>
              <a:rPr lang="en-US" b="1" dirty="0" smtClean="0"/>
              <a:t>design</a:t>
            </a:r>
            <a:r>
              <a:rPr lang="en-US" dirty="0" smtClean="0"/>
              <a:t> </a:t>
            </a:r>
            <a:r>
              <a:rPr lang="en-US" b="1" dirty="0" smtClean="0"/>
              <a:t>walkthrough</a:t>
            </a:r>
            <a:r>
              <a:rPr lang="en-US" dirty="0" smtClean="0"/>
              <a:t> is held to review </a:t>
            </a:r>
            <a:r>
              <a:rPr lang="en-US" dirty="0"/>
              <a:t>the interface along with people who will work with the new system and ensure that all </a:t>
            </a:r>
            <a:r>
              <a:rPr lang="en-US" dirty="0" smtClean="0"/>
              <a:t>necessary features </a:t>
            </a:r>
            <a:r>
              <a:rPr lang="en-US" dirty="0"/>
              <a:t>have been </a:t>
            </a:r>
            <a:r>
              <a:rPr lang="en-US" dirty="0" smtClean="0"/>
              <a:t>included</a:t>
            </a:r>
          </a:p>
        </p:txBody>
      </p:sp>
    </p:spTree>
    <p:extLst>
      <p:ext uri="{BB962C8B-B14F-4D97-AF65-F5344CB8AC3E}">
        <p14:creationId xmlns:p14="http://schemas.microsoft.com/office/powerpoint/2010/main" val="3601310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457199" y="1481328"/>
            <a:ext cx="3985757" cy="4525963"/>
          </a:xfrm>
        </p:spPr>
        <p:txBody>
          <a:bodyPr/>
          <a:lstStyle/>
          <a:p>
            <a:r>
              <a:rPr lang="en-IN" b="1" dirty="0" smtClean="0"/>
              <a:t>Unit testing</a:t>
            </a:r>
          </a:p>
          <a:p>
            <a:pPr lvl="1"/>
            <a:r>
              <a:rPr lang="en-IN" dirty="0" smtClean="0"/>
              <a:t>Testing of an individual program or module</a:t>
            </a:r>
          </a:p>
          <a:p>
            <a:pPr lvl="1"/>
            <a:r>
              <a:rPr lang="en-IN" dirty="0" smtClean="0"/>
              <a:t>Aims to identify and eliminate:</a:t>
            </a:r>
          </a:p>
          <a:p>
            <a:pPr lvl="2"/>
            <a:r>
              <a:rPr lang="en-IN" dirty="0" smtClean="0"/>
              <a:t>Execution errors</a:t>
            </a:r>
          </a:p>
          <a:p>
            <a:pPr lvl="2"/>
            <a:r>
              <a:rPr lang="en-IN" dirty="0" smtClean="0"/>
              <a:t>Logic errors</a:t>
            </a:r>
          </a:p>
          <a:p>
            <a:pPr lvl="1"/>
            <a:r>
              <a:rPr lang="en-IN" b="1" dirty="0" smtClean="0"/>
              <a:t>Test data </a:t>
            </a:r>
            <a:r>
              <a:rPr lang="en-IN" dirty="0" smtClean="0"/>
              <a:t>should contain both accurate and erroneous data</a:t>
            </a:r>
            <a:endParaRPr lang="en-IN" dirty="0"/>
          </a:p>
        </p:txBody>
      </p:sp>
      <p:pic>
        <p:nvPicPr>
          <p:cNvPr id="17410" name="Picture 2" descr="Starting from the top, there is a circle which is labeled unit test program 1. From the left side of the circle, there is a double-ended arrow which leads to another circle labeled unit test program 2. This double ended arrow is labeled integration test. &#10;&#10;From the circle labeled unit test program 2, there are two double-ended arrows leading to two circles which are labeled unit test program 4 and unit test program 5. These two arrows are labeled integration test. &#10;&#10;From the right side of the circle labeled unit test program 1, there is a double ended arrow which leads to a circle labeled unit test program 3. The double ended arrow is labeled integration test. From this circle, another double ended arrow leads to the next circle that reads unit test program 6. This arrow is labeled integration test. &#10;&#10;There is a flower bracket covering the top of the figure. This bracket is labeled system test.&#10;" title="FIGURE 11-20 The first step in testing is unit testing, followed by integration testing, and then system testin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68" y="1610569"/>
            <a:ext cx="4641273" cy="425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36545198-DF98-4860-AAF4-4269071BD701}" type="slidenum">
              <a:rPr lang="en-US" smtClean="0"/>
              <a:pPr/>
              <a:t>21</a:t>
            </a:fld>
            <a:endParaRPr lang="en-US" dirty="0"/>
          </a:p>
        </p:txBody>
      </p:sp>
      <p:sp>
        <p:nvSpPr>
          <p:cNvPr id="2" name="Title 1"/>
          <p:cNvSpPr>
            <a:spLocks noGrp="1"/>
          </p:cNvSpPr>
          <p:nvPr>
            <p:ph type="title"/>
          </p:nvPr>
        </p:nvSpPr>
        <p:spPr/>
        <p:txBody>
          <a:bodyPr/>
          <a:lstStyle/>
          <a:p>
            <a:r>
              <a:rPr lang="en-US" dirty="0" smtClean="0"/>
              <a:t>Testing The System </a:t>
            </a:r>
            <a:r>
              <a:rPr lang="en-US" sz="1400" dirty="0" smtClean="0"/>
              <a:t>(Cont. 1)</a:t>
            </a:r>
          </a:p>
        </p:txBody>
      </p:sp>
      <p:sp>
        <p:nvSpPr>
          <p:cNvPr id="8" name="Rectangle 7"/>
          <p:cNvSpPr/>
          <p:nvPr/>
        </p:nvSpPr>
        <p:spPr>
          <a:xfrm>
            <a:off x="4442957" y="5837317"/>
            <a:ext cx="4641273" cy="523220"/>
          </a:xfrm>
          <a:prstGeom prst="rect">
            <a:avLst/>
          </a:prstGeom>
        </p:spPr>
        <p:txBody>
          <a:bodyPr wrap="square">
            <a:spAutoFit/>
          </a:bodyPr>
          <a:lstStyle/>
          <a:p>
            <a:r>
              <a:rPr lang="en-US" sz="1400" b="1" dirty="0"/>
              <a:t>FIGURE </a:t>
            </a:r>
            <a:r>
              <a:rPr lang="en-US" sz="1400" b="1" dirty="0" smtClean="0"/>
              <a:t>11-20 </a:t>
            </a:r>
            <a:r>
              <a:rPr lang="en-US" sz="1400" dirty="0"/>
              <a:t>The first step in testing is unit testing, followed by </a:t>
            </a:r>
            <a:r>
              <a:rPr lang="en-US" sz="1400" dirty="0" smtClean="0"/>
              <a:t>integration testing</a:t>
            </a:r>
            <a:r>
              <a:rPr lang="en-US" sz="1400" dirty="0"/>
              <a:t>, and then system </a:t>
            </a:r>
            <a:r>
              <a:rPr lang="en-US" sz="1400" dirty="0" smtClean="0"/>
              <a:t>testing. </a:t>
            </a:r>
            <a:endParaRPr lang="en-US" sz="1400" dirty="0"/>
          </a:p>
        </p:txBody>
      </p:sp>
    </p:spTree>
    <p:extLst>
      <p:ext uri="{BB962C8B-B14F-4D97-AF65-F5344CB8AC3E}">
        <p14:creationId xmlns:p14="http://schemas.microsoft.com/office/powerpoint/2010/main" val="1058190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1"/>
            <a:r>
              <a:rPr lang="en-US" b="1" dirty="0" smtClean="0"/>
              <a:t>Stub</a:t>
            </a:r>
            <a:r>
              <a:rPr lang="en-US" dirty="0" smtClean="0"/>
              <a:t> </a:t>
            </a:r>
            <a:r>
              <a:rPr lang="en-US" b="1" dirty="0" smtClean="0"/>
              <a:t>testing</a:t>
            </a:r>
            <a:r>
              <a:rPr lang="en-US" dirty="0" smtClean="0"/>
              <a:t> is required</a:t>
            </a:r>
          </a:p>
          <a:p>
            <a:pPr lvl="2"/>
            <a:r>
              <a:rPr lang="en-US" dirty="0" smtClean="0"/>
              <a:t>The programmer:</a:t>
            </a:r>
          </a:p>
          <a:p>
            <a:pPr lvl="3"/>
            <a:r>
              <a:rPr lang="en-US" dirty="0" smtClean="0"/>
              <a:t>Simulates each program outcome or result </a:t>
            </a:r>
          </a:p>
          <a:p>
            <a:pPr lvl="3"/>
            <a:r>
              <a:rPr lang="en-US" dirty="0" smtClean="0"/>
              <a:t>Displays a message to indicate whether the program has executed successfully</a:t>
            </a:r>
          </a:p>
          <a:p>
            <a:pPr lvl="2"/>
            <a:r>
              <a:rPr lang="en-US" dirty="0" smtClean="0"/>
              <a:t>A </a:t>
            </a:r>
            <a:r>
              <a:rPr lang="en-US" b="1" dirty="0" smtClean="0"/>
              <a:t>test</a:t>
            </a:r>
            <a:r>
              <a:rPr lang="en-US" dirty="0" smtClean="0"/>
              <a:t> </a:t>
            </a:r>
            <a:r>
              <a:rPr lang="en-US" b="1" dirty="0" smtClean="0"/>
              <a:t>plan</a:t>
            </a:r>
            <a:r>
              <a:rPr lang="en-US" dirty="0" smtClean="0"/>
              <a:t> is created during the systems design phase</a:t>
            </a:r>
          </a:p>
          <a:p>
            <a:pPr lvl="3"/>
            <a:r>
              <a:rPr lang="en-US" dirty="0" smtClean="0"/>
              <a:t>Contains details regarding testing procedures</a:t>
            </a:r>
          </a:p>
          <a:p>
            <a:r>
              <a:rPr lang="en-US" b="1" dirty="0" smtClean="0"/>
              <a:t>Integration Testing </a:t>
            </a:r>
          </a:p>
          <a:p>
            <a:pPr lvl="1"/>
            <a:r>
              <a:rPr lang="en-US" dirty="0" smtClean="0"/>
              <a:t>Testing two or more programs that depend on each other to make sure that the programs work together properly</a:t>
            </a:r>
          </a:p>
        </p:txBody>
      </p:sp>
      <p:sp>
        <p:nvSpPr>
          <p:cNvPr id="6" name="Slide Number Placeholder 5"/>
          <p:cNvSpPr>
            <a:spLocks noGrp="1"/>
          </p:cNvSpPr>
          <p:nvPr>
            <p:ph type="sldNum" sz="quarter" idx="12"/>
          </p:nvPr>
        </p:nvSpPr>
        <p:spPr/>
        <p:txBody>
          <a:bodyPr/>
          <a:lstStyle/>
          <a:p>
            <a:fld id="{36545198-DF98-4860-AAF4-4269071BD701}" type="slidenum">
              <a:rPr lang="en-US" smtClean="0"/>
              <a:pPr/>
              <a:t>22</a:t>
            </a:fld>
            <a:endParaRPr lang="en-US" dirty="0"/>
          </a:p>
        </p:txBody>
      </p:sp>
      <p:sp>
        <p:nvSpPr>
          <p:cNvPr id="2" name="Title 1"/>
          <p:cNvSpPr>
            <a:spLocks noGrp="1"/>
          </p:cNvSpPr>
          <p:nvPr>
            <p:ph type="title"/>
          </p:nvPr>
        </p:nvSpPr>
        <p:spPr/>
        <p:txBody>
          <a:bodyPr/>
          <a:lstStyle/>
          <a:p>
            <a:r>
              <a:rPr lang="en-US" dirty="0"/>
              <a:t>Testing The System </a:t>
            </a:r>
            <a:r>
              <a:rPr lang="en-US" sz="1400" dirty="0"/>
              <a:t>(Cont</a:t>
            </a:r>
            <a:r>
              <a:rPr lang="en-US" sz="1400" dirty="0" smtClean="0"/>
              <a:t>. 2)</a:t>
            </a:r>
            <a:endParaRPr lang="en-US" dirty="0" smtClean="0"/>
          </a:p>
        </p:txBody>
      </p:sp>
    </p:spTree>
    <p:extLst>
      <p:ext uri="{BB962C8B-B14F-4D97-AF65-F5344CB8AC3E}">
        <p14:creationId xmlns:p14="http://schemas.microsoft.com/office/powerpoint/2010/main" val="3043028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b="1" dirty="0" smtClean="0"/>
              <a:t>System Testing (Acceptance Tests)</a:t>
            </a:r>
          </a:p>
          <a:p>
            <a:pPr lvl="1"/>
            <a:r>
              <a:rPr lang="en-US" dirty="0" smtClean="0"/>
              <a:t>Objectives</a:t>
            </a:r>
          </a:p>
          <a:p>
            <a:pPr lvl="2"/>
            <a:r>
              <a:rPr lang="en-US" dirty="0"/>
              <a:t>Perform a final test of all programs</a:t>
            </a:r>
          </a:p>
          <a:p>
            <a:pPr lvl="2"/>
            <a:r>
              <a:rPr lang="en-US" dirty="0"/>
              <a:t>Verify that the system will handle </a:t>
            </a:r>
            <a:r>
              <a:rPr lang="en-US" dirty="0" smtClean="0"/>
              <a:t>all data properly</a:t>
            </a:r>
            <a:endParaRPr lang="en-US" dirty="0"/>
          </a:p>
          <a:p>
            <a:pPr lvl="2"/>
            <a:r>
              <a:rPr lang="en-US" dirty="0"/>
              <a:t>Ensure that the IT staff has the documentation and instructions needed to operate the system </a:t>
            </a:r>
            <a:r>
              <a:rPr lang="en-US" dirty="0" smtClean="0"/>
              <a:t>properly</a:t>
            </a:r>
          </a:p>
          <a:p>
            <a:pPr lvl="2"/>
            <a:r>
              <a:rPr lang="en-US" dirty="0" smtClean="0"/>
              <a:t>Demonstrate </a:t>
            </a:r>
            <a:r>
              <a:rPr lang="en-US" dirty="0"/>
              <a:t>that users can interact with the system successfully</a:t>
            </a:r>
          </a:p>
          <a:p>
            <a:pPr lvl="2"/>
            <a:r>
              <a:rPr lang="en-US" dirty="0"/>
              <a:t>Verify that all system components are integrated properly </a:t>
            </a:r>
            <a:endParaRPr lang="en-US" dirty="0" smtClean="0"/>
          </a:p>
          <a:p>
            <a:pPr lvl="2"/>
            <a:r>
              <a:rPr lang="en-US" dirty="0" smtClean="0"/>
              <a:t>Confirm </a:t>
            </a:r>
            <a:r>
              <a:rPr lang="en-US" dirty="0"/>
              <a:t>that the information system can handle predicted volumes of data in a timely and efficient manner</a:t>
            </a:r>
          </a:p>
          <a:p>
            <a:endParaRPr lang="en-IN" dirty="0"/>
          </a:p>
          <a:p>
            <a:pPr lvl="2"/>
            <a:endParaRPr lang="en-US" dirty="0" smtClean="0"/>
          </a:p>
          <a:p>
            <a:pPr lvl="2"/>
            <a:endParaRPr lang="en-US" b="1" dirty="0" smtClean="0"/>
          </a:p>
        </p:txBody>
      </p:sp>
      <p:sp>
        <p:nvSpPr>
          <p:cNvPr id="6" name="Slide Number Placeholder 5"/>
          <p:cNvSpPr>
            <a:spLocks noGrp="1"/>
          </p:cNvSpPr>
          <p:nvPr>
            <p:ph type="sldNum" sz="quarter" idx="12"/>
          </p:nvPr>
        </p:nvSpPr>
        <p:spPr/>
        <p:txBody>
          <a:bodyPr/>
          <a:lstStyle/>
          <a:p>
            <a:fld id="{36545198-DF98-4860-AAF4-4269071BD701}" type="slidenum">
              <a:rPr lang="en-US" smtClean="0"/>
              <a:pPr/>
              <a:t>23</a:t>
            </a:fld>
            <a:endParaRPr lang="en-US" dirty="0"/>
          </a:p>
        </p:txBody>
      </p:sp>
      <p:sp>
        <p:nvSpPr>
          <p:cNvPr id="2" name="Title 1"/>
          <p:cNvSpPr>
            <a:spLocks noGrp="1"/>
          </p:cNvSpPr>
          <p:nvPr>
            <p:ph type="title"/>
          </p:nvPr>
        </p:nvSpPr>
        <p:spPr/>
        <p:txBody>
          <a:bodyPr/>
          <a:lstStyle/>
          <a:p>
            <a:r>
              <a:rPr lang="en-US" dirty="0"/>
              <a:t>Testing The System </a:t>
            </a:r>
            <a:r>
              <a:rPr lang="en-US" sz="1400" dirty="0"/>
              <a:t>(Cont</a:t>
            </a:r>
            <a:r>
              <a:rPr lang="en-US" sz="1400" dirty="0" smtClean="0"/>
              <a:t>. 3)</a:t>
            </a:r>
            <a:endParaRPr lang="en-US" dirty="0" smtClean="0"/>
          </a:p>
        </p:txBody>
      </p:sp>
    </p:spTree>
    <p:extLst>
      <p:ext uri="{BB962C8B-B14F-4D97-AF65-F5344CB8AC3E}">
        <p14:creationId xmlns:p14="http://schemas.microsoft.com/office/powerpoint/2010/main" val="146157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24</a:t>
            </a:fld>
            <a:endParaRPr lang="en-US" dirty="0"/>
          </a:p>
        </p:txBody>
      </p:sp>
      <p:sp>
        <p:nvSpPr>
          <p:cNvPr id="2" name="Title 1"/>
          <p:cNvSpPr>
            <a:spLocks noGrp="1"/>
          </p:cNvSpPr>
          <p:nvPr>
            <p:ph type="title"/>
          </p:nvPr>
        </p:nvSpPr>
        <p:spPr/>
        <p:txBody>
          <a:bodyPr rtlCol="0">
            <a:normAutofit/>
          </a:bodyPr>
          <a:lstStyle/>
          <a:p>
            <a:pPr>
              <a:defRPr/>
            </a:pPr>
            <a:r>
              <a:rPr lang="en-US" dirty="0" smtClean="0"/>
              <a:t>Documentation</a:t>
            </a:r>
          </a:p>
        </p:txBody>
      </p:sp>
      <p:sp>
        <p:nvSpPr>
          <p:cNvPr id="5" name="Content Placeholder 4"/>
          <p:cNvSpPr txBox="1">
            <a:spLocks/>
          </p:cNvSpPr>
          <p:nvPr/>
        </p:nvSpPr>
        <p:spPr>
          <a:xfrm>
            <a:off x="457200" y="1481328"/>
            <a:ext cx="8229600" cy="4525963"/>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b="1" dirty="0" smtClean="0"/>
              <a:t>Program Documentation</a:t>
            </a:r>
          </a:p>
          <a:p>
            <a:pPr lvl="1" fontAlgn="auto">
              <a:spcAft>
                <a:spcPts val="0"/>
              </a:spcAft>
            </a:pPr>
            <a:r>
              <a:rPr lang="en-US" dirty="0" smtClean="0"/>
              <a:t>Describes the inputs, outputs, and processing logic for all program modules</a:t>
            </a:r>
          </a:p>
          <a:p>
            <a:pPr lvl="1" fontAlgn="auto">
              <a:spcAft>
                <a:spcPts val="0"/>
              </a:spcAft>
            </a:pPr>
            <a:r>
              <a:rPr lang="en-US" dirty="0" smtClean="0"/>
              <a:t>Process starts in the systems analysis phase and continues during systems implementation</a:t>
            </a:r>
          </a:p>
          <a:p>
            <a:pPr lvl="1" fontAlgn="auto">
              <a:spcAft>
                <a:spcPts val="0"/>
              </a:spcAft>
            </a:pPr>
            <a:r>
              <a:rPr lang="en-US" dirty="0" smtClean="0"/>
              <a:t>Overall documentation is prepared early in the SDLC</a:t>
            </a:r>
          </a:p>
          <a:p>
            <a:pPr lvl="1" fontAlgn="auto">
              <a:spcAft>
                <a:spcPts val="0"/>
              </a:spcAft>
            </a:pPr>
            <a:r>
              <a:rPr lang="en-US" b="1" dirty="0" smtClean="0"/>
              <a:t>Defect </a:t>
            </a:r>
            <a:r>
              <a:rPr lang="en-US" b="1" dirty="0"/>
              <a:t>t</a:t>
            </a:r>
            <a:r>
              <a:rPr lang="en-US" b="1" dirty="0" smtClean="0"/>
              <a:t>racking software </a:t>
            </a:r>
            <a:r>
              <a:rPr lang="en-US" dirty="0" smtClean="0"/>
              <a:t>or </a:t>
            </a:r>
            <a:r>
              <a:rPr lang="en-US" b="1" dirty="0" smtClean="0"/>
              <a:t>bug tracking software</a:t>
            </a:r>
          </a:p>
          <a:p>
            <a:pPr lvl="2" fontAlgn="auto">
              <a:spcAft>
                <a:spcPts val="0"/>
              </a:spcAft>
            </a:pPr>
            <a:r>
              <a:rPr lang="en-US" dirty="0" smtClean="0"/>
              <a:t>Used to document and track program defects, code changes, and </a:t>
            </a:r>
            <a:r>
              <a:rPr lang="en-US" b="1" dirty="0" smtClean="0"/>
              <a:t>patches</a:t>
            </a:r>
          </a:p>
          <a:p>
            <a:pPr fontAlgn="auto"/>
            <a:endParaRPr lang="en-US" b="1" dirty="0" smtClean="0"/>
          </a:p>
        </p:txBody>
      </p:sp>
    </p:spTree>
    <p:extLst>
      <p:ext uri="{BB962C8B-B14F-4D97-AF65-F5344CB8AC3E}">
        <p14:creationId xmlns:p14="http://schemas.microsoft.com/office/powerpoint/2010/main" val="764228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b="1" dirty="0"/>
              <a:t>System Documentation</a:t>
            </a:r>
          </a:p>
          <a:p>
            <a:pPr lvl="1"/>
            <a:r>
              <a:rPr lang="en-US" dirty="0"/>
              <a:t>Describes the system’s functions and how they are implemented</a:t>
            </a:r>
          </a:p>
          <a:p>
            <a:r>
              <a:rPr lang="en-US" b="1" dirty="0" smtClean="0"/>
              <a:t>Operations Documentation</a:t>
            </a:r>
          </a:p>
          <a:p>
            <a:pPr lvl="1"/>
            <a:r>
              <a:rPr lang="en-US" dirty="0" smtClean="0"/>
              <a:t>Contains the information needed for processing and distributing online and printed output</a:t>
            </a:r>
          </a:p>
          <a:p>
            <a:r>
              <a:rPr lang="en-US" b="1" dirty="0" smtClean="0"/>
              <a:t>User Documentation</a:t>
            </a:r>
          </a:p>
          <a:p>
            <a:pPr lvl="1"/>
            <a:r>
              <a:rPr lang="en-US" dirty="0" smtClean="0"/>
              <a:t>Consists of instructions and information for users who will interact with the system</a:t>
            </a:r>
          </a:p>
        </p:txBody>
      </p:sp>
      <p:sp>
        <p:nvSpPr>
          <p:cNvPr id="6" name="Slide Number Placeholder 5"/>
          <p:cNvSpPr>
            <a:spLocks noGrp="1"/>
          </p:cNvSpPr>
          <p:nvPr>
            <p:ph type="sldNum" sz="quarter" idx="12"/>
          </p:nvPr>
        </p:nvSpPr>
        <p:spPr/>
        <p:txBody>
          <a:bodyPr/>
          <a:lstStyle/>
          <a:p>
            <a:fld id="{36545198-DF98-4860-AAF4-4269071BD701}" type="slidenum">
              <a:rPr lang="en-US" smtClean="0"/>
              <a:pPr/>
              <a:t>25</a:t>
            </a:fld>
            <a:endParaRPr lang="en-US" dirty="0"/>
          </a:p>
        </p:txBody>
      </p:sp>
      <p:sp>
        <p:nvSpPr>
          <p:cNvPr id="2" name="Title 1"/>
          <p:cNvSpPr>
            <a:spLocks noGrp="1"/>
          </p:cNvSpPr>
          <p:nvPr>
            <p:ph type="title"/>
          </p:nvPr>
        </p:nvSpPr>
        <p:spPr/>
        <p:txBody>
          <a:bodyPr/>
          <a:lstStyle/>
          <a:p>
            <a:r>
              <a:rPr lang="en-US" dirty="0" smtClean="0"/>
              <a:t>Documentation </a:t>
            </a:r>
            <a:r>
              <a:rPr lang="en-US" sz="1400" dirty="0" smtClean="0"/>
              <a:t>(Cont. 1)</a:t>
            </a:r>
          </a:p>
        </p:txBody>
      </p:sp>
    </p:spTree>
    <p:extLst>
      <p:ext uri="{BB962C8B-B14F-4D97-AF65-F5344CB8AC3E}">
        <p14:creationId xmlns:p14="http://schemas.microsoft.com/office/powerpoint/2010/main" val="2463492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b="1" dirty="0" smtClean="0"/>
              <a:t>Online Documentation</a:t>
            </a:r>
          </a:p>
          <a:p>
            <a:pPr lvl="1"/>
            <a:r>
              <a:rPr lang="en-US" sz="2400" dirty="0" smtClean="0"/>
              <a:t>Provides immediate help when </a:t>
            </a:r>
            <a:r>
              <a:rPr lang="en-US" sz="2400" dirty="0"/>
              <a:t>users </a:t>
            </a:r>
            <a:r>
              <a:rPr lang="en-US" sz="2400" dirty="0" smtClean="0"/>
              <a:t>have </a:t>
            </a:r>
            <a:r>
              <a:rPr lang="en-US" sz="2400" dirty="0"/>
              <a:t>questions or </a:t>
            </a:r>
            <a:r>
              <a:rPr lang="en-US" sz="2400" dirty="0" smtClean="0"/>
              <a:t>encounter </a:t>
            </a:r>
            <a:r>
              <a:rPr lang="en-US" sz="2400" dirty="0"/>
              <a:t>problems</a:t>
            </a:r>
            <a:endParaRPr lang="en-IN" sz="2400"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26</a:t>
            </a:fld>
            <a:endParaRPr lang="en-US" dirty="0"/>
          </a:p>
        </p:txBody>
      </p:sp>
      <p:sp>
        <p:nvSpPr>
          <p:cNvPr id="2" name="Title 1"/>
          <p:cNvSpPr>
            <a:spLocks noGrp="1"/>
          </p:cNvSpPr>
          <p:nvPr>
            <p:ph type="title"/>
          </p:nvPr>
        </p:nvSpPr>
        <p:spPr/>
        <p:txBody>
          <a:bodyPr/>
          <a:lstStyle/>
          <a:p>
            <a:r>
              <a:rPr lang="en-US" dirty="0" smtClean="0"/>
              <a:t>Documentation </a:t>
            </a:r>
            <a:r>
              <a:rPr lang="en-US" sz="1400" dirty="0" smtClean="0"/>
              <a:t>(Cont. 2)</a:t>
            </a:r>
          </a:p>
        </p:txBody>
      </p:sp>
      <p:pic>
        <p:nvPicPr>
          <p:cNvPr id="3" name="Picture 2" descr="This is a screenshot of the Cisco Support Community page. The task bar on the top of the page consists of different buttons. Starting from the left, one can see the Cisco logo. There is a header that reads Cisco Support Community. Below the header there are four buttons, which read community directory, expert corner, solutions, and community center. There is a search bar on the top right corner of the page. There is a login button and a register button above the search bar.&#10;There are five more buttons below the task bar, whiich read hime, language: english, contact us, help, and follow us. The center of the page consists of an image of three servers and some content. There is an upward pointed arrow next to the servers which is labeled browse questions by technology in our community directory. The content next to the image is titled the Cisco Support Community. The content below the title reads:&#10;Use the Community Directory above to engage, collaborate, co-create, and share with your fellow experts on any Cisco technology or solutions in technical support forums in six different languages. Participate in live expert events and join the ongoing technical support forum in our communities. &#10;&#10;There are two buttons below the content, which are labeled login and register. There are three more buttons at the bottom of the page. These buttons are labeled ask a question, answer questions, and participate in events.&#10;" title="FIGURE 11-23 The Cisco Support Community invites users to contribute valuable experience and documentation using social m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364" y="2743200"/>
            <a:ext cx="7123272" cy="2728816"/>
          </a:xfrm>
          <a:prstGeom prst="rect">
            <a:avLst/>
          </a:prstGeom>
        </p:spPr>
      </p:pic>
      <p:sp>
        <p:nvSpPr>
          <p:cNvPr id="4" name="Rectangle 3"/>
          <p:cNvSpPr/>
          <p:nvPr/>
        </p:nvSpPr>
        <p:spPr>
          <a:xfrm>
            <a:off x="1010364" y="5513288"/>
            <a:ext cx="7636908" cy="646331"/>
          </a:xfrm>
          <a:prstGeom prst="rect">
            <a:avLst/>
          </a:prstGeom>
        </p:spPr>
        <p:txBody>
          <a:bodyPr wrap="square">
            <a:spAutoFit/>
          </a:bodyPr>
          <a:lstStyle/>
          <a:p>
            <a:r>
              <a:rPr lang="en-US" sz="1400" b="1" dirty="0" smtClean="0">
                <a:latin typeface="Arial" panose="020B0604020202020204" pitchFamily="34" charset="0"/>
                <a:cs typeface="Arial" panose="020B0604020202020204" pitchFamily="34" charset="0"/>
              </a:rPr>
              <a:t>FIGURE </a:t>
            </a:r>
            <a:r>
              <a:rPr lang="en-US" sz="1400" b="1" dirty="0">
                <a:latin typeface="Arial" panose="020B0604020202020204" pitchFamily="34" charset="0"/>
                <a:cs typeface="Arial" panose="020B0604020202020204" pitchFamily="34" charset="0"/>
              </a:rPr>
              <a:t>11-23 </a:t>
            </a:r>
            <a:r>
              <a:rPr lang="en-US" sz="1400" dirty="0">
                <a:latin typeface="Arial" panose="020B0604020202020204" pitchFamily="34" charset="0"/>
                <a:cs typeface="Arial" panose="020B0604020202020204" pitchFamily="34" charset="0"/>
              </a:rPr>
              <a:t>The Cisco Support Community invites users to contribute valuable experience and documentation </a:t>
            </a:r>
            <a:r>
              <a:rPr lang="en-US" sz="1400" dirty="0" smtClean="0">
                <a:latin typeface="Arial" panose="020B0604020202020204" pitchFamily="34" charset="0"/>
                <a:cs typeface="Arial" panose="020B0604020202020204" pitchFamily="34" charset="0"/>
              </a:rPr>
              <a:t>using social </a:t>
            </a:r>
            <a:r>
              <a:rPr lang="en-US" sz="1400" dirty="0">
                <a:latin typeface="Arial" panose="020B0604020202020204" pitchFamily="34" charset="0"/>
                <a:cs typeface="Arial" panose="020B0604020202020204" pitchFamily="34" charset="0"/>
              </a:rPr>
              <a:t>media.</a:t>
            </a:r>
          </a:p>
          <a:p>
            <a:r>
              <a:rPr lang="en-US" sz="800" b="1" dirty="0">
                <a:latin typeface="Arial" panose="020B0604020202020204" pitchFamily="34" charset="0"/>
                <a:cs typeface="Arial" panose="020B0604020202020204" pitchFamily="34" charset="0"/>
              </a:rPr>
              <a:t>Source: </a:t>
            </a:r>
            <a:r>
              <a:rPr lang="en-US" sz="800" dirty="0">
                <a:latin typeface="Arial" panose="020B0604020202020204" pitchFamily="34" charset="0"/>
                <a:cs typeface="Arial" panose="020B0604020202020204" pitchFamily="34" charset="0"/>
              </a:rPr>
              <a:t>Cisco Support Community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087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27</a:t>
            </a:fld>
            <a:endParaRPr lang="en-US" dirty="0"/>
          </a:p>
        </p:txBody>
      </p:sp>
      <p:sp>
        <p:nvSpPr>
          <p:cNvPr id="2" name="Title 1"/>
          <p:cNvSpPr>
            <a:spLocks noGrp="1"/>
          </p:cNvSpPr>
          <p:nvPr>
            <p:ph type="title"/>
          </p:nvPr>
        </p:nvSpPr>
        <p:spPr/>
        <p:txBody>
          <a:bodyPr rtlCol="0">
            <a:normAutofit/>
          </a:bodyPr>
          <a:lstStyle/>
          <a:p>
            <a:pPr>
              <a:defRPr/>
            </a:pPr>
            <a:r>
              <a:rPr lang="en-US" dirty="0"/>
              <a:t>Documentation </a:t>
            </a:r>
            <a:r>
              <a:rPr lang="en-US" sz="1400" dirty="0"/>
              <a:t>(Cont</a:t>
            </a:r>
            <a:r>
              <a:rPr lang="en-US" sz="1400" dirty="0" smtClean="0"/>
              <a:t>. 3)</a:t>
            </a:r>
          </a:p>
        </p:txBody>
      </p:sp>
      <p:sp>
        <p:nvSpPr>
          <p:cNvPr id="7" name="Rectangle 6"/>
          <p:cNvSpPr/>
          <p:nvPr/>
        </p:nvSpPr>
        <p:spPr>
          <a:xfrm>
            <a:off x="152400" y="5105400"/>
            <a:ext cx="3733800" cy="738664"/>
          </a:xfrm>
          <a:prstGeom prst="rect">
            <a:avLst/>
          </a:prstGeom>
        </p:spPr>
        <p:txBody>
          <a:bodyPr wrap="square">
            <a:spAutoFit/>
          </a:bodyPr>
          <a:lstStyle/>
          <a:p>
            <a:r>
              <a:rPr lang="en-US" sz="1400" b="1" dirty="0"/>
              <a:t>FIGURE </a:t>
            </a:r>
            <a:r>
              <a:rPr lang="en-US" sz="1400" b="1" dirty="0" smtClean="0"/>
              <a:t>11-24 </a:t>
            </a:r>
            <a:r>
              <a:rPr lang="en-US" sz="1400" dirty="0"/>
              <a:t>A sample page from a user manual. The instructions explain how to add a new </a:t>
            </a:r>
            <a:r>
              <a:rPr lang="en-US" sz="1400" dirty="0" smtClean="0"/>
              <a:t>task to </a:t>
            </a:r>
            <a:r>
              <a:rPr lang="en-US" sz="1400" dirty="0"/>
              <a:t>the </a:t>
            </a:r>
            <a:r>
              <a:rPr lang="en-US" sz="1400" dirty="0" smtClean="0"/>
              <a:t>system.</a:t>
            </a:r>
            <a:endParaRPr lang="en-US" sz="1400" dirty="0"/>
          </a:p>
        </p:txBody>
      </p:sp>
      <p:pic>
        <p:nvPicPr>
          <p:cNvPr id="18434" name="Picture 2" descr="This figure is a screenshot of the task management system pdf.  &#10;&#10;The header of the task box reads task management system.pdf - Adobe Acrobat Pro. In the right corner of the header box, there are three small boxes with three different icons. The first icon is vertical line at the bottom of the box, the second icon is a sqaure with a braad border on top, and the third icon is of an x. &#10;&#10;The task bar below the header box contains the following buttons:&#10;&#10;• File&#10;• Edit&#10;• View &#10;• Document&#10;• Comments&#10;• Forms&#10;• Tools&#10;• Advanced&#10;• Window&#10;• Help&#10;&#10;At the end of this row, at the right corner, is a small x. &#10;&#10;Below this, the content has a heading pdf document library.&#10;The content below it reads tast management system: user documentation. &#10;&#10;Below this is a form called task entry form. There are blanks spaces next to the following fields.&#10;• Task no.&#10;• Description&#10;• Source &#10;• Date created&#10;• Responsibility&#10;• Due date&#10;• Date delivered &#10;• Delivered to &#10;• Status&#10;&#10;There are two icons on the bottom-right corner of the form, which are labeled save and exit.&#10;&#10;Below this, there is a key which reads as follows:&#10;&#10;Task number: When the user opens the form, the system automatically inserts a task number.&#10;Description: The user can enter a description of up to 256 characters. &#10;Source: A drop-down arrow displays the available choices.&#10;Date Created: The date must be entered in MM/DD/YYYY format. &#10;Responsibiltiy: A drop-down arrow displats the available choices. &#10;Date Due: The date must be entered in MM/DD/YYYY format. &#10;Date Delivered: The date must be entered in MM/DD/YYYY format.&#10;Delivered To: Enter the full name of the recipient.&#10;Status: A drop- down arrow displays the available choices.&#10;Save or Exit The user can save the entries or exit to the main menu by clicking a screen symbol. &#10;&#10;There is a column on the left side of the task box. There are three icons on top which symbolize pages, bookmarks, and writing. There are two icons at the bottom which symbolize speech bubbles and attachment. &#10;&#10;" title="FIGURE 11-24 A sample page from a user manual. The instructions explain how to add a new task to the syst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192662"/>
            <a:ext cx="4974432" cy="517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281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28</a:t>
            </a:fld>
            <a:endParaRPr lang="en-US" dirty="0"/>
          </a:p>
        </p:txBody>
      </p:sp>
      <p:sp>
        <p:nvSpPr>
          <p:cNvPr id="2" name="Title 1"/>
          <p:cNvSpPr>
            <a:spLocks noGrp="1"/>
          </p:cNvSpPr>
          <p:nvPr>
            <p:ph type="title"/>
          </p:nvPr>
        </p:nvSpPr>
        <p:spPr/>
        <p:txBody>
          <a:bodyPr rtlCol="0">
            <a:normAutofit fontScale="90000"/>
          </a:bodyPr>
          <a:lstStyle/>
          <a:p>
            <a:pPr>
              <a:defRPr/>
            </a:pPr>
            <a:r>
              <a:rPr lang="en-US" dirty="0" smtClean="0"/>
              <a:t>System Installation and Evaluation</a:t>
            </a:r>
          </a:p>
        </p:txBody>
      </p:sp>
      <p:sp>
        <p:nvSpPr>
          <p:cNvPr id="5" name="Content Placeholder 6"/>
          <p:cNvSpPr txBox="1">
            <a:spLocks/>
          </p:cNvSpPr>
          <p:nvPr/>
        </p:nvSpPr>
        <p:spPr>
          <a:xfrm>
            <a:off x="457200" y="1481328"/>
            <a:ext cx="82296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dirty="0" smtClean="0"/>
              <a:t>Prepare a separate operational and test environment</a:t>
            </a:r>
          </a:p>
          <a:p>
            <a:pPr fontAlgn="auto"/>
            <a:r>
              <a:rPr lang="en-US" dirty="0" smtClean="0"/>
              <a:t>Provide training for users, managers, and IT staff</a:t>
            </a:r>
          </a:p>
          <a:p>
            <a:pPr fontAlgn="auto"/>
            <a:r>
              <a:rPr lang="en-US" dirty="0" smtClean="0"/>
              <a:t>Perform data conversion and system changeover</a:t>
            </a:r>
          </a:p>
          <a:p>
            <a:pPr fontAlgn="auto"/>
            <a:r>
              <a:rPr lang="en-US" dirty="0" smtClean="0"/>
              <a:t>Carry out a post-implementation evaluation of the system</a:t>
            </a:r>
          </a:p>
          <a:p>
            <a:pPr fontAlgn="auto"/>
            <a:r>
              <a:rPr lang="en-US" dirty="0" smtClean="0"/>
              <a:t>Present a final report to management</a:t>
            </a:r>
            <a:endParaRPr lang="en-US" dirty="0"/>
          </a:p>
        </p:txBody>
      </p:sp>
    </p:spTree>
    <p:extLst>
      <p:ext uri="{BB962C8B-B14F-4D97-AF65-F5344CB8AC3E}">
        <p14:creationId xmlns:p14="http://schemas.microsoft.com/office/powerpoint/2010/main" val="2850538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29</a:t>
            </a:fld>
            <a:endParaRPr lang="en-US" dirty="0"/>
          </a:p>
        </p:txBody>
      </p:sp>
      <p:sp>
        <p:nvSpPr>
          <p:cNvPr id="2" name="Title 1"/>
          <p:cNvSpPr>
            <a:spLocks noGrp="1"/>
          </p:cNvSpPr>
          <p:nvPr>
            <p:ph type="title"/>
          </p:nvPr>
        </p:nvSpPr>
        <p:spPr/>
        <p:txBody>
          <a:bodyPr rtlCol="0">
            <a:normAutofit fontScale="90000"/>
          </a:bodyPr>
          <a:lstStyle/>
          <a:p>
            <a:pPr>
              <a:defRPr/>
            </a:pPr>
            <a:r>
              <a:rPr lang="en-US" dirty="0" smtClean="0"/>
              <a:t>Operational and Test Environments</a:t>
            </a:r>
          </a:p>
        </p:txBody>
      </p:sp>
      <p:sp>
        <p:nvSpPr>
          <p:cNvPr id="5" name="Content Placeholder 4"/>
          <p:cNvSpPr txBox="1">
            <a:spLocks/>
          </p:cNvSpPr>
          <p:nvPr/>
        </p:nvSpPr>
        <p:spPr>
          <a:xfrm>
            <a:off x="457200" y="1481328"/>
            <a:ext cx="82296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b="1" dirty="0" smtClean="0"/>
              <a:t>Operational </a:t>
            </a:r>
            <a:r>
              <a:rPr lang="en-US" dirty="0" smtClean="0"/>
              <a:t>or</a:t>
            </a:r>
            <a:r>
              <a:rPr lang="en-US" b="1" dirty="0" smtClean="0"/>
              <a:t> production environment</a:t>
            </a:r>
          </a:p>
          <a:p>
            <a:pPr lvl="1" fontAlgn="auto"/>
            <a:r>
              <a:rPr lang="en-US" dirty="0" smtClean="0"/>
              <a:t>Environment </a:t>
            </a:r>
            <a:r>
              <a:rPr lang="en-US" dirty="0"/>
              <a:t>for the actual system </a:t>
            </a:r>
            <a:r>
              <a:rPr lang="en-US" dirty="0" smtClean="0"/>
              <a:t>operation</a:t>
            </a:r>
          </a:p>
          <a:p>
            <a:pPr fontAlgn="auto"/>
            <a:r>
              <a:rPr lang="en-US" b="1" dirty="0" smtClean="0"/>
              <a:t>Test environment</a:t>
            </a:r>
          </a:p>
          <a:p>
            <a:pPr lvl="1" fontAlgn="auto"/>
            <a:r>
              <a:rPr lang="en-US" dirty="0" smtClean="0"/>
              <a:t>Environment </a:t>
            </a:r>
            <a:r>
              <a:rPr lang="en-US" dirty="0"/>
              <a:t>that analysts and programmers use to develop and maintain </a:t>
            </a:r>
            <a:r>
              <a:rPr lang="en-US" dirty="0" smtClean="0"/>
              <a:t>programs</a:t>
            </a:r>
            <a:endParaRPr lang="en-US" b="1" dirty="0" smtClean="0"/>
          </a:p>
          <a:p>
            <a:pPr lvl="1" fontAlgn="auto">
              <a:spcAft>
                <a:spcPts val="0"/>
              </a:spcAft>
            </a:pPr>
            <a:r>
              <a:rPr lang="en-US" dirty="0" smtClean="0"/>
              <a:t>A separate test environment is necessary to maintain system security and integrity and protect the operational environment</a:t>
            </a:r>
          </a:p>
          <a:p>
            <a:pPr lvl="1" fontAlgn="auto">
              <a:spcAft>
                <a:spcPts val="0"/>
              </a:spcAft>
            </a:pPr>
            <a:endParaRPr lang="en-IN" dirty="0"/>
          </a:p>
        </p:txBody>
      </p:sp>
    </p:spTree>
    <p:extLst>
      <p:ext uri="{BB962C8B-B14F-4D97-AF65-F5344CB8AC3E}">
        <p14:creationId xmlns:p14="http://schemas.microsoft.com/office/powerpoint/2010/main" val="1974330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Autofit/>
          </a:bodyPr>
          <a:lstStyle/>
          <a:p>
            <a:r>
              <a:rPr lang="en-US" sz="2600" dirty="0" smtClean="0"/>
              <a:t>Differentiate </a:t>
            </a:r>
            <a:r>
              <a:rPr lang="en-US" sz="2600" dirty="0"/>
              <a:t>between program, system, operations, and user documentation</a:t>
            </a:r>
          </a:p>
          <a:p>
            <a:r>
              <a:rPr lang="en-US" sz="2600" dirty="0" smtClean="0"/>
              <a:t>List </a:t>
            </a:r>
            <a:r>
              <a:rPr lang="en-US" sz="2600" dirty="0"/>
              <a:t>the main steps in system installation </a:t>
            </a:r>
            <a:r>
              <a:rPr lang="en-US" sz="2600" dirty="0" smtClean="0"/>
              <a:t>and evaluation</a:t>
            </a:r>
            <a:endParaRPr lang="en-US" sz="2600" dirty="0"/>
          </a:p>
          <a:p>
            <a:r>
              <a:rPr lang="en-US" sz="2600" dirty="0" smtClean="0"/>
              <a:t>Develop </a:t>
            </a:r>
            <a:r>
              <a:rPr lang="en-US" sz="2600" dirty="0"/>
              <a:t>training plans for various </a:t>
            </a:r>
            <a:r>
              <a:rPr lang="en-US" sz="2600" dirty="0" smtClean="0"/>
              <a:t>user groups</a:t>
            </a:r>
            <a:r>
              <a:rPr lang="en-US" sz="2600" dirty="0"/>
              <a:t>, compare in-house and </a:t>
            </a:r>
            <a:r>
              <a:rPr lang="en-US" sz="2600" dirty="0" smtClean="0"/>
              <a:t>vendor training </a:t>
            </a:r>
            <a:r>
              <a:rPr lang="en-US" sz="2600" dirty="0"/>
              <a:t>options, and describe </a:t>
            </a:r>
            <a:r>
              <a:rPr lang="en-US" sz="2600" dirty="0" smtClean="0"/>
              <a:t>effective training techniques</a:t>
            </a:r>
          </a:p>
          <a:p>
            <a:r>
              <a:rPr lang="en-US" sz="2600" dirty="0"/>
              <a:t>Describe data conversion and changeover methods</a:t>
            </a:r>
          </a:p>
          <a:p>
            <a:r>
              <a:rPr lang="en-US" sz="2600" dirty="0"/>
              <a:t>Explain post-implementation evaluation and the final report to </a:t>
            </a:r>
            <a:r>
              <a:rPr lang="en-US" sz="2600" dirty="0" smtClean="0"/>
              <a:t>management</a:t>
            </a:r>
            <a:endParaRPr lang="en-US" sz="2600" dirty="0"/>
          </a:p>
        </p:txBody>
      </p:sp>
      <p:sp>
        <p:nvSpPr>
          <p:cNvPr id="6" name="Slide Number Placeholder 5"/>
          <p:cNvSpPr>
            <a:spLocks noGrp="1"/>
          </p:cNvSpPr>
          <p:nvPr>
            <p:ph type="sldNum" sz="quarter" idx="12"/>
          </p:nvPr>
        </p:nvSpPr>
        <p:spPr/>
        <p:txBody>
          <a:bodyPr/>
          <a:lstStyle/>
          <a:p>
            <a:pPr>
              <a:defRPr/>
            </a:pPr>
            <a:fld id="{2A2E474D-0DD9-4CC9-898C-22F9D94C02B6}" type="slidenum">
              <a:rPr lang="en-US"/>
              <a:pPr>
                <a:defRPr/>
              </a:pPr>
              <a:t>3</a:t>
            </a:fld>
            <a:endParaRPr lang="en-US" dirty="0"/>
          </a:p>
        </p:txBody>
      </p:sp>
      <p:sp>
        <p:nvSpPr>
          <p:cNvPr id="17409" name="Title 1"/>
          <p:cNvSpPr>
            <a:spLocks noGrp="1"/>
          </p:cNvSpPr>
          <p:nvPr>
            <p:ph type="title"/>
          </p:nvPr>
        </p:nvSpPr>
        <p:spPr/>
        <p:txBody>
          <a:bodyPr/>
          <a:lstStyle/>
          <a:p>
            <a:pPr eaLnBrk="1" hangingPunct="1"/>
            <a:r>
              <a:rPr lang="en-US" dirty="0" smtClean="0"/>
              <a:t>Chapter Objectives </a:t>
            </a:r>
            <a:r>
              <a:rPr lang="en-US" sz="1400" dirty="0" smtClean="0"/>
              <a:t>(Cont.)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30</a:t>
            </a:fld>
            <a:endParaRPr lang="en-US" dirty="0"/>
          </a:p>
        </p:txBody>
      </p:sp>
      <p:sp>
        <p:nvSpPr>
          <p:cNvPr id="2" name="Title 1"/>
          <p:cNvSpPr>
            <a:spLocks noGrp="1"/>
          </p:cNvSpPr>
          <p:nvPr>
            <p:ph type="title"/>
          </p:nvPr>
        </p:nvSpPr>
        <p:spPr/>
        <p:txBody>
          <a:bodyPr rtlCol="0">
            <a:normAutofit fontScale="90000"/>
          </a:bodyPr>
          <a:lstStyle/>
          <a:p>
            <a:pPr>
              <a:defRPr/>
            </a:pPr>
            <a:r>
              <a:rPr lang="en-US" dirty="0"/>
              <a:t>Operational and Test </a:t>
            </a:r>
            <a:r>
              <a:rPr lang="en-US" dirty="0" smtClean="0"/>
              <a:t>Environments </a:t>
            </a:r>
            <a:r>
              <a:rPr lang="en-US" sz="1600" dirty="0" smtClean="0"/>
              <a:t>(Cont</a:t>
            </a:r>
            <a:r>
              <a:rPr lang="en-US" sz="1600" dirty="0"/>
              <a:t>.)</a:t>
            </a:r>
            <a:endParaRPr lang="en-US" sz="1600" dirty="0" smtClean="0"/>
          </a:p>
        </p:txBody>
      </p:sp>
      <p:sp>
        <p:nvSpPr>
          <p:cNvPr id="9" name="Rectangle 8"/>
          <p:cNvSpPr/>
          <p:nvPr/>
        </p:nvSpPr>
        <p:spPr>
          <a:xfrm>
            <a:off x="990599" y="5044671"/>
            <a:ext cx="7162800" cy="738664"/>
          </a:xfrm>
          <a:prstGeom prst="rect">
            <a:avLst/>
          </a:prstGeom>
        </p:spPr>
        <p:txBody>
          <a:bodyPr wrap="square">
            <a:spAutoFit/>
          </a:bodyPr>
          <a:lstStyle/>
          <a:p>
            <a:r>
              <a:rPr lang="en-US" sz="1400" b="1" dirty="0"/>
              <a:t>FIGURE </a:t>
            </a:r>
            <a:r>
              <a:rPr lang="en-US" sz="1400" b="1" dirty="0" smtClean="0"/>
              <a:t>11-25 </a:t>
            </a:r>
            <a:r>
              <a:rPr lang="en-US" sz="1400" dirty="0"/>
              <a:t>The test environment versus the operational environment. Notice </a:t>
            </a:r>
            <a:r>
              <a:rPr lang="en-US" sz="1400" dirty="0" smtClean="0"/>
              <a:t>that access </a:t>
            </a:r>
            <a:r>
              <a:rPr lang="en-US" sz="1400" dirty="0"/>
              <a:t>to the test environment is limited to IT staff, while the operational environment is</a:t>
            </a:r>
          </a:p>
          <a:p>
            <a:r>
              <a:rPr lang="en-US" sz="1400" dirty="0"/>
              <a:t>restricted to </a:t>
            </a:r>
            <a:r>
              <a:rPr lang="en-US" sz="1400" dirty="0" smtClean="0"/>
              <a:t>users. </a:t>
            </a:r>
            <a:endParaRPr lang="en-US" sz="1400" dirty="0"/>
          </a:p>
        </p:txBody>
      </p:sp>
      <p:pic>
        <p:nvPicPr>
          <p:cNvPr id="19458" name="Picture 2" descr="There is a box on the left which is labeled IT staff test environment. The box has three layers. Starting from the top, the layers are labeled as follows:&#10; Test data&#10; Procedures&#10; Programs  &#10;&#10;Beside this box, is another box which is labeled users operational environemnt. The box has three layers. Starting from the top, the layers are labeled as follows:&#10; Test data&#10; Procedures&#10; Programs &#10;&#10;Three arrows originate from the box on the left from each of the levels and point to their corresponding levels on the box on the right. &#10;" title="FIGURE 11-25 The test environment versus the operational environment. Notice that access to the test environment is limited to IT staff, while the operational environment 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432" y="1752600"/>
            <a:ext cx="7689135" cy="322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426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31</a:t>
            </a:fld>
            <a:endParaRPr lang="en-US" dirty="0"/>
          </a:p>
        </p:txBody>
      </p:sp>
      <p:sp>
        <p:nvSpPr>
          <p:cNvPr id="2" name="Title 1"/>
          <p:cNvSpPr>
            <a:spLocks noGrp="1"/>
          </p:cNvSpPr>
          <p:nvPr>
            <p:ph type="title"/>
          </p:nvPr>
        </p:nvSpPr>
        <p:spPr/>
        <p:txBody>
          <a:bodyPr rtlCol="0">
            <a:normAutofit/>
          </a:bodyPr>
          <a:lstStyle/>
          <a:p>
            <a:pPr>
              <a:defRPr/>
            </a:pPr>
            <a:r>
              <a:rPr lang="en-US" dirty="0" smtClean="0"/>
              <a:t>Training</a:t>
            </a:r>
          </a:p>
        </p:txBody>
      </p:sp>
      <p:sp>
        <p:nvSpPr>
          <p:cNvPr id="5" name="Content Placeholder 4"/>
          <p:cNvSpPr txBox="1">
            <a:spLocks/>
          </p:cNvSpPr>
          <p:nvPr/>
        </p:nvSpPr>
        <p:spPr>
          <a:xfrm>
            <a:off x="457200" y="1481328"/>
            <a:ext cx="82296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b="1" dirty="0" smtClean="0"/>
              <a:t>Training Plan</a:t>
            </a:r>
          </a:p>
          <a:p>
            <a:pPr lvl="1" fontAlgn="auto">
              <a:spcAft>
                <a:spcPts val="0"/>
              </a:spcAft>
            </a:pPr>
            <a:r>
              <a:rPr lang="en-US" dirty="0" smtClean="0"/>
              <a:t>Identify who should receive training and what training is required</a:t>
            </a:r>
          </a:p>
          <a:p>
            <a:pPr lvl="2" fontAlgn="auto">
              <a:spcAft>
                <a:spcPts val="0"/>
              </a:spcAft>
            </a:pPr>
            <a:r>
              <a:rPr lang="en-US" dirty="0" smtClean="0"/>
              <a:t>Organization should be observed carefully to determine how the system will support business operations, and who will be involved or affected</a:t>
            </a:r>
          </a:p>
          <a:p>
            <a:pPr lvl="1" fontAlgn="auto">
              <a:spcAft>
                <a:spcPts val="0"/>
              </a:spcAft>
            </a:pPr>
            <a:r>
              <a:rPr lang="en-US" dirty="0" smtClean="0"/>
              <a:t>Main groups for training</a:t>
            </a:r>
          </a:p>
          <a:p>
            <a:pPr lvl="2" fontAlgn="auto">
              <a:spcAft>
                <a:spcPts val="0"/>
              </a:spcAft>
            </a:pPr>
            <a:r>
              <a:rPr lang="en-US" dirty="0" smtClean="0"/>
              <a:t>Users</a:t>
            </a:r>
          </a:p>
          <a:p>
            <a:pPr lvl="2" fontAlgn="auto">
              <a:spcAft>
                <a:spcPts val="0"/>
              </a:spcAft>
            </a:pPr>
            <a:r>
              <a:rPr lang="en-US" dirty="0" smtClean="0"/>
              <a:t>Managers</a:t>
            </a:r>
          </a:p>
          <a:p>
            <a:pPr lvl="2" fontAlgn="auto">
              <a:spcAft>
                <a:spcPts val="0"/>
              </a:spcAft>
            </a:pPr>
            <a:r>
              <a:rPr lang="en-US" dirty="0" smtClean="0"/>
              <a:t>IT staff</a:t>
            </a:r>
            <a:endParaRPr lang="en-US" dirty="0"/>
          </a:p>
        </p:txBody>
      </p:sp>
    </p:spTree>
    <p:extLst>
      <p:ext uri="{BB962C8B-B14F-4D97-AF65-F5344CB8AC3E}">
        <p14:creationId xmlns:p14="http://schemas.microsoft.com/office/powerpoint/2010/main" val="1268371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he figure consists of a circle labeled training at its center from which three arrows point to three different boxes of content. &#10;&#10;The first box is labeled users. The content in it reads: &#10;System overview&#10;Key terms&#10;Start-up and shut down&#10;Main menu and submenus&#10;Icons and shortcut keys&#10;Major system functions &#10;Online and external help&#10;Frequently asked questions&#10;Troubleshooting guide&#10;Handling emergencies&#10;&#10;The second box is labeled managers. The content in it read: &#10;Project origin&#10;Cost-benefit analysis&#10;Support for business goals&#10;Key IT contact people&#10;Handling system charges&#10;Major reports and displays&#10;Requesting enhancements&#10;User training &#10;&#10;The third box is labeled IT staff and the content in it reads: &#10;Project history and justification &#10;System architecture&#10;System documentation&#10;Typical user questions&#10;Vendor support&#10;Logging and resolving problems&#10;Technical training for IT staff&#10;User and management training&#10;" title="FIGURE 11-26 Examples of training topics for three different groups. Users, managers, and IT staff members have different training needs. "/>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9843" y="1337383"/>
            <a:ext cx="5797429" cy="507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32</a:t>
            </a:fld>
            <a:endParaRPr lang="en-US" dirty="0"/>
          </a:p>
        </p:txBody>
      </p:sp>
      <p:sp>
        <p:nvSpPr>
          <p:cNvPr id="2" name="Title 1"/>
          <p:cNvSpPr>
            <a:spLocks noGrp="1"/>
          </p:cNvSpPr>
          <p:nvPr>
            <p:ph type="title"/>
          </p:nvPr>
        </p:nvSpPr>
        <p:spPr/>
        <p:txBody>
          <a:bodyPr rtlCol="0">
            <a:normAutofit/>
          </a:bodyPr>
          <a:lstStyle/>
          <a:p>
            <a:pPr>
              <a:defRPr/>
            </a:pPr>
            <a:r>
              <a:rPr lang="en-US" dirty="0" smtClean="0"/>
              <a:t>Training </a:t>
            </a:r>
            <a:r>
              <a:rPr lang="en-US" sz="1400" dirty="0" smtClean="0"/>
              <a:t>(Cont. 1)</a:t>
            </a:r>
          </a:p>
        </p:txBody>
      </p:sp>
      <p:sp>
        <p:nvSpPr>
          <p:cNvPr id="7" name="Rectangle 6"/>
          <p:cNvSpPr/>
          <p:nvPr/>
        </p:nvSpPr>
        <p:spPr>
          <a:xfrm>
            <a:off x="96810" y="4191000"/>
            <a:ext cx="4017990" cy="738664"/>
          </a:xfrm>
          <a:prstGeom prst="rect">
            <a:avLst/>
          </a:prstGeom>
        </p:spPr>
        <p:txBody>
          <a:bodyPr wrap="square">
            <a:spAutoFit/>
          </a:bodyPr>
          <a:lstStyle/>
          <a:p>
            <a:r>
              <a:rPr lang="en-US" sz="1400" b="1" dirty="0"/>
              <a:t>FIGURE </a:t>
            </a:r>
            <a:r>
              <a:rPr lang="en-US" sz="1400" b="1" dirty="0" smtClean="0"/>
              <a:t>11-26 </a:t>
            </a:r>
            <a:r>
              <a:rPr lang="en-US" sz="1400" dirty="0"/>
              <a:t>Examples of training topics for three different groups. Users, managers, and IT </a:t>
            </a:r>
            <a:r>
              <a:rPr lang="en-US" sz="1400" dirty="0" smtClean="0"/>
              <a:t>staff members </a:t>
            </a:r>
            <a:r>
              <a:rPr lang="en-US" sz="1400" dirty="0"/>
              <a:t>have different training </a:t>
            </a:r>
            <a:r>
              <a:rPr lang="en-US" sz="1400" dirty="0" smtClean="0"/>
              <a:t>needs. </a:t>
            </a:r>
            <a:endParaRPr lang="en-US" sz="1400" dirty="0"/>
          </a:p>
        </p:txBody>
      </p:sp>
    </p:spTree>
    <p:extLst>
      <p:ext uri="{BB962C8B-B14F-4D97-AF65-F5344CB8AC3E}">
        <p14:creationId xmlns:p14="http://schemas.microsoft.com/office/powerpoint/2010/main" val="3596169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481328"/>
            <a:ext cx="8229600" cy="4525963"/>
          </a:xfrm>
        </p:spPr>
        <p:txBody>
          <a:bodyPr>
            <a:noAutofit/>
          </a:bodyPr>
          <a:lstStyle/>
          <a:p>
            <a:r>
              <a:rPr lang="en-US" b="1" dirty="0"/>
              <a:t>Vendor Training</a:t>
            </a:r>
          </a:p>
          <a:p>
            <a:pPr lvl="1"/>
            <a:r>
              <a:rPr lang="en-US" dirty="0" smtClean="0"/>
              <a:t>Required if the system includes the purchase of hardware </a:t>
            </a:r>
            <a:r>
              <a:rPr lang="en-US" dirty="0"/>
              <a:t>or </a:t>
            </a:r>
            <a:r>
              <a:rPr lang="en-US" dirty="0" smtClean="0"/>
              <a:t>software</a:t>
            </a:r>
          </a:p>
          <a:p>
            <a:pPr lvl="2"/>
            <a:r>
              <a:rPr lang="en-US" dirty="0" smtClean="0"/>
              <a:t>Scope is </a:t>
            </a:r>
            <a:r>
              <a:rPr lang="en-US" dirty="0"/>
              <a:t>limited to a standard version of the vendor’s software or hardware</a:t>
            </a:r>
          </a:p>
          <a:p>
            <a:r>
              <a:rPr lang="en-US" b="1" dirty="0" smtClean="0"/>
              <a:t>Webinars, Podcasts, and 			  Tutorials</a:t>
            </a:r>
          </a:p>
          <a:p>
            <a:pPr lvl="1"/>
            <a:r>
              <a:rPr lang="en-US" dirty="0" smtClean="0"/>
              <a:t>Web-based training options</a:t>
            </a:r>
            <a:endParaRPr lang="en-US" dirty="0"/>
          </a:p>
          <a:p>
            <a:r>
              <a:rPr lang="en-US" b="1" dirty="0" smtClean="0"/>
              <a:t>Outside Training</a:t>
            </a:r>
          </a:p>
          <a:p>
            <a:pPr lvl="1"/>
            <a:r>
              <a:rPr lang="en-US" dirty="0" smtClean="0"/>
              <a:t>Viable alternative if vendor 			      training is not practical</a:t>
            </a:r>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33</a:t>
            </a:fld>
            <a:endParaRPr lang="en-US" dirty="0"/>
          </a:p>
        </p:txBody>
      </p:sp>
      <p:sp>
        <p:nvSpPr>
          <p:cNvPr id="2" name="Title 1"/>
          <p:cNvSpPr>
            <a:spLocks noGrp="1"/>
          </p:cNvSpPr>
          <p:nvPr>
            <p:ph type="title"/>
          </p:nvPr>
        </p:nvSpPr>
        <p:spPr/>
        <p:txBody>
          <a:bodyPr/>
          <a:lstStyle/>
          <a:p>
            <a:r>
              <a:rPr lang="en-US" dirty="0"/>
              <a:t>Training </a:t>
            </a:r>
            <a:r>
              <a:rPr lang="en-US" sz="1400" dirty="0"/>
              <a:t>(Cont</a:t>
            </a:r>
            <a:r>
              <a:rPr lang="en-US" sz="1400" dirty="0" smtClean="0"/>
              <a:t>. 2)</a:t>
            </a:r>
            <a:endParaRPr lang="en-US" dirty="0" smtClean="0"/>
          </a:p>
        </p:txBody>
      </p:sp>
      <p:pic>
        <p:nvPicPr>
          <p:cNvPr id="3" name="Picture 2" descr="This is a screenshot of the main page of Udemy, an online training website. The word Udemy is mentioned on the top of the main page. The background image of the page is of a hand holding an iPhone. The foreground consists of a search bar, which is labeled what do you want to learn today? The content above the search bar reads your place to learn real world skills online. The content below the search bar reads search for online courses on Web development, Yoga, Guitar lessons, or anything else. There are three icons laid horizontally below this content. The first icon is of a person, which is labeled over 6 million students. The second icon is of a rocket, which is labeled more than 25000 courses! There third icon is of a smartphone, which is labeled learn at your pace on any device. " title="Figure 11-27 Udemy is one of many sources of online trai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990" y="3094335"/>
            <a:ext cx="3611042" cy="3219921"/>
          </a:xfrm>
          <a:prstGeom prst="rect">
            <a:avLst/>
          </a:prstGeom>
        </p:spPr>
      </p:pic>
      <p:sp>
        <p:nvSpPr>
          <p:cNvPr id="4" name="Rectangle 3"/>
          <p:cNvSpPr/>
          <p:nvPr/>
        </p:nvSpPr>
        <p:spPr>
          <a:xfrm>
            <a:off x="2286000" y="5837608"/>
            <a:ext cx="3276600" cy="646331"/>
          </a:xfrm>
          <a:prstGeom prst="rect">
            <a:avLst/>
          </a:prstGeom>
        </p:spPr>
        <p:txBody>
          <a:bodyPr wrap="square">
            <a:spAutoFit/>
          </a:bodyPr>
          <a:lstStyle/>
          <a:p>
            <a:r>
              <a:rPr lang="en-US" sz="1400" b="1" dirty="0" smtClean="0">
                <a:latin typeface="Arial" panose="020B0604020202020204" pitchFamily="34" charset="0"/>
                <a:cs typeface="Arial" panose="020B0604020202020204" pitchFamily="34" charset="0"/>
              </a:rPr>
              <a:t>Figure 11-27 </a:t>
            </a:r>
            <a:r>
              <a:rPr lang="en-US" sz="1400" dirty="0" err="1" smtClean="0">
                <a:latin typeface="Arial" panose="020B0604020202020204" pitchFamily="34" charset="0"/>
                <a:cs typeface="Arial" panose="020B0604020202020204" pitchFamily="34" charset="0"/>
              </a:rPr>
              <a:t>Udemy</a:t>
            </a:r>
            <a:r>
              <a:rPr lang="en-US" sz="1400" dirty="0" smtClean="0">
                <a:latin typeface="Arial" panose="020B0604020202020204" pitchFamily="34" charset="0"/>
                <a:cs typeface="Arial" panose="020B0604020202020204" pitchFamily="34" charset="0"/>
              </a:rPr>
              <a:t> is one of many sources of online training.</a:t>
            </a:r>
          </a:p>
          <a:p>
            <a:r>
              <a:rPr lang="en-US" sz="800" b="1" dirty="0" smtClean="0">
                <a:latin typeface="Arial" panose="020B0604020202020204" pitchFamily="34" charset="0"/>
                <a:cs typeface="Arial" panose="020B0604020202020204" pitchFamily="34" charset="0"/>
              </a:rPr>
              <a:t>Source: </a:t>
            </a:r>
            <a:r>
              <a:rPr lang="en-US" sz="800" dirty="0" smtClean="0">
                <a:latin typeface="Arial" panose="020B0604020202020204" pitchFamily="34" charset="0"/>
                <a:cs typeface="Arial" panose="020B0604020202020204" pitchFamily="34" charset="0"/>
              </a:rPr>
              <a:t>Udemy.com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1528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r>
              <a:rPr lang="en-US" b="1" dirty="0" smtClean="0"/>
              <a:t>Training Tips</a:t>
            </a:r>
          </a:p>
          <a:p>
            <a:pPr lvl="1"/>
            <a:r>
              <a:rPr lang="en-US" dirty="0" smtClean="0"/>
              <a:t>Train people in groups, with separate training programs for distinct groups</a:t>
            </a:r>
          </a:p>
          <a:p>
            <a:pPr lvl="1"/>
            <a:r>
              <a:rPr lang="en-US" dirty="0" smtClean="0"/>
              <a:t>Select the most effective place to conduct the training</a:t>
            </a:r>
          </a:p>
          <a:p>
            <a:pPr lvl="1"/>
            <a:r>
              <a:rPr lang="en-US" dirty="0" smtClean="0"/>
              <a:t>Provide for learning by hearing, seeing, and doing</a:t>
            </a:r>
          </a:p>
          <a:p>
            <a:pPr lvl="1"/>
            <a:r>
              <a:rPr lang="en-US" dirty="0" smtClean="0"/>
              <a:t>Rely on previous trainees</a:t>
            </a:r>
          </a:p>
          <a:p>
            <a:r>
              <a:rPr lang="en-US" b="1" dirty="0" smtClean="0"/>
              <a:t>Interactive Training</a:t>
            </a:r>
          </a:p>
          <a:p>
            <a:pPr lvl="1"/>
            <a:r>
              <a:rPr lang="en-US" dirty="0" smtClean="0"/>
              <a:t>Effective training is interactive, self-paced, and multimedia-based </a:t>
            </a:r>
          </a:p>
        </p:txBody>
      </p:sp>
      <p:sp>
        <p:nvSpPr>
          <p:cNvPr id="6" name="Slide Number Placeholder 5"/>
          <p:cNvSpPr>
            <a:spLocks noGrp="1"/>
          </p:cNvSpPr>
          <p:nvPr>
            <p:ph type="sldNum" sz="quarter" idx="12"/>
          </p:nvPr>
        </p:nvSpPr>
        <p:spPr/>
        <p:txBody>
          <a:bodyPr/>
          <a:lstStyle/>
          <a:p>
            <a:fld id="{36545198-DF98-4860-AAF4-4269071BD701}" type="slidenum">
              <a:rPr lang="en-US" smtClean="0"/>
              <a:pPr/>
              <a:t>34</a:t>
            </a:fld>
            <a:endParaRPr lang="en-US" dirty="0"/>
          </a:p>
        </p:txBody>
      </p:sp>
      <p:sp>
        <p:nvSpPr>
          <p:cNvPr id="2" name="Title 1"/>
          <p:cNvSpPr>
            <a:spLocks noGrp="1"/>
          </p:cNvSpPr>
          <p:nvPr>
            <p:ph type="title"/>
          </p:nvPr>
        </p:nvSpPr>
        <p:spPr/>
        <p:txBody>
          <a:bodyPr/>
          <a:lstStyle/>
          <a:p>
            <a:r>
              <a:rPr lang="en-US" dirty="0" smtClean="0"/>
              <a:t>Training </a:t>
            </a:r>
            <a:r>
              <a:rPr lang="en-US" sz="1400" dirty="0" smtClean="0"/>
              <a:t>(Cont. 3)</a:t>
            </a:r>
          </a:p>
        </p:txBody>
      </p:sp>
    </p:spTree>
    <p:extLst>
      <p:ext uri="{BB962C8B-B14F-4D97-AF65-F5344CB8AC3E}">
        <p14:creationId xmlns:p14="http://schemas.microsoft.com/office/powerpoint/2010/main" val="2637012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lvl="1"/>
            <a:r>
              <a:rPr lang="en-US" dirty="0" smtClean="0"/>
              <a:t>Online training</a:t>
            </a:r>
          </a:p>
          <a:p>
            <a:pPr lvl="2"/>
            <a:r>
              <a:rPr lang="en-US" dirty="0" smtClean="0"/>
              <a:t>Effective when it is more realistic</a:t>
            </a:r>
          </a:p>
          <a:p>
            <a:pPr lvl="2"/>
            <a:r>
              <a:rPr lang="en-US" dirty="0" smtClean="0"/>
              <a:t>Sophisticated training systems offer interactive sessions</a:t>
            </a:r>
          </a:p>
          <a:p>
            <a:pPr lvl="2"/>
            <a:r>
              <a:rPr lang="en-US" dirty="0" smtClean="0"/>
              <a:t>Training material </a:t>
            </a:r>
            <a:r>
              <a:rPr lang="en-US" dirty="0"/>
              <a:t>should </a:t>
            </a:r>
            <a:r>
              <a:rPr lang="en-US" dirty="0" smtClean="0"/>
              <a:t>include </a:t>
            </a:r>
            <a:r>
              <a:rPr lang="en-US" dirty="0"/>
              <a:t>a reference section that summarizes all options and commands, lists all </a:t>
            </a:r>
            <a:r>
              <a:rPr lang="en-US" dirty="0" smtClean="0"/>
              <a:t>possible error </a:t>
            </a:r>
            <a:r>
              <a:rPr lang="en-US" dirty="0"/>
              <a:t>messages, and what actions the user should take when a problem </a:t>
            </a:r>
            <a:r>
              <a:rPr lang="en-US" dirty="0" smtClean="0"/>
              <a:t>arises</a:t>
            </a:r>
          </a:p>
          <a:p>
            <a:pPr lvl="2"/>
            <a:r>
              <a:rPr lang="en-US" dirty="0" smtClean="0"/>
              <a:t>A </a:t>
            </a:r>
            <a:r>
              <a:rPr lang="en-US" dirty="0"/>
              <a:t>full-scale test, or </a:t>
            </a:r>
            <a:r>
              <a:rPr lang="en-US" b="1" dirty="0" smtClean="0"/>
              <a:t>simulation </a:t>
            </a:r>
            <a:r>
              <a:rPr lang="en-US" dirty="0" smtClean="0"/>
              <a:t>must be conducted after the training is complete</a:t>
            </a:r>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35</a:t>
            </a:fld>
            <a:endParaRPr lang="en-US" dirty="0"/>
          </a:p>
        </p:txBody>
      </p:sp>
      <p:sp>
        <p:nvSpPr>
          <p:cNvPr id="2" name="Title 1"/>
          <p:cNvSpPr>
            <a:spLocks noGrp="1"/>
          </p:cNvSpPr>
          <p:nvPr>
            <p:ph type="title"/>
          </p:nvPr>
        </p:nvSpPr>
        <p:spPr/>
        <p:txBody>
          <a:bodyPr/>
          <a:lstStyle/>
          <a:p>
            <a:r>
              <a:rPr lang="en-US" dirty="0" smtClean="0"/>
              <a:t>Training </a:t>
            </a:r>
            <a:r>
              <a:rPr lang="en-US" sz="1400" dirty="0" smtClean="0"/>
              <a:t>(Cont. 4)</a:t>
            </a:r>
          </a:p>
        </p:txBody>
      </p:sp>
    </p:spTree>
    <p:extLst>
      <p:ext uri="{BB962C8B-B14F-4D97-AF65-F5344CB8AC3E}">
        <p14:creationId xmlns:p14="http://schemas.microsoft.com/office/powerpoint/2010/main" val="388987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545198-DF98-4860-AAF4-4269071BD701}" type="slidenum">
              <a:rPr lang="en-US" smtClean="0"/>
              <a:pPr/>
              <a:t>36</a:t>
            </a:fld>
            <a:endParaRPr lang="en-US" dirty="0"/>
          </a:p>
        </p:txBody>
      </p:sp>
      <p:sp>
        <p:nvSpPr>
          <p:cNvPr id="2" name="Title 1"/>
          <p:cNvSpPr>
            <a:spLocks noGrp="1"/>
          </p:cNvSpPr>
          <p:nvPr>
            <p:ph type="title"/>
          </p:nvPr>
        </p:nvSpPr>
        <p:spPr/>
        <p:txBody>
          <a:bodyPr/>
          <a:lstStyle/>
          <a:p>
            <a:r>
              <a:rPr lang="en-US" dirty="0" smtClean="0"/>
              <a:t>Training </a:t>
            </a:r>
            <a:r>
              <a:rPr lang="en-US" sz="1400" dirty="0" smtClean="0"/>
              <a:t>(Cont. 5)</a:t>
            </a:r>
          </a:p>
        </p:txBody>
      </p:sp>
      <p:pic>
        <p:nvPicPr>
          <p:cNvPr id="4" name="Content Placeholder 3" descr="This is a screenshot of a video lesson on lynda.com. The header in the screenshot reads watching: adding the command line tools to the system path. &#10;The content below the header reads from: developing android apps essential training with David Gassner.&#10;There are four buttons below the content which are labeled playlist, exercise files, share, and take a tour.&#10;There is an image a task box in the center of the screenshot. &#10;There is a search bar and four buttons below the image. The buttons are labeled course details, transcript, FAQs, and my notes.&#10;" title="FIGURE 11-29 A sample lesson on Android app development in an online tutorial from lynda.com."/>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86551" y="1417638"/>
            <a:ext cx="5666086" cy="4691062"/>
          </a:xfrm>
        </p:spPr>
      </p:pic>
      <p:sp>
        <p:nvSpPr>
          <p:cNvPr id="5" name="Rectangle 4"/>
          <p:cNvSpPr/>
          <p:nvPr/>
        </p:nvSpPr>
        <p:spPr>
          <a:xfrm>
            <a:off x="152400" y="3212467"/>
            <a:ext cx="3034151" cy="861774"/>
          </a:xfrm>
          <a:prstGeom prst="rect">
            <a:avLst/>
          </a:prstGeom>
        </p:spPr>
        <p:txBody>
          <a:bodyPr wrap="square">
            <a:spAutoFit/>
          </a:bodyPr>
          <a:lstStyle/>
          <a:p>
            <a:r>
              <a:rPr lang="en-US" sz="1400" b="1" dirty="0" smtClean="0">
                <a:latin typeface="Arial" panose="020B0604020202020204" pitchFamily="34" charset="0"/>
                <a:cs typeface="Arial" panose="020B0604020202020204" pitchFamily="34" charset="0"/>
              </a:rPr>
              <a:t>FIGURE 11-29 </a:t>
            </a:r>
            <a:r>
              <a:rPr lang="en-US" sz="1400" dirty="0" smtClean="0">
                <a:latin typeface="Arial" panose="020B0604020202020204" pitchFamily="34" charset="0"/>
                <a:cs typeface="Arial" panose="020B0604020202020204" pitchFamily="34" charset="0"/>
              </a:rPr>
              <a:t>A </a:t>
            </a:r>
            <a:r>
              <a:rPr lang="en-US" sz="1400" dirty="0">
                <a:latin typeface="Arial" panose="020B0604020202020204" pitchFamily="34" charset="0"/>
                <a:cs typeface="Arial" panose="020B0604020202020204" pitchFamily="34" charset="0"/>
              </a:rPr>
              <a:t>sample lesson on Android app development in an online tutorial </a:t>
            </a:r>
            <a:r>
              <a:rPr lang="en-US" sz="1400" dirty="0" smtClean="0">
                <a:latin typeface="Arial" panose="020B0604020202020204" pitchFamily="34" charset="0"/>
                <a:cs typeface="Arial" panose="020B0604020202020204" pitchFamily="34" charset="0"/>
              </a:rPr>
              <a:t>from lynda.com</a:t>
            </a:r>
            <a:r>
              <a:rPr lang="en-US" sz="1400" dirty="0">
                <a:latin typeface="Arial" panose="020B0604020202020204" pitchFamily="34" charset="0"/>
                <a:cs typeface="Arial" panose="020B0604020202020204" pitchFamily="34" charset="0"/>
              </a:rPr>
              <a:t>.</a:t>
            </a:r>
          </a:p>
          <a:p>
            <a:r>
              <a:rPr lang="en-US" sz="800" b="1" dirty="0">
                <a:latin typeface="Arial" panose="020B0604020202020204" pitchFamily="34" charset="0"/>
                <a:cs typeface="Arial" panose="020B0604020202020204" pitchFamily="34" charset="0"/>
              </a:rPr>
              <a:t>Source: </a:t>
            </a:r>
            <a:r>
              <a:rPr lang="en-US" sz="800" dirty="0">
                <a:latin typeface="Arial" panose="020B0604020202020204" pitchFamily="34" charset="0"/>
                <a:cs typeface="Arial" panose="020B0604020202020204" pitchFamily="34" charset="0"/>
              </a:rPr>
              <a:t>lynda.com, Inc.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343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37</a:t>
            </a:fld>
            <a:endParaRPr lang="en-US" dirty="0"/>
          </a:p>
        </p:txBody>
      </p:sp>
      <p:sp>
        <p:nvSpPr>
          <p:cNvPr id="2" name="Title 1"/>
          <p:cNvSpPr>
            <a:spLocks noGrp="1"/>
          </p:cNvSpPr>
          <p:nvPr>
            <p:ph type="title"/>
          </p:nvPr>
        </p:nvSpPr>
        <p:spPr/>
        <p:txBody>
          <a:bodyPr rtlCol="0">
            <a:normAutofit/>
          </a:bodyPr>
          <a:lstStyle/>
          <a:p>
            <a:pPr>
              <a:defRPr/>
            </a:pPr>
            <a:r>
              <a:rPr lang="en-US" dirty="0" smtClean="0"/>
              <a:t>Data Conversion</a:t>
            </a:r>
          </a:p>
        </p:txBody>
      </p:sp>
      <p:sp>
        <p:nvSpPr>
          <p:cNvPr id="5" name="Content Placeholder 4"/>
          <p:cNvSpPr txBox="1">
            <a:spLocks/>
          </p:cNvSpPr>
          <p:nvPr/>
        </p:nvSpPr>
        <p:spPr>
          <a:xfrm>
            <a:off x="457200" y="1481328"/>
            <a:ext cx="82296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dirty="0"/>
              <a:t>Process in which existing data is loaded on to </a:t>
            </a:r>
            <a:r>
              <a:rPr lang="en-US" dirty="0" smtClean="0"/>
              <a:t>a </a:t>
            </a:r>
            <a:r>
              <a:rPr lang="en-US" dirty="0"/>
              <a:t>new system</a:t>
            </a:r>
          </a:p>
          <a:p>
            <a:pPr fontAlgn="auto"/>
            <a:r>
              <a:rPr lang="en-US" b="1" dirty="0" smtClean="0"/>
              <a:t>Data Conversion Strategies</a:t>
            </a:r>
          </a:p>
          <a:p>
            <a:pPr lvl="1"/>
            <a:r>
              <a:rPr lang="en-US" dirty="0"/>
              <a:t>Automate the data conversion process if possible</a:t>
            </a:r>
          </a:p>
          <a:p>
            <a:pPr lvl="1"/>
            <a:r>
              <a:rPr lang="en-US" dirty="0"/>
              <a:t>Old systems may be able to export data in ASCII or ODBC (Open Database Connectivity) </a:t>
            </a:r>
            <a:r>
              <a:rPr lang="en-US" dirty="0" smtClean="0"/>
              <a:t>formats</a:t>
            </a:r>
          </a:p>
          <a:p>
            <a:pPr lvl="2"/>
            <a:r>
              <a:rPr lang="en-US" dirty="0" smtClean="0"/>
              <a:t>ODBC drivers are a form of middleware </a:t>
            </a:r>
            <a:endParaRPr lang="en-US" dirty="0"/>
          </a:p>
          <a:p>
            <a:pPr lvl="1"/>
            <a:r>
              <a:rPr lang="en-US" dirty="0"/>
              <a:t>If a standard format is not available, develop a program to extract the data and convert </a:t>
            </a:r>
            <a:r>
              <a:rPr lang="en-US" dirty="0" smtClean="0"/>
              <a:t>it to </a:t>
            </a:r>
            <a:r>
              <a:rPr lang="en-US" dirty="0"/>
              <a:t>an acceptable format</a:t>
            </a:r>
          </a:p>
          <a:p>
            <a:pPr fontAlgn="auto"/>
            <a:endParaRPr lang="en-US" dirty="0" smtClean="0"/>
          </a:p>
        </p:txBody>
      </p:sp>
    </p:spTree>
    <p:extLst>
      <p:ext uri="{BB962C8B-B14F-4D97-AF65-F5344CB8AC3E}">
        <p14:creationId xmlns:p14="http://schemas.microsoft.com/office/powerpoint/2010/main" val="21648494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smtClean="0"/>
              <a:t>Data Conversion Security and Controls</a:t>
            </a:r>
          </a:p>
          <a:p>
            <a:pPr lvl="1"/>
            <a:r>
              <a:rPr lang="en-US" dirty="0" smtClean="0"/>
              <a:t>Maintain strict input controls during the conversion process</a:t>
            </a:r>
          </a:p>
          <a:p>
            <a:pPr lvl="1"/>
            <a:r>
              <a:rPr lang="en-US" dirty="0" smtClean="0"/>
              <a:t>Ensure that all system control measures are in place and operational to protect data from unauthorized access and to help prevent erroneous input</a:t>
            </a:r>
          </a:p>
          <a:p>
            <a:pPr lvl="1"/>
            <a:r>
              <a:rPr lang="en-US" dirty="0" smtClean="0"/>
              <a:t>Ensure that error-free data is fed into the new system</a:t>
            </a:r>
          </a:p>
        </p:txBody>
      </p:sp>
      <p:sp>
        <p:nvSpPr>
          <p:cNvPr id="6" name="Slide Number Placeholder 5"/>
          <p:cNvSpPr>
            <a:spLocks noGrp="1"/>
          </p:cNvSpPr>
          <p:nvPr>
            <p:ph type="sldNum" sz="quarter" idx="12"/>
          </p:nvPr>
        </p:nvSpPr>
        <p:spPr/>
        <p:txBody>
          <a:bodyPr/>
          <a:lstStyle/>
          <a:p>
            <a:fld id="{36545198-DF98-4860-AAF4-4269071BD701}" type="slidenum">
              <a:rPr lang="en-US" smtClean="0"/>
              <a:pPr/>
              <a:t>38</a:t>
            </a:fld>
            <a:endParaRPr lang="en-US" dirty="0"/>
          </a:p>
        </p:txBody>
      </p:sp>
      <p:sp>
        <p:nvSpPr>
          <p:cNvPr id="2" name="Title 1"/>
          <p:cNvSpPr>
            <a:spLocks noGrp="1"/>
          </p:cNvSpPr>
          <p:nvPr>
            <p:ph type="title"/>
          </p:nvPr>
        </p:nvSpPr>
        <p:spPr/>
        <p:txBody>
          <a:bodyPr/>
          <a:lstStyle/>
          <a:p>
            <a:r>
              <a:rPr lang="en-US" dirty="0" smtClean="0"/>
              <a:t>Data Conversion </a:t>
            </a:r>
            <a:r>
              <a:rPr lang="en-US" sz="1400" dirty="0" smtClean="0"/>
              <a:t>(Cont.)</a:t>
            </a:r>
          </a:p>
        </p:txBody>
      </p:sp>
    </p:spTree>
    <p:extLst>
      <p:ext uri="{BB962C8B-B14F-4D97-AF65-F5344CB8AC3E}">
        <p14:creationId xmlns:p14="http://schemas.microsoft.com/office/powerpoint/2010/main" val="11511291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39</a:t>
            </a:fld>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System Changeover</a:t>
            </a:r>
          </a:p>
        </p:txBody>
      </p:sp>
      <p:sp>
        <p:nvSpPr>
          <p:cNvPr id="19458" name="Text Placeholder 2"/>
          <p:cNvSpPr>
            <a:spLocks noGrp="1"/>
          </p:cNvSpPr>
          <p:nvPr>
            <p:ph idx="4294967295"/>
          </p:nvPr>
        </p:nvSpPr>
        <p:spPr>
          <a:xfrm>
            <a:off x="457200" y="1481138"/>
            <a:ext cx="8229600" cy="4767262"/>
          </a:xfrm>
        </p:spPr>
        <p:txBody>
          <a:bodyPr>
            <a:noAutofit/>
          </a:bodyPr>
          <a:lstStyle/>
          <a:p>
            <a:r>
              <a:rPr lang="en-US" dirty="0" smtClean="0"/>
              <a:t>Process </a:t>
            </a:r>
            <a:r>
              <a:rPr lang="en-US" dirty="0"/>
              <a:t>of putting the </a:t>
            </a:r>
            <a:r>
              <a:rPr lang="en-US" dirty="0" smtClean="0"/>
              <a:t>new information </a:t>
            </a:r>
            <a:r>
              <a:rPr lang="en-US" dirty="0"/>
              <a:t>system online and retiring the old </a:t>
            </a:r>
            <a:r>
              <a:rPr lang="en-US" dirty="0" smtClean="0"/>
              <a:t>system</a:t>
            </a:r>
            <a:endParaRPr lang="en-US" dirty="0"/>
          </a:p>
          <a:p>
            <a:r>
              <a:rPr lang="en-US" dirty="0" smtClean="0"/>
              <a:t>Can </a:t>
            </a:r>
            <a:r>
              <a:rPr lang="en-US" dirty="0"/>
              <a:t>be rapid or slow, depending on </a:t>
            </a:r>
            <a:r>
              <a:rPr lang="en-US" dirty="0" smtClean="0"/>
              <a:t>the method</a:t>
            </a:r>
          </a:p>
          <a:p>
            <a:r>
              <a:rPr lang="en-US" dirty="0" smtClean="0"/>
              <a:t>Types</a:t>
            </a:r>
          </a:p>
          <a:p>
            <a:pPr lvl="1"/>
            <a:r>
              <a:rPr lang="en-US" dirty="0" smtClean="0"/>
              <a:t>Direct cutover</a:t>
            </a:r>
          </a:p>
          <a:p>
            <a:pPr lvl="1"/>
            <a:r>
              <a:rPr lang="en-US" dirty="0"/>
              <a:t>P</a:t>
            </a:r>
            <a:r>
              <a:rPr lang="en-US" dirty="0" smtClean="0"/>
              <a:t>arallel operation</a:t>
            </a:r>
          </a:p>
          <a:p>
            <a:pPr lvl="1"/>
            <a:r>
              <a:rPr lang="en-US" dirty="0"/>
              <a:t>P</a:t>
            </a:r>
            <a:r>
              <a:rPr lang="en-US" dirty="0" smtClean="0"/>
              <a:t>ilot operation</a:t>
            </a:r>
          </a:p>
          <a:p>
            <a:pPr lvl="1"/>
            <a:r>
              <a:rPr lang="en-US" dirty="0" smtClean="0"/>
              <a:t>Phased operation</a:t>
            </a:r>
            <a:endParaRPr lang="en-US" dirty="0"/>
          </a:p>
        </p:txBody>
      </p:sp>
    </p:spTree>
    <p:extLst>
      <p:ext uri="{BB962C8B-B14F-4D97-AF65-F5344CB8AC3E}">
        <p14:creationId xmlns:p14="http://schemas.microsoft.com/office/powerpoint/2010/main" val="300197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4</a:t>
            </a:fld>
            <a:endParaRPr lang="en-US" dirty="0"/>
          </a:p>
        </p:txBody>
      </p:sp>
      <p:sp>
        <p:nvSpPr>
          <p:cNvPr id="2" name="Title 1"/>
          <p:cNvSpPr>
            <a:spLocks noGrp="1"/>
          </p:cNvSpPr>
          <p:nvPr>
            <p:ph type="title"/>
          </p:nvPr>
        </p:nvSpPr>
        <p:spPr/>
        <p:txBody>
          <a:bodyPr rtlCol="0">
            <a:normAutofit fontScale="90000"/>
          </a:bodyPr>
          <a:lstStyle/>
          <a:p>
            <a:pPr>
              <a:defRPr/>
            </a:pPr>
            <a:r>
              <a:rPr lang="en-US" dirty="0" smtClean="0"/>
              <a:t>Structured Application Development</a:t>
            </a:r>
            <a:endParaRPr lang="en-US" sz="1300" dirty="0" smtClean="0"/>
          </a:p>
        </p:txBody>
      </p:sp>
      <p:sp>
        <p:nvSpPr>
          <p:cNvPr id="9" name="Content Placeholder 4"/>
          <p:cNvSpPr txBox="1">
            <a:spLocks/>
          </p:cNvSpPr>
          <p:nvPr/>
        </p:nvSpPr>
        <p:spPr>
          <a:xfrm>
            <a:off x="457200" y="1481328"/>
            <a:ext cx="8190072"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b="1" dirty="0" smtClean="0"/>
              <a:t>Structure Charts</a:t>
            </a:r>
          </a:p>
          <a:p>
            <a:pPr lvl="1" fontAlgn="auto">
              <a:spcAft>
                <a:spcPts val="0"/>
              </a:spcAft>
            </a:pPr>
            <a:r>
              <a:rPr lang="en-US" dirty="0" smtClean="0"/>
              <a:t>Display program modules and the relationships among them</a:t>
            </a:r>
          </a:p>
          <a:p>
            <a:pPr lvl="1" fontAlgn="auto">
              <a:spcAft>
                <a:spcPts val="0"/>
              </a:spcAft>
            </a:pPr>
            <a:r>
              <a:rPr lang="en-US" dirty="0"/>
              <a:t>Module</a:t>
            </a:r>
            <a:r>
              <a:rPr lang="en-US" b="1" dirty="0"/>
              <a:t> - </a:t>
            </a:r>
            <a:r>
              <a:rPr lang="en-US" dirty="0"/>
              <a:t>Represented </a:t>
            </a:r>
            <a:r>
              <a:rPr lang="en-US" dirty="0" smtClean="0"/>
              <a:t>by a rectangle</a:t>
            </a:r>
          </a:p>
          <a:p>
            <a:pPr lvl="1" fontAlgn="auto">
              <a:spcAft>
                <a:spcPts val="0"/>
              </a:spcAft>
            </a:pPr>
            <a:r>
              <a:rPr lang="en-US" dirty="0" smtClean="0"/>
              <a:t>Types of modules</a:t>
            </a:r>
          </a:p>
          <a:p>
            <a:pPr lvl="2" fontAlgn="auto">
              <a:spcAft>
                <a:spcPts val="0"/>
              </a:spcAft>
            </a:pPr>
            <a:r>
              <a:rPr lang="en-US" b="1" dirty="0" smtClean="0"/>
              <a:t>Control</a:t>
            </a:r>
            <a:r>
              <a:rPr lang="en-US" dirty="0"/>
              <a:t>: </a:t>
            </a:r>
            <a:r>
              <a:rPr lang="en-US" dirty="0" smtClean="0"/>
              <a:t>Higher-level 			        module	</a:t>
            </a:r>
            <a:endParaRPr lang="en-US" dirty="0"/>
          </a:p>
          <a:p>
            <a:pPr lvl="2" fontAlgn="auto">
              <a:spcAft>
                <a:spcPts val="0"/>
              </a:spcAft>
            </a:pPr>
            <a:r>
              <a:rPr lang="en-US" b="1" dirty="0" smtClean="0"/>
              <a:t>Subordinate</a:t>
            </a:r>
            <a:r>
              <a:rPr lang="en-US" dirty="0" smtClean="0"/>
              <a:t>: Lower-level 				modules</a:t>
            </a:r>
          </a:p>
          <a:p>
            <a:pPr lvl="2"/>
            <a:r>
              <a:rPr lang="en-US" b="1" dirty="0" smtClean="0"/>
              <a:t>Library</a:t>
            </a:r>
            <a:r>
              <a:rPr lang="en-US" dirty="0" smtClean="0"/>
              <a:t>: Reusable </a:t>
            </a:r>
            <a:r>
              <a:rPr lang="en-US" dirty="0"/>
              <a:t>code </a:t>
            </a:r>
            <a:r>
              <a:rPr lang="en-US" dirty="0" smtClean="0"/>
              <a:t>				   that </a:t>
            </a:r>
            <a:r>
              <a:rPr lang="en-US" dirty="0"/>
              <a:t>can be invoked from </a:t>
            </a:r>
            <a:r>
              <a:rPr lang="en-US" dirty="0" smtClean="0"/>
              <a:t>				 more </a:t>
            </a:r>
            <a:r>
              <a:rPr lang="en-US" dirty="0"/>
              <a:t>than </a:t>
            </a:r>
            <a:r>
              <a:rPr lang="en-US" dirty="0" smtClean="0"/>
              <a:t>one point 				      in </a:t>
            </a:r>
            <a:r>
              <a:rPr lang="en-US" dirty="0"/>
              <a:t>the chart</a:t>
            </a:r>
            <a:endParaRPr lang="en-US" dirty="0" smtClean="0"/>
          </a:p>
          <a:p>
            <a:pPr lvl="1" fontAlgn="auto">
              <a:spcAft>
                <a:spcPts val="0"/>
              </a:spcAft>
            </a:pPr>
            <a:endParaRPr lang="en-IN" dirty="0"/>
          </a:p>
        </p:txBody>
      </p:sp>
      <p:pic>
        <p:nvPicPr>
          <p:cNvPr id="14" name="Picture 3" descr="There is a rectangular box labeled module 1. A flower bracket next to the box labels this as control module. From the bottom of this box, there are three arrows pointing to three boxes below. The boxes are labeled as follows:&#10;• Module 1.1&#10;• Module 1.2&#10;• Module 1.3 &#10;&#10;The first two boxes are bracketed together and are called subordinate module. A bracket next to the third box is labeled library module.&#10;" title="FIGURE 11-8 An example of structure chart modu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323702"/>
            <a:ext cx="4068765" cy="246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794093" y="5796187"/>
            <a:ext cx="3892707" cy="523221"/>
          </a:xfrm>
          <a:prstGeom prst="rect">
            <a:avLst/>
          </a:prstGeom>
        </p:spPr>
        <p:txBody>
          <a:bodyPr wrap="square">
            <a:spAutoFit/>
          </a:bodyPr>
          <a:lstStyle/>
          <a:p>
            <a:r>
              <a:rPr lang="en-US" sz="1400" b="1" dirty="0"/>
              <a:t>FIGURE </a:t>
            </a:r>
            <a:r>
              <a:rPr lang="en-US" sz="1400" b="1" dirty="0" smtClean="0"/>
              <a:t>11-8 </a:t>
            </a:r>
            <a:r>
              <a:rPr lang="en-US" sz="1400" dirty="0"/>
              <a:t>An example of structure chart </a:t>
            </a:r>
            <a:r>
              <a:rPr lang="en-US" sz="1400" dirty="0" smtClean="0"/>
              <a:t>modules.</a:t>
            </a:r>
            <a:endParaRPr lang="en-US" sz="1400" dirty="0"/>
          </a:p>
        </p:txBody>
      </p:sp>
    </p:spTree>
    <p:extLst>
      <p:ext uri="{BB962C8B-B14F-4D97-AF65-F5344CB8AC3E}">
        <p14:creationId xmlns:p14="http://schemas.microsoft.com/office/powerpoint/2010/main" val="1853365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1"/>
          </p:nvPr>
        </p:nvSpPr>
        <p:spPr/>
        <p:txBody>
          <a:bodyPr>
            <a:normAutofit/>
          </a:bodyPr>
          <a:lstStyle/>
          <a:p>
            <a:r>
              <a:rPr lang="en-US" b="1" dirty="0" smtClean="0"/>
              <a:t>Direct Cutover</a:t>
            </a:r>
          </a:p>
          <a:p>
            <a:pPr lvl="1"/>
            <a:r>
              <a:rPr lang="en-US" dirty="0" smtClean="0"/>
              <a:t>Enables changeover when the new system becomes operational</a:t>
            </a:r>
          </a:p>
          <a:p>
            <a:pPr lvl="1"/>
            <a:r>
              <a:rPr lang="en-US" dirty="0" smtClean="0"/>
              <a:t>Least expensive changeover method</a:t>
            </a:r>
          </a:p>
          <a:p>
            <a:pPr lvl="2"/>
            <a:r>
              <a:rPr lang="en-US" dirty="0" smtClean="0"/>
              <a:t>IT group has to operate and maintain only one system at a time</a:t>
            </a:r>
            <a:endParaRPr lang="en-US"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40</a:t>
            </a:fld>
            <a:endParaRPr lang="en-US" dirty="0"/>
          </a:p>
        </p:txBody>
      </p:sp>
      <p:sp>
        <p:nvSpPr>
          <p:cNvPr id="2" name="Title 1"/>
          <p:cNvSpPr>
            <a:spLocks noGrp="1"/>
          </p:cNvSpPr>
          <p:nvPr>
            <p:ph type="title"/>
          </p:nvPr>
        </p:nvSpPr>
        <p:spPr/>
        <p:txBody>
          <a:bodyPr/>
          <a:lstStyle/>
          <a:p>
            <a:r>
              <a:rPr lang="en-US" dirty="0" smtClean="0"/>
              <a:t>System Changeover </a:t>
            </a:r>
            <a:r>
              <a:rPr lang="en-US" sz="1400" dirty="0" smtClean="0"/>
              <a:t>(Cont. 1)</a:t>
            </a:r>
          </a:p>
        </p:txBody>
      </p:sp>
      <p:pic>
        <p:nvPicPr>
          <p:cNvPr id="25602" name="Picture 2" descr="This is an arrow pointing to the right. One third of the arrow is labeled old system. The remaining two-thirds, including the tip, is labeled new system. The content below the arrow reads direct cutover. " title="FIGURE 11-30 The four system changeover methods.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6918"/>
          <a:stretch/>
        </p:blipFill>
        <p:spPr bwMode="auto">
          <a:xfrm>
            <a:off x="1558230" y="4235834"/>
            <a:ext cx="6027539" cy="159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87234" y="5853402"/>
            <a:ext cx="5369529" cy="307777"/>
          </a:xfrm>
          <a:prstGeom prst="rect">
            <a:avLst/>
          </a:prstGeom>
        </p:spPr>
        <p:txBody>
          <a:bodyPr wrap="square">
            <a:spAutoFit/>
          </a:bodyPr>
          <a:lstStyle/>
          <a:p>
            <a:r>
              <a:rPr lang="en-US" sz="1400" b="1" dirty="0"/>
              <a:t>FIGURE </a:t>
            </a:r>
            <a:r>
              <a:rPr lang="en-US" sz="1400" b="1" dirty="0" smtClean="0"/>
              <a:t>11-30 </a:t>
            </a:r>
            <a:r>
              <a:rPr lang="en-US" sz="1400" dirty="0"/>
              <a:t>The four system changeover </a:t>
            </a:r>
            <a:r>
              <a:rPr lang="en-US" sz="1400" dirty="0" smtClean="0"/>
              <a:t>methods. </a:t>
            </a:r>
            <a:endParaRPr lang="en-US" sz="1400" dirty="0"/>
          </a:p>
        </p:txBody>
      </p:sp>
    </p:spTree>
    <p:extLst>
      <p:ext uri="{BB962C8B-B14F-4D97-AF65-F5344CB8AC3E}">
        <p14:creationId xmlns:p14="http://schemas.microsoft.com/office/powerpoint/2010/main" val="1155450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1"/>
          </p:nvPr>
        </p:nvSpPr>
        <p:spPr/>
        <p:txBody>
          <a:bodyPr/>
          <a:lstStyle/>
          <a:p>
            <a:r>
              <a:rPr lang="en-US" b="1" dirty="0" smtClean="0"/>
              <a:t>Parallel Operation</a:t>
            </a:r>
          </a:p>
          <a:p>
            <a:pPr lvl="1"/>
            <a:r>
              <a:rPr lang="en-US" dirty="0" smtClean="0"/>
              <a:t>Both the old and the new information systems operate fully for a specified period</a:t>
            </a:r>
          </a:p>
          <a:p>
            <a:pPr lvl="1"/>
            <a:r>
              <a:rPr lang="en-US" dirty="0" smtClean="0"/>
              <a:t>Advantage - Lower level of risk </a:t>
            </a:r>
          </a:p>
          <a:p>
            <a:pPr lvl="2"/>
            <a:r>
              <a:rPr lang="en-US" dirty="0" smtClean="0"/>
              <a:t>The old system can be used as a backup</a:t>
            </a:r>
          </a:p>
          <a:p>
            <a:pPr lvl="1"/>
            <a:r>
              <a:rPr lang="en-US" dirty="0" smtClean="0"/>
              <a:t>Not practical if the old and new systems are incompatible</a:t>
            </a:r>
          </a:p>
        </p:txBody>
      </p:sp>
      <p:sp>
        <p:nvSpPr>
          <p:cNvPr id="6" name="Slide Number Placeholder 5"/>
          <p:cNvSpPr>
            <a:spLocks noGrp="1"/>
          </p:cNvSpPr>
          <p:nvPr>
            <p:ph type="sldNum" sz="quarter" idx="12"/>
          </p:nvPr>
        </p:nvSpPr>
        <p:spPr/>
        <p:txBody>
          <a:bodyPr/>
          <a:lstStyle/>
          <a:p>
            <a:fld id="{36545198-DF98-4860-AAF4-4269071BD701}" type="slidenum">
              <a:rPr lang="en-US" smtClean="0"/>
              <a:pPr/>
              <a:t>41</a:t>
            </a:fld>
            <a:endParaRPr lang="en-US" dirty="0"/>
          </a:p>
        </p:txBody>
      </p:sp>
      <p:sp>
        <p:nvSpPr>
          <p:cNvPr id="2" name="Title 1"/>
          <p:cNvSpPr>
            <a:spLocks noGrp="1"/>
          </p:cNvSpPr>
          <p:nvPr>
            <p:ph type="title"/>
          </p:nvPr>
        </p:nvSpPr>
        <p:spPr/>
        <p:txBody>
          <a:bodyPr/>
          <a:lstStyle/>
          <a:p>
            <a:r>
              <a:rPr lang="en-US" dirty="0" smtClean="0"/>
              <a:t>System Changeover </a:t>
            </a:r>
            <a:r>
              <a:rPr lang="en-US" sz="1400" dirty="0" smtClean="0"/>
              <a:t>(Cont. 2)</a:t>
            </a:r>
          </a:p>
        </p:txBody>
      </p:sp>
      <p:pic>
        <p:nvPicPr>
          <p:cNvPr id="10" name="Picture 2" descr="This image contains a rectangular box and an arrow pointing to the right, placed one below the other. The rectangular box is labeled old system and the arrow is labeled new system. The content below the arrow reads parallel operation." title="FIGURE 11-30 The four system changeover methods.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0" t="20635" r="123" b="47025"/>
          <a:stretch/>
        </p:blipFill>
        <p:spPr bwMode="auto">
          <a:xfrm>
            <a:off x="1863030" y="4165326"/>
            <a:ext cx="5417940" cy="196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362200" y="6100132"/>
            <a:ext cx="5138335" cy="307777"/>
          </a:xfrm>
          <a:prstGeom prst="rect">
            <a:avLst/>
          </a:prstGeom>
        </p:spPr>
        <p:txBody>
          <a:bodyPr wrap="square">
            <a:spAutoFit/>
          </a:bodyPr>
          <a:lstStyle/>
          <a:p>
            <a:r>
              <a:rPr lang="en-US" sz="1400" b="1" dirty="0"/>
              <a:t>FIGURE </a:t>
            </a:r>
            <a:r>
              <a:rPr lang="en-US" sz="1400" b="1" dirty="0" smtClean="0"/>
              <a:t>11-30 </a:t>
            </a:r>
            <a:r>
              <a:rPr lang="en-US" sz="1400" dirty="0"/>
              <a:t>The four system changeover </a:t>
            </a:r>
            <a:r>
              <a:rPr lang="en-US" sz="1400" dirty="0" smtClean="0"/>
              <a:t>methods. </a:t>
            </a:r>
            <a:endParaRPr lang="en-US" sz="1400" dirty="0"/>
          </a:p>
        </p:txBody>
      </p:sp>
    </p:spTree>
    <p:extLst>
      <p:ext uri="{BB962C8B-B14F-4D97-AF65-F5344CB8AC3E}">
        <p14:creationId xmlns:p14="http://schemas.microsoft.com/office/powerpoint/2010/main" val="1604519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1"/>
          </p:nvPr>
        </p:nvSpPr>
        <p:spPr/>
        <p:txBody>
          <a:bodyPr/>
          <a:lstStyle/>
          <a:p>
            <a:r>
              <a:rPr lang="en-US" b="1" dirty="0" smtClean="0"/>
              <a:t>Pilot Operation</a:t>
            </a:r>
          </a:p>
          <a:p>
            <a:pPr lvl="1"/>
            <a:r>
              <a:rPr lang="en-US" dirty="0" smtClean="0"/>
              <a:t>Implements the complete new system at a selected location of the company </a:t>
            </a:r>
          </a:p>
          <a:p>
            <a:pPr lvl="1"/>
            <a:r>
              <a:rPr lang="en-US" b="1" dirty="0" smtClean="0"/>
              <a:t>Pilot site</a:t>
            </a:r>
            <a:r>
              <a:rPr lang="en-US" dirty="0" smtClean="0"/>
              <a:t>: Group that uses the new system first </a:t>
            </a:r>
          </a:p>
          <a:p>
            <a:pPr lvl="1"/>
            <a:r>
              <a:rPr lang="en-US" dirty="0" smtClean="0"/>
              <a:t>Reduces the risk of system failure</a:t>
            </a:r>
          </a:p>
          <a:p>
            <a:pPr lvl="1"/>
            <a:r>
              <a:rPr lang="en-US" dirty="0" smtClean="0"/>
              <a:t>Less expensive than a parallel operation</a:t>
            </a:r>
          </a:p>
        </p:txBody>
      </p:sp>
      <p:sp>
        <p:nvSpPr>
          <p:cNvPr id="6" name="Slide Number Placeholder 5"/>
          <p:cNvSpPr>
            <a:spLocks noGrp="1"/>
          </p:cNvSpPr>
          <p:nvPr>
            <p:ph type="sldNum" sz="quarter" idx="12"/>
          </p:nvPr>
        </p:nvSpPr>
        <p:spPr/>
        <p:txBody>
          <a:bodyPr/>
          <a:lstStyle/>
          <a:p>
            <a:fld id="{36545198-DF98-4860-AAF4-4269071BD701}" type="slidenum">
              <a:rPr lang="en-US" smtClean="0"/>
              <a:pPr/>
              <a:t>42</a:t>
            </a:fld>
            <a:endParaRPr lang="en-US" dirty="0"/>
          </a:p>
        </p:txBody>
      </p:sp>
      <p:sp>
        <p:nvSpPr>
          <p:cNvPr id="2" name="Title 1"/>
          <p:cNvSpPr>
            <a:spLocks noGrp="1"/>
          </p:cNvSpPr>
          <p:nvPr>
            <p:ph type="title"/>
          </p:nvPr>
        </p:nvSpPr>
        <p:spPr/>
        <p:txBody>
          <a:bodyPr/>
          <a:lstStyle/>
          <a:p>
            <a:r>
              <a:rPr lang="en-US" dirty="0" smtClean="0"/>
              <a:t>System Changeover </a:t>
            </a:r>
            <a:r>
              <a:rPr lang="en-US" sz="1400" dirty="0" smtClean="0"/>
              <a:t>(Cont. 3)</a:t>
            </a:r>
          </a:p>
        </p:txBody>
      </p:sp>
      <p:sp>
        <p:nvSpPr>
          <p:cNvPr id="8" name="Rectangle 7"/>
          <p:cNvSpPr/>
          <p:nvPr/>
        </p:nvSpPr>
        <p:spPr>
          <a:xfrm>
            <a:off x="2210019" y="5962192"/>
            <a:ext cx="4572000" cy="307777"/>
          </a:xfrm>
          <a:prstGeom prst="rect">
            <a:avLst/>
          </a:prstGeom>
        </p:spPr>
        <p:txBody>
          <a:bodyPr wrap="square">
            <a:spAutoFit/>
          </a:bodyPr>
          <a:lstStyle/>
          <a:p>
            <a:r>
              <a:rPr lang="en-US" sz="1400" b="1" dirty="0"/>
              <a:t>FIGURE </a:t>
            </a:r>
            <a:r>
              <a:rPr lang="en-US" sz="1400" b="1" dirty="0" smtClean="0"/>
              <a:t>11-30 </a:t>
            </a:r>
            <a:r>
              <a:rPr lang="en-US" sz="1400" dirty="0"/>
              <a:t>The four system changeover </a:t>
            </a:r>
            <a:r>
              <a:rPr lang="en-US" sz="1400" dirty="0" smtClean="0"/>
              <a:t>methods. </a:t>
            </a:r>
            <a:endParaRPr lang="en-US" sz="1400" dirty="0"/>
          </a:p>
        </p:txBody>
      </p:sp>
      <p:pic>
        <p:nvPicPr>
          <p:cNvPr id="10" name="Picture 2" descr="This is an image of an arrow pointing to the right. One third portion of the arrow is labeled old system and  one third portion on the right side of the arrow is labeled new system. About 90% of portion in the middle of the arrow is sectioned as old system and about 10% is sectioned as the new system. The content below the arrow reads pilot operation." title="FIGURE 11-30 The four system changeover methods.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 t="52380" r="184" b="22224"/>
          <a:stretch/>
        </p:blipFill>
        <p:spPr bwMode="auto">
          <a:xfrm>
            <a:off x="1744860" y="4191000"/>
            <a:ext cx="5502319" cy="159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899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481328"/>
            <a:ext cx="8190072" cy="4525963"/>
          </a:xfrm>
        </p:spPr>
        <p:txBody>
          <a:bodyPr>
            <a:normAutofit/>
          </a:bodyPr>
          <a:lstStyle/>
          <a:p>
            <a:r>
              <a:rPr lang="en-US" b="1" dirty="0" smtClean="0"/>
              <a:t>Phased Operation</a:t>
            </a:r>
          </a:p>
          <a:p>
            <a:pPr lvl="1"/>
            <a:r>
              <a:rPr lang="en-US" dirty="0" smtClean="0"/>
              <a:t>Implements the new system in stages, or modules</a:t>
            </a:r>
          </a:p>
          <a:p>
            <a:pPr lvl="1"/>
            <a:r>
              <a:rPr lang="en-US" dirty="0" smtClean="0"/>
              <a:t>Combines direct cutover and parallel operation to reduce risks and costs</a:t>
            </a:r>
          </a:p>
          <a:p>
            <a:pPr lvl="2"/>
            <a:r>
              <a:rPr lang="en-US" dirty="0" smtClean="0"/>
              <a:t>Only </a:t>
            </a:r>
            <a:r>
              <a:rPr lang="en-US" dirty="0"/>
              <a:t>a part of the system is given to all users</a:t>
            </a:r>
            <a:endParaRPr lang="en-US" dirty="0" smtClean="0"/>
          </a:p>
          <a:p>
            <a:pPr lvl="1"/>
            <a:r>
              <a:rPr lang="en-US" dirty="0" smtClean="0"/>
              <a:t>Risk of errors or failures is limited to the implemented module only</a:t>
            </a:r>
          </a:p>
          <a:p>
            <a:pPr lvl="1"/>
            <a:r>
              <a:rPr lang="en-US" dirty="0" smtClean="0"/>
              <a:t>Less expensive than full parallel operation</a:t>
            </a:r>
            <a:endParaRPr lang="en-US"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43</a:t>
            </a:fld>
            <a:endParaRPr lang="en-US" dirty="0"/>
          </a:p>
        </p:txBody>
      </p:sp>
      <p:sp>
        <p:nvSpPr>
          <p:cNvPr id="2" name="Title 1"/>
          <p:cNvSpPr>
            <a:spLocks noGrp="1"/>
          </p:cNvSpPr>
          <p:nvPr>
            <p:ph type="title"/>
          </p:nvPr>
        </p:nvSpPr>
        <p:spPr/>
        <p:txBody>
          <a:bodyPr/>
          <a:lstStyle/>
          <a:p>
            <a:r>
              <a:rPr lang="en-US" dirty="0"/>
              <a:t>System Changeover </a:t>
            </a:r>
            <a:r>
              <a:rPr lang="en-US" sz="1400" dirty="0"/>
              <a:t>(Cont</a:t>
            </a:r>
            <a:r>
              <a:rPr lang="en-US" sz="1400" dirty="0" smtClean="0"/>
              <a:t>. 4)</a:t>
            </a:r>
            <a:endParaRPr lang="en-US" dirty="0" smtClean="0"/>
          </a:p>
        </p:txBody>
      </p:sp>
      <p:sp>
        <p:nvSpPr>
          <p:cNvPr id="8" name="Rectangle 7"/>
          <p:cNvSpPr/>
          <p:nvPr/>
        </p:nvSpPr>
        <p:spPr>
          <a:xfrm>
            <a:off x="2291399" y="5914301"/>
            <a:ext cx="4561201" cy="307777"/>
          </a:xfrm>
          <a:prstGeom prst="rect">
            <a:avLst/>
          </a:prstGeom>
        </p:spPr>
        <p:txBody>
          <a:bodyPr wrap="square">
            <a:spAutoFit/>
          </a:bodyPr>
          <a:lstStyle/>
          <a:p>
            <a:r>
              <a:rPr lang="en-US" sz="1400" b="1" dirty="0"/>
              <a:t>FIGURE </a:t>
            </a:r>
            <a:r>
              <a:rPr lang="en-US" sz="1400" b="1" dirty="0" smtClean="0"/>
              <a:t>11-30 </a:t>
            </a:r>
            <a:r>
              <a:rPr lang="en-US" sz="1400" dirty="0"/>
              <a:t>The four system changeover </a:t>
            </a:r>
            <a:r>
              <a:rPr lang="en-US" sz="1400" dirty="0" smtClean="0"/>
              <a:t>methods. </a:t>
            </a:r>
            <a:endParaRPr lang="en-US" sz="1400" dirty="0"/>
          </a:p>
        </p:txBody>
      </p:sp>
      <p:pic>
        <p:nvPicPr>
          <p:cNvPr id="17" name="Picture 2" descr="This is an image of an arrow pointing to the right. One third portion on the left of the arrow is labeled old system and one third portion on the right of the arrow is new system. The portion in the middle is divided among the two systems in a zigzag manner. The content below the arrow reads phased operation. " title="FIGURE 11-30 The four system changeover methods.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512" r="122" b="-594"/>
          <a:stretch/>
        </p:blipFill>
        <p:spPr bwMode="auto">
          <a:xfrm>
            <a:off x="2043978" y="4587966"/>
            <a:ext cx="5016515" cy="132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4960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44</a:t>
            </a:fld>
            <a:endParaRPr lang="en-US" dirty="0"/>
          </a:p>
        </p:txBody>
      </p:sp>
      <p:sp>
        <p:nvSpPr>
          <p:cNvPr id="2" name="Title 1"/>
          <p:cNvSpPr>
            <a:spLocks noGrp="1"/>
          </p:cNvSpPr>
          <p:nvPr>
            <p:ph type="title"/>
          </p:nvPr>
        </p:nvSpPr>
        <p:spPr/>
        <p:txBody>
          <a:bodyPr rtlCol="0">
            <a:normAutofit/>
          </a:bodyPr>
          <a:lstStyle/>
          <a:p>
            <a:pPr>
              <a:defRPr/>
            </a:pPr>
            <a:r>
              <a:rPr lang="en-US" dirty="0"/>
              <a:t>System </a:t>
            </a:r>
            <a:r>
              <a:rPr lang="en-US" dirty="0" smtClean="0"/>
              <a:t>Changeover </a:t>
            </a:r>
            <a:r>
              <a:rPr lang="en-US" sz="1400" dirty="0" smtClean="0"/>
              <a:t>(Cont. 5)</a:t>
            </a:r>
            <a:endParaRPr lang="en-US" sz="1400" b="0" dirty="0" smtClean="0"/>
          </a:p>
        </p:txBody>
      </p:sp>
      <p:sp>
        <p:nvSpPr>
          <p:cNvPr id="8" name="Rectangle 7"/>
          <p:cNvSpPr/>
          <p:nvPr/>
        </p:nvSpPr>
        <p:spPr>
          <a:xfrm>
            <a:off x="916106" y="5715000"/>
            <a:ext cx="7450588" cy="307777"/>
          </a:xfrm>
          <a:prstGeom prst="rect">
            <a:avLst/>
          </a:prstGeom>
        </p:spPr>
        <p:txBody>
          <a:bodyPr wrap="square">
            <a:spAutoFit/>
          </a:bodyPr>
          <a:lstStyle/>
          <a:p>
            <a:pPr algn="ctr"/>
            <a:r>
              <a:rPr lang="en-US" sz="1400" b="1" dirty="0"/>
              <a:t>FIGURE </a:t>
            </a:r>
            <a:r>
              <a:rPr lang="en-US" sz="1400" b="1" dirty="0" smtClean="0"/>
              <a:t>11-31 </a:t>
            </a:r>
            <a:r>
              <a:rPr lang="en-US" sz="1400" dirty="0"/>
              <a:t>Relative risk and cost characteristics of the four changeover </a:t>
            </a:r>
            <a:r>
              <a:rPr lang="en-US" sz="1400" dirty="0" smtClean="0"/>
              <a:t>methods. </a:t>
            </a:r>
            <a:endParaRPr lang="en-US" sz="1400" dirty="0"/>
          </a:p>
        </p:txBody>
      </p:sp>
      <p:pic>
        <p:nvPicPr>
          <p:cNvPr id="26626" name="Picture 2" descr="The image shows a rectangular box which contains gridlines. There are three markings on the left side of the box. The bottom marking is labeled low. The marking in the middle is labeled medium and the top most marking is labeled high. There is an upward pointed arrow is placed parallel to the left side of the box. This arrow is labeled risk.&#10;There are three markings on the bottom of the box. The marking on the left side is labeled low. The marking in the middle is labeled medium. The marking on the right side is labeled high. There is an arrow parallel to the bottom of the box, which points to the right. This arrow is labeled cost. &#10;There are four ovals inside the box. The oval on the top left corner of the box is labeled direct cutover. There are two ovals placed next to each other just below the center of the box. The two ovals are labeled pilot operations and phased operation. The oval on the bottom-right corner of the box is labeled parallel operation.&#10;" title="FIGURE 11-31 Relative risk and cost characteristics of the four changeover method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44" y="1415320"/>
            <a:ext cx="779631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2275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34F6CA3-9192-46C9-AAD1-2E4D59A9260C}" type="slidenum">
              <a:rPr lang="en-US"/>
              <a:pPr>
                <a:defRPr/>
              </a:pPr>
              <a:t>45</a:t>
            </a:fld>
            <a:endParaRPr lang="en-US" dirty="0"/>
          </a:p>
        </p:txBody>
      </p:sp>
      <p:sp>
        <p:nvSpPr>
          <p:cNvPr id="56321" name="Title 1"/>
          <p:cNvSpPr>
            <a:spLocks noGrp="1"/>
          </p:cNvSpPr>
          <p:nvPr>
            <p:ph type="title"/>
          </p:nvPr>
        </p:nvSpPr>
        <p:spPr/>
        <p:txBody>
          <a:bodyPr/>
          <a:lstStyle/>
          <a:p>
            <a:pPr eaLnBrk="1" hangingPunct="1"/>
            <a:r>
              <a:rPr lang="en-US" dirty="0" smtClean="0"/>
              <a:t>Chapter Summary</a:t>
            </a:r>
          </a:p>
        </p:txBody>
      </p:sp>
      <p:sp>
        <p:nvSpPr>
          <p:cNvPr id="3" name="Text Placeholder 2"/>
          <p:cNvSpPr>
            <a:spLocks noGrp="1"/>
          </p:cNvSpPr>
          <p:nvPr>
            <p:ph idx="4294967295"/>
          </p:nvPr>
        </p:nvSpPr>
        <p:spPr>
          <a:xfrm>
            <a:off x="457200" y="1481138"/>
            <a:ext cx="8190072" cy="4995862"/>
          </a:xfrm>
        </p:spPr>
        <p:txBody>
          <a:bodyPr rtlCol="0">
            <a:noAutofit/>
          </a:bodyPr>
          <a:lstStyle/>
          <a:p>
            <a:r>
              <a:rPr lang="en-US" dirty="0" smtClean="0"/>
              <a:t>Systems </a:t>
            </a:r>
            <a:r>
              <a:rPr lang="en-US" dirty="0"/>
              <a:t>implementation phase consists of application development, testing</a:t>
            </a:r>
            <a:r>
              <a:rPr lang="en-US" dirty="0" smtClean="0"/>
              <a:t>, installation</a:t>
            </a:r>
            <a:r>
              <a:rPr lang="en-US" dirty="0"/>
              <a:t>, and evaluation of the new </a:t>
            </a:r>
            <a:r>
              <a:rPr lang="en-US" dirty="0" smtClean="0"/>
              <a:t>system</a:t>
            </a:r>
          </a:p>
          <a:p>
            <a:r>
              <a:rPr lang="en-US" dirty="0" smtClean="0"/>
              <a:t>Each systems development approach has its own set of tools</a:t>
            </a:r>
          </a:p>
          <a:p>
            <a:r>
              <a:rPr lang="en-US" dirty="0"/>
              <a:t>System developers </a:t>
            </a:r>
            <a:r>
              <a:rPr lang="en-US" dirty="0" smtClean="0"/>
              <a:t>can </a:t>
            </a:r>
            <a:r>
              <a:rPr lang="en-US" dirty="0"/>
              <a:t>use more generic tools to help them translate the </a:t>
            </a:r>
            <a:r>
              <a:rPr lang="en-US" dirty="0" smtClean="0"/>
              <a:t>system logic </a:t>
            </a:r>
            <a:r>
              <a:rPr lang="en-US" dirty="0"/>
              <a:t>into properly functioning program </a:t>
            </a:r>
            <a:r>
              <a:rPr lang="en-US" dirty="0" smtClean="0"/>
              <a:t>modules</a:t>
            </a:r>
          </a:p>
        </p:txBody>
      </p:sp>
    </p:spTree>
    <p:extLst>
      <p:ext uri="{BB962C8B-B14F-4D97-AF65-F5344CB8AC3E}">
        <p14:creationId xmlns:p14="http://schemas.microsoft.com/office/powerpoint/2010/main" val="25148465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Autofit/>
          </a:bodyPr>
          <a:lstStyle/>
          <a:p>
            <a:r>
              <a:rPr lang="en-US" dirty="0" smtClean="0"/>
              <a:t>In agile development, the </a:t>
            </a:r>
            <a:r>
              <a:rPr lang="en-US" dirty="0"/>
              <a:t>customer creates user stories </a:t>
            </a:r>
            <a:r>
              <a:rPr lang="en-US" dirty="0" smtClean="0"/>
              <a:t>describing </a:t>
            </a:r>
            <a:r>
              <a:rPr lang="en-US" dirty="0"/>
              <a:t>required features and priority </a:t>
            </a:r>
            <a:r>
              <a:rPr lang="en-US" dirty="0" smtClean="0"/>
              <a:t>levels</a:t>
            </a:r>
          </a:p>
          <a:p>
            <a:r>
              <a:rPr lang="en-US" dirty="0"/>
              <a:t>Cohesion measures a module’s scope and processing </a:t>
            </a:r>
            <a:r>
              <a:rPr lang="en-US" dirty="0" smtClean="0"/>
              <a:t>characteristics</a:t>
            </a:r>
            <a:endParaRPr lang="en-US" dirty="0"/>
          </a:p>
          <a:p>
            <a:r>
              <a:rPr lang="en-US" dirty="0"/>
              <a:t>Coupling measures relationships and </a:t>
            </a:r>
            <a:r>
              <a:rPr lang="en-US" dirty="0" smtClean="0"/>
              <a:t>interdependence </a:t>
            </a:r>
            <a:r>
              <a:rPr lang="en-US" dirty="0"/>
              <a:t>among </a:t>
            </a:r>
            <a:r>
              <a:rPr lang="en-US" dirty="0" smtClean="0"/>
              <a:t>modules</a:t>
            </a:r>
            <a:endParaRPr lang="en-US" dirty="0"/>
          </a:p>
          <a:p>
            <a:r>
              <a:rPr lang="en-US" dirty="0" smtClean="0"/>
              <a:t>There are four steps used to create a structure chart</a:t>
            </a:r>
            <a:endParaRPr lang="en-US" dirty="0"/>
          </a:p>
        </p:txBody>
      </p:sp>
      <p:sp>
        <p:nvSpPr>
          <p:cNvPr id="6" name="Slide Number Placeholder 5"/>
          <p:cNvSpPr>
            <a:spLocks noGrp="1"/>
          </p:cNvSpPr>
          <p:nvPr>
            <p:ph type="sldNum" sz="quarter" idx="12"/>
          </p:nvPr>
        </p:nvSpPr>
        <p:spPr/>
        <p:txBody>
          <a:bodyPr/>
          <a:lstStyle/>
          <a:p>
            <a:pPr>
              <a:defRPr/>
            </a:pPr>
            <a:fld id="{F0FD7164-DFD5-47FD-8CCF-BCF749ED2AE7}" type="slidenum">
              <a:rPr lang="en-US"/>
              <a:pPr>
                <a:defRPr/>
              </a:pPr>
              <a:t>46</a:t>
            </a:fld>
            <a:endParaRPr lang="en-US" dirty="0"/>
          </a:p>
        </p:txBody>
      </p:sp>
      <p:sp>
        <p:nvSpPr>
          <p:cNvPr id="57345" name="Title 1"/>
          <p:cNvSpPr>
            <a:spLocks noGrp="1"/>
          </p:cNvSpPr>
          <p:nvPr>
            <p:ph type="title"/>
          </p:nvPr>
        </p:nvSpPr>
        <p:spPr/>
        <p:txBody>
          <a:bodyPr/>
          <a:lstStyle/>
          <a:p>
            <a:r>
              <a:rPr lang="en-US" dirty="0"/>
              <a:t>Chapter Summary </a:t>
            </a:r>
            <a:r>
              <a:rPr lang="en-US" sz="1400" dirty="0"/>
              <a:t>(Cont</a:t>
            </a:r>
            <a:r>
              <a:rPr lang="en-US" sz="1400" dirty="0" smtClean="0"/>
              <a:t>. 1)</a:t>
            </a:r>
            <a:endParaRPr lang="en-US" sz="1200" dirty="0" smtClean="0"/>
          </a:p>
        </p:txBody>
      </p:sp>
    </p:spTree>
    <p:extLst>
      <p:ext uri="{BB962C8B-B14F-4D97-AF65-F5344CB8AC3E}">
        <p14:creationId xmlns:p14="http://schemas.microsoft.com/office/powerpoint/2010/main" val="37045770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Autofit/>
          </a:bodyPr>
          <a:lstStyle/>
          <a:p>
            <a:r>
              <a:rPr lang="en-US" dirty="0" smtClean="0"/>
              <a:t>Programmers perform desk checking, code review, and unit testing tasks during application development</a:t>
            </a:r>
          </a:p>
          <a:p>
            <a:r>
              <a:rPr lang="en-US" dirty="0" smtClean="0"/>
              <a:t>In addition to system documentation, analysts and technical writers also prepare operations documentation and user documentation</a:t>
            </a:r>
          </a:p>
          <a:p>
            <a:r>
              <a:rPr lang="en-US" dirty="0" smtClean="0"/>
              <a:t>During the installation process, an operational environment for the new information system is established </a:t>
            </a:r>
            <a:r>
              <a:rPr lang="en-US" dirty="0"/>
              <a:t>separate from the </a:t>
            </a:r>
            <a:r>
              <a:rPr lang="en-US" dirty="0" smtClean="0"/>
              <a:t>test environment</a:t>
            </a:r>
            <a:endParaRPr lang="en-US" dirty="0"/>
          </a:p>
        </p:txBody>
      </p:sp>
      <p:sp>
        <p:nvSpPr>
          <p:cNvPr id="6" name="Slide Number Placeholder 5"/>
          <p:cNvSpPr>
            <a:spLocks noGrp="1"/>
          </p:cNvSpPr>
          <p:nvPr>
            <p:ph type="sldNum" sz="quarter" idx="12"/>
          </p:nvPr>
        </p:nvSpPr>
        <p:spPr/>
        <p:txBody>
          <a:bodyPr/>
          <a:lstStyle/>
          <a:p>
            <a:fld id="{F0FD7164-DFD5-47FD-8CCF-BCF749ED2AE7}" type="slidenum">
              <a:rPr lang="en-US" smtClean="0"/>
              <a:pPr/>
              <a:t>47</a:t>
            </a:fld>
            <a:endParaRPr lang="en-US" dirty="0"/>
          </a:p>
        </p:txBody>
      </p:sp>
      <p:sp>
        <p:nvSpPr>
          <p:cNvPr id="11" name="Title 1"/>
          <p:cNvSpPr>
            <a:spLocks noGrp="1"/>
          </p:cNvSpPr>
          <p:nvPr>
            <p:ph type="title"/>
          </p:nvPr>
        </p:nvSpPr>
        <p:spPr/>
        <p:txBody>
          <a:bodyPr/>
          <a:lstStyle/>
          <a:p>
            <a:pPr eaLnBrk="1" hangingPunct="1"/>
            <a:r>
              <a:rPr lang="en-US" dirty="0" smtClean="0"/>
              <a:t>Chapter Summary </a:t>
            </a:r>
            <a:r>
              <a:rPr lang="en-US" sz="1400" dirty="0" smtClean="0"/>
              <a:t>(Cont. 2)</a:t>
            </a:r>
          </a:p>
        </p:txBody>
      </p:sp>
    </p:spTree>
    <p:extLst>
      <p:ext uri="{BB962C8B-B14F-4D97-AF65-F5344CB8AC3E}">
        <p14:creationId xmlns:p14="http://schemas.microsoft.com/office/powerpoint/2010/main" val="11439891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a:bodyPr>
          <a:lstStyle/>
          <a:p>
            <a:r>
              <a:rPr lang="en-US" dirty="0"/>
              <a:t>Everyone who interacts with the new information system should receive </a:t>
            </a:r>
            <a:r>
              <a:rPr lang="en-US" dirty="0" smtClean="0"/>
              <a:t>training appropriate to their skills</a:t>
            </a:r>
          </a:p>
          <a:p>
            <a:r>
              <a:rPr lang="en-US" dirty="0"/>
              <a:t>Data conversion often is necessary when installing a new information </a:t>
            </a:r>
            <a:r>
              <a:rPr lang="en-US" dirty="0" smtClean="0"/>
              <a:t>system</a:t>
            </a:r>
          </a:p>
          <a:p>
            <a:r>
              <a:rPr lang="en-US" dirty="0"/>
              <a:t>System changeover is the process of putting the new system into </a:t>
            </a:r>
            <a:r>
              <a:rPr lang="en-US" dirty="0" smtClean="0"/>
              <a:t>operation</a:t>
            </a:r>
            <a:endParaRPr lang="en-US" dirty="0"/>
          </a:p>
        </p:txBody>
      </p:sp>
      <p:sp>
        <p:nvSpPr>
          <p:cNvPr id="6" name="Slide Number Placeholder 5"/>
          <p:cNvSpPr>
            <a:spLocks noGrp="1"/>
          </p:cNvSpPr>
          <p:nvPr>
            <p:ph type="sldNum" sz="quarter" idx="12"/>
          </p:nvPr>
        </p:nvSpPr>
        <p:spPr/>
        <p:txBody>
          <a:bodyPr/>
          <a:lstStyle/>
          <a:p>
            <a:pPr>
              <a:defRPr/>
            </a:pPr>
            <a:fld id="{F0FD7164-DFD5-47FD-8CCF-BCF749ED2AE7}" type="slidenum">
              <a:rPr lang="en-US"/>
              <a:pPr>
                <a:defRPr/>
              </a:pPr>
              <a:t>48</a:t>
            </a:fld>
            <a:endParaRPr lang="en-US" dirty="0"/>
          </a:p>
        </p:txBody>
      </p:sp>
      <p:sp>
        <p:nvSpPr>
          <p:cNvPr id="8" name="Title 1"/>
          <p:cNvSpPr>
            <a:spLocks noGrp="1"/>
          </p:cNvSpPr>
          <p:nvPr>
            <p:ph type="title"/>
          </p:nvPr>
        </p:nvSpPr>
        <p:spPr/>
        <p:txBody>
          <a:bodyPr/>
          <a:lstStyle/>
          <a:p>
            <a:pPr eaLnBrk="1" hangingPunct="1"/>
            <a:r>
              <a:rPr lang="en-US" dirty="0" smtClean="0"/>
              <a:t>Chapter Summary </a:t>
            </a:r>
            <a:r>
              <a:rPr lang="en-US" sz="1400" dirty="0" smtClean="0"/>
              <a:t>(Cont. 3)</a:t>
            </a:r>
          </a:p>
        </p:txBody>
      </p:sp>
    </p:spTree>
    <p:extLst>
      <p:ext uri="{BB962C8B-B14F-4D97-AF65-F5344CB8AC3E}">
        <p14:creationId xmlns:p14="http://schemas.microsoft.com/office/powerpoint/2010/main" val="954701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a:bodyPr>
          <a:lstStyle/>
          <a:p>
            <a:r>
              <a:rPr lang="en-US" dirty="0"/>
              <a:t>A post-implementation evaluation assesses and reports on the quality of the </a:t>
            </a:r>
            <a:r>
              <a:rPr lang="en-US" dirty="0" smtClean="0"/>
              <a:t>new system </a:t>
            </a:r>
            <a:r>
              <a:rPr lang="en-US" dirty="0"/>
              <a:t>and the work done by the project </a:t>
            </a:r>
            <a:r>
              <a:rPr lang="en-US" dirty="0" smtClean="0"/>
              <a:t>team</a:t>
            </a:r>
          </a:p>
          <a:p>
            <a:r>
              <a:rPr lang="en-US" dirty="0"/>
              <a:t>The final report to management includes the final system documentation, </a:t>
            </a:r>
            <a:r>
              <a:rPr lang="en-US" dirty="0" smtClean="0"/>
              <a:t>describes any </a:t>
            </a:r>
            <a:r>
              <a:rPr lang="en-US" dirty="0"/>
              <a:t>future system enhancements that already have been identified, and details </a:t>
            </a:r>
            <a:r>
              <a:rPr lang="en-US" dirty="0" smtClean="0"/>
              <a:t>the project </a:t>
            </a:r>
            <a:r>
              <a:rPr lang="en-US" dirty="0"/>
              <a:t>costs</a:t>
            </a:r>
          </a:p>
        </p:txBody>
      </p:sp>
      <p:sp>
        <p:nvSpPr>
          <p:cNvPr id="6" name="Slide Number Placeholder 5"/>
          <p:cNvSpPr>
            <a:spLocks noGrp="1"/>
          </p:cNvSpPr>
          <p:nvPr>
            <p:ph type="sldNum" sz="quarter" idx="12"/>
          </p:nvPr>
        </p:nvSpPr>
        <p:spPr/>
        <p:txBody>
          <a:bodyPr/>
          <a:lstStyle/>
          <a:p>
            <a:pPr>
              <a:defRPr/>
            </a:pPr>
            <a:fld id="{F0FD7164-DFD5-47FD-8CCF-BCF749ED2AE7}" type="slidenum">
              <a:rPr lang="en-US"/>
              <a:pPr>
                <a:defRPr/>
              </a:pPr>
              <a:t>49</a:t>
            </a:fld>
            <a:endParaRPr lang="en-US" dirty="0"/>
          </a:p>
        </p:txBody>
      </p:sp>
      <p:sp>
        <p:nvSpPr>
          <p:cNvPr id="57345" name="Title 1"/>
          <p:cNvSpPr>
            <a:spLocks noGrp="1"/>
          </p:cNvSpPr>
          <p:nvPr>
            <p:ph type="title"/>
          </p:nvPr>
        </p:nvSpPr>
        <p:spPr/>
        <p:txBody>
          <a:bodyPr/>
          <a:lstStyle/>
          <a:p>
            <a:pPr eaLnBrk="1" hangingPunct="1"/>
            <a:r>
              <a:rPr lang="en-US" dirty="0" smtClean="0"/>
              <a:t>Chapter Summary </a:t>
            </a:r>
            <a:r>
              <a:rPr lang="en-US" sz="1400" dirty="0" smtClean="0"/>
              <a:t>(Cont. 4)</a:t>
            </a:r>
          </a:p>
        </p:txBody>
      </p:sp>
    </p:spTree>
    <p:extLst>
      <p:ext uri="{BB962C8B-B14F-4D97-AF65-F5344CB8AC3E}">
        <p14:creationId xmlns:p14="http://schemas.microsoft.com/office/powerpoint/2010/main" val="3981660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he figure shows an example of a structure chart data couple. Starting from the top, there is a rectangular box labeled maintain customer data. From the bottom of this box, there is an arrow pointing downwards to a box labeled look up customer name. &#10;&#10;There is a small arrow pointing to the box on top which reads customer name. A small arrow points to the box at the bottom, which reads customer number. On the left side, there is a flower bracket which covers both the small arrows and is labeled data couples. &#10;" title="FIGURE 11-9 An example of a structure chart dat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8146" y="1317181"/>
            <a:ext cx="2205038" cy="319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lvl="1"/>
            <a:r>
              <a:rPr lang="en-IN" b="1" dirty="0" smtClean="0"/>
              <a:t>Data</a:t>
            </a:r>
            <a:r>
              <a:rPr lang="en-IN" dirty="0" smtClean="0"/>
              <a:t> </a:t>
            </a:r>
            <a:r>
              <a:rPr lang="en-IN" b="1" dirty="0" smtClean="0"/>
              <a:t>couple</a:t>
            </a:r>
            <a:r>
              <a:rPr lang="en-IN" dirty="0" smtClean="0"/>
              <a:t>: Represented by an arrow 		  with an empty circle</a:t>
            </a:r>
          </a:p>
          <a:p>
            <a:pPr lvl="2"/>
            <a:r>
              <a:rPr lang="en-IN" dirty="0" smtClean="0"/>
              <a:t>Shows data that one module passes 		      to another</a:t>
            </a:r>
            <a:endParaRPr lang="en-IN" dirty="0"/>
          </a:p>
          <a:p>
            <a:pPr lvl="1"/>
            <a:r>
              <a:rPr lang="en-IN" b="1" dirty="0" smtClean="0"/>
              <a:t>Control couple </a:t>
            </a:r>
          </a:p>
          <a:p>
            <a:pPr lvl="2"/>
            <a:r>
              <a:rPr lang="en-IN" dirty="0" smtClean="0"/>
              <a:t>Represented by an arrow </a:t>
            </a:r>
          </a:p>
          <a:p>
            <a:pPr marL="630936" lvl="2" indent="0">
              <a:buNone/>
            </a:pPr>
            <a:r>
              <a:rPr lang="en-IN" dirty="0" smtClean="0"/>
              <a:t>	with a filled circle</a:t>
            </a:r>
            <a:endParaRPr lang="en-IN" dirty="0"/>
          </a:p>
          <a:p>
            <a:pPr lvl="2"/>
            <a:r>
              <a:rPr lang="en-IN" dirty="0" smtClean="0"/>
              <a:t>Shows a </a:t>
            </a:r>
            <a:r>
              <a:rPr lang="en-IN" b="1" dirty="0" smtClean="0"/>
              <a:t>status flag</a:t>
            </a:r>
          </a:p>
        </p:txBody>
      </p:sp>
      <p:sp>
        <p:nvSpPr>
          <p:cNvPr id="6" name="Slide Number Placeholder 5"/>
          <p:cNvSpPr>
            <a:spLocks noGrp="1"/>
          </p:cNvSpPr>
          <p:nvPr>
            <p:ph type="sldNum" sz="quarter" idx="12"/>
          </p:nvPr>
        </p:nvSpPr>
        <p:spPr/>
        <p:txBody>
          <a:bodyPr/>
          <a:lstStyle/>
          <a:p>
            <a:fld id="{36545198-DF98-4860-AAF4-4269071BD701}" type="slidenum">
              <a:rPr lang="en-US" smtClean="0"/>
              <a:pPr/>
              <a:t>5</a:t>
            </a:fld>
            <a:endParaRPr lang="en-US" dirty="0"/>
          </a:p>
        </p:txBody>
      </p:sp>
      <p:sp>
        <p:nvSpPr>
          <p:cNvPr id="2" name="Title 1"/>
          <p:cNvSpPr>
            <a:spLocks noGrp="1"/>
          </p:cNvSpPr>
          <p:nvPr>
            <p:ph type="title"/>
          </p:nvPr>
        </p:nvSpPr>
        <p:spPr/>
        <p:txBody>
          <a:bodyPr>
            <a:normAutofit fontScale="90000"/>
          </a:bodyPr>
          <a:lstStyle/>
          <a:p>
            <a:r>
              <a:rPr lang="en-US" dirty="0" smtClean="0"/>
              <a:t>Structured Application Development </a:t>
            </a:r>
            <a:r>
              <a:rPr lang="en-US" sz="1600" dirty="0" smtClean="0"/>
              <a:t>(Cont. 1)</a:t>
            </a:r>
          </a:p>
        </p:txBody>
      </p:sp>
      <p:sp>
        <p:nvSpPr>
          <p:cNvPr id="11" name="Rectangle 10"/>
          <p:cNvSpPr/>
          <p:nvPr/>
        </p:nvSpPr>
        <p:spPr>
          <a:xfrm>
            <a:off x="4835045" y="3605036"/>
            <a:ext cx="1832716" cy="738664"/>
          </a:xfrm>
          <a:prstGeom prst="rect">
            <a:avLst/>
          </a:prstGeom>
        </p:spPr>
        <p:txBody>
          <a:bodyPr wrap="square">
            <a:spAutoFit/>
          </a:bodyPr>
          <a:lstStyle/>
          <a:p>
            <a:r>
              <a:rPr lang="en-US" sz="1400" b="1" dirty="0"/>
              <a:t>FIGURE </a:t>
            </a:r>
            <a:r>
              <a:rPr lang="en-US" sz="1400" b="1" dirty="0" smtClean="0"/>
              <a:t>11-9 </a:t>
            </a:r>
            <a:r>
              <a:rPr lang="en-US" sz="1400" dirty="0"/>
              <a:t>An example of </a:t>
            </a:r>
            <a:r>
              <a:rPr lang="en-US" sz="1400" dirty="0" smtClean="0"/>
              <a:t>a structure </a:t>
            </a:r>
            <a:r>
              <a:rPr lang="en-US" sz="1400" dirty="0"/>
              <a:t>chart </a:t>
            </a:r>
            <a:r>
              <a:rPr lang="en-US" sz="1400" dirty="0" smtClean="0"/>
              <a:t>data. </a:t>
            </a:r>
            <a:endParaRPr lang="en-US" sz="1400" dirty="0"/>
          </a:p>
        </p:txBody>
      </p:sp>
      <p:pic>
        <p:nvPicPr>
          <p:cNvPr id="18" name="Picture 2" descr="Starting from the top, there is a rectangular box labeled maintain customer data. From this box, there are two lines pointing downwards. The arrow on the left side points to a box labeled check customer status. The arrow on the right side points to a box labeled update customer file. There are two small arrows next to the arrow on the left. One arrow points to the box above and is labeled customer number. The other arrow points to the box below and is labeled customer status. Both the arrows have circles at their bottom ends.&#10;&#10;There are two small arrows next to the arrow on the right. One arrow points to the box above and is labeled account overdue. The other arrow points to the box below and is labeled customer charges. Both the arrows have circles at their bottom ends. The circle at the end of the arrow labeled overdue is bolded.&#10;&#10;To the right of this there is a bracket, encompassing the arrow. This bracket is labeled control couple.&#10;&#10;" title="FIGURE 11-10 An example of a structure chart control coup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0075" y="4571138"/>
            <a:ext cx="4166283" cy="177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606549" y="5511535"/>
            <a:ext cx="2913968" cy="523220"/>
          </a:xfrm>
          <a:prstGeom prst="rect">
            <a:avLst/>
          </a:prstGeom>
        </p:spPr>
        <p:txBody>
          <a:bodyPr wrap="square">
            <a:spAutoFit/>
          </a:bodyPr>
          <a:lstStyle/>
          <a:p>
            <a:r>
              <a:rPr lang="en-US" sz="1400" b="1" dirty="0"/>
              <a:t>FIGURE </a:t>
            </a:r>
            <a:r>
              <a:rPr lang="en-US" sz="1400" b="1" dirty="0" smtClean="0"/>
              <a:t>11-10 </a:t>
            </a:r>
            <a:r>
              <a:rPr lang="en-US" sz="1400" dirty="0"/>
              <a:t>An example of a structure chart control </a:t>
            </a:r>
            <a:r>
              <a:rPr lang="en-US" sz="1400" dirty="0" smtClean="0"/>
              <a:t>couple.</a:t>
            </a:r>
            <a:endParaRPr lang="en-US" sz="1400" dirty="0"/>
          </a:p>
        </p:txBody>
      </p:sp>
    </p:spTree>
    <p:extLst>
      <p:ext uri="{BB962C8B-B14F-4D97-AF65-F5344CB8AC3E}">
        <p14:creationId xmlns:p14="http://schemas.microsoft.com/office/powerpoint/2010/main" val="927918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This figure shows a control module that triggers three subordinate modules.&#10;There is a rectangular box labeled sort inventory parts. The bottom portion of the box consists of a smaller box shaped like a diamond. Arrows originate from this diamond-shaped box and point to three other boxes. These three boxes are labeled: &#10;&#10;• Sort by part name &#10;• Sort by part number&#10;• Sort by inventory value&#10;" title="FIGURE 11-11 The diagram shows a control module that triggers three subordinate modu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6560" y="1344921"/>
            <a:ext cx="3789795" cy="145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lstStyle/>
          <a:p>
            <a:pPr lvl="1"/>
            <a:r>
              <a:rPr lang="en-IN" b="1" dirty="0" smtClean="0"/>
              <a:t>Condition: </a:t>
            </a:r>
            <a:r>
              <a:rPr lang="en-US" dirty="0"/>
              <a:t>Indicates that a </a:t>
            </a:r>
            <a:r>
              <a:rPr lang="en-US" dirty="0" smtClean="0"/>
              <a:t>			       control module </a:t>
            </a:r>
            <a:r>
              <a:rPr lang="en-US" dirty="0"/>
              <a:t>determines </a:t>
            </a:r>
            <a:r>
              <a:rPr lang="en-US" dirty="0" smtClean="0"/>
              <a:t>			         which subordinate </a:t>
            </a:r>
            <a:r>
              <a:rPr lang="en-US" dirty="0"/>
              <a:t>modules </a:t>
            </a:r>
            <a:r>
              <a:rPr lang="en-US" dirty="0" smtClean="0"/>
              <a:t>			   will be invoked</a:t>
            </a:r>
            <a:r>
              <a:rPr lang="en-IN" b="1" dirty="0" smtClean="0"/>
              <a:t> </a:t>
            </a:r>
          </a:p>
          <a:p>
            <a:pPr lvl="2"/>
            <a:r>
              <a:rPr lang="en-IN" dirty="0" smtClean="0"/>
              <a:t>Represented by a line 				   with a diamond on one 				   end</a:t>
            </a:r>
          </a:p>
          <a:p>
            <a:pPr lvl="1"/>
            <a:r>
              <a:rPr lang="en-IN" b="1" dirty="0" smtClean="0"/>
              <a:t>Loop: </a:t>
            </a:r>
            <a:r>
              <a:rPr lang="en-US" dirty="0" smtClean="0"/>
              <a:t>Indicates that one 				     or more modules are 			     repeated</a:t>
            </a:r>
          </a:p>
          <a:p>
            <a:pPr lvl="2"/>
            <a:r>
              <a:rPr lang="en-US" dirty="0" smtClean="0"/>
              <a:t>Represented by a 				          curved 	arrow</a:t>
            </a:r>
            <a:endParaRPr lang="en-IN" dirty="0" smtClean="0"/>
          </a:p>
        </p:txBody>
      </p:sp>
      <p:sp>
        <p:nvSpPr>
          <p:cNvPr id="6" name="Slide Number Placeholder 5"/>
          <p:cNvSpPr>
            <a:spLocks noGrp="1"/>
          </p:cNvSpPr>
          <p:nvPr>
            <p:ph type="sldNum" sz="quarter" idx="12"/>
          </p:nvPr>
        </p:nvSpPr>
        <p:spPr/>
        <p:txBody>
          <a:bodyPr/>
          <a:lstStyle/>
          <a:p>
            <a:fld id="{36545198-DF98-4860-AAF4-4269071BD701}" type="slidenum">
              <a:rPr lang="en-US" smtClean="0"/>
              <a:pPr/>
              <a:t>6</a:t>
            </a:fld>
            <a:endParaRPr lang="en-US" dirty="0"/>
          </a:p>
        </p:txBody>
      </p:sp>
      <p:sp>
        <p:nvSpPr>
          <p:cNvPr id="2" name="Title 1"/>
          <p:cNvSpPr>
            <a:spLocks noGrp="1"/>
          </p:cNvSpPr>
          <p:nvPr>
            <p:ph type="title"/>
          </p:nvPr>
        </p:nvSpPr>
        <p:spPr/>
        <p:txBody>
          <a:bodyPr>
            <a:normAutofit fontScale="90000"/>
          </a:bodyPr>
          <a:lstStyle/>
          <a:p>
            <a:r>
              <a:rPr lang="en-US" dirty="0" smtClean="0"/>
              <a:t>Structured Application Development </a:t>
            </a:r>
            <a:r>
              <a:rPr lang="en-US" sz="1600" dirty="0" smtClean="0"/>
              <a:t>(Cont. 2)</a:t>
            </a:r>
          </a:p>
        </p:txBody>
      </p:sp>
      <p:sp>
        <p:nvSpPr>
          <p:cNvPr id="10" name="Rectangle 9"/>
          <p:cNvSpPr/>
          <p:nvPr/>
        </p:nvSpPr>
        <p:spPr>
          <a:xfrm>
            <a:off x="5003867" y="2854543"/>
            <a:ext cx="4029152" cy="523220"/>
          </a:xfrm>
          <a:prstGeom prst="rect">
            <a:avLst/>
          </a:prstGeom>
        </p:spPr>
        <p:txBody>
          <a:bodyPr wrap="square">
            <a:spAutoFit/>
          </a:bodyPr>
          <a:lstStyle/>
          <a:p>
            <a:r>
              <a:rPr lang="en-US" sz="1400" b="1" dirty="0"/>
              <a:t>FIGURE </a:t>
            </a:r>
            <a:r>
              <a:rPr lang="en-US" sz="1400" b="1" dirty="0" smtClean="0"/>
              <a:t>11-11 </a:t>
            </a:r>
            <a:r>
              <a:rPr lang="en-US" sz="1400" dirty="0"/>
              <a:t>The diagram shows a control module that triggers three </a:t>
            </a:r>
            <a:r>
              <a:rPr lang="en-US" sz="1400" dirty="0" smtClean="0"/>
              <a:t>subordinate modules.</a:t>
            </a:r>
            <a:endParaRPr lang="en-US" sz="1400" dirty="0"/>
          </a:p>
        </p:txBody>
      </p:sp>
      <p:pic>
        <p:nvPicPr>
          <p:cNvPr id="13" name="Picture 2" descr="Starting from the top, there is a rectangular box labeled produce grade reports. There are three arrows pointing from the bottom of this box to three other boxes. The boxes are labeled: &#10;• Get student grades&#10;• Calculate GPA&#10;• Produce grade report &#10;&#10;There are three small arrows next to the arrow on the left. One arrow points to the box below and is labeled student number. The two other arrows point to the box above and are labeled grades and end of file. All the arrows have circles at their bottom ends. The circle at the end of the arrow labeled end of file is bolded.&#10;&#10;There are two small arrows next to the arrow at the center. One arrow points to the box above and is labeled account GPA. The other arrow points to the box below and is labeled grades. Both the arrows have circles at their bottom ends. &#10;&#10;There are two small arrows next to the arrow on the right. One arrow points to the box above and is labeled account grade report. The other arrow points to the box below and is labeled GPA listing. Both the arrows have circles at their bottom ends. &#10;&#10;A bracket encompasses the boxes labeled get student grades and calculate GPA. The content below the flower bracket reads the curved arrow indicates that these modules are repeated. &#10;" title="FIGURE 11-12 The diagram shows a structure chart loop with two repeating modul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7600" y="3550754"/>
            <a:ext cx="4361510" cy="231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4495800" y="5826088"/>
            <a:ext cx="4281419" cy="523220"/>
          </a:xfrm>
          <a:prstGeom prst="rect">
            <a:avLst/>
          </a:prstGeom>
        </p:spPr>
        <p:txBody>
          <a:bodyPr wrap="square">
            <a:spAutoFit/>
          </a:bodyPr>
          <a:lstStyle/>
          <a:p>
            <a:r>
              <a:rPr lang="en-US" sz="1400" b="1" dirty="0"/>
              <a:t>FIGURE </a:t>
            </a:r>
            <a:r>
              <a:rPr lang="en-US" sz="1400" b="1" dirty="0" smtClean="0"/>
              <a:t>11-12 </a:t>
            </a:r>
            <a:r>
              <a:rPr lang="en-IN" sz="1400" dirty="0"/>
              <a:t>The diagram shows a structure chart loop with two repeating modules.</a:t>
            </a:r>
            <a:endParaRPr lang="en-US" sz="1400" dirty="0"/>
          </a:p>
        </p:txBody>
      </p:sp>
    </p:spTree>
    <p:extLst>
      <p:ext uri="{BB962C8B-B14F-4D97-AF65-F5344CB8AC3E}">
        <p14:creationId xmlns:p14="http://schemas.microsoft.com/office/powerpoint/2010/main" val="1047454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smtClean="0"/>
              <a:t>Cohesion and Coupling </a:t>
            </a:r>
          </a:p>
          <a:p>
            <a:pPr lvl="1"/>
            <a:r>
              <a:rPr lang="en-US" b="1" dirty="0" smtClean="0"/>
              <a:t>Cohesion</a:t>
            </a:r>
            <a:r>
              <a:rPr lang="en-US" dirty="0" smtClean="0"/>
              <a:t> measures a module’s scope and processing characteristics</a:t>
            </a:r>
          </a:p>
          <a:p>
            <a:pPr lvl="2"/>
            <a:r>
              <a:rPr lang="en-US" dirty="0" smtClean="0"/>
              <a:t>A module that performs a single function or task has a high degree of cohesion</a:t>
            </a:r>
          </a:p>
        </p:txBody>
      </p:sp>
      <p:sp>
        <p:nvSpPr>
          <p:cNvPr id="6" name="Slide Number Placeholder 5"/>
          <p:cNvSpPr>
            <a:spLocks noGrp="1"/>
          </p:cNvSpPr>
          <p:nvPr>
            <p:ph type="sldNum" sz="quarter" idx="12"/>
          </p:nvPr>
        </p:nvSpPr>
        <p:spPr/>
        <p:txBody>
          <a:bodyPr/>
          <a:lstStyle/>
          <a:p>
            <a:fld id="{36545198-DF98-4860-AAF4-4269071BD701}" type="slidenum">
              <a:rPr lang="en-US" smtClean="0"/>
              <a:pPr/>
              <a:t>7</a:t>
            </a:fld>
            <a:endParaRPr lang="en-US" dirty="0"/>
          </a:p>
        </p:txBody>
      </p:sp>
      <p:sp>
        <p:nvSpPr>
          <p:cNvPr id="2" name="Title 1"/>
          <p:cNvSpPr>
            <a:spLocks noGrp="1"/>
          </p:cNvSpPr>
          <p:nvPr>
            <p:ph type="title"/>
          </p:nvPr>
        </p:nvSpPr>
        <p:spPr/>
        <p:txBody>
          <a:bodyPr>
            <a:normAutofit fontScale="90000"/>
          </a:bodyPr>
          <a:lstStyle/>
          <a:p>
            <a:r>
              <a:rPr lang="en-US" dirty="0" smtClean="0"/>
              <a:t>Structured Application Development </a:t>
            </a:r>
            <a:r>
              <a:rPr lang="en-US" sz="1600" dirty="0" smtClean="0"/>
              <a:t>(Cont. 3)</a:t>
            </a:r>
          </a:p>
        </p:txBody>
      </p:sp>
      <p:pic>
        <p:nvPicPr>
          <p:cNvPr id="12290" name="Picture 2" descr="On the left side of the figure, there is a rectangular box which reads check customer number and credit limit. An arrow directs to it from above. The flower bracket on the right side of the arrow and the box is labeled less cohesive. &#10;&#10;On the right side of the figure, there are two boxes labeled check customer number and check customer credit limit. Two arrows from above point at each of the boxes. The flower bracket on the left side of the arrows and the boxes is labeled more cohesive. &#10;" title="FIGURE 11-13 Two examples of cohesion. Notice that the single module on the left is less cohesive than the two modules on the 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596650"/>
            <a:ext cx="6705600" cy="19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29519" y="5543367"/>
            <a:ext cx="7707439" cy="523220"/>
          </a:xfrm>
          <a:prstGeom prst="rect">
            <a:avLst/>
          </a:prstGeom>
        </p:spPr>
        <p:txBody>
          <a:bodyPr wrap="square">
            <a:spAutoFit/>
          </a:bodyPr>
          <a:lstStyle/>
          <a:p>
            <a:r>
              <a:rPr lang="en-US" sz="1400" b="1" dirty="0"/>
              <a:t>FIGURE </a:t>
            </a:r>
            <a:r>
              <a:rPr lang="en-US" sz="1400" b="1" dirty="0" smtClean="0"/>
              <a:t>11-13 </a:t>
            </a:r>
            <a:r>
              <a:rPr lang="en-US" sz="1400" dirty="0"/>
              <a:t>Two examples of cohesion. Notice that the single module on the left is less cohesive </a:t>
            </a:r>
            <a:r>
              <a:rPr lang="en-US" sz="1400" dirty="0" smtClean="0"/>
              <a:t>than the </a:t>
            </a:r>
            <a:r>
              <a:rPr lang="en-US" sz="1400" dirty="0"/>
              <a:t>two modules on the </a:t>
            </a:r>
            <a:r>
              <a:rPr lang="en-US" sz="1400" dirty="0" smtClean="0"/>
              <a:t>right.</a:t>
            </a:r>
            <a:endParaRPr lang="en-US" sz="1400" dirty="0"/>
          </a:p>
        </p:txBody>
      </p:sp>
    </p:spTree>
    <p:extLst>
      <p:ext uri="{BB962C8B-B14F-4D97-AF65-F5344CB8AC3E}">
        <p14:creationId xmlns:p14="http://schemas.microsoft.com/office/powerpoint/2010/main" val="3989732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1"/>
            <a:r>
              <a:rPr lang="en-US" b="1" dirty="0" smtClean="0"/>
              <a:t>Coupling</a:t>
            </a:r>
            <a:r>
              <a:rPr lang="en-US" dirty="0" smtClean="0"/>
              <a:t> describes the degree of interdependence among modules</a:t>
            </a:r>
          </a:p>
          <a:p>
            <a:pPr lvl="2"/>
            <a:r>
              <a:rPr lang="en-US" dirty="0" smtClean="0"/>
              <a:t>Modules that are independent are </a:t>
            </a:r>
            <a:r>
              <a:rPr lang="en-US" b="1" dirty="0" smtClean="0"/>
              <a:t>loosely coupled</a:t>
            </a:r>
            <a:r>
              <a:rPr lang="en-US" dirty="0" smtClean="0"/>
              <a:t> </a:t>
            </a:r>
          </a:p>
          <a:p>
            <a:pPr lvl="3"/>
            <a:r>
              <a:rPr lang="en-US" dirty="0" smtClean="0"/>
              <a:t>Loosely coupled modules are easier to maintain and modify </a:t>
            </a:r>
          </a:p>
          <a:p>
            <a:pPr lvl="2"/>
            <a:r>
              <a:rPr lang="en-US" dirty="0" smtClean="0"/>
              <a:t>In </a:t>
            </a:r>
            <a:r>
              <a:rPr lang="en-US" b="1" dirty="0" smtClean="0"/>
              <a:t>tightly</a:t>
            </a:r>
            <a:r>
              <a:rPr lang="en-US" dirty="0" smtClean="0"/>
              <a:t> </a:t>
            </a:r>
            <a:r>
              <a:rPr lang="en-US" b="1" dirty="0" smtClean="0"/>
              <a:t>coupled</a:t>
            </a:r>
            <a:r>
              <a:rPr lang="en-US" dirty="0" smtClean="0"/>
              <a:t> modules, one module is linked to internal logic contained in another module</a:t>
            </a:r>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8</a:t>
            </a:fld>
            <a:endParaRPr lang="en-US" dirty="0"/>
          </a:p>
        </p:txBody>
      </p:sp>
      <p:sp>
        <p:nvSpPr>
          <p:cNvPr id="2" name="Title 1"/>
          <p:cNvSpPr>
            <a:spLocks noGrp="1"/>
          </p:cNvSpPr>
          <p:nvPr>
            <p:ph type="title"/>
          </p:nvPr>
        </p:nvSpPr>
        <p:spPr/>
        <p:txBody>
          <a:bodyPr>
            <a:normAutofit fontScale="90000"/>
          </a:bodyPr>
          <a:lstStyle/>
          <a:p>
            <a:r>
              <a:rPr lang="en-US" dirty="0" smtClean="0"/>
              <a:t>Structured Application Development </a:t>
            </a:r>
            <a:r>
              <a:rPr lang="en-US" sz="1600" dirty="0" smtClean="0"/>
              <a:t>(Cont. 4)</a:t>
            </a:r>
          </a:p>
        </p:txBody>
      </p:sp>
    </p:spTree>
    <p:extLst>
      <p:ext uri="{BB962C8B-B14F-4D97-AF65-F5344CB8AC3E}">
        <p14:creationId xmlns:p14="http://schemas.microsoft.com/office/powerpoint/2010/main" val="1690497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is figure is in two parts. On the left of the figure, there is a rectangular box on top which read update customer balance. From the bottom of this box, there is an arrow pointing downwards to another box which is labeled calculate current charges.&#10;&#10;Between these two boxes, there are five smaller arrows pointing to the boxes. The arrow pointing to the box on top is labeled new balance and has a blank circle at its end. There are four arrows pointing to the box at the bottom. Three of these arrows are labeled customer number, old balance, and new charges. These three arrows have blank circles at their ends. The fourth arrow is labeled apply discount flag and this arrow has a darkened circle at its end.&#10;&#10;The flower bracket which covers the content on the left side is labeled tightly coupled. &#10;&#10;On the right side of the figure, there is a box on top labeled update customer balance. From the bottom of this box, there are two arrows leading to two other boxes. These boxes are labeled apply discount and calculate current charges. &#10;&#10;Between the main box and the first box, there are three arrows with blank circles at their ends. The arrow labeled balance after discount points to the main box. The two arrows pointing to the bottom box are labeled customer number and balanced before discount. &#10;&#10;Between the main box and the second box, there are four arrows with blank circles at theor end. Three arrows lead to the bottom box and are labeled new charges, old balance, and customer number. The fourth arrow, which leads to the main box is labeled new balance. The flower bracket which covers the content on the right side is labeled loosely coupled.&#10;" title="FIGURE 11-14 An example of tightly coupled and loosely coupled structure chart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0672" y="1417638"/>
            <a:ext cx="700188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9</a:t>
            </a:fld>
            <a:endParaRPr lang="en-US" dirty="0"/>
          </a:p>
        </p:txBody>
      </p:sp>
      <p:sp>
        <p:nvSpPr>
          <p:cNvPr id="2" name="Title 1"/>
          <p:cNvSpPr>
            <a:spLocks noGrp="1"/>
          </p:cNvSpPr>
          <p:nvPr>
            <p:ph type="title"/>
          </p:nvPr>
        </p:nvSpPr>
        <p:spPr/>
        <p:txBody>
          <a:bodyPr rtlCol="0">
            <a:normAutofit fontScale="90000"/>
          </a:bodyPr>
          <a:lstStyle/>
          <a:p>
            <a:pPr>
              <a:defRPr/>
            </a:pPr>
            <a:r>
              <a:rPr lang="en-US" dirty="0"/>
              <a:t>Structured Application Development </a:t>
            </a:r>
            <a:r>
              <a:rPr lang="en-US" sz="1600" dirty="0"/>
              <a:t>(Cont</a:t>
            </a:r>
            <a:r>
              <a:rPr lang="en-US" sz="1600" dirty="0" smtClean="0"/>
              <a:t>. 5)</a:t>
            </a:r>
            <a:endParaRPr lang="en-US" sz="1300" dirty="0" smtClean="0"/>
          </a:p>
        </p:txBody>
      </p:sp>
      <p:sp>
        <p:nvSpPr>
          <p:cNvPr id="7" name="Rectangle 6"/>
          <p:cNvSpPr/>
          <p:nvPr/>
        </p:nvSpPr>
        <p:spPr>
          <a:xfrm>
            <a:off x="152401" y="2819400"/>
            <a:ext cx="2362200" cy="954107"/>
          </a:xfrm>
          <a:prstGeom prst="rect">
            <a:avLst/>
          </a:prstGeom>
        </p:spPr>
        <p:txBody>
          <a:bodyPr wrap="square">
            <a:spAutoFit/>
          </a:bodyPr>
          <a:lstStyle/>
          <a:p>
            <a:r>
              <a:rPr lang="en-US" sz="1400" b="1" dirty="0"/>
              <a:t>FIGURE </a:t>
            </a:r>
            <a:r>
              <a:rPr lang="en-US" sz="1400" b="1" dirty="0" smtClean="0"/>
              <a:t>11-14 </a:t>
            </a:r>
            <a:r>
              <a:rPr lang="en-US" sz="1400" dirty="0"/>
              <a:t>An example of tightly coupled and loosely coupled structure </a:t>
            </a:r>
            <a:r>
              <a:rPr lang="en-US" sz="1400" dirty="0" smtClean="0"/>
              <a:t>charts. </a:t>
            </a:r>
            <a:endParaRPr lang="en-US" sz="1400" dirty="0"/>
          </a:p>
        </p:txBody>
      </p:sp>
    </p:spTree>
    <p:extLst>
      <p:ext uri="{BB962C8B-B14F-4D97-AF65-F5344CB8AC3E}">
        <p14:creationId xmlns:p14="http://schemas.microsoft.com/office/powerpoint/2010/main" val="5202380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4323</TotalTime>
  <Words>2361</Words>
  <Application>Microsoft Office PowerPoint</Application>
  <PresentationFormat>On-screen Show (4:3)</PresentationFormat>
  <Paragraphs>379</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Concourse</vt:lpstr>
      <vt:lpstr>Systems Analysis and Design 11th Edition</vt:lpstr>
      <vt:lpstr>Chapter Objectives </vt:lpstr>
      <vt:lpstr>Chapter Objectives (Cont.)</vt:lpstr>
      <vt:lpstr>Structured Application Development</vt:lpstr>
      <vt:lpstr>Structured Application Development (Cont. 1)</vt:lpstr>
      <vt:lpstr>Structured Application Development (Cont. 2)</vt:lpstr>
      <vt:lpstr>Structured Application Development (Cont. 3)</vt:lpstr>
      <vt:lpstr>Structured Application Development (Cont. 4)</vt:lpstr>
      <vt:lpstr>Structured Application Development (Cont. 5)</vt:lpstr>
      <vt:lpstr>Structured Application Development (Cont. 6)</vt:lpstr>
      <vt:lpstr>Structured Application Development (Cont. 7)</vt:lpstr>
      <vt:lpstr>Object-Oriented Application Development</vt:lpstr>
      <vt:lpstr>Object-Oriented Application Development (Cont. 1)</vt:lpstr>
      <vt:lpstr>Object-Oriented Application Development (Cont. 2)</vt:lpstr>
      <vt:lpstr>Agile Application Development</vt:lpstr>
      <vt:lpstr>Agile Application Development (Cont. 1)</vt:lpstr>
      <vt:lpstr>Agile Application Development (Cont. 2)</vt:lpstr>
      <vt:lpstr>Agile Application Development (Cont. 3)</vt:lpstr>
      <vt:lpstr>Agile Application Development (Cont. 4)</vt:lpstr>
      <vt:lpstr>Testing The System</vt:lpstr>
      <vt:lpstr>Testing The System (Cont. 1)</vt:lpstr>
      <vt:lpstr>Testing The System (Cont. 2)</vt:lpstr>
      <vt:lpstr>Testing The System (Cont. 3)</vt:lpstr>
      <vt:lpstr>Documentation</vt:lpstr>
      <vt:lpstr>Documentation (Cont. 1)</vt:lpstr>
      <vt:lpstr>Documentation (Cont. 2)</vt:lpstr>
      <vt:lpstr>Documentation (Cont. 3)</vt:lpstr>
      <vt:lpstr>System Installation and Evaluation</vt:lpstr>
      <vt:lpstr>Operational and Test Environments</vt:lpstr>
      <vt:lpstr>Operational and Test Environments (Cont.)</vt:lpstr>
      <vt:lpstr>Training</vt:lpstr>
      <vt:lpstr>Training (Cont. 1)</vt:lpstr>
      <vt:lpstr>Training (Cont. 2)</vt:lpstr>
      <vt:lpstr>Training (Cont. 3)</vt:lpstr>
      <vt:lpstr>Training (Cont. 4)</vt:lpstr>
      <vt:lpstr>Training (Cont. 5)</vt:lpstr>
      <vt:lpstr>Data Conversion</vt:lpstr>
      <vt:lpstr>Data Conversion (Cont.)</vt:lpstr>
      <vt:lpstr>System Changeover</vt:lpstr>
      <vt:lpstr>System Changeover (Cont. 1)</vt:lpstr>
      <vt:lpstr>System Changeover (Cont. 2)</vt:lpstr>
      <vt:lpstr>System Changeover (Cont. 3)</vt:lpstr>
      <vt:lpstr>System Changeover (Cont. 4)</vt:lpstr>
      <vt:lpstr>System Changeover (Cont. 5)</vt:lpstr>
      <vt:lpstr>Chapter Summary</vt:lpstr>
      <vt:lpstr>Chapter Summary (Cont. 1)</vt:lpstr>
      <vt:lpstr>Chapter Summary (Cont. 2)</vt:lpstr>
      <vt:lpstr>Chapter Summary (Cont. 3)</vt:lpstr>
      <vt:lpstr>Chapter Summary (Cont.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renger</dc:creator>
  <cp:lastModifiedBy>Abdullah Alahmadi</cp:lastModifiedBy>
  <cp:revision>421</cp:revision>
  <dcterms:created xsi:type="dcterms:W3CDTF">2009-02-03T18:32:10Z</dcterms:created>
  <dcterms:modified xsi:type="dcterms:W3CDTF">2019-03-16T17:59:54Z</dcterms:modified>
</cp:coreProperties>
</file>