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notesSlides/notesSlide43.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notesSlides/notesSlide42.xml" ContentType="application/vnd.openxmlformats-officedocument.presentationml.notes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notesSlides/notesSlide41.xml" ContentType="application/vnd.openxmlformats-officedocument.presentationml.notesSlide+xml"/>
  <Override PartName="/ppt/slides/slide22.xml" ContentType="application/vnd.openxmlformats-officedocument.presentationml.slide+xml"/>
  <Override PartName="/ppt/slides/slide38.xml" ContentType="application/vnd.openxmlformats-officedocument.presentationml.slide+xml"/>
  <Override PartName="/ppt/notesSlides/notesSlide24.xml" ContentType="application/vnd.openxmlformats-officedocument.presentationml.notesSlide+xml"/>
  <Override PartName="/ppt/slides/slide6.xml" ContentType="application/vnd.openxmlformats-officedocument.presentationml.slide+xml"/>
  <Override PartName="/ppt/presentation.xml" ContentType="application/vnd.openxmlformats-officedocument.presentationml.presentation.main+xml"/>
  <Default Extension="bin" ContentType="application/vnd.openxmlformats-officedocument.presentationml.printerSettings"/>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6" r:id="rId1"/>
  </p:sldMasterIdLst>
  <p:notesMasterIdLst>
    <p:notesMasterId r:id="rId45"/>
  </p:notesMasterIdLst>
  <p:handoutMasterIdLst>
    <p:handoutMasterId r:id="rId46"/>
  </p:handoutMasterIdLst>
  <p:sldIdLst>
    <p:sldId id="256" r:id="rId2"/>
    <p:sldId id="302" r:id="rId3"/>
    <p:sldId id="303" r:id="rId4"/>
    <p:sldId id="300" r:id="rId5"/>
    <p:sldId id="258" r:id="rId6"/>
    <p:sldId id="259" r:id="rId7"/>
    <p:sldId id="260" r:id="rId8"/>
    <p:sldId id="262" r:id="rId9"/>
    <p:sldId id="263" r:id="rId10"/>
    <p:sldId id="264" r:id="rId11"/>
    <p:sldId id="301"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2" r:id="rId27"/>
    <p:sldId id="283" r:id="rId28"/>
    <p:sldId id="284" r:id="rId29"/>
    <p:sldId id="285" r:id="rId30"/>
    <p:sldId id="286" r:id="rId31"/>
    <p:sldId id="287" r:id="rId32"/>
    <p:sldId id="304" r:id="rId33"/>
    <p:sldId id="288" r:id="rId34"/>
    <p:sldId id="289" r:id="rId35"/>
    <p:sldId id="290" r:id="rId36"/>
    <p:sldId id="291" r:id="rId37"/>
    <p:sldId id="292" r:id="rId38"/>
    <p:sldId id="293" r:id="rId39"/>
    <p:sldId id="305" r:id="rId40"/>
    <p:sldId id="295" r:id="rId41"/>
    <p:sldId id="297" r:id="rId42"/>
    <p:sldId id="306" r:id="rId43"/>
    <p:sldId id="299"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492" autoAdjust="0"/>
    <p:restoredTop sz="94217" autoAdjust="0"/>
  </p:normalViewPr>
  <p:slideViewPr>
    <p:cSldViewPr snapToGrid="0">
      <p:cViewPr varScale="1">
        <p:scale>
          <a:sx n="128" d="100"/>
          <a:sy n="128" d="100"/>
        </p:scale>
        <p:origin x="-120" y="-432"/>
      </p:cViewPr>
      <p:guideLst>
        <p:guide orient="horz" pos="2160"/>
        <p:guide orient="horz" pos="702"/>
        <p:guide orient="horz" pos="122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10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571E259-2BAE-4350-A9AC-C3DCBDE27DEE}" type="datetimeFigureOut">
              <a:rPr lang="en-US"/>
              <a:pPr>
                <a:defRPr/>
              </a:pPr>
              <a:t>2/12/13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571CA602-1B4D-4BEC-8FB9-7CBEA26799C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8509AC1-122F-4BC1-B41C-C12EAE03249C}" type="datetimeFigureOut">
              <a:rPr lang="en-US"/>
              <a:pPr>
                <a:defRPr/>
              </a:pPr>
              <a:t>2/12/13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0A40454-1EEA-407F-819D-379C52B46A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A425E8-B09D-416D-9794-71FF087C7C57}"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7564DD-8601-4EE9-8167-3E02FFC71369}"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C0E2AB-A1B0-44C7-A157-A7300422881B}"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D4B36B-89F3-44C4-BB41-C9906551258E}"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3F25E7-0EB1-458E-ABB2-C642C188DB70}"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D2CE14-49F0-47CA-A3FD-6FBFDF1E3D69}"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3349F2-1F74-40D2-8F49-C177D275AB19}"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C4813C-8372-4F8E-8E23-B2ECEB2CE220}"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a:spcBef>
                <a:spcPct val="0"/>
              </a:spcBef>
            </a:pPr>
            <a:r>
              <a:rPr lang="en-US" smtClean="0"/>
              <a:t>NOT INCLUDED IN CHAPTER</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DB531-E230-4042-9234-6F246FBEA8B5}"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a:spcBef>
                <a:spcPct val="0"/>
              </a:spcBef>
            </a:pPr>
            <a:endParaRPr lang="en-US"/>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97BA67-F95D-47E9-9BE1-0EAA14E0302F}"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85F94E-BDC9-4AC1-B0C3-BA9E4C377AD9}"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9C115C-C145-4D2D-A972-378DC60D27CA}"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1DF2CA-DAA9-4646-9AFE-3F49E0A0A9B5}"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6E9C65-CB8C-4B7D-9A9A-C2B2B3ACA65C}"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48C956-C5E0-421C-86B4-CE2662576485}"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5352BE-DDAE-4638-9BAE-5C7E32B73CB3}"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21CB42-E6EE-4AB0-8646-E35213645277}"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C6CD1F-D1D6-490A-AA62-43160B53DC06}"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F3218-F323-4298-817B-6E4F9865D718}"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565C99-1432-42BA-8D07-CB51C3F460AD}"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60D663-797F-4A85-B307-470B82321EC8}"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9069C-FE00-4555-ADA9-443F0A9C449E}"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747C22-360E-4EE8-9C92-5A04B0DFD3CA}"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9FFB3A-147B-4FD6-A90E-0C90B136548C}"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5B9F51-D9E0-4D1C-889A-5EDCEEBEB929}"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a:spcBef>
                <a:spcPct val="0"/>
              </a:spcBef>
            </a:pPr>
            <a:endParaRPr lang="en-US"/>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C62304-9648-4F87-A0C4-506E888A864C}"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190F0-3998-4DA7-8F7B-18985436ADF9}"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0E6D8B-315D-4B45-A2DE-AF5195DF8F50}"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a:spcBef>
                <a:spcPct val="0"/>
              </a:spcBef>
            </a:pPr>
            <a:endParaRPr lang="en-US"/>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1A59CD-11CE-4932-828C-8F4B7609B242}"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a:spcBef>
                <a:spcPct val="0"/>
              </a:spcBef>
            </a:pPr>
            <a:endParaRPr lang="en-US"/>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9820A5-AC00-4295-9FF5-5F939B6D1160}" type="slidenum">
              <a:rPr lang="en-US">
                <a:ea typeface="ＭＳ Ｐゴシック" pitchFamily="-72" charset="-128"/>
                <a:cs typeface="ＭＳ Ｐゴシック" pitchFamily="-72" charset="-128"/>
              </a:rPr>
              <a:pPr fontAlgn="base">
                <a:spcBef>
                  <a:spcPct val="0"/>
                </a:spcBef>
                <a:spcAft>
                  <a:spcPct val="0"/>
                </a:spcAft>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F0BF1-387C-4910-B1A6-17ED930F0EE9}" type="slidenum">
              <a:rPr lang="en-US">
                <a:ea typeface="ＭＳ Ｐゴシック" pitchFamily="-72" charset="-128"/>
                <a:cs typeface="ＭＳ Ｐゴシック" pitchFamily="-72" charset="-128"/>
              </a:rPr>
              <a:pPr fontAlgn="base">
                <a:spcBef>
                  <a:spcPct val="0"/>
                </a:spcBef>
                <a:spcAft>
                  <a:spcPct val="0"/>
                </a:spcAft>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A3B7D9-4864-4C85-B52D-BF4D04E761A9}" type="slidenum">
              <a:rPr lang="en-US">
                <a:ea typeface="ＭＳ Ｐゴシック" pitchFamily="-72" charset="-128"/>
                <a:cs typeface="ＭＳ Ｐゴシック" pitchFamily="-72" charset="-128"/>
              </a:rPr>
              <a:pPr fontAlgn="base">
                <a:spcBef>
                  <a:spcPct val="0"/>
                </a:spcBef>
                <a:spcAft>
                  <a:spcPct val="0"/>
                </a:spcAft>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a:spcBef>
                <a:spcPct val="0"/>
              </a:spcBef>
            </a:pPr>
            <a:endParaRPr lang="en-US"/>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2AFB90-7848-4A33-925B-F096DB225580}" type="slidenum">
              <a:rPr lang="en-US">
                <a:ea typeface="ＭＳ Ｐゴシック" pitchFamily="-72" charset="-128"/>
                <a:cs typeface="ＭＳ Ｐゴシック" pitchFamily="-72" charset="-128"/>
              </a:rPr>
              <a:pPr fontAlgn="base">
                <a:spcBef>
                  <a:spcPct val="0"/>
                </a:spcBef>
                <a:spcAft>
                  <a:spcPct val="0"/>
                </a:spcAft>
              </a:pPr>
              <a:t>39</a:t>
            </a:fld>
            <a:endParaRPr lang="en-US">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E03E0-B8B2-4302-80F2-687C63CA39EE}"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2AB972-D874-4C40-BD6D-228C90B2CE75}" type="slidenum">
              <a:rPr lang="en-US">
                <a:ea typeface="ＭＳ Ｐゴシック" pitchFamily="-72" charset="-128"/>
                <a:cs typeface="ＭＳ Ｐゴシック" pitchFamily="-72" charset="-128"/>
              </a:rPr>
              <a:pPr fontAlgn="base">
                <a:spcBef>
                  <a:spcPct val="0"/>
                </a:spcBef>
                <a:spcAft>
                  <a:spcPct val="0"/>
                </a:spcAft>
              </a:pPr>
              <a:t>40</a:t>
            </a:fld>
            <a:endParaRPr lang="en-US">
              <a:ea typeface="ＭＳ Ｐゴシック" pitchFamily="-72" charset="-128"/>
              <a:cs typeface="ＭＳ Ｐゴシック" pitchFamily="-72"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8A7CED-D73B-4A8B-BA27-D39B196EFA9E}" type="slidenum">
              <a:rPr lang="en-US">
                <a:ea typeface="ＭＳ Ｐゴシック" pitchFamily="-72" charset="-128"/>
                <a:cs typeface="ＭＳ Ｐゴシック" pitchFamily="-72" charset="-128"/>
              </a:rPr>
              <a:pPr fontAlgn="base">
                <a:spcBef>
                  <a:spcPct val="0"/>
                </a:spcBef>
                <a:spcAft>
                  <a:spcPct val="0"/>
                </a:spcAft>
              </a:pPr>
              <a:t>41</a:t>
            </a:fld>
            <a:endParaRPr lang="en-US">
              <a:ea typeface="ＭＳ Ｐゴシック" pitchFamily="-72" charset="-128"/>
              <a:cs typeface="ＭＳ Ｐゴシック" pitchFamily="-72"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pPr>
              <a:spcBef>
                <a:spcPct val="0"/>
              </a:spcBef>
            </a:pPr>
            <a:endParaRPr lang="en-US"/>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A6C40E-EAAB-4441-A8CB-6C01358AD061}" type="slidenum">
              <a:rPr lang="en-US">
                <a:ea typeface="ＭＳ Ｐゴシック" pitchFamily="-72" charset="-128"/>
                <a:cs typeface="ＭＳ Ｐゴシック" pitchFamily="-72" charset="-128"/>
              </a:rPr>
              <a:pPr fontAlgn="base">
                <a:spcBef>
                  <a:spcPct val="0"/>
                </a:spcBef>
                <a:spcAft>
                  <a:spcPct val="0"/>
                </a:spcAft>
              </a:pPr>
              <a:t>42</a:t>
            </a:fld>
            <a:endParaRPr lang="en-US">
              <a:ea typeface="ＭＳ Ｐゴシック" pitchFamily="-72" charset="-128"/>
              <a:cs typeface="ＭＳ Ｐゴシック" pitchFamily="-72"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bwMode="auto">
          <a:xfrm>
            <a:off x="1114425" y="703263"/>
            <a:ext cx="4629150" cy="3473450"/>
          </a:xfrm>
          <a:noFill/>
          <a:ln>
            <a:solidFill>
              <a:srgbClr val="000000"/>
            </a:solidFill>
            <a:miter lim="800000"/>
            <a:headEnd/>
            <a:tailEnd/>
          </a:ln>
        </p:spPr>
      </p:sp>
      <p:sp>
        <p:nvSpPr>
          <p:cNvPr id="104450" name="Rectangle 3"/>
          <p:cNvSpPr>
            <a:spLocks noGrp="1" noChangeArrowheads="1"/>
          </p:cNvSpPr>
          <p:nvPr>
            <p:ph type="body" idx="1"/>
          </p:nvPr>
        </p:nvSpPr>
        <p:spPr bwMode="auto">
          <a:noFill/>
        </p:spPr>
        <p:txBody>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A170B4-917F-4DE1-B8D0-4F9752F30A74}"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BC2957-4D90-4D9B-862E-903860CEA245}"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D73AA0-147E-41E2-B5F2-B80ED4139641}"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37F068-ADAB-4779-8A65-D0FA81A7D107}"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a:spcBef>
                <a:spcPct val="0"/>
              </a:spcBef>
            </a:pPr>
            <a:endParaRPr lang="en-US" sz="1800">
              <a:latin typeface="Constantia" pitchFamily="-72" charset="0"/>
            </a:endParaRP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BE037C-17B4-427F-A041-D165A2261D94}"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9" name="Title 8"/>
          <p:cNvSpPr>
            <a:spLocks noGrp="1"/>
          </p:cNvSpPr>
          <p:nvPr>
            <p:ph type="ctrTitle"/>
          </p:nvPr>
        </p:nvSpPr>
        <p:spPr>
          <a:xfrm>
            <a:off x="533400" y="1371600"/>
            <a:ext cx="7851648" cy="1828800"/>
          </a:xfrm>
          <a:ln>
            <a:noFill/>
          </a:ln>
        </p:spPr>
        <p:txBody>
          <a:bodyPr tIns="0" rIns="18288"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F30DE9FF-A2EE-447D-A6A6-85F1D55F59F4}" type="datetimeFigureOut">
              <a:rPr lang="en-US"/>
              <a:pPr>
                <a:defRPr/>
              </a:pPr>
              <a:t>2/12/13</a:t>
            </a:fld>
            <a:endParaRPr lang="en-US"/>
          </a:p>
        </p:txBody>
      </p:sp>
      <p:sp>
        <p:nvSpPr>
          <p:cNvPr id="11" name="Footer Placeholder 18"/>
          <p:cNvSpPr>
            <a:spLocks noGrp="1"/>
          </p:cNvSpPr>
          <p:nvPr>
            <p:ph type="ftr" sz="quarter" idx="11"/>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endParaRPr lang="en-US"/>
          </a:p>
        </p:txBody>
      </p:sp>
      <p:sp>
        <p:nvSpPr>
          <p:cNvPr id="12" name="Slide Number Placeholder 26"/>
          <p:cNvSpPr>
            <a:spLocks noGrp="1"/>
          </p:cNvSpPr>
          <p:nvPr>
            <p:ph type="sldNum" sz="quarter" idx="12"/>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cs typeface="+mn-cs"/>
              </a:defRPr>
            </a:lvl1pPr>
          </a:lstStyle>
          <a:p>
            <a:pPr>
              <a:defRPr/>
            </a:pPr>
            <a:fld id="{51F307D8-4FE2-4ACA-AC87-E0FF3FBD04F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10"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11-</a:t>
            </a:r>
            <a:fld id="{B6655E1A-E872-473E-937C-C87C20713CDD}"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3"/>
          <p:cNvSpPr>
            <a:spLocks noGrp="1"/>
          </p:cNvSpPr>
          <p:nvPr>
            <p:ph type="dt" sz="half" idx="10"/>
          </p:nvPr>
        </p:nvSpPr>
        <p:spPr/>
        <p:txBody>
          <a:bodyPr/>
          <a:lstStyle>
            <a:lvl1pPr>
              <a:defRPr/>
            </a:lvl1pPr>
          </a:lstStyle>
          <a:p>
            <a:pPr>
              <a:defRPr/>
            </a:pPr>
            <a:fld id="{95F56BD3-ADE7-4EBA-B21B-4DE84952AB1A}" type="datetimeFigureOut">
              <a:rPr lang="en-US"/>
              <a:pPr>
                <a:defRPr/>
              </a:pPr>
              <a:t>2/12/13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reeform 1"/>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3" name="Freeform 2"/>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nvGrpSpPr>
          <p:cNvPr id="4" name="Group 1"/>
          <p:cNvGrpSpPr>
            <a:grpSpLocks/>
          </p:cNvGrpSpPr>
          <p:nvPr/>
        </p:nvGrpSpPr>
        <p:grpSpPr bwMode="auto">
          <a:xfrm>
            <a:off x="-19050" y="203200"/>
            <a:ext cx="9180513" cy="647700"/>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
        <p:nvSpPr>
          <p:cNvPr id="7"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8" name="Slide Number Placeholder 5"/>
          <p:cNvSpPr txBox="1">
            <a:spLocks/>
          </p:cNvSpPr>
          <p:nvPr userDrawn="1"/>
        </p:nvSpPr>
        <p:spPr>
          <a:xfrm>
            <a:off x="7934325" y="641667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11-</a:t>
            </a:r>
            <a:fld id="{16ED2897-6D20-43B7-B4F1-5DA039617E21}"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9" name="Date Placeholder 1"/>
          <p:cNvSpPr>
            <a:spLocks noGrp="1"/>
          </p:cNvSpPr>
          <p:nvPr>
            <p:ph type="dt" sz="half" idx="10"/>
          </p:nvPr>
        </p:nvSpPr>
        <p:spPr/>
        <p:txBody>
          <a:bodyPr/>
          <a:lstStyle>
            <a:lvl1pPr>
              <a:defRPr/>
            </a:lvl1pPr>
          </a:lstStyle>
          <a:p>
            <a:pPr>
              <a:defRPr/>
            </a:pPr>
            <a:fld id="{05C2493A-10E5-485F-B3DA-275729DDB684}" type="datetimeFigureOut">
              <a:rPr lang="en-US"/>
              <a:pPr>
                <a:defRPr/>
              </a:pPr>
              <a:t>2/12/13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09575" name="Title Placeholder 8"/>
          <p:cNvSpPr>
            <a:spLocks noGrp="1"/>
          </p:cNvSpPr>
          <p:nvPr>
            <p:ph type="title"/>
          </p:nvPr>
        </p:nvSpPr>
        <p:spPr bwMode="auto">
          <a:xfrm>
            <a:off x="457200" y="534988"/>
            <a:ext cx="8229600" cy="1143000"/>
          </a:xfrm>
          <a:prstGeom prst="rect">
            <a:avLst/>
          </a:prstGeom>
          <a:noFill/>
          <a:ln w="9525">
            <a:noFill/>
            <a:miter lim="800000"/>
            <a:headEnd/>
            <a:tailEnd/>
          </a:ln>
        </p:spPr>
        <p:txBody>
          <a:bodyPr vert="horz" wrap="square" lIns="0" tIns="45720" rIns="0" bIns="0" numCol="1" anchor="ctr" anchorCtr="0" compatLnSpc="1">
            <a:prstTxWarp prst="textNoShape">
              <a:avLst/>
            </a:prstTxWarp>
          </a:bodyPr>
          <a:lstStyle/>
          <a:p>
            <a:pPr lvl="0"/>
            <a:r>
              <a:rPr lang="en-US"/>
              <a:t>Click to edit Master title style</a:t>
            </a:r>
          </a:p>
        </p:txBody>
      </p:sp>
      <p:sp>
        <p:nvSpPr>
          <p:cNvPr id="10957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cs typeface="+mn-cs"/>
              </a:defRPr>
            </a:lvl1pPr>
          </a:lstStyle>
          <a:p>
            <a:pPr>
              <a:defRPr/>
            </a:pPr>
            <a:fld id="{5CD2BD1F-3B41-4A2C-B422-8454BE46A95F}" type="datetimeFigureOut">
              <a:rPr lang="en-US"/>
              <a:pPr>
                <a:defRPr/>
              </a:pPr>
              <a:t>2/12/13</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8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72" charset="2"/>
        <a:buChar char=""/>
        <a:defRPr sz="28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Chapter 11</a:t>
            </a:r>
            <a:endParaRPr lang="en-US" dirty="0"/>
          </a:p>
        </p:txBody>
      </p:sp>
      <p:sp>
        <p:nvSpPr>
          <p:cNvPr id="15362" name="Subtitle 2"/>
          <p:cNvSpPr>
            <a:spLocks noGrp="1"/>
          </p:cNvSpPr>
          <p:nvPr>
            <p:ph type="subTitle" idx="1"/>
          </p:nvPr>
        </p:nvSpPr>
        <p:spPr>
          <a:xfrm>
            <a:off x="533400" y="3228975"/>
            <a:ext cx="7854950" cy="1147763"/>
          </a:xfrm>
        </p:spPr>
        <p:txBody>
          <a:bodyPr/>
          <a:lstStyle/>
          <a:p>
            <a:pPr marR="0"/>
            <a:r>
              <a:rPr lang="en-US" smtClean="0">
                <a:latin typeface="Constantia" pitchFamily="-72" charset="0"/>
              </a:rPr>
              <a:t>Dealing with Field Work</a:t>
            </a:r>
            <a:br>
              <a:rPr lang="en-US" smtClean="0">
                <a:latin typeface="Constantia" pitchFamily="-72" charset="0"/>
              </a:rPr>
            </a:br>
            <a:endParaRPr lang="en-US" smtClean="0">
              <a:latin typeface="Constantia" pitchFamily="-72" charset="0"/>
            </a:endParaRPr>
          </a:p>
        </p:txBody>
      </p:sp>
      <p:sp>
        <p:nvSpPr>
          <p:cNvPr id="15363" name="Rectangle 3"/>
          <p:cNvSpPr>
            <a:spLocks noChangeArrowheads="1"/>
          </p:cNvSpPr>
          <p:nvPr/>
        </p:nvSpPr>
        <p:spPr bwMode="auto">
          <a:xfrm>
            <a:off x="2635250" y="6324600"/>
            <a:ext cx="2930525" cy="274638"/>
          </a:xfrm>
          <a:prstGeom prst="rect">
            <a:avLst/>
          </a:prstGeom>
          <a:noFill/>
          <a:ln w="9525">
            <a:noFill/>
            <a:miter lim="800000"/>
            <a:headEnd/>
            <a:tailEnd/>
          </a:ln>
        </p:spPr>
        <p:txBody>
          <a:bodyPr wrap="none">
            <a:prstTxWarp prst="textNoShape">
              <a:avLst/>
            </a:prstTxWarp>
            <a:spAutoFit/>
          </a:bodyPr>
          <a:lstStyle/>
          <a:p>
            <a:r>
              <a:rPr lang="en-US" sz="1200">
                <a:latin typeface="Constantia" pitchFamily="-72" charset="0"/>
              </a:rPr>
              <a:t>Copyright © 2014 Pearson Education, Inc.</a:t>
            </a:r>
          </a:p>
        </p:txBody>
      </p:sp>
      <p:sp>
        <p:nvSpPr>
          <p:cNvPr id="15364" name="Slide Number Placeholder 8"/>
          <p:cNvSpPr>
            <a:spLocks noGrp="1"/>
          </p:cNvSpPr>
          <p:nvPr/>
        </p:nvSpPr>
        <p:spPr bwMode="auto">
          <a:xfrm>
            <a:off x="8178800" y="6351588"/>
            <a:ext cx="762000" cy="365125"/>
          </a:xfrm>
          <a:prstGeom prst="rect">
            <a:avLst/>
          </a:prstGeom>
          <a:noFill/>
          <a:ln w="9525">
            <a:noFill/>
            <a:miter lim="800000"/>
            <a:headEnd/>
            <a:tailEnd/>
          </a:ln>
        </p:spPr>
        <p:txBody>
          <a:bodyPr lIns="0" tIns="0" rIns="0" bIns="0" anchor="b">
            <a:prstTxWarp prst="textNoShape">
              <a:avLst/>
            </a:prstTxWarp>
          </a:bodyPr>
          <a:lstStyle/>
          <a:p>
            <a:pPr algn="r"/>
            <a:fld id="{4ACAEE27-ACA6-449B-952F-4678C407C9D1}" type="slidenum">
              <a:rPr lang="en-US" sz="1200">
                <a:latin typeface="Constantia" pitchFamily="-72" charset="0"/>
              </a:rPr>
              <a:pPr algn="r"/>
              <a:t>1</a:t>
            </a:fld>
            <a:endParaRPr lang="en-US" sz="1200">
              <a:latin typeface="Constantia" pitchFamily="-7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latin typeface="Calibri" pitchFamily="-72" charset="0"/>
              </a:rPr>
              <a:t>Unintentional Fieldworker Error</a:t>
            </a:r>
          </a:p>
        </p:txBody>
      </p:sp>
      <p:sp>
        <p:nvSpPr>
          <p:cNvPr id="35842" name="Content Placeholder 2"/>
          <p:cNvSpPr>
            <a:spLocks noGrp="1"/>
          </p:cNvSpPr>
          <p:nvPr>
            <p:ph idx="1"/>
          </p:nvPr>
        </p:nvSpPr>
        <p:spPr/>
        <p:txBody>
          <a:bodyPr/>
          <a:lstStyle/>
          <a:p>
            <a:r>
              <a:rPr lang="en-US" b="1" smtClean="0">
                <a:latin typeface="Constantia" pitchFamily="-72" charset="0"/>
              </a:rPr>
              <a:t>Unintentional fieldworker error</a:t>
            </a:r>
            <a:r>
              <a:rPr lang="en-US" smtClean="0">
                <a:latin typeface="Constantia" pitchFamily="-72" charset="0"/>
              </a:rPr>
              <a:t>: errors committed when an interviewer believes he or she is performing correctly</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latin typeface="Calibri" pitchFamily="-72" charset="0"/>
              </a:rPr>
              <a:t>Unintentional Fieldworker Error</a:t>
            </a:r>
          </a:p>
        </p:txBody>
      </p:sp>
      <p:sp>
        <p:nvSpPr>
          <p:cNvPr id="37890" name="Content Placeholder 2"/>
          <p:cNvSpPr>
            <a:spLocks noGrp="1"/>
          </p:cNvSpPr>
          <p:nvPr>
            <p:ph idx="1"/>
          </p:nvPr>
        </p:nvSpPr>
        <p:spPr/>
        <p:txBody>
          <a:bodyPr/>
          <a:lstStyle/>
          <a:p>
            <a:r>
              <a:rPr lang="en-US" smtClean="0">
                <a:latin typeface="Constantia" pitchFamily="-72" charset="0"/>
              </a:rPr>
              <a:t>Interviewer personal characteristics occurs because of the interviewer’s personal characteristics such as accent, sex, and demeanor.</a:t>
            </a:r>
          </a:p>
          <a:p>
            <a:r>
              <a:rPr lang="en-US" smtClean="0">
                <a:latin typeface="Constantia" pitchFamily="-72" charset="0"/>
              </a:rPr>
              <a:t>Interviewer misunderstanding occurs when the interviewer believes he or she knows how to administer a survey but instead does it incorrectly.</a:t>
            </a:r>
          </a:p>
          <a:p>
            <a:r>
              <a:rPr lang="en-US" smtClean="0">
                <a:latin typeface="Constantia" pitchFamily="-72" charset="0"/>
              </a:rPr>
              <a:t>Fatigue-related mistakes occur when the interviewer becomes tired.</a:t>
            </a:r>
          </a:p>
          <a:p>
            <a:endParaRPr lang="en-US" smtClean="0">
              <a:latin typeface="Constantia" pitchFamily="-72" charset="0"/>
            </a:endParaRPr>
          </a:p>
          <a:p>
            <a:endParaRPr lang="en-US" smtClean="0">
              <a:latin typeface="Constantia" pitchFamily="-72" charset="0"/>
            </a:endParaRP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latin typeface="Calibri" pitchFamily="-72" charset="0"/>
              </a:rPr>
              <a:t>Intentional Respondent Error</a:t>
            </a:r>
          </a:p>
        </p:txBody>
      </p:sp>
      <p:sp>
        <p:nvSpPr>
          <p:cNvPr id="39938" name="Content Placeholder 2"/>
          <p:cNvSpPr>
            <a:spLocks noGrp="1"/>
          </p:cNvSpPr>
          <p:nvPr>
            <p:ph idx="1"/>
          </p:nvPr>
        </p:nvSpPr>
        <p:spPr/>
        <p:txBody>
          <a:bodyPr/>
          <a:lstStyle/>
          <a:p>
            <a:r>
              <a:rPr lang="en-US" b="1" smtClean="0">
                <a:latin typeface="Constantia" pitchFamily="-72" charset="0"/>
              </a:rPr>
              <a:t>Intentional respondent error</a:t>
            </a:r>
            <a:r>
              <a:rPr lang="en-US" smtClean="0">
                <a:latin typeface="Constantia" pitchFamily="-72" charset="0"/>
              </a:rPr>
              <a:t>: errors committed when there are respondents who willfully misrepresent themselves in surveys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latin typeface="Calibri" pitchFamily="-72" charset="0"/>
              </a:rPr>
              <a:t>Intentional Respondent Error</a:t>
            </a:r>
          </a:p>
        </p:txBody>
      </p:sp>
      <p:sp>
        <p:nvSpPr>
          <p:cNvPr id="41986" name="Content Placeholder 2"/>
          <p:cNvSpPr>
            <a:spLocks noGrp="1"/>
          </p:cNvSpPr>
          <p:nvPr>
            <p:ph idx="1"/>
          </p:nvPr>
        </p:nvSpPr>
        <p:spPr/>
        <p:txBody>
          <a:bodyPr/>
          <a:lstStyle/>
          <a:p>
            <a:pPr marL="484188" indent="-457200"/>
            <a:r>
              <a:rPr lang="en-US" b="1" smtClean="0">
                <a:latin typeface="Constantia" pitchFamily="-72" charset="0"/>
              </a:rPr>
              <a:t>Falsehoods</a:t>
            </a:r>
            <a:r>
              <a:rPr lang="en-US" smtClean="0">
                <a:latin typeface="Constantia" pitchFamily="-72" charset="0"/>
              </a:rPr>
              <a:t> occur when respondents fail to tell the truth in surveys.</a:t>
            </a:r>
          </a:p>
          <a:p>
            <a:pPr marL="484188" indent="-457200"/>
            <a:r>
              <a:rPr lang="en-US" b="1" smtClean="0">
                <a:latin typeface="Constantia" pitchFamily="-72" charset="0"/>
              </a:rPr>
              <a:t>Nonresponse</a:t>
            </a:r>
            <a:r>
              <a:rPr lang="en-US" smtClean="0">
                <a:latin typeface="Constantia" pitchFamily="-72" charset="0"/>
              </a:rPr>
              <a:t> occurs when the prospective respondent fails to take part in a survey or to answer specific questions on the survey.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963613"/>
            <a:ext cx="8229600" cy="1143000"/>
          </a:xfrm>
        </p:spPr>
        <p:txBody>
          <a:bodyPr/>
          <a:lstStyle/>
          <a:p>
            <a:r>
              <a:rPr lang="en-US" smtClean="0">
                <a:latin typeface="Calibri" pitchFamily="-72" charset="0"/>
              </a:rPr>
              <a:t>Unintentional Respondent Error</a:t>
            </a:r>
          </a:p>
        </p:txBody>
      </p:sp>
      <p:sp>
        <p:nvSpPr>
          <p:cNvPr id="44034" name="Content Placeholder 2"/>
          <p:cNvSpPr>
            <a:spLocks noGrp="1"/>
          </p:cNvSpPr>
          <p:nvPr>
            <p:ph idx="1"/>
          </p:nvPr>
        </p:nvSpPr>
        <p:spPr>
          <a:xfrm>
            <a:off x="457200" y="2363788"/>
            <a:ext cx="8229600" cy="4389437"/>
          </a:xfrm>
        </p:spPr>
        <p:txBody>
          <a:bodyPr/>
          <a:lstStyle/>
          <a:p>
            <a:r>
              <a:rPr lang="en-US" b="1" smtClean="0">
                <a:latin typeface="Constantia" pitchFamily="-72" charset="0"/>
              </a:rPr>
              <a:t>Unintentional respondent error</a:t>
            </a:r>
            <a:r>
              <a:rPr lang="en-US" smtClean="0">
                <a:latin typeface="Constantia" pitchFamily="-72" charset="0"/>
              </a:rPr>
              <a:t>: errors committed when a respondent gives a response that is not valid but that he or she believes is the truth</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944563"/>
            <a:ext cx="8229600" cy="1143000"/>
          </a:xfrm>
        </p:spPr>
        <p:txBody>
          <a:bodyPr/>
          <a:lstStyle/>
          <a:p>
            <a:r>
              <a:rPr lang="en-US" smtClean="0">
                <a:latin typeface="Calibri" pitchFamily="-72" charset="0"/>
              </a:rPr>
              <a:t>Unintentional Respondent Error</a:t>
            </a:r>
          </a:p>
        </p:txBody>
      </p:sp>
      <p:sp>
        <p:nvSpPr>
          <p:cNvPr id="46082" name="Content Placeholder 2"/>
          <p:cNvSpPr>
            <a:spLocks noGrp="1"/>
          </p:cNvSpPr>
          <p:nvPr>
            <p:ph idx="1"/>
          </p:nvPr>
        </p:nvSpPr>
        <p:spPr>
          <a:xfrm>
            <a:off x="457200" y="2344738"/>
            <a:ext cx="8229600" cy="4111625"/>
          </a:xfrm>
        </p:spPr>
        <p:txBody>
          <a:bodyPr/>
          <a:lstStyle/>
          <a:p>
            <a:r>
              <a:rPr lang="en-US" b="1" smtClean="0">
                <a:latin typeface="Constantia" pitchFamily="-72" charset="0"/>
              </a:rPr>
              <a:t>Respondent misunderstanding </a:t>
            </a:r>
            <a:r>
              <a:rPr lang="en-US" smtClean="0">
                <a:latin typeface="Constantia" pitchFamily="-72" charset="0"/>
              </a:rPr>
              <a:t>occurs when a respondent gives an answer without comprehending the question and/or the accompanying instructions.</a:t>
            </a:r>
          </a:p>
          <a:p>
            <a:r>
              <a:rPr lang="en-US" b="1" smtClean="0">
                <a:latin typeface="Constantia" pitchFamily="-72" charset="0"/>
              </a:rPr>
              <a:t>Guessing</a:t>
            </a:r>
            <a:r>
              <a:rPr lang="en-US" smtClean="0">
                <a:latin typeface="Constantia" pitchFamily="-72" charset="0"/>
              </a:rPr>
              <a:t> occurs when a respondent gives an answer when he or she is uncertain of its accuracy.</a:t>
            </a:r>
          </a:p>
          <a:p>
            <a:endParaRPr lang="en-US" smtClean="0">
              <a:latin typeface="Constantia" pitchFamily="-72" charset="0"/>
            </a:endParaRP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954088"/>
            <a:ext cx="8229600" cy="1143000"/>
          </a:xfrm>
        </p:spPr>
        <p:txBody>
          <a:bodyPr/>
          <a:lstStyle/>
          <a:p>
            <a:r>
              <a:rPr lang="en-US" smtClean="0">
                <a:latin typeface="Calibri" pitchFamily="-72" charset="0"/>
              </a:rPr>
              <a:t>Unintentional Respondent Error</a:t>
            </a:r>
          </a:p>
        </p:txBody>
      </p:sp>
      <p:sp>
        <p:nvSpPr>
          <p:cNvPr id="48130" name="Content Placeholder 2"/>
          <p:cNvSpPr>
            <a:spLocks noGrp="1"/>
          </p:cNvSpPr>
          <p:nvPr>
            <p:ph idx="1"/>
          </p:nvPr>
        </p:nvSpPr>
        <p:spPr>
          <a:xfrm>
            <a:off x="457200" y="2354263"/>
            <a:ext cx="8229600" cy="4389437"/>
          </a:xfrm>
        </p:spPr>
        <p:txBody>
          <a:bodyPr/>
          <a:lstStyle/>
          <a:p>
            <a:r>
              <a:rPr lang="en-US" smtClean="0">
                <a:latin typeface="Constantia" pitchFamily="-72" charset="0"/>
              </a:rPr>
              <a:t>Attention loss occurs when a respondent’s interest in the survey wanes.</a:t>
            </a:r>
          </a:p>
          <a:p>
            <a:r>
              <a:rPr lang="en-US" smtClean="0">
                <a:latin typeface="Constantia" pitchFamily="-72" charset="0"/>
              </a:rPr>
              <a:t>Distractions (such as interruptions) may occur while questionnaire administration takes place.</a:t>
            </a:r>
          </a:p>
          <a:p>
            <a:r>
              <a:rPr lang="en-US" smtClean="0">
                <a:latin typeface="Constantia" pitchFamily="-72" charset="0"/>
              </a:rPr>
              <a:t>Fatigue occurs when a respondent becomes tired of participating in a survey.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590550" y="989013"/>
            <a:ext cx="8229600" cy="1143000"/>
          </a:xfrm>
        </p:spPr>
        <p:txBody>
          <a:bodyPr>
            <a:normAutofit fontScale="90000"/>
          </a:bodyPr>
          <a:lstStyle/>
          <a:p>
            <a:pPr fontAlgn="auto">
              <a:spcAft>
                <a:spcPts val="0"/>
              </a:spcAft>
              <a:defRPr/>
            </a:pPr>
            <a:r>
              <a:rPr lang="en-US" dirty="0" smtClean="0">
                <a:ea typeface="+mj-ea"/>
                <a:cs typeface="+mj-cs"/>
              </a:rPr>
              <a:t>How to Control Data Collection Errors: Fieldworkers</a:t>
            </a:r>
          </a:p>
        </p:txBody>
      </p:sp>
      <p:grpSp>
        <p:nvGrpSpPr>
          <p:cNvPr id="50178" name="Group 8"/>
          <p:cNvGrpSpPr>
            <a:grpSpLocks/>
          </p:cNvGrpSpPr>
          <p:nvPr/>
        </p:nvGrpSpPr>
        <p:grpSpPr bwMode="auto">
          <a:xfrm>
            <a:off x="700088" y="2457450"/>
            <a:ext cx="7891462" cy="3384550"/>
            <a:chOff x="1981200" y="2619955"/>
            <a:chExt cx="6524625" cy="2170209"/>
          </a:xfrm>
        </p:grpSpPr>
        <p:pic>
          <p:nvPicPr>
            <p:cNvPr id="50179" name="Picture 2"/>
            <p:cNvPicPr>
              <a:picLocks noChangeAspect="1" noChangeArrowheads="1"/>
            </p:cNvPicPr>
            <p:nvPr/>
          </p:nvPicPr>
          <p:blipFill>
            <a:blip r:embed="rId3"/>
            <a:srcRect/>
            <a:stretch>
              <a:fillRect/>
            </a:stretch>
          </p:blipFill>
          <p:spPr bwMode="auto">
            <a:xfrm>
              <a:off x="1981200" y="2619955"/>
              <a:ext cx="6524625" cy="409575"/>
            </a:xfrm>
            <a:prstGeom prst="rect">
              <a:avLst/>
            </a:prstGeom>
            <a:noFill/>
            <a:ln w="9525">
              <a:noFill/>
              <a:miter lim="800000"/>
              <a:headEnd/>
              <a:tailEnd/>
            </a:ln>
          </p:spPr>
        </p:pic>
        <p:pic>
          <p:nvPicPr>
            <p:cNvPr id="50180" name="Picture 4"/>
            <p:cNvPicPr>
              <a:picLocks noChangeAspect="1" noChangeArrowheads="1"/>
            </p:cNvPicPr>
            <p:nvPr/>
          </p:nvPicPr>
          <p:blipFill>
            <a:blip r:embed="rId4"/>
            <a:srcRect/>
            <a:stretch>
              <a:fillRect/>
            </a:stretch>
          </p:blipFill>
          <p:spPr bwMode="auto">
            <a:xfrm>
              <a:off x="2043112" y="3056614"/>
              <a:ext cx="6400800" cy="1733550"/>
            </a:xfrm>
            <a:prstGeom prst="rect">
              <a:avLst/>
            </a:prstGeom>
            <a:noFill/>
            <a:ln w="9525">
              <a:noFill/>
              <a:miter lim="800000"/>
              <a:headEnd/>
              <a:tailEnd/>
            </a:ln>
          </p:spPr>
        </p:pic>
      </p:grpSp>
      <p:sp>
        <p:nvSpPr>
          <p:cNvPr id="50181" name="Text Box 5"/>
          <p:cNvSpPr txBox="1">
            <a:spLocks noChangeArrowheads="1"/>
          </p:cNvSpPr>
          <p:nvPr/>
        </p:nvSpPr>
        <p:spPr bwMode="auto">
          <a:xfrm>
            <a:off x="850900" y="5888038"/>
            <a:ext cx="5456238" cy="366712"/>
          </a:xfrm>
          <a:prstGeom prst="rect">
            <a:avLst/>
          </a:prstGeom>
          <a:noFill/>
          <a:ln w="9525">
            <a:noFill/>
            <a:miter lim="800000"/>
            <a:headEnd/>
            <a:tailEnd/>
          </a:ln>
        </p:spPr>
        <p:txBody>
          <a:bodyPr wrap="none">
            <a:prstTxWarp prst="textNoShape">
              <a:avLst/>
            </a:prstTxWarp>
            <a:spAutoFit/>
          </a:bodyPr>
          <a:lstStyle/>
          <a:p>
            <a:r>
              <a:rPr lang="en-US"/>
              <a:t>Table 11.2 </a:t>
            </a:r>
            <a:r>
              <a:rPr lang="en-US" b="1"/>
              <a:t>How to Control Data-Collection Errors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71488" y="1058863"/>
            <a:ext cx="8229600" cy="1143000"/>
          </a:xfrm>
        </p:spPr>
        <p:txBody>
          <a:bodyPr>
            <a:normAutofit fontScale="90000"/>
          </a:bodyPr>
          <a:lstStyle/>
          <a:p>
            <a:pPr fontAlgn="auto">
              <a:spcAft>
                <a:spcPts val="0"/>
              </a:spcAft>
              <a:defRPr/>
            </a:pPr>
            <a:r>
              <a:rPr lang="en-US" dirty="0" smtClean="0">
                <a:ea typeface="+mj-ea"/>
                <a:cs typeface="+mj-cs"/>
              </a:rPr>
              <a:t>How to Control Data Collection Errors: Fieldworkers</a:t>
            </a:r>
          </a:p>
        </p:txBody>
      </p:sp>
      <p:grpSp>
        <p:nvGrpSpPr>
          <p:cNvPr id="52226" name="Group 8"/>
          <p:cNvGrpSpPr>
            <a:grpSpLocks/>
          </p:cNvGrpSpPr>
          <p:nvPr/>
        </p:nvGrpSpPr>
        <p:grpSpPr bwMode="auto">
          <a:xfrm>
            <a:off x="768350" y="2344738"/>
            <a:ext cx="7742238" cy="3151187"/>
            <a:chOff x="1947862" y="2623930"/>
            <a:chExt cx="6524625" cy="2374210"/>
          </a:xfrm>
        </p:grpSpPr>
        <p:pic>
          <p:nvPicPr>
            <p:cNvPr id="52227" name="Picture 2"/>
            <p:cNvPicPr>
              <a:picLocks noChangeAspect="1" noChangeArrowheads="1"/>
            </p:cNvPicPr>
            <p:nvPr/>
          </p:nvPicPr>
          <p:blipFill>
            <a:blip r:embed="rId3"/>
            <a:srcRect/>
            <a:stretch>
              <a:fillRect/>
            </a:stretch>
          </p:blipFill>
          <p:spPr bwMode="auto">
            <a:xfrm>
              <a:off x="1947862" y="2623930"/>
              <a:ext cx="6524625" cy="409575"/>
            </a:xfrm>
            <a:prstGeom prst="rect">
              <a:avLst/>
            </a:prstGeom>
            <a:noFill/>
            <a:ln w="9525">
              <a:noFill/>
              <a:miter lim="800000"/>
              <a:headEnd/>
              <a:tailEnd/>
            </a:ln>
          </p:spPr>
        </p:pic>
        <p:pic>
          <p:nvPicPr>
            <p:cNvPr id="52228" name="Picture 2"/>
            <p:cNvPicPr>
              <a:picLocks noChangeAspect="1" noChangeArrowheads="1"/>
            </p:cNvPicPr>
            <p:nvPr/>
          </p:nvPicPr>
          <p:blipFill>
            <a:blip r:embed="rId4"/>
            <a:srcRect/>
            <a:stretch>
              <a:fillRect/>
            </a:stretch>
          </p:blipFill>
          <p:spPr bwMode="auto">
            <a:xfrm>
              <a:off x="2057400" y="3140765"/>
              <a:ext cx="6000750" cy="1857375"/>
            </a:xfrm>
            <a:prstGeom prst="rect">
              <a:avLst/>
            </a:prstGeom>
            <a:noFill/>
            <a:ln w="9525">
              <a:noFill/>
              <a:miter lim="800000"/>
              <a:headEnd/>
              <a:tailEnd/>
            </a:ln>
          </p:spPr>
        </p:pic>
      </p:grpSp>
      <p:sp>
        <p:nvSpPr>
          <p:cNvPr id="52229" name="Text Box 5"/>
          <p:cNvSpPr txBox="1">
            <a:spLocks noChangeArrowheads="1"/>
          </p:cNvSpPr>
          <p:nvPr/>
        </p:nvSpPr>
        <p:spPr bwMode="auto">
          <a:xfrm>
            <a:off x="850900" y="5888038"/>
            <a:ext cx="6078538" cy="366712"/>
          </a:xfrm>
          <a:prstGeom prst="rect">
            <a:avLst/>
          </a:prstGeom>
          <a:noFill/>
          <a:ln w="9525">
            <a:noFill/>
            <a:miter lim="800000"/>
            <a:headEnd/>
            <a:tailEnd/>
          </a:ln>
        </p:spPr>
        <p:txBody>
          <a:bodyPr wrap="none">
            <a:prstTxWarp prst="textNoShape">
              <a:avLst/>
            </a:prstTxWarp>
            <a:spAutoFit/>
          </a:bodyPr>
          <a:lstStyle/>
          <a:p>
            <a:r>
              <a:rPr lang="en-US"/>
              <a:t>Table 11.2, cont. </a:t>
            </a:r>
            <a:r>
              <a:rPr lang="en-US" b="1"/>
              <a:t>How to Control Data-Collection Errors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977900"/>
            <a:ext cx="8229600" cy="1143000"/>
          </a:xfrm>
        </p:spPr>
        <p:txBody>
          <a:bodyPr>
            <a:normAutofit fontScale="90000"/>
          </a:bodyPr>
          <a:lstStyle/>
          <a:p>
            <a:pPr fontAlgn="auto">
              <a:spcAft>
                <a:spcPts val="0"/>
              </a:spcAft>
              <a:defRPr/>
            </a:pPr>
            <a:r>
              <a:rPr lang="en-US" dirty="0" smtClean="0">
                <a:ea typeface="+mj-ea"/>
                <a:cs typeface="+mj-cs"/>
              </a:rPr>
              <a:t>Field Data Collection Quality Controls</a:t>
            </a:r>
            <a:endParaRPr lang="en-US" dirty="0">
              <a:ea typeface="+mj-ea"/>
              <a:cs typeface="+mj-cs"/>
            </a:endParaRPr>
          </a:p>
        </p:txBody>
      </p:sp>
      <p:sp>
        <p:nvSpPr>
          <p:cNvPr id="54274" name="Content Placeholder 2"/>
          <p:cNvSpPr>
            <a:spLocks noGrp="1"/>
          </p:cNvSpPr>
          <p:nvPr>
            <p:ph idx="1"/>
          </p:nvPr>
        </p:nvSpPr>
        <p:spPr>
          <a:xfrm>
            <a:off x="479425" y="2355850"/>
            <a:ext cx="8229600" cy="4389438"/>
          </a:xfrm>
        </p:spPr>
        <p:txBody>
          <a:bodyPr/>
          <a:lstStyle/>
          <a:p>
            <a:r>
              <a:rPr lang="en-US" smtClean="0">
                <a:latin typeface="Constantia" pitchFamily="-72" charset="0"/>
              </a:rPr>
              <a:t>Control of intentional fieldworker error</a:t>
            </a:r>
          </a:p>
          <a:p>
            <a:pPr lvl="1"/>
            <a:r>
              <a:rPr lang="en-US" b="1" smtClean="0">
                <a:latin typeface="Constantia" pitchFamily="-72" charset="0"/>
              </a:rPr>
              <a:t>Supervision</a:t>
            </a:r>
            <a:r>
              <a:rPr lang="en-US" smtClean="0">
                <a:latin typeface="Constantia" pitchFamily="-72" charset="0"/>
              </a:rPr>
              <a:t> uses administrators to oversee the work of field data collection workers.</a:t>
            </a:r>
          </a:p>
          <a:p>
            <a:pPr lvl="1"/>
            <a:r>
              <a:rPr lang="en-US" b="1" smtClean="0">
                <a:latin typeface="Constantia" pitchFamily="-72" charset="0"/>
              </a:rPr>
              <a:t>Validation</a:t>
            </a:r>
            <a:r>
              <a:rPr lang="en-US" smtClean="0">
                <a:latin typeface="Constantia" pitchFamily="-72" charset="0"/>
              </a:rPr>
              <a:t> verifies that the interviewer did the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latin typeface="Calibri" pitchFamily="-72" charset="0"/>
              </a:rPr>
              <a:t>Learning Objectives</a:t>
            </a:r>
          </a:p>
        </p:txBody>
      </p:sp>
      <p:sp>
        <p:nvSpPr>
          <p:cNvPr id="17410" name="Content Placeholder 2"/>
          <p:cNvSpPr>
            <a:spLocks noGrp="1"/>
          </p:cNvSpPr>
          <p:nvPr>
            <p:ph idx="1"/>
          </p:nvPr>
        </p:nvSpPr>
        <p:spPr/>
        <p:txBody>
          <a:bodyPr/>
          <a:lstStyle/>
          <a:p>
            <a:r>
              <a:rPr lang="en-US" smtClean="0">
                <a:latin typeface="Constantia" pitchFamily="-72" charset="0"/>
              </a:rPr>
              <a:t>To learn about total error and how nonsampling error is related to it</a:t>
            </a:r>
          </a:p>
          <a:p>
            <a:r>
              <a:rPr lang="en-US" smtClean="0">
                <a:latin typeface="Constantia" pitchFamily="-72" charset="0"/>
              </a:rPr>
              <a:t>To understand the sources of data collection errors and how to minimize them</a:t>
            </a:r>
          </a:p>
          <a:p>
            <a:r>
              <a:rPr lang="en-US" smtClean="0">
                <a:latin typeface="Constantia" pitchFamily="-72" charset="0"/>
              </a:rPr>
              <a:t>To learn about the various types of nonresponse error and how to calculate response rate to measure nonresponse error</a:t>
            </a:r>
          </a:p>
          <a:p>
            <a:r>
              <a:rPr lang="en-US" smtClean="0">
                <a:latin typeface="Constantia" pitchFamily="-72" charset="0"/>
              </a:rPr>
              <a:t>To become acquainted with data quality errors and how to handle them</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969963"/>
            <a:ext cx="8229600" cy="1143000"/>
          </a:xfrm>
        </p:spPr>
        <p:txBody>
          <a:bodyPr>
            <a:normAutofit fontScale="90000"/>
          </a:bodyPr>
          <a:lstStyle/>
          <a:p>
            <a:pPr fontAlgn="auto">
              <a:spcAft>
                <a:spcPts val="0"/>
              </a:spcAft>
              <a:defRPr/>
            </a:pPr>
            <a:r>
              <a:rPr lang="en-US" dirty="0" smtClean="0">
                <a:ea typeface="+mj-ea"/>
                <a:cs typeface="+mj-cs"/>
              </a:rPr>
              <a:t>Field Data Collection Quality Controls</a:t>
            </a:r>
            <a:endParaRPr lang="en-US" dirty="0">
              <a:ea typeface="+mj-ea"/>
              <a:cs typeface="+mj-cs"/>
            </a:endParaRPr>
          </a:p>
        </p:txBody>
      </p:sp>
      <p:sp>
        <p:nvSpPr>
          <p:cNvPr id="56322" name="Content Placeholder 2"/>
          <p:cNvSpPr>
            <a:spLocks noGrp="1"/>
          </p:cNvSpPr>
          <p:nvPr>
            <p:ph idx="1"/>
          </p:nvPr>
        </p:nvSpPr>
        <p:spPr>
          <a:xfrm>
            <a:off x="434975" y="2216150"/>
            <a:ext cx="8229600" cy="4389438"/>
          </a:xfrm>
        </p:spPr>
        <p:txBody>
          <a:bodyPr/>
          <a:lstStyle/>
          <a:p>
            <a:r>
              <a:rPr lang="en-US" smtClean="0">
                <a:latin typeface="Constantia" pitchFamily="-72" charset="0"/>
              </a:rPr>
              <a:t>Control of unintentional fieldworker error</a:t>
            </a:r>
          </a:p>
          <a:p>
            <a:pPr lvl="1"/>
            <a:r>
              <a:rPr lang="en-US" b="1" smtClean="0">
                <a:latin typeface="Constantia" pitchFamily="-72" charset="0"/>
              </a:rPr>
              <a:t>Orientation sessions </a:t>
            </a:r>
            <a:r>
              <a:rPr lang="en-US" smtClean="0">
                <a:latin typeface="Constantia" pitchFamily="-72" charset="0"/>
              </a:rPr>
              <a:t>are meetings in which the supervisor introduces the survey and questionnaire administration.</a:t>
            </a:r>
          </a:p>
          <a:p>
            <a:pPr lvl="1"/>
            <a:r>
              <a:rPr lang="en-US" b="1" smtClean="0">
                <a:latin typeface="Constantia" pitchFamily="-72" charset="0"/>
              </a:rPr>
              <a:t>Role-playing sessions</a:t>
            </a:r>
            <a:r>
              <a:rPr lang="en-US" smtClean="0">
                <a:latin typeface="Constantia" pitchFamily="-72" charset="0"/>
              </a:rPr>
              <a:t> are dry runs or dress rehearsals of the questionnaire with the supervisor or some other interviewer playing the respondent’s role.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941388"/>
            <a:ext cx="8229600" cy="1143000"/>
          </a:xfrm>
        </p:spPr>
        <p:txBody>
          <a:bodyPr>
            <a:normAutofit fontScale="90000"/>
          </a:bodyPr>
          <a:lstStyle/>
          <a:p>
            <a:pPr fontAlgn="auto">
              <a:spcAft>
                <a:spcPts val="0"/>
              </a:spcAft>
              <a:defRPr/>
            </a:pPr>
            <a:r>
              <a:rPr lang="en-US" dirty="0" smtClean="0">
                <a:ea typeface="+mj-ea"/>
                <a:cs typeface="+mj-cs"/>
              </a:rPr>
              <a:t>Field Data Collection Quality Controls</a:t>
            </a:r>
            <a:endParaRPr lang="en-US" dirty="0">
              <a:ea typeface="+mj-ea"/>
              <a:cs typeface="+mj-cs"/>
            </a:endParaRPr>
          </a:p>
        </p:txBody>
      </p:sp>
      <p:sp>
        <p:nvSpPr>
          <p:cNvPr id="58370" name="Content Placeholder 2"/>
          <p:cNvSpPr>
            <a:spLocks noGrp="1"/>
          </p:cNvSpPr>
          <p:nvPr>
            <p:ph idx="1"/>
          </p:nvPr>
        </p:nvSpPr>
        <p:spPr>
          <a:xfrm>
            <a:off x="412750" y="2252663"/>
            <a:ext cx="8229600" cy="4389437"/>
          </a:xfrm>
        </p:spPr>
        <p:txBody>
          <a:bodyPr/>
          <a:lstStyle/>
          <a:p>
            <a:r>
              <a:rPr lang="en-US" smtClean="0">
                <a:latin typeface="Constantia" pitchFamily="-72" charset="0"/>
              </a:rPr>
              <a:t>Control of intentional respondent error</a:t>
            </a:r>
          </a:p>
          <a:p>
            <a:pPr lvl="1"/>
            <a:r>
              <a:rPr lang="en-US" b="1" smtClean="0">
                <a:latin typeface="Constantia" pitchFamily="-72" charset="0"/>
              </a:rPr>
              <a:t>Anonymity</a:t>
            </a:r>
            <a:r>
              <a:rPr lang="en-US" smtClean="0">
                <a:latin typeface="Constantia" pitchFamily="-72" charset="0"/>
              </a:rPr>
              <a:t> occurs when the respondent is assured that his or her name will not be associated with his or her answers.</a:t>
            </a:r>
          </a:p>
          <a:p>
            <a:pPr lvl="1"/>
            <a:r>
              <a:rPr lang="en-US" b="1" smtClean="0">
                <a:latin typeface="Constantia" pitchFamily="-72" charset="0"/>
              </a:rPr>
              <a:t>Confidentiality</a:t>
            </a:r>
            <a:r>
              <a:rPr lang="en-US" smtClean="0">
                <a:latin typeface="Constantia" pitchFamily="-72" charset="0"/>
              </a:rPr>
              <a:t> occurs when the respondent is given assurances that his or her answers will remain private. Both assurances are believed to be helpful in forestalling falsehoods.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974725"/>
            <a:ext cx="8229600" cy="1143000"/>
          </a:xfrm>
        </p:spPr>
        <p:txBody>
          <a:bodyPr>
            <a:normAutofit fontScale="90000"/>
          </a:bodyPr>
          <a:lstStyle/>
          <a:p>
            <a:pPr fontAlgn="auto">
              <a:spcAft>
                <a:spcPts val="0"/>
              </a:spcAft>
              <a:defRPr/>
            </a:pPr>
            <a:r>
              <a:rPr lang="en-US" dirty="0" smtClean="0">
                <a:ea typeface="+mj-ea"/>
                <a:cs typeface="+mj-cs"/>
              </a:rPr>
              <a:t>Field Data Collection Quality Controls</a:t>
            </a:r>
            <a:endParaRPr lang="en-US" dirty="0">
              <a:ea typeface="+mj-ea"/>
              <a:cs typeface="+mj-cs"/>
            </a:endParaRPr>
          </a:p>
        </p:txBody>
      </p:sp>
      <p:sp>
        <p:nvSpPr>
          <p:cNvPr id="32771" name="Content Placeholder 2"/>
          <p:cNvSpPr>
            <a:spLocks noGrp="1"/>
          </p:cNvSpPr>
          <p:nvPr>
            <p:ph idx="1"/>
          </p:nvPr>
        </p:nvSpPr>
        <p:spPr>
          <a:xfrm>
            <a:off x="525463" y="2257425"/>
            <a:ext cx="8229600" cy="4389438"/>
          </a:xfrm>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Control of intentional respondent error</a:t>
            </a:r>
          </a:p>
          <a:p>
            <a:pPr marL="640080" lvl="1" indent="-246888" fontAlgn="auto">
              <a:spcAft>
                <a:spcPts val="0"/>
              </a:spcAft>
              <a:buFont typeface="Wingdings 2"/>
              <a:buChar char=""/>
              <a:defRPr/>
            </a:pPr>
            <a:r>
              <a:rPr lang="en-US" dirty="0" smtClean="0">
                <a:ea typeface="+mn-ea"/>
              </a:rPr>
              <a:t>One tactic for reducing falsehoods and nonresponse error is the use of </a:t>
            </a:r>
            <a:r>
              <a:rPr lang="en-US" b="1" dirty="0" smtClean="0">
                <a:ea typeface="+mn-ea"/>
              </a:rPr>
              <a:t>incentives</a:t>
            </a:r>
            <a:r>
              <a:rPr lang="en-US" dirty="0" smtClean="0">
                <a:ea typeface="+mn-ea"/>
              </a:rPr>
              <a:t>, which are cash payments, gifts, or something of value promised to respondents in return for their participation.</a:t>
            </a:r>
          </a:p>
          <a:p>
            <a:pPr marL="393192" lvl="1" indent="0" fontAlgn="auto">
              <a:spcAft>
                <a:spcPts val="0"/>
              </a:spcAft>
              <a:buFont typeface="Wingdings 2"/>
              <a:buNone/>
              <a:defRPr/>
            </a:pPr>
            <a:endParaRPr lang="en-US" dirty="0" smtClean="0">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947738"/>
            <a:ext cx="8229600" cy="1143000"/>
          </a:xfrm>
        </p:spPr>
        <p:txBody>
          <a:bodyPr>
            <a:normAutofit fontScale="90000"/>
          </a:bodyPr>
          <a:lstStyle/>
          <a:p>
            <a:pPr fontAlgn="auto">
              <a:spcAft>
                <a:spcPts val="0"/>
              </a:spcAft>
              <a:defRPr/>
            </a:pPr>
            <a:r>
              <a:rPr lang="en-US" dirty="0" smtClean="0">
                <a:ea typeface="+mj-ea"/>
                <a:cs typeface="+mj-cs"/>
              </a:rPr>
              <a:t>Field Data Collection Quality Controls</a:t>
            </a:r>
            <a:endParaRPr lang="en-US" dirty="0">
              <a:ea typeface="+mj-ea"/>
              <a:cs typeface="+mj-cs"/>
            </a:endParaRPr>
          </a:p>
        </p:txBody>
      </p:sp>
      <p:sp>
        <p:nvSpPr>
          <p:cNvPr id="34819" name="Content Placeholder 2"/>
          <p:cNvSpPr>
            <a:spLocks noGrp="1"/>
          </p:cNvSpPr>
          <p:nvPr>
            <p:ph idx="1"/>
          </p:nvPr>
        </p:nvSpPr>
        <p:spPr>
          <a:xfrm>
            <a:off x="403225" y="2259013"/>
            <a:ext cx="8229600" cy="4389437"/>
          </a:xfrm>
        </p:spPr>
        <p:txBody>
          <a:bodyPr>
            <a:normAutofit lnSpcReduction="10000"/>
          </a:bodyPr>
          <a:lstStyle/>
          <a:p>
            <a:pPr marL="274320" indent="-274320" fontAlgn="auto">
              <a:spcAft>
                <a:spcPts val="0"/>
              </a:spcAft>
              <a:buClr>
                <a:schemeClr val="accent3"/>
              </a:buClr>
              <a:buFont typeface="Wingdings 2"/>
              <a:buChar char=""/>
              <a:defRPr/>
            </a:pPr>
            <a:r>
              <a:rPr lang="en-US" dirty="0" smtClean="0">
                <a:ea typeface="+mn-ea"/>
                <a:cs typeface="+mn-cs"/>
              </a:rPr>
              <a:t>Control of intentional respondent error</a:t>
            </a:r>
          </a:p>
          <a:p>
            <a:pPr marL="640080" lvl="1" indent="-246888" fontAlgn="auto">
              <a:spcAft>
                <a:spcPts val="0"/>
              </a:spcAft>
              <a:buFont typeface="Wingdings 2"/>
              <a:buChar char=""/>
              <a:defRPr/>
            </a:pPr>
            <a:r>
              <a:rPr lang="en-US" dirty="0" smtClean="0">
                <a:ea typeface="+mn-ea"/>
              </a:rPr>
              <a:t>Another approach for reducing falsehoods is the use of </a:t>
            </a:r>
            <a:r>
              <a:rPr lang="en-US" b="1" dirty="0" smtClean="0">
                <a:ea typeface="+mn-ea"/>
              </a:rPr>
              <a:t>validation checks</a:t>
            </a:r>
            <a:r>
              <a:rPr lang="en-US" dirty="0" smtClean="0">
                <a:ea typeface="+mn-ea"/>
              </a:rPr>
              <a:t>, in which information provided by a respondent is confirmed during the interview.</a:t>
            </a:r>
          </a:p>
          <a:p>
            <a:pPr marL="640080" lvl="1" indent="-246888" fontAlgn="auto">
              <a:spcAft>
                <a:spcPts val="0"/>
              </a:spcAft>
              <a:buFont typeface="Wingdings 2"/>
              <a:buChar char=""/>
              <a:defRPr/>
            </a:pPr>
            <a:r>
              <a:rPr lang="en-US" dirty="0" smtClean="0">
                <a:ea typeface="+mn-ea"/>
              </a:rPr>
              <a:t>A </a:t>
            </a:r>
            <a:r>
              <a:rPr lang="en-US" b="1" dirty="0" smtClean="0">
                <a:ea typeface="+mn-ea"/>
              </a:rPr>
              <a:t>third-person technique </a:t>
            </a:r>
            <a:r>
              <a:rPr lang="en-US" dirty="0" smtClean="0">
                <a:ea typeface="+mn-ea"/>
              </a:rPr>
              <a:t>can be used in a question, in which instead of directly quizzing the respondent, the question is couched in terms of a third person who is similar to the respondent.</a:t>
            </a:r>
          </a:p>
          <a:p>
            <a:pPr marL="274320" indent="-274320" fontAlgn="auto">
              <a:spcAft>
                <a:spcPts val="0"/>
              </a:spcAft>
              <a:buClr>
                <a:schemeClr val="accent3"/>
              </a:buClr>
              <a:buFont typeface="Wingdings 2"/>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84250"/>
            <a:ext cx="8229600" cy="1143000"/>
          </a:xfrm>
        </p:spPr>
        <p:txBody>
          <a:bodyPr>
            <a:normAutofit fontScale="90000"/>
          </a:bodyPr>
          <a:lstStyle/>
          <a:p>
            <a:pPr fontAlgn="auto">
              <a:spcAft>
                <a:spcPts val="0"/>
              </a:spcAft>
              <a:defRPr/>
            </a:pPr>
            <a:r>
              <a:rPr lang="en-US" dirty="0" smtClean="0">
                <a:ea typeface="+mj-ea"/>
                <a:cs typeface="+mj-cs"/>
              </a:rPr>
              <a:t>Control of Unintentional Respondent Error</a:t>
            </a:r>
            <a:endParaRPr lang="en-US" dirty="0">
              <a:ea typeface="+mj-ea"/>
              <a:cs typeface="+mj-cs"/>
            </a:endParaRPr>
          </a:p>
        </p:txBody>
      </p:sp>
      <p:sp>
        <p:nvSpPr>
          <p:cNvPr id="64514" name="Content Placeholder 2"/>
          <p:cNvSpPr>
            <a:spLocks noGrp="1"/>
          </p:cNvSpPr>
          <p:nvPr>
            <p:ph idx="1"/>
          </p:nvPr>
        </p:nvSpPr>
        <p:spPr>
          <a:xfrm>
            <a:off x="414338" y="2333625"/>
            <a:ext cx="8229600" cy="4389438"/>
          </a:xfrm>
        </p:spPr>
        <p:txBody>
          <a:bodyPr/>
          <a:lstStyle/>
          <a:p>
            <a:r>
              <a:rPr lang="en-US" smtClean="0">
                <a:latin typeface="Constantia" pitchFamily="-72" charset="0"/>
              </a:rPr>
              <a:t>Well-drafted </a:t>
            </a:r>
            <a:r>
              <a:rPr lang="en-US" b="1" smtClean="0">
                <a:latin typeface="Constantia" pitchFamily="-72" charset="0"/>
              </a:rPr>
              <a:t>questionnaire instructions </a:t>
            </a:r>
            <a:r>
              <a:rPr lang="en-US" smtClean="0">
                <a:latin typeface="Constantia" pitchFamily="-72" charset="0"/>
              </a:rPr>
              <a:t>and </a:t>
            </a:r>
            <a:r>
              <a:rPr lang="en-US" b="1" smtClean="0">
                <a:latin typeface="Constantia" pitchFamily="-72" charset="0"/>
              </a:rPr>
              <a:t>examples</a:t>
            </a:r>
            <a:r>
              <a:rPr lang="en-US" smtClean="0">
                <a:latin typeface="Constantia" pitchFamily="-72" charset="0"/>
              </a:rPr>
              <a:t> are commonly used as a way of avoiding respondent confusion.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085850"/>
            <a:ext cx="8229600" cy="1143000"/>
          </a:xfrm>
        </p:spPr>
        <p:txBody>
          <a:bodyPr>
            <a:normAutofit fontScale="90000"/>
          </a:bodyPr>
          <a:lstStyle/>
          <a:p>
            <a:pPr fontAlgn="auto">
              <a:spcAft>
                <a:spcPts val="0"/>
              </a:spcAft>
              <a:defRPr/>
            </a:pPr>
            <a:r>
              <a:rPr lang="en-US" dirty="0" smtClean="0">
                <a:ea typeface="+mj-ea"/>
                <a:cs typeface="+mj-cs"/>
              </a:rPr>
              <a:t>Control of Unintentional Respondent Error</a:t>
            </a:r>
            <a:endParaRPr lang="en-US" dirty="0">
              <a:ea typeface="+mj-ea"/>
              <a:cs typeface="+mj-cs"/>
            </a:endParaRPr>
          </a:p>
        </p:txBody>
      </p:sp>
      <p:sp>
        <p:nvSpPr>
          <p:cNvPr id="66562" name="Content Placeholder 2"/>
          <p:cNvSpPr>
            <a:spLocks noGrp="1"/>
          </p:cNvSpPr>
          <p:nvPr>
            <p:ph idx="1"/>
          </p:nvPr>
        </p:nvSpPr>
        <p:spPr>
          <a:xfrm>
            <a:off x="482600" y="2468563"/>
            <a:ext cx="8229600" cy="4389437"/>
          </a:xfrm>
        </p:spPr>
        <p:txBody>
          <a:bodyPr/>
          <a:lstStyle/>
          <a:p>
            <a:r>
              <a:rPr lang="en-US" smtClean="0">
                <a:latin typeface="Constantia" pitchFamily="-72" charset="0"/>
              </a:rPr>
              <a:t>The researcher can switch the positions of a few items on a scale, called </a:t>
            </a:r>
            <a:r>
              <a:rPr lang="en-US" b="1" smtClean="0">
                <a:latin typeface="Constantia" pitchFamily="-72" charset="0"/>
              </a:rPr>
              <a:t>reversals of scale end- points</a:t>
            </a:r>
            <a:r>
              <a:rPr lang="en-US" smtClean="0">
                <a:latin typeface="Constantia" pitchFamily="-72" charset="0"/>
              </a:rPr>
              <a:t>, instead of putting all of the negative adjectives on one side and all the positive ones on the other side. </a:t>
            </a:r>
          </a:p>
          <a:p>
            <a:r>
              <a:rPr lang="en-US" b="1" smtClean="0">
                <a:latin typeface="Constantia" pitchFamily="-72" charset="0"/>
              </a:rPr>
              <a:t>Prompters</a:t>
            </a:r>
            <a:r>
              <a:rPr lang="en-US" smtClean="0">
                <a:latin typeface="Constantia" pitchFamily="-72" charset="0"/>
              </a:rPr>
              <a:t> are used to keep respondents on task and alert.</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474663" y="1050925"/>
            <a:ext cx="8229600" cy="1143000"/>
          </a:xfrm>
        </p:spPr>
        <p:txBody>
          <a:bodyPr>
            <a:normAutofit fontScale="90000"/>
          </a:bodyPr>
          <a:lstStyle/>
          <a:p>
            <a:pPr fontAlgn="auto">
              <a:spcAft>
                <a:spcPts val="0"/>
              </a:spcAft>
              <a:defRPr/>
            </a:pPr>
            <a:r>
              <a:rPr lang="en-US" dirty="0" smtClean="0">
                <a:ea typeface="+mj-ea"/>
                <a:cs typeface="+mj-cs"/>
              </a:rPr>
              <a:t>Data Collection Errors with </a:t>
            </a:r>
            <a:br>
              <a:rPr lang="en-US" dirty="0" smtClean="0">
                <a:ea typeface="+mj-ea"/>
                <a:cs typeface="+mj-cs"/>
              </a:rPr>
            </a:br>
            <a:r>
              <a:rPr lang="en-US" dirty="0" smtClean="0">
                <a:ea typeface="+mj-ea"/>
                <a:cs typeface="+mj-cs"/>
              </a:rPr>
              <a:t>Online Surveys</a:t>
            </a:r>
          </a:p>
        </p:txBody>
      </p:sp>
      <p:sp>
        <p:nvSpPr>
          <p:cNvPr id="68610" name="Content Placeholder 2"/>
          <p:cNvSpPr>
            <a:spLocks noGrp="1"/>
          </p:cNvSpPr>
          <p:nvPr>
            <p:ph idx="1"/>
          </p:nvPr>
        </p:nvSpPr>
        <p:spPr>
          <a:xfrm>
            <a:off x="490538" y="2468563"/>
            <a:ext cx="8229600" cy="4389437"/>
          </a:xfrm>
        </p:spPr>
        <p:txBody>
          <a:bodyPr/>
          <a:lstStyle/>
          <a:p>
            <a:r>
              <a:rPr lang="en-US" smtClean="0">
                <a:latin typeface="Constantia" pitchFamily="-72" charset="0"/>
              </a:rPr>
              <a:t>Multiple submissions by the same respondent</a:t>
            </a:r>
          </a:p>
          <a:p>
            <a:r>
              <a:rPr lang="en-US" smtClean="0">
                <a:latin typeface="Constantia" pitchFamily="-72" charset="0"/>
              </a:rPr>
              <a:t>Bogus respondents and/or responses</a:t>
            </a:r>
          </a:p>
          <a:p>
            <a:r>
              <a:rPr lang="en-US" smtClean="0">
                <a:latin typeface="Constantia" pitchFamily="-72" charset="0"/>
              </a:rPr>
              <a:t>Misrepresentation of the population</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latin typeface="Calibri" pitchFamily="-72" charset="0"/>
              </a:rPr>
              <a:t>Nonresponse Error</a:t>
            </a:r>
          </a:p>
        </p:txBody>
      </p:sp>
      <p:sp>
        <p:nvSpPr>
          <p:cNvPr id="70658" name="Content Placeholder 2"/>
          <p:cNvSpPr>
            <a:spLocks noGrp="1"/>
          </p:cNvSpPr>
          <p:nvPr>
            <p:ph idx="1"/>
          </p:nvPr>
        </p:nvSpPr>
        <p:spPr/>
        <p:txBody>
          <a:bodyPr/>
          <a:lstStyle/>
          <a:p>
            <a:r>
              <a:rPr lang="en-US" b="1" smtClean="0">
                <a:latin typeface="Constantia" pitchFamily="-72" charset="0"/>
              </a:rPr>
              <a:t>Nonresponse</a:t>
            </a:r>
            <a:r>
              <a:rPr lang="en-US" smtClean="0">
                <a:latin typeface="Constantia" pitchFamily="-72" charset="0"/>
              </a:rPr>
              <a:t>: failure on the part of a prospective respondent to take part in a survey or to answer specific questions on the survey</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latin typeface="Calibri" pitchFamily="-72" charset="0"/>
              </a:rPr>
              <a:t>Nonresponse Error</a:t>
            </a:r>
          </a:p>
        </p:txBody>
      </p:sp>
      <p:sp>
        <p:nvSpPr>
          <p:cNvPr id="72706" name="Content Placeholder 2"/>
          <p:cNvSpPr>
            <a:spLocks noGrp="1"/>
          </p:cNvSpPr>
          <p:nvPr>
            <p:ph idx="1"/>
          </p:nvPr>
        </p:nvSpPr>
        <p:spPr/>
        <p:txBody>
          <a:bodyPr/>
          <a:lstStyle/>
          <a:p>
            <a:r>
              <a:rPr lang="en-US" smtClean="0">
                <a:latin typeface="Constantia" pitchFamily="-72" charset="0"/>
              </a:rPr>
              <a:t>Refusals to participate in survey</a:t>
            </a:r>
          </a:p>
          <a:p>
            <a:r>
              <a:rPr lang="en-US" smtClean="0">
                <a:latin typeface="Constantia" pitchFamily="-72" charset="0"/>
              </a:rPr>
              <a:t>Break-offs during the interview</a:t>
            </a:r>
          </a:p>
          <a:p>
            <a:r>
              <a:rPr lang="en-US" smtClean="0">
                <a:latin typeface="Constantia" pitchFamily="-72" charset="0"/>
              </a:rPr>
              <a:t>Refusals to answer certain questions (item omissions)</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latin typeface="Calibri" pitchFamily="-72" charset="0"/>
              </a:rPr>
              <a:t>Refusals to Participate</a:t>
            </a:r>
          </a:p>
        </p:txBody>
      </p:sp>
      <p:sp>
        <p:nvSpPr>
          <p:cNvPr id="74754" name="Content Placeholder 2"/>
          <p:cNvSpPr>
            <a:spLocks noGrp="1"/>
          </p:cNvSpPr>
          <p:nvPr>
            <p:ph idx="1"/>
          </p:nvPr>
        </p:nvSpPr>
        <p:spPr>
          <a:xfrm>
            <a:off x="388938" y="1884363"/>
            <a:ext cx="8229600" cy="4389437"/>
          </a:xfrm>
        </p:spPr>
        <p:txBody>
          <a:bodyPr/>
          <a:lstStyle/>
          <a:p>
            <a:r>
              <a:rPr lang="en-US" smtClean="0">
                <a:latin typeface="Constantia" pitchFamily="-72" charset="0"/>
              </a:rPr>
              <a:t>A </a:t>
            </a:r>
            <a:r>
              <a:rPr lang="en-US" b="1" smtClean="0">
                <a:latin typeface="Constantia" pitchFamily="-72" charset="0"/>
              </a:rPr>
              <a:t>refusal </a:t>
            </a:r>
            <a:r>
              <a:rPr lang="en-US" smtClean="0">
                <a:latin typeface="Constantia" pitchFamily="-72" charset="0"/>
              </a:rPr>
              <a:t>occurs when a potential respondent declines to take part in the survey. Refusal rates differ by area of the country as well as by demographics.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3"/>
          <a:srcRect/>
          <a:stretch>
            <a:fillRect/>
          </a:stretch>
        </p:blipFill>
        <p:spPr bwMode="auto">
          <a:xfrm>
            <a:off x="2079625" y="849313"/>
            <a:ext cx="4733925"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latin typeface="Calibri" pitchFamily="-72" charset="0"/>
              </a:rPr>
              <a:t>Break-Offs During the Interview</a:t>
            </a:r>
          </a:p>
        </p:txBody>
      </p:sp>
      <p:sp>
        <p:nvSpPr>
          <p:cNvPr id="76802" name="Content Placeholder 2"/>
          <p:cNvSpPr>
            <a:spLocks noGrp="1"/>
          </p:cNvSpPr>
          <p:nvPr>
            <p:ph idx="1"/>
          </p:nvPr>
        </p:nvSpPr>
        <p:spPr/>
        <p:txBody>
          <a:bodyPr/>
          <a:lstStyle/>
          <a:p>
            <a:r>
              <a:rPr lang="en-US" smtClean="0">
                <a:latin typeface="Constantia" pitchFamily="-72" charset="0"/>
              </a:rPr>
              <a:t>A </a:t>
            </a:r>
            <a:r>
              <a:rPr lang="en-US" b="1" smtClean="0">
                <a:latin typeface="Constantia" pitchFamily="-72" charset="0"/>
              </a:rPr>
              <a:t>break-off</a:t>
            </a:r>
            <a:r>
              <a:rPr lang="en-US" smtClean="0">
                <a:latin typeface="Constantia" pitchFamily="-72" charset="0"/>
              </a:rPr>
              <a:t> occurs when a respondent reaches a certain point and then decides not to answer any more questions in the survey.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017588"/>
            <a:ext cx="8229600" cy="1143000"/>
          </a:xfrm>
        </p:spPr>
        <p:txBody>
          <a:bodyPr>
            <a:normAutofit fontScale="90000"/>
          </a:bodyPr>
          <a:lstStyle/>
          <a:p>
            <a:pPr fontAlgn="auto">
              <a:spcAft>
                <a:spcPts val="0"/>
              </a:spcAft>
              <a:defRPr/>
            </a:pPr>
            <a:r>
              <a:rPr lang="en-US" dirty="0" smtClean="0">
                <a:ea typeface="+mj-ea"/>
                <a:cs typeface="+mj-cs"/>
              </a:rPr>
              <a:t>Refusals to Answer Specific</a:t>
            </a:r>
            <a:br>
              <a:rPr lang="en-US" dirty="0" smtClean="0">
                <a:ea typeface="+mj-ea"/>
                <a:cs typeface="+mj-cs"/>
              </a:rPr>
            </a:br>
            <a:r>
              <a:rPr lang="en-US" dirty="0" smtClean="0">
                <a:ea typeface="+mj-ea"/>
                <a:cs typeface="+mj-cs"/>
              </a:rPr>
              <a:t>Questions</a:t>
            </a:r>
            <a:endParaRPr lang="en-US" dirty="0">
              <a:ea typeface="+mj-ea"/>
              <a:cs typeface="+mj-cs"/>
            </a:endParaRPr>
          </a:p>
        </p:txBody>
      </p:sp>
      <p:sp>
        <p:nvSpPr>
          <p:cNvPr id="78850" name="Content Placeholder 2"/>
          <p:cNvSpPr>
            <a:spLocks noGrp="1"/>
          </p:cNvSpPr>
          <p:nvPr>
            <p:ph idx="1"/>
          </p:nvPr>
        </p:nvSpPr>
        <p:spPr>
          <a:xfrm>
            <a:off x="414338" y="2468563"/>
            <a:ext cx="8229600" cy="4389437"/>
          </a:xfrm>
        </p:spPr>
        <p:txBody>
          <a:bodyPr/>
          <a:lstStyle/>
          <a:p>
            <a:r>
              <a:rPr lang="en-US" b="1" smtClean="0">
                <a:latin typeface="Constantia" pitchFamily="-72" charset="0"/>
              </a:rPr>
              <a:t>Item omission </a:t>
            </a:r>
            <a:r>
              <a:rPr lang="en-US" smtClean="0">
                <a:latin typeface="Constantia" pitchFamily="-72" charset="0"/>
              </a:rPr>
              <a:t>is the phrase sometimes used to identify the percentage of the sample that did not answer a particular question.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7" name="Picture 2"/>
          <p:cNvPicPr>
            <a:picLocks noChangeAspect="1" noChangeArrowheads="1"/>
          </p:cNvPicPr>
          <p:nvPr/>
        </p:nvPicPr>
        <p:blipFill>
          <a:blip r:embed="rId3"/>
          <a:srcRect/>
          <a:stretch>
            <a:fillRect/>
          </a:stretch>
        </p:blipFill>
        <p:spPr bwMode="auto">
          <a:xfrm>
            <a:off x="204788" y="1633538"/>
            <a:ext cx="882967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What Is a Completed Interview?</a:t>
            </a:r>
            <a:endParaRPr lang="en-US" dirty="0">
              <a:ea typeface="+mj-ea"/>
              <a:cs typeface="+mj-cs"/>
            </a:endParaRPr>
          </a:p>
        </p:txBody>
      </p:sp>
      <p:sp>
        <p:nvSpPr>
          <p:cNvPr id="82946" name="Content Placeholder 2"/>
          <p:cNvSpPr>
            <a:spLocks noGrp="1"/>
          </p:cNvSpPr>
          <p:nvPr>
            <p:ph idx="1"/>
          </p:nvPr>
        </p:nvSpPr>
        <p:spPr/>
        <p:txBody>
          <a:bodyPr/>
          <a:lstStyle/>
          <a:p>
            <a:r>
              <a:rPr lang="en-US" smtClean="0">
                <a:latin typeface="Constantia" pitchFamily="-72" charset="0"/>
              </a:rPr>
              <a:t>The marketing researcher must define what is a “completed” interview.</a:t>
            </a:r>
          </a:p>
          <a:p>
            <a:r>
              <a:rPr lang="en-US" smtClean="0">
                <a:latin typeface="Constantia" pitchFamily="-72" charset="0"/>
              </a:rPr>
              <a:t>A completed interview is often defined as one in which all the primary questions have been answered.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latin typeface="Calibri" pitchFamily="-72" charset="0"/>
              </a:rPr>
              <a:t>Measuring Nonresponse Error</a:t>
            </a:r>
          </a:p>
        </p:txBody>
      </p:sp>
      <p:sp>
        <p:nvSpPr>
          <p:cNvPr id="84994" name="Content Placeholder 2"/>
          <p:cNvSpPr>
            <a:spLocks noGrp="1"/>
          </p:cNvSpPr>
          <p:nvPr>
            <p:ph idx="1"/>
          </p:nvPr>
        </p:nvSpPr>
        <p:spPr/>
        <p:txBody>
          <a:bodyPr/>
          <a:lstStyle/>
          <a:p>
            <a:r>
              <a:rPr lang="en-US" smtClean="0">
                <a:latin typeface="Constantia" pitchFamily="-72" charset="0"/>
              </a:rPr>
              <a:t>The marketing research industry has an accepted way to calculate a survey’s response rate.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latin typeface="Calibri" pitchFamily="-72" charset="0"/>
              </a:rPr>
              <a:t>Nonresponse Error</a:t>
            </a:r>
          </a:p>
        </p:txBody>
      </p:sp>
      <p:sp>
        <p:nvSpPr>
          <p:cNvPr id="87042" name="Content Placeholder 2"/>
          <p:cNvSpPr>
            <a:spLocks noGrp="1"/>
          </p:cNvSpPr>
          <p:nvPr>
            <p:ph idx="1"/>
          </p:nvPr>
        </p:nvSpPr>
        <p:spPr/>
        <p:txBody>
          <a:bodyPr/>
          <a:lstStyle/>
          <a:p>
            <a:r>
              <a:rPr lang="en-US" smtClean="0">
                <a:latin typeface="Constantia" pitchFamily="-72" charset="0"/>
              </a:rPr>
              <a:t>CASRO response rate formula:</a:t>
            </a:r>
          </a:p>
          <a:p>
            <a:endParaRPr lang="en-US" smtClean="0">
              <a:latin typeface="Constantia" pitchFamily="-72" charset="0"/>
            </a:endParaRPr>
          </a:p>
        </p:txBody>
      </p:sp>
      <p:pic>
        <p:nvPicPr>
          <p:cNvPr id="87043" name="Picture 5"/>
          <p:cNvPicPr>
            <a:picLocks noChangeAspect="1" noChangeArrowheads="1"/>
          </p:cNvPicPr>
          <p:nvPr/>
        </p:nvPicPr>
        <p:blipFill>
          <a:blip r:embed="rId3"/>
          <a:srcRect/>
          <a:stretch>
            <a:fillRect/>
          </a:stretch>
        </p:blipFill>
        <p:spPr bwMode="auto">
          <a:xfrm>
            <a:off x="517525" y="2860675"/>
            <a:ext cx="8162925" cy="69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latin typeface="Calibri" pitchFamily="-72" charset="0"/>
              </a:rPr>
              <a:t>Nonresponse Error</a:t>
            </a:r>
          </a:p>
        </p:txBody>
      </p:sp>
      <p:sp>
        <p:nvSpPr>
          <p:cNvPr id="89090" name="Content Placeholder 2"/>
          <p:cNvSpPr>
            <a:spLocks noGrp="1"/>
          </p:cNvSpPr>
          <p:nvPr>
            <p:ph idx="1"/>
          </p:nvPr>
        </p:nvSpPr>
        <p:spPr/>
        <p:txBody>
          <a:bodyPr/>
          <a:lstStyle/>
          <a:p>
            <a:r>
              <a:rPr lang="en-US" smtClean="0">
                <a:latin typeface="Constantia" pitchFamily="-72" charset="0"/>
              </a:rPr>
              <a:t>CASRO response rate formula:</a:t>
            </a:r>
          </a:p>
          <a:p>
            <a:endParaRPr lang="en-US" smtClean="0">
              <a:latin typeface="Constantia" pitchFamily="-72" charset="0"/>
            </a:endParaRPr>
          </a:p>
        </p:txBody>
      </p:sp>
      <p:pic>
        <p:nvPicPr>
          <p:cNvPr id="89091" name="Picture 5"/>
          <p:cNvPicPr>
            <a:picLocks noChangeAspect="1" noChangeArrowheads="1"/>
          </p:cNvPicPr>
          <p:nvPr/>
        </p:nvPicPr>
        <p:blipFill>
          <a:blip r:embed="rId3"/>
          <a:srcRect/>
          <a:stretch>
            <a:fillRect/>
          </a:stretch>
        </p:blipFill>
        <p:spPr bwMode="auto">
          <a:xfrm>
            <a:off x="252413" y="2743200"/>
            <a:ext cx="8410575" cy="914400"/>
          </a:xfrm>
          <a:prstGeom prst="rect">
            <a:avLst/>
          </a:prstGeom>
          <a:noFill/>
          <a:ln w="9525">
            <a:noFill/>
            <a:miter lim="800000"/>
            <a:headEnd/>
            <a:tailEnd/>
          </a:ln>
        </p:spPr>
      </p:pic>
      <p:pic>
        <p:nvPicPr>
          <p:cNvPr id="89092" name="Picture 6"/>
          <p:cNvPicPr>
            <a:picLocks noChangeAspect="1" noChangeArrowheads="1"/>
          </p:cNvPicPr>
          <p:nvPr/>
        </p:nvPicPr>
        <p:blipFill>
          <a:blip r:embed="rId4"/>
          <a:srcRect/>
          <a:stretch>
            <a:fillRect/>
          </a:stretch>
        </p:blipFill>
        <p:spPr bwMode="auto">
          <a:xfrm>
            <a:off x="1371600" y="4114800"/>
            <a:ext cx="6172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127125"/>
            <a:ext cx="8229600" cy="1143000"/>
          </a:xfrm>
        </p:spPr>
        <p:txBody>
          <a:bodyPr>
            <a:normAutofit fontScale="90000"/>
          </a:bodyPr>
          <a:lstStyle/>
          <a:p>
            <a:pPr fontAlgn="auto">
              <a:spcAft>
                <a:spcPts val="0"/>
              </a:spcAft>
              <a:defRPr/>
            </a:pPr>
            <a:r>
              <a:rPr lang="en-US" dirty="0" smtClean="0">
                <a:ea typeface="+mj-ea"/>
                <a:cs typeface="+mj-cs"/>
              </a:rPr>
              <a:t>Dataset, Coding Data, and the Data Code Book</a:t>
            </a:r>
            <a:endParaRPr lang="en-US" dirty="0">
              <a:ea typeface="+mj-ea"/>
              <a:cs typeface="+mj-cs"/>
            </a:endParaRPr>
          </a:p>
        </p:txBody>
      </p:sp>
      <p:sp>
        <p:nvSpPr>
          <p:cNvPr id="91138" name="Content Placeholder 2"/>
          <p:cNvSpPr>
            <a:spLocks noGrp="1"/>
          </p:cNvSpPr>
          <p:nvPr>
            <p:ph idx="1"/>
          </p:nvPr>
        </p:nvSpPr>
        <p:spPr>
          <a:xfrm>
            <a:off x="414338" y="2468563"/>
            <a:ext cx="8229600" cy="4389437"/>
          </a:xfrm>
        </p:spPr>
        <p:txBody>
          <a:bodyPr/>
          <a:lstStyle/>
          <a:p>
            <a:r>
              <a:rPr lang="en-US" smtClean="0">
                <a:latin typeface="Constantia" pitchFamily="-72" charset="0"/>
              </a:rPr>
              <a:t>A </a:t>
            </a:r>
            <a:r>
              <a:rPr lang="en-US" b="1" smtClean="0">
                <a:latin typeface="Constantia" pitchFamily="-72" charset="0"/>
              </a:rPr>
              <a:t>dataset</a:t>
            </a:r>
            <a:r>
              <a:rPr lang="en-US" smtClean="0">
                <a:latin typeface="Constantia" pitchFamily="-72" charset="0"/>
              </a:rPr>
              <a:t> is an arrangement of numbers (mainly) in rows and columns.</a:t>
            </a:r>
          </a:p>
          <a:p>
            <a:r>
              <a:rPr lang="en-US" smtClean="0">
                <a:latin typeface="Constantia" pitchFamily="-72" charset="0"/>
              </a:rPr>
              <a:t>The dataset is created by an operation called </a:t>
            </a:r>
            <a:r>
              <a:rPr lang="en-US" b="1" smtClean="0">
                <a:latin typeface="Constantia" pitchFamily="-72" charset="0"/>
              </a:rPr>
              <a:t>data coding</a:t>
            </a:r>
            <a:r>
              <a:rPr lang="en-US" smtClean="0">
                <a:latin typeface="Constantia" pitchFamily="-72" charset="0"/>
              </a:rPr>
              <a:t>, defined as the identification of code values that are associated with the possible responses for each question on the questionnaire.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188"/>
            <a:ext cx="8229600" cy="1143000"/>
          </a:xfrm>
        </p:spPr>
        <p:txBody>
          <a:bodyPr>
            <a:normAutofit fontScale="90000"/>
          </a:bodyPr>
          <a:lstStyle/>
          <a:p>
            <a:pPr fontAlgn="auto">
              <a:spcAft>
                <a:spcPts val="0"/>
              </a:spcAft>
              <a:defRPr/>
            </a:pPr>
            <a:r>
              <a:rPr lang="en-US" dirty="0" smtClean="0">
                <a:ea typeface="+mj-ea"/>
                <a:cs typeface="+mj-cs"/>
              </a:rPr>
              <a:t>Dataset, Coding Data, and the Data Code Book</a:t>
            </a:r>
            <a:endParaRPr lang="en-US" dirty="0">
              <a:ea typeface="+mj-ea"/>
              <a:cs typeface="+mj-cs"/>
            </a:endParaRPr>
          </a:p>
        </p:txBody>
      </p:sp>
      <p:sp>
        <p:nvSpPr>
          <p:cNvPr id="93186" name="Content Placeholder 2"/>
          <p:cNvSpPr>
            <a:spLocks noGrp="1"/>
          </p:cNvSpPr>
          <p:nvPr>
            <p:ph idx="1"/>
          </p:nvPr>
        </p:nvSpPr>
        <p:spPr>
          <a:xfrm>
            <a:off x="355600" y="2239963"/>
            <a:ext cx="8229600" cy="4389437"/>
          </a:xfrm>
        </p:spPr>
        <p:txBody>
          <a:bodyPr/>
          <a:lstStyle/>
          <a:p>
            <a:r>
              <a:rPr lang="en-US" smtClean="0">
                <a:latin typeface="Constantia" pitchFamily="-72" charset="0"/>
              </a:rPr>
              <a:t>In large-scale projects, and especially in cases in which the data entry is performed by a subcontractor, researchers use a data </a:t>
            </a:r>
            <a:r>
              <a:rPr lang="en-US" b="1" smtClean="0">
                <a:latin typeface="Constantia" pitchFamily="-72" charset="0"/>
              </a:rPr>
              <a:t>code book </a:t>
            </a:r>
            <a:r>
              <a:rPr lang="en-US" smtClean="0">
                <a:latin typeface="Constantia" pitchFamily="-72" charset="0"/>
              </a:rPr>
              <a:t>which identifies the following:</a:t>
            </a:r>
          </a:p>
          <a:p>
            <a:pPr lvl="1"/>
            <a:r>
              <a:rPr lang="en-US" smtClean="0">
                <a:latin typeface="Constantia" pitchFamily="-72" charset="0"/>
              </a:rPr>
              <a:t>The questions on the questionnaire</a:t>
            </a:r>
          </a:p>
          <a:p>
            <a:pPr lvl="1"/>
            <a:r>
              <a:rPr lang="en-US" smtClean="0">
                <a:latin typeface="Constantia" pitchFamily="-72" charset="0"/>
              </a:rPr>
              <a:t>The variable name or label that is associated with each question or question part </a:t>
            </a:r>
          </a:p>
          <a:p>
            <a:pPr lvl="1"/>
            <a:r>
              <a:rPr lang="en-US" smtClean="0">
                <a:latin typeface="Constantia" pitchFamily="-72" charset="0"/>
              </a:rPr>
              <a:t>The code numbers associated with each possible response to each question</a:t>
            </a:r>
          </a:p>
          <a:p>
            <a:pPr lvl="1"/>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Picture 2"/>
          <p:cNvPicPr>
            <a:picLocks noChangeAspect="1" noChangeArrowheads="1"/>
          </p:cNvPicPr>
          <p:nvPr/>
        </p:nvPicPr>
        <p:blipFill>
          <a:blip r:embed="rId3"/>
          <a:srcRect/>
          <a:stretch>
            <a:fillRect/>
          </a:stretch>
        </p:blipFill>
        <p:spPr bwMode="auto">
          <a:xfrm>
            <a:off x="415925" y="1000125"/>
            <a:ext cx="8312150"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Calibri" pitchFamily="-72" charset="0"/>
              </a:rPr>
              <a:t>Dealing with Field Work</a:t>
            </a:r>
          </a:p>
        </p:txBody>
      </p:sp>
      <p:sp>
        <p:nvSpPr>
          <p:cNvPr id="21506" name="Content Placeholder 2"/>
          <p:cNvSpPr>
            <a:spLocks noGrp="1"/>
          </p:cNvSpPr>
          <p:nvPr>
            <p:ph idx="1"/>
          </p:nvPr>
        </p:nvSpPr>
        <p:spPr/>
        <p:txBody>
          <a:bodyPr/>
          <a:lstStyle/>
          <a:p>
            <a:r>
              <a:rPr lang="en-US" smtClean="0">
                <a:latin typeface="Constantia" pitchFamily="-72" charset="0"/>
              </a:rPr>
              <a:t>There are two main types of errors in survey research:</a:t>
            </a:r>
          </a:p>
          <a:p>
            <a:pPr lvl="1"/>
            <a:r>
              <a:rPr lang="en-US" b="1" smtClean="0">
                <a:latin typeface="Constantia" pitchFamily="-72" charset="0"/>
              </a:rPr>
              <a:t>Sampling</a:t>
            </a:r>
            <a:r>
              <a:rPr lang="en-US" smtClean="0">
                <a:latin typeface="Constantia" pitchFamily="-72" charset="0"/>
              </a:rPr>
              <a:t> error</a:t>
            </a:r>
          </a:p>
          <a:p>
            <a:pPr lvl="1"/>
            <a:r>
              <a:rPr lang="en-US" b="1" smtClean="0">
                <a:latin typeface="Constantia" pitchFamily="-72" charset="0"/>
              </a:rPr>
              <a:t>Nonsampling</a:t>
            </a:r>
            <a:r>
              <a:rPr lang="en-US" smtClean="0">
                <a:latin typeface="Constantia" pitchFamily="-72" charset="0"/>
              </a:rPr>
              <a:t> error</a:t>
            </a:r>
          </a:p>
          <a:p>
            <a:r>
              <a:rPr lang="en-US" smtClean="0">
                <a:latin typeface="Constantia" pitchFamily="-72" charset="0"/>
              </a:rPr>
              <a:t>Nonsampling error includes all errors in a survey except those due to the sampling plan or sample size.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latin typeface="Calibri" pitchFamily="-72" charset="0"/>
              </a:rPr>
              <a:t>Data Quality Issues</a:t>
            </a:r>
          </a:p>
        </p:txBody>
      </p:sp>
      <p:sp>
        <p:nvSpPr>
          <p:cNvPr id="97282" name="Content Placeholder 2"/>
          <p:cNvSpPr>
            <a:spLocks noGrp="1"/>
          </p:cNvSpPr>
          <p:nvPr>
            <p:ph idx="1"/>
          </p:nvPr>
        </p:nvSpPr>
        <p:spPr/>
        <p:txBody>
          <a:bodyPr/>
          <a:lstStyle/>
          <a:p>
            <a:r>
              <a:rPr lang="en-US" smtClean="0">
                <a:latin typeface="Constantia" pitchFamily="-72" charset="0"/>
              </a:rPr>
              <a:t>What to look for in raw data inspection: </a:t>
            </a:r>
          </a:p>
          <a:p>
            <a:pPr lvl="1"/>
            <a:r>
              <a:rPr lang="en-US" b="1" smtClean="0">
                <a:latin typeface="Constantia" pitchFamily="-72" charset="0"/>
              </a:rPr>
              <a:t>Incomplete response</a:t>
            </a:r>
            <a:r>
              <a:rPr lang="en-US" smtClean="0">
                <a:latin typeface="Constantia" pitchFamily="-72" charset="0"/>
              </a:rPr>
              <a:t>: an incomplete response is a break-off where the respondent stops answering in the middle of the questionnaire.</a:t>
            </a:r>
          </a:p>
          <a:p>
            <a:pPr lvl="1"/>
            <a:r>
              <a:rPr lang="en-US" b="1" smtClean="0">
                <a:latin typeface="Constantia" pitchFamily="-72" charset="0"/>
              </a:rPr>
              <a:t>Nonresponses to specific questions </a:t>
            </a:r>
            <a:r>
              <a:rPr lang="en-US" smtClean="0">
                <a:latin typeface="Constantia" pitchFamily="-72" charset="0"/>
              </a:rPr>
              <a:t>(item omissions)</a:t>
            </a:r>
          </a:p>
          <a:p>
            <a:pPr lvl="1"/>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latin typeface="Calibri" pitchFamily="-72" charset="0"/>
              </a:rPr>
              <a:t>Data Quality Issues</a:t>
            </a:r>
          </a:p>
        </p:txBody>
      </p:sp>
      <p:sp>
        <p:nvSpPr>
          <p:cNvPr id="99330" name="Content Placeholder 2"/>
          <p:cNvSpPr>
            <a:spLocks noGrp="1"/>
          </p:cNvSpPr>
          <p:nvPr>
            <p:ph idx="1"/>
          </p:nvPr>
        </p:nvSpPr>
        <p:spPr/>
        <p:txBody>
          <a:bodyPr/>
          <a:lstStyle/>
          <a:p>
            <a:r>
              <a:rPr lang="en-US" smtClean="0">
                <a:latin typeface="Constantia" pitchFamily="-72" charset="0"/>
              </a:rPr>
              <a:t>What to look for in raw data inspection: </a:t>
            </a:r>
          </a:p>
          <a:p>
            <a:pPr lvl="1"/>
            <a:r>
              <a:rPr lang="en-US" b="1" smtClean="0">
                <a:latin typeface="Constantia" pitchFamily="-72" charset="0"/>
              </a:rPr>
              <a:t>Yea-saying</a:t>
            </a:r>
            <a:r>
              <a:rPr lang="en-US" smtClean="0">
                <a:latin typeface="Constantia" pitchFamily="-72" charset="0"/>
              </a:rPr>
              <a:t> or </a:t>
            </a:r>
            <a:r>
              <a:rPr lang="en-US" b="1" smtClean="0">
                <a:latin typeface="Constantia" pitchFamily="-72" charset="0"/>
              </a:rPr>
              <a:t>nay-saying</a:t>
            </a:r>
            <a:r>
              <a:rPr lang="en-US" smtClean="0">
                <a:latin typeface="Constantia" pitchFamily="-72" charset="0"/>
              </a:rPr>
              <a:t>:</a:t>
            </a:r>
          </a:p>
          <a:p>
            <a:pPr lvl="2"/>
            <a:r>
              <a:rPr lang="en-US" sz="2400" smtClean="0">
                <a:latin typeface="Constantia" pitchFamily="-72" charset="0"/>
              </a:rPr>
              <a:t>A yea-saying pattern may be evident in the form of all “yes” or “strongly agree” answers.</a:t>
            </a:r>
          </a:p>
          <a:p>
            <a:pPr lvl="2"/>
            <a:r>
              <a:rPr lang="en-US" sz="2400" smtClean="0">
                <a:latin typeface="Constantia" pitchFamily="-72" charset="0"/>
              </a:rPr>
              <a:t>The negative counterpart to the yea-saying is nay-saying, identifiable as persistent responses in the negative, or all “1” codes.</a:t>
            </a:r>
          </a:p>
          <a:p>
            <a:pPr lvl="1"/>
            <a:r>
              <a:rPr lang="en-US" b="1" smtClean="0">
                <a:latin typeface="Constantia" pitchFamily="-72" charset="0"/>
              </a:rPr>
              <a:t>Middle-of-the-road</a:t>
            </a:r>
            <a:r>
              <a:rPr lang="en-US" smtClean="0">
                <a:latin typeface="Constantia" pitchFamily="-72" charset="0"/>
              </a:rPr>
              <a:t> patterns: the middle-of-the-road pattern is seen as a preponderance of “no opinion” responses or “3” codes.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7" name="Picture 2"/>
          <p:cNvPicPr>
            <a:picLocks noChangeAspect="1" noChangeArrowheads="1"/>
          </p:cNvPicPr>
          <p:nvPr/>
        </p:nvPicPr>
        <p:blipFill>
          <a:blip r:embed="rId3"/>
          <a:srcRect/>
          <a:stretch>
            <a:fillRect/>
          </a:stretch>
        </p:blipFill>
        <p:spPr bwMode="auto">
          <a:xfrm>
            <a:off x="84138" y="1371600"/>
            <a:ext cx="8891587" cy="454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3725863" y="2297113"/>
            <a:ext cx="9144001" cy="0"/>
          </a:xfrm>
          <a:prstGeom prst="rect">
            <a:avLst/>
          </a:prstGeom>
          <a:noFill/>
          <a:ln w="9525">
            <a:noFill/>
            <a:miter lim="800000"/>
            <a:headEnd/>
            <a:tailEnd/>
          </a:ln>
        </p:spPr>
        <p:txBody>
          <a:bodyPr wrap="none" anchor="ctr">
            <a:prstTxWarp prst="textNoShape">
              <a:avLst/>
            </a:prstTxWarp>
            <a:spAutoFit/>
          </a:bodyPr>
          <a:lstStyle/>
          <a:p>
            <a:endParaRPr lang="en-US">
              <a:latin typeface="Calibri" pitchFamily="-72" charset="0"/>
            </a:endParaRPr>
          </a:p>
        </p:txBody>
      </p:sp>
      <p:pic>
        <p:nvPicPr>
          <p:cNvPr id="103426"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3427"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latin typeface="Calibri" pitchFamily="-72" charset="0"/>
              </a:rPr>
              <a:t>Nonsampling Error  </a:t>
            </a:r>
          </a:p>
        </p:txBody>
      </p:sp>
      <p:sp>
        <p:nvSpPr>
          <p:cNvPr id="6147" name="Rectangle 3"/>
          <p:cNvSpPr>
            <a:spLocks noGrp="1" noChangeArrowheads="1"/>
          </p:cNvSpPr>
          <p:nvPr>
            <p:ph idx="1"/>
          </p:nvPr>
        </p:nvSpPr>
        <p:spPr/>
        <p:txBody>
          <a:bodyPr>
            <a:normAutofit/>
          </a:bodyPr>
          <a:lstStyle/>
          <a:p>
            <a:pPr marL="0" indent="0" fontAlgn="auto">
              <a:spcAft>
                <a:spcPts val="0"/>
              </a:spcAft>
              <a:buClr>
                <a:schemeClr val="accent3"/>
              </a:buClr>
              <a:buFont typeface="Wingdings 2"/>
              <a:buNone/>
              <a:defRPr/>
            </a:pPr>
            <a:r>
              <a:rPr lang="en-US" dirty="0" err="1" smtClean="0">
                <a:ea typeface="+mn-ea"/>
                <a:cs typeface="+mn-cs"/>
              </a:rPr>
              <a:t>Nonsampling</a:t>
            </a:r>
            <a:r>
              <a:rPr lang="en-US" dirty="0" smtClean="0">
                <a:ea typeface="+mn-ea"/>
                <a:cs typeface="+mn-cs"/>
              </a:rPr>
              <a:t> error includes:</a:t>
            </a:r>
          </a:p>
          <a:p>
            <a:pPr marL="274320" indent="-274320" fontAlgn="auto">
              <a:spcAft>
                <a:spcPts val="0"/>
              </a:spcAft>
              <a:buClr>
                <a:schemeClr val="accent3"/>
              </a:buClr>
              <a:buFont typeface="Wingdings 2"/>
              <a:buChar char=""/>
              <a:defRPr/>
            </a:pPr>
            <a:r>
              <a:rPr lang="en-US" dirty="0" smtClean="0">
                <a:ea typeface="+mn-ea"/>
                <a:cs typeface="+mn-cs"/>
              </a:rPr>
              <a:t>All types of nonresponse error</a:t>
            </a:r>
          </a:p>
          <a:p>
            <a:pPr marL="274320" indent="-274320" fontAlgn="auto">
              <a:spcAft>
                <a:spcPts val="0"/>
              </a:spcAft>
              <a:buClr>
                <a:schemeClr val="accent3"/>
              </a:buClr>
              <a:buFont typeface="Wingdings 2"/>
              <a:buChar char=""/>
              <a:defRPr/>
            </a:pPr>
            <a:r>
              <a:rPr lang="en-US" dirty="0" smtClean="0">
                <a:ea typeface="+mn-ea"/>
                <a:cs typeface="+mn-cs"/>
              </a:rPr>
              <a:t>Data gathering errors</a:t>
            </a:r>
          </a:p>
          <a:p>
            <a:pPr marL="274320" indent="-274320" fontAlgn="auto">
              <a:spcAft>
                <a:spcPts val="0"/>
              </a:spcAft>
              <a:buClr>
                <a:schemeClr val="accent3"/>
              </a:buClr>
              <a:buFont typeface="Wingdings 2"/>
              <a:buChar char=""/>
              <a:defRPr/>
            </a:pPr>
            <a:r>
              <a:rPr lang="en-US" dirty="0" smtClean="0">
                <a:ea typeface="+mn-ea"/>
                <a:cs typeface="+mn-cs"/>
              </a:rPr>
              <a:t>Data handling errors</a:t>
            </a:r>
          </a:p>
          <a:p>
            <a:pPr marL="274320" indent="-274320" fontAlgn="auto">
              <a:spcAft>
                <a:spcPts val="0"/>
              </a:spcAft>
              <a:buClr>
                <a:schemeClr val="accent3"/>
              </a:buClr>
              <a:buFont typeface="Wingdings 2"/>
              <a:buChar char=""/>
              <a:defRPr/>
            </a:pPr>
            <a:r>
              <a:rPr lang="en-US" dirty="0" smtClean="0">
                <a:ea typeface="+mn-ea"/>
                <a:cs typeface="+mn-cs"/>
              </a:rPr>
              <a:t>Data analysis errors</a:t>
            </a:r>
          </a:p>
          <a:p>
            <a:pPr marL="274320" indent="-274320" fontAlgn="auto">
              <a:spcAft>
                <a:spcPts val="0"/>
              </a:spcAft>
              <a:buClr>
                <a:schemeClr val="accent3"/>
              </a:buClr>
              <a:buFont typeface="Wingdings 2"/>
              <a:buChar char=""/>
              <a:defRPr/>
            </a:pPr>
            <a:r>
              <a:rPr lang="en-US" dirty="0" smtClean="0">
                <a:ea typeface="+mn-ea"/>
                <a:cs typeface="+mn-cs"/>
              </a:rPr>
              <a:t>Interpretation errors</a:t>
            </a:r>
          </a:p>
          <a:p>
            <a:pPr marL="274320" indent="-274320" fontAlgn="auto">
              <a:spcAft>
                <a:spcPts val="0"/>
              </a:spcAft>
              <a:buClr>
                <a:schemeClr val="accent3"/>
              </a:buClr>
              <a:buFont typeface="Wingdings 2"/>
              <a:buChar char=""/>
              <a:defRPr/>
            </a:pPr>
            <a:endParaRPr lang="en-US" dirty="0" smtClean="0">
              <a:ea typeface="+mn-ea"/>
              <a:cs typeface="+mn-cs"/>
            </a:endParaRP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latin typeface="Calibri" pitchFamily="-72" charset="0"/>
              </a:rPr>
              <a:t>Data Collection</a:t>
            </a:r>
          </a:p>
        </p:txBody>
      </p:sp>
      <p:sp>
        <p:nvSpPr>
          <p:cNvPr id="25602" name="Content Placeholder 2"/>
          <p:cNvSpPr>
            <a:spLocks noGrp="1"/>
          </p:cNvSpPr>
          <p:nvPr>
            <p:ph idx="1"/>
          </p:nvPr>
        </p:nvSpPr>
        <p:spPr/>
        <p:txBody>
          <a:bodyPr/>
          <a:lstStyle/>
          <a:p>
            <a:r>
              <a:rPr lang="en-US" b="1" smtClean="0">
                <a:latin typeface="Constantia" pitchFamily="-72" charset="0"/>
              </a:rPr>
              <a:t>Data collection </a:t>
            </a:r>
            <a:r>
              <a:rPr lang="en-US" smtClean="0">
                <a:latin typeface="Constantia" pitchFamily="-72" charset="0"/>
              </a:rPr>
              <a:t>is the phase of the marketing research process during which respondents provide their answers or information to inquiries posed to them by the researcher.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93713" y="1044575"/>
            <a:ext cx="8229600" cy="1143000"/>
          </a:xfrm>
        </p:spPr>
        <p:txBody>
          <a:bodyPr>
            <a:normAutofit fontScale="90000"/>
          </a:bodyPr>
          <a:lstStyle/>
          <a:p>
            <a:pPr fontAlgn="auto">
              <a:spcAft>
                <a:spcPts val="0"/>
              </a:spcAft>
              <a:defRPr/>
            </a:pPr>
            <a:r>
              <a:rPr lang="en-US" dirty="0" smtClean="0">
                <a:ea typeface="+mj-ea"/>
                <a:cs typeface="+mj-cs"/>
              </a:rPr>
              <a:t>Possible Errors in </a:t>
            </a:r>
            <a:br>
              <a:rPr lang="en-US" dirty="0" smtClean="0">
                <a:ea typeface="+mj-ea"/>
                <a:cs typeface="+mj-cs"/>
              </a:rPr>
            </a:br>
            <a:r>
              <a:rPr lang="en-US" dirty="0" smtClean="0">
                <a:ea typeface="+mj-ea"/>
                <a:cs typeface="+mj-cs"/>
              </a:rPr>
              <a:t>Field Data Collection</a:t>
            </a:r>
          </a:p>
        </p:txBody>
      </p:sp>
      <p:sp>
        <p:nvSpPr>
          <p:cNvPr id="27650" name="Rectangle 3"/>
          <p:cNvSpPr>
            <a:spLocks noGrp="1" noChangeArrowheads="1"/>
          </p:cNvSpPr>
          <p:nvPr>
            <p:ph idx="1"/>
          </p:nvPr>
        </p:nvSpPr>
        <p:spPr>
          <a:xfrm>
            <a:off x="457200" y="2532063"/>
            <a:ext cx="8229600" cy="4389437"/>
          </a:xfrm>
        </p:spPr>
        <p:txBody>
          <a:bodyPr/>
          <a:lstStyle/>
          <a:p>
            <a:r>
              <a:rPr lang="en-US" b="1" smtClean="0">
                <a:latin typeface="Constantia" pitchFamily="-72" charset="0"/>
              </a:rPr>
              <a:t>Fieldworker error</a:t>
            </a:r>
            <a:r>
              <a:rPr lang="en-US" smtClean="0">
                <a:latin typeface="Constantia" pitchFamily="-72" charset="0"/>
              </a:rPr>
              <a:t>: errors committed by the persons who administer the questionnaires</a:t>
            </a:r>
          </a:p>
          <a:p>
            <a:r>
              <a:rPr lang="en-US" b="1" smtClean="0">
                <a:latin typeface="Constantia" pitchFamily="-72" charset="0"/>
              </a:rPr>
              <a:t>Respondent error</a:t>
            </a:r>
            <a:r>
              <a:rPr lang="en-US" smtClean="0">
                <a:latin typeface="Constantia" pitchFamily="-72" charset="0"/>
              </a:rPr>
              <a:t>: errors committed on the part of the respondent</a:t>
            </a:r>
          </a:p>
          <a:p>
            <a:r>
              <a:rPr lang="en-US" smtClean="0">
                <a:latin typeface="Constantia" pitchFamily="-72" charset="0"/>
              </a:rPr>
              <a:t>Errors may be either intentional or unintentional.</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latin typeface="Calibri" pitchFamily="-72" charset="0"/>
              </a:rPr>
              <a:t>Intentional Fieldworker Errors</a:t>
            </a:r>
          </a:p>
        </p:txBody>
      </p:sp>
      <p:sp>
        <p:nvSpPr>
          <p:cNvPr id="31746" name="Content Placeholder 2"/>
          <p:cNvSpPr>
            <a:spLocks noGrp="1"/>
          </p:cNvSpPr>
          <p:nvPr>
            <p:ph idx="1"/>
          </p:nvPr>
        </p:nvSpPr>
        <p:spPr/>
        <p:txBody>
          <a:bodyPr/>
          <a:lstStyle/>
          <a:p>
            <a:r>
              <a:rPr lang="en-US" b="1" smtClean="0">
                <a:latin typeface="Constantia" pitchFamily="-72" charset="0"/>
              </a:rPr>
              <a:t>Intentional fieldworker error</a:t>
            </a:r>
            <a:r>
              <a:rPr lang="en-US" smtClean="0">
                <a:latin typeface="Constantia" pitchFamily="-72" charset="0"/>
              </a:rPr>
              <a:t>: errors committed when a data collection person willfully violates the data collection requirements set forth by the researcher</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latin typeface="Calibri" pitchFamily="-72" charset="0"/>
              </a:rPr>
              <a:t>Intentional Fieldworker Errors</a:t>
            </a:r>
          </a:p>
        </p:txBody>
      </p:sp>
      <p:sp>
        <p:nvSpPr>
          <p:cNvPr id="33794" name="Content Placeholder 2"/>
          <p:cNvSpPr>
            <a:spLocks noGrp="1"/>
          </p:cNvSpPr>
          <p:nvPr>
            <p:ph idx="1"/>
          </p:nvPr>
        </p:nvSpPr>
        <p:spPr/>
        <p:txBody>
          <a:bodyPr/>
          <a:lstStyle/>
          <a:p>
            <a:r>
              <a:rPr lang="en-US" b="1" smtClean="0">
                <a:latin typeface="Constantia" pitchFamily="-72" charset="0"/>
              </a:rPr>
              <a:t>Interviewer cheating </a:t>
            </a:r>
            <a:r>
              <a:rPr lang="en-US" smtClean="0">
                <a:latin typeface="Constantia" pitchFamily="-72" charset="0"/>
              </a:rPr>
              <a:t>occurs when the interviewer intentionally misrepresents respondents.</a:t>
            </a:r>
          </a:p>
          <a:p>
            <a:r>
              <a:rPr lang="en-US" b="1" smtClean="0">
                <a:latin typeface="Constantia" pitchFamily="-72" charset="0"/>
              </a:rPr>
              <a:t>Leading respondents </a:t>
            </a:r>
            <a:r>
              <a:rPr lang="en-US" smtClean="0">
                <a:latin typeface="Constantia" pitchFamily="-72" charset="0"/>
              </a:rPr>
              <a:t>occurs when the interviewer influences respondent’s answers through wording, voice inflection, or body language.</a:t>
            </a:r>
          </a:p>
          <a:p>
            <a:endParaRPr lang="en-US" smtClean="0">
              <a:latin typeface="Constantia" pitchFamily="-72"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
        <a:ea typeface="ＭＳ Ｐゴシック"/>
        <a:cs typeface="ＭＳ Ｐゴシック"/>
      </a:majorFont>
      <a:minorFont>
        <a:latin typeface=""/>
        <a:ea typeface="ＭＳ Ｐゴシック"/>
        <a:cs typeface="ＭＳ Ｐゴシック"/>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1664</TotalTime>
  <Words>1302</Words>
  <Application>Microsoft Office PowerPoint</Application>
  <PresentationFormat>On-screen Show (4:3)</PresentationFormat>
  <Paragraphs>167</Paragraphs>
  <Slides>43</Slides>
  <Notes>43</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43</vt:i4>
      </vt:variant>
    </vt:vector>
  </HeadingPairs>
  <TitlesOfParts>
    <vt:vector size="50" baseType="lpstr">
      <vt:lpstr>Constantia</vt:lpstr>
      <vt:lpstr>ＭＳ Ｐゴシック</vt:lpstr>
      <vt:lpstr>Arial</vt:lpstr>
      <vt:lpstr>Calibri</vt:lpstr>
      <vt:lpstr>Wingdings 2</vt:lpstr>
      <vt:lpstr>Arial</vt:lpstr>
      <vt:lpstr>Flow</vt:lpstr>
      <vt:lpstr>PowerPoint Presentation</vt:lpstr>
      <vt:lpstr>Learning Objectives</vt:lpstr>
      <vt:lpstr>PowerPoint Presentation</vt:lpstr>
      <vt:lpstr>Dealing with Field Work</vt:lpstr>
      <vt:lpstr>Nonsampling Error  </vt:lpstr>
      <vt:lpstr>Data Collection</vt:lpstr>
      <vt:lpstr>Possible Errors in  Field Data Collection</vt:lpstr>
      <vt:lpstr>Intentional Fieldworker Errors</vt:lpstr>
      <vt:lpstr>Intentional Fieldworker Errors</vt:lpstr>
      <vt:lpstr>Unintentional Fieldworker Error</vt:lpstr>
      <vt:lpstr>Unintentional Fieldworker Error</vt:lpstr>
      <vt:lpstr>Intentional Respondent Error</vt:lpstr>
      <vt:lpstr>Intentional Respondent Error</vt:lpstr>
      <vt:lpstr>Unintentional Respondent Error</vt:lpstr>
      <vt:lpstr>Unintentional Respondent Error</vt:lpstr>
      <vt:lpstr>Unintentional Respondent Error</vt:lpstr>
      <vt:lpstr>How to Control Data Collection Errors: Fieldworkers</vt:lpstr>
      <vt:lpstr>How to Control Data Collection Errors: Fieldworkers</vt:lpstr>
      <vt:lpstr>Field Data Collection Quality Controls</vt:lpstr>
      <vt:lpstr>Field Data Collection Quality Controls</vt:lpstr>
      <vt:lpstr>Field Data Collection Quality Controls</vt:lpstr>
      <vt:lpstr>Field Data Collection Quality Controls</vt:lpstr>
      <vt:lpstr>Field Data Collection Quality Controls</vt:lpstr>
      <vt:lpstr>Control of Unintentional Respondent Error</vt:lpstr>
      <vt:lpstr>Control of Unintentional Respondent Error</vt:lpstr>
      <vt:lpstr>Data Collection Errors with  Online Surveys</vt:lpstr>
      <vt:lpstr>Nonresponse Error</vt:lpstr>
      <vt:lpstr>Nonresponse Error</vt:lpstr>
      <vt:lpstr>Refusals to Participate</vt:lpstr>
      <vt:lpstr>Break-Offs During the Interview</vt:lpstr>
      <vt:lpstr>Refusals to Answer Specific Questions</vt:lpstr>
      <vt:lpstr>PowerPoint Presentation</vt:lpstr>
      <vt:lpstr>What Is a Completed Interview?</vt:lpstr>
      <vt:lpstr>Measuring Nonresponse Error</vt:lpstr>
      <vt:lpstr>Nonresponse Error</vt:lpstr>
      <vt:lpstr>Nonresponse Error</vt:lpstr>
      <vt:lpstr>Dataset, Coding Data, and the Data Code Book</vt:lpstr>
      <vt:lpstr>Dataset, Coding Data, and the Data Code Book</vt:lpstr>
      <vt:lpstr>PowerPoint Presentation</vt:lpstr>
      <vt:lpstr>Data Quality Issues</vt:lpstr>
      <vt:lpstr>Data Quality Issues</vt:lpstr>
      <vt:lpstr>PowerPoint Presentation</vt:lpstr>
      <vt:lpstr>PowerPoint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Field Work and Data Quality Issues</dc:title>
  <dc:creator>Christina</dc:creator>
  <cp:lastModifiedBy>Becca Groves</cp:lastModifiedBy>
  <cp:revision>28</cp:revision>
  <cp:lastPrinted>2012-12-15T18:42:10Z</cp:lastPrinted>
  <dcterms:created xsi:type="dcterms:W3CDTF">2012-11-10T02:05:22Z</dcterms:created>
  <dcterms:modified xsi:type="dcterms:W3CDTF">2013-02-12T19:27:11Z</dcterms:modified>
</cp:coreProperties>
</file>