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2"/>
  </p:sldMasterIdLst>
  <p:notesMasterIdLst>
    <p:notesMasterId r:id="rId36"/>
  </p:notesMasterIdLst>
  <p:handoutMasterIdLst>
    <p:handoutMasterId r:id="rId37"/>
  </p:handoutMasterIdLst>
  <p:sldIdLst>
    <p:sldId id="286" r:id="rId3"/>
    <p:sldId id="287" r:id="rId4"/>
    <p:sldId id="288" r:id="rId5"/>
    <p:sldId id="289" r:id="rId6"/>
    <p:sldId id="290" r:id="rId7"/>
    <p:sldId id="291" r:id="rId8"/>
    <p:sldId id="292" r:id="rId9"/>
    <p:sldId id="293" r:id="rId10"/>
    <p:sldId id="294" r:id="rId11"/>
    <p:sldId id="295" r:id="rId12"/>
    <p:sldId id="296" r:id="rId13"/>
    <p:sldId id="298" r:id="rId14"/>
    <p:sldId id="297" r:id="rId15"/>
    <p:sldId id="299" r:id="rId16"/>
    <p:sldId id="300" r:id="rId17"/>
    <p:sldId id="317" r:id="rId18"/>
    <p:sldId id="318" r:id="rId19"/>
    <p:sldId id="322" r:id="rId20"/>
    <p:sldId id="319" r:id="rId21"/>
    <p:sldId id="301" r:id="rId22"/>
    <p:sldId id="302" r:id="rId23"/>
    <p:sldId id="303" r:id="rId24"/>
    <p:sldId id="304" r:id="rId25"/>
    <p:sldId id="305" r:id="rId26"/>
    <p:sldId id="306" r:id="rId27"/>
    <p:sldId id="307" r:id="rId28"/>
    <p:sldId id="308" r:id="rId29"/>
    <p:sldId id="309" r:id="rId30"/>
    <p:sldId id="320" r:id="rId31"/>
    <p:sldId id="321" r:id="rId32"/>
    <p:sldId id="312" r:id="rId33"/>
    <p:sldId id="313" r:id="rId34"/>
    <p:sldId id="315" r:id="rId3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autoAdjust="0"/>
    <p:restoredTop sz="93520" autoAdjust="0"/>
  </p:normalViewPr>
  <p:slideViewPr>
    <p:cSldViewPr>
      <p:cViewPr>
        <p:scale>
          <a:sx n="80" d="100"/>
          <a:sy n="80" d="100"/>
        </p:scale>
        <p:origin x="-1074" y="4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81" d="100"/>
          <a:sy n="81" d="100"/>
        </p:scale>
        <p:origin x="-2088" y="-7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presProps" Target="presProps.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s>
</file>

<file path=ppt/charts/_rels/chart1.xml.rels><?xml version="1.0" encoding="UTF-8" standalone="yes"?>
<Relationships xmlns="http://schemas.openxmlformats.org/package/2006/relationships"><Relationship Id="rId1" Type="http://schemas.openxmlformats.org/officeDocument/2006/relationships/oleObject" Target="file:///C:\Users\jstrauss\Documents\My%20Dropbox\eMarketing%207e%20Research\Retailing\2010%20Ecommerce%20sales%20from%20Census%20for%20Exhibit%2011.5%20replacement.xls"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1"/>
    </mc:Choice>
    <mc:Fallback>
      <c:style val="1"/>
    </mc:Fallback>
  </mc:AlternateContent>
  <c:chart>
    <c:autoTitleDeleted val="0"/>
    <c:plotArea>
      <c:layout/>
      <c:barChart>
        <c:barDir val="bar"/>
        <c:grouping val="clustered"/>
        <c:varyColors val="0"/>
        <c:ser>
          <c:idx val="0"/>
          <c:order val="0"/>
          <c:invertIfNegative val="0"/>
          <c:cat>
            <c:strRef>
              <c:f>Sheet2!$A$2:$A$15</c:f>
              <c:strCache>
                <c:ptCount val="14"/>
                <c:pt idx="0">
                  <c:v>Food, beer, and wine</c:v>
                </c:pt>
                <c:pt idx="1">
                  <c:v>Computer software</c:v>
                </c:pt>
                <c:pt idx="2">
                  <c:v>Toys, hobby goods, and games</c:v>
                </c:pt>
                <c:pt idx="3">
                  <c:v>Office equipment and supplies</c:v>
                </c:pt>
                <c:pt idx="4">
                  <c:v>Sporting goods</c:v>
                </c:pt>
                <c:pt idx="5">
                  <c:v>Music and videos</c:v>
                </c:pt>
                <c:pt idx="6">
                  <c:v>Books and magazines</c:v>
                </c:pt>
                <c:pt idx="7">
                  <c:v>Drugs, health aids, and beauty aids</c:v>
                </c:pt>
                <c:pt idx="8">
                  <c:v>Nonmerchandise receipts (3)</c:v>
                </c:pt>
                <c:pt idx="9">
                  <c:v>Computer hardware</c:v>
                </c:pt>
                <c:pt idx="10">
                  <c:v>Furniture and home furnishings</c:v>
                </c:pt>
                <c:pt idx="11">
                  <c:v>Other merchandise (2)</c:v>
                </c:pt>
                <c:pt idx="12">
                  <c:v>Electronics and appliances</c:v>
                </c:pt>
                <c:pt idx="13">
                  <c:v>Clothing and clothing accessories (includes footwear)</c:v>
                </c:pt>
              </c:strCache>
            </c:strRef>
          </c:cat>
          <c:val>
            <c:numRef>
              <c:f>Sheet2!$B$2:$B$15</c:f>
              <c:numCache>
                <c:formatCode>#,##0</c:formatCode>
                <c:ptCount val="14"/>
                <c:pt idx="0">
                  <c:v>2391</c:v>
                </c:pt>
                <c:pt idx="1">
                  <c:v>3315</c:v>
                </c:pt>
                <c:pt idx="2">
                  <c:v>4395</c:v>
                </c:pt>
                <c:pt idx="3">
                  <c:v>5343</c:v>
                </c:pt>
                <c:pt idx="4">
                  <c:v>5741</c:v>
                </c:pt>
                <c:pt idx="5">
                  <c:v>6042</c:v>
                </c:pt>
                <c:pt idx="6">
                  <c:v>6231</c:v>
                </c:pt>
                <c:pt idx="7">
                  <c:v>7220</c:v>
                </c:pt>
                <c:pt idx="8">
                  <c:v>10138</c:v>
                </c:pt>
                <c:pt idx="9">
                  <c:v>11421</c:v>
                </c:pt>
                <c:pt idx="10">
                  <c:v>11882</c:v>
                </c:pt>
                <c:pt idx="11">
                  <c:v>17048</c:v>
                </c:pt>
                <c:pt idx="12">
                  <c:v>17462</c:v>
                </c:pt>
                <c:pt idx="13">
                  <c:v>23157</c:v>
                </c:pt>
              </c:numCache>
            </c:numRef>
          </c:val>
        </c:ser>
        <c:dLbls>
          <c:showLegendKey val="0"/>
          <c:showVal val="0"/>
          <c:showCatName val="0"/>
          <c:showSerName val="0"/>
          <c:showPercent val="0"/>
          <c:showBubbleSize val="0"/>
        </c:dLbls>
        <c:gapWidth val="150"/>
        <c:axId val="79759232"/>
        <c:axId val="79760768"/>
      </c:barChart>
      <c:catAx>
        <c:axId val="79759232"/>
        <c:scaling>
          <c:orientation val="minMax"/>
        </c:scaling>
        <c:delete val="0"/>
        <c:axPos val="l"/>
        <c:majorTickMark val="out"/>
        <c:minorTickMark val="none"/>
        <c:tickLblPos val="nextTo"/>
        <c:crossAx val="79760768"/>
        <c:crosses val="autoZero"/>
        <c:auto val="1"/>
        <c:lblAlgn val="ctr"/>
        <c:lblOffset val="100"/>
        <c:noMultiLvlLbl val="0"/>
      </c:catAx>
      <c:valAx>
        <c:axId val="79760768"/>
        <c:scaling>
          <c:orientation val="minMax"/>
        </c:scaling>
        <c:delete val="0"/>
        <c:axPos val="b"/>
        <c:majorGridlines/>
        <c:numFmt formatCode="#,##0" sourceLinked="1"/>
        <c:majorTickMark val="out"/>
        <c:minorTickMark val="none"/>
        <c:tickLblPos val="nextTo"/>
        <c:crossAx val="79759232"/>
        <c:crosses val="autoZero"/>
        <c:crossBetween val="between"/>
      </c:valAx>
      <c:spPr>
        <a:noFill/>
        <a:ln w="25400">
          <a:noFill/>
        </a:ln>
      </c:spPr>
    </c:plotArea>
    <c:plotVisOnly val="1"/>
    <c:dispBlanksAs val="gap"/>
    <c:showDLblsOverMax val="0"/>
  </c:chart>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A721B00-6FC2-41C5-8CC8-B9EEA04C504C}" type="datetimeFigureOut">
              <a:rPr lang="en-US" smtClean="0"/>
              <a:pPr/>
              <a:t>9/15/2016</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3498FED-E309-4234-8533-7FE78C077757}" type="slidenum">
              <a:rPr lang="en-US" smtClean="0"/>
              <a:pPr/>
              <a:t>‹#›</a:t>
            </a:fld>
            <a:endParaRPr lang="en-US" dirty="0"/>
          </a:p>
        </p:txBody>
      </p:sp>
    </p:spTree>
    <p:extLst>
      <p:ext uri="{BB962C8B-B14F-4D97-AF65-F5344CB8AC3E}">
        <p14:creationId xmlns:p14="http://schemas.microsoft.com/office/powerpoint/2010/main" val="73959381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964F934-0B1F-4A2D-B327-660F7F58F120}" type="datetimeFigureOut">
              <a:rPr lang="en-US" smtClean="0"/>
              <a:pPr/>
              <a:t>9/15/2016</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04592BD-A84E-44A3-8DF7-E6ED0C1DA784}" type="slidenum">
              <a:rPr lang="en-US" smtClean="0"/>
              <a:pPr/>
              <a:t>‹#›</a:t>
            </a:fld>
            <a:endParaRPr lang="en-US" dirty="0"/>
          </a:p>
        </p:txBody>
      </p:sp>
    </p:spTree>
    <p:extLst>
      <p:ext uri="{BB962C8B-B14F-4D97-AF65-F5344CB8AC3E}">
        <p14:creationId xmlns:p14="http://schemas.microsoft.com/office/powerpoint/2010/main" val="27318642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Placeholder 2"/>
          <p:cNvSpPr>
            <a:spLocks noGrp="1" noRot="1" noChangeAspect="1"/>
          </p:cNvSpPr>
          <p:nvPr>
            <p:ph type="sldImg"/>
          </p:nvPr>
        </p:nvSpPr>
        <p:spPr bwMode="auto">
          <a:noFill/>
          <a:ln>
            <a:solidFill>
              <a:srgbClr val="000000"/>
            </a:solidFill>
            <a:miter lim="800000"/>
            <a:headEnd/>
            <a:tailEnd/>
          </a:ln>
        </p:spPr>
      </p:sp>
      <p:sp>
        <p:nvSpPr>
          <p:cNvPr id="59395" name="Rectangle 3"/>
          <p:cNvSpPr>
            <a:spLocks noGrp="1"/>
          </p:cNvSpPr>
          <p:nvPr>
            <p:ph type="body" idx="1"/>
          </p:nvPr>
        </p:nvSpPr>
        <p:spPr bwMode="auto">
          <a:noFill/>
        </p:spPr>
        <p:txBody>
          <a:bodyPr wrap="square" numCol="1" anchor="t" anchorCtr="0" compatLnSpc="1">
            <a:prstTxWarp prst="textNoShape">
              <a:avLst/>
            </a:prstTxWarp>
          </a:bodyPr>
          <a:lstStyle/>
          <a:p>
            <a:pPr lvl="1">
              <a:spcBef>
                <a:spcPts val="600"/>
              </a:spcBef>
            </a:pPr>
            <a:endParaRPr lang="en-US" sz="2000" dirty="0"/>
          </a:p>
          <a:p>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5" name="Rectangle 44"/>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44" name="Group 43"/>
          <p:cNvGrpSpPr/>
          <p:nvPr userDrawn="1"/>
        </p:nvGrpSpPr>
        <p:grpSpPr>
          <a:xfrm>
            <a:off x="0" y="2267858"/>
            <a:ext cx="4191000" cy="4590144"/>
            <a:chOff x="-1" y="1600199"/>
            <a:chExt cx="4501019" cy="5257801"/>
          </a:xfrm>
        </p:grpSpPr>
        <p:sp>
          <p:nvSpPr>
            <p:cNvPr id="39" name="Freeform 7"/>
            <p:cNvSpPr>
              <a:spLocks/>
            </p:cNvSpPr>
            <p:nvPr userDrawn="1"/>
          </p:nvSpPr>
          <p:spPr bwMode="auto">
            <a:xfrm>
              <a:off x="-1" y="1600199"/>
              <a:ext cx="4127498" cy="2514600"/>
            </a:xfrm>
            <a:custGeom>
              <a:avLst/>
              <a:gdLst/>
              <a:ahLst/>
              <a:cxnLst>
                <a:cxn ang="0">
                  <a:pos x="0" y="0"/>
                </a:cxn>
                <a:cxn ang="0">
                  <a:pos x="124" y="18"/>
                </a:cxn>
                <a:cxn ang="0">
                  <a:pos x="246" y="40"/>
                </a:cxn>
                <a:cxn ang="0">
                  <a:pos x="365" y="64"/>
                </a:cxn>
                <a:cxn ang="0">
                  <a:pos x="596" y="127"/>
                </a:cxn>
                <a:cxn ang="0">
                  <a:pos x="815" y="200"/>
                </a:cxn>
                <a:cxn ang="0">
                  <a:pos x="1025" y="286"/>
                </a:cxn>
                <a:cxn ang="0">
                  <a:pos x="1223" y="380"/>
                </a:cxn>
                <a:cxn ang="0">
                  <a:pos x="1411" y="482"/>
                </a:cxn>
                <a:cxn ang="0">
                  <a:pos x="1588" y="591"/>
                </a:cxn>
                <a:cxn ang="0">
                  <a:pos x="1753" y="707"/>
                </a:cxn>
                <a:cxn ang="0">
                  <a:pos x="1907" y="824"/>
                </a:cxn>
                <a:cxn ang="0">
                  <a:pos x="2047" y="946"/>
                </a:cxn>
                <a:cxn ang="0">
                  <a:pos x="2177" y="1066"/>
                </a:cxn>
                <a:cxn ang="0">
                  <a:pos x="2293" y="1189"/>
                </a:cxn>
                <a:cxn ang="0">
                  <a:pos x="2397" y="1308"/>
                </a:cxn>
                <a:cxn ang="0">
                  <a:pos x="2488" y="1423"/>
                </a:cxn>
                <a:cxn ang="0">
                  <a:pos x="2565" y="1534"/>
                </a:cxn>
                <a:cxn ang="0">
                  <a:pos x="2600" y="1587"/>
                </a:cxn>
                <a:cxn ang="0">
                  <a:pos x="2535" y="1522"/>
                </a:cxn>
                <a:cxn ang="0">
                  <a:pos x="2455" y="1451"/>
                </a:cxn>
                <a:cxn ang="0">
                  <a:pos x="2359" y="1375"/>
                </a:cxn>
                <a:cxn ang="0">
                  <a:pos x="2247" y="1294"/>
                </a:cxn>
                <a:cxn ang="0">
                  <a:pos x="2119" y="1215"/>
                </a:cxn>
                <a:cxn ang="0">
                  <a:pos x="1981" y="1134"/>
                </a:cxn>
                <a:cxn ang="0">
                  <a:pos x="1827" y="1058"/>
                </a:cxn>
                <a:cxn ang="0">
                  <a:pos x="1662" y="986"/>
                </a:cxn>
                <a:cxn ang="0">
                  <a:pos x="1486" y="921"/>
                </a:cxn>
                <a:cxn ang="0">
                  <a:pos x="1299" y="865"/>
                </a:cxn>
                <a:cxn ang="0">
                  <a:pos x="1103" y="819"/>
                </a:cxn>
                <a:cxn ang="0">
                  <a:pos x="896" y="787"/>
                </a:cxn>
                <a:cxn ang="0">
                  <a:pos x="791" y="776"/>
                </a:cxn>
                <a:cxn ang="0">
                  <a:pos x="683" y="769"/>
                </a:cxn>
                <a:cxn ang="0">
                  <a:pos x="573" y="768"/>
                </a:cxn>
                <a:cxn ang="0">
                  <a:pos x="462" y="769"/>
                </a:cxn>
                <a:cxn ang="0">
                  <a:pos x="348" y="776"/>
                </a:cxn>
                <a:cxn ang="0">
                  <a:pos x="234" y="787"/>
                </a:cxn>
                <a:cxn ang="0">
                  <a:pos x="117" y="806"/>
                </a:cxn>
                <a:cxn ang="0">
                  <a:pos x="0" y="827"/>
                </a:cxn>
                <a:cxn ang="0">
                  <a:pos x="0" y="0"/>
                </a:cxn>
              </a:cxnLst>
              <a:rect l="0" t="0" r="r" b="b"/>
              <a:pathLst>
                <a:path w="2600" h="1587">
                  <a:moveTo>
                    <a:pt x="0" y="0"/>
                  </a:moveTo>
                  <a:lnTo>
                    <a:pt x="0" y="0"/>
                  </a:lnTo>
                  <a:lnTo>
                    <a:pt x="63" y="8"/>
                  </a:lnTo>
                  <a:lnTo>
                    <a:pt x="124" y="18"/>
                  </a:lnTo>
                  <a:lnTo>
                    <a:pt x="185" y="28"/>
                  </a:lnTo>
                  <a:lnTo>
                    <a:pt x="246" y="40"/>
                  </a:lnTo>
                  <a:lnTo>
                    <a:pt x="305" y="53"/>
                  </a:lnTo>
                  <a:lnTo>
                    <a:pt x="365" y="64"/>
                  </a:lnTo>
                  <a:lnTo>
                    <a:pt x="480" y="94"/>
                  </a:lnTo>
                  <a:lnTo>
                    <a:pt x="596" y="127"/>
                  </a:lnTo>
                  <a:lnTo>
                    <a:pt x="706" y="162"/>
                  </a:lnTo>
                  <a:lnTo>
                    <a:pt x="815" y="200"/>
                  </a:lnTo>
                  <a:lnTo>
                    <a:pt x="921" y="241"/>
                  </a:lnTo>
                  <a:lnTo>
                    <a:pt x="1025" y="286"/>
                  </a:lnTo>
                  <a:lnTo>
                    <a:pt x="1126" y="330"/>
                  </a:lnTo>
                  <a:lnTo>
                    <a:pt x="1223" y="380"/>
                  </a:lnTo>
                  <a:lnTo>
                    <a:pt x="1319" y="429"/>
                  </a:lnTo>
                  <a:lnTo>
                    <a:pt x="1411" y="482"/>
                  </a:lnTo>
                  <a:lnTo>
                    <a:pt x="1502" y="537"/>
                  </a:lnTo>
                  <a:lnTo>
                    <a:pt x="1588" y="591"/>
                  </a:lnTo>
                  <a:lnTo>
                    <a:pt x="1672" y="649"/>
                  </a:lnTo>
                  <a:lnTo>
                    <a:pt x="1753" y="707"/>
                  </a:lnTo>
                  <a:lnTo>
                    <a:pt x="1831" y="764"/>
                  </a:lnTo>
                  <a:lnTo>
                    <a:pt x="1907" y="824"/>
                  </a:lnTo>
                  <a:lnTo>
                    <a:pt x="1979" y="885"/>
                  </a:lnTo>
                  <a:lnTo>
                    <a:pt x="2047" y="946"/>
                  </a:lnTo>
                  <a:lnTo>
                    <a:pt x="2113" y="1005"/>
                  </a:lnTo>
                  <a:lnTo>
                    <a:pt x="2177" y="1066"/>
                  </a:lnTo>
                  <a:lnTo>
                    <a:pt x="2237" y="1128"/>
                  </a:lnTo>
                  <a:lnTo>
                    <a:pt x="2293" y="1189"/>
                  </a:lnTo>
                  <a:lnTo>
                    <a:pt x="2347" y="1248"/>
                  </a:lnTo>
                  <a:lnTo>
                    <a:pt x="2397" y="1308"/>
                  </a:lnTo>
                  <a:lnTo>
                    <a:pt x="2445" y="1365"/>
                  </a:lnTo>
                  <a:lnTo>
                    <a:pt x="2488" y="1423"/>
                  </a:lnTo>
                  <a:lnTo>
                    <a:pt x="2529" y="1479"/>
                  </a:lnTo>
                  <a:lnTo>
                    <a:pt x="2565" y="1534"/>
                  </a:lnTo>
                  <a:lnTo>
                    <a:pt x="2600" y="1587"/>
                  </a:lnTo>
                  <a:lnTo>
                    <a:pt x="2600" y="1587"/>
                  </a:lnTo>
                  <a:lnTo>
                    <a:pt x="2570" y="1555"/>
                  </a:lnTo>
                  <a:lnTo>
                    <a:pt x="2535" y="1522"/>
                  </a:lnTo>
                  <a:lnTo>
                    <a:pt x="2497" y="1487"/>
                  </a:lnTo>
                  <a:lnTo>
                    <a:pt x="2455" y="1451"/>
                  </a:lnTo>
                  <a:lnTo>
                    <a:pt x="2408" y="1413"/>
                  </a:lnTo>
                  <a:lnTo>
                    <a:pt x="2359" y="1375"/>
                  </a:lnTo>
                  <a:lnTo>
                    <a:pt x="2304" y="1336"/>
                  </a:lnTo>
                  <a:lnTo>
                    <a:pt x="2247" y="1294"/>
                  </a:lnTo>
                  <a:lnTo>
                    <a:pt x="2185" y="1255"/>
                  </a:lnTo>
                  <a:lnTo>
                    <a:pt x="2119" y="1215"/>
                  </a:lnTo>
                  <a:lnTo>
                    <a:pt x="2052" y="1174"/>
                  </a:lnTo>
                  <a:lnTo>
                    <a:pt x="1981" y="1134"/>
                  </a:lnTo>
                  <a:lnTo>
                    <a:pt x="1905" y="1096"/>
                  </a:lnTo>
                  <a:lnTo>
                    <a:pt x="1827" y="1058"/>
                  </a:lnTo>
                  <a:lnTo>
                    <a:pt x="1746" y="1020"/>
                  </a:lnTo>
                  <a:lnTo>
                    <a:pt x="1662" y="986"/>
                  </a:lnTo>
                  <a:lnTo>
                    <a:pt x="1576" y="953"/>
                  </a:lnTo>
                  <a:lnTo>
                    <a:pt x="1486" y="921"/>
                  </a:lnTo>
                  <a:lnTo>
                    <a:pt x="1393" y="891"/>
                  </a:lnTo>
                  <a:lnTo>
                    <a:pt x="1299" y="865"/>
                  </a:lnTo>
                  <a:lnTo>
                    <a:pt x="1202" y="840"/>
                  </a:lnTo>
                  <a:lnTo>
                    <a:pt x="1103" y="819"/>
                  </a:lnTo>
                  <a:lnTo>
                    <a:pt x="1000" y="801"/>
                  </a:lnTo>
                  <a:lnTo>
                    <a:pt x="896" y="787"/>
                  </a:lnTo>
                  <a:lnTo>
                    <a:pt x="843" y="781"/>
                  </a:lnTo>
                  <a:lnTo>
                    <a:pt x="791" y="776"/>
                  </a:lnTo>
                  <a:lnTo>
                    <a:pt x="738" y="773"/>
                  </a:lnTo>
                  <a:lnTo>
                    <a:pt x="683" y="769"/>
                  </a:lnTo>
                  <a:lnTo>
                    <a:pt x="629" y="768"/>
                  </a:lnTo>
                  <a:lnTo>
                    <a:pt x="573" y="768"/>
                  </a:lnTo>
                  <a:lnTo>
                    <a:pt x="518" y="768"/>
                  </a:lnTo>
                  <a:lnTo>
                    <a:pt x="462" y="769"/>
                  </a:lnTo>
                  <a:lnTo>
                    <a:pt x="406" y="773"/>
                  </a:lnTo>
                  <a:lnTo>
                    <a:pt x="348" y="776"/>
                  </a:lnTo>
                  <a:lnTo>
                    <a:pt x="292" y="781"/>
                  </a:lnTo>
                  <a:lnTo>
                    <a:pt x="234" y="787"/>
                  </a:lnTo>
                  <a:lnTo>
                    <a:pt x="177" y="796"/>
                  </a:lnTo>
                  <a:lnTo>
                    <a:pt x="117" y="806"/>
                  </a:lnTo>
                  <a:lnTo>
                    <a:pt x="59" y="816"/>
                  </a:lnTo>
                  <a:lnTo>
                    <a:pt x="0" y="827"/>
                  </a:lnTo>
                  <a:lnTo>
                    <a:pt x="0" y="0"/>
                  </a:lnTo>
                  <a:lnTo>
                    <a:pt x="0" y="0"/>
                  </a:lnTo>
                  <a:close/>
                </a:path>
              </a:pathLst>
            </a:custGeom>
            <a:solidFill>
              <a:schemeClr val="accent2">
                <a:lumMod val="20000"/>
                <a:lumOff val="8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40" name="Freeform 8"/>
            <p:cNvSpPr>
              <a:spLocks/>
            </p:cNvSpPr>
            <p:nvPr userDrawn="1"/>
          </p:nvSpPr>
          <p:spPr bwMode="auto">
            <a:xfrm>
              <a:off x="-1" y="3581398"/>
              <a:ext cx="1600200" cy="3276599"/>
            </a:xfrm>
            <a:custGeom>
              <a:avLst/>
              <a:gdLst/>
              <a:ahLst/>
              <a:cxnLst>
                <a:cxn ang="0">
                  <a:pos x="0" y="776"/>
                </a:cxn>
                <a:cxn ang="0">
                  <a:pos x="0" y="776"/>
                </a:cxn>
                <a:cxn ang="0">
                  <a:pos x="38" y="703"/>
                </a:cxn>
                <a:cxn ang="0">
                  <a:pos x="78" y="634"/>
                </a:cxn>
                <a:cxn ang="0">
                  <a:pos x="119" y="566"/>
                </a:cxn>
                <a:cxn ang="0">
                  <a:pos x="162" y="502"/>
                </a:cxn>
                <a:cxn ang="0">
                  <a:pos x="208" y="441"/>
                </a:cxn>
                <a:cxn ang="0">
                  <a:pos x="256" y="381"/>
                </a:cxn>
                <a:cxn ang="0">
                  <a:pos x="305" y="327"/>
                </a:cxn>
                <a:cxn ang="0">
                  <a:pos x="330" y="300"/>
                </a:cxn>
                <a:cxn ang="0">
                  <a:pos x="357" y="274"/>
                </a:cxn>
                <a:cxn ang="0">
                  <a:pos x="385" y="249"/>
                </a:cxn>
                <a:cxn ang="0">
                  <a:pos x="411" y="226"/>
                </a:cxn>
                <a:cxn ang="0">
                  <a:pos x="439" y="203"/>
                </a:cxn>
                <a:cxn ang="0">
                  <a:pos x="469" y="182"/>
                </a:cxn>
                <a:cxn ang="0">
                  <a:pos x="497" y="160"/>
                </a:cxn>
                <a:cxn ang="0">
                  <a:pos x="527" y="140"/>
                </a:cxn>
                <a:cxn ang="0">
                  <a:pos x="558" y="122"/>
                </a:cxn>
                <a:cxn ang="0">
                  <a:pos x="588" y="104"/>
                </a:cxn>
                <a:cxn ang="0">
                  <a:pos x="619" y="87"/>
                </a:cxn>
                <a:cxn ang="0">
                  <a:pos x="652" y="71"/>
                </a:cxn>
                <a:cxn ang="0">
                  <a:pos x="685" y="56"/>
                </a:cxn>
                <a:cxn ang="0">
                  <a:pos x="718" y="43"/>
                </a:cxn>
                <a:cxn ang="0">
                  <a:pos x="751" y="31"/>
                </a:cxn>
                <a:cxn ang="0">
                  <a:pos x="786" y="20"/>
                </a:cxn>
                <a:cxn ang="0">
                  <a:pos x="822" y="10"/>
                </a:cxn>
                <a:cxn ang="0">
                  <a:pos x="857" y="0"/>
                </a:cxn>
                <a:cxn ang="0">
                  <a:pos x="857" y="0"/>
                </a:cxn>
                <a:cxn ang="0">
                  <a:pos x="806" y="46"/>
                </a:cxn>
                <a:cxn ang="0">
                  <a:pos x="754" y="94"/>
                </a:cxn>
                <a:cxn ang="0">
                  <a:pos x="706" y="144"/>
                </a:cxn>
                <a:cxn ang="0">
                  <a:pos x="660" y="196"/>
                </a:cxn>
                <a:cxn ang="0">
                  <a:pos x="617" y="249"/>
                </a:cxn>
                <a:cxn ang="0">
                  <a:pos x="576" y="304"/>
                </a:cxn>
                <a:cxn ang="0">
                  <a:pos x="536" y="362"/>
                </a:cxn>
                <a:cxn ang="0">
                  <a:pos x="498" y="419"/>
                </a:cxn>
                <a:cxn ang="0">
                  <a:pos x="462" y="479"/>
                </a:cxn>
                <a:cxn ang="0">
                  <a:pos x="429" y="538"/>
                </a:cxn>
                <a:cxn ang="0">
                  <a:pos x="398" y="601"/>
                </a:cxn>
                <a:cxn ang="0">
                  <a:pos x="368" y="664"/>
                </a:cxn>
                <a:cxn ang="0">
                  <a:pos x="340" y="728"/>
                </a:cxn>
                <a:cxn ang="0">
                  <a:pos x="315" y="792"/>
                </a:cxn>
                <a:cxn ang="0">
                  <a:pos x="291" y="858"/>
                </a:cxn>
                <a:cxn ang="0">
                  <a:pos x="269" y="925"/>
                </a:cxn>
                <a:cxn ang="0">
                  <a:pos x="249" y="992"/>
                </a:cxn>
                <a:cxn ang="0">
                  <a:pos x="229" y="1060"/>
                </a:cxn>
                <a:cxn ang="0">
                  <a:pos x="213" y="1128"/>
                </a:cxn>
                <a:cxn ang="0">
                  <a:pos x="198" y="1197"/>
                </a:cxn>
                <a:cxn ang="0">
                  <a:pos x="185" y="1266"/>
                </a:cxn>
                <a:cxn ang="0">
                  <a:pos x="173" y="1336"/>
                </a:cxn>
                <a:cxn ang="0">
                  <a:pos x="162" y="1405"/>
                </a:cxn>
                <a:cxn ang="0">
                  <a:pos x="154" y="1474"/>
                </a:cxn>
                <a:cxn ang="0">
                  <a:pos x="147" y="1544"/>
                </a:cxn>
                <a:cxn ang="0">
                  <a:pos x="140" y="1613"/>
                </a:cxn>
                <a:cxn ang="0">
                  <a:pos x="137" y="1682"/>
                </a:cxn>
                <a:cxn ang="0">
                  <a:pos x="134" y="1752"/>
                </a:cxn>
                <a:cxn ang="0">
                  <a:pos x="132" y="1821"/>
                </a:cxn>
                <a:cxn ang="0">
                  <a:pos x="132" y="1889"/>
                </a:cxn>
                <a:cxn ang="0">
                  <a:pos x="134" y="1956"/>
                </a:cxn>
                <a:cxn ang="0">
                  <a:pos x="135" y="2024"/>
                </a:cxn>
                <a:cxn ang="0">
                  <a:pos x="0" y="2024"/>
                </a:cxn>
                <a:cxn ang="0">
                  <a:pos x="0" y="776"/>
                </a:cxn>
                <a:cxn ang="0">
                  <a:pos x="0" y="776"/>
                </a:cxn>
              </a:cxnLst>
              <a:rect l="0" t="0" r="r" b="b"/>
              <a:pathLst>
                <a:path w="857" h="2024">
                  <a:moveTo>
                    <a:pt x="0" y="776"/>
                  </a:moveTo>
                  <a:lnTo>
                    <a:pt x="0" y="776"/>
                  </a:lnTo>
                  <a:lnTo>
                    <a:pt x="38" y="703"/>
                  </a:lnTo>
                  <a:lnTo>
                    <a:pt x="78" y="634"/>
                  </a:lnTo>
                  <a:lnTo>
                    <a:pt x="119" y="566"/>
                  </a:lnTo>
                  <a:lnTo>
                    <a:pt x="162" y="502"/>
                  </a:lnTo>
                  <a:lnTo>
                    <a:pt x="208" y="441"/>
                  </a:lnTo>
                  <a:lnTo>
                    <a:pt x="256" y="381"/>
                  </a:lnTo>
                  <a:lnTo>
                    <a:pt x="305" y="327"/>
                  </a:lnTo>
                  <a:lnTo>
                    <a:pt x="330" y="300"/>
                  </a:lnTo>
                  <a:lnTo>
                    <a:pt x="357" y="274"/>
                  </a:lnTo>
                  <a:lnTo>
                    <a:pt x="385" y="249"/>
                  </a:lnTo>
                  <a:lnTo>
                    <a:pt x="411" y="226"/>
                  </a:lnTo>
                  <a:lnTo>
                    <a:pt x="439" y="203"/>
                  </a:lnTo>
                  <a:lnTo>
                    <a:pt x="469" y="182"/>
                  </a:lnTo>
                  <a:lnTo>
                    <a:pt x="497" y="160"/>
                  </a:lnTo>
                  <a:lnTo>
                    <a:pt x="527" y="140"/>
                  </a:lnTo>
                  <a:lnTo>
                    <a:pt x="558" y="122"/>
                  </a:lnTo>
                  <a:lnTo>
                    <a:pt x="588" y="104"/>
                  </a:lnTo>
                  <a:lnTo>
                    <a:pt x="619" y="87"/>
                  </a:lnTo>
                  <a:lnTo>
                    <a:pt x="652" y="71"/>
                  </a:lnTo>
                  <a:lnTo>
                    <a:pt x="685" y="56"/>
                  </a:lnTo>
                  <a:lnTo>
                    <a:pt x="718" y="43"/>
                  </a:lnTo>
                  <a:lnTo>
                    <a:pt x="751" y="31"/>
                  </a:lnTo>
                  <a:lnTo>
                    <a:pt x="786" y="20"/>
                  </a:lnTo>
                  <a:lnTo>
                    <a:pt x="822" y="10"/>
                  </a:lnTo>
                  <a:lnTo>
                    <a:pt x="857" y="0"/>
                  </a:lnTo>
                  <a:lnTo>
                    <a:pt x="857" y="0"/>
                  </a:lnTo>
                  <a:lnTo>
                    <a:pt x="806" y="46"/>
                  </a:lnTo>
                  <a:lnTo>
                    <a:pt x="754" y="94"/>
                  </a:lnTo>
                  <a:lnTo>
                    <a:pt x="706" y="144"/>
                  </a:lnTo>
                  <a:lnTo>
                    <a:pt x="660" y="196"/>
                  </a:lnTo>
                  <a:lnTo>
                    <a:pt x="617" y="249"/>
                  </a:lnTo>
                  <a:lnTo>
                    <a:pt x="576" y="304"/>
                  </a:lnTo>
                  <a:lnTo>
                    <a:pt x="536" y="362"/>
                  </a:lnTo>
                  <a:lnTo>
                    <a:pt x="498" y="419"/>
                  </a:lnTo>
                  <a:lnTo>
                    <a:pt x="462" y="479"/>
                  </a:lnTo>
                  <a:lnTo>
                    <a:pt x="429" y="538"/>
                  </a:lnTo>
                  <a:lnTo>
                    <a:pt x="398" y="601"/>
                  </a:lnTo>
                  <a:lnTo>
                    <a:pt x="368" y="664"/>
                  </a:lnTo>
                  <a:lnTo>
                    <a:pt x="340" y="728"/>
                  </a:lnTo>
                  <a:lnTo>
                    <a:pt x="315" y="792"/>
                  </a:lnTo>
                  <a:lnTo>
                    <a:pt x="291" y="858"/>
                  </a:lnTo>
                  <a:lnTo>
                    <a:pt x="269" y="925"/>
                  </a:lnTo>
                  <a:lnTo>
                    <a:pt x="249" y="992"/>
                  </a:lnTo>
                  <a:lnTo>
                    <a:pt x="229" y="1060"/>
                  </a:lnTo>
                  <a:lnTo>
                    <a:pt x="213" y="1128"/>
                  </a:lnTo>
                  <a:lnTo>
                    <a:pt x="198" y="1197"/>
                  </a:lnTo>
                  <a:lnTo>
                    <a:pt x="185" y="1266"/>
                  </a:lnTo>
                  <a:lnTo>
                    <a:pt x="173" y="1336"/>
                  </a:lnTo>
                  <a:lnTo>
                    <a:pt x="162" y="1405"/>
                  </a:lnTo>
                  <a:lnTo>
                    <a:pt x="154" y="1474"/>
                  </a:lnTo>
                  <a:lnTo>
                    <a:pt x="147" y="1544"/>
                  </a:lnTo>
                  <a:lnTo>
                    <a:pt x="140" y="1613"/>
                  </a:lnTo>
                  <a:lnTo>
                    <a:pt x="137" y="1682"/>
                  </a:lnTo>
                  <a:lnTo>
                    <a:pt x="134" y="1752"/>
                  </a:lnTo>
                  <a:lnTo>
                    <a:pt x="132" y="1821"/>
                  </a:lnTo>
                  <a:lnTo>
                    <a:pt x="132" y="1889"/>
                  </a:lnTo>
                  <a:lnTo>
                    <a:pt x="134" y="1956"/>
                  </a:lnTo>
                  <a:lnTo>
                    <a:pt x="135" y="2024"/>
                  </a:lnTo>
                  <a:lnTo>
                    <a:pt x="0" y="2024"/>
                  </a:lnTo>
                  <a:lnTo>
                    <a:pt x="0" y="776"/>
                  </a:lnTo>
                  <a:lnTo>
                    <a:pt x="0" y="776"/>
                  </a:lnTo>
                  <a:close/>
                </a:path>
              </a:pathLst>
            </a:custGeom>
            <a:solidFill>
              <a:schemeClr val="accent2">
                <a:lumMod val="40000"/>
                <a:lumOff val="60000"/>
                <a:alpha val="44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41" name="Freeform 9"/>
            <p:cNvSpPr>
              <a:spLocks/>
            </p:cNvSpPr>
            <p:nvPr userDrawn="1"/>
          </p:nvSpPr>
          <p:spPr bwMode="auto">
            <a:xfrm>
              <a:off x="0" y="2438399"/>
              <a:ext cx="2895599" cy="2154237"/>
            </a:xfrm>
            <a:custGeom>
              <a:avLst/>
              <a:gdLst/>
              <a:ahLst/>
              <a:cxnLst>
                <a:cxn ang="0">
                  <a:pos x="0" y="118"/>
                </a:cxn>
                <a:cxn ang="0">
                  <a:pos x="165" y="69"/>
                </a:cxn>
                <a:cxn ang="0">
                  <a:pos x="327" y="33"/>
                </a:cxn>
                <a:cxn ang="0">
                  <a:pos x="487" y="11"/>
                </a:cxn>
                <a:cxn ang="0">
                  <a:pos x="645" y="1"/>
                </a:cxn>
                <a:cxn ang="0">
                  <a:pos x="797" y="1"/>
                </a:cxn>
                <a:cxn ang="0">
                  <a:pos x="946" y="13"/>
                </a:cxn>
                <a:cxn ang="0">
                  <a:pos x="1088" y="33"/>
                </a:cxn>
                <a:cxn ang="0">
                  <a:pos x="1225" y="62"/>
                </a:cxn>
                <a:cxn ang="0">
                  <a:pos x="1352" y="97"/>
                </a:cxn>
                <a:cxn ang="0">
                  <a:pos x="1472" y="138"/>
                </a:cxn>
                <a:cxn ang="0">
                  <a:pos x="1585" y="184"/>
                </a:cxn>
                <a:cxn ang="0">
                  <a:pos x="1685" y="236"/>
                </a:cxn>
                <a:cxn ang="0">
                  <a:pos x="1776" y="288"/>
                </a:cxn>
                <a:cxn ang="0">
                  <a:pos x="1854" y="343"/>
                </a:cxn>
                <a:cxn ang="0">
                  <a:pos x="1921" y="399"/>
                </a:cxn>
                <a:cxn ang="0">
                  <a:pos x="1974" y="455"/>
                </a:cxn>
                <a:cxn ang="0">
                  <a:pos x="1920" y="434"/>
                </a:cxn>
                <a:cxn ang="0">
                  <a:pos x="1804" y="394"/>
                </a:cxn>
                <a:cxn ang="0">
                  <a:pos x="1680" y="361"/>
                </a:cxn>
                <a:cxn ang="0">
                  <a:pos x="1548" y="338"/>
                </a:cxn>
                <a:cxn ang="0">
                  <a:pos x="1413" y="323"/>
                </a:cxn>
                <a:cxn ang="0">
                  <a:pos x="1273" y="321"/>
                </a:cxn>
                <a:cxn ang="0">
                  <a:pos x="1132" y="331"/>
                </a:cxn>
                <a:cxn ang="0">
                  <a:pos x="990" y="356"/>
                </a:cxn>
                <a:cxn ang="0">
                  <a:pos x="919" y="374"/>
                </a:cxn>
                <a:cxn ang="0">
                  <a:pos x="850" y="396"/>
                </a:cxn>
                <a:cxn ang="0">
                  <a:pos x="781" y="424"/>
                </a:cxn>
                <a:cxn ang="0">
                  <a:pos x="711" y="455"/>
                </a:cxn>
                <a:cxn ang="0">
                  <a:pos x="645" y="490"/>
                </a:cxn>
                <a:cxn ang="0">
                  <a:pos x="579" y="531"/>
                </a:cxn>
                <a:cxn ang="0">
                  <a:pos x="515" y="577"/>
                </a:cxn>
                <a:cxn ang="0">
                  <a:pos x="452" y="629"/>
                </a:cxn>
                <a:cxn ang="0">
                  <a:pos x="391" y="685"/>
                </a:cxn>
                <a:cxn ang="0">
                  <a:pos x="333" y="747"/>
                </a:cxn>
                <a:cxn ang="0">
                  <a:pos x="277" y="815"/>
                </a:cxn>
                <a:cxn ang="0">
                  <a:pos x="223" y="889"/>
                </a:cxn>
                <a:cxn ang="0">
                  <a:pos x="172" y="970"/>
                </a:cxn>
                <a:cxn ang="0">
                  <a:pos x="124" y="1056"/>
                </a:cxn>
                <a:cxn ang="0">
                  <a:pos x="79" y="1150"/>
                </a:cxn>
                <a:cxn ang="0">
                  <a:pos x="38" y="1249"/>
                </a:cxn>
                <a:cxn ang="0">
                  <a:pos x="0" y="1357"/>
                </a:cxn>
                <a:cxn ang="0">
                  <a:pos x="0" y="118"/>
                </a:cxn>
              </a:cxnLst>
              <a:rect l="0" t="0" r="r" b="b"/>
              <a:pathLst>
                <a:path w="1974" h="1357">
                  <a:moveTo>
                    <a:pt x="0" y="118"/>
                  </a:moveTo>
                  <a:lnTo>
                    <a:pt x="0" y="118"/>
                  </a:lnTo>
                  <a:lnTo>
                    <a:pt x="83" y="92"/>
                  </a:lnTo>
                  <a:lnTo>
                    <a:pt x="165" y="69"/>
                  </a:lnTo>
                  <a:lnTo>
                    <a:pt x="246" y="49"/>
                  </a:lnTo>
                  <a:lnTo>
                    <a:pt x="327" y="33"/>
                  </a:lnTo>
                  <a:lnTo>
                    <a:pt x="408" y="21"/>
                  </a:lnTo>
                  <a:lnTo>
                    <a:pt x="487" y="11"/>
                  </a:lnTo>
                  <a:lnTo>
                    <a:pt x="566" y="5"/>
                  </a:lnTo>
                  <a:lnTo>
                    <a:pt x="645" y="1"/>
                  </a:lnTo>
                  <a:lnTo>
                    <a:pt x="721" y="0"/>
                  </a:lnTo>
                  <a:lnTo>
                    <a:pt x="797" y="1"/>
                  </a:lnTo>
                  <a:lnTo>
                    <a:pt x="873" y="6"/>
                  </a:lnTo>
                  <a:lnTo>
                    <a:pt x="946" y="13"/>
                  </a:lnTo>
                  <a:lnTo>
                    <a:pt x="1018" y="23"/>
                  </a:lnTo>
                  <a:lnTo>
                    <a:pt x="1088" y="33"/>
                  </a:lnTo>
                  <a:lnTo>
                    <a:pt x="1157" y="47"/>
                  </a:lnTo>
                  <a:lnTo>
                    <a:pt x="1225" y="62"/>
                  </a:lnTo>
                  <a:lnTo>
                    <a:pt x="1289" y="79"/>
                  </a:lnTo>
                  <a:lnTo>
                    <a:pt x="1352" y="97"/>
                  </a:lnTo>
                  <a:lnTo>
                    <a:pt x="1413" y="117"/>
                  </a:lnTo>
                  <a:lnTo>
                    <a:pt x="1472" y="138"/>
                  </a:lnTo>
                  <a:lnTo>
                    <a:pt x="1530" y="161"/>
                  </a:lnTo>
                  <a:lnTo>
                    <a:pt x="1585" y="184"/>
                  </a:lnTo>
                  <a:lnTo>
                    <a:pt x="1636" y="209"/>
                  </a:lnTo>
                  <a:lnTo>
                    <a:pt x="1685" y="236"/>
                  </a:lnTo>
                  <a:lnTo>
                    <a:pt x="1732" y="262"/>
                  </a:lnTo>
                  <a:lnTo>
                    <a:pt x="1776" y="288"/>
                  </a:lnTo>
                  <a:lnTo>
                    <a:pt x="1816" y="315"/>
                  </a:lnTo>
                  <a:lnTo>
                    <a:pt x="1854" y="343"/>
                  </a:lnTo>
                  <a:lnTo>
                    <a:pt x="1888" y="371"/>
                  </a:lnTo>
                  <a:lnTo>
                    <a:pt x="1921" y="399"/>
                  </a:lnTo>
                  <a:lnTo>
                    <a:pt x="1949" y="427"/>
                  </a:lnTo>
                  <a:lnTo>
                    <a:pt x="1974" y="455"/>
                  </a:lnTo>
                  <a:lnTo>
                    <a:pt x="1974" y="455"/>
                  </a:lnTo>
                  <a:lnTo>
                    <a:pt x="1920" y="434"/>
                  </a:lnTo>
                  <a:lnTo>
                    <a:pt x="1864" y="412"/>
                  </a:lnTo>
                  <a:lnTo>
                    <a:pt x="1804" y="394"/>
                  </a:lnTo>
                  <a:lnTo>
                    <a:pt x="1743" y="376"/>
                  </a:lnTo>
                  <a:lnTo>
                    <a:pt x="1680" y="361"/>
                  </a:lnTo>
                  <a:lnTo>
                    <a:pt x="1614" y="348"/>
                  </a:lnTo>
                  <a:lnTo>
                    <a:pt x="1548" y="338"/>
                  </a:lnTo>
                  <a:lnTo>
                    <a:pt x="1481" y="330"/>
                  </a:lnTo>
                  <a:lnTo>
                    <a:pt x="1413" y="323"/>
                  </a:lnTo>
                  <a:lnTo>
                    <a:pt x="1344" y="320"/>
                  </a:lnTo>
                  <a:lnTo>
                    <a:pt x="1273" y="321"/>
                  </a:lnTo>
                  <a:lnTo>
                    <a:pt x="1203" y="325"/>
                  </a:lnTo>
                  <a:lnTo>
                    <a:pt x="1132" y="331"/>
                  </a:lnTo>
                  <a:lnTo>
                    <a:pt x="1061" y="341"/>
                  </a:lnTo>
                  <a:lnTo>
                    <a:pt x="990" y="356"/>
                  </a:lnTo>
                  <a:lnTo>
                    <a:pt x="954" y="364"/>
                  </a:lnTo>
                  <a:lnTo>
                    <a:pt x="919" y="374"/>
                  </a:lnTo>
                  <a:lnTo>
                    <a:pt x="885" y="384"/>
                  </a:lnTo>
                  <a:lnTo>
                    <a:pt x="850" y="396"/>
                  </a:lnTo>
                  <a:lnTo>
                    <a:pt x="815" y="409"/>
                  </a:lnTo>
                  <a:lnTo>
                    <a:pt x="781" y="424"/>
                  </a:lnTo>
                  <a:lnTo>
                    <a:pt x="746" y="439"/>
                  </a:lnTo>
                  <a:lnTo>
                    <a:pt x="711" y="455"/>
                  </a:lnTo>
                  <a:lnTo>
                    <a:pt x="678" y="472"/>
                  </a:lnTo>
                  <a:lnTo>
                    <a:pt x="645" y="490"/>
                  </a:lnTo>
                  <a:lnTo>
                    <a:pt x="612" y="510"/>
                  </a:lnTo>
                  <a:lnTo>
                    <a:pt x="579" y="531"/>
                  </a:lnTo>
                  <a:lnTo>
                    <a:pt x="546" y="554"/>
                  </a:lnTo>
                  <a:lnTo>
                    <a:pt x="515" y="577"/>
                  </a:lnTo>
                  <a:lnTo>
                    <a:pt x="484" y="602"/>
                  </a:lnTo>
                  <a:lnTo>
                    <a:pt x="452" y="629"/>
                  </a:lnTo>
                  <a:lnTo>
                    <a:pt x="421" y="657"/>
                  </a:lnTo>
                  <a:lnTo>
                    <a:pt x="391" y="685"/>
                  </a:lnTo>
                  <a:lnTo>
                    <a:pt x="361" y="716"/>
                  </a:lnTo>
                  <a:lnTo>
                    <a:pt x="333" y="747"/>
                  </a:lnTo>
                  <a:lnTo>
                    <a:pt x="304" y="780"/>
                  </a:lnTo>
                  <a:lnTo>
                    <a:pt x="277" y="815"/>
                  </a:lnTo>
                  <a:lnTo>
                    <a:pt x="249" y="851"/>
                  </a:lnTo>
                  <a:lnTo>
                    <a:pt x="223" y="889"/>
                  </a:lnTo>
                  <a:lnTo>
                    <a:pt x="198" y="929"/>
                  </a:lnTo>
                  <a:lnTo>
                    <a:pt x="172" y="970"/>
                  </a:lnTo>
                  <a:lnTo>
                    <a:pt x="149" y="1012"/>
                  </a:lnTo>
                  <a:lnTo>
                    <a:pt x="124" y="1056"/>
                  </a:lnTo>
                  <a:lnTo>
                    <a:pt x="101" y="1102"/>
                  </a:lnTo>
                  <a:lnTo>
                    <a:pt x="79" y="1150"/>
                  </a:lnTo>
                  <a:lnTo>
                    <a:pt x="58" y="1198"/>
                  </a:lnTo>
                  <a:lnTo>
                    <a:pt x="38" y="1249"/>
                  </a:lnTo>
                  <a:lnTo>
                    <a:pt x="18" y="1302"/>
                  </a:lnTo>
                  <a:lnTo>
                    <a:pt x="0" y="1357"/>
                  </a:lnTo>
                  <a:lnTo>
                    <a:pt x="0" y="118"/>
                  </a:lnTo>
                  <a:lnTo>
                    <a:pt x="0" y="118"/>
                  </a:lnTo>
                  <a:close/>
                </a:path>
              </a:pathLst>
            </a:custGeom>
            <a:solidFill>
              <a:schemeClr val="accent2">
                <a:lumMod val="40000"/>
                <a:lumOff val="6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42" name="Freeform 10"/>
            <p:cNvSpPr>
              <a:spLocks/>
            </p:cNvSpPr>
            <p:nvPr userDrawn="1"/>
          </p:nvSpPr>
          <p:spPr bwMode="auto">
            <a:xfrm>
              <a:off x="1224419" y="3886199"/>
              <a:ext cx="3276599" cy="2971800"/>
            </a:xfrm>
            <a:custGeom>
              <a:avLst/>
              <a:gdLst/>
              <a:ahLst/>
              <a:cxnLst>
                <a:cxn ang="0">
                  <a:pos x="1377" y="130"/>
                </a:cxn>
                <a:cxn ang="0">
                  <a:pos x="1299" y="89"/>
                </a:cxn>
                <a:cxn ang="0">
                  <a:pos x="1220" y="56"/>
                </a:cxn>
                <a:cxn ang="0">
                  <a:pos x="1137" y="30"/>
                </a:cxn>
                <a:cxn ang="0">
                  <a:pos x="1052" y="11"/>
                </a:cxn>
                <a:cxn ang="0">
                  <a:pos x="966" y="2"/>
                </a:cxn>
                <a:cxn ang="0">
                  <a:pos x="880" y="0"/>
                </a:cxn>
                <a:cxn ang="0">
                  <a:pos x="794" y="5"/>
                </a:cxn>
                <a:cxn ang="0">
                  <a:pos x="708" y="18"/>
                </a:cxn>
                <a:cxn ang="0">
                  <a:pos x="624" y="40"/>
                </a:cxn>
                <a:cxn ang="0">
                  <a:pos x="543" y="69"/>
                </a:cxn>
                <a:cxn ang="0">
                  <a:pos x="466" y="107"/>
                </a:cxn>
                <a:cxn ang="0">
                  <a:pos x="391" y="155"/>
                </a:cxn>
                <a:cxn ang="0">
                  <a:pos x="322" y="210"/>
                </a:cxn>
                <a:cxn ang="0">
                  <a:pos x="258" y="272"/>
                </a:cxn>
                <a:cxn ang="0">
                  <a:pos x="200" y="345"/>
                </a:cxn>
                <a:cxn ang="0">
                  <a:pos x="149" y="426"/>
                </a:cxn>
                <a:cxn ang="0">
                  <a:pos x="124" y="472"/>
                </a:cxn>
                <a:cxn ang="0">
                  <a:pos x="83" y="568"/>
                </a:cxn>
                <a:cxn ang="0">
                  <a:pos x="48" y="667"/>
                </a:cxn>
                <a:cxn ang="0">
                  <a:pos x="23" y="769"/>
                </a:cxn>
                <a:cxn ang="0">
                  <a:pos x="7" y="875"/>
                </a:cxn>
                <a:cxn ang="0">
                  <a:pos x="0" y="982"/>
                </a:cxn>
                <a:cxn ang="0">
                  <a:pos x="2" y="1090"/>
                </a:cxn>
                <a:cxn ang="0">
                  <a:pos x="12" y="1200"/>
                </a:cxn>
                <a:cxn ang="0">
                  <a:pos x="31" y="1311"/>
                </a:cxn>
                <a:cxn ang="0">
                  <a:pos x="61" y="1420"/>
                </a:cxn>
                <a:cxn ang="0">
                  <a:pos x="101" y="1529"/>
                </a:cxn>
                <a:cxn ang="0">
                  <a:pos x="149" y="1636"/>
                </a:cxn>
                <a:cxn ang="0">
                  <a:pos x="206" y="1742"/>
                </a:cxn>
                <a:cxn ang="0">
                  <a:pos x="274" y="1844"/>
                </a:cxn>
                <a:cxn ang="0">
                  <a:pos x="353" y="1943"/>
                </a:cxn>
                <a:cxn ang="0">
                  <a:pos x="441" y="2039"/>
                </a:cxn>
                <a:cxn ang="0">
                  <a:pos x="2552" y="2085"/>
                </a:cxn>
                <a:cxn ang="0">
                  <a:pos x="2526" y="2070"/>
                </a:cxn>
                <a:cxn ang="0">
                  <a:pos x="2336" y="1955"/>
                </a:cxn>
                <a:cxn ang="0">
                  <a:pos x="2192" y="1860"/>
                </a:cxn>
                <a:cxn ang="0">
                  <a:pos x="2025" y="1748"/>
                </a:cxn>
                <a:cxn ang="0">
                  <a:pos x="1849" y="1619"/>
                </a:cxn>
                <a:cxn ang="0">
                  <a:pos x="1667" y="1477"/>
                </a:cxn>
                <a:cxn ang="0">
                  <a:pos x="1492" y="1326"/>
                </a:cxn>
                <a:cxn ang="0">
                  <a:pos x="1410" y="1246"/>
                </a:cxn>
                <a:cxn ang="0">
                  <a:pos x="1332" y="1167"/>
                </a:cxn>
                <a:cxn ang="0">
                  <a:pos x="1261" y="1086"/>
                </a:cxn>
                <a:cxn ang="0">
                  <a:pos x="1195" y="1004"/>
                </a:cxn>
                <a:cxn ang="0">
                  <a:pos x="1139" y="923"/>
                </a:cxn>
                <a:cxn ang="0">
                  <a:pos x="1091" y="840"/>
                </a:cxn>
                <a:cxn ang="0">
                  <a:pos x="1055" y="761"/>
                </a:cxn>
                <a:cxn ang="0">
                  <a:pos x="1030" y="680"/>
                </a:cxn>
                <a:cxn ang="0">
                  <a:pos x="1017" y="602"/>
                </a:cxn>
                <a:cxn ang="0">
                  <a:pos x="1019" y="527"/>
                </a:cxn>
                <a:cxn ang="0">
                  <a:pos x="1028" y="470"/>
                </a:cxn>
                <a:cxn ang="0">
                  <a:pos x="1040" y="434"/>
                </a:cxn>
                <a:cxn ang="0">
                  <a:pos x="1057" y="398"/>
                </a:cxn>
                <a:cxn ang="0">
                  <a:pos x="1076" y="363"/>
                </a:cxn>
                <a:cxn ang="0">
                  <a:pos x="1101" y="330"/>
                </a:cxn>
                <a:cxn ang="0">
                  <a:pos x="1131" y="295"/>
                </a:cxn>
                <a:cxn ang="0">
                  <a:pos x="1182" y="248"/>
                </a:cxn>
                <a:cxn ang="0">
                  <a:pos x="1269" y="186"/>
                </a:cxn>
                <a:cxn ang="0">
                  <a:pos x="1377" y="130"/>
                </a:cxn>
              </a:cxnLst>
              <a:rect l="0" t="0" r="r" b="b"/>
              <a:pathLst>
                <a:path w="2552" h="2085">
                  <a:moveTo>
                    <a:pt x="1377" y="130"/>
                  </a:moveTo>
                  <a:lnTo>
                    <a:pt x="1377" y="130"/>
                  </a:lnTo>
                  <a:lnTo>
                    <a:pt x="1339" y="109"/>
                  </a:lnTo>
                  <a:lnTo>
                    <a:pt x="1299" y="89"/>
                  </a:lnTo>
                  <a:lnTo>
                    <a:pt x="1260" y="73"/>
                  </a:lnTo>
                  <a:lnTo>
                    <a:pt x="1220" y="56"/>
                  </a:lnTo>
                  <a:lnTo>
                    <a:pt x="1179" y="43"/>
                  </a:lnTo>
                  <a:lnTo>
                    <a:pt x="1137" y="30"/>
                  </a:lnTo>
                  <a:lnTo>
                    <a:pt x="1094" y="20"/>
                  </a:lnTo>
                  <a:lnTo>
                    <a:pt x="1052" y="11"/>
                  </a:lnTo>
                  <a:lnTo>
                    <a:pt x="1009" y="7"/>
                  </a:lnTo>
                  <a:lnTo>
                    <a:pt x="966" y="2"/>
                  </a:lnTo>
                  <a:lnTo>
                    <a:pt x="923" y="0"/>
                  </a:lnTo>
                  <a:lnTo>
                    <a:pt x="880" y="0"/>
                  </a:lnTo>
                  <a:lnTo>
                    <a:pt x="837" y="2"/>
                  </a:lnTo>
                  <a:lnTo>
                    <a:pt x="794" y="5"/>
                  </a:lnTo>
                  <a:lnTo>
                    <a:pt x="751" y="10"/>
                  </a:lnTo>
                  <a:lnTo>
                    <a:pt x="708" y="18"/>
                  </a:lnTo>
                  <a:lnTo>
                    <a:pt x="667" y="28"/>
                  </a:lnTo>
                  <a:lnTo>
                    <a:pt x="624" y="40"/>
                  </a:lnTo>
                  <a:lnTo>
                    <a:pt x="584" y="54"/>
                  </a:lnTo>
                  <a:lnTo>
                    <a:pt x="543" y="69"/>
                  </a:lnTo>
                  <a:lnTo>
                    <a:pt x="504" y="87"/>
                  </a:lnTo>
                  <a:lnTo>
                    <a:pt x="466" y="107"/>
                  </a:lnTo>
                  <a:lnTo>
                    <a:pt x="428" y="130"/>
                  </a:lnTo>
                  <a:lnTo>
                    <a:pt x="391" y="155"/>
                  </a:lnTo>
                  <a:lnTo>
                    <a:pt x="357" y="182"/>
                  </a:lnTo>
                  <a:lnTo>
                    <a:pt x="322" y="210"/>
                  </a:lnTo>
                  <a:lnTo>
                    <a:pt x="289" y="241"/>
                  </a:lnTo>
                  <a:lnTo>
                    <a:pt x="258" y="272"/>
                  </a:lnTo>
                  <a:lnTo>
                    <a:pt x="228" y="309"/>
                  </a:lnTo>
                  <a:lnTo>
                    <a:pt x="200" y="345"/>
                  </a:lnTo>
                  <a:lnTo>
                    <a:pt x="173" y="385"/>
                  </a:lnTo>
                  <a:lnTo>
                    <a:pt x="149" y="426"/>
                  </a:lnTo>
                  <a:lnTo>
                    <a:pt x="149" y="426"/>
                  </a:lnTo>
                  <a:lnTo>
                    <a:pt x="124" y="472"/>
                  </a:lnTo>
                  <a:lnTo>
                    <a:pt x="102" y="520"/>
                  </a:lnTo>
                  <a:lnTo>
                    <a:pt x="83" y="568"/>
                  </a:lnTo>
                  <a:lnTo>
                    <a:pt x="64" y="617"/>
                  </a:lnTo>
                  <a:lnTo>
                    <a:pt x="48" y="667"/>
                  </a:lnTo>
                  <a:lnTo>
                    <a:pt x="35" y="718"/>
                  </a:lnTo>
                  <a:lnTo>
                    <a:pt x="23" y="769"/>
                  </a:lnTo>
                  <a:lnTo>
                    <a:pt x="15" y="822"/>
                  </a:lnTo>
                  <a:lnTo>
                    <a:pt x="7" y="875"/>
                  </a:lnTo>
                  <a:lnTo>
                    <a:pt x="2" y="928"/>
                  </a:lnTo>
                  <a:lnTo>
                    <a:pt x="0" y="982"/>
                  </a:lnTo>
                  <a:lnTo>
                    <a:pt x="0" y="1035"/>
                  </a:lnTo>
                  <a:lnTo>
                    <a:pt x="2" y="1090"/>
                  </a:lnTo>
                  <a:lnTo>
                    <a:pt x="5" y="1146"/>
                  </a:lnTo>
                  <a:lnTo>
                    <a:pt x="12" y="1200"/>
                  </a:lnTo>
                  <a:lnTo>
                    <a:pt x="22" y="1255"/>
                  </a:lnTo>
                  <a:lnTo>
                    <a:pt x="31" y="1311"/>
                  </a:lnTo>
                  <a:lnTo>
                    <a:pt x="46" y="1365"/>
                  </a:lnTo>
                  <a:lnTo>
                    <a:pt x="61" y="1420"/>
                  </a:lnTo>
                  <a:lnTo>
                    <a:pt x="79" y="1474"/>
                  </a:lnTo>
                  <a:lnTo>
                    <a:pt x="101" y="1529"/>
                  </a:lnTo>
                  <a:lnTo>
                    <a:pt x="124" y="1583"/>
                  </a:lnTo>
                  <a:lnTo>
                    <a:pt x="149" y="1636"/>
                  </a:lnTo>
                  <a:lnTo>
                    <a:pt x="177" y="1689"/>
                  </a:lnTo>
                  <a:lnTo>
                    <a:pt x="206" y="1742"/>
                  </a:lnTo>
                  <a:lnTo>
                    <a:pt x="239" y="1793"/>
                  </a:lnTo>
                  <a:lnTo>
                    <a:pt x="274" y="1844"/>
                  </a:lnTo>
                  <a:lnTo>
                    <a:pt x="312" y="1895"/>
                  </a:lnTo>
                  <a:lnTo>
                    <a:pt x="353" y="1943"/>
                  </a:lnTo>
                  <a:lnTo>
                    <a:pt x="396" y="1993"/>
                  </a:lnTo>
                  <a:lnTo>
                    <a:pt x="441" y="2039"/>
                  </a:lnTo>
                  <a:lnTo>
                    <a:pt x="489" y="2085"/>
                  </a:lnTo>
                  <a:lnTo>
                    <a:pt x="2552" y="2085"/>
                  </a:lnTo>
                  <a:lnTo>
                    <a:pt x="2552" y="2085"/>
                  </a:lnTo>
                  <a:lnTo>
                    <a:pt x="2526" y="2070"/>
                  </a:lnTo>
                  <a:lnTo>
                    <a:pt x="2450" y="2026"/>
                  </a:lnTo>
                  <a:lnTo>
                    <a:pt x="2336" y="1955"/>
                  </a:lnTo>
                  <a:lnTo>
                    <a:pt x="2266" y="1910"/>
                  </a:lnTo>
                  <a:lnTo>
                    <a:pt x="2192" y="1860"/>
                  </a:lnTo>
                  <a:lnTo>
                    <a:pt x="2111" y="1808"/>
                  </a:lnTo>
                  <a:lnTo>
                    <a:pt x="2025" y="1748"/>
                  </a:lnTo>
                  <a:lnTo>
                    <a:pt x="1938" y="1685"/>
                  </a:lnTo>
                  <a:lnTo>
                    <a:pt x="1849" y="1619"/>
                  </a:lnTo>
                  <a:lnTo>
                    <a:pt x="1758" y="1550"/>
                  </a:lnTo>
                  <a:lnTo>
                    <a:pt x="1667" y="1477"/>
                  </a:lnTo>
                  <a:lnTo>
                    <a:pt x="1578" y="1403"/>
                  </a:lnTo>
                  <a:lnTo>
                    <a:pt x="1492" y="1326"/>
                  </a:lnTo>
                  <a:lnTo>
                    <a:pt x="1451" y="1286"/>
                  </a:lnTo>
                  <a:lnTo>
                    <a:pt x="1410" y="1246"/>
                  </a:lnTo>
                  <a:lnTo>
                    <a:pt x="1370" y="1207"/>
                  </a:lnTo>
                  <a:lnTo>
                    <a:pt x="1332" y="1167"/>
                  </a:lnTo>
                  <a:lnTo>
                    <a:pt x="1296" y="1126"/>
                  </a:lnTo>
                  <a:lnTo>
                    <a:pt x="1261" y="1086"/>
                  </a:lnTo>
                  <a:lnTo>
                    <a:pt x="1227" y="1045"/>
                  </a:lnTo>
                  <a:lnTo>
                    <a:pt x="1195" y="1004"/>
                  </a:lnTo>
                  <a:lnTo>
                    <a:pt x="1167" y="962"/>
                  </a:lnTo>
                  <a:lnTo>
                    <a:pt x="1139" y="923"/>
                  </a:lnTo>
                  <a:lnTo>
                    <a:pt x="1114" y="881"/>
                  </a:lnTo>
                  <a:lnTo>
                    <a:pt x="1091" y="840"/>
                  </a:lnTo>
                  <a:lnTo>
                    <a:pt x="1071" y="801"/>
                  </a:lnTo>
                  <a:lnTo>
                    <a:pt x="1055" y="761"/>
                  </a:lnTo>
                  <a:lnTo>
                    <a:pt x="1042" y="720"/>
                  </a:lnTo>
                  <a:lnTo>
                    <a:pt x="1030" y="680"/>
                  </a:lnTo>
                  <a:lnTo>
                    <a:pt x="1022" y="642"/>
                  </a:lnTo>
                  <a:lnTo>
                    <a:pt x="1017" y="602"/>
                  </a:lnTo>
                  <a:lnTo>
                    <a:pt x="1015" y="565"/>
                  </a:lnTo>
                  <a:lnTo>
                    <a:pt x="1019" y="527"/>
                  </a:lnTo>
                  <a:lnTo>
                    <a:pt x="1023" y="489"/>
                  </a:lnTo>
                  <a:lnTo>
                    <a:pt x="1028" y="470"/>
                  </a:lnTo>
                  <a:lnTo>
                    <a:pt x="1033" y="452"/>
                  </a:lnTo>
                  <a:lnTo>
                    <a:pt x="1040" y="434"/>
                  </a:lnTo>
                  <a:lnTo>
                    <a:pt x="1048" y="416"/>
                  </a:lnTo>
                  <a:lnTo>
                    <a:pt x="1057" y="398"/>
                  </a:lnTo>
                  <a:lnTo>
                    <a:pt x="1066" y="381"/>
                  </a:lnTo>
                  <a:lnTo>
                    <a:pt x="1076" y="363"/>
                  </a:lnTo>
                  <a:lnTo>
                    <a:pt x="1088" y="347"/>
                  </a:lnTo>
                  <a:lnTo>
                    <a:pt x="1101" y="330"/>
                  </a:lnTo>
                  <a:lnTo>
                    <a:pt x="1116" y="312"/>
                  </a:lnTo>
                  <a:lnTo>
                    <a:pt x="1131" y="295"/>
                  </a:lnTo>
                  <a:lnTo>
                    <a:pt x="1147" y="281"/>
                  </a:lnTo>
                  <a:lnTo>
                    <a:pt x="1182" y="248"/>
                  </a:lnTo>
                  <a:lnTo>
                    <a:pt x="1223" y="216"/>
                  </a:lnTo>
                  <a:lnTo>
                    <a:pt x="1269" y="186"/>
                  </a:lnTo>
                  <a:lnTo>
                    <a:pt x="1321" y="158"/>
                  </a:lnTo>
                  <a:lnTo>
                    <a:pt x="1377" y="130"/>
                  </a:lnTo>
                  <a:lnTo>
                    <a:pt x="1377" y="130"/>
                  </a:lnTo>
                  <a:close/>
                </a:path>
              </a:pathLst>
            </a:custGeom>
            <a:solidFill>
              <a:schemeClr val="bg1">
                <a:lumMod val="95000"/>
                <a:alpha val="34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43" name="Freeform 11"/>
            <p:cNvSpPr>
              <a:spLocks/>
            </p:cNvSpPr>
            <p:nvPr userDrawn="1"/>
          </p:nvSpPr>
          <p:spPr bwMode="auto">
            <a:xfrm>
              <a:off x="876758" y="3994150"/>
              <a:ext cx="1719262" cy="2863850"/>
            </a:xfrm>
            <a:custGeom>
              <a:avLst/>
              <a:gdLst/>
              <a:ahLst/>
              <a:cxnLst>
                <a:cxn ang="0">
                  <a:pos x="99" y="1804"/>
                </a:cxn>
                <a:cxn ang="0">
                  <a:pos x="57" y="1647"/>
                </a:cxn>
                <a:cxn ang="0">
                  <a:pos x="29" y="1492"/>
                </a:cxn>
                <a:cxn ang="0">
                  <a:pos x="10" y="1342"/>
                </a:cxn>
                <a:cxn ang="0">
                  <a:pos x="1" y="1195"/>
                </a:cxn>
                <a:cxn ang="0">
                  <a:pos x="1" y="1054"/>
                </a:cxn>
                <a:cxn ang="0">
                  <a:pos x="10" y="919"/>
                </a:cxn>
                <a:cxn ang="0">
                  <a:pos x="26" y="790"/>
                </a:cxn>
                <a:cxn ang="0">
                  <a:pos x="49" y="667"/>
                </a:cxn>
                <a:cxn ang="0">
                  <a:pos x="81" y="553"/>
                </a:cxn>
                <a:cxn ang="0">
                  <a:pos x="117" y="445"/>
                </a:cxn>
                <a:cxn ang="0">
                  <a:pos x="158" y="346"/>
                </a:cxn>
                <a:cxn ang="0">
                  <a:pos x="203" y="255"/>
                </a:cxn>
                <a:cxn ang="0">
                  <a:pos x="254" y="176"/>
                </a:cxn>
                <a:cxn ang="0">
                  <a:pos x="307" y="105"/>
                </a:cxn>
                <a:cxn ang="0">
                  <a:pos x="363" y="47"/>
                </a:cxn>
                <a:cxn ang="0">
                  <a:pos x="421" y="0"/>
                </a:cxn>
                <a:cxn ang="0">
                  <a:pos x="383" y="57"/>
                </a:cxn>
                <a:cxn ang="0">
                  <a:pos x="317" y="176"/>
                </a:cxn>
                <a:cxn ang="0">
                  <a:pos x="265" y="298"/>
                </a:cxn>
                <a:cxn ang="0">
                  <a:pos x="226" y="421"/>
                </a:cxn>
                <a:cxn ang="0">
                  <a:pos x="201" y="544"/>
                </a:cxn>
                <a:cxn ang="0">
                  <a:pos x="188" y="667"/>
                </a:cxn>
                <a:cxn ang="0">
                  <a:pos x="186" y="789"/>
                </a:cxn>
                <a:cxn ang="0">
                  <a:pos x="196" y="911"/>
                </a:cxn>
                <a:cxn ang="0">
                  <a:pos x="219" y="1030"/>
                </a:cxn>
                <a:cxn ang="0">
                  <a:pos x="252" y="1147"/>
                </a:cxn>
                <a:cxn ang="0">
                  <a:pos x="297" y="1261"/>
                </a:cxn>
                <a:cxn ang="0">
                  <a:pos x="351" y="1371"/>
                </a:cxn>
                <a:cxn ang="0">
                  <a:pos x="416" y="1477"/>
                </a:cxn>
                <a:cxn ang="0">
                  <a:pos x="492" y="1578"/>
                </a:cxn>
                <a:cxn ang="0">
                  <a:pos x="576" y="1674"/>
                </a:cxn>
                <a:cxn ang="0">
                  <a:pos x="668" y="1763"/>
                </a:cxn>
                <a:cxn ang="0">
                  <a:pos x="99" y="1804"/>
                </a:cxn>
              </a:cxnLst>
              <a:rect l="0" t="0" r="r" b="b"/>
              <a:pathLst>
                <a:path w="718" h="1804">
                  <a:moveTo>
                    <a:pt x="99" y="1804"/>
                  </a:moveTo>
                  <a:lnTo>
                    <a:pt x="99" y="1804"/>
                  </a:lnTo>
                  <a:lnTo>
                    <a:pt x="77" y="1725"/>
                  </a:lnTo>
                  <a:lnTo>
                    <a:pt x="57" y="1647"/>
                  </a:lnTo>
                  <a:lnTo>
                    <a:pt x="43" y="1570"/>
                  </a:lnTo>
                  <a:lnTo>
                    <a:pt x="29" y="1492"/>
                  </a:lnTo>
                  <a:lnTo>
                    <a:pt x="18" y="1416"/>
                  </a:lnTo>
                  <a:lnTo>
                    <a:pt x="10" y="1342"/>
                  </a:lnTo>
                  <a:lnTo>
                    <a:pt x="5" y="1267"/>
                  </a:lnTo>
                  <a:lnTo>
                    <a:pt x="1" y="1195"/>
                  </a:lnTo>
                  <a:lnTo>
                    <a:pt x="0" y="1124"/>
                  </a:lnTo>
                  <a:lnTo>
                    <a:pt x="1" y="1054"/>
                  </a:lnTo>
                  <a:lnTo>
                    <a:pt x="5" y="987"/>
                  </a:lnTo>
                  <a:lnTo>
                    <a:pt x="10" y="919"/>
                  </a:lnTo>
                  <a:lnTo>
                    <a:pt x="18" y="853"/>
                  </a:lnTo>
                  <a:lnTo>
                    <a:pt x="26" y="790"/>
                  </a:lnTo>
                  <a:lnTo>
                    <a:pt x="38" y="728"/>
                  </a:lnTo>
                  <a:lnTo>
                    <a:pt x="49" y="667"/>
                  </a:lnTo>
                  <a:lnTo>
                    <a:pt x="64" y="609"/>
                  </a:lnTo>
                  <a:lnTo>
                    <a:pt x="81" y="553"/>
                  </a:lnTo>
                  <a:lnTo>
                    <a:pt x="97" y="496"/>
                  </a:lnTo>
                  <a:lnTo>
                    <a:pt x="117" y="445"/>
                  </a:lnTo>
                  <a:lnTo>
                    <a:pt x="137" y="394"/>
                  </a:lnTo>
                  <a:lnTo>
                    <a:pt x="158" y="346"/>
                  </a:lnTo>
                  <a:lnTo>
                    <a:pt x="180" y="300"/>
                  </a:lnTo>
                  <a:lnTo>
                    <a:pt x="203" y="255"/>
                  </a:lnTo>
                  <a:lnTo>
                    <a:pt x="227" y="214"/>
                  </a:lnTo>
                  <a:lnTo>
                    <a:pt x="254" y="176"/>
                  </a:lnTo>
                  <a:lnTo>
                    <a:pt x="280" y="140"/>
                  </a:lnTo>
                  <a:lnTo>
                    <a:pt x="307" y="105"/>
                  </a:lnTo>
                  <a:lnTo>
                    <a:pt x="335" y="76"/>
                  </a:lnTo>
                  <a:lnTo>
                    <a:pt x="363" y="47"/>
                  </a:lnTo>
                  <a:lnTo>
                    <a:pt x="391" y="21"/>
                  </a:lnTo>
                  <a:lnTo>
                    <a:pt x="421" y="0"/>
                  </a:lnTo>
                  <a:lnTo>
                    <a:pt x="421" y="0"/>
                  </a:lnTo>
                  <a:lnTo>
                    <a:pt x="383" y="57"/>
                  </a:lnTo>
                  <a:lnTo>
                    <a:pt x="348" y="117"/>
                  </a:lnTo>
                  <a:lnTo>
                    <a:pt x="317" y="176"/>
                  </a:lnTo>
                  <a:lnTo>
                    <a:pt x="289" y="237"/>
                  </a:lnTo>
                  <a:lnTo>
                    <a:pt x="265" y="298"/>
                  </a:lnTo>
                  <a:lnTo>
                    <a:pt x="244" y="359"/>
                  </a:lnTo>
                  <a:lnTo>
                    <a:pt x="226" y="421"/>
                  </a:lnTo>
                  <a:lnTo>
                    <a:pt x="213" y="482"/>
                  </a:lnTo>
                  <a:lnTo>
                    <a:pt x="201" y="544"/>
                  </a:lnTo>
                  <a:lnTo>
                    <a:pt x="193" y="605"/>
                  </a:lnTo>
                  <a:lnTo>
                    <a:pt x="188" y="667"/>
                  </a:lnTo>
                  <a:lnTo>
                    <a:pt x="185" y="728"/>
                  </a:lnTo>
                  <a:lnTo>
                    <a:pt x="186" y="789"/>
                  </a:lnTo>
                  <a:lnTo>
                    <a:pt x="189" y="850"/>
                  </a:lnTo>
                  <a:lnTo>
                    <a:pt x="196" y="911"/>
                  </a:lnTo>
                  <a:lnTo>
                    <a:pt x="206" y="970"/>
                  </a:lnTo>
                  <a:lnTo>
                    <a:pt x="219" y="1030"/>
                  </a:lnTo>
                  <a:lnTo>
                    <a:pt x="234" y="1089"/>
                  </a:lnTo>
                  <a:lnTo>
                    <a:pt x="252" y="1147"/>
                  </a:lnTo>
                  <a:lnTo>
                    <a:pt x="274" y="1205"/>
                  </a:lnTo>
                  <a:lnTo>
                    <a:pt x="297" y="1261"/>
                  </a:lnTo>
                  <a:lnTo>
                    <a:pt x="323" y="1317"/>
                  </a:lnTo>
                  <a:lnTo>
                    <a:pt x="351" y="1371"/>
                  </a:lnTo>
                  <a:lnTo>
                    <a:pt x="383" y="1424"/>
                  </a:lnTo>
                  <a:lnTo>
                    <a:pt x="416" y="1477"/>
                  </a:lnTo>
                  <a:lnTo>
                    <a:pt x="452" y="1528"/>
                  </a:lnTo>
                  <a:lnTo>
                    <a:pt x="492" y="1578"/>
                  </a:lnTo>
                  <a:lnTo>
                    <a:pt x="531" y="1626"/>
                  </a:lnTo>
                  <a:lnTo>
                    <a:pt x="576" y="1674"/>
                  </a:lnTo>
                  <a:lnTo>
                    <a:pt x="620" y="1718"/>
                  </a:lnTo>
                  <a:lnTo>
                    <a:pt x="668" y="1763"/>
                  </a:lnTo>
                  <a:lnTo>
                    <a:pt x="718" y="1804"/>
                  </a:lnTo>
                  <a:lnTo>
                    <a:pt x="99" y="1804"/>
                  </a:lnTo>
                  <a:lnTo>
                    <a:pt x="99" y="1804"/>
                  </a:lnTo>
                  <a:close/>
                </a:path>
              </a:pathLst>
            </a:custGeom>
            <a:solidFill>
              <a:schemeClr val="accent2">
                <a:lumMod val="60000"/>
                <a:lumOff val="40000"/>
                <a:alpha val="37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47" name="Freeform 46"/>
          <p:cNvSpPr>
            <a:spLocks/>
          </p:cNvSpPr>
          <p:nvPr userDrawn="1"/>
        </p:nvSpPr>
        <p:spPr bwMode="auto">
          <a:xfrm>
            <a:off x="7543800" y="0"/>
            <a:ext cx="1600201" cy="2209800"/>
          </a:xfrm>
          <a:custGeom>
            <a:avLst/>
            <a:gdLst/>
            <a:ahLst/>
            <a:cxnLst>
              <a:cxn ang="0">
                <a:pos x="0" y="0"/>
              </a:cxn>
              <a:cxn ang="0">
                <a:pos x="1432" y="0"/>
              </a:cxn>
              <a:cxn ang="0">
                <a:pos x="1432" y="3492"/>
              </a:cxn>
              <a:cxn ang="0">
                <a:pos x="1419" y="3252"/>
              </a:cxn>
              <a:cxn ang="0">
                <a:pos x="1406" y="3024"/>
              </a:cxn>
              <a:cxn ang="0">
                <a:pos x="1393" y="2807"/>
              </a:cxn>
              <a:cxn ang="0">
                <a:pos x="1379" y="2601"/>
              </a:cxn>
              <a:cxn ang="0">
                <a:pos x="1364" y="2407"/>
              </a:cxn>
              <a:cxn ang="0">
                <a:pos x="1348" y="2222"/>
              </a:cxn>
              <a:cxn ang="0">
                <a:pos x="1330" y="2047"/>
              </a:cxn>
              <a:cxn ang="0">
                <a:pos x="1311" y="1881"/>
              </a:cxn>
              <a:cxn ang="0">
                <a:pos x="1291" y="1726"/>
              </a:cxn>
              <a:cxn ang="0">
                <a:pos x="1268" y="1580"/>
              </a:cxn>
              <a:cxn ang="0">
                <a:pos x="1245" y="1442"/>
              </a:cxn>
              <a:cxn ang="0">
                <a:pos x="1218" y="1313"/>
              </a:cxn>
              <a:cxn ang="0">
                <a:pos x="1190" y="1192"/>
              </a:cxn>
              <a:cxn ang="0">
                <a:pos x="1158" y="1078"/>
              </a:cxn>
              <a:cxn ang="0">
                <a:pos x="1125" y="973"/>
              </a:cxn>
              <a:cxn ang="0">
                <a:pos x="1089" y="873"/>
              </a:cxn>
              <a:cxn ang="0">
                <a:pos x="1049" y="781"/>
              </a:cxn>
              <a:cxn ang="0">
                <a:pos x="1007" y="696"/>
              </a:cxn>
              <a:cxn ang="0">
                <a:pos x="962" y="617"/>
              </a:cxn>
              <a:cxn ang="0">
                <a:pos x="913" y="544"/>
              </a:cxn>
              <a:cxn ang="0">
                <a:pos x="860" y="475"/>
              </a:cxn>
              <a:cxn ang="0">
                <a:pos x="804" y="413"/>
              </a:cxn>
              <a:cxn ang="0">
                <a:pos x="744" y="354"/>
              </a:cxn>
              <a:cxn ang="0">
                <a:pos x="680" y="301"/>
              </a:cxn>
              <a:cxn ang="0">
                <a:pos x="611" y="252"/>
              </a:cxn>
              <a:cxn ang="0">
                <a:pos x="539" y="206"/>
              </a:cxn>
              <a:cxn ang="0">
                <a:pos x="461" y="165"/>
              </a:cxn>
              <a:cxn ang="0">
                <a:pos x="379" y="128"/>
              </a:cxn>
              <a:cxn ang="0">
                <a:pos x="292" y="92"/>
              </a:cxn>
              <a:cxn ang="0">
                <a:pos x="200" y="59"/>
              </a:cxn>
              <a:cxn ang="0">
                <a:pos x="103" y="28"/>
              </a:cxn>
              <a:cxn ang="0">
                <a:pos x="0" y="0"/>
              </a:cxn>
            </a:cxnLst>
            <a:rect l="0" t="0" r="r" b="b"/>
            <a:pathLst>
              <a:path w="1432" h="3492">
                <a:moveTo>
                  <a:pt x="0" y="0"/>
                </a:moveTo>
                <a:lnTo>
                  <a:pt x="1432" y="0"/>
                </a:lnTo>
                <a:lnTo>
                  <a:pt x="1432" y="3492"/>
                </a:lnTo>
                <a:lnTo>
                  <a:pt x="1419" y="3252"/>
                </a:lnTo>
                <a:lnTo>
                  <a:pt x="1406" y="3024"/>
                </a:lnTo>
                <a:lnTo>
                  <a:pt x="1393" y="2807"/>
                </a:lnTo>
                <a:lnTo>
                  <a:pt x="1379" y="2601"/>
                </a:lnTo>
                <a:lnTo>
                  <a:pt x="1364" y="2407"/>
                </a:lnTo>
                <a:lnTo>
                  <a:pt x="1348" y="2222"/>
                </a:lnTo>
                <a:lnTo>
                  <a:pt x="1330" y="2047"/>
                </a:lnTo>
                <a:lnTo>
                  <a:pt x="1311" y="1881"/>
                </a:lnTo>
                <a:lnTo>
                  <a:pt x="1291" y="1726"/>
                </a:lnTo>
                <a:lnTo>
                  <a:pt x="1268" y="1580"/>
                </a:lnTo>
                <a:lnTo>
                  <a:pt x="1245" y="1442"/>
                </a:lnTo>
                <a:lnTo>
                  <a:pt x="1218" y="1313"/>
                </a:lnTo>
                <a:lnTo>
                  <a:pt x="1190" y="1192"/>
                </a:lnTo>
                <a:lnTo>
                  <a:pt x="1158" y="1078"/>
                </a:lnTo>
                <a:lnTo>
                  <a:pt x="1125" y="973"/>
                </a:lnTo>
                <a:lnTo>
                  <a:pt x="1089" y="873"/>
                </a:lnTo>
                <a:lnTo>
                  <a:pt x="1049" y="781"/>
                </a:lnTo>
                <a:lnTo>
                  <a:pt x="1007" y="696"/>
                </a:lnTo>
                <a:lnTo>
                  <a:pt x="962" y="617"/>
                </a:lnTo>
                <a:lnTo>
                  <a:pt x="913" y="544"/>
                </a:lnTo>
                <a:lnTo>
                  <a:pt x="860" y="475"/>
                </a:lnTo>
                <a:lnTo>
                  <a:pt x="804" y="413"/>
                </a:lnTo>
                <a:lnTo>
                  <a:pt x="744" y="354"/>
                </a:lnTo>
                <a:lnTo>
                  <a:pt x="680" y="301"/>
                </a:lnTo>
                <a:lnTo>
                  <a:pt x="611" y="252"/>
                </a:lnTo>
                <a:lnTo>
                  <a:pt x="539" y="206"/>
                </a:lnTo>
                <a:lnTo>
                  <a:pt x="461" y="165"/>
                </a:lnTo>
                <a:lnTo>
                  <a:pt x="379" y="128"/>
                </a:lnTo>
                <a:lnTo>
                  <a:pt x="292" y="92"/>
                </a:lnTo>
                <a:lnTo>
                  <a:pt x="200" y="59"/>
                </a:lnTo>
                <a:lnTo>
                  <a:pt x="103" y="28"/>
                </a:lnTo>
                <a:lnTo>
                  <a:pt x="0" y="0"/>
                </a:lnTo>
                <a:close/>
              </a:path>
            </a:pathLst>
          </a:custGeom>
          <a:solidFill>
            <a:schemeClr val="accent2"/>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48" name="Freeform 47"/>
          <p:cNvSpPr>
            <a:spLocks/>
          </p:cNvSpPr>
          <p:nvPr userDrawn="1"/>
        </p:nvSpPr>
        <p:spPr bwMode="auto">
          <a:xfrm>
            <a:off x="3733800" y="5715000"/>
            <a:ext cx="5029200" cy="762000"/>
          </a:xfrm>
          <a:custGeom>
            <a:avLst/>
            <a:gdLst/>
            <a:ahLst/>
            <a:cxnLst>
              <a:cxn ang="0">
                <a:pos x="17264" y="180"/>
              </a:cxn>
              <a:cxn ang="0">
                <a:pos x="16706" y="689"/>
              </a:cxn>
              <a:cxn ang="0">
                <a:pos x="15959" y="1141"/>
              </a:cxn>
              <a:cxn ang="0">
                <a:pos x="15050" y="1535"/>
              </a:cxn>
              <a:cxn ang="0">
                <a:pos x="14003" y="1871"/>
              </a:cxn>
              <a:cxn ang="0">
                <a:pos x="12844" y="2151"/>
              </a:cxn>
              <a:cxn ang="0">
                <a:pos x="11599" y="2374"/>
              </a:cxn>
              <a:cxn ang="0">
                <a:pos x="10294" y="2540"/>
              </a:cxn>
              <a:cxn ang="0">
                <a:pos x="8951" y="2649"/>
              </a:cxn>
              <a:cxn ang="0">
                <a:pos x="7599" y="2704"/>
              </a:cxn>
              <a:cxn ang="0">
                <a:pos x="6264" y="2702"/>
              </a:cxn>
              <a:cxn ang="0">
                <a:pos x="4968" y="2645"/>
              </a:cxn>
              <a:cxn ang="0">
                <a:pos x="3740" y="2534"/>
              </a:cxn>
              <a:cxn ang="0">
                <a:pos x="2603" y="2367"/>
              </a:cxn>
              <a:cxn ang="0">
                <a:pos x="1584" y="2147"/>
              </a:cxn>
              <a:cxn ang="0">
                <a:pos x="708" y="1871"/>
              </a:cxn>
              <a:cxn ang="0">
                <a:pos x="0" y="1543"/>
              </a:cxn>
              <a:cxn ang="0">
                <a:pos x="341" y="1635"/>
              </a:cxn>
              <a:cxn ang="0">
                <a:pos x="1155" y="1920"/>
              </a:cxn>
              <a:cxn ang="0">
                <a:pos x="2121" y="2151"/>
              </a:cxn>
              <a:cxn ang="0">
                <a:pos x="3215" y="2331"/>
              </a:cxn>
              <a:cxn ang="0">
                <a:pos x="4413" y="2457"/>
              </a:cxn>
              <a:cxn ang="0">
                <a:pos x="5686" y="2531"/>
              </a:cxn>
              <a:cxn ang="0">
                <a:pos x="7011" y="2550"/>
              </a:cxn>
              <a:cxn ang="0">
                <a:pos x="8361" y="2515"/>
              </a:cxn>
              <a:cxn ang="0">
                <a:pos x="9712" y="2426"/>
              </a:cxn>
              <a:cxn ang="0">
                <a:pos x="11037" y="2283"/>
              </a:cxn>
              <a:cxn ang="0">
                <a:pos x="12311" y="2084"/>
              </a:cxn>
              <a:cxn ang="0">
                <a:pos x="13509" y="1831"/>
              </a:cxn>
              <a:cxn ang="0">
                <a:pos x="14604" y="1522"/>
              </a:cxn>
              <a:cxn ang="0">
                <a:pos x="15571" y="1158"/>
              </a:cxn>
              <a:cxn ang="0">
                <a:pos x="16386" y="737"/>
              </a:cxn>
              <a:cxn ang="0">
                <a:pos x="17021" y="260"/>
              </a:cxn>
            </a:cxnLst>
            <a:rect l="0" t="0" r="r" b="b"/>
            <a:pathLst>
              <a:path w="17264" h="2710">
                <a:moveTo>
                  <a:pt x="17264" y="0"/>
                </a:moveTo>
                <a:lnTo>
                  <a:pt x="17264" y="180"/>
                </a:lnTo>
                <a:lnTo>
                  <a:pt x="17010" y="442"/>
                </a:lnTo>
                <a:lnTo>
                  <a:pt x="16706" y="689"/>
                </a:lnTo>
                <a:lnTo>
                  <a:pt x="16354" y="923"/>
                </a:lnTo>
                <a:lnTo>
                  <a:pt x="15959" y="1141"/>
                </a:lnTo>
                <a:lnTo>
                  <a:pt x="15524" y="1345"/>
                </a:lnTo>
                <a:lnTo>
                  <a:pt x="15050" y="1535"/>
                </a:lnTo>
                <a:lnTo>
                  <a:pt x="14543" y="1710"/>
                </a:lnTo>
                <a:lnTo>
                  <a:pt x="14003" y="1871"/>
                </a:lnTo>
                <a:lnTo>
                  <a:pt x="13437" y="2018"/>
                </a:lnTo>
                <a:lnTo>
                  <a:pt x="12844" y="2151"/>
                </a:lnTo>
                <a:lnTo>
                  <a:pt x="12232" y="2269"/>
                </a:lnTo>
                <a:lnTo>
                  <a:pt x="11599" y="2374"/>
                </a:lnTo>
                <a:lnTo>
                  <a:pt x="10952" y="2464"/>
                </a:lnTo>
                <a:lnTo>
                  <a:pt x="10294" y="2540"/>
                </a:lnTo>
                <a:lnTo>
                  <a:pt x="9625" y="2602"/>
                </a:lnTo>
                <a:lnTo>
                  <a:pt x="8951" y="2649"/>
                </a:lnTo>
                <a:lnTo>
                  <a:pt x="8275" y="2684"/>
                </a:lnTo>
                <a:lnTo>
                  <a:pt x="7599" y="2704"/>
                </a:lnTo>
                <a:lnTo>
                  <a:pt x="6928" y="2710"/>
                </a:lnTo>
                <a:lnTo>
                  <a:pt x="6264" y="2702"/>
                </a:lnTo>
                <a:lnTo>
                  <a:pt x="5609" y="2681"/>
                </a:lnTo>
                <a:lnTo>
                  <a:pt x="4968" y="2645"/>
                </a:lnTo>
                <a:lnTo>
                  <a:pt x="4344" y="2597"/>
                </a:lnTo>
                <a:lnTo>
                  <a:pt x="3740" y="2534"/>
                </a:lnTo>
                <a:lnTo>
                  <a:pt x="3158" y="2457"/>
                </a:lnTo>
                <a:lnTo>
                  <a:pt x="2603" y="2367"/>
                </a:lnTo>
                <a:lnTo>
                  <a:pt x="2077" y="2264"/>
                </a:lnTo>
                <a:lnTo>
                  <a:pt x="1584" y="2147"/>
                </a:lnTo>
                <a:lnTo>
                  <a:pt x="1126" y="2016"/>
                </a:lnTo>
                <a:lnTo>
                  <a:pt x="708" y="1871"/>
                </a:lnTo>
                <a:lnTo>
                  <a:pt x="331" y="1714"/>
                </a:lnTo>
                <a:lnTo>
                  <a:pt x="0" y="1543"/>
                </a:lnTo>
                <a:lnTo>
                  <a:pt x="0" y="1474"/>
                </a:lnTo>
                <a:lnTo>
                  <a:pt x="341" y="1635"/>
                </a:lnTo>
                <a:lnTo>
                  <a:pt x="727" y="1784"/>
                </a:lnTo>
                <a:lnTo>
                  <a:pt x="1155" y="1920"/>
                </a:lnTo>
                <a:lnTo>
                  <a:pt x="1621" y="2042"/>
                </a:lnTo>
                <a:lnTo>
                  <a:pt x="2121" y="2151"/>
                </a:lnTo>
                <a:lnTo>
                  <a:pt x="2654" y="2249"/>
                </a:lnTo>
                <a:lnTo>
                  <a:pt x="3215" y="2331"/>
                </a:lnTo>
                <a:lnTo>
                  <a:pt x="3803" y="2401"/>
                </a:lnTo>
                <a:lnTo>
                  <a:pt x="4413" y="2457"/>
                </a:lnTo>
                <a:lnTo>
                  <a:pt x="5041" y="2500"/>
                </a:lnTo>
                <a:lnTo>
                  <a:pt x="5686" y="2531"/>
                </a:lnTo>
                <a:lnTo>
                  <a:pt x="6343" y="2547"/>
                </a:lnTo>
                <a:lnTo>
                  <a:pt x="7011" y="2550"/>
                </a:lnTo>
                <a:lnTo>
                  <a:pt x="7685" y="2539"/>
                </a:lnTo>
                <a:lnTo>
                  <a:pt x="8361" y="2515"/>
                </a:lnTo>
                <a:lnTo>
                  <a:pt x="9039" y="2478"/>
                </a:lnTo>
                <a:lnTo>
                  <a:pt x="9712" y="2426"/>
                </a:lnTo>
                <a:lnTo>
                  <a:pt x="10379" y="2361"/>
                </a:lnTo>
                <a:lnTo>
                  <a:pt x="11037" y="2283"/>
                </a:lnTo>
                <a:lnTo>
                  <a:pt x="11682" y="2190"/>
                </a:lnTo>
                <a:lnTo>
                  <a:pt x="12311" y="2084"/>
                </a:lnTo>
                <a:lnTo>
                  <a:pt x="12921" y="1964"/>
                </a:lnTo>
                <a:lnTo>
                  <a:pt x="13509" y="1831"/>
                </a:lnTo>
                <a:lnTo>
                  <a:pt x="14070" y="1683"/>
                </a:lnTo>
                <a:lnTo>
                  <a:pt x="14604" y="1522"/>
                </a:lnTo>
                <a:lnTo>
                  <a:pt x="15105" y="1347"/>
                </a:lnTo>
                <a:lnTo>
                  <a:pt x="15571" y="1158"/>
                </a:lnTo>
                <a:lnTo>
                  <a:pt x="15999" y="954"/>
                </a:lnTo>
                <a:lnTo>
                  <a:pt x="16386" y="737"/>
                </a:lnTo>
                <a:lnTo>
                  <a:pt x="16728" y="506"/>
                </a:lnTo>
                <a:lnTo>
                  <a:pt x="17021" y="260"/>
                </a:lnTo>
                <a:lnTo>
                  <a:pt x="17264" y="0"/>
                </a:lnTo>
                <a:close/>
              </a:path>
            </a:pathLst>
          </a:custGeom>
          <a:gradFill flip="none" rotWithShape="1">
            <a:gsLst>
              <a:gs pos="0">
                <a:schemeClr val="bg1">
                  <a:alpha val="0"/>
                </a:schemeClr>
              </a:gs>
              <a:gs pos="50000">
                <a:schemeClr val="accent2"/>
              </a:gs>
              <a:gs pos="100000">
                <a:schemeClr val="bg1">
                  <a:alpha val="0"/>
                </a:schemeClr>
              </a:gs>
            </a:gsLst>
            <a:lin ang="0" scaled="1"/>
            <a:tileRect/>
          </a:gra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 name="Title 1"/>
          <p:cNvSpPr>
            <a:spLocks noGrp="1"/>
          </p:cNvSpPr>
          <p:nvPr userDrawn="1">
            <p:ph type="ctrTitle"/>
          </p:nvPr>
        </p:nvSpPr>
        <p:spPr>
          <a:xfrm>
            <a:off x="990600" y="1116449"/>
            <a:ext cx="6858000" cy="707886"/>
          </a:xfrm>
        </p:spPr>
        <p:txBody>
          <a:bodyPr wrap="square">
            <a:spAutoFit/>
          </a:bodyPr>
          <a:lstStyle>
            <a:lvl1pPr algn="r">
              <a:defRPr sz="4000">
                <a:solidFill>
                  <a:schemeClr val="accent2">
                    <a:lumMod val="75000"/>
                  </a:schemeClr>
                </a:solidFill>
              </a:defRPr>
            </a:lvl1pPr>
          </a:lstStyle>
          <a:p>
            <a:r>
              <a:rPr lang="en-US" smtClean="0"/>
              <a:t>Click to edit Master title style</a:t>
            </a:r>
            <a:endParaRPr lang="en-US" dirty="0"/>
          </a:p>
        </p:txBody>
      </p:sp>
      <p:sp>
        <p:nvSpPr>
          <p:cNvPr id="3" name="Subtitle 2"/>
          <p:cNvSpPr>
            <a:spLocks noGrp="1"/>
          </p:cNvSpPr>
          <p:nvPr userDrawn="1">
            <p:ph type="subTitle" idx="1"/>
          </p:nvPr>
        </p:nvSpPr>
        <p:spPr>
          <a:xfrm>
            <a:off x="990600" y="1900535"/>
            <a:ext cx="6858000" cy="461665"/>
          </a:xfrm>
        </p:spPr>
        <p:txBody>
          <a:bodyPr wrap="square">
            <a:spAutoFit/>
          </a:bodyPr>
          <a:lstStyle>
            <a:lvl1pPr marL="0" indent="0" algn="r">
              <a:buNone/>
              <a:defRPr sz="2400">
                <a:solidFill>
                  <a:schemeClr val="accent1">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userDrawn="1">
            <p:ph type="dt" sz="half" idx="10"/>
          </p:nvPr>
        </p:nvSpPr>
        <p:spPr/>
        <p:txBody>
          <a:bodyPr/>
          <a:lstStyle/>
          <a:p>
            <a:fld id="{382D98BC-2957-4726-BD84-084B5D26D322}" type="datetime1">
              <a:rPr lang="en-US" smtClean="0"/>
              <a:t>9/15/2016</a:t>
            </a:fld>
            <a:endParaRPr lang="en-US" dirty="0"/>
          </a:p>
        </p:txBody>
      </p:sp>
      <p:sp>
        <p:nvSpPr>
          <p:cNvPr id="5" name="Footer Placeholder 4"/>
          <p:cNvSpPr>
            <a:spLocks noGrp="1"/>
          </p:cNvSpPr>
          <p:nvPr userDrawn="1">
            <p:ph type="ftr" sz="quarter" idx="11"/>
          </p:nvPr>
        </p:nvSpPr>
        <p:spPr/>
        <p:txBody>
          <a:bodyPr/>
          <a:lstStyle/>
          <a:p>
            <a:r>
              <a:rPr lang="en-US" dirty="0" smtClean="0"/>
              <a:t>©2014 Pearson Education, Inc. publishing as Prentice Hall</a:t>
            </a:r>
            <a:endParaRPr lang="en-US" dirty="0"/>
          </a:p>
        </p:txBody>
      </p:sp>
      <p:sp>
        <p:nvSpPr>
          <p:cNvPr id="6" name="Slide Number Placeholder 5"/>
          <p:cNvSpPr>
            <a:spLocks noGrp="1"/>
          </p:cNvSpPr>
          <p:nvPr userDrawn="1">
            <p:ph type="sldNum" sz="quarter" idx="12"/>
          </p:nvPr>
        </p:nvSpPr>
        <p:spPr/>
        <p:txBody>
          <a:bodyPr/>
          <a:lstStyle/>
          <a:p>
            <a:fld id="{C238F03A-58E1-4ECA-9024-348A9A81A53D}"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C3BCBA1-C8D7-4222-B174-C41886839146}" type="datetime1">
              <a:rPr lang="en-US" smtClean="0"/>
              <a:t>9/15/2016</a:t>
            </a:fld>
            <a:endParaRPr lang="en-US" dirty="0"/>
          </a:p>
        </p:txBody>
      </p:sp>
      <p:sp>
        <p:nvSpPr>
          <p:cNvPr id="5" name="Footer Placeholder 4"/>
          <p:cNvSpPr>
            <a:spLocks noGrp="1"/>
          </p:cNvSpPr>
          <p:nvPr>
            <p:ph type="ftr" sz="quarter" idx="11"/>
          </p:nvPr>
        </p:nvSpPr>
        <p:spPr/>
        <p:txBody>
          <a:bodyPr/>
          <a:lstStyle/>
          <a:p>
            <a:r>
              <a:rPr lang="en-US" dirty="0" smtClean="0"/>
              <a:t>©2014 Pearson Education, Inc. publishing as Prentice Hall</a:t>
            </a:r>
            <a:endParaRPr lang="en-US" dirty="0"/>
          </a:p>
        </p:txBody>
      </p:sp>
      <p:sp>
        <p:nvSpPr>
          <p:cNvPr id="6" name="Slide Number Placeholder 5"/>
          <p:cNvSpPr>
            <a:spLocks noGrp="1"/>
          </p:cNvSpPr>
          <p:nvPr>
            <p:ph type="sldNum" sz="quarter" idx="12"/>
          </p:nvPr>
        </p:nvSpPr>
        <p:spPr/>
        <p:txBody>
          <a:bodyPr/>
          <a:lstStyle/>
          <a:p>
            <a:fld id="{C238F03A-58E1-4ECA-9024-348A9A81A53D}"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C218C8D-370A-44BC-92EA-235E09026177}" type="datetime1">
              <a:rPr lang="en-US" smtClean="0"/>
              <a:t>9/15/2016</a:t>
            </a:fld>
            <a:endParaRPr lang="en-US" dirty="0"/>
          </a:p>
        </p:txBody>
      </p:sp>
      <p:sp>
        <p:nvSpPr>
          <p:cNvPr id="5" name="Footer Placeholder 4"/>
          <p:cNvSpPr>
            <a:spLocks noGrp="1"/>
          </p:cNvSpPr>
          <p:nvPr>
            <p:ph type="ftr" sz="quarter" idx="11"/>
          </p:nvPr>
        </p:nvSpPr>
        <p:spPr/>
        <p:txBody>
          <a:bodyPr/>
          <a:lstStyle/>
          <a:p>
            <a:r>
              <a:rPr lang="en-US" dirty="0" smtClean="0"/>
              <a:t>©2014 Pearson Education, Inc. publishing as Prentice Hall</a:t>
            </a:r>
            <a:endParaRPr lang="en-US" dirty="0"/>
          </a:p>
        </p:txBody>
      </p:sp>
      <p:sp>
        <p:nvSpPr>
          <p:cNvPr id="6" name="Slide Number Placeholder 5"/>
          <p:cNvSpPr>
            <a:spLocks noGrp="1"/>
          </p:cNvSpPr>
          <p:nvPr>
            <p:ph type="sldNum" sz="quarter" idx="12"/>
          </p:nvPr>
        </p:nvSpPr>
        <p:spPr/>
        <p:txBody>
          <a:bodyPr/>
          <a:lstStyle/>
          <a:p>
            <a:fld id="{C238F03A-58E1-4ECA-9024-348A9A81A53D}"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092A919-2740-4BB0-AC7E-9D21D1994119}" type="datetime1">
              <a:rPr lang="en-US" smtClean="0"/>
              <a:t>9/15/2016</a:t>
            </a:fld>
            <a:endParaRPr lang="en-US" dirty="0"/>
          </a:p>
        </p:txBody>
      </p:sp>
      <p:sp>
        <p:nvSpPr>
          <p:cNvPr id="5" name="Footer Placeholder 4"/>
          <p:cNvSpPr>
            <a:spLocks noGrp="1"/>
          </p:cNvSpPr>
          <p:nvPr>
            <p:ph type="ftr" sz="quarter" idx="11"/>
          </p:nvPr>
        </p:nvSpPr>
        <p:spPr/>
        <p:txBody>
          <a:bodyPr/>
          <a:lstStyle/>
          <a:p>
            <a:r>
              <a:rPr lang="en-US" dirty="0" smtClean="0"/>
              <a:t>©2014 Pearson Education, Inc. publishing as Prentice Hall</a:t>
            </a:r>
            <a:endParaRPr lang="en-US" dirty="0"/>
          </a:p>
        </p:txBody>
      </p:sp>
      <p:sp>
        <p:nvSpPr>
          <p:cNvPr id="6" name="Slide Number Placeholder 5"/>
          <p:cNvSpPr>
            <a:spLocks noGrp="1"/>
          </p:cNvSpPr>
          <p:nvPr>
            <p:ph type="sldNum" sz="quarter" idx="12"/>
          </p:nvPr>
        </p:nvSpPr>
        <p:spPr/>
        <p:txBody>
          <a:bodyPr/>
          <a:lstStyle/>
          <a:p>
            <a:fld id="{C238F03A-58E1-4ECA-9024-348A9A81A53D}"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0D4B60E-D876-4DC2-8E5B-D1152AF56A94}" type="datetime1">
              <a:rPr lang="en-US" smtClean="0"/>
              <a:t>9/15/2016</a:t>
            </a:fld>
            <a:endParaRPr lang="en-US" dirty="0"/>
          </a:p>
        </p:txBody>
      </p:sp>
      <p:sp>
        <p:nvSpPr>
          <p:cNvPr id="5" name="Footer Placeholder 4"/>
          <p:cNvSpPr>
            <a:spLocks noGrp="1"/>
          </p:cNvSpPr>
          <p:nvPr>
            <p:ph type="ftr" sz="quarter" idx="11"/>
          </p:nvPr>
        </p:nvSpPr>
        <p:spPr/>
        <p:txBody>
          <a:bodyPr/>
          <a:lstStyle/>
          <a:p>
            <a:r>
              <a:rPr lang="en-US" dirty="0" smtClean="0"/>
              <a:t>©2014 Pearson Education, Inc. publishing as Prentice Hall</a:t>
            </a:r>
            <a:endParaRPr lang="en-US" dirty="0"/>
          </a:p>
        </p:txBody>
      </p:sp>
      <p:sp>
        <p:nvSpPr>
          <p:cNvPr id="6" name="Slide Number Placeholder 5"/>
          <p:cNvSpPr>
            <a:spLocks noGrp="1"/>
          </p:cNvSpPr>
          <p:nvPr>
            <p:ph type="sldNum" sz="quarter" idx="12"/>
          </p:nvPr>
        </p:nvSpPr>
        <p:spPr/>
        <p:txBody>
          <a:bodyPr/>
          <a:lstStyle/>
          <a:p>
            <a:fld id="{C238F03A-58E1-4ECA-9024-348A9A81A53D}"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44F4E51-369C-452E-BA7A-CD301604E54F}" type="datetime1">
              <a:rPr lang="en-US" smtClean="0"/>
              <a:t>9/15/2016</a:t>
            </a:fld>
            <a:endParaRPr lang="en-US" dirty="0"/>
          </a:p>
        </p:txBody>
      </p:sp>
      <p:sp>
        <p:nvSpPr>
          <p:cNvPr id="6" name="Footer Placeholder 5"/>
          <p:cNvSpPr>
            <a:spLocks noGrp="1"/>
          </p:cNvSpPr>
          <p:nvPr>
            <p:ph type="ftr" sz="quarter" idx="11"/>
          </p:nvPr>
        </p:nvSpPr>
        <p:spPr/>
        <p:txBody>
          <a:bodyPr/>
          <a:lstStyle/>
          <a:p>
            <a:r>
              <a:rPr lang="en-US" dirty="0" smtClean="0"/>
              <a:t>©2014 Pearson Education, Inc. publishing as Prentice Hall</a:t>
            </a:r>
            <a:endParaRPr lang="en-US" dirty="0"/>
          </a:p>
        </p:txBody>
      </p:sp>
      <p:sp>
        <p:nvSpPr>
          <p:cNvPr id="7" name="Slide Number Placeholder 6"/>
          <p:cNvSpPr>
            <a:spLocks noGrp="1"/>
          </p:cNvSpPr>
          <p:nvPr>
            <p:ph type="sldNum" sz="quarter" idx="12"/>
          </p:nvPr>
        </p:nvSpPr>
        <p:spPr/>
        <p:txBody>
          <a:bodyPr/>
          <a:lstStyle/>
          <a:p>
            <a:fld id="{C238F03A-58E1-4ECA-9024-348A9A81A53D}"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DCC054F-53C4-4638-966D-29A7D37D6E5C}" type="datetime1">
              <a:rPr lang="en-US" smtClean="0"/>
              <a:t>9/15/2016</a:t>
            </a:fld>
            <a:endParaRPr lang="en-US" dirty="0"/>
          </a:p>
        </p:txBody>
      </p:sp>
      <p:sp>
        <p:nvSpPr>
          <p:cNvPr id="8" name="Footer Placeholder 7"/>
          <p:cNvSpPr>
            <a:spLocks noGrp="1"/>
          </p:cNvSpPr>
          <p:nvPr>
            <p:ph type="ftr" sz="quarter" idx="11"/>
          </p:nvPr>
        </p:nvSpPr>
        <p:spPr/>
        <p:txBody>
          <a:bodyPr/>
          <a:lstStyle/>
          <a:p>
            <a:r>
              <a:rPr lang="en-US" dirty="0" smtClean="0"/>
              <a:t>©2014 Pearson Education, Inc. publishing as Prentice Hall</a:t>
            </a:r>
            <a:endParaRPr lang="en-US" dirty="0"/>
          </a:p>
        </p:txBody>
      </p:sp>
      <p:sp>
        <p:nvSpPr>
          <p:cNvPr id="9" name="Slide Number Placeholder 8"/>
          <p:cNvSpPr>
            <a:spLocks noGrp="1"/>
          </p:cNvSpPr>
          <p:nvPr>
            <p:ph type="sldNum" sz="quarter" idx="12"/>
          </p:nvPr>
        </p:nvSpPr>
        <p:spPr/>
        <p:txBody>
          <a:bodyPr/>
          <a:lstStyle/>
          <a:p>
            <a:fld id="{C238F03A-58E1-4ECA-9024-348A9A81A53D}"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E7AD9C6-FB1B-4AB8-9F65-6A47D62CC0C4}" type="datetime1">
              <a:rPr lang="en-US" smtClean="0"/>
              <a:t>9/15/2016</a:t>
            </a:fld>
            <a:endParaRPr lang="en-US" dirty="0"/>
          </a:p>
        </p:txBody>
      </p:sp>
      <p:sp>
        <p:nvSpPr>
          <p:cNvPr id="4" name="Footer Placeholder 3"/>
          <p:cNvSpPr>
            <a:spLocks noGrp="1"/>
          </p:cNvSpPr>
          <p:nvPr>
            <p:ph type="ftr" sz="quarter" idx="11"/>
          </p:nvPr>
        </p:nvSpPr>
        <p:spPr/>
        <p:txBody>
          <a:bodyPr/>
          <a:lstStyle/>
          <a:p>
            <a:r>
              <a:rPr lang="en-US" dirty="0" smtClean="0"/>
              <a:t>©2014 Pearson Education, Inc. publishing as Prentice Hall</a:t>
            </a:r>
            <a:endParaRPr lang="en-US" dirty="0"/>
          </a:p>
        </p:txBody>
      </p:sp>
      <p:sp>
        <p:nvSpPr>
          <p:cNvPr id="5" name="Slide Number Placeholder 4"/>
          <p:cNvSpPr>
            <a:spLocks noGrp="1"/>
          </p:cNvSpPr>
          <p:nvPr>
            <p:ph type="sldNum" sz="quarter" idx="12"/>
          </p:nvPr>
        </p:nvSpPr>
        <p:spPr/>
        <p:txBody>
          <a:bodyPr/>
          <a:lstStyle/>
          <a:p>
            <a:fld id="{C238F03A-58E1-4ECA-9024-348A9A81A53D}"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AE57E84-333D-459E-B34C-627F0084ABBD}" type="datetime1">
              <a:rPr lang="en-US" smtClean="0"/>
              <a:t>9/15/2016</a:t>
            </a:fld>
            <a:endParaRPr lang="en-US" dirty="0"/>
          </a:p>
        </p:txBody>
      </p:sp>
      <p:sp>
        <p:nvSpPr>
          <p:cNvPr id="3" name="Footer Placeholder 2"/>
          <p:cNvSpPr>
            <a:spLocks noGrp="1"/>
          </p:cNvSpPr>
          <p:nvPr>
            <p:ph type="ftr" sz="quarter" idx="11"/>
          </p:nvPr>
        </p:nvSpPr>
        <p:spPr/>
        <p:txBody>
          <a:bodyPr/>
          <a:lstStyle/>
          <a:p>
            <a:r>
              <a:rPr lang="en-US" dirty="0" smtClean="0"/>
              <a:t>©2014 Pearson Education, Inc. publishing as Prentice Hall</a:t>
            </a:r>
            <a:endParaRPr lang="en-US" dirty="0"/>
          </a:p>
        </p:txBody>
      </p:sp>
      <p:sp>
        <p:nvSpPr>
          <p:cNvPr id="4" name="Slide Number Placeholder 3"/>
          <p:cNvSpPr>
            <a:spLocks noGrp="1"/>
          </p:cNvSpPr>
          <p:nvPr>
            <p:ph type="sldNum" sz="quarter" idx="12"/>
          </p:nvPr>
        </p:nvSpPr>
        <p:spPr/>
        <p:txBody>
          <a:bodyPr/>
          <a:lstStyle/>
          <a:p>
            <a:fld id="{C238F03A-58E1-4ECA-9024-348A9A81A53D}"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DE99B0C-ED12-4389-B673-8F50BE8A8BDC}" type="datetime1">
              <a:rPr lang="en-US" smtClean="0"/>
              <a:t>9/15/2016</a:t>
            </a:fld>
            <a:endParaRPr lang="en-US" dirty="0"/>
          </a:p>
        </p:txBody>
      </p:sp>
      <p:sp>
        <p:nvSpPr>
          <p:cNvPr id="6" name="Footer Placeholder 5"/>
          <p:cNvSpPr>
            <a:spLocks noGrp="1"/>
          </p:cNvSpPr>
          <p:nvPr>
            <p:ph type="ftr" sz="quarter" idx="11"/>
          </p:nvPr>
        </p:nvSpPr>
        <p:spPr/>
        <p:txBody>
          <a:bodyPr/>
          <a:lstStyle/>
          <a:p>
            <a:r>
              <a:rPr lang="en-US" dirty="0" smtClean="0"/>
              <a:t>©2014 Pearson Education, Inc. publishing as Prentice Hall</a:t>
            </a:r>
            <a:endParaRPr lang="en-US" dirty="0"/>
          </a:p>
        </p:txBody>
      </p:sp>
      <p:sp>
        <p:nvSpPr>
          <p:cNvPr id="7" name="Slide Number Placeholder 6"/>
          <p:cNvSpPr>
            <a:spLocks noGrp="1"/>
          </p:cNvSpPr>
          <p:nvPr>
            <p:ph type="sldNum" sz="quarter" idx="12"/>
          </p:nvPr>
        </p:nvSpPr>
        <p:spPr/>
        <p:txBody>
          <a:bodyPr/>
          <a:lstStyle/>
          <a:p>
            <a:fld id="{C238F03A-58E1-4ECA-9024-348A9A81A53D}"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CFAFB79-1FA8-446E-8175-EED662BBC7CA}" type="datetime1">
              <a:rPr lang="en-US" smtClean="0"/>
              <a:t>9/15/2016</a:t>
            </a:fld>
            <a:endParaRPr lang="en-US" dirty="0"/>
          </a:p>
        </p:txBody>
      </p:sp>
      <p:sp>
        <p:nvSpPr>
          <p:cNvPr id="6" name="Footer Placeholder 5"/>
          <p:cNvSpPr>
            <a:spLocks noGrp="1"/>
          </p:cNvSpPr>
          <p:nvPr>
            <p:ph type="ftr" sz="quarter" idx="11"/>
          </p:nvPr>
        </p:nvSpPr>
        <p:spPr/>
        <p:txBody>
          <a:bodyPr/>
          <a:lstStyle/>
          <a:p>
            <a:r>
              <a:rPr lang="en-US" dirty="0" smtClean="0"/>
              <a:t>©2014 Pearson Education, Inc. publishing as Prentice Hall</a:t>
            </a:r>
            <a:endParaRPr lang="en-US" dirty="0"/>
          </a:p>
        </p:txBody>
      </p:sp>
      <p:sp>
        <p:nvSpPr>
          <p:cNvPr id="7" name="Slide Number Placeholder 6"/>
          <p:cNvSpPr>
            <a:spLocks noGrp="1"/>
          </p:cNvSpPr>
          <p:nvPr>
            <p:ph type="sldNum" sz="quarter" idx="12"/>
          </p:nvPr>
        </p:nvSpPr>
        <p:spPr/>
        <p:txBody>
          <a:bodyPr/>
          <a:lstStyle/>
          <a:p>
            <a:fld id="{C238F03A-58E1-4ECA-9024-348A9A81A53D}"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B9B2168-DA3D-4B2D-9B29-7602EFA63B81}" type="datetime1">
              <a:rPr lang="en-US" smtClean="0"/>
              <a:t>9/15/2016</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©2014 Pearson Education, Inc. publishing as Prentice Hall</a:t>
            </a:r>
            <a:endParaRPr lang="en-US" dirty="0"/>
          </a:p>
        </p:txBody>
      </p:sp>
      <p:grpSp>
        <p:nvGrpSpPr>
          <p:cNvPr id="33" name="Group 32"/>
          <p:cNvGrpSpPr/>
          <p:nvPr/>
        </p:nvGrpSpPr>
        <p:grpSpPr>
          <a:xfrm>
            <a:off x="0" y="0"/>
            <a:ext cx="9144001" cy="6858000"/>
            <a:chOff x="0" y="0"/>
            <a:chExt cx="9144001" cy="6858000"/>
          </a:xfrm>
        </p:grpSpPr>
        <p:sp>
          <p:nvSpPr>
            <p:cNvPr id="8" name="Rectangle 7"/>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reeform 9"/>
            <p:cNvSpPr>
              <a:spLocks/>
            </p:cNvSpPr>
            <p:nvPr userDrawn="1"/>
          </p:nvSpPr>
          <p:spPr bwMode="auto">
            <a:xfrm>
              <a:off x="7543800" y="0"/>
              <a:ext cx="1600201" cy="2209800"/>
            </a:xfrm>
            <a:custGeom>
              <a:avLst/>
              <a:gdLst/>
              <a:ahLst/>
              <a:cxnLst>
                <a:cxn ang="0">
                  <a:pos x="0" y="0"/>
                </a:cxn>
                <a:cxn ang="0">
                  <a:pos x="1432" y="0"/>
                </a:cxn>
                <a:cxn ang="0">
                  <a:pos x="1432" y="3492"/>
                </a:cxn>
                <a:cxn ang="0">
                  <a:pos x="1419" y="3252"/>
                </a:cxn>
                <a:cxn ang="0">
                  <a:pos x="1406" y="3024"/>
                </a:cxn>
                <a:cxn ang="0">
                  <a:pos x="1393" y="2807"/>
                </a:cxn>
                <a:cxn ang="0">
                  <a:pos x="1379" y="2601"/>
                </a:cxn>
                <a:cxn ang="0">
                  <a:pos x="1364" y="2407"/>
                </a:cxn>
                <a:cxn ang="0">
                  <a:pos x="1348" y="2222"/>
                </a:cxn>
                <a:cxn ang="0">
                  <a:pos x="1330" y="2047"/>
                </a:cxn>
                <a:cxn ang="0">
                  <a:pos x="1311" y="1881"/>
                </a:cxn>
                <a:cxn ang="0">
                  <a:pos x="1291" y="1726"/>
                </a:cxn>
                <a:cxn ang="0">
                  <a:pos x="1268" y="1580"/>
                </a:cxn>
                <a:cxn ang="0">
                  <a:pos x="1245" y="1442"/>
                </a:cxn>
                <a:cxn ang="0">
                  <a:pos x="1218" y="1313"/>
                </a:cxn>
                <a:cxn ang="0">
                  <a:pos x="1190" y="1192"/>
                </a:cxn>
                <a:cxn ang="0">
                  <a:pos x="1158" y="1078"/>
                </a:cxn>
                <a:cxn ang="0">
                  <a:pos x="1125" y="973"/>
                </a:cxn>
                <a:cxn ang="0">
                  <a:pos x="1089" y="873"/>
                </a:cxn>
                <a:cxn ang="0">
                  <a:pos x="1049" y="781"/>
                </a:cxn>
                <a:cxn ang="0">
                  <a:pos x="1007" y="696"/>
                </a:cxn>
                <a:cxn ang="0">
                  <a:pos x="962" y="617"/>
                </a:cxn>
                <a:cxn ang="0">
                  <a:pos x="913" y="544"/>
                </a:cxn>
                <a:cxn ang="0">
                  <a:pos x="860" y="475"/>
                </a:cxn>
                <a:cxn ang="0">
                  <a:pos x="804" y="413"/>
                </a:cxn>
                <a:cxn ang="0">
                  <a:pos x="744" y="354"/>
                </a:cxn>
                <a:cxn ang="0">
                  <a:pos x="680" y="301"/>
                </a:cxn>
                <a:cxn ang="0">
                  <a:pos x="611" y="252"/>
                </a:cxn>
                <a:cxn ang="0">
                  <a:pos x="539" y="206"/>
                </a:cxn>
                <a:cxn ang="0">
                  <a:pos x="461" y="165"/>
                </a:cxn>
                <a:cxn ang="0">
                  <a:pos x="379" y="128"/>
                </a:cxn>
                <a:cxn ang="0">
                  <a:pos x="292" y="92"/>
                </a:cxn>
                <a:cxn ang="0">
                  <a:pos x="200" y="59"/>
                </a:cxn>
                <a:cxn ang="0">
                  <a:pos x="103" y="28"/>
                </a:cxn>
                <a:cxn ang="0">
                  <a:pos x="0" y="0"/>
                </a:cxn>
              </a:cxnLst>
              <a:rect l="0" t="0" r="r" b="b"/>
              <a:pathLst>
                <a:path w="1432" h="3492">
                  <a:moveTo>
                    <a:pt x="0" y="0"/>
                  </a:moveTo>
                  <a:lnTo>
                    <a:pt x="1432" y="0"/>
                  </a:lnTo>
                  <a:lnTo>
                    <a:pt x="1432" y="3492"/>
                  </a:lnTo>
                  <a:lnTo>
                    <a:pt x="1419" y="3252"/>
                  </a:lnTo>
                  <a:lnTo>
                    <a:pt x="1406" y="3024"/>
                  </a:lnTo>
                  <a:lnTo>
                    <a:pt x="1393" y="2807"/>
                  </a:lnTo>
                  <a:lnTo>
                    <a:pt x="1379" y="2601"/>
                  </a:lnTo>
                  <a:lnTo>
                    <a:pt x="1364" y="2407"/>
                  </a:lnTo>
                  <a:lnTo>
                    <a:pt x="1348" y="2222"/>
                  </a:lnTo>
                  <a:lnTo>
                    <a:pt x="1330" y="2047"/>
                  </a:lnTo>
                  <a:lnTo>
                    <a:pt x="1311" y="1881"/>
                  </a:lnTo>
                  <a:lnTo>
                    <a:pt x="1291" y="1726"/>
                  </a:lnTo>
                  <a:lnTo>
                    <a:pt x="1268" y="1580"/>
                  </a:lnTo>
                  <a:lnTo>
                    <a:pt x="1245" y="1442"/>
                  </a:lnTo>
                  <a:lnTo>
                    <a:pt x="1218" y="1313"/>
                  </a:lnTo>
                  <a:lnTo>
                    <a:pt x="1190" y="1192"/>
                  </a:lnTo>
                  <a:lnTo>
                    <a:pt x="1158" y="1078"/>
                  </a:lnTo>
                  <a:lnTo>
                    <a:pt x="1125" y="973"/>
                  </a:lnTo>
                  <a:lnTo>
                    <a:pt x="1089" y="873"/>
                  </a:lnTo>
                  <a:lnTo>
                    <a:pt x="1049" y="781"/>
                  </a:lnTo>
                  <a:lnTo>
                    <a:pt x="1007" y="696"/>
                  </a:lnTo>
                  <a:lnTo>
                    <a:pt x="962" y="617"/>
                  </a:lnTo>
                  <a:lnTo>
                    <a:pt x="913" y="544"/>
                  </a:lnTo>
                  <a:lnTo>
                    <a:pt x="860" y="475"/>
                  </a:lnTo>
                  <a:lnTo>
                    <a:pt x="804" y="413"/>
                  </a:lnTo>
                  <a:lnTo>
                    <a:pt x="744" y="354"/>
                  </a:lnTo>
                  <a:lnTo>
                    <a:pt x="680" y="301"/>
                  </a:lnTo>
                  <a:lnTo>
                    <a:pt x="611" y="252"/>
                  </a:lnTo>
                  <a:lnTo>
                    <a:pt x="539" y="206"/>
                  </a:lnTo>
                  <a:lnTo>
                    <a:pt x="461" y="165"/>
                  </a:lnTo>
                  <a:lnTo>
                    <a:pt x="379" y="128"/>
                  </a:lnTo>
                  <a:lnTo>
                    <a:pt x="292" y="92"/>
                  </a:lnTo>
                  <a:lnTo>
                    <a:pt x="200" y="59"/>
                  </a:lnTo>
                  <a:lnTo>
                    <a:pt x="103" y="28"/>
                  </a:lnTo>
                  <a:lnTo>
                    <a:pt x="0" y="0"/>
                  </a:lnTo>
                  <a:close/>
                </a:path>
              </a:pathLst>
            </a:custGeom>
            <a:solidFill>
              <a:schemeClr val="accent2"/>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 name="Freeform 10"/>
            <p:cNvSpPr>
              <a:spLocks/>
            </p:cNvSpPr>
            <p:nvPr userDrawn="1"/>
          </p:nvSpPr>
          <p:spPr bwMode="auto">
            <a:xfrm>
              <a:off x="3733800" y="5715000"/>
              <a:ext cx="5029200" cy="762000"/>
            </a:xfrm>
            <a:custGeom>
              <a:avLst/>
              <a:gdLst/>
              <a:ahLst/>
              <a:cxnLst>
                <a:cxn ang="0">
                  <a:pos x="17264" y="180"/>
                </a:cxn>
                <a:cxn ang="0">
                  <a:pos x="16706" y="689"/>
                </a:cxn>
                <a:cxn ang="0">
                  <a:pos x="15959" y="1141"/>
                </a:cxn>
                <a:cxn ang="0">
                  <a:pos x="15050" y="1535"/>
                </a:cxn>
                <a:cxn ang="0">
                  <a:pos x="14003" y="1871"/>
                </a:cxn>
                <a:cxn ang="0">
                  <a:pos x="12844" y="2151"/>
                </a:cxn>
                <a:cxn ang="0">
                  <a:pos x="11599" y="2374"/>
                </a:cxn>
                <a:cxn ang="0">
                  <a:pos x="10294" y="2540"/>
                </a:cxn>
                <a:cxn ang="0">
                  <a:pos x="8951" y="2649"/>
                </a:cxn>
                <a:cxn ang="0">
                  <a:pos x="7599" y="2704"/>
                </a:cxn>
                <a:cxn ang="0">
                  <a:pos x="6264" y="2702"/>
                </a:cxn>
                <a:cxn ang="0">
                  <a:pos x="4968" y="2645"/>
                </a:cxn>
                <a:cxn ang="0">
                  <a:pos x="3740" y="2534"/>
                </a:cxn>
                <a:cxn ang="0">
                  <a:pos x="2603" y="2367"/>
                </a:cxn>
                <a:cxn ang="0">
                  <a:pos x="1584" y="2147"/>
                </a:cxn>
                <a:cxn ang="0">
                  <a:pos x="708" y="1871"/>
                </a:cxn>
                <a:cxn ang="0">
                  <a:pos x="0" y="1543"/>
                </a:cxn>
                <a:cxn ang="0">
                  <a:pos x="341" y="1635"/>
                </a:cxn>
                <a:cxn ang="0">
                  <a:pos x="1155" y="1920"/>
                </a:cxn>
                <a:cxn ang="0">
                  <a:pos x="2121" y="2151"/>
                </a:cxn>
                <a:cxn ang="0">
                  <a:pos x="3215" y="2331"/>
                </a:cxn>
                <a:cxn ang="0">
                  <a:pos x="4413" y="2457"/>
                </a:cxn>
                <a:cxn ang="0">
                  <a:pos x="5686" y="2531"/>
                </a:cxn>
                <a:cxn ang="0">
                  <a:pos x="7011" y="2550"/>
                </a:cxn>
                <a:cxn ang="0">
                  <a:pos x="8361" y="2515"/>
                </a:cxn>
                <a:cxn ang="0">
                  <a:pos x="9712" y="2426"/>
                </a:cxn>
                <a:cxn ang="0">
                  <a:pos x="11037" y="2283"/>
                </a:cxn>
                <a:cxn ang="0">
                  <a:pos x="12311" y="2084"/>
                </a:cxn>
                <a:cxn ang="0">
                  <a:pos x="13509" y="1831"/>
                </a:cxn>
                <a:cxn ang="0">
                  <a:pos x="14604" y="1522"/>
                </a:cxn>
                <a:cxn ang="0">
                  <a:pos x="15571" y="1158"/>
                </a:cxn>
                <a:cxn ang="0">
                  <a:pos x="16386" y="737"/>
                </a:cxn>
                <a:cxn ang="0">
                  <a:pos x="17021" y="260"/>
                </a:cxn>
              </a:cxnLst>
              <a:rect l="0" t="0" r="r" b="b"/>
              <a:pathLst>
                <a:path w="17264" h="2710">
                  <a:moveTo>
                    <a:pt x="17264" y="0"/>
                  </a:moveTo>
                  <a:lnTo>
                    <a:pt x="17264" y="180"/>
                  </a:lnTo>
                  <a:lnTo>
                    <a:pt x="17010" y="442"/>
                  </a:lnTo>
                  <a:lnTo>
                    <a:pt x="16706" y="689"/>
                  </a:lnTo>
                  <a:lnTo>
                    <a:pt x="16354" y="923"/>
                  </a:lnTo>
                  <a:lnTo>
                    <a:pt x="15959" y="1141"/>
                  </a:lnTo>
                  <a:lnTo>
                    <a:pt x="15524" y="1345"/>
                  </a:lnTo>
                  <a:lnTo>
                    <a:pt x="15050" y="1535"/>
                  </a:lnTo>
                  <a:lnTo>
                    <a:pt x="14543" y="1710"/>
                  </a:lnTo>
                  <a:lnTo>
                    <a:pt x="14003" y="1871"/>
                  </a:lnTo>
                  <a:lnTo>
                    <a:pt x="13437" y="2018"/>
                  </a:lnTo>
                  <a:lnTo>
                    <a:pt x="12844" y="2151"/>
                  </a:lnTo>
                  <a:lnTo>
                    <a:pt x="12232" y="2269"/>
                  </a:lnTo>
                  <a:lnTo>
                    <a:pt x="11599" y="2374"/>
                  </a:lnTo>
                  <a:lnTo>
                    <a:pt x="10952" y="2464"/>
                  </a:lnTo>
                  <a:lnTo>
                    <a:pt x="10294" y="2540"/>
                  </a:lnTo>
                  <a:lnTo>
                    <a:pt x="9625" y="2602"/>
                  </a:lnTo>
                  <a:lnTo>
                    <a:pt x="8951" y="2649"/>
                  </a:lnTo>
                  <a:lnTo>
                    <a:pt x="8275" y="2684"/>
                  </a:lnTo>
                  <a:lnTo>
                    <a:pt x="7599" y="2704"/>
                  </a:lnTo>
                  <a:lnTo>
                    <a:pt x="6928" y="2710"/>
                  </a:lnTo>
                  <a:lnTo>
                    <a:pt x="6264" y="2702"/>
                  </a:lnTo>
                  <a:lnTo>
                    <a:pt x="5609" y="2681"/>
                  </a:lnTo>
                  <a:lnTo>
                    <a:pt x="4968" y="2645"/>
                  </a:lnTo>
                  <a:lnTo>
                    <a:pt x="4344" y="2597"/>
                  </a:lnTo>
                  <a:lnTo>
                    <a:pt x="3740" y="2534"/>
                  </a:lnTo>
                  <a:lnTo>
                    <a:pt x="3158" y="2457"/>
                  </a:lnTo>
                  <a:lnTo>
                    <a:pt x="2603" y="2367"/>
                  </a:lnTo>
                  <a:lnTo>
                    <a:pt x="2077" y="2264"/>
                  </a:lnTo>
                  <a:lnTo>
                    <a:pt x="1584" y="2147"/>
                  </a:lnTo>
                  <a:lnTo>
                    <a:pt x="1126" y="2016"/>
                  </a:lnTo>
                  <a:lnTo>
                    <a:pt x="708" y="1871"/>
                  </a:lnTo>
                  <a:lnTo>
                    <a:pt x="331" y="1714"/>
                  </a:lnTo>
                  <a:lnTo>
                    <a:pt x="0" y="1543"/>
                  </a:lnTo>
                  <a:lnTo>
                    <a:pt x="0" y="1474"/>
                  </a:lnTo>
                  <a:lnTo>
                    <a:pt x="341" y="1635"/>
                  </a:lnTo>
                  <a:lnTo>
                    <a:pt x="727" y="1784"/>
                  </a:lnTo>
                  <a:lnTo>
                    <a:pt x="1155" y="1920"/>
                  </a:lnTo>
                  <a:lnTo>
                    <a:pt x="1621" y="2042"/>
                  </a:lnTo>
                  <a:lnTo>
                    <a:pt x="2121" y="2151"/>
                  </a:lnTo>
                  <a:lnTo>
                    <a:pt x="2654" y="2249"/>
                  </a:lnTo>
                  <a:lnTo>
                    <a:pt x="3215" y="2331"/>
                  </a:lnTo>
                  <a:lnTo>
                    <a:pt x="3803" y="2401"/>
                  </a:lnTo>
                  <a:lnTo>
                    <a:pt x="4413" y="2457"/>
                  </a:lnTo>
                  <a:lnTo>
                    <a:pt x="5041" y="2500"/>
                  </a:lnTo>
                  <a:lnTo>
                    <a:pt x="5686" y="2531"/>
                  </a:lnTo>
                  <a:lnTo>
                    <a:pt x="6343" y="2547"/>
                  </a:lnTo>
                  <a:lnTo>
                    <a:pt x="7011" y="2550"/>
                  </a:lnTo>
                  <a:lnTo>
                    <a:pt x="7685" y="2539"/>
                  </a:lnTo>
                  <a:lnTo>
                    <a:pt x="8361" y="2515"/>
                  </a:lnTo>
                  <a:lnTo>
                    <a:pt x="9039" y="2478"/>
                  </a:lnTo>
                  <a:lnTo>
                    <a:pt x="9712" y="2426"/>
                  </a:lnTo>
                  <a:lnTo>
                    <a:pt x="10379" y="2361"/>
                  </a:lnTo>
                  <a:lnTo>
                    <a:pt x="11037" y="2283"/>
                  </a:lnTo>
                  <a:lnTo>
                    <a:pt x="11682" y="2190"/>
                  </a:lnTo>
                  <a:lnTo>
                    <a:pt x="12311" y="2084"/>
                  </a:lnTo>
                  <a:lnTo>
                    <a:pt x="12921" y="1964"/>
                  </a:lnTo>
                  <a:lnTo>
                    <a:pt x="13509" y="1831"/>
                  </a:lnTo>
                  <a:lnTo>
                    <a:pt x="14070" y="1683"/>
                  </a:lnTo>
                  <a:lnTo>
                    <a:pt x="14604" y="1522"/>
                  </a:lnTo>
                  <a:lnTo>
                    <a:pt x="15105" y="1347"/>
                  </a:lnTo>
                  <a:lnTo>
                    <a:pt x="15571" y="1158"/>
                  </a:lnTo>
                  <a:lnTo>
                    <a:pt x="15999" y="954"/>
                  </a:lnTo>
                  <a:lnTo>
                    <a:pt x="16386" y="737"/>
                  </a:lnTo>
                  <a:lnTo>
                    <a:pt x="16728" y="506"/>
                  </a:lnTo>
                  <a:lnTo>
                    <a:pt x="17021" y="260"/>
                  </a:lnTo>
                  <a:lnTo>
                    <a:pt x="17264" y="0"/>
                  </a:lnTo>
                  <a:close/>
                </a:path>
              </a:pathLst>
            </a:custGeom>
            <a:gradFill flip="none" rotWithShape="1">
              <a:gsLst>
                <a:gs pos="0">
                  <a:schemeClr val="bg1">
                    <a:alpha val="0"/>
                  </a:schemeClr>
                </a:gs>
                <a:gs pos="50000">
                  <a:schemeClr val="accent2"/>
                </a:gs>
                <a:gs pos="100000">
                  <a:schemeClr val="bg1">
                    <a:alpha val="0"/>
                  </a:schemeClr>
                </a:gs>
              </a:gsLst>
              <a:lin ang="0" scaled="1"/>
              <a:tileRect/>
            </a:gra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238F03A-58E1-4ECA-9024-348A9A81A53D}" type="slidenum">
              <a:rPr lang="en-US" smtClean="0"/>
              <a:pPr/>
              <a:t>‹#›</a:t>
            </a:fld>
            <a:endParaRPr lang="en-US" dirty="0"/>
          </a:p>
        </p:txBody>
      </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grpSp>
        <p:nvGrpSpPr>
          <p:cNvPr id="12" name="Group 11"/>
          <p:cNvGrpSpPr/>
          <p:nvPr/>
        </p:nvGrpSpPr>
        <p:grpSpPr>
          <a:xfrm>
            <a:off x="0" y="2855091"/>
            <a:ext cx="3581400" cy="4002909"/>
            <a:chOff x="0" y="2533588"/>
            <a:chExt cx="8022336" cy="8966516"/>
          </a:xfrm>
        </p:grpSpPr>
        <p:sp>
          <p:nvSpPr>
            <p:cNvPr id="13" name="Freeform 7"/>
            <p:cNvSpPr>
              <a:spLocks/>
            </p:cNvSpPr>
            <p:nvPr userDrawn="1"/>
          </p:nvSpPr>
          <p:spPr bwMode="auto">
            <a:xfrm>
              <a:off x="0" y="2533588"/>
              <a:ext cx="4127500" cy="2514599"/>
            </a:xfrm>
            <a:custGeom>
              <a:avLst/>
              <a:gdLst/>
              <a:ahLst/>
              <a:cxnLst>
                <a:cxn ang="0">
                  <a:pos x="0" y="0"/>
                </a:cxn>
                <a:cxn ang="0">
                  <a:pos x="124" y="18"/>
                </a:cxn>
                <a:cxn ang="0">
                  <a:pos x="246" y="40"/>
                </a:cxn>
                <a:cxn ang="0">
                  <a:pos x="365" y="64"/>
                </a:cxn>
                <a:cxn ang="0">
                  <a:pos x="596" y="127"/>
                </a:cxn>
                <a:cxn ang="0">
                  <a:pos x="815" y="200"/>
                </a:cxn>
                <a:cxn ang="0">
                  <a:pos x="1025" y="286"/>
                </a:cxn>
                <a:cxn ang="0">
                  <a:pos x="1223" y="380"/>
                </a:cxn>
                <a:cxn ang="0">
                  <a:pos x="1411" y="482"/>
                </a:cxn>
                <a:cxn ang="0">
                  <a:pos x="1588" y="591"/>
                </a:cxn>
                <a:cxn ang="0">
                  <a:pos x="1753" y="707"/>
                </a:cxn>
                <a:cxn ang="0">
                  <a:pos x="1907" y="824"/>
                </a:cxn>
                <a:cxn ang="0">
                  <a:pos x="2047" y="946"/>
                </a:cxn>
                <a:cxn ang="0">
                  <a:pos x="2177" y="1066"/>
                </a:cxn>
                <a:cxn ang="0">
                  <a:pos x="2293" y="1189"/>
                </a:cxn>
                <a:cxn ang="0">
                  <a:pos x="2397" y="1308"/>
                </a:cxn>
                <a:cxn ang="0">
                  <a:pos x="2488" y="1423"/>
                </a:cxn>
                <a:cxn ang="0">
                  <a:pos x="2565" y="1534"/>
                </a:cxn>
                <a:cxn ang="0">
                  <a:pos x="2600" y="1587"/>
                </a:cxn>
                <a:cxn ang="0">
                  <a:pos x="2535" y="1522"/>
                </a:cxn>
                <a:cxn ang="0">
                  <a:pos x="2455" y="1451"/>
                </a:cxn>
                <a:cxn ang="0">
                  <a:pos x="2359" y="1375"/>
                </a:cxn>
                <a:cxn ang="0">
                  <a:pos x="2247" y="1294"/>
                </a:cxn>
                <a:cxn ang="0">
                  <a:pos x="2119" y="1215"/>
                </a:cxn>
                <a:cxn ang="0">
                  <a:pos x="1981" y="1134"/>
                </a:cxn>
                <a:cxn ang="0">
                  <a:pos x="1827" y="1058"/>
                </a:cxn>
                <a:cxn ang="0">
                  <a:pos x="1662" y="986"/>
                </a:cxn>
                <a:cxn ang="0">
                  <a:pos x="1486" y="921"/>
                </a:cxn>
                <a:cxn ang="0">
                  <a:pos x="1299" y="865"/>
                </a:cxn>
                <a:cxn ang="0">
                  <a:pos x="1103" y="819"/>
                </a:cxn>
                <a:cxn ang="0">
                  <a:pos x="896" y="787"/>
                </a:cxn>
                <a:cxn ang="0">
                  <a:pos x="791" y="776"/>
                </a:cxn>
                <a:cxn ang="0">
                  <a:pos x="683" y="769"/>
                </a:cxn>
                <a:cxn ang="0">
                  <a:pos x="573" y="768"/>
                </a:cxn>
                <a:cxn ang="0">
                  <a:pos x="462" y="769"/>
                </a:cxn>
                <a:cxn ang="0">
                  <a:pos x="348" y="776"/>
                </a:cxn>
                <a:cxn ang="0">
                  <a:pos x="234" y="787"/>
                </a:cxn>
                <a:cxn ang="0">
                  <a:pos x="117" y="806"/>
                </a:cxn>
                <a:cxn ang="0">
                  <a:pos x="0" y="827"/>
                </a:cxn>
                <a:cxn ang="0">
                  <a:pos x="0" y="0"/>
                </a:cxn>
              </a:cxnLst>
              <a:rect l="0" t="0" r="r" b="b"/>
              <a:pathLst>
                <a:path w="2600" h="1587">
                  <a:moveTo>
                    <a:pt x="0" y="0"/>
                  </a:moveTo>
                  <a:lnTo>
                    <a:pt x="0" y="0"/>
                  </a:lnTo>
                  <a:lnTo>
                    <a:pt x="63" y="8"/>
                  </a:lnTo>
                  <a:lnTo>
                    <a:pt x="124" y="18"/>
                  </a:lnTo>
                  <a:lnTo>
                    <a:pt x="185" y="28"/>
                  </a:lnTo>
                  <a:lnTo>
                    <a:pt x="246" y="40"/>
                  </a:lnTo>
                  <a:lnTo>
                    <a:pt x="305" y="53"/>
                  </a:lnTo>
                  <a:lnTo>
                    <a:pt x="365" y="64"/>
                  </a:lnTo>
                  <a:lnTo>
                    <a:pt x="480" y="94"/>
                  </a:lnTo>
                  <a:lnTo>
                    <a:pt x="596" y="127"/>
                  </a:lnTo>
                  <a:lnTo>
                    <a:pt x="706" y="162"/>
                  </a:lnTo>
                  <a:lnTo>
                    <a:pt x="815" y="200"/>
                  </a:lnTo>
                  <a:lnTo>
                    <a:pt x="921" y="241"/>
                  </a:lnTo>
                  <a:lnTo>
                    <a:pt x="1025" y="286"/>
                  </a:lnTo>
                  <a:lnTo>
                    <a:pt x="1126" y="330"/>
                  </a:lnTo>
                  <a:lnTo>
                    <a:pt x="1223" y="380"/>
                  </a:lnTo>
                  <a:lnTo>
                    <a:pt x="1319" y="429"/>
                  </a:lnTo>
                  <a:lnTo>
                    <a:pt x="1411" y="482"/>
                  </a:lnTo>
                  <a:lnTo>
                    <a:pt x="1502" y="537"/>
                  </a:lnTo>
                  <a:lnTo>
                    <a:pt x="1588" y="591"/>
                  </a:lnTo>
                  <a:lnTo>
                    <a:pt x="1672" y="649"/>
                  </a:lnTo>
                  <a:lnTo>
                    <a:pt x="1753" y="707"/>
                  </a:lnTo>
                  <a:lnTo>
                    <a:pt x="1831" y="764"/>
                  </a:lnTo>
                  <a:lnTo>
                    <a:pt x="1907" y="824"/>
                  </a:lnTo>
                  <a:lnTo>
                    <a:pt x="1979" y="885"/>
                  </a:lnTo>
                  <a:lnTo>
                    <a:pt x="2047" y="946"/>
                  </a:lnTo>
                  <a:lnTo>
                    <a:pt x="2113" y="1005"/>
                  </a:lnTo>
                  <a:lnTo>
                    <a:pt x="2177" y="1066"/>
                  </a:lnTo>
                  <a:lnTo>
                    <a:pt x="2237" y="1128"/>
                  </a:lnTo>
                  <a:lnTo>
                    <a:pt x="2293" y="1189"/>
                  </a:lnTo>
                  <a:lnTo>
                    <a:pt x="2347" y="1248"/>
                  </a:lnTo>
                  <a:lnTo>
                    <a:pt x="2397" y="1308"/>
                  </a:lnTo>
                  <a:lnTo>
                    <a:pt x="2445" y="1365"/>
                  </a:lnTo>
                  <a:lnTo>
                    <a:pt x="2488" y="1423"/>
                  </a:lnTo>
                  <a:lnTo>
                    <a:pt x="2529" y="1479"/>
                  </a:lnTo>
                  <a:lnTo>
                    <a:pt x="2565" y="1534"/>
                  </a:lnTo>
                  <a:lnTo>
                    <a:pt x="2600" y="1587"/>
                  </a:lnTo>
                  <a:lnTo>
                    <a:pt x="2600" y="1587"/>
                  </a:lnTo>
                  <a:lnTo>
                    <a:pt x="2570" y="1555"/>
                  </a:lnTo>
                  <a:lnTo>
                    <a:pt x="2535" y="1522"/>
                  </a:lnTo>
                  <a:lnTo>
                    <a:pt x="2497" y="1487"/>
                  </a:lnTo>
                  <a:lnTo>
                    <a:pt x="2455" y="1451"/>
                  </a:lnTo>
                  <a:lnTo>
                    <a:pt x="2408" y="1413"/>
                  </a:lnTo>
                  <a:lnTo>
                    <a:pt x="2359" y="1375"/>
                  </a:lnTo>
                  <a:lnTo>
                    <a:pt x="2304" y="1336"/>
                  </a:lnTo>
                  <a:lnTo>
                    <a:pt x="2247" y="1294"/>
                  </a:lnTo>
                  <a:lnTo>
                    <a:pt x="2185" y="1255"/>
                  </a:lnTo>
                  <a:lnTo>
                    <a:pt x="2119" y="1215"/>
                  </a:lnTo>
                  <a:lnTo>
                    <a:pt x="2052" y="1174"/>
                  </a:lnTo>
                  <a:lnTo>
                    <a:pt x="1981" y="1134"/>
                  </a:lnTo>
                  <a:lnTo>
                    <a:pt x="1905" y="1096"/>
                  </a:lnTo>
                  <a:lnTo>
                    <a:pt x="1827" y="1058"/>
                  </a:lnTo>
                  <a:lnTo>
                    <a:pt x="1746" y="1020"/>
                  </a:lnTo>
                  <a:lnTo>
                    <a:pt x="1662" y="986"/>
                  </a:lnTo>
                  <a:lnTo>
                    <a:pt x="1576" y="953"/>
                  </a:lnTo>
                  <a:lnTo>
                    <a:pt x="1486" y="921"/>
                  </a:lnTo>
                  <a:lnTo>
                    <a:pt x="1393" y="891"/>
                  </a:lnTo>
                  <a:lnTo>
                    <a:pt x="1299" y="865"/>
                  </a:lnTo>
                  <a:lnTo>
                    <a:pt x="1202" y="840"/>
                  </a:lnTo>
                  <a:lnTo>
                    <a:pt x="1103" y="819"/>
                  </a:lnTo>
                  <a:lnTo>
                    <a:pt x="1000" y="801"/>
                  </a:lnTo>
                  <a:lnTo>
                    <a:pt x="896" y="787"/>
                  </a:lnTo>
                  <a:lnTo>
                    <a:pt x="843" y="781"/>
                  </a:lnTo>
                  <a:lnTo>
                    <a:pt x="791" y="776"/>
                  </a:lnTo>
                  <a:lnTo>
                    <a:pt x="738" y="773"/>
                  </a:lnTo>
                  <a:lnTo>
                    <a:pt x="683" y="769"/>
                  </a:lnTo>
                  <a:lnTo>
                    <a:pt x="629" y="768"/>
                  </a:lnTo>
                  <a:lnTo>
                    <a:pt x="573" y="768"/>
                  </a:lnTo>
                  <a:lnTo>
                    <a:pt x="518" y="768"/>
                  </a:lnTo>
                  <a:lnTo>
                    <a:pt x="462" y="769"/>
                  </a:lnTo>
                  <a:lnTo>
                    <a:pt x="406" y="773"/>
                  </a:lnTo>
                  <a:lnTo>
                    <a:pt x="348" y="776"/>
                  </a:lnTo>
                  <a:lnTo>
                    <a:pt x="292" y="781"/>
                  </a:lnTo>
                  <a:lnTo>
                    <a:pt x="234" y="787"/>
                  </a:lnTo>
                  <a:lnTo>
                    <a:pt x="177" y="796"/>
                  </a:lnTo>
                  <a:lnTo>
                    <a:pt x="117" y="806"/>
                  </a:lnTo>
                  <a:lnTo>
                    <a:pt x="59" y="816"/>
                  </a:lnTo>
                  <a:lnTo>
                    <a:pt x="0" y="827"/>
                  </a:lnTo>
                  <a:lnTo>
                    <a:pt x="0" y="0"/>
                  </a:lnTo>
                  <a:lnTo>
                    <a:pt x="0" y="0"/>
                  </a:lnTo>
                  <a:close/>
                </a:path>
              </a:pathLst>
            </a:custGeom>
            <a:solidFill>
              <a:schemeClr val="accent2">
                <a:lumMod val="20000"/>
                <a:lumOff val="8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4" name="Freeform 8"/>
            <p:cNvSpPr>
              <a:spLocks/>
            </p:cNvSpPr>
            <p:nvPr userDrawn="1"/>
          </p:nvSpPr>
          <p:spPr bwMode="auto">
            <a:xfrm>
              <a:off x="0" y="4980432"/>
              <a:ext cx="3184026" cy="6519672"/>
            </a:xfrm>
            <a:custGeom>
              <a:avLst/>
              <a:gdLst/>
              <a:ahLst/>
              <a:cxnLst>
                <a:cxn ang="0">
                  <a:pos x="0" y="776"/>
                </a:cxn>
                <a:cxn ang="0">
                  <a:pos x="0" y="776"/>
                </a:cxn>
                <a:cxn ang="0">
                  <a:pos x="38" y="703"/>
                </a:cxn>
                <a:cxn ang="0">
                  <a:pos x="78" y="634"/>
                </a:cxn>
                <a:cxn ang="0">
                  <a:pos x="119" y="566"/>
                </a:cxn>
                <a:cxn ang="0">
                  <a:pos x="162" y="502"/>
                </a:cxn>
                <a:cxn ang="0">
                  <a:pos x="208" y="441"/>
                </a:cxn>
                <a:cxn ang="0">
                  <a:pos x="256" y="381"/>
                </a:cxn>
                <a:cxn ang="0">
                  <a:pos x="305" y="327"/>
                </a:cxn>
                <a:cxn ang="0">
                  <a:pos x="330" y="300"/>
                </a:cxn>
                <a:cxn ang="0">
                  <a:pos x="357" y="274"/>
                </a:cxn>
                <a:cxn ang="0">
                  <a:pos x="385" y="249"/>
                </a:cxn>
                <a:cxn ang="0">
                  <a:pos x="411" y="226"/>
                </a:cxn>
                <a:cxn ang="0">
                  <a:pos x="439" y="203"/>
                </a:cxn>
                <a:cxn ang="0">
                  <a:pos x="469" y="182"/>
                </a:cxn>
                <a:cxn ang="0">
                  <a:pos x="497" y="160"/>
                </a:cxn>
                <a:cxn ang="0">
                  <a:pos x="527" y="140"/>
                </a:cxn>
                <a:cxn ang="0">
                  <a:pos x="558" y="122"/>
                </a:cxn>
                <a:cxn ang="0">
                  <a:pos x="588" y="104"/>
                </a:cxn>
                <a:cxn ang="0">
                  <a:pos x="619" y="87"/>
                </a:cxn>
                <a:cxn ang="0">
                  <a:pos x="652" y="71"/>
                </a:cxn>
                <a:cxn ang="0">
                  <a:pos x="685" y="56"/>
                </a:cxn>
                <a:cxn ang="0">
                  <a:pos x="718" y="43"/>
                </a:cxn>
                <a:cxn ang="0">
                  <a:pos x="751" y="31"/>
                </a:cxn>
                <a:cxn ang="0">
                  <a:pos x="786" y="20"/>
                </a:cxn>
                <a:cxn ang="0">
                  <a:pos x="822" y="10"/>
                </a:cxn>
                <a:cxn ang="0">
                  <a:pos x="857" y="0"/>
                </a:cxn>
                <a:cxn ang="0">
                  <a:pos x="857" y="0"/>
                </a:cxn>
                <a:cxn ang="0">
                  <a:pos x="806" y="46"/>
                </a:cxn>
                <a:cxn ang="0">
                  <a:pos x="754" y="94"/>
                </a:cxn>
                <a:cxn ang="0">
                  <a:pos x="706" y="144"/>
                </a:cxn>
                <a:cxn ang="0">
                  <a:pos x="660" y="196"/>
                </a:cxn>
                <a:cxn ang="0">
                  <a:pos x="617" y="249"/>
                </a:cxn>
                <a:cxn ang="0">
                  <a:pos x="576" y="304"/>
                </a:cxn>
                <a:cxn ang="0">
                  <a:pos x="536" y="362"/>
                </a:cxn>
                <a:cxn ang="0">
                  <a:pos x="498" y="419"/>
                </a:cxn>
                <a:cxn ang="0">
                  <a:pos x="462" y="479"/>
                </a:cxn>
                <a:cxn ang="0">
                  <a:pos x="429" y="538"/>
                </a:cxn>
                <a:cxn ang="0">
                  <a:pos x="398" y="601"/>
                </a:cxn>
                <a:cxn ang="0">
                  <a:pos x="368" y="664"/>
                </a:cxn>
                <a:cxn ang="0">
                  <a:pos x="340" y="728"/>
                </a:cxn>
                <a:cxn ang="0">
                  <a:pos x="315" y="792"/>
                </a:cxn>
                <a:cxn ang="0">
                  <a:pos x="291" y="858"/>
                </a:cxn>
                <a:cxn ang="0">
                  <a:pos x="269" y="925"/>
                </a:cxn>
                <a:cxn ang="0">
                  <a:pos x="249" y="992"/>
                </a:cxn>
                <a:cxn ang="0">
                  <a:pos x="229" y="1060"/>
                </a:cxn>
                <a:cxn ang="0">
                  <a:pos x="213" y="1128"/>
                </a:cxn>
                <a:cxn ang="0">
                  <a:pos x="198" y="1197"/>
                </a:cxn>
                <a:cxn ang="0">
                  <a:pos x="185" y="1266"/>
                </a:cxn>
                <a:cxn ang="0">
                  <a:pos x="173" y="1336"/>
                </a:cxn>
                <a:cxn ang="0">
                  <a:pos x="162" y="1405"/>
                </a:cxn>
                <a:cxn ang="0">
                  <a:pos x="154" y="1474"/>
                </a:cxn>
                <a:cxn ang="0">
                  <a:pos x="147" y="1544"/>
                </a:cxn>
                <a:cxn ang="0">
                  <a:pos x="140" y="1613"/>
                </a:cxn>
                <a:cxn ang="0">
                  <a:pos x="137" y="1682"/>
                </a:cxn>
                <a:cxn ang="0">
                  <a:pos x="134" y="1752"/>
                </a:cxn>
                <a:cxn ang="0">
                  <a:pos x="132" y="1821"/>
                </a:cxn>
                <a:cxn ang="0">
                  <a:pos x="132" y="1889"/>
                </a:cxn>
                <a:cxn ang="0">
                  <a:pos x="134" y="1956"/>
                </a:cxn>
                <a:cxn ang="0">
                  <a:pos x="135" y="2024"/>
                </a:cxn>
                <a:cxn ang="0">
                  <a:pos x="0" y="2024"/>
                </a:cxn>
                <a:cxn ang="0">
                  <a:pos x="0" y="776"/>
                </a:cxn>
                <a:cxn ang="0">
                  <a:pos x="0" y="776"/>
                </a:cxn>
              </a:cxnLst>
              <a:rect l="0" t="0" r="r" b="b"/>
              <a:pathLst>
                <a:path w="857" h="2024">
                  <a:moveTo>
                    <a:pt x="0" y="776"/>
                  </a:moveTo>
                  <a:lnTo>
                    <a:pt x="0" y="776"/>
                  </a:lnTo>
                  <a:lnTo>
                    <a:pt x="38" y="703"/>
                  </a:lnTo>
                  <a:lnTo>
                    <a:pt x="78" y="634"/>
                  </a:lnTo>
                  <a:lnTo>
                    <a:pt x="119" y="566"/>
                  </a:lnTo>
                  <a:lnTo>
                    <a:pt x="162" y="502"/>
                  </a:lnTo>
                  <a:lnTo>
                    <a:pt x="208" y="441"/>
                  </a:lnTo>
                  <a:lnTo>
                    <a:pt x="256" y="381"/>
                  </a:lnTo>
                  <a:lnTo>
                    <a:pt x="305" y="327"/>
                  </a:lnTo>
                  <a:lnTo>
                    <a:pt x="330" y="300"/>
                  </a:lnTo>
                  <a:lnTo>
                    <a:pt x="357" y="274"/>
                  </a:lnTo>
                  <a:lnTo>
                    <a:pt x="385" y="249"/>
                  </a:lnTo>
                  <a:lnTo>
                    <a:pt x="411" y="226"/>
                  </a:lnTo>
                  <a:lnTo>
                    <a:pt x="439" y="203"/>
                  </a:lnTo>
                  <a:lnTo>
                    <a:pt x="469" y="182"/>
                  </a:lnTo>
                  <a:lnTo>
                    <a:pt x="497" y="160"/>
                  </a:lnTo>
                  <a:lnTo>
                    <a:pt x="527" y="140"/>
                  </a:lnTo>
                  <a:lnTo>
                    <a:pt x="558" y="122"/>
                  </a:lnTo>
                  <a:lnTo>
                    <a:pt x="588" y="104"/>
                  </a:lnTo>
                  <a:lnTo>
                    <a:pt x="619" y="87"/>
                  </a:lnTo>
                  <a:lnTo>
                    <a:pt x="652" y="71"/>
                  </a:lnTo>
                  <a:lnTo>
                    <a:pt x="685" y="56"/>
                  </a:lnTo>
                  <a:lnTo>
                    <a:pt x="718" y="43"/>
                  </a:lnTo>
                  <a:lnTo>
                    <a:pt x="751" y="31"/>
                  </a:lnTo>
                  <a:lnTo>
                    <a:pt x="786" y="20"/>
                  </a:lnTo>
                  <a:lnTo>
                    <a:pt x="822" y="10"/>
                  </a:lnTo>
                  <a:lnTo>
                    <a:pt x="857" y="0"/>
                  </a:lnTo>
                  <a:lnTo>
                    <a:pt x="857" y="0"/>
                  </a:lnTo>
                  <a:lnTo>
                    <a:pt x="806" y="46"/>
                  </a:lnTo>
                  <a:lnTo>
                    <a:pt x="754" y="94"/>
                  </a:lnTo>
                  <a:lnTo>
                    <a:pt x="706" y="144"/>
                  </a:lnTo>
                  <a:lnTo>
                    <a:pt x="660" y="196"/>
                  </a:lnTo>
                  <a:lnTo>
                    <a:pt x="617" y="249"/>
                  </a:lnTo>
                  <a:lnTo>
                    <a:pt x="576" y="304"/>
                  </a:lnTo>
                  <a:lnTo>
                    <a:pt x="536" y="362"/>
                  </a:lnTo>
                  <a:lnTo>
                    <a:pt x="498" y="419"/>
                  </a:lnTo>
                  <a:lnTo>
                    <a:pt x="462" y="479"/>
                  </a:lnTo>
                  <a:lnTo>
                    <a:pt x="429" y="538"/>
                  </a:lnTo>
                  <a:lnTo>
                    <a:pt x="398" y="601"/>
                  </a:lnTo>
                  <a:lnTo>
                    <a:pt x="368" y="664"/>
                  </a:lnTo>
                  <a:lnTo>
                    <a:pt x="340" y="728"/>
                  </a:lnTo>
                  <a:lnTo>
                    <a:pt x="315" y="792"/>
                  </a:lnTo>
                  <a:lnTo>
                    <a:pt x="291" y="858"/>
                  </a:lnTo>
                  <a:lnTo>
                    <a:pt x="269" y="925"/>
                  </a:lnTo>
                  <a:lnTo>
                    <a:pt x="249" y="992"/>
                  </a:lnTo>
                  <a:lnTo>
                    <a:pt x="229" y="1060"/>
                  </a:lnTo>
                  <a:lnTo>
                    <a:pt x="213" y="1128"/>
                  </a:lnTo>
                  <a:lnTo>
                    <a:pt x="198" y="1197"/>
                  </a:lnTo>
                  <a:lnTo>
                    <a:pt x="185" y="1266"/>
                  </a:lnTo>
                  <a:lnTo>
                    <a:pt x="173" y="1336"/>
                  </a:lnTo>
                  <a:lnTo>
                    <a:pt x="162" y="1405"/>
                  </a:lnTo>
                  <a:lnTo>
                    <a:pt x="154" y="1474"/>
                  </a:lnTo>
                  <a:lnTo>
                    <a:pt x="147" y="1544"/>
                  </a:lnTo>
                  <a:lnTo>
                    <a:pt x="140" y="1613"/>
                  </a:lnTo>
                  <a:lnTo>
                    <a:pt x="137" y="1682"/>
                  </a:lnTo>
                  <a:lnTo>
                    <a:pt x="134" y="1752"/>
                  </a:lnTo>
                  <a:lnTo>
                    <a:pt x="132" y="1821"/>
                  </a:lnTo>
                  <a:lnTo>
                    <a:pt x="132" y="1889"/>
                  </a:lnTo>
                  <a:lnTo>
                    <a:pt x="134" y="1956"/>
                  </a:lnTo>
                  <a:lnTo>
                    <a:pt x="135" y="2024"/>
                  </a:lnTo>
                  <a:lnTo>
                    <a:pt x="0" y="2024"/>
                  </a:lnTo>
                  <a:lnTo>
                    <a:pt x="0" y="776"/>
                  </a:lnTo>
                  <a:lnTo>
                    <a:pt x="0" y="776"/>
                  </a:lnTo>
                  <a:close/>
                </a:path>
              </a:pathLst>
            </a:custGeom>
            <a:solidFill>
              <a:schemeClr val="accent2">
                <a:lumMod val="40000"/>
                <a:lumOff val="60000"/>
                <a:alpha val="44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5" name="Freeform 9"/>
            <p:cNvSpPr>
              <a:spLocks/>
            </p:cNvSpPr>
            <p:nvPr userDrawn="1"/>
          </p:nvSpPr>
          <p:spPr bwMode="auto">
            <a:xfrm>
              <a:off x="0" y="3371787"/>
              <a:ext cx="2895599" cy="2154237"/>
            </a:xfrm>
            <a:custGeom>
              <a:avLst/>
              <a:gdLst/>
              <a:ahLst/>
              <a:cxnLst>
                <a:cxn ang="0">
                  <a:pos x="0" y="118"/>
                </a:cxn>
                <a:cxn ang="0">
                  <a:pos x="165" y="69"/>
                </a:cxn>
                <a:cxn ang="0">
                  <a:pos x="327" y="33"/>
                </a:cxn>
                <a:cxn ang="0">
                  <a:pos x="487" y="11"/>
                </a:cxn>
                <a:cxn ang="0">
                  <a:pos x="645" y="1"/>
                </a:cxn>
                <a:cxn ang="0">
                  <a:pos x="797" y="1"/>
                </a:cxn>
                <a:cxn ang="0">
                  <a:pos x="946" y="13"/>
                </a:cxn>
                <a:cxn ang="0">
                  <a:pos x="1088" y="33"/>
                </a:cxn>
                <a:cxn ang="0">
                  <a:pos x="1225" y="62"/>
                </a:cxn>
                <a:cxn ang="0">
                  <a:pos x="1352" y="97"/>
                </a:cxn>
                <a:cxn ang="0">
                  <a:pos x="1472" y="138"/>
                </a:cxn>
                <a:cxn ang="0">
                  <a:pos x="1585" y="184"/>
                </a:cxn>
                <a:cxn ang="0">
                  <a:pos x="1685" y="236"/>
                </a:cxn>
                <a:cxn ang="0">
                  <a:pos x="1776" y="288"/>
                </a:cxn>
                <a:cxn ang="0">
                  <a:pos x="1854" y="343"/>
                </a:cxn>
                <a:cxn ang="0">
                  <a:pos x="1921" y="399"/>
                </a:cxn>
                <a:cxn ang="0">
                  <a:pos x="1974" y="455"/>
                </a:cxn>
                <a:cxn ang="0">
                  <a:pos x="1920" y="434"/>
                </a:cxn>
                <a:cxn ang="0">
                  <a:pos x="1804" y="394"/>
                </a:cxn>
                <a:cxn ang="0">
                  <a:pos x="1680" y="361"/>
                </a:cxn>
                <a:cxn ang="0">
                  <a:pos x="1548" y="338"/>
                </a:cxn>
                <a:cxn ang="0">
                  <a:pos x="1413" y="323"/>
                </a:cxn>
                <a:cxn ang="0">
                  <a:pos x="1273" y="321"/>
                </a:cxn>
                <a:cxn ang="0">
                  <a:pos x="1132" y="331"/>
                </a:cxn>
                <a:cxn ang="0">
                  <a:pos x="990" y="356"/>
                </a:cxn>
                <a:cxn ang="0">
                  <a:pos x="919" y="374"/>
                </a:cxn>
                <a:cxn ang="0">
                  <a:pos x="850" y="396"/>
                </a:cxn>
                <a:cxn ang="0">
                  <a:pos x="781" y="424"/>
                </a:cxn>
                <a:cxn ang="0">
                  <a:pos x="711" y="455"/>
                </a:cxn>
                <a:cxn ang="0">
                  <a:pos x="645" y="490"/>
                </a:cxn>
                <a:cxn ang="0">
                  <a:pos x="579" y="531"/>
                </a:cxn>
                <a:cxn ang="0">
                  <a:pos x="515" y="577"/>
                </a:cxn>
                <a:cxn ang="0">
                  <a:pos x="452" y="629"/>
                </a:cxn>
                <a:cxn ang="0">
                  <a:pos x="391" y="685"/>
                </a:cxn>
                <a:cxn ang="0">
                  <a:pos x="333" y="747"/>
                </a:cxn>
                <a:cxn ang="0">
                  <a:pos x="277" y="815"/>
                </a:cxn>
                <a:cxn ang="0">
                  <a:pos x="223" y="889"/>
                </a:cxn>
                <a:cxn ang="0">
                  <a:pos x="172" y="970"/>
                </a:cxn>
                <a:cxn ang="0">
                  <a:pos x="124" y="1056"/>
                </a:cxn>
                <a:cxn ang="0">
                  <a:pos x="79" y="1150"/>
                </a:cxn>
                <a:cxn ang="0">
                  <a:pos x="38" y="1249"/>
                </a:cxn>
                <a:cxn ang="0">
                  <a:pos x="0" y="1357"/>
                </a:cxn>
                <a:cxn ang="0">
                  <a:pos x="0" y="118"/>
                </a:cxn>
              </a:cxnLst>
              <a:rect l="0" t="0" r="r" b="b"/>
              <a:pathLst>
                <a:path w="1974" h="1357">
                  <a:moveTo>
                    <a:pt x="0" y="118"/>
                  </a:moveTo>
                  <a:lnTo>
                    <a:pt x="0" y="118"/>
                  </a:lnTo>
                  <a:lnTo>
                    <a:pt x="83" y="92"/>
                  </a:lnTo>
                  <a:lnTo>
                    <a:pt x="165" y="69"/>
                  </a:lnTo>
                  <a:lnTo>
                    <a:pt x="246" y="49"/>
                  </a:lnTo>
                  <a:lnTo>
                    <a:pt x="327" y="33"/>
                  </a:lnTo>
                  <a:lnTo>
                    <a:pt x="408" y="21"/>
                  </a:lnTo>
                  <a:lnTo>
                    <a:pt x="487" y="11"/>
                  </a:lnTo>
                  <a:lnTo>
                    <a:pt x="566" y="5"/>
                  </a:lnTo>
                  <a:lnTo>
                    <a:pt x="645" y="1"/>
                  </a:lnTo>
                  <a:lnTo>
                    <a:pt x="721" y="0"/>
                  </a:lnTo>
                  <a:lnTo>
                    <a:pt x="797" y="1"/>
                  </a:lnTo>
                  <a:lnTo>
                    <a:pt x="873" y="6"/>
                  </a:lnTo>
                  <a:lnTo>
                    <a:pt x="946" y="13"/>
                  </a:lnTo>
                  <a:lnTo>
                    <a:pt x="1018" y="23"/>
                  </a:lnTo>
                  <a:lnTo>
                    <a:pt x="1088" y="33"/>
                  </a:lnTo>
                  <a:lnTo>
                    <a:pt x="1157" y="47"/>
                  </a:lnTo>
                  <a:lnTo>
                    <a:pt x="1225" y="62"/>
                  </a:lnTo>
                  <a:lnTo>
                    <a:pt x="1289" y="79"/>
                  </a:lnTo>
                  <a:lnTo>
                    <a:pt x="1352" y="97"/>
                  </a:lnTo>
                  <a:lnTo>
                    <a:pt x="1413" y="117"/>
                  </a:lnTo>
                  <a:lnTo>
                    <a:pt x="1472" y="138"/>
                  </a:lnTo>
                  <a:lnTo>
                    <a:pt x="1530" y="161"/>
                  </a:lnTo>
                  <a:lnTo>
                    <a:pt x="1585" y="184"/>
                  </a:lnTo>
                  <a:lnTo>
                    <a:pt x="1636" y="209"/>
                  </a:lnTo>
                  <a:lnTo>
                    <a:pt x="1685" y="236"/>
                  </a:lnTo>
                  <a:lnTo>
                    <a:pt x="1732" y="262"/>
                  </a:lnTo>
                  <a:lnTo>
                    <a:pt x="1776" y="288"/>
                  </a:lnTo>
                  <a:lnTo>
                    <a:pt x="1816" y="315"/>
                  </a:lnTo>
                  <a:lnTo>
                    <a:pt x="1854" y="343"/>
                  </a:lnTo>
                  <a:lnTo>
                    <a:pt x="1888" y="371"/>
                  </a:lnTo>
                  <a:lnTo>
                    <a:pt x="1921" y="399"/>
                  </a:lnTo>
                  <a:lnTo>
                    <a:pt x="1949" y="427"/>
                  </a:lnTo>
                  <a:lnTo>
                    <a:pt x="1974" y="455"/>
                  </a:lnTo>
                  <a:lnTo>
                    <a:pt x="1974" y="455"/>
                  </a:lnTo>
                  <a:lnTo>
                    <a:pt x="1920" y="434"/>
                  </a:lnTo>
                  <a:lnTo>
                    <a:pt x="1864" y="412"/>
                  </a:lnTo>
                  <a:lnTo>
                    <a:pt x="1804" y="394"/>
                  </a:lnTo>
                  <a:lnTo>
                    <a:pt x="1743" y="376"/>
                  </a:lnTo>
                  <a:lnTo>
                    <a:pt x="1680" y="361"/>
                  </a:lnTo>
                  <a:lnTo>
                    <a:pt x="1614" y="348"/>
                  </a:lnTo>
                  <a:lnTo>
                    <a:pt x="1548" y="338"/>
                  </a:lnTo>
                  <a:lnTo>
                    <a:pt x="1481" y="330"/>
                  </a:lnTo>
                  <a:lnTo>
                    <a:pt x="1413" y="323"/>
                  </a:lnTo>
                  <a:lnTo>
                    <a:pt x="1344" y="320"/>
                  </a:lnTo>
                  <a:lnTo>
                    <a:pt x="1273" y="321"/>
                  </a:lnTo>
                  <a:lnTo>
                    <a:pt x="1203" y="325"/>
                  </a:lnTo>
                  <a:lnTo>
                    <a:pt x="1132" y="331"/>
                  </a:lnTo>
                  <a:lnTo>
                    <a:pt x="1061" y="341"/>
                  </a:lnTo>
                  <a:lnTo>
                    <a:pt x="990" y="356"/>
                  </a:lnTo>
                  <a:lnTo>
                    <a:pt x="954" y="364"/>
                  </a:lnTo>
                  <a:lnTo>
                    <a:pt x="919" y="374"/>
                  </a:lnTo>
                  <a:lnTo>
                    <a:pt x="885" y="384"/>
                  </a:lnTo>
                  <a:lnTo>
                    <a:pt x="850" y="396"/>
                  </a:lnTo>
                  <a:lnTo>
                    <a:pt x="815" y="409"/>
                  </a:lnTo>
                  <a:lnTo>
                    <a:pt x="781" y="424"/>
                  </a:lnTo>
                  <a:lnTo>
                    <a:pt x="746" y="439"/>
                  </a:lnTo>
                  <a:lnTo>
                    <a:pt x="711" y="455"/>
                  </a:lnTo>
                  <a:lnTo>
                    <a:pt x="678" y="472"/>
                  </a:lnTo>
                  <a:lnTo>
                    <a:pt x="645" y="490"/>
                  </a:lnTo>
                  <a:lnTo>
                    <a:pt x="612" y="510"/>
                  </a:lnTo>
                  <a:lnTo>
                    <a:pt x="579" y="531"/>
                  </a:lnTo>
                  <a:lnTo>
                    <a:pt x="546" y="554"/>
                  </a:lnTo>
                  <a:lnTo>
                    <a:pt x="515" y="577"/>
                  </a:lnTo>
                  <a:lnTo>
                    <a:pt x="484" y="602"/>
                  </a:lnTo>
                  <a:lnTo>
                    <a:pt x="452" y="629"/>
                  </a:lnTo>
                  <a:lnTo>
                    <a:pt x="421" y="657"/>
                  </a:lnTo>
                  <a:lnTo>
                    <a:pt x="391" y="685"/>
                  </a:lnTo>
                  <a:lnTo>
                    <a:pt x="361" y="716"/>
                  </a:lnTo>
                  <a:lnTo>
                    <a:pt x="333" y="747"/>
                  </a:lnTo>
                  <a:lnTo>
                    <a:pt x="304" y="780"/>
                  </a:lnTo>
                  <a:lnTo>
                    <a:pt x="277" y="815"/>
                  </a:lnTo>
                  <a:lnTo>
                    <a:pt x="249" y="851"/>
                  </a:lnTo>
                  <a:lnTo>
                    <a:pt x="223" y="889"/>
                  </a:lnTo>
                  <a:lnTo>
                    <a:pt x="198" y="929"/>
                  </a:lnTo>
                  <a:lnTo>
                    <a:pt x="172" y="970"/>
                  </a:lnTo>
                  <a:lnTo>
                    <a:pt x="149" y="1012"/>
                  </a:lnTo>
                  <a:lnTo>
                    <a:pt x="124" y="1056"/>
                  </a:lnTo>
                  <a:lnTo>
                    <a:pt x="101" y="1102"/>
                  </a:lnTo>
                  <a:lnTo>
                    <a:pt x="79" y="1150"/>
                  </a:lnTo>
                  <a:lnTo>
                    <a:pt x="58" y="1198"/>
                  </a:lnTo>
                  <a:lnTo>
                    <a:pt x="38" y="1249"/>
                  </a:lnTo>
                  <a:lnTo>
                    <a:pt x="18" y="1302"/>
                  </a:lnTo>
                  <a:lnTo>
                    <a:pt x="0" y="1357"/>
                  </a:lnTo>
                  <a:lnTo>
                    <a:pt x="0" y="118"/>
                  </a:lnTo>
                  <a:lnTo>
                    <a:pt x="0" y="118"/>
                  </a:lnTo>
                  <a:close/>
                </a:path>
              </a:pathLst>
            </a:custGeom>
            <a:solidFill>
              <a:schemeClr val="accent2">
                <a:lumMod val="40000"/>
                <a:lumOff val="6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6" name="Freeform 10"/>
            <p:cNvSpPr>
              <a:spLocks/>
            </p:cNvSpPr>
            <p:nvPr userDrawn="1"/>
          </p:nvSpPr>
          <p:spPr bwMode="auto">
            <a:xfrm>
              <a:off x="1502664" y="5586916"/>
              <a:ext cx="6519672" cy="5913188"/>
            </a:xfrm>
            <a:custGeom>
              <a:avLst/>
              <a:gdLst/>
              <a:ahLst/>
              <a:cxnLst>
                <a:cxn ang="0">
                  <a:pos x="1377" y="130"/>
                </a:cxn>
                <a:cxn ang="0">
                  <a:pos x="1299" y="89"/>
                </a:cxn>
                <a:cxn ang="0">
                  <a:pos x="1220" y="56"/>
                </a:cxn>
                <a:cxn ang="0">
                  <a:pos x="1137" y="30"/>
                </a:cxn>
                <a:cxn ang="0">
                  <a:pos x="1052" y="11"/>
                </a:cxn>
                <a:cxn ang="0">
                  <a:pos x="966" y="2"/>
                </a:cxn>
                <a:cxn ang="0">
                  <a:pos x="880" y="0"/>
                </a:cxn>
                <a:cxn ang="0">
                  <a:pos x="794" y="5"/>
                </a:cxn>
                <a:cxn ang="0">
                  <a:pos x="708" y="18"/>
                </a:cxn>
                <a:cxn ang="0">
                  <a:pos x="624" y="40"/>
                </a:cxn>
                <a:cxn ang="0">
                  <a:pos x="543" y="69"/>
                </a:cxn>
                <a:cxn ang="0">
                  <a:pos x="466" y="107"/>
                </a:cxn>
                <a:cxn ang="0">
                  <a:pos x="391" y="155"/>
                </a:cxn>
                <a:cxn ang="0">
                  <a:pos x="322" y="210"/>
                </a:cxn>
                <a:cxn ang="0">
                  <a:pos x="258" y="272"/>
                </a:cxn>
                <a:cxn ang="0">
                  <a:pos x="200" y="345"/>
                </a:cxn>
                <a:cxn ang="0">
                  <a:pos x="149" y="426"/>
                </a:cxn>
                <a:cxn ang="0">
                  <a:pos x="124" y="472"/>
                </a:cxn>
                <a:cxn ang="0">
                  <a:pos x="83" y="568"/>
                </a:cxn>
                <a:cxn ang="0">
                  <a:pos x="48" y="667"/>
                </a:cxn>
                <a:cxn ang="0">
                  <a:pos x="23" y="769"/>
                </a:cxn>
                <a:cxn ang="0">
                  <a:pos x="7" y="875"/>
                </a:cxn>
                <a:cxn ang="0">
                  <a:pos x="0" y="982"/>
                </a:cxn>
                <a:cxn ang="0">
                  <a:pos x="2" y="1090"/>
                </a:cxn>
                <a:cxn ang="0">
                  <a:pos x="12" y="1200"/>
                </a:cxn>
                <a:cxn ang="0">
                  <a:pos x="31" y="1311"/>
                </a:cxn>
                <a:cxn ang="0">
                  <a:pos x="61" y="1420"/>
                </a:cxn>
                <a:cxn ang="0">
                  <a:pos x="101" y="1529"/>
                </a:cxn>
                <a:cxn ang="0">
                  <a:pos x="149" y="1636"/>
                </a:cxn>
                <a:cxn ang="0">
                  <a:pos x="206" y="1742"/>
                </a:cxn>
                <a:cxn ang="0">
                  <a:pos x="274" y="1844"/>
                </a:cxn>
                <a:cxn ang="0">
                  <a:pos x="353" y="1943"/>
                </a:cxn>
                <a:cxn ang="0">
                  <a:pos x="441" y="2039"/>
                </a:cxn>
                <a:cxn ang="0">
                  <a:pos x="2552" y="2085"/>
                </a:cxn>
                <a:cxn ang="0">
                  <a:pos x="2526" y="2070"/>
                </a:cxn>
                <a:cxn ang="0">
                  <a:pos x="2336" y="1955"/>
                </a:cxn>
                <a:cxn ang="0">
                  <a:pos x="2192" y="1860"/>
                </a:cxn>
                <a:cxn ang="0">
                  <a:pos x="2025" y="1748"/>
                </a:cxn>
                <a:cxn ang="0">
                  <a:pos x="1849" y="1619"/>
                </a:cxn>
                <a:cxn ang="0">
                  <a:pos x="1667" y="1477"/>
                </a:cxn>
                <a:cxn ang="0">
                  <a:pos x="1492" y="1326"/>
                </a:cxn>
                <a:cxn ang="0">
                  <a:pos x="1410" y="1246"/>
                </a:cxn>
                <a:cxn ang="0">
                  <a:pos x="1332" y="1167"/>
                </a:cxn>
                <a:cxn ang="0">
                  <a:pos x="1261" y="1086"/>
                </a:cxn>
                <a:cxn ang="0">
                  <a:pos x="1195" y="1004"/>
                </a:cxn>
                <a:cxn ang="0">
                  <a:pos x="1139" y="923"/>
                </a:cxn>
                <a:cxn ang="0">
                  <a:pos x="1091" y="840"/>
                </a:cxn>
                <a:cxn ang="0">
                  <a:pos x="1055" y="761"/>
                </a:cxn>
                <a:cxn ang="0">
                  <a:pos x="1030" y="680"/>
                </a:cxn>
                <a:cxn ang="0">
                  <a:pos x="1017" y="602"/>
                </a:cxn>
                <a:cxn ang="0">
                  <a:pos x="1019" y="527"/>
                </a:cxn>
                <a:cxn ang="0">
                  <a:pos x="1028" y="470"/>
                </a:cxn>
                <a:cxn ang="0">
                  <a:pos x="1040" y="434"/>
                </a:cxn>
                <a:cxn ang="0">
                  <a:pos x="1057" y="398"/>
                </a:cxn>
                <a:cxn ang="0">
                  <a:pos x="1076" y="363"/>
                </a:cxn>
                <a:cxn ang="0">
                  <a:pos x="1101" y="330"/>
                </a:cxn>
                <a:cxn ang="0">
                  <a:pos x="1131" y="295"/>
                </a:cxn>
                <a:cxn ang="0">
                  <a:pos x="1182" y="248"/>
                </a:cxn>
                <a:cxn ang="0">
                  <a:pos x="1269" y="186"/>
                </a:cxn>
                <a:cxn ang="0">
                  <a:pos x="1377" y="130"/>
                </a:cxn>
              </a:cxnLst>
              <a:rect l="0" t="0" r="r" b="b"/>
              <a:pathLst>
                <a:path w="2552" h="2085">
                  <a:moveTo>
                    <a:pt x="1377" y="130"/>
                  </a:moveTo>
                  <a:lnTo>
                    <a:pt x="1377" y="130"/>
                  </a:lnTo>
                  <a:lnTo>
                    <a:pt x="1339" y="109"/>
                  </a:lnTo>
                  <a:lnTo>
                    <a:pt x="1299" y="89"/>
                  </a:lnTo>
                  <a:lnTo>
                    <a:pt x="1260" y="73"/>
                  </a:lnTo>
                  <a:lnTo>
                    <a:pt x="1220" y="56"/>
                  </a:lnTo>
                  <a:lnTo>
                    <a:pt x="1179" y="43"/>
                  </a:lnTo>
                  <a:lnTo>
                    <a:pt x="1137" y="30"/>
                  </a:lnTo>
                  <a:lnTo>
                    <a:pt x="1094" y="20"/>
                  </a:lnTo>
                  <a:lnTo>
                    <a:pt x="1052" y="11"/>
                  </a:lnTo>
                  <a:lnTo>
                    <a:pt x="1009" y="7"/>
                  </a:lnTo>
                  <a:lnTo>
                    <a:pt x="966" y="2"/>
                  </a:lnTo>
                  <a:lnTo>
                    <a:pt x="923" y="0"/>
                  </a:lnTo>
                  <a:lnTo>
                    <a:pt x="880" y="0"/>
                  </a:lnTo>
                  <a:lnTo>
                    <a:pt x="837" y="2"/>
                  </a:lnTo>
                  <a:lnTo>
                    <a:pt x="794" y="5"/>
                  </a:lnTo>
                  <a:lnTo>
                    <a:pt x="751" y="10"/>
                  </a:lnTo>
                  <a:lnTo>
                    <a:pt x="708" y="18"/>
                  </a:lnTo>
                  <a:lnTo>
                    <a:pt x="667" y="28"/>
                  </a:lnTo>
                  <a:lnTo>
                    <a:pt x="624" y="40"/>
                  </a:lnTo>
                  <a:lnTo>
                    <a:pt x="584" y="54"/>
                  </a:lnTo>
                  <a:lnTo>
                    <a:pt x="543" y="69"/>
                  </a:lnTo>
                  <a:lnTo>
                    <a:pt x="504" y="87"/>
                  </a:lnTo>
                  <a:lnTo>
                    <a:pt x="466" y="107"/>
                  </a:lnTo>
                  <a:lnTo>
                    <a:pt x="428" y="130"/>
                  </a:lnTo>
                  <a:lnTo>
                    <a:pt x="391" y="155"/>
                  </a:lnTo>
                  <a:lnTo>
                    <a:pt x="357" y="182"/>
                  </a:lnTo>
                  <a:lnTo>
                    <a:pt x="322" y="210"/>
                  </a:lnTo>
                  <a:lnTo>
                    <a:pt x="289" y="241"/>
                  </a:lnTo>
                  <a:lnTo>
                    <a:pt x="258" y="272"/>
                  </a:lnTo>
                  <a:lnTo>
                    <a:pt x="228" y="309"/>
                  </a:lnTo>
                  <a:lnTo>
                    <a:pt x="200" y="345"/>
                  </a:lnTo>
                  <a:lnTo>
                    <a:pt x="173" y="385"/>
                  </a:lnTo>
                  <a:lnTo>
                    <a:pt x="149" y="426"/>
                  </a:lnTo>
                  <a:lnTo>
                    <a:pt x="149" y="426"/>
                  </a:lnTo>
                  <a:lnTo>
                    <a:pt x="124" y="472"/>
                  </a:lnTo>
                  <a:lnTo>
                    <a:pt x="102" y="520"/>
                  </a:lnTo>
                  <a:lnTo>
                    <a:pt x="83" y="568"/>
                  </a:lnTo>
                  <a:lnTo>
                    <a:pt x="64" y="617"/>
                  </a:lnTo>
                  <a:lnTo>
                    <a:pt x="48" y="667"/>
                  </a:lnTo>
                  <a:lnTo>
                    <a:pt x="35" y="718"/>
                  </a:lnTo>
                  <a:lnTo>
                    <a:pt x="23" y="769"/>
                  </a:lnTo>
                  <a:lnTo>
                    <a:pt x="15" y="822"/>
                  </a:lnTo>
                  <a:lnTo>
                    <a:pt x="7" y="875"/>
                  </a:lnTo>
                  <a:lnTo>
                    <a:pt x="2" y="928"/>
                  </a:lnTo>
                  <a:lnTo>
                    <a:pt x="0" y="982"/>
                  </a:lnTo>
                  <a:lnTo>
                    <a:pt x="0" y="1035"/>
                  </a:lnTo>
                  <a:lnTo>
                    <a:pt x="2" y="1090"/>
                  </a:lnTo>
                  <a:lnTo>
                    <a:pt x="5" y="1146"/>
                  </a:lnTo>
                  <a:lnTo>
                    <a:pt x="12" y="1200"/>
                  </a:lnTo>
                  <a:lnTo>
                    <a:pt x="22" y="1255"/>
                  </a:lnTo>
                  <a:lnTo>
                    <a:pt x="31" y="1311"/>
                  </a:lnTo>
                  <a:lnTo>
                    <a:pt x="46" y="1365"/>
                  </a:lnTo>
                  <a:lnTo>
                    <a:pt x="61" y="1420"/>
                  </a:lnTo>
                  <a:lnTo>
                    <a:pt x="79" y="1474"/>
                  </a:lnTo>
                  <a:lnTo>
                    <a:pt x="101" y="1529"/>
                  </a:lnTo>
                  <a:lnTo>
                    <a:pt x="124" y="1583"/>
                  </a:lnTo>
                  <a:lnTo>
                    <a:pt x="149" y="1636"/>
                  </a:lnTo>
                  <a:lnTo>
                    <a:pt x="177" y="1689"/>
                  </a:lnTo>
                  <a:lnTo>
                    <a:pt x="206" y="1742"/>
                  </a:lnTo>
                  <a:lnTo>
                    <a:pt x="239" y="1793"/>
                  </a:lnTo>
                  <a:lnTo>
                    <a:pt x="274" y="1844"/>
                  </a:lnTo>
                  <a:lnTo>
                    <a:pt x="312" y="1895"/>
                  </a:lnTo>
                  <a:lnTo>
                    <a:pt x="353" y="1943"/>
                  </a:lnTo>
                  <a:lnTo>
                    <a:pt x="396" y="1993"/>
                  </a:lnTo>
                  <a:lnTo>
                    <a:pt x="441" y="2039"/>
                  </a:lnTo>
                  <a:lnTo>
                    <a:pt x="489" y="2085"/>
                  </a:lnTo>
                  <a:lnTo>
                    <a:pt x="2552" y="2085"/>
                  </a:lnTo>
                  <a:lnTo>
                    <a:pt x="2552" y="2085"/>
                  </a:lnTo>
                  <a:lnTo>
                    <a:pt x="2526" y="2070"/>
                  </a:lnTo>
                  <a:lnTo>
                    <a:pt x="2450" y="2026"/>
                  </a:lnTo>
                  <a:lnTo>
                    <a:pt x="2336" y="1955"/>
                  </a:lnTo>
                  <a:lnTo>
                    <a:pt x="2266" y="1910"/>
                  </a:lnTo>
                  <a:lnTo>
                    <a:pt x="2192" y="1860"/>
                  </a:lnTo>
                  <a:lnTo>
                    <a:pt x="2111" y="1808"/>
                  </a:lnTo>
                  <a:lnTo>
                    <a:pt x="2025" y="1748"/>
                  </a:lnTo>
                  <a:lnTo>
                    <a:pt x="1938" y="1685"/>
                  </a:lnTo>
                  <a:lnTo>
                    <a:pt x="1849" y="1619"/>
                  </a:lnTo>
                  <a:lnTo>
                    <a:pt x="1758" y="1550"/>
                  </a:lnTo>
                  <a:lnTo>
                    <a:pt x="1667" y="1477"/>
                  </a:lnTo>
                  <a:lnTo>
                    <a:pt x="1578" y="1403"/>
                  </a:lnTo>
                  <a:lnTo>
                    <a:pt x="1492" y="1326"/>
                  </a:lnTo>
                  <a:lnTo>
                    <a:pt x="1451" y="1286"/>
                  </a:lnTo>
                  <a:lnTo>
                    <a:pt x="1410" y="1246"/>
                  </a:lnTo>
                  <a:lnTo>
                    <a:pt x="1370" y="1207"/>
                  </a:lnTo>
                  <a:lnTo>
                    <a:pt x="1332" y="1167"/>
                  </a:lnTo>
                  <a:lnTo>
                    <a:pt x="1296" y="1126"/>
                  </a:lnTo>
                  <a:lnTo>
                    <a:pt x="1261" y="1086"/>
                  </a:lnTo>
                  <a:lnTo>
                    <a:pt x="1227" y="1045"/>
                  </a:lnTo>
                  <a:lnTo>
                    <a:pt x="1195" y="1004"/>
                  </a:lnTo>
                  <a:lnTo>
                    <a:pt x="1167" y="962"/>
                  </a:lnTo>
                  <a:lnTo>
                    <a:pt x="1139" y="923"/>
                  </a:lnTo>
                  <a:lnTo>
                    <a:pt x="1114" y="881"/>
                  </a:lnTo>
                  <a:lnTo>
                    <a:pt x="1091" y="840"/>
                  </a:lnTo>
                  <a:lnTo>
                    <a:pt x="1071" y="801"/>
                  </a:lnTo>
                  <a:lnTo>
                    <a:pt x="1055" y="761"/>
                  </a:lnTo>
                  <a:lnTo>
                    <a:pt x="1042" y="720"/>
                  </a:lnTo>
                  <a:lnTo>
                    <a:pt x="1030" y="680"/>
                  </a:lnTo>
                  <a:lnTo>
                    <a:pt x="1022" y="642"/>
                  </a:lnTo>
                  <a:lnTo>
                    <a:pt x="1017" y="602"/>
                  </a:lnTo>
                  <a:lnTo>
                    <a:pt x="1015" y="565"/>
                  </a:lnTo>
                  <a:lnTo>
                    <a:pt x="1019" y="527"/>
                  </a:lnTo>
                  <a:lnTo>
                    <a:pt x="1023" y="489"/>
                  </a:lnTo>
                  <a:lnTo>
                    <a:pt x="1028" y="470"/>
                  </a:lnTo>
                  <a:lnTo>
                    <a:pt x="1033" y="452"/>
                  </a:lnTo>
                  <a:lnTo>
                    <a:pt x="1040" y="434"/>
                  </a:lnTo>
                  <a:lnTo>
                    <a:pt x="1048" y="416"/>
                  </a:lnTo>
                  <a:lnTo>
                    <a:pt x="1057" y="398"/>
                  </a:lnTo>
                  <a:lnTo>
                    <a:pt x="1066" y="381"/>
                  </a:lnTo>
                  <a:lnTo>
                    <a:pt x="1076" y="363"/>
                  </a:lnTo>
                  <a:lnTo>
                    <a:pt x="1088" y="347"/>
                  </a:lnTo>
                  <a:lnTo>
                    <a:pt x="1101" y="330"/>
                  </a:lnTo>
                  <a:lnTo>
                    <a:pt x="1116" y="312"/>
                  </a:lnTo>
                  <a:lnTo>
                    <a:pt x="1131" y="295"/>
                  </a:lnTo>
                  <a:lnTo>
                    <a:pt x="1147" y="281"/>
                  </a:lnTo>
                  <a:lnTo>
                    <a:pt x="1182" y="248"/>
                  </a:lnTo>
                  <a:lnTo>
                    <a:pt x="1223" y="216"/>
                  </a:lnTo>
                  <a:lnTo>
                    <a:pt x="1269" y="186"/>
                  </a:lnTo>
                  <a:lnTo>
                    <a:pt x="1321" y="158"/>
                  </a:lnTo>
                  <a:lnTo>
                    <a:pt x="1377" y="130"/>
                  </a:lnTo>
                  <a:lnTo>
                    <a:pt x="1377" y="130"/>
                  </a:lnTo>
                  <a:close/>
                </a:path>
              </a:pathLst>
            </a:custGeom>
            <a:solidFill>
              <a:schemeClr val="bg1">
                <a:lumMod val="95000"/>
                <a:alpha val="34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7" name="Freeform 11"/>
            <p:cNvSpPr>
              <a:spLocks/>
            </p:cNvSpPr>
            <p:nvPr userDrawn="1"/>
          </p:nvSpPr>
          <p:spPr bwMode="auto">
            <a:xfrm>
              <a:off x="1155002" y="5801712"/>
              <a:ext cx="3420932" cy="5698392"/>
            </a:xfrm>
            <a:custGeom>
              <a:avLst/>
              <a:gdLst/>
              <a:ahLst/>
              <a:cxnLst>
                <a:cxn ang="0">
                  <a:pos x="99" y="1804"/>
                </a:cxn>
                <a:cxn ang="0">
                  <a:pos x="57" y="1647"/>
                </a:cxn>
                <a:cxn ang="0">
                  <a:pos x="29" y="1492"/>
                </a:cxn>
                <a:cxn ang="0">
                  <a:pos x="10" y="1342"/>
                </a:cxn>
                <a:cxn ang="0">
                  <a:pos x="1" y="1195"/>
                </a:cxn>
                <a:cxn ang="0">
                  <a:pos x="1" y="1054"/>
                </a:cxn>
                <a:cxn ang="0">
                  <a:pos x="10" y="919"/>
                </a:cxn>
                <a:cxn ang="0">
                  <a:pos x="26" y="790"/>
                </a:cxn>
                <a:cxn ang="0">
                  <a:pos x="49" y="667"/>
                </a:cxn>
                <a:cxn ang="0">
                  <a:pos x="81" y="553"/>
                </a:cxn>
                <a:cxn ang="0">
                  <a:pos x="117" y="445"/>
                </a:cxn>
                <a:cxn ang="0">
                  <a:pos x="158" y="346"/>
                </a:cxn>
                <a:cxn ang="0">
                  <a:pos x="203" y="255"/>
                </a:cxn>
                <a:cxn ang="0">
                  <a:pos x="254" y="176"/>
                </a:cxn>
                <a:cxn ang="0">
                  <a:pos x="307" y="105"/>
                </a:cxn>
                <a:cxn ang="0">
                  <a:pos x="363" y="47"/>
                </a:cxn>
                <a:cxn ang="0">
                  <a:pos x="421" y="0"/>
                </a:cxn>
                <a:cxn ang="0">
                  <a:pos x="383" y="57"/>
                </a:cxn>
                <a:cxn ang="0">
                  <a:pos x="317" y="176"/>
                </a:cxn>
                <a:cxn ang="0">
                  <a:pos x="265" y="298"/>
                </a:cxn>
                <a:cxn ang="0">
                  <a:pos x="226" y="421"/>
                </a:cxn>
                <a:cxn ang="0">
                  <a:pos x="201" y="544"/>
                </a:cxn>
                <a:cxn ang="0">
                  <a:pos x="188" y="667"/>
                </a:cxn>
                <a:cxn ang="0">
                  <a:pos x="186" y="789"/>
                </a:cxn>
                <a:cxn ang="0">
                  <a:pos x="196" y="911"/>
                </a:cxn>
                <a:cxn ang="0">
                  <a:pos x="219" y="1030"/>
                </a:cxn>
                <a:cxn ang="0">
                  <a:pos x="252" y="1147"/>
                </a:cxn>
                <a:cxn ang="0">
                  <a:pos x="297" y="1261"/>
                </a:cxn>
                <a:cxn ang="0">
                  <a:pos x="351" y="1371"/>
                </a:cxn>
                <a:cxn ang="0">
                  <a:pos x="416" y="1477"/>
                </a:cxn>
                <a:cxn ang="0">
                  <a:pos x="492" y="1578"/>
                </a:cxn>
                <a:cxn ang="0">
                  <a:pos x="576" y="1674"/>
                </a:cxn>
                <a:cxn ang="0">
                  <a:pos x="668" y="1763"/>
                </a:cxn>
                <a:cxn ang="0">
                  <a:pos x="99" y="1804"/>
                </a:cxn>
              </a:cxnLst>
              <a:rect l="0" t="0" r="r" b="b"/>
              <a:pathLst>
                <a:path w="718" h="1804">
                  <a:moveTo>
                    <a:pt x="99" y="1804"/>
                  </a:moveTo>
                  <a:lnTo>
                    <a:pt x="99" y="1804"/>
                  </a:lnTo>
                  <a:lnTo>
                    <a:pt x="77" y="1725"/>
                  </a:lnTo>
                  <a:lnTo>
                    <a:pt x="57" y="1647"/>
                  </a:lnTo>
                  <a:lnTo>
                    <a:pt x="43" y="1570"/>
                  </a:lnTo>
                  <a:lnTo>
                    <a:pt x="29" y="1492"/>
                  </a:lnTo>
                  <a:lnTo>
                    <a:pt x="18" y="1416"/>
                  </a:lnTo>
                  <a:lnTo>
                    <a:pt x="10" y="1342"/>
                  </a:lnTo>
                  <a:lnTo>
                    <a:pt x="5" y="1267"/>
                  </a:lnTo>
                  <a:lnTo>
                    <a:pt x="1" y="1195"/>
                  </a:lnTo>
                  <a:lnTo>
                    <a:pt x="0" y="1124"/>
                  </a:lnTo>
                  <a:lnTo>
                    <a:pt x="1" y="1054"/>
                  </a:lnTo>
                  <a:lnTo>
                    <a:pt x="5" y="987"/>
                  </a:lnTo>
                  <a:lnTo>
                    <a:pt x="10" y="919"/>
                  </a:lnTo>
                  <a:lnTo>
                    <a:pt x="18" y="853"/>
                  </a:lnTo>
                  <a:lnTo>
                    <a:pt x="26" y="790"/>
                  </a:lnTo>
                  <a:lnTo>
                    <a:pt x="38" y="728"/>
                  </a:lnTo>
                  <a:lnTo>
                    <a:pt x="49" y="667"/>
                  </a:lnTo>
                  <a:lnTo>
                    <a:pt x="64" y="609"/>
                  </a:lnTo>
                  <a:lnTo>
                    <a:pt x="81" y="553"/>
                  </a:lnTo>
                  <a:lnTo>
                    <a:pt x="97" y="496"/>
                  </a:lnTo>
                  <a:lnTo>
                    <a:pt x="117" y="445"/>
                  </a:lnTo>
                  <a:lnTo>
                    <a:pt x="137" y="394"/>
                  </a:lnTo>
                  <a:lnTo>
                    <a:pt x="158" y="346"/>
                  </a:lnTo>
                  <a:lnTo>
                    <a:pt x="180" y="300"/>
                  </a:lnTo>
                  <a:lnTo>
                    <a:pt x="203" y="255"/>
                  </a:lnTo>
                  <a:lnTo>
                    <a:pt x="227" y="214"/>
                  </a:lnTo>
                  <a:lnTo>
                    <a:pt x="254" y="176"/>
                  </a:lnTo>
                  <a:lnTo>
                    <a:pt x="280" y="140"/>
                  </a:lnTo>
                  <a:lnTo>
                    <a:pt x="307" y="105"/>
                  </a:lnTo>
                  <a:lnTo>
                    <a:pt x="335" y="76"/>
                  </a:lnTo>
                  <a:lnTo>
                    <a:pt x="363" y="47"/>
                  </a:lnTo>
                  <a:lnTo>
                    <a:pt x="391" y="21"/>
                  </a:lnTo>
                  <a:lnTo>
                    <a:pt x="421" y="0"/>
                  </a:lnTo>
                  <a:lnTo>
                    <a:pt x="421" y="0"/>
                  </a:lnTo>
                  <a:lnTo>
                    <a:pt x="383" y="57"/>
                  </a:lnTo>
                  <a:lnTo>
                    <a:pt x="348" y="117"/>
                  </a:lnTo>
                  <a:lnTo>
                    <a:pt x="317" y="176"/>
                  </a:lnTo>
                  <a:lnTo>
                    <a:pt x="289" y="237"/>
                  </a:lnTo>
                  <a:lnTo>
                    <a:pt x="265" y="298"/>
                  </a:lnTo>
                  <a:lnTo>
                    <a:pt x="244" y="359"/>
                  </a:lnTo>
                  <a:lnTo>
                    <a:pt x="226" y="421"/>
                  </a:lnTo>
                  <a:lnTo>
                    <a:pt x="213" y="482"/>
                  </a:lnTo>
                  <a:lnTo>
                    <a:pt x="201" y="544"/>
                  </a:lnTo>
                  <a:lnTo>
                    <a:pt x="193" y="605"/>
                  </a:lnTo>
                  <a:lnTo>
                    <a:pt x="188" y="667"/>
                  </a:lnTo>
                  <a:lnTo>
                    <a:pt x="185" y="728"/>
                  </a:lnTo>
                  <a:lnTo>
                    <a:pt x="186" y="789"/>
                  </a:lnTo>
                  <a:lnTo>
                    <a:pt x="189" y="850"/>
                  </a:lnTo>
                  <a:lnTo>
                    <a:pt x="196" y="911"/>
                  </a:lnTo>
                  <a:lnTo>
                    <a:pt x="206" y="970"/>
                  </a:lnTo>
                  <a:lnTo>
                    <a:pt x="219" y="1030"/>
                  </a:lnTo>
                  <a:lnTo>
                    <a:pt x="234" y="1089"/>
                  </a:lnTo>
                  <a:lnTo>
                    <a:pt x="252" y="1147"/>
                  </a:lnTo>
                  <a:lnTo>
                    <a:pt x="274" y="1205"/>
                  </a:lnTo>
                  <a:lnTo>
                    <a:pt x="297" y="1261"/>
                  </a:lnTo>
                  <a:lnTo>
                    <a:pt x="323" y="1317"/>
                  </a:lnTo>
                  <a:lnTo>
                    <a:pt x="351" y="1371"/>
                  </a:lnTo>
                  <a:lnTo>
                    <a:pt x="383" y="1424"/>
                  </a:lnTo>
                  <a:lnTo>
                    <a:pt x="416" y="1477"/>
                  </a:lnTo>
                  <a:lnTo>
                    <a:pt x="452" y="1528"/>
                  </a:lnTo>
                  <a:lnTo>
                    <a:pt x="492" y="1578"/>
                  </a:lnTo>
                  <a:lnTo>
                    <a:pt x="531" y="1626"/>
                  </a:lnTo>
                  <a:lnTo>
                    <a:pt x="576" y="1674"/>
                  </a:lnTo>
                  <a:lnTo>
                    <a:pt x="620" y="1718"/>
                  </a:lnTo>
                  <a:lnTo>
                    <a:pt x="668" y="1763"/>
                  </a:lnTo>
                  <a:lnTo>
                    <a:pt x="718" y="1804"/>
                  </a:lnTo>
                  <a:lnTo>
                    <a:pt x="99" y="1804"/>
                  </a:lnTo>
                  <a:lnTo>
                    <a:pt x="99" y="1804"/>
                  </a:lnTo>
                  <a:close/>
                </a:path>
              </a:pathLst>
            </a:custGeom>
            <a:solidFill>
              <a:schemeClr val="accent2">
                <a:lumMod val="60000"/>
                <a:lumOff val="40000"/>
                <a:alpha val="37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spcBef>
          <a:spcPct val="0"/>
        </a:spcBef>
        <a:buNone/>
        <a:defRPr sz="4000" kern="1200">
          <a:solidFill>
            <a:schemeClr val="accent2">
              <a:lumMod val="75000"/>
            </a:schemeClr>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accent1">
              <a:lumMod val="75000"/>
            </a:schemeClr>
          </a:solidFill>
          <a:latin typeface="+mn-lt"/>
          <a:ea typeface="+mn-ea"/>
          <a:cs typeface="+mn-cs"/>
        </a:defRPr>
      </a:lvl1pPr>
      <a:lvl2pPr marL="742950" indent="-285750" algn="l" defTabSz="914400" rtl="0" eaLnBrk="1" latinLnBrk="0" hangingPunct="1">
        <a:spcBef>
          <a:spcPct val="20000"/>
        </a:spcBef>
        <a:buFont typeface="Arial" pitchFamily="34" charset="0"/>
        <a:buChar char="–"/>
        <a:defRPr sz="2000" kern="1200">
          <a:solidFill>
            <a:schemeClr val="accent1">
              <a:lumMod val="75000"/>
            </a:schemeClr>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800" kern="1200">
          <a:solidFill>
            <a:schemeClr val="accent1">
              <a:lumMod val="75000"/>
            </a:schemeClr>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600" kern="1200">
          <a:solidFill>
            <a:schemeClr val="accent1">
              <a:lumMod val="75000"/>
            </a:schemeClr>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accent1">
              <a:lumMod val="7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hyperlink" Target="http://openclipart.org/people/Minduka/Minduka_Music_icon.svg" TargetMode="External"/><Relationship Id="rId3" Type="http://schemas.openxmlformats.org/officeDocument/2006/relationships/image" Target="../media/image2.png"/><Relationship Id="rId7" Type="http://schemas.openxmlformats.org/officeDocument/2006/relationships/image" Target="../media/image4.png"/><Relationship Id="rId2" Type="http://schemas.openxmlformats.org/officeDocument/2006/relationships/hyperlink" Target="http://openclipart.org/people/Antoine/peole_computer.svg" TargetMode="External"/><Relationship Id="rId1" Type="http://schemas.openxmlformats.org/officeDocument/2006/relationships/slideLayout" Target="../slideLayouts/slideLayout6.xml"/><Relationship Id="rId6" Type="http://schemas.openxmlformats.org/officeDocument/2006/relationships/hyperlink" Target="http://openclipart.org/people/Machovka/Machovka_TV_set.svg" TargetMode="External"/><Relationship Id="rId5" Type="http://schemas.openxmlformats.org/officeDocument/2006/relationships/image" Target="../media/image3.png"/><Relationship Id="rId4" Type="http://schemas.openxmlformats.org/officeDocument/2006/relationships/hyperlink" Target="http://openclipart.org/people/dniezby/dniezby_Generic_Book.svg" TargetMode="External"/><Relationship Id="rId9" Type="http://schemas.openxmlformats.org/officeDocument/2006/relationships/image" Target="../media/image5.pn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hyperlink" Target="http://openclipart.org/people/voyeg3r/cart.svg" TargetMode="External"/><Relationship Id="rId7" Type="http://schemas.openxmlformats.org/officeDocument/2006/relationships/hyperlink" Target="http://openclipart.org/people/lbear/compra-en-linea.svg" TargetMode="External"/><Relationship Id="rId2" Type="http://schemas.openxmlformats.org/officeDocument/2006/relationships/image" Target="../media/image6.png"/><Relationship Id="rId1" Type="http://schemas.openxmlformats.org/officeDocument/2006/relationships/slideLayout" Target="../slideLayouts/slideLayout6.xml"/><Relationship Id="rId6" Type="http://schemas.openxmlformats.org/officeDocument/2006/relationships/image" Target="../media/image8.png"/><Relationship Id="rId5" Type="http://schemas.openxmlformats.org/officeDocument/2006/relationships/hyperlink" Target="http://openclipart.org/people/Anonymous/books-aj.svg_aj_ashton_01.svg" TargetMode="External"/><Relationship Id="rId10" Type="http://schemas.openxmlformats.org/officeDocument/2006/relationships/image" Target="../media/image10.png"/><Relationship Id="rId4" Type="http://schemas.openxmlformats.org/officeDocument/2006/relationships/image" Target="../media/image7.png"/><Relationship Id="rId9" Type="http://schemas.openxmlformats.org/officeDocument/2006/relationships/hyperlink" Target="http://openclipart.org/people/n_kamil/n_kamil_Money_-_banknotes_and_coin.svg"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90600" y="1900535"/>
            <a:ext cx="6858000" cy="523220"/>
          </a:xfrm>
        </p:spPr>
        <p:txBody>
          <a:bodyPr rtlCol="0"/>
          <a:lstStyle/>
          <a:p>
            <a:pPr fontAlgn="auto">
              <a:spcAft>
                <a:spcPts val="0"/>
              </a:spcAft>
              <a:buFont typeface="Wingdings" pitchFamily="2" charset="2"/>
              <a:buNone/>
              <a:defRPr/>
            </a:pPr>
            <a:r>
              <a:rPr lang="en-US" sz="2800" dirty="0" smtClean="0">
                <a:ea typeface="+mn-ea"/>
                <a:cs typeface="+mn-cs"/>
              </a:rPr>
              <a:t>The Internet for Distribution</a:t>
            </a:r>
            <a:endParaRPr lang="en-US" sz="2800" dirty="0">
              <a:ea typeface="+mn-ea"/>
              <a:cs typeface="+mn-cs"/>
            </a:endParaRPr>
          </a:p>
        </p:txBody>
      </p:sp>
      <p:sp>
        <p:nvSpPr>
          <p:cNvPr id="2" name="Title 1"/>
          <p:cNvSpPr>
            <a:spLocks noGrp="1"/>
          </p:cNvSpPr>
          <p:nvPr>
            <p:ph type="ctrTitle"/>
          </p:nvPr>
        </p:nvSpPr>
        <p:spPr>
          <a:xfrm>
            <a:off x="990600" y="808673"/>
            <a:ext cx="6858000" cy="1172527"/>
          </a:xfrm>
        </p:spPr>
        <p:txBody>
          <a:bodyPr/>
          <a:lstStyle/>
          <a:p>
            <a:pPr fontAlgn="auto">
              <a:spcAft>
                <a:spcPts val="0"/>
              </a:spcAft>
              <a:defRPr/>
            </a:pPr>
            <a:r>
              <a:rPr lang="en-US" dirty="0" smtClean="0">
                <a:ea typeface="+mj-ea"/>
                <a:cs typeface="+mj-cs"/>
              </a:rPr>
              <a:t>E-Marketing/7E</a:t>
            </a:r>
            <a:br>
              <a:rPr lang="en-US" dirty="0" smtClean="0">
                <a:ea typeface="+mj-ea"/>
                <a:cs typeface="+mj-cs"/>
              </a:rPr>
            </a:br>
            <a:r>
              <a:rPr lang="en-US" dirty="0" smtClean="0">
                <a:ea typeface="+mj-ea"/>
                <a:cs typeface="+mj-cs"/>
              </a:rPr>
              <a:t>Chapter 11</a:t>
            </a:r>
            <a:endParaRPr lang="en-US" dirty="0">
              <a:ea typeface="+mj-ea"/>
              <a:cs typeface="+mj-cs"/>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10"/>
          <p:cNvSpPr>
            <a:spLocks noGrp="1" noChangeArrowheads="1"/>
          </p:cNvSpPr>
          <p:nvPr>
            <p:ph type="title"/>
          </p:nvPr>
        </p:nvSpPr>
        <p:spPr>
          <a:xfrm>
            <a:off x="1447800" y="457200"/>
            <a:ext cx="7467600" cy="838200"/>
          </a:xfrm>
        </p:spPr>
        <p:txBody>
          <a:bodyPr/>
          <a:lstStyle/>
          <a:p>
            <a:pPr fontAlgn="auto">
              <a:spcAft>
                <a:spcPts val="0"/>
              </a:spcAft>
              <a:defRPr/>
            </a:pPr>
            <a:r>
              <a:rPr lang="en-US" dirty="0" smtClean="0">
                <a:ea typeface="+mj-ea"/>
                <a:cs typeface="+mj-cs"/>
              </a:rPr>
              <a:t>Brokerage Models</a:t>
            </a:r>
          </a:p>
        </p:txBody>
      </p:sp>
      <p:sp>
        <p:nvSpPr>
          <p:cNvPr id="20484" name="Rectangle 11"/>
          <p:cNvSpPr>
            <a:spLocks noGrp="1" noChangeArrowheads="1"/>
          </p:cNvSpPr>
          <p:nvPr>
            <p:ph type="body" idx="1"/>
          </p:nvPr>
        </p:nvSpPr>
        <p:spPr>
          <a:xfrm>
            <a:off x="1219200" y="1600200"/>
            <a:ext cx="7543800" cy="4495800"/>
          </a:xfrm>
        </p:spPr>
        <p:txBody>
          <a:bodyPr rtlCol="0">
            <a:normAutofit fontScale="92500" lnSpcReduction="20000"/>
          </a:bodyPr>
          <a:lstStyle/>
          <a:p>
            <a:pPr>
              <a:lnSpc>
                <a:spcPct val="90000"/>
              </a:lnSpc>
              <a:spcBef>
                <a:spcPts val="600"/>
              </a:spcBef>
              <a:defRPr/>
            </a:pPr>
            <a:r>
              <a:rPr lang="en-US" sz="2800" dirty="0" smtClean="0">
                <a:ea typeface="+mn-ea"/>
                <a:cs typeface="+mn-cs"/>
              </a:rPr>
              <a:t>The broker creates a market in which buyers and sellers negotiate and complete transactions.</a:t>
            </a:r>
          </a:p>
          <a:p>
            <a:pPr lvl="1">
              <a:lnSpc>
                <a:spcPct val="90000"/>
              </a:lnSpc>
              <a:spcBef>
                <a:spcPts val="600"/>
              </a:spcBef>
              <a:defRPr/>
            </a:pPr>
            <a:r>
              <a:rPr lang="en-US" sz="2800" dirty="0" smtClean="0">
                <a:ea typeface="+mn-ea"/>
              </a:rPr>
              <a:t>Online Exchanges, E*Trade, Schwab and Ameritrade, allow customers to place trades online without a broker.</a:t>
            </a:r>
          </a:p>
          <a:p>
            <a:pPr lvl="1">
              <a:lnSpc>
                <a:spcPct val="90000"/>
              </a:lnSpc>
              <a:spcBef>
                <a:spcPts val="600"/>
              </a:spcBef>
              <a:defRPr/>
            </a:pPr>
            <a:r>
              <a:rPr lang="en-US" sz="2800" dirty="0" smtClean="0"/>
              <a:t>Autobytel.com is a vehicle exchange and alibaba.com is a global marketplace.</a:t>
            </a:r>
            <a:endParaRPr lang="en-US" sz="2800" dirty="0" smtClean="0">
              <a:ea typeface="+mn-ea"/>
            </a:endParaRPr>
          </a:p>
          <a:p>
            <a:pPr>
              <a:lnSpc>
                <a:spcPct val="90000"/>
              </a:lnSpc>
              <a:spcBef>
                <a:spcPts val="600"/>
              </a:spcBef>
              <a:defRPr/>
            </a:pPr>
            <a:r>
              <a:rPr lang="en-US" sz="2800" dirty="0" smtClean="0">
                <a:ea typeface="+mn-ea"/>
                <a:cs typeface="+mn-cs"/>
              </a:rPr>
              <a:t>The B2B market has also spawned brokerages.</a:t>
            </a:r>
          </a:p>
          <a:p>
            <a:pPr lvl="1">
              <a:lnSpc>
                <a:spcPct val="90000"/>
              </a:lnSpc>
              <a:spcBef>
                <a:spcPts val="600"/>
              </a:spcBef>
              <a:defRPr/>
            </a:pPr>
            <a:r>
              <a:rPr lang="en-US" sz="2800" dirty="0" smtClean="0">
                <a:ea typeface="+mn-ea"/>
              </a:rPr>
              <a:t>Converge is the leading anonymous exchange for global electronics.</a:t>
            </a:r>
          </a:p>
          <a:p>
            <a:pPr lvl="1">
              <a:lnSpc>
                <a:spcPct val="90000"/>
              </a:lnSpc>
              <a:spcBef>
                <a:spcPts val="600"/>
              </a:spcBef>
              <a:defRPr/>
            </a:pPr>
            <a:r>
              <a:rPr lang="en-US" sz="2800" dirty="0" smtClean="0">
                <a:ea typeface="+mn-ea"/>
              </a:rPr>
              <a:t>Guru.com is an exchange for </a:t>
            </a:r>
            <a:r>
              <a:rPr lang="en-US" sz="2800" dirty="0" smtClean="0"/>
              <a:t>professional talent.</a:t>
            </a:r>
            <a:endParaRPr lang="en-US" sz="2800" dirty="0" smtClean="0">
              <a:ea typeface="+mn-ea"/>
            </a:endParaRPr>
          </a:p>
          <a:p>
            <a:pPr>
              <a:lnSpc>
                <a:spcPct val="90000"/>
              </a:lnSpc>
              <a:spcBef>
                <a:spcPts val="600"/>
              </a:spcBef>
              <a:defRPr/>
            </a:pPr>
            <a:r>
              <a:rPr lang="en-US" sz="2800" dirty="0" smtClean="0">
                <a:ea typeface="+mn-ea"/>
                <a:cs typeface="+mn-cs"/>
              </a:rPr>
              <a:t>Online auctions are available in the B2B (uBid), B2C (priceline), and C2C (ebay) markets.</a:t>
            </a:r>
          </a:p>
          <a:p>
            <a:pPr fontAlgn="auto">
              <a:lnSpc>
                <a:spcPct val="90000"/>
              </a:lnSpc>
              <a:spcBef>
                <a:spcPts val="600"/>
              </a:spcBef>
              <a:spcAft>
                <a:spcPts val="0"/>
              </a:spcAft>
              <a:buFont typeface="Wingdings" pitchFamily="2" charset="2"/>
              <a:buChar char=""/>
              <a:defRPr/>
            </a:pPr>
            <a:endParaRPr lang="en-US" sz="2400" dirty="0" smtClean="0">
              <a:ea typeface="+mn-ea"/>
              <a:cs typeface="+mn-cs"/>
            </a:endParaRPr>
          </a:p>
        </p:txBody>
      </p:sp>
      <p:sp>
        <p:nvSpPr>
          <p:cNvPr id="6" name="Slide Number Placeholder 5"/>
          <p:cNvSpPr txBox="1">
            <a:spLocks noGrp="1"/>
          </p:cNvSpPr>
          <p:nvPr/>
        </p:nvSpPr>
        <p:spPr>
          <a:xfrm>
            <a:off x="533400" y="533400"/>
            <a:ext cx="762000" cy="609600"/>
          </a:xfrm>
          <a:prstGeom prst="rect">
            <a:avLst/>
          </a:prstGeom>
          <a:noFill/>
        </p:spPr>
        <p:txBody>
          <a:bodyPr anchor="ctr">
            <a:normAutofit/>
          </a:bodyPr>
          <a:lstStyle/>
          <a:p>
            <a:pPr algn="ctr" fontAlgn="auto">
              <a:spcBef>
                <a:spcPts val="0"/>
              </a:spcBef>
              <a:spcAft>
                <a:spcPts val="0"/>
              </a:spcAft>
              <a:defRPr/>
            </a:pPr>
            <a:endParaRPr lang="en-US" sz="1600" cap="small" dirty="0">
              <a:latin typeface="+mj-lt"/>
              <a:ea typeface="+mn-ea"/>
              <a:cs typeface="+mn-cs"/>
            </a:endParaRPr>
          </a:p>
        </p:txBody>
      </p:sp>
      <p:sp>
        <p:nvSpPr>
          <p:cNvPr id="8" name="Slide Number Placeholder 7"/>
          <p:cNvSpPr>
            <a:spLocks noGrp="1"/>
          </p:cNvSpPr>
          <p:nvPr>
            <p:ph type="sldNum" sz="quarter" idx="12"/>
          </p:nvPr>
        </p:nvSpPr>
        <p:spPr/>
        <p:txBody>
          <a:bodyPr/>
          <a:lstStyle/>
          <a:p>
            <a:r>
              <a:rPr lang="en-US" dirty="0" smtClean="0"/>
              <a:t>11-</a:t>
            </a:r>
            <a:fld id="{C238F03A-58E1-4ECA-9024-348A9A81A53D}" type="slidenum">
              <a:rPr lang="en-US" smtClean="0"/>
              <a:pPr/>
              <a:t>10</a:t>
            </a:fld>
            <a:endParaRPr lang="en-US" dirty="0"/>
          </a:p>
        </p:txBody>
      </p:sp>
      <p:sp>
        <p:nvSpPr>
          <p:cNvPr id="9" name="Footer Placeholder 8"/>
          <p:cNvSpPr>
            <a:spLocks noGrp="1"/>
          </p:cNvSpPr>
          <p:nvPr>
            <p:ph type="ftr" sz="quarter" idx="11"/>
          </p:nvPr>
        </p:nvSpPr>
        <p:spPr/>
        <p:txBody>
          <a:bodyPr/>
          <a:lstStyle/>
          <a:p>
            <a:r>
              <a:rPr lang="en-US" smtClean="0"/>
              <a:t>©2014 Pearson Education, Inc. publishing as Prentice Hall</a:t>
            </a:r>
            <a:endParaRPr lang="en-US" dirty="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193"/>
          <p:cNvSpPr>
            <a:spLocks noGrp="1" noChangeArrowheads="1"/>
          </p:cNvSpPr>
          <p:nvPr>
            <p:ph type="body" idx="1"/>
          </p:nvPr>
        </p:nvSpPr>
        <p:spPr>
          <a:xfrm>
            <a:off x="1524000" y="1676400"/>
            <a:ext cx="7242175" cy="4495800"/>
          </a:xfrm>
        </p:spPr>
        <p:txBody>
          <a:bodyPr>
            <a:normAutofit/>
          </a:bodyPr>
          <a:lstStyle/>
          <a:p>
            <a:r>
              <a:rPr lang="en-US" sz="2800" dirty="0" smtClean="0"/>
              <a:t>May represent sellers or buyers, depending on who pays their fee.</a:t>
            </a:r>
          </a:p>
          <a:p>
            <a:r>
              <a:rPr lang="en-US" sz="2800" dirty="0" smtClean="0"/>
              <a:t>Agent models that represent sellers include:</a:t>
            </a:r>
          </a:p>
          <a:p>
            <a:pPr marL="1028700" lvl="1"/>
            <a:r>
              <a:rPr lang="en-US" sz="2800" dirty="0" smtClean="0"/>
              <a:t>Selling agents, such as affiliate programs.</a:t>
            </a:r>
          </a:p>
          <a:p>
            <a:pPr marL="1028700" lvl="1"/>
            <a:r>
              <a:rPr lang="en-US" sz="2800" dirty="0" smtClean="0"/>
              <a:t>Manufacturer’s agents represent more than one seller.</a:t>
            </a:r>
          </a:p>
          <a:p>
            <a:pPr marL="1028700" lvl="1"/>
            <a:r>
              <a:rPr lang="en-US" sz="2800" dirty="0" smtClean="0"/>
              <a:t>Metamediaries: Edmunds.com and TheKnot.com.</a:t>
            </a:r>
          </a:p>
          <a:p>
            <a:pPr marL="1028700" lvl="1"/>
            <a:r>
              <a:rPr lang="en-US" sz="2800" dirty="0" smtClean="0"/>
              <a:t>Virtual malls: Yahoo! Shopping, Amazon.</a:t>
            </a:r>
          </a:p>
        </p:txBody>
      </p:sp>
      <p:sp>
        <p:nvSpPr>
          <p:cNvPr id="21508" name="Rectangle 194"/>
          <p:cNvSpPr>
            <a:spLocks noGrp="1" noChangeArrowheads="1"/>
          </p:cNvSpPr>
          <p:nvPr>
            <p:ph type="title"/>
          </p:nvPr>
        </p:nvSpPr>
        <p:spPr>
          <a:xfrm>
            <a:off x="1371600" y="304800"/>
            <a:ext cx="7543800" cy="838200"/>
          </a:xfrm>
        </p:spPr>
        <p:txBody>
          <a:bodyPr/>
          <a:lstStyle/>
          <a:p>
            <a:pPr fontAlgn="auto">
              <a:spcAft>
                <a:spcPts val="0"/>
              </a:spcAft>
              <a:defRPr/>
            </a:pPr>
            <a:r>
              <a:rPr lang="en-US" dirty="0" smtClean="0">
                <a:ea typeface="+mj-ea"/>
                <a:cs typeface="+mj-cs"/>
              </a:rPr>
              <a:t>Agent Models</a:t>
            </a:r>
          </a:p>
        </p:txBody>
      </p:sp>
      <p:sp>
        <p:nvSpPr>
          <p:cNvPr id="6" name="Slide Number Placeholder 5"/>
          <p:cNvSpPr>
            <a:spLocks noGrp="1"/>
          </p:cNvSpPr>
          <p:nvPr>
            <p:ph type="sldNum" sz="quarter" idx="12"/>
          </p:nvPr>
        </p:nvSpPr>
        <p:spPr/>
        <p:txBody>
          <a:bodyPr/>
          <a:lstStyle/>
          <a:p>
            <a:r>
              <a:rPr lang="en-US" dirty="0" smtClean="0"/>
              <a:t>11-</a:t>
            </a:r>
            <a:fld id="{C238F03A-58E1-4ECA-9024-348A9A81A53D}" type="slidenum">
              <a:rPr lang="en-US" smtClean="0"/>
              <a:pPr/>
              <a:t>11</a:t>
            </a:fld>
            <a:endParaRPr lang="en-US" dirty="0"/>
          </a:p>
        </p:txBody>
      </p:sp>
      <p:sp>
        <p:nvSpPr>
          <p:cNvPr id="7" name="Footer Placeholder 6"/>
          <p:cNvSpPr>
            <a:spLocks noGrp="1"/>
          </p:cNvSpPr>
          <p:nvPr>
            <p:ph type="ftr" sz="quarter" idx="11"/>
          </p:nvPr>
        </p:nvSpPr>
        <p:spPr/>
        <p:txBody>
          <a:bodyPr/>
          <a:lstStyle/>
          <a:p>
            <a:r>
              <a:rPr lang="en-US" smtClean="0"/>
              <a:t>©2014 Pearson Education, Inc. publishing as Prentice Hall</a:t>
            </a:r>
            <a:endParaRPr lang="en-US" dirty="0"/>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fontAlgn="auto">
              <a:spcAft>
                <a:spcPts val="0"/>
              </a:spcAft>
              <a:defRPr/>
            </a:pPr>
            <a:r>
              <a:rPr lang="en-US" dirty="0" smtClean="0">
                <a:ea typeface="+mj-ea"/>
                <a:cs typeface="+mj-cs"/>
              </a:rPr>
              <a:t>Affiliate Programs</a:t>
            </a:r>
            <a:endParaRPr lang="en-US" dirty="0">
              <a:ea typeface="+mj-ea"/>
              <a:cs typeface="+mj-cs"/>
            </a:endParaRPr>
          </a:p>
        </p:txBody>
      </p:sp>
      <p:grpSp>
        <p:nvGrpSpPr>
          <p:cNvPr id="6" name="Group 69"/>
          <p:cNvGrpSpPr/>
          <p:nvPr/>
        </p:nvGrpSpPr>
        <p:grpSpPr>
          <a:xfrm>
            <a:off x="457200" y="1371600"/>
            <a:ext cx="8382000" cy="4724400"/>
            <a:chOff x="685800" y="1371600"/>
            <a:chExt cx="7696200" cy="3962400"/>
          </a:xfrm>
        </p:grpSpPr>
        <p:grpSp>
          <p:nvGrpSpPr>
            <p:cNvPr id="7" name="Group 66"/>
            <p:cNvGrpSpPr/>
            <p:nvPr/>
          </p:nvGrpSpPr>
          <p:grpSpPr>
            <a:xfrm>
              <a:off x="838200" y="1472625"/>
              <a:ext cx="7391400" cy="3708975"/>
              <a:chOff x="838200" y="1472625"/>
              <a:chExt cx="7391400" cy="3708975"/>
            </a:xfrm>
          </p:grpSpPr>
          <p:pic>
            <p:nvPicPr>
              <p:cNvPr id="10" name="Picture 2" descr="Personnage_ordinateur by Antoine - Personnage ordinateur computer laptop people work travail">
                <a:hlinkClick r:id="rId2"/>
              </p:cNvPr>
              <p:cNvPicPr>
                <a:picLocks noChangeAspect="1" noChangeArrowheads="1"/>
              </p:cNvPicPr>
              <p:nvPr/>
            </p:nvPicPr>
            <p:blipFill>
              <a:blip r:embed="rId3" cstate="print"/>
              <a:srcRect/>
              <a:stretch>
                <a:fillRect/>
              </a:stretch>
            </p:blipFill>
            <p:spPr bwMode="auto">
              <a:xfrm>
                <a:off x="4876800" y="3352800"/>
                <a:ext cx="1828800" cy="1828800"/>
              </a:xfrm>
              <a:prstGeom prst="rect">
                <a:avLst/>
              </a:prstGeom>
              <a:noFill/>
            </p:spPr>
          </p:pic>
          <p:grpSp>
            <p:nvGrpSpPr>
              <p:cNvPr id="11" name="Group 44"/>
              <p:cNvGrpSpPr/>
              <p:nvPr/>
            </p:nvGrpSpPr>
            <p:grpSpPr>
              <a:xfrm>
                <a:off x="838200" y="1524000"/>
                <a:ext cx="2870867" cy="1676400"/>
                <a:chOff x="1066800" y="1600200"/>
                <a:chExt cx="2870867" cy="1676400"/>
              </a:xfrm>
            </p:grpSpPr>
            <p:sp>
              <p:nvSpPr>
                <p:cNvPr id="28" name="Rectangle 27"/>
                <p:cNvSpPr/>
                <p:nvPr/>
              </p:nvSpPr>
              <p:spPr>
                <a:xfrm>
                  <a:off x="1066800" y="1600200"/>
                  <a:ext cx="2743200" cy="16764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Flowchart: Manual Input 28"/>
                <p:cNvSpPr/>
                <p:nvPr/>
              </p:nvSpPr>
              <p:spPr>
                <a:xfrm>
                  <a:off x="1066800" y="2667000"/>
                  <a:ext cx="2743200" cy="609600"/>
                </a:xfrm>
                <a:prstGeom prst="flowChartManualInpu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30" name="Straight Connector 29"/>
                <p:cNvCxnSpPr/>
                <p:nvPr/>
              </p:nvCxnSpPr>
              <p:spPr>
                <a:xfrm>
                  <a:off x="3048000" y="1600200"/>
                  <a:ext cx="0" cy="990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a:off x="3048000" y="2743200"/>
                  <a:ext cx="0" cy="38100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32" name="TextBox 31"/>
                <p:cNvSpPr txBox="1"/>
                <p:nvPr/>
              </p:nvSpPr>
              <p:spPr>
                <a:xfrm>
                  <a:off x="3048000" y="1752600"/>
                  <a:ext cx="889667" cy="815608"/>
                </a:xfrm>
                <a:prstGeom prst="rect">
                  <a:avLst/>
                </a:prstGeom>
                <a:noFill/>
              </p:spPr>
              <p:txBody>
                <a:bodyPr wrap="none" rtlCol="0">
                  <a:spAutoFit/>
                </a:bodyPr>
                <a:lstStyle/>
                <a:p>
                  <a:r>
                    <a:rPr lang="en-US" sz="1400" b="1" dirty="0" smtClean="0"/>
                    <a:t>Buy now!</a:t>
                  </a:r>
                </a:p>
                <a:p>
                  <a:r>
                    <a:rPr lang="en-US" sz="1100" u="sng" dirty="0" smtClean="0"/>
                    <a:t>Books</a:t>
                  </a:r>
                </a:p>
                <a:p>
                  <a:r>
                    <a:rPr lang="en-US" sz="1100" u="sng" dirty="0" smtClean="0"/>
                    <a:t>Electronics</a:t>
                  </a:r>
                </a:p>
                <a:p>
                  <a:r>
                    <a:rPr lang="en-US" sz="1100" u="sng" dirty="0" smtClean="0"/>
                    <a:t>Music</a:t>
                  </a:r>
                  <a:endParaRPr lang="en-US" sz="1100" u="sng" dirty="0"/>
                </a:p>
              </p:txBody>
            </p:sp>
            <p:sp>
              <p:nvSpPr>
                <p:cNvPr id="33" name="TextBox 32"/>
                <p:cNvSpPr txBox="1"/>
                <p:nvPr/>
              </p:nvSpPr>
              <p:spPr>
                <a:xfrm>
                  <a:off x="3124200" y="2819400"/>
                  <a:ext cx="649537" cy="400110"/>
                </a:xfrm>
                <a:prstGeom prst="rect">
                  <a:avLst/>
                </a:prstGeom>
                <a:noFill/>
              </p:spPr>
              <p:txBody>
                <a:bodyPr wrap="none" rtlCol="0">
                  <a:spAutoFit/>
                </a:bodyPr>
                <a:lstStyle/>
                <a:p>
                  <a:r>
                    <a:rPr lang="en-US" sz="1000" dirty="0" smtClean="0"/>
                    <a:t>About us</a:t>
                  </a:r>
                </a:p>
                <a:p>
                  <a:r>
                    <a:rPr lang="en-US" sz="1000" dirty="0" smtClean="0"/>
                    <a:t>Contact </a:t>
                  </a:r>
                  <a:endParaRPr lang="en-US" sz="1000" dirty="0"/>
                </a:p>
              </p:txBody>
            </p:sp>
            <p:sp>
              <p:nvSpPr>
                <p:cNvPr id="34" name="TextBox 33"/>
                <p:cNvSpPr txBox="1"/>
                <p:nvPr/>
              </p:nvSpPr>
              <p:spPr>
                <a:xfrm>
                  <a:off x="1219200" y="1600200"/>
                  <a:ext cx="1824410" cy="461665"/>
                </a:xfrm>
                <a:prstGeom prst="rect">
                  <a:avLst/>
                </a:prstGeom>
                <a:noFill/>
              </p:spPr>
              <p:txBody>
                <a:bodyPr wrap="none" rtlCol="0">
                  <a:spAutoFit/>
                </a:bodyPr>
                <a:lstStyle/>
                <a:p>
                  <a:r>
                    <a:rPr lang="en-US" sz="2400" b="1" dirty="0" smtClean="0"/>
                    <a:t>Affiliate.com</a:t>
                  </a:r>
                  <a:endParaRPr lang="en-US" sz="2400" b="1" dirty="0"/>
                </a:p>
              </p:txBody>
            </p:sp>
            <p:sp>
              <p:nvSpPr>
                <p:cNvPr id="35" name="TextBox 34"/>
                <p:cNvSpPr txBox="1"/>
                <p:nvPr/>
              </p:nvSpPr>
              <p:spPr>
                <a:xfrm>
                  <a:off x="1219200" y="2133600"/>
                  <a:ext cx="1584088" cy="369332"/>
                </a:xfrm>
                <a:prstGeom prst="rect">
                  <a:avLst/>
                </a:prstGeom>
                <a:noFill/>
              </p:spPr>
              <p:txBody>
                <a:bodyPr wrap="none" rtlCol="0">
                  <a:spAutoFit/>
                </a:bodyPr>
                <a:lstStyle/>
                <a:p>
                  <a:r>
                    <a:rPr lang="en-US" dirty="0" smtClean="0">
                      <a:latin typeface="Harlow Solid Italic" pitchFamily="82" charset="0"/>
                    </a:rPr>
                    <a:t>Great products </a:t>
                  </a:r>
                </a:p>
              </p:txBody>
            </p:sp>
          </p:grpSp>
          <p:grpSp>
            <p:nvGrpSpPr>
              <p:cNvPr id="12" name="Group 43"/>
              <p:cNvGrpSpPr/>
              <p:nvPr/>
            </p:nvGrpSpPr>
            <p:grpSpPr>
              <a:xfrm>
                <a:off x="5486400" y="1524000"/>
                <a:ext cx="2743200" cy="1676400"/>
                <a:chOff x="5486400" y="1600200"/>
                <a:chExt cx="2743200" cy="1676400"/>
              </a:xfrm>
            </p:grpSpPr>
            <p:sp>
              <p:nvSpPr>
                <p:cNvPr id="19" name="Rectangle 18"/>
                <p:cNvSpPr/>
                <p:nvPr/>
              </p:nvSpPr>
              <p:spPr>
                <a:xfrm>
                  <a:off x="5486400" y="1600200"/>
                  <a:ext cx="2743200" cy="16764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Flowchart: Manual Input 19"/>
                <p:cNvSpPr/>
                <p:nvPr/>
              </p:nvSpPr>
              <p:spPr>
                <a:xfrm>
                  <a:off x="5486400" y="2667000"/>
                  <a:ext cx="2743200" cy="609600"/>
                </a:xfrm>
                <a:prstGeom prst="flowChartManualInput">
                  <a:avLst/>
                </a:prstGeom>
                <a:solidFill>
                  <a:schemeClr val="bg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21" name="Straight Connector 7"/>
                <p:cNvCxnSpPr/>
                <p:nvPr/>
              </p:nvCxnSpPr>
              <p:spPr>
                <a:xfrm>
                  <a:off x="7467600" y="1600200"/>
                  <a:ext cx="0" cy="990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7467600" y="2743200"/>
                  <a:ext cx="0" cy="38100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23" name="TextBox 22"/>
                <p:cNvSpPr txBox="1"/>
                <p:nvPr/>
              </p:nvSpPr>
              <p:spPr>
                <a:xfrm>
                  <a:off x="7543800" y="2819400"/>
                  <a:ext cx="649537" cy="400110"/>
                </a:xfrm>
                <a:prstGeom prst="rect">
                  <a:avLst/>
                </a:prstGeom>
                <a:noFill/>
              </p:spPr>
              <p:txBody>
                <a:bodyPr wrap="none" rtlCol="0">
                  <a:spAutoFit/>
                </a:bodyPr>
                <a:lstStyle/>
                <a:p>
                  <a:r>
                    <a:rPr lang="en-US" sz="1000" dirty="0" smtClean="0">
                      <a:solidFill>
                        <a:schemeClr val="bg1"/>
                      </a:solidFill>
                    </a:rPr>
                    <a:t>About us</a:t>
                  </a:r>
                </a:p>
                <a:p>
                  <a:r>
                    <a:rPr lang="en-US" sz="1000" dirty="0" smtClean="0">
                      <a:solidFill>
                        <a:schemeClr val="bg1"/>
                      </a:solidFill>
                    </a:rPr>
                    <a:t>Contact </a:t>
                  </a:r>
                  <a:endParaRPr lang="en-US" sz="1000" dirty="0">
                    <a:solidFill>
                      <a:schemeClr val="bg1"/>
                    </a:solidFill>
                  </a:endParaRPr>
                </a:p>
              </p:txBody>
            </p:sp>
            <p:sp>
              <p:nvSpPr>
                <p:cNvPr id="24" name="TextBox 23"/>
                <p:cNvSpPr txBox="1"/>
                <p:nvPr/>
              </p:nvSpPr>
              <p:spPr>
                <a:xfrm>
                  <a:off x="5638800" y="1600200"/>
                  <a:ext cx="1497846" cy="461665"/>
                </a:xfrm>
                <a:prstGeom prst="rect">
                  <a:avLst/>
                </a:prstGeom>
                <a:noFill/>
              </p:spPr>
              <p:txBody>
                <a:bodyPr wrap="none" rtlCol="0">
                  <a:spAutoFit/>
                </a:bodyPr>
                <a:lstStyle/>
                <a:p>
                  <a:r>
                    <a:rPr lang="en-US" sz="2400" b="1" dirty="0" smtClean="0"/>
                    <a:t>Seller.com</a:t>
                  </a:r>
                  <a:endParaRPr lang="en-US" sz="2400" b="1" dirty="0"/>
                </a:p>
              </p:txBody>
            </p:sp>
            <p:pic>
              <p:nvPicPr>
                <p:cNvPr id="25" name="Picture 8" descr="Generic Book by dniezby - Generic Book with">
                  <a:hlinkClick r:id="rId4"/>
                </p:cNvPr>
                <p:cNvPicPr>
                  <a:picLocks noChangeAspect="1" noChangeArrowheads="1"/>
                </p:cNvPicPr>
                <p:nvPr/>
              </p:nvPicPr>
              <p:blipFill>
                <a:blip r:embed="rId5" cstate="print"/>
                <a:srcRect/>
                <a:stretch>
                  <a:fillRect/>
                </a:stretch>
              </p:blipFill>
              <p:spPr bwMode="auto">
                <a:xfrm>
                  <a:off x="5562600" y="2514600"/>
                  <a:ext cx="533400" cy="608904"/>
                </a:xfrm>
                <a:prstGeom prst="rect">
                  <a:avLst/>
                </a:prstGeom>
                <a:noFill/>
              </p:spPr>
            </p:pic>
            <p:pic>
              <p:nvPicPr>
                <p:cNvPr id="26" name="Picture 10" descr="TV set by Machovka - Simple rectangular TV set in black and gray.">
                  <a:hlinkClick r:id="rId6"/>
                </p:cNvPr>
                <p:cNvPicPr>
                  <a:picLocks noChangeAspect="1" noChangeArrowheads="1"/>
                </p:cNvPicPr>
                <p:nvPr/>
              </p:nvPicPr>
              <p:blipFill>
                <a:blip r:embed="rId7" cstate="print"/>
                <a:srcRect/>
                <a:stretch>
                  <a:fillRect/>
                </a:stretch>
              </p:blipFill>
              <p:spPr bwMode="auto">
                <a:xfrm>
                  <a:off x="6172200" y="2133600"/>
                  <a:ext cx="533400" cy="435254"/>
                </a:xfrm>
                <a:prstGeom prst="rect">
                  <a:avLst/>
                </a:prstGeom>
                <a:noFill/>
              </p:spPr>
            </p:pic>
            <p:pic>
              <p:nvPicPr>
                <p:cNvPr id="27" name="Picture 14" descr="Music icon by Minduka - An music cd icon">
                  <a:hlinkClick r:id="rId8"/>
                </p:cNvPr>
                <p:cNvPicPr>
                  <a:picLocks noChangeAspect="1" noChangeArrowheads="1"/>
                </p:cNvPicPr>
                <p:nvPr/>
              </p:nvPicPr>
              <p:blipFill>
                <a:blip r:embed="rId9" cstate="print"/>
                <a:srcRect/>
                <a:stretch>
                  <a:fillRect/>
                </a:stretch>
              </p:blipFill>
              <p:spPr bwMode="auto">
                <a:xfrm>
                  <a:off x="6705600" y="2286000"/>
                  <a:ext cx="749808" cy="762000"/>
                </a:xfrm>
                <a:prstGeom prst="rect">
                  <a:avLst/>
                </a:prstGeom>
                <a:noFill/>
              </p:spPr>
            </p:pic>
          </p:grpSp>
          <p:cxnSp>
            <p:nvCxnSpPr>
              <p:cNvPr id="13" name="Straight Arrow Connector 12"/>
              <p:cNvCxnSpPr/>
              <p:nvPr/>
            </p:nvCxnSpPr>
            <p:spPr>
              <a:xfrm>
                <a:off x="3352800" y="3276600"/>
                <a:ext cx="1524000" cy="685800"/>
              </a:xfrm>
              <a:prstGeom prst="straightConnector1">
                <a:avLst/>
              </a:prstGeom>
              <a:ln w="57150">
                <a:solidFill>
                  <a:schemeClr val="tx1"/>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2971800" y="3471446"/>
                <a:ext cx="1981200" cy="338554"/>
              </a:xfrm>
              <a:prstGeom prst="rect">
                <a:avLst/>
              </a:prstGeom>
              <a:solidFill>
                <a:schemeClr val="bg1"/>
              </a:solidFill>
            </p:spPr>
            <p:txBody>
              <a:bodyPr wrap="square" rtlCol="0">
                <a:spAutoFit/>
              </a:bodyPr>
              <a:lstStyle/>
              <a:p>
                <a:r>
                  <a:rPr lang="en-US" sz="1600" b="1" dirty="0" smtClean="0"/>
                  <a:t>1. Consumer shops</a:t>
                </a:r>
                <a:endParaRPr lang="en-US" sz="1600" b="1" dirty="0"/>
              </a:p>
            </p:txBody>
          </p:sp>
          <p:cxnSp>
            <p:nvCxnSpPr>
              <p:cNvPr id="15" name="Straight Arrow Connector 14"/>
              <p:cNvCxnSpPr/>
              <p:nvPr/>
            </p:nvCxnSpPr>
            <p:spPr>
              <a:xfrm>
                <a:off x="3810000" y="2057400"/>
                <a:ext cx="1447800" cy="0"/>
              </a:xfrm>
              <a:prstGeom prst="straightConnector1">
                <a:avLst/>
              </a:prstGeom>
              <a:ln w="571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3733800" y="1472625"/>
                <a:ext cx="1905000" cy="584775"/>
              </a:xfrm>
              <a:prstGeom prst="rect">
                <a:avLst/>
              </a:prstGeom>
              <a:noFill/>
            </p:spPr>
            <p:txBody>
              <a:bodyPr wrap="square" rtlCol="0">
                <a:spAutoFit/>
              </a:bodyPr>
              <a:lstStyle/>
              <a:p>
                <a:r>
                  <a:rPr lang="en-US" sz="1600" b="1" dirty="0" smtClean="0"/>
                  <a:t>2. Consumer clicks</a:t>
                </a:r>
              </a:p>
              <a:p>
                <a:r>
                  <a:rPr lang="en-US" sz="1600" b="1" dirty="0" smtClean="0"/>
                  <a:t>and buys at seller</a:t>
                </a:r>
                <a:endParaRPr lang="en-US" sz="1600" b="1" dirty="0"/>
              </a:p>
            </p:txBody>
          </p:sp>
          <p:cxnSp>
            <p:nvCxnSpPr>
              <p:cNvPr id="17" name="Straight Arrow Connector 16"/>
              <p:cNvCxnSpPr/>
              <p:nvPr/>
            </p:nvCxnSpPr>
            <p:spPr>
              <a:xfrm flipH="1">
                <a:off x="3810000" y="2971800"/>
                <a:ext cx="1447800" cy="0"/>
              </a:xfrm>
              <a:prstGeom prst="straightConnector1">
                <a:avLst/>
              </a:prstGeom>
              <a:ln w="571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3733800" y="2286000"/>
                <a:ext cx="1524000" cy="584775"/>
              </a:xfrm>
              <a:prstGeom prst="rect">
                <a:avLst/>
              </a:prstGeom>
              <a:noFill/>
            </p:spPr>
            <p:txBody>
              <a:bodyPr wrap="square" rtlCol="0">
                <a:spAutoFit/>
              </a:bodyPr>
              <a:lstStyle/>
              <a:p>
                <a:r>
                  <a:rPr lang="en-US" sz="1600" b="1" dirty="0" smtClean="0"/>
                  <a:t>3. Seller pays affiliate</a:t>
                </a:r>
                <a:endParaRPr lang="en-US" sz="1600" b="1" dirty="0"/>
              </a:p>
            </p:txBody>
          </p:sp>
        </p:grpSp>
        <p:sp>
          <p:nvSpPr>
            <p:cNvPr id="8" name="Rectangle 7"/>
            <p:cNvSpPr/>
            <p:nvPr/>
          </p:nvSpPr>
          <p:spPr>
            <a:xfrm>
              <a:off x="685800" y="1371600"/>
              <a:ext cx="7696200" cy="39624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p:cNvSpPr txBox="1"/>
            <p:nvPr/>
          </p:nvSpPr>
          <p:spPr>
            <a:xfrm>
              <a:off x="7419976" y="1676400"/>
              <a:ext cx="889667" cy="815608"/>
            </a:xfrm>
            <a:prstGeom prst="rect">
              <a:avLst/>
            </a:prstGeom>
            <a:noFill/>
          </p:spPr>
          <p:txBody>
            <a:bodyPr wrap="none" rtlCol="0">
              <a:spAutoFit/>
            </a:bodyPr>
            <a:lstStyle/>
            <a:p>
              <a:r>
                <a:rPr lang="en-US" sz="1400" b="1" dirty="0" smtClean="0"/>
                <a:t>Buy now!</a:t>
              </a:r>
            </a:p>
            <a:p>
              <a:r>
                <a:rPr lang="en-US" sz="1100" u="sng" dirty="0" smtClean="0"/>
                <a:t>Books</a:t>
              </a:r>
            </a:p>
            <a:p>
              <a:r>
                <a:rPr lang="en-US" sz="1100" u="sng" dirty="0" smtClean="0"/>
                <a:t>Electronics</a:t>
              </a:r>
            </a:p>
            <a:p>
              <a:r>
                <a:rPr lang="en-US" sz="1100" u="sng" dirty="0" smtClean="0"/>
                <a:t>Music</a:t>
              </a:r>
              <a:endParaRPr lang="en-US" sz="1100" u="sng" dirty="0"/>
            </a:p>
          </p:txBody>
        </p:sp>
      </p:grpSp>
      <p:sp>
        <p:nvSpPr>
          <p:cNvPr id="36" name="Slide Number Placeholder 35"/>
          <p:cNvSpPr>
            <a:spLocks noGrp="1"/>
          </p:cNvSpPr>
          <p:nvPr>
            <p:ph type="sldNum" sz="quarter" idx="12"/>
          </p:nvPr>
        </p:nvSpPr>
        <p:spPr/>
        <p:txBody>
          <a:bodyPr/>
          <a:lstStyle/>
          <a:p>
            <a:r>
              <a:rPr lang="en-US" dirty="0" smtClean="0"/>
              <a:t>11-</a:t>
            </a:r>
            <a:fld id="{C238F03A-58E1-4ECA-9024-348A9A81A53D}" type="slidenum">
              <a:rPr lang="en-US" smtClean="0"/>
              <a:pPr/>
              <a:t>12</a:t>
            </a:fld>
            <a:endParaRPr lang="en-US" dirty="0"/>
          </a:p>
        </p:txBody>
      </p:sp>
      <p:sp>
        <p:nvSpPr>
          <p:cNvPr id="37" name="Footer Placeholder 36"/>
          <p:cNvSpPr>
            <a:spLocks noGrp="1"/>
          </p:cNvSpPr>
          <p:nvPr>
            <p:ph type="ftr" sz="quarter" idx="11"/>
          </p:nvPr>
        </p:nvSpPr>
        <p:spPr/>
        <p:txBody>
          <a:bodyPr/>
          <a:lstStyle/>
          <a:p>
            <a:r>
              <a:rPr lang="en-US" smtClean="0"/>
              <a:t>©2014 Pearson Education, Inc. publishing as Prentice Hall</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1676400" y="228600"/>
            <a:ext cx="7089775" cy="990600"/>
          </a:xfrm>
        </p:spPr>
        <p:txBody>
          <a:bodyPr/>
          <a:lstStyle/>
          <a:p>
            <a:pPr fontAlgn="auto">
              <a:spcAft>
                <a:spcPts val="0"/>
              </a:spcAft>
              <a:defRPr/>
            </a:pPr>
            <a:r>
              <a:rPr lang="en-US" dirty="0" smtClean="0">
                <a:ea typeface="+mj-ea"/>
                <a:cs typeface="+mj-cs"/>
              </a:rPr>
              <a:t>Agent Models, cont.</a:t>
            </a:r>
          </a:p>
        </p:txBody>
      </p:sp>
      <p:sp>
        <p:nvSpPr>
          <p:cNvPr id="26626" name="Content Placeholder 2"/>
          <p:cNvSpPr>
            <a:spLocks noGrp="1"/>
          </p:cNvSpPr>
          <p:nvPr>
            <p:ph sz="quarter" idx="1"/>
          </p:nvPr>
        </p:nvSpPr>
        <p:spPr>
          <a:xfrm>
            <a:off x="1676400" y="1676400"/>
            <a:ext cx="6705600" cy="4495800"/>
          </a:xfrm>
        </p:spPr>
        <p:txBody>
          <a:bodyPr>
            <a:normAutofit lnSpcReduction="10000"/>
          </a:bodyPr>
          <a:lstStyle/>
          <a:p>
            <a:pPr>
              <a:spcBef>
                <a:spcPts val="600"/>
              </a:spcBef>
            </a:pPr>
            <a:r>
              <a:rPr lang="en-US" sz="2600" dirty="0" smtClean="0"/>
              <a:t>Agent models that represent buyers include:</a:t>
            </a:r>
          </a:p>
          <a:p>
            <a:pPr lvl="1">
              <a:spcBef>
                <a:spcPts val="600"/>
              </a:spcBef>
            </a:pPr>
            <a:r>
              <a:rPr lang="en-US" sz="2600" dirty="0" smtClean="0"/>
              <a:t>Shopping agents</a:t>
            </a:r>
          </a:p>
          <a:p>
            <a:pPr lvl="2">
              <a:spcBef>
                <a:spcPts val="600"/>
              </a:spcBef>
            </a:pPr>
            <a:r>
              <a:rPr lang="en-US" sz="2600" dirty="0" smtClean="0"/>
              <a:t>BizRate,  PriceScan, and CNET Shopper.</a:t>
            </a:r>
          </a:p>
          <a:p>
            <a:pPr lvl="1">
              <a:spcBef>
                <a:spcPts val="600"/>
              </a:spcBef>
            </a:pPr>
            <a:r>
              <a:rPr lang="en-US" sz="2600" dirty="0" smtClean="0"/>
              <a:t>Reverse auctions</a:t>
            </a:r>
          </a:p>
          <a:p>
            <a:pPr lvl="2">
              <a:spcBef>
                <a:spcPts val="600"/>
              </a:spcBef>
            </a:pPr>
            <a:r>
              <a:rPr lang="en-US" sz="2600" dirty="0" smtClean="0"/>
              <a:t>Priceline was the first major player in reverse auctions.</a:t>
            </a:r>
          </a:p>
          <a:p>
            <a:pPr lvl="1">
              <a:spcBef>
                <a:spcPts val="600"/>
              </a:spcBef>
            </a:pPr>
            <a:r>
              <a:rPr lang="en-US" sz="2600" dirty="0" smtClean="0"/>
              <a:t>Buyer Cooperatives (buyer aggregators) pool many buyers together to drive down prices.</a:t>
            </a:r>
          </a:p>
          <a:p>
            <a:pPr lvl="2">
              <a:spcBef>
                <a:spcPts val="600"/>
              </a:spcBef>
            </a:pPr>
            <a:r>
              <a:rPr lang="en-US" sz="2600" dirty="0" smtClean="0"/>
              <a:t>Groupon and LivingSocial.</a:t>
            </a:r>
          </a:p>
        </p:txBody>
      </p:sp>
      <p:sp>
        <p:nvSpPr>
          <p:cNvPr id="6" name="Slide Number Placeholder 5"/>
          <p:cNvSpPr>
            <a:spLocks noGrp="1"/>
          </p:cNvSpPr>
          <p:nvPr>
            <p:ph type="sldNum" sz="quarter" idx="12"/>
          </p:nvPr>
        </p:nvSpPr>
        <p:spPr/>
        <p:txBody>
          <a:bodyPr/>
          <a:lstStyle/>
          <a:p>
            <a:r>
              <a:rPr lang="en-US" dirty="0" smtClean="0"/>
              <a:t>11-</a:t>
            </a:r>
            <a:fld id="{C238F03A-58E1-4ECA-9024-348A9A81A53D}" type="slidenum">
              <a:rPr lang="en-US" smtClean="0"/>
              <a:pPr/>
              <a:t>13</a:t>
            </a:fld>
            <a:endParaRPr lang="en-US" dirty="0"/>
          </a:p>
        </p:txBody>
      </p:sp>
      <p:sp>
        <p:nvSpPr>
          <p:cNvPr id="7" name="Footer Placeholder 6"/>
          <p:cNvSpPr>
            <a:spLocks noGrp="1"/>
          </p:cNvSpPr>
          <p:nvPr>
            <p:ph type="ftr" sz="quarter" idx="11"/>
          </p:nvPr>
        </p:nvSpPr>
        <p:spPr/>
        <p:txBody>
          <a:bodyPr/>
          <a:lstStyle/>
          <a:p>
            <a:r>
              <a:rPr lang="en-US" smtClean="0"/>
              <a:t>©2014 Pearson Education, Inc. publishing as Prentice Hall</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4"/>
          <p:cNvSpPr>
            <a:spLocks noGrp="1" noChangeArrowheads="1"/>
          </p:cNvSpPr>
          <p:nvPr>
            <p:ph type="body" idx="1"/>
          </p:nvPr>
        </p:nvSpPr>
        <p:spPr>
          <a:xfrm>
            <a:off x="1219200" y="1447800"/>
            <a:ext cx="7467600" cy="4648200"/>
          </a:xfrm>
        </p:spPr>
        <p:txBody>
          <a:bodyPr>
            <a:normAutofit/>
          </a:bodyPr>
          <a:lstStyle/>
          <a:p>
            <a:pPr>
              <a:lnSpc>
                <a:spcPct val="90000"/>
              </a:lnSpc>
              <a:spcBef>
                <a:spcPts val="600"/>
              </a:spcBef>
            </a:pPr>
            <a:r>
              <a:rPr lang="en-US" sz="2800" dirty="0" smtClean="0"/>
              <a:t>In the e-commerce model, merchants, such as Zappos, set up storefronts online and sell to businesses and consumers.</a:t>
            </a:r>
          </a:p>
          <a:p>
            <a:pPr>
              <a:lnSpc>
                <a:spcPct val="90000"/>
              </a:lnSpc>
              <a:spcBef>
                <a:spcPts val="600"/>
              </a:spcBef>
            </a:pPr>
            <a:r>
              <a:rPr lang="en-US" sz="2800" dirty="0" smtClean="0"/>
              <a:t>Online companies can sell a wider and deeper assortment of products in smaller quantities than offline stores because they are not bound by space constraints.</a:t>
            </a:r>
          </a:p>
          <a:p>
            <a:pPr lvl="1">
              <a:lnSpc>
                <a:spcPct val="90000"/>
              </a:lnSpc>
              <a:spcBef>
                <a:spcPts val="600"/>
              </a:spcBef>
            </a:pPr>
            <a:r>
              <a:rPr lang="en-US" sz="2800" dirty="0" smtClean="0"/>
              <a:t>The “long tail” refers to the ability to increase revenue by selling small quantities of large numbers of products profitably online.</a:t>
            </a:r>
          </a:p>
          <a:p>
            <a:pPr lvl="1">
              <a:lnSpc>
                <a:spcPct val="90000"/>
              </a:lnSpc>
              <a:spcBef>
                <a:spcPts val="600"/>
              </a:spcBef>
            </a:pPr>
            <a:endParaRPr lang="en-US" sz="2400" dirty="0" smtClean="0"/>
          </a:p>
        </p:txBody>
      </p:sp>
      <p:sp>
        <p:nvSpPr>
          <p:cNvPr id="23556" name="Rectangle 5"/>
          <p:cNvSpPr>
            <a:spLocks noGrp="1" noChangeArrowheads="1"/>
          </p:cNvSpPr>
          <p:nvPr>
            <p:ph type="title"/>
          </p:nvPr>
        </p:nvSpPr>
        <p:spPr>
          <a:xfrm>
            <a:off x="1219200" y="228600"/>
            <a:ext cx="7546975" cy="990600"/>
          </a:xfrm>
        </p:spPr>
        <p:txBody>
          <a:bodyPr/>
          <a:lstStyle/>
          <a:p>
            <a:pPr fontAlgn="auto">
              <a:spcAft>
                <a:spcPts val="0"/>
              </a:spcAft>
              <a:defRPr/>
            </a:pPr>
            <a:r>
              <a:rPr lang="en-US" dirty="0" smtClean="0">
                <a:ea typeface="+mj-ea"/>
                <a:cs typeface="+mj-cs"/>
              </a:rPr>
              <a:t>Online Retailing: E-Commerce</a:t>
            </a:r>
          </a:p>
        </p:txBody>
      </p:sp>
      <p:sp>
        <p:nvSpPr>
          <p:cNvPr id="6" name="Slide Number Placeholder 5"/>
          <p:cNvSpPr>
            <a:spLocks noGrp="1"/>
          </p:cNvSpPr>
          <p:nvPr>
            <p:ph type="sldNum" sz="quarter" idx="12"/>
          </p:nvPr>
        </p:nvSpPr>
        <p:spPr/>
        <p:txBody>
          <a:bodyPr/>
          <a:lstStyle/>
          <a:p>
            <a:r>
              <a:rPr lang="en-US" dirty="0" smtClean="0"/>
              <a:t>11-</a:t>
            </a:r>
            <a:fld id="{C238F03A-58E1-4ECA-9024-348A9A81A53D}" type="slidenum">
              <a:rPr lang="en-US" smtClean="0"/>
              <a:pPr/>
              <a:t>14</a:t>
            </a:fld>
            <a:endParaRPr lang="en-US" dirty="0"/>
          </a:p>
        </p:txBody>
      </p:sp>
      <p:sp>
        <p:nvSpPr>
          <p:cNvPr id="7" name="Footer Placeholder 6"/>
          <p:cNvSpPr>
            <a:spLocks noGrp="1"/>
          </p:cNvSpPr>
          <p:nvPr>
            <p:ph type="ftr" sz="quarter" idx="11"/>
          </p:nvPr>
        </p:nvSpPr>
        <p:spPr/>
        <p:txBody>
          <a:bodyPr/>
          <a:lstStyle/>
          <a:p>
            <a:r>
              <a:rPr lang="en-US" smtClean="0"/>
              <a:t>©2014 Pearson Education, Inc. publishing as Prentice Hall</a:t>
            </a:r>
            <a:endParaRPr lang="en-US" dirty="0"/>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fontAlgn="auto">
              <a:spcAft>
                <a:spcPts val="0"/>
              </a:spcAft>
              <a:defRPr/>
            </a:pPr>
            <a:r>
              <a:rPr lang="en-US" dirty="0" smtClean="0">
                <a:ea typeface="+mj-ea"/>
                <a:cs typeface="+mj-cs"/>
              </a:rPr>
              <a:t>What Do U.S. Consumers Buy Online?</a:t>
            </a:r>
            <a:endParaRPr lang="en-US" dirty="0">
              <a:ea typeface="+mj-ea"/>
              <a:cs typeface="+mj-cs"/>
            </a:endParaRPr>
          </a:p>
        </p:txBody>
      </p:sp>
      <p:graphicFrame>
        <p:nvGraphicFramePr>
          <p:cNvPr id="6" name="Chart 5"/>
          <p:cNvGraphicFramePr/>
          <p:nvPr/>
        </p:nvGraphicFramePr>
        <p:xfrm>
          <a:off x="838200" y="1447800"/>
          <a:ext cx="7162800" cy="4419600"/>
        </p:xfrm>
        <a:graphic>
          <a:graphicData uri="http://schemas.openxmlformats.org/drawingml/2006/chart">
            <c:chart xmlns:c="http://schemas.openxmlformats.org/drawingml/2006/chart" xmlns:r="http://schemas.openxmlformats.org/officeDocument/2006/relationships" r:id="rId2"/>
          </a:graphicData>
        </a:graphic>
      </p:graphicFrame>
      <p:sp>
        <p:nvSpPr>
          <p:cNvPr id="7" name="Slide Number Placeholder 6"/>
          <p:cNvSpPr>
            <a:spLocks noGrp="1"/>
          </p:cNvSpPr>
          <p:nvPr>
            <p:ph type="sldNum" sz="quarter" idx="12"/>
          </p:nvPr>
        </p:nvSpPr>
        <p:spPr/>
        <p:txBody>
          <a:bodyPr/>
          <a:lstStyle/>
          <a:p>
            <a:r>
              <a:rPr lang="en-US" dirty="0" smtClean="0"/>
              <a:t>11-</a:t>
            </a:r>
            <a:fld id="{C238F03A-58E1-4ECA-9024-348A9A81A53D}" type="slidenum">
              <a:rPr lang="en-US" smtClean="0"/>
              <a:pPr/>
              <a:t>15</a:t>
            </a:fld>
            <a:endParaRPr lang="en-US" dirty="0"/>
          </a:p>
        </p:txBody>
      </p:sp>
      <p:sp>
        <p:nvSpPr>
          <p:cNvPr id="8" name="Footer Placeholder 7"/>
          <p:cNvSpPr>
            <a:spLocks noGrp="1"/>
          </p:cNvSpPr>
          <p:nvPr>
            <p:ph type="ftr" sz="quarter" idx="11"/>
          </p:nvPr>
        </p:nvSpPr>
        <p:spPr/>
        <p:txBody>
          <a:bodyPr/>
          <a:lstStyle/>
          <a:p>
            <a:r>
              <a:rPr lang="en-US" smtClean="0"/>
              <a:t>©2014 Pearson Education, Inc. publishing as Prentice Hall</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Shopping Cart Abandonment</a:t>
            </a:r>
            <a:endParaRPr lang="en-US" dirty="0"/>
          </a:p>
        </p:txBody>
      </p:sp>
      <p:grpSp>
        <p:nvGrpSpPr>
          <p:cNvPr id="5" name="Group 16"/>
          <p:cNvGrpSpPr/>
          <p:nvPr/>
        </p:nvGrpSpPr>
        <p:grpSpPr>
          <a:xfrm>
            <a:off x="304800" y="1600200"/>
            <a:ext cx="8686800" cy="4648200"/>
            <a:chOff x="914400" y="457200"/>
            <a:chExt cx="8077200" cy="4876800"/>
          </a:xfrm>
        </p:grpSpPr>
        <p:grpSp>
          <p:nvGrpSpPr>
            <p:cNvPr id="6" name="Group 14"/>
            <p:cNvGrpSpPr/>
            <p:nvPr/>
          </p:nvGrpSpPr>
          <p:grpSpPr>
            <a:xfrm>
              <a:off x="1034983" y="609600"/>
              <a:ext cx="7906844" cy="4648200"/>
              <a:chOff x="1034983" y="609600"/>
              <a:chExt cx="7906844" cy="4648200"/>
            </a:xfrm>
          </p:grpSpPr>
          <p:pic>
            <p:nvPicPr>
              <p:cNvPr id="8" name="Picture 11"/>
              <p:cNvPicPr>
                <a:picLocks noChangeAspect="1" noChangeArrowheads="1"/>
              </p:cNvPicPr>
              <p:nvPr/>
            </p:nvPicPr>
            <p:blipFill>
              <a:blip r:embed="rId2" cstate="print"/>
              <a:srcRect/>
              <a:stretch>
                <a:fillRect/>
              </a:stretch>
            </p:blipFill>
            <p:spPr bwMode="auto">
              <a:xfrm>
                <a:off x="6324600" y="609600"/>
                <a:ext cx="2224087" cy="1339548"/>
              </a:xfrm>
              <a:prstGeom prst="rect">
                <a:avLst/>
              </a:prstGeom>
              <a:noFill/>
              <a:ln w="9525">
                <a:noFill/>
                <a:miter lim="800000"/>
                <a:headEnd/>
                <a:tailEnd/>
              </a:ln>
            </p:spPr>
          </p:pic>
          <p:pic>
            <p:nvPicPr>
              <p:cNvPr id="9" name="Picture 4" descr="shopping cart by voyeg3r - shopping carg">
                <a:hlinkClick r:id="rId3"/>
              </p:cNvPr>
              <p:cNvPicPr>
                <a:picLocks noChangeAspect="1" noChangeArrowheads="1"/>
              </p:cNvPicPr>
              <p:nvPr/>
            </p:nvPicPr>
            <p:blipFill>
              <a:blip r:embed="rId4" cstate="print"/>
              <a:srcRect b="57600"/>
              <a:stretch>
                <a:fillRect/>
              </a:stretch>
            </p:blipFill>
            <p:spPr bwMode="auto">
              <a:xfrm rot="11937108">
                <a:off x="1034983" y="1705418"/>
                <a:ext cx="2805380" cy="1680061"/>
              </a:xfrm>
              <a:prstGeom prst="rect">
                <a:avLst/>
              </a:prstGeom>
              <a:noFill/>
            </p:spPr>
          </p:pic>
          <p:pic>
            <p:nvPicPr>
              <p:cNvPr id="10" name="Picture 6" descr="books-aj.svg aj ashton 01 by Anonymous - Originally uploaded by AJ Ashton for OCAL 0.18">
                <a:hlinkClick r:id="rId5"/>
              </p:cNvPr>
              <p:cNvPicPr>
                <a:picLocks noChangeAspect="1" noChangeArrowheads="1"/>
              </p:cNvPicPr>
              <p:nvPr/>
            </p:nvPicPr>
            <p:blipFill>
              <a:blip r:embed="rId6" cstate="print"/>
              <a:srcRect/>
              <a:stretch>
                <a:fillRect/>
              </a:stretch>
            </p:blipFill>
            <p:spPr bwMode="auto">
              <a:xfrm>
                <a:off x="1905000" y="2819400"/>
                <a:ext cx="914400" cy="914400"/>
              </a:xfrm>
              <a:prstGeom prst="rect">
                <a:avLst/>
              </a:prstGeom>
              <a:noFill/>
            </p:spPr>
          </p:pic>
          <p:sp>
            <p:nvSpPr>
              <p:cNvPr id="11" name="TextBox 10"/>
              <p:cNvSpPr txBox="1"/>
              <p:nvPr/>
            </p:nvSpPr>
            <p:spPr>
              <a:xfrm>
                <a:off x="1295400" y="1143000"/>
                <a:ext cx="2958630" cy="646331"/>
              </a:xfrm>
              <a:prstGeom prst="rect">
                <a:avLst/>
              </a:prstGeom>
              <a:noFill/>
            </p:spPr>
            <p:txBody>
              <a:bodyPr wrap="none" rtlCol="0">
                <a:spAutoFit/>
              </a:bodyPr>
              <a:lstStyle/>
              <a:p>
                <a:r>
                  <a:rPr lang="en-US" dirty="0" smtClean="0"/>
                  <a:t>65% - 75%  average</a:t>
                </a:r>
              </a:p>
              <a:p>
                <a:r>
                  <a:rPr lang="en-US" dirty="0" smtClean="0"/>
                  <a:t>shopping cart abandonment</a:t>
                </a:r>
                <a:r>
                  <a:rPr lang="en-US" baseline="30000" dirty="0" smtClean="0"/>
                  <a:t>1</a:t>
                </a:r>
                <a:endParaRPr lang="en-US" baseline="30000" dirty="0"/>
              </a:p>
            </p:txBody>
          </p:sp>
          <p:grpSp>
            <p:nvGrpSpPr>
              <p:cNvPr id="12" name="Group 10"/>
              <p:cNvGrpSpPr/>
              <p:nvPr/>
            </p:nvGrpSpPr>
            <p:grpSpPr>
              <a:xfrm>
                <a:off x="1981200" y="3886200"/>
                <a:ext cx="4359584" cy="1371600"/>
                <a:chOff x="4953000" y="990600"/>
                <a:chExt cx="4359584" cy="1371600"/>
              </a:xfrm>
            </p:grpSpPr>
            <p:pic>
              <p:nvPicPr>
                <p:cNvPr id="16" name="Picture 8" descr="eShop by lbear - I use this to explain the similitude to buy online and buy on market">
                  <a:hlinkClick r:id="rId7"/>
                </p:cNvPr>
                <p:cNvPicPr>
                  <a:picLocks noChangeAspect="1" noChangeArrowheads="1"/>
                </p:cNvPicPr>
                <p:nvPr/>
              </p:nvPicPr>
              <p:blipFill>
                <a:blip r:embed="rId8" cstate="print"/>
                <a:srcRect/>
                <a:stretch>
                  <a:fillRect/>
                </a:stretch>
              </p:blipFill>
              <p:spPr bwMode="auto">
                <a:xfrm>
                  <a:off x="4953000" y="990600"/>
                  <a:ext cx="1551583" cy="1371600"/>
                </a:xfrm>
                <a:prstGeom prst="rect">
                  <a:avLst/>
                </a:prstGeom>
                <a:noFill/>
              </p:spPr>
            </p:pic>
            <p:sp>
              <p:nvSpPr>
                <p:cNvPr id="17" name="TextBox 16"/>
                <p:cNvSpPr txBox="1"/>
                <p:nvPr/>
              </p:nvSpPr>
              <p:spPr>
                <a:xfrm>
                  <a:off x="6477000" y="1981200"/>
                  <a:ext cx="2835584" cy="369332"/>
                </a:xfrm>
                <a:prstGeom prst="rect">
                  <a:avLst/>
                </a:prstGeom>
                <a:noFill/>
              </p:spPr>
              <p:txBody>
                <a:bodyPr wrap="none" rtlCol="0">
                  <a:spAutoFit/>
                </a:bodyPr>
                <a:lstStyle/>
                <a:p>
                  <a:r>
                    <a:rPr lang="en-US" dirty="0" smtClean="0"/>
                    <a:t>2.2 average conversion rate</a:t>
                  </a:r>
                  <a:r>
                    <a:rPr lang="en-US" baseline="30000" dirty="0" smtClean="0"/>
                    <a:t>2</a:t>
                  </a:r>
                  <a:endParaRPr lang="en-US" dirty="0"/>
                </a:p>
              </p:txBody>
            </p:sp>
            <p:pic>
              <p:nvPicPr>
                <p:cNvPr id="18" name="Picture 6" descr="books-aj.svg aj ashton 01 by Anonymous - Originally uploaded by AJ Ashton for OCAL 0.18">
                  <a:hlinkClick r:id="rId5"/>
                </p:cNvPr>
                <p:cNvPicPr>
                  <a:picLocks noChangeAspect="1" noChangeArrowheads="1"/>
                </p:cNvPicPr>
                <p:nvPr/>
              </p:nvPicPr>
              <p:blipFill>
                <a:blip r:embed="rId6" cstate="print"/>
                <a:srcRect/>
                <a:stretch>
                  <a:fillRect/>
                </a:stretch>
              </p:blipFill>
              <p:spPr bwMode="auto">
                <a:xfrm>
                  <a:off x="5410200" y="990600"/>
                  <a:ext cx="762000" cy="762000"/>
                </a:xfrm>
                <a:prstGeom prst="rect">
                  <a:avLst/>
                </a:prstGeom>
                <a:noFill/>
              </p:spPr>
            </p:pic>
          </p:grpSp>
          <p:sp>
            <p:nvSpPr>
              <p:cNvPr id="13" name="Rectangle 12"/>
              <p:cNvSpPr/>
              <p:nvPr/>
            </p:nvSpPr>
            <p:spPr>
              <a:xfrm>
                <a:off x="4267200" y="990600"/>
                <a:ext cx="1930337" cy="923330"/>
              </a:xfrm>
              <a:prstGeom prst="rect">
                <a:avLst/>
              </a:prstGeom>
              <a:noFill/>
            </p:spPr>
            <p:txBody>
              <a:bodyPr wrap="none" lIns="91440" tIns="45720" rIns="91440" bIns="45720">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r>
                  <a:rPr lang="en-US" sz="5400" b="1" cap="all"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Why?</a:t>
                </a:r>
                <a:endParaRPr lang="en-US" sz="5400" b="1" cap="all" spc="0"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endParaRPr>
              </a:p>
            </p:txBody>
          </p:sp>
          <p:sp>
            <p:nvSpPr>
              <p:cNvPr id="14" name="TextBox 13"/>
              <p:cNvSpPr txBox="1"/>
              <p:nvPr/>
            </p:nvSpPr>
            <p:spPr>
              <a:xfrm>
                <a:off x="4114800" y="1981200"/>
                <a:ext cx="4827027" cy="2585323"/>
              </a:xfrm>
              <a:prstGeom prst="rect">
                <a:avLst/>
              </a:prstGeom>
              <a:noFill/>
            </p:spPr>
            <p:txBody>
              <a:bodyPr wrap="none" rtlCol="0">
                <a:spAutoFit/>
              </a:bodyPr>
              <a:lstStyle/>
              <a:p>
                <a:r>
                  <a:rPr lang="en-US" dirty="0" smtClean="0"/>
                  <a:t>High shipping prices (44% - 72%)</a:t>
                </a:r>
                <a:r>
                  <a:rPr lang="en-US" baseline="30000" dirty="0" smtClean="0"/>
                  <a:t> 1</a:t>
                </a:r>
                <a:endParaRPr lang="en-US" dirty="0" smtClean="0"/>
              </a:p>
              <a:p>
                <a:r>
                  <a:rPr lang="en-US" dirty="0" smtClean="0"/>
                  <a:t>Comparison shopping (61%)</a:t>
                </a:r>
              </a:p>
              <a:p>
                <a:r>
                  <a:rPr lang="en-US" dirty="0" smtClean="0"/>
                  <a:t>Product prices too high (25% - 43%)</a:t>
                </a:r>
              </a:p>
              <a:p>
                <a:r>
                  <a:rPr lang="en-US" dirty="0" smtClean="0"/>
                  <a:t>Site requires a lot of personal information (35%)</a:t>
                </a:r>
              </a:p>
              <a:p>
                <a:r>
                  <a:rPr lang="en-US" dirty="0" smtClean="0"/>
                  <a:t>Site requires registration first (34%)</a:t>
                </a:r>
              </a:p>
              <a:p>
                <a:r>
                  <a:rPr lang="en-US" dirty="0" smtClean="0"/>
                  <a:t>Complex/confusing checkout process (11% - 27%)</a:t>
                </a:r>
              </a:p>
              <a:p>
                <a:r>
                  <a:rPr lang="en-US" dirty="0" smtClean="0"/>
                  <a:t>Not ready to purchase (41% -56%)</a:t>
                </a:r>
              </a:p>
              <a:p>
                <a:r>
                  <a:rPr lang="en-US" dirty="0" smtClean="0"/>
                  <a:t>Slow Web site/long process (11%/41%)</a:t>
                </a:r>
              </a:p>
              <a:p>
                <a:endParaRPr lang="en-US" dirty="0"/>
              </a:p>
            </p:txBody>
          </p:sp>
          <p:pic>
            <p:nvPicPr>
              <p:cNvPr id="15" name="Picture 10" descr="Money - banknotes and coin by n_kamil - My first vector graphics.">
                <a:hlinkClick r:id="rId9"/>
              </p:cNvPr>
              <p:cNvPicPr>
                <a:picLocks noChangeAspect="1" noChangeArrowheads="1"/>
              </p:cNvPicPr>
              <p:nvPr/>
            </p:nvPicPr>
            <p:blipFill>
              <a:blip r:embed="rId10" cstate="print"/>
              <a:srcRect/>
              <a:stretch>
                <a:fillRect/>
              </a:stretch>
            </p:blipFill>
            <p:spPr bwMode="auto">
              <a:xfrm>
                <a:off x="6872287" y="990600"/>
                <a:ext cx="1093033" cy="533400"/>
              </a:xfrm>
              <a:prstGeom prst="rect">
                <a:avLst/>
              </a:prstGeom>
              <a:noFill/>
            </p:spPr>
          </p:pic>
        </p:grpSp>
        <p:sp>
          <p:nvSpPr>
            <p:cNvPr id="7" name="Rectangle 6"/>
            <p:cNvSpPr/>
            <p:nvPr/>
          </p:nvSpPr>
          <p:spPr>
            <a:xfrm>
              <a:off x="914400" y="457200"/>
              <a:ext cx="8077200" cy="48768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9" name="Slide Number Placeholder 18"/>
          <p:cNvSpPr>
            <a:spLocks noGrp="1"/>
          </p:cNvSpPr>
          <p:nvPr>
            <p:ph type="sldNum" sz="quarter" idx="12"/>
          </p:nvPr>
        </p:nvSpPr>
        <p:spPr/>
        <p:txBody>
          <a:bodyPr/>
          <a:lstStyle/>
          <a:p>
            <a:r>
              <a:rPr lang="en-US" dirty="0" smtClean="0"/>
              <a:t>11-</a:t>
            </a:r>
            <a:fld id="{C238F03A-58E1-4ECA-9024-348A9A81A53D}" type="slidenum">
              <a:rPr lang="en-US" smtClean="0"/>
              <a:pPr/>
              <a:t>16</a:t>
            </a:fld>
            <a:endParaRPr lang="en-US" dirty="0"/>
          </a:p>
        </p:txBody>
      </p:sp>
      <p:sp>
        <p:nvSpPr>
          <p:cNvPr id="20" name="Footer Placeholder 19"/>
          <p:cNvSpPr>
            <a:spLocks noGrp="1"/>
          </p:cNvSpPr>
          <p:nvPr>
            <p:ph type="ftr" sz="quarter" idx="11"/>
          </p:nvPr>
        </p:nvSpPr>
        <p:spPr/>
        <p:txBody>
          <a:bodyPr/>
          <a:lstStyle/>
          <a:p>
            <a:r>
              <a:rPr lang="en-US" smtClean="0"/>
              <a:t>©2014 Pearson Education, Inc. publishing as Prentice Hall</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M-Commerce</a:t>
            </a:r>
            <a:endParaRPr lang="en-US" dirty="0"/>
          </a:p>
        </p:txBody>
      </p:sp>
      <p:sp>
        <p:nvSpPr>
          <p:cNvPr id="3" name="Content Placeholder 2"/>
          <p:cNvSpPr>
            <a:spLocks noGrp="1"/>
          </p:cNvSpPr>
          <p:nvPr>
            <p:ph idx="1"/>
          </p:nvPr>
        </p:nvSpPr>
        <p:spPr/>
        <p:txBody>
          <a:bodyPr>
            <a:normAutofit/>
          </a:bodyPr>
          <a:lstStyle/>
          <a:p>
            <a:r>
              <a:rPr lang="en-US" sz="2800" dirty="0" smtClean="0"/>
              <a:t>Mobile commerce occurs when consumers make a transaction with a smartphone or other mobile device.</a:t>
            </a:r>
          </a:p>
          <a:p>
            <a:pPr lvl="1"/>
            <a:r>
              <a:rPr lang="en-US" sz="2800" dirty="0" smtClean="0"/>
              <a:t>M-commerce is a subset of e-commerce.</a:t>
            </a:r>
          </a:p>
          <a:p>
            <a:pPr lvl="1"/>
            <a:r>
              <a:rPr lang="en-US" sz="2800" dirty="0" smtClean="0"/>
              <a:t>77% of U.S. population has a mobile phone; half are smartphones that enable m-commerce.</a:t>
            </a:r>
          </a:p>
          <a:p>
            <a:pPr lvl="1"/>
            <a:r>
              <a:rPr lang="en-US" sz="2800" dirty="0" smtClean="0"/>
              <a:t>M-commerce was projected to reach $11.6 billion in 2012, 5.9% of all e-commerce sales.</a:t>
            </a:r>
            <a:endParaRPr lang="en-US" sz="2800" dirty="0"/>
          </a:p>
        </p:txBody>
      </p:sp>
      <p:sp>
        <p:nvSpPr>
          <p:cNvPr id="6" name="Slide Number Placeholder 5"/>
          <p:cNvSpPr>
            <a:spLocks noGrp="1"/>
          </p:cNvSpPr>
          <p:nvPr>
            <p:ph type="sldNum" sz="quarter" idx="12"/>
          </p:nvPr>
        </p:nvSpPr>
        <p:spPr/>
        <p:txBody>
          <a:bodyPr/>
          <a:lstStyle/>
          <a:p>
            <a:r>
              <a:rPr lang="en-US" dirty="0" smtClean="0"/>
              <a:t>11-</a:t>
            </a:r>
            <a:fld id="{C238F03A-58E1-4ECA-9024-348A9A81A53D}" type="slidenum">
              <a:rPr lang="en-US" smtClean="0"/>
              <a:pPr/>
              <a:t>17</a:t>
            </a:fld>
            <a:endParaRPr lang="en-US" dirty="0"/>
          </a:p>
        </p:txBody>
      </p:sp>
      <p:sp>
        <p:nvSpPr>
          <p:cNvPr id="7" name="Footer Placeholder 6"/>
          <p:cNvSpPr>
            <a:spLocks noGrp="1"/>
          </p:cNvSpPr>
          <p:nvPr>
            <p:ph type="ftr" sz="quarter" idx="11"/>
          </p:nvPr>
        </p:nvSpPr>
        <p:spPr/>
        <p:txBody>
          <a:bodyPr/>
          <a:lstStyle/>
          <a:p>
            <a:r>
              <a:rPr lang="en-US" smtClean="0"/>
              <a:t>©2014 Pearson Education, Inc. publishing as Prentice Hall</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Square Card Facilitates M-Commerce</a:t>
            </a:r>
            <a:endParaRPr lang="en-US" dirty="0"/>
          </a:p>
        </p:txBody>
      </p:sp>
      <p:sp>
        <p:nvSpPr>
          <p:cNvPr id="3" name="Footer Placeholder 2"/>
          <p:cNvSpPr>
            <a:spLocks noGrp="1"/>
          </p:cNvSpPr>
          <p:nvPr>
            <p:ph type="ftr" sz="quarter" idx="11"/>
          </p:nvPr>
        </p:nvSpPr>
        <p:spPr/>
        <p:txBody>
          <a:bodyPr/>
          <a:lstStyle/>
          <a:p>
            <a:r>
              <a:rPr lang="en-US" smtClean="0"/>
              <a:t>©2014 Pearson Education, Inc. publishing as Prentice Hall</a:t>
            </a:r>
            <a:endParaRPr lang="en-US" dirty="0"/>
          </a:p>
        </p:txBody>
      </p:sp>
      <p:sp>
        <p:nvSpPr>
          <p:cNvPr id="4" name="Slide Number Placeholder 3"/>
          <p:cNvSpPr>
            <a:spLocks noGrp="1"/>
          </p:cNvSpPr>
          <p:nvPr>
            <p:ph type="sldNum" sz="quarter" idx="12"/>
          </p:nvPr>
        </p:nvSpPr>
        <p:spPr/>
        <p:txBody>
          <a:bodyPr/>
          <a:lstStyle/>
          <a:p>
            <a:r>
              <a:rPr lang="en-US" dirty="0" smtClean="0"/>
              <a:t>11-</a:t>
            </a:r>
            <a:fld id="{C238F03A-58E1-4ECA-9024-348A9A81A53D}" type="slidenum">
              <a:rPr lang="en-US" smtClean="0"/>
              <a:pPr/>
              <a:t>18</a:t>
            </a:fld>
            <a:endParaRPr lang="en-US" dirty="0"/>
          </a:p>
        </p:txBody>
      </p:sp>
      <p:pic>
        <p:nvPicPr>
          <p:cNvPr id="28674" name="Picture 2" descr="C:\Users\Betty\Desktop\Strauss 2013\Ch_11__Exhibit 11.8.jpg"/>
          <p:cNvPicPr>
            <a:picLocks noChangeAspect="1" noChangeArrowheads="1"/>
          </p:cNvPicPr>
          <p:nvPr/>
        </p:nvPicPr>
        <p:blipFill>
          <a:blip r:embed="rId2" cstate="print"/>
          <a:srcRect/>
          <a:stretch>
            <a:fillRect/>
          </a:stretch>
        </p:blipFill>
        <p:spPr bwMode="auto">
          <a:xfrm>
            <a:off x="0" y="1676400"/>
            <a:ext cx="9144000" cy="4389268"/>
          </a:xfrm>
          <a:prstGeom prst="rect">
            <a:avLst/>
          </a:prstGeom>
          <a:noFill/>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Social Commerce</a:t>
            </a:r>
            <a:endParaRPr lang="en-US" dirty="0"/>
          </a:p>
        </p:txBody>
      </p:sp>
      <p:sp>
        <p:nvSpPr>
          <p:cNvPr id="3" name="Content Placeholder 2"/>
          <p:cNvSpPr>
            <a:spLocks noGrp="1"/>
          </p:cNvSpPr>
          <p:nvPr>
            <p:ph idx="1"/>
          </p:nvPr>
        </p:nvSpPr>
        <p:spPr/>
        <p:txBody>
          <a:bodyPr>
            <a:normAutofit/>
          </a:bodyPr>
          <a:lstStyle/>
          <a:p>
            <a:r>
              <a:rPr lang="en-US" sz="2800" dirty="0" smtClean="0"/>
              <a:t>Social commerce uses social media and consumer interactions to facilitate online sales.</a:t>
            </a:r>
          </a:p>
          <a:p>
            <a:r>
              <a:rPr lang="en-US" sz="2800" dirty="0" smtClean="0"/>
              <a:t>Product rating, recommendation and review sites allow for the sharing aspect critical to social commerce.</a:t>
            </a:r>
          </a:p>
          <a:p>
            <a:r>
              <a:rPr lang="en-US" sz="2800" dirty="0" smtClean="0"/>
              <a:t>18-23% of Pinterest users also visited online retailers.</a:t>
            </a:r>
          </a:p>
          <a:p>
            <a:r>
              <a:rPr lang="en-US" sz="2800" dirty="0" smtClean="0"/>
              <a:t>Social sign-in</a:t>
            </a:r>
          </a:p>
          <a:p>
            <a:pPr lvl="1"/>
            <a:r>
              <a:rPr lang="en-US" sz="2800" dirty="0" smtClean="0"/>
              <a:t>Over half of social media users prefer to use Facebook to sign into a Web site.</a:t>
            </a:r>
          </a:p>
          <a:p>
            <a:endParaRPr lang="en-US" sz="2800" dirty="0"/>
          </a:p>
        </p:txBody>
      </p:sp>
      <p:sp>
        <p:nvSpPr>
          <p:cNvPr id="6" name="Slide Number Placeholder 5"/>
          <p:cNvSpPr>
            <a:spLocks noGrp="1"/>
          </p:cNvSpPr>
          <p:nvPr>
            <p:ph type="sldNum" sz="quarter" idx="12"/>
          </p:nvPr>
        </p:nvSpPr>
        <p:spPr/>
        <p:txBody>
          <a:bodyPr/>
          <a:lstStyle/>
          <a:p>
            <a:r>
              <a:rPr lang="en-US" dirty="0" smtClean="0"/>
              <a:t>11-</a:t>
            </a:r>
            <a:fld id="{C238F03A-58E1-4ECA-9024-348A9A81A53D}" type="slidenum">
              <a:rPr lang="en-US" smtClean="0"/>
              <a:pPr/>
              <a:t>19</a:t>
            </a:fld>
            <a:endParaRPr lang="en-US" dirty="0"/>
          </a:p>
        </p:txBody>
      </p:sp>
      <p:sp>
        <p:nvSpPr>
          <p:cNvPr id="7" name="Footer Placeholder 6"/>
          <p:cNvSpPr>
            <a:spLocks noGrp="1"/>
          </p:cNvSpPr>
          <p:nvPr>
            <p:ph type="ftr" sz="quarter" idx="11"/>
          </p:nvPr>
        </p:nvSpPr>
        <p:spPr/>
        <p:txBody>
          <a:bodyPr/>
          <a:lstStyle/>
          <a:p>
            <a:r>
              <a:rPr lang="en-US" smtClean="0"/>
              <a:t>©2014 Pearson Education, Inc. publishing as Prentice Hall</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274638"/>
            <a:ext cx="7620000" cy="1143000"/>
          </a:xfrm>
        </p:spPr>
        <p:txBody>
          <a:bodyPr/>
          <a:lstStyle/>
          <a:p>
            <a:pPr fontAlgn="auto">
              <a:spcAft>
                <a:spcPts val="0"/>
              </a:spcAft>
              <a:defRPr/>
            </a:pPr>
            <a:r>
              <a:rPr lang="en-US" dirty="0" smtClean="0">
                <a:ea typeface="+mj-ea"/>
                <a:cs typeface="+mj-cs"/>
              </a:rPr>
              <a:t>Chapter 11 Objectives</a:t>
            </a:r>
            <a:endParaRPr lang="en-US" dirty="0">
              <a:ea typeface="+mj-ea"/>
              <a:cs typeface="+mj-cs"/>
            </a:endParaRPr>
          </a:p>
        </p:txBody>
      </p:sp>
      <p:sp>
        <p:nvSpPr>
          <p:cNvPr id="3" name="Content Placeholder 2"/>
          <p:cNvSpPr>
            <a:spLocks noGrp="1"/>
          </p:cNvSpPr>
          <p:nvPr>
            <p:ph idx="1"/>
          </p:nvPr>
        </p:nvSpPr>
        <p:spPr>
          <a:xfrm>
            <a:off x="1295400" y="1676400"/>
            <a:ext cx="7391400" cy="4648200"/>
          </a:xfrm>
        </p:spPr>
        <p:txBody>
          <a:bodyPr>
            <a:normAutofit/>
          </a:bodyPr>
          <a:lstStyle/>
          <a:p>
            <a:pPr>
              <a:spcBef>
                <a:spcPct val="0"/>
              </a:spcBef>
            </a:pPr>
            <a:r>
              <a:rPr lang="en-US" dirty="0" smtClean="0"/>
              <a:t>After reading Chapter 11, you will be able to:</a:t>
            </a:r>
          </a:p>
          <a:p>
            <a:pPr lvl="1">
              <a:lnSpc>
                <a:spcPct val="80000"/>
              </a:lnSpc>
            </a:pPr>
            <a:r>
              <a:rPr lang="en-US" sz="2400" dirty="0" smtClean="0"/>
              <a:t>Describe the three major functions of a distribution channel.</a:t>
            </a:r>
          </a:p>
          <a:p>
            <a:pPr lvl="1">
              <a:lnSpc>
                <a:spcPct val="80000"/>
              </a:lnSpc>
            </a:pPr>
            <a:r>
              <a:rPr lang="en-US" sz="2400" dirty="0" smtClean="0"/>
              <a:t>Explain how the internet is affecting distribution channel length.</a:t>
            </a:r>
          </a:p>
          <a:p>
            <a:pPr lvl="1">
              <a:lnSpc>
                <a:spcPct val="80000"/>
              </a:lnSpc>
            </a:pPr>
            <a:r>
              <a:rPr lang="en-US" sz="2400" dirty="0" smtClean="0"/>
              <a:t>Discuss trends in supply chain management and power relationships among channel players.</a:t>
            </a:r>
          </a:p>
          <a:p>
            <a:pPr lvl="1">
              <a:lnSpc>
                <a:spcPct val="80000"/>
              </a:lnSpc>
            </a:pPr>
            <a:r>
              <a:rPr lang="en-US" sz="2400" dirty="0" smtClean="0"/>
              <a:t>Outline the major models used by online channel members.</a:t>
            </a:r>
          </a:p>
          <a:p>
            <a:pPr lvl="1">
              <a:lnSpc>
                <a:spcPct val="80000"/>
              </a:lnSpc>
            </a:pPr>
            <a:r>
              <a:rPr lang="en-US" sz="2400" dirty="0" smtClean="0"/>
              <a:t>Distinguish among e-commerce, m-commerce, social commerce, and F-commerce.</a:t>
            </a:r>
          </a:p>
          <a:p>
            <a:pPr lvl="1">
              <a:lnSpc>
                <a:spcPct val="80000"/>
              </a:lnSpc>
            </a:pPr>
            <a:r>
              <a:rPr lang="en-US" sz="2400" dirty="0" smtClean="0"/>
              <a:t>Highlight how companies can use distribution channel metrics.</a:t>
            </a:r>
          </a:p>
          <a:p>
            <a:pPr lvl="1">
              <a:lnSpc>
                <a:spcPct val="80000"/>
              </a:lnSpc>
            </a:pPr>
            <a:endParaRPr lang="en-US" sz="1400" dirty="0" smtClean="0"/>
          </a:p>
        </p:txBody>
      </p:sp>
      <p:sp>
        <p:nvSpPr>
          <p:cNvPr id="6" name="Slide Number Placeholder 5"/>
          <p:cNvSpPr>
            <a:spLocks noGrp="1"/>
          </p:cNvSpPr>
          <p:nvPr>
            <p:ph type="sldNum" sz="quarter" idx="12"/>
          </p:nvPr>
        </p:nvSpPr>
        <p:spPr/>
        <p:txBody>
          <a:bodyPr/>
          <a:lstStyle/>
          <a:p>
            <a:r>
              <a:rPr lang="en-US" dirty="0" smtClean="0"/>
              <a:t>11-</a:t>
            </a:r>
            <a:fld id="{C238F03A-58E1-4ECA-9024-348A9A81A53D}" type="slidenum">
              <a:rPr lang="en-US" smtClean="0"/>
              <a:pPr/>
              <a:t>2</a:t>
            </a:fld>
            <a:endParaRPr lang="en-US" dirty="0"/>
          </a:p>
        </p:txBody>
      </p:sp>
      <p:sp>
        <p:nvSpPr>
          <p:cNvPr id="7" name="Footer Placeholder 6"/>
          <p:cNvSpPr>
            <a:spLocks noGrp="1"/>
          </p:cNvSpPr>
          <p:nvPr>
            <p:ph type="ftr" sz="quarter" idx="11"/>
          </p:nvPr>
        </p:nvSpPr>
        <p:spPr/>
        <p:txBody>
          <a:bodyPr/>
          <a:lstStyle/>
          <a:p>
            <a:r>
              <a:rPr lang="en-US" smtClean="0"/>
              <a:t>©2014 Pearson Education, Inc. publishing as Prentice Hall</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Rectangle 428"/>
          <p:cNvSpPr>
            <a:spLocks noGrp="1" noChangeArrowheads="1"/>
          </p:cNvSpPr>
          <p:nvPr>
            <p:ph type="title"/>
          </p:nvPr>
        </p:nvSpPr>
        <p:spPr>
          <a:xfrm>
            <a:off x="1143000" y="228600"/>
            <a:ext cx="7623175" cy="990600"/>
          </a:xfrm>
        </p:spPr>
        <p:txBody>
          <a:bodyPr>
            <a:noAutofit/>
          </a:bodyPr>
          <a:lstStyle/>
          <a:p>
            <a:pPr fontAlgn="auto">
              <a:spcAft>
                <a:spcPts val="0"/>
              </a:spcAft>
              <a:defRPr/>
            </a:pPr>
            <a:r>
              <a:rPr lang="en-US" dirty="0" smtClean="0">
                <a:ea typeface="+mj-ea"/>
                <a:cs typeface="+mj-cs"/>
              </a:rPr>
              <a:t>Distribution Channel Length and Functions</a:t>
            </a:r>
          </a:p>
        </p:txBody>
      </p:sp>
      <p:sp>
        <p:nvSpPr>
          <p:cNvPr id="24580" name="Rectangle 429"/>
          <p:cNvSpPr>
            <a:spLocks noGrp="1" noChangeArrowheads="1"/>
          </p:cNvSpPr>
          <p:nvPr>
            <p:ph type="body" idx="1"/>
          </p:nvPr>
        </p:nvSpPr>
        <p:spPr>
          <a:xfrm>
            <a:off x="1447800" y="1447800"/>
            <a:ext cx="7162800" cy="4724400"/>
          </a:xfrm>
        </p:spPr>
        <p:txBody>
          <a:bodyPr>
            <a:normAutofit/>
          </a:bodyPr>
          <a:lstStyle/>
          <a:p>
            <a:pPr>
              <a:lnSpc>
                <a:spcPct val="80000"/>
              </a:lnSpc>
              <a:spcBef>
                <a:spcPts val="1200"/>
              </a:spcBef>
            </a:pPr>
            <a:r>
              <a:rPr lang="en-US" sz="2800" dirty="0" smtClean="0"/>
              <a:t>Channel length refers to the number of intermediaries between the supplier and the consumer.</a:t>
            </a:r>
          </a:p>
          <a:p>
            <a:pPr>
              <a:lnSpc>
                <a:spcPct val="80000"/>
              </a:lnSpc>
              <a:spcBef>
                <a:spcPts val="1200"/>
              </a:spcBef>
            </a:pPr>
            <a:r>
              <a:rPr lang="en-US" sz="2800" dirty="0" smtClean="0"/>
              <a:t>Direct distribution channels have no intermediaries.</a:t>
            </a:r>
          </a:p>
          <a:p>
            <a:pPr>
              <a:lnSpc>
                <a:spcPct val="80000"/>
              </a:lnSpc>
              <a:spcBef>
                <a:spcPts val="1200"/>
              </a:spcBef>
            </a:pPr>
            <a:r>
              <a:rPr lang="en-US" sz="2800" dirty="0" smtClean="0"/>
              <a:t>Indirect distribution channels have one or more intermediaries.</a:t>
            </a:r>
          </a:p>
          <a:p>
            <a:pPr>
              <a:lnSpc>
                <a:spcPct val="80000"/>
              </a:lnSpc>
              <a:spcBef>
                <a:spcPts val="1200"/>
              </a:spcBef>
            </a:pPr>
            <a:r>
              <a:rPr lang="en-US" sz="2800" dirty="0" smtClean="0"/>
              <a:t>Eliminating intermediaries can potentially reduce costs.</a:t>
            </a:r>
          </a:p>
          <a:p>
            <a:pPr lvl="1">
              <a:lnSpc>
                <a:spcPct val="80000"/>
              </a:lnSpc>
              <a:spcBef>
                <a:spcPts val="1200"/>
              </a:spcBef>
            </a:pPr>
            <a:r>
              <a:rPr lang="en-US" sz="2800" b="1" dirty="0" smtClean="0"/>
              <a:t>Disintermediation</a:t>
            </a:r>
            <a:r>
              <a:rPr lang="en-US" sz="2800" dirty="0" smtClean="0"/>
              <a:t> describes the process of eliminating traditional intermediaries.</a:t>
            </a:r>
          </a:p>
          <a:p>
            <a:pPr>
              <a:lnSpc>
                <a:spcPct val="80000"/>
              </a:lnSpc>
              <a:buFontTx/>
              <a:buNone/>
            </a:pPr>
            <a:endParaRPr lang="en-US" sz="1800" dirty="0" smtClean="0"/>
          </a:p>
        </p:txBody>
      </p:sp>
      <p:sp>
        <p:nvSpPr>
          <p:cNvPr id="6" name="Slide Number Placeholder 5"/>
          <p:cNvSpPr>
            <a:spLocks noGrp="1"/>
          </p:cNvSpPr>
          <p:nvPr>
            <p:ph type="sldNum" sz="quarter" idx="12"/>
          </p:nvPr>
        </p:nvSpPr>
        <p:spPr/>
        <p:txBody>
          <a:bodyPr/>
          <a:lstStyle/>
          <a:p>
            <a:r>
              <a:rPr lang="en-US" dirty="0" smtClean="0"/>
              <a:t>11-</a:t>
            </a:r>
            <a:fld id="{C238F03A-58E1-4ECA-9024-348A9A81A53D}" type="slidenum">
              <a:rPr lang="en-US" smtClean="0"/>
              <a:pPr/>
              <a:t>20</a:t>
            </a:fld>
            <a:endParaRPr lang="en-US" dirty="0"/>
          </a:p>
        </p:txBody>
      </p:sp>
      <p:sp>
        <p:nvSpPr>
          <p:cNvPr id="7" name="Footer Placeholder 6"/>
          <p:cNvSpPr>
            <a:spLocks noGrp="1"/>
          </p:cNvSpPr>
          <p:nvPr>
            <p:ph type="ftr" sz="quarter" idx="11"/>
          </p:nvPr>
        </p:nvSpPr>
        <p:spPr/>
        <p:txBody>
          <a:bodyPr/>
          <a:lstStyle/>
          <a:p>
            <a:r>
              <a:rPr lang="en-US" smtClean="0"/>
              <a:t>©2014 Pearson Education, Inc. publishing as Prentice Hall</a:t>
            </a:r>
            <a:endParaRPr lang="en-US" dirty="0"/>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a:spLocks noGrp="1" noChangeArrowheads="1"/>
          </p:cNvSpPr>
          <p:nvPr>
            <p:ph type="title"/>
          </p:nvPr>
        </p:nvSpPr>
        <p:spPr>
          <a:xfrm>
            <a:off x="1828800" y="228600"/>
            <a:ext cx="6934200" cy="990600"/>
          </a:xfrm>
        </p:spPr>
        <p:txBody>
          <a:bodyPr>
            <a:noAutofit/>
          </a:bodyPr>
          <a:lstStyle/>
          <a:p>
            <a:pPr fontAlgn="auto">
              <a:spcAft>
                <a:spcPts val="0"/>
              </a:spcAft>
              <a:defRPr/>
            </a:pPr>
            <a:r>
              <a:rPr lang="en-US" dirty="0" smtClean="0">
                <a:ea typeface="+mj-ea"/>
                <a:cs typeface="+mj-cs"/>
              </a:rPr>
              <a:t>Functions of a </a:t>
            </a:r>
            <a:br>
              <a:rPr lang="en-US" dirty="0" smtClean="0">
                <a:ea typeface="+mj-ea"/>
                <a:cs typeface="+mj-cs"/>
              </a:rPr>
            </a:br>
            <a:r>
              <a:rPr lang="en-US" dirty="0" smtClean="0">
                <a:ea typeface="+mj-ea"/>
                <a:cs typeface="+mj-cs"/>
              </a:rPr>
              <a:t>Distribution Channel</a:t>
            </a:r>
          </a:p>
        </p:txBody>
      </p:sp>
      <p:sp>
        <p:nvSpPr>
          <p:cNvPr id="31746" name="Rectangle 3"/>
          <p:cNvSpPr>
            <a:spLocks noGrp="1" noChangeArrowheads="1"/>
          </p:cNvSpPr>
          <p:nvPr>
            <p:ph type="body" idx="1"/>
          </p:nvPr>
        </p:nvSpPr>
        <p:spPr>
          <a:xfrm>
            <a:off x="1828800" y="1905000"/>
            <a:ext cx="6937375" cy="4191000"/>
          </a:xfrm>
        </p:spPr>
        <p:txBody>
          <a:bodyPr>
            <a:normAutofit/>
          </a:bodyPr>
          <a:lstStyle/>
          <a:p>
            <a:r>
              <a:rPr lang="en-US" sz="3200" dirty="0" smtClean="0"/>
              <a:t>Channel functions can be characterized as follows:</a:t>
            </a:r>
          </a:p>
          <a:p>
            <a:pPr lvl="1"/>
            <a:r>
              <a:rPr lang="en-US" sz="3200" dirty="0" smtClean="0"/>
              <a:t>Transactional </a:t>
            </a:r>
          </a:p>
          <a:p>
            <a:pPr lvl="1"/>
            <a:r>
              <a:rPr lang="en-US" sz="3200" dirty="0" smtClean="0"/>
              <a:t>Logistical</a:t>
            </a:r>
          </a:p>
          <a:p>
            <a:pPr lvl="1"/>
            <a:r>
              <a:rPr lang="en-US" sz="3200" dirty="0" smtClean="0"/>
              <a:t>Facilitating</a:t>
            </a:r>
          </a:p>
        </p:txBody>
      </p:sp>
      <p:sp>
        <p:nvSpPr>
          <p:cNvPr id="6" name="Slide Number Placeholder 5"/>
          <p:cNvSpPr>
            <a:spLocks noGrp="1"/>
          </p:cNvSpPr>
          <p:nvPr>
            <p:ph type="sldNum" sz="quarter" idx="12"/>
          </p:nvPr>
        </p:nvSpPr>
        <p:spPr/>
        <p:txBody>
          <a:bodyPr/>
          <a:lstStyle/>
          <a:p>
            <a:r>
              <a:rPr lang="en-US" dirty="0" smtClean="0"/>
              <a:t>11-</a:t>
            </a:r>
            <a:fld id="{C238F03A-58E1-4ECA-9024-348A9A81A53D}" type="slidenum">
              <a:rPr lang="en-US" smtClean="0"/>
              <a:pPr/>
              <a:t>21</a:t>
            </a:fld>
            <a:endParaRPr lang="en-US" dirty="0"/>
          </a:p>
        </p:txBody>
      </p:sp>
      <p:sp>
        <p:nvSpPr>
          <p:cNvPr id="7" name="Footer Placeholder 6"/>
          <p:cNvSpPr>
            <a:spLocks noGrp="1"/>
          </p:cNvSpPr>
          <p:nvPr>
            <p:ph type="ftr" sz="quarter" idx="11"/>
          </p:nvPr>
        </p:nvSpPr>
        <p:spPr/>
        <p:txBody>
          <a:bodyPr/>
          <a:lstStyle/>
          <a:p>
            <a:r>
              <a:rPr lang="en-US" smtClean="0"/>
              <a:t>©2014 Pearson Education, Inc. publishing as Prentice Hall</a:t>
            </a:r>
            <a:endParaRPr lang="en-US" dirty="0"/>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82"/>
          <p:cNvSpPr>
            <a:spLocks noGrp="1" noChangeArrowheads="1"/>
          </p:cNvSpPr>
          <p:nvPr>
            <p:ph type="body" idx="1"/>
          </p:nvPr>
        </p:nvSpPr>
        <p:spPr>
          <a:xfrm>
            <a:off x="1828800" y="1828800"/>
            <a:ext cx="6937375" cy="3962400"/>
          </a:xfrm>
        </p:spPr>
        <p:txBody>
          <a:bodyPr/>
          <a:lstStyle/>
          <a:p>
            <a:r>
              <a:rPr lang="en-US" sz="2800" dirty="0" smtClean="0"/>
              <a:t>Transactional Functions include:</a:t>
            </a:r>
          </a:p>
          <a:p>
            <a:pPr lvl="1"/>
            <a:r>
              <a:rPr lang="en-US" sz="2800" dirty="0" smtClean="0"/>
              <a:t>Making contact with buyers.</a:t>
            </a:r>
          </a:p>
          <a:p>
            <a:pPr lvl="1"/>
            <a:r>
              <a:rPr lang="en-US" sz="2800" dirty="0" smtClean="0"/>
              <a:t>Marketing communication strategies.</a:t>
            </a:r>
          </a:p>
          <a:p>
            <a:pPr lvl="1"/>
            <a:r>
              <a:rPr lang="en-US" sz="2800" dirty="0" smtClean="0"/>
              <a:t>Matching products to buyer’s needs.</a:t>
            </a:r>
          </a:p>
          <a:p>
            <a:pPr lvl="1"/>
            <a:r>
              <a:rPr lang="en-US" sz="2800" dirty="0" smtClean="0"/>
              <a:t>Negotiating price.</a:t>
            </a:r>
          </a:p>
          <a:p>
            <a:pPr lvl="1"/>
            <a:r>
              <a:rPr lang="en-US" sz="2800" dirty="0" smtClean="0"/>
              <a:t>Processing transactions.</a:t>
            </a:r>
          </a:p>
        </p:txBody>
      </p:sp>
      <p:sp>
        <p:nvSpPr>
          <p:cNvPr id="27652" name="Rectangle 83"/>
          <p:cNvSpPr>
            <a:spLocks noGrp="1" noChangeArrowheads="1"/>
          </p:cNvSpPr>
          <p:nvPr>
            <p:ph type="title"/>
          </p:nvPr>
        </p:nvSpPr>
        <p:spPr>
          <a:xfrm>
            <a:off x="1828800" y="228600"/>
            <a:ext cx="6937375" cy="990600"/>
          </a:xfrm>
        </p:spPr>
        <p:txBody>
          <a:bodyPr wrap="square" numCol="1" anchorCtr="0" compatLnSpc="1">
            <a:prstTxWarp prst="textNoShape">
              <a:avLst/>
            </a:prstTxWarp>
          </a:bodyPr>
          <a:lstStyle/>
          <a:p>
            <a:r>
              <a:rPr lang="en-US" sz="4000" cap="none" dirty="0" smtClean="0"/>
              <a:t>Transactional Functions</a:t>
            </a:r>
            <a:endParaRPr lang="en-US" cap="none" dirty="0" smtClean="0"/>
          </a:p>
        </p:txBody>
      </p:sp>
      <p:sp>
        <p:nvSpPr>
          <p:cNvPr id="6" name="Slide Number Placeholder 5"/>
          <p:cNvSpPr>
            <a:spLocks noGrp="1"/>
          </p:cNvSpPr>
          <p:nvPr>
            <p:ph type="sldNum" sz="quarter" idx="12"/>
          </p:nvPr>
        </p:nvSpPr>
        <p:spPr/>
        <p:txBody>
          <a:bodyPr/>
          <a:lstStyle/>
          <a:p>
            <a:r>
              <a:rPr lang="en-US" dirty="0" smtClean="0"/>
              <a:t>11-</a:t>
            </a:r>
            <a:fld id="{C238F03A-58E1-4ECA-9024-348A9A81A53D}" type="slidenum">
              <a:rPr lang="en-US" smtClean="0"/>
              <a:pPr/>
              <a:t>22</a:t>
            </a:fld>
            <a:endParaRPr lang="en-US" dirty="0"/>
          </a:p>
        </p:txBody>
      </p:sp>
      <p:sp>
        <p:nvSpPr>
          <p:cNvPr id="7" name="Footer Placeholder 6"/>
          <p:cNvSpPr>
            <a:spLocks noGrp="1"/>
          </p:cNvSpPr>
          <p:nvPr>
            <p:ph type="ftr" sz="quarter" idx="11"/>
          </p:nvPr>
        </p:nvSpPr>
        <p:spPr/>
        <p:txBody>
          <a:bodyPr/>
          <a:lstStyle/>
          <a:p>
            <a:r>
              <a:rPr lang="en-US" smtClean="0"/>
              <a:t>©2014 Pearson Education, Inc. publishing as Prentice Hall</a:t>
            </a:r>
            <a:endParaRPr lang="en-US" dirty="0"/>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Rectangle 18"/>
          <p:cNvSpPr>
            <a:spLocks noGrp="1" noChangeArrowheads="1"/>
          </p:cNvSpPr>
          <p:nvPr>
            <p:ph type="title"/>
          </p:nvPr>
        </p:nvSpPr>
        <p:spPr>
          <a:xfrm>
            <a:off x="1600200" y="228600"/>
            <a:ext cx="7165975" cy="990600"/>
          </a:xfrm>
        </p:spPr>
        <p:txBody>
          <a:bodyPr/>
          <a:lstStyle/>
          <a:p>
            <a:pPr fontAlgn="auto">
              <a:spcAft>
                <a:spcPts val="0"/>
              </a:spcAft>
              <a:defRPr/>
            </a:pPr>
            <a:r>
              <a:rPr lang="en-US" dirty="0" smtClean="0">
                <a:ea typeface="+mj-ea"/>
                <a:cs typeface="+mj-cs"/>
              </a:rPr>
              <a:t>Logistical Functions</a:t>
            </a:r>
          </a:p>
        </p:txBody>
      </p:sp>
      <p:sp>
        <p:nvSpPr>
          <p:cNvPr id="33794" name="Rectangle 19"/>
          <p:cNvSpPr>
            <a:spLocks noGrp="1" noChangeArrowheads="1"/>
          </p:cNvSpPr>
          <p:nvPr>
            <p:ph type="body" idx="1"/>
          </p:nvPr>
        </p:nvSpPr>
        <p:spPr>
          <a:xfrm>
            <a:off x="1600200" y="1524000"/>
            <a:ext cx="7086600" cy="4572000"/>
          </a:xfrm>
        </p:spPr>
        <p:txBody>
          <a:bodyPr>
            <a:normAutofit lnSpcReduction="10000"/>
          </a:bodyPr>
          <a:lstStyle/>
          <a:p>
            <a:r>
              <a:rPr lang="en-US" sz="2500" dirty="0" smtClean="0"/>
              <a:t>Logistical functions include physical distribution activities, such as:</a:t>
            </a:r>
          </a:p>
          <a:p>
            <a:pPr marL="1028700" lvl="1"/>
            <a:r>
              <a:rPr lang="en-US" sz="2400" dirty="0" smtClean="0"/>
              <a:t>Transportation</a:t>
            </a:r>
          </a:p>
          <a:p>
            <a:pPr marL="1028700" lvl="1"/>
            <a:r>
              <a:rPr lang="en-US" sz="2400" dirty="0" smtClean="0"/>
              <a:t>Inventory storage</a:t>
            </a:r>
          </a:p>
          <a:p>
            <a:pPr marL="1028700" lvl="1"/>
            <a:r>
              <a:rPr lang="en-US" sz="2400" dirty="0" smtClean="0"/>
              <a:t>Aggregation of products</a:t>
            </a:r>
          </a:p>
          <a:p>
            <a:r>
              <a:rPr lang="en-US" sz="2500" dirty="0" smtClean="0"/>
              <a:t>Logistical functions are often outsourced to third-party specialists such as UPS or FedEx.</a:t>
            </a:r>
          </a:p>
          <a:p>
            <a:r>
              <a:rPr lang="en-US" sz="2500" dirty="0" smtClean="0"/>
              <a:t>Radio frequency identification (RFID) tags are used to transmit a signal to scanners.</a:t>
            </a:r>
          </a:p>
          <a:p>
            <a:r>
              <a:rPr lang="en-US" sz="2500" dirty="0" smtClean="0"/>
              <a:t>Third-party logistics providers such as UPS or FedEx can provide value-added services.</a:t>
            </a:r>
          </a:p>
          <a:p>
            <a:endParaRPr lang="en-US" sz="2000" dirty="0" smtClean="0"/>
          </a:p>
        </p:txBody>
      </p:sp>
      <p:sp>
        <p:nvSpPr>
          <p:cNvPr id="6" name="Slide Number Placeholder 5"/>
          <p:cNvSpPr>
            <a:spLocks noGrp="1"/>
          </p:cNvSpPr>
          <p:nvPr>
            <p:ph type="sldNum" sz="quarter" idx="12"/>
          </p:nvPr>
        </p:nvSpPr>
        <p:spPr/>
        <p:txBody>
          <a:bodyPr/>
          <a:lstStyle/>
          <a:p>
            <a:r>
              <a:rPr lang="en-US" dirty="0" smtClean="0"/>
              <a:t>11-</a:t>
            </a:r>
            <a:fld id="{C238F03A-58E1-4ECA-9024-348A9A81A53D}" type="slidenum">
              <a:rPr lang="en-US" smtClean="0"/>
              <a:pPr/>
              <a:t>23</a:t>
            </a:fld>
            <a:endParaRPr lang="en-US" dirty="0"/>
          </a:p>
        </p:txBody>
      </p:sp>
      <p:sp>
        <p:nvSpPr>
          <p:cNvPr id="7" name="Footer Placeholder 6"/>
          <p:cNvSpPr>
            <a:spLocks noGrp="1"/>
          </p:cNvSpPr>
          <p:nvPr>
            <p:ph type="ftr" sz="quarter" idx="11"/>
          </p:nvPr>
        </p:nvSpPr>
        <p:spPr/>
        <p:txBody>
          <a:bodyPr/>
          <a:lstStyle/>
          <a:p>
            <a:r>
              <a:rPr lang="en-US" smtClean="0"/>
              <a:t>©2014 Pearson Education, Inc. publishing as Prentice Hall</a:t>
            </a:r>
            <a:endParaRPr lang="en-US" dirty="0"/>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199"/>
          <p:cNvSpPr>
            <a:spLocks noGrp="1" noChangeArrowheads="1"/>
          </p:cNvSpPr>
          <p:nvPr>
            <p:ph type="body" idx="1"/>
          </p:nvPr>
        </p:nvSpPr>
        <p:spPr>
          <a:xfrm>
            <a:off x="1295400" y="1752600"/>
            <a:ext cx="7543800" cy="4343400"/>
          </a:xfrm>
        </p:spPr>
        <p:txBody>
          <a:bodyPr/>
          <a:lstStyle/>
          <a:p>
            <a:pPr>
              <a:lnSpc>
                <a:spcPct val="90000"/>
              </a:lnSpc>
              <a:spcBef>
                <a:spcPct val="0"/>
              </a:spcBef>
            </a:pPr>
            <a:r>
              <a:rPr lang="en-US" sz="2800" dirty="0" smtClean="0"/>
              <a:t>25% of deliveries require multiple delivery attempts.</a:t>
            </a:r>
          </a:p>
          <a:p>
            <a:pPr>
              <a:lnSpc>
                <a:spcPct val="90000"/>
              </a:lnSpc>
              <a:spcBef>
                <a:spcPct val="0"/>
              </a:spcBef>
            </a:pPr>
            <a:r>
              <a:rPr lang="en-US" sz="2800" dirty="0" smtClean="0"/>
              <a:t>30% of packages are left on doorsteps, with possibilities for theft.</a:t>
            </a:r>
          </a:p>
          <a:p>
            <a:pPr>
              <a:lnSpc>
                <a:spcPct val="90000"/>
              </a:lnSpc>
              <a:spcBef>
                <a:spcPct val="0"/>
              </a:spcBef>
            </a:pPr>
            <a:r>
              <a:rPr lang="en-US" sz="2800" dirty="0" smtClean="0"/>
              <a:t>Innovative firms are introducing solutions.</a:t>
            </a:r>
          </a:p>
          <a:p>
            <a:pPr lvl="1">
              <a:lnSpc>
                <a:spcPct val="90000"/>
              </a:lnSpc>
              <a:spcBef>
                <a:spcPct val="0"/>
              </a:spcBef>
            </a:pPr>
            <a:r>
              <a:rPr lang="en-US" sz="2800" dirty="0" smtClean="0"/>
              <a:t>Smart box.</a:t>
            </a:r>
          </a:p>
          <a:p>
            <a:pPr lvl="1">
              <a:lnSpc>
                <a:spcPct val="90000"/>
              </a:lnSpc>
              <a:spcBef>
                <a:spcPct val="0"/>
              </a:spcBef>
            </a:pPr>
            <a:r>
              <a:rPr lang="en-US" sz="2800" dirty="0" smtClean="0"/>
              <a:t>Retail aggregator model: delivery at convenience stores or service stations.</a:t>
            </a:r>
          </a:p>
          <a:p>
            <a:pPr lvl="1">
              <a:lnSpc>
                <a:spcPct val="90000"/>
              </a:lnSpc>
              <a:spcBef>
                <a:spcPct val="0"/>
              </a:spcBef>
            </a:pPr>
            <a:r>
              <a:rPr lang="en-US" sz="2800" i="1" dirty="0" smtClean="0"/>
              <a:t>E-stops, </a:t>
            </a:r>
            <a:r>
              <a:rPr lang="en-US" sz="2800" dirty="0" smtClean="0"/>
              <a:t>storefronts for customer package pickups</a:t>
            </a:r>
            <a:r>
              <a:rPr lang="en-US" sz="2800" i="1" dirty="0" smtClean="0"/>
              <a:t>.</a:t>
            </a:r>
          </a:p>
          <a:p>
            <a:pPr lvl="1">
              <a:lnSpc>
                <a:spcPct val="90000"/>
              </a:lnSpc>
              <a:spcBef>
                <a:spcPct val="0"/>
              </a:spcBef>
            </a:pPr>
            <a:r>
              <a:rPr lang="en-US" sz="2800" dirty="0" smtClean="0"/>
              <a:t>Order online for offline retail delivery.</a:t>
            </a:r>
          </a:p>
        </p:txBody>
      </p:sp>
      <p:sp>
        <p:nvSpPr>
          <p:cNvPr id="30724" name="Rectangle 200"/>
          <p:cNvSpPr>
            <a:spLocks noGrp="1" noChangeArrowheads="1"/>
          </p:cNvSpPr>
          <p:nvPr>
            <p:ph type="title"/>
          </p:nvPr>
        </p:nvSpPr>
        <p:spPr>
          <a:xfrm>
            <a:off x="1066800" y="228600"/>
            <a:ext cx="7775575" cy="1295400"/>
          </a:xfrm>
        </p:spPr>
        <p:txBody>
          <a:bodyPr/>
          <a:lstStyle/>
          <a:p>
            <a:pPr fontAlgn="auto">
              <a:spcAft>
                <a:spcPts val="0"/>
              </a:spcAft>
              <a:defRPr/>
            </a:pPr>
            <a:r>
              <a:rPr lang="en-US" dirty="0" smtClean="0">
                <a:ea typeface="+mj-ea"/>
                <a:cs typeface="+mj-cs"/>
              </a:rPr>
              <a:t>The Last Mile Problem</a:t>
            </a:r>
          </a:p>
        </p:txBody>
      </p:sp>
      <p:sp>
        <p:nvSpPr>
          <p:cNvPr id="6" name="Slide Number Placeholder 5"/>
          <p:cNvSpPr>
            <a:spLocks noGrp="1"/>
          </p:cNvSpPr>
          <p:nvPr>
            <p:ph type="sldNum" sz="quarter" idx="12"/>
          </p:nvPr>
        </p:nvSpPr>
        <p:spPr/>
        <p:txBody>
          <a:bodyPr/>
          <a:lstStyle/>
          <a:p>
            <a:r>
              <a:rPr lang="en-US" dirty="0" smtClean="0"/>
              <a:t>11-</a:t>
            </a:r>
            <a:fld id="{C238F03A-58E1-4ECA-9024-348A9A81A53D}" type="slidenum">
              <a:rPr lang="en-US" smtClean="0"/>
              <a:pPr/>
              <a:t>24</a:t>
            </a:fld>
            <a:endParaRPr lang="en-US" dirty="0"/>
          </a:p>
        </p:txBody>
      </p:sp>
      <p:sp>
        <p:nvSpPr>
          <p:cNvPr id="7" name="Footer Placeholder 6"/>
          <p:cNvSpPr>
            <a:spLocks noGrp="1"/>
          </p:cNvSpPr>
          <p:nvPr>
            <p:ph type="ftr" sz="quarter" idx="11"/>
          </p:nvPr>
        </p:nvSpPr>
        <p:spPr/>
        <p:txBody>
          <a:bodyPr/>
          <a:lstStyle/>
          <a:p>
            <a:r>
              <a:rPr lang="en-US" smtClean="0"/>
              <a:t>©2014 Pearson Education, Inc. publishing as Prentice Hall</a:t>
            </a:r>
            <a:endParaRPr lang="en-US" dirty="0"/>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Rectangle 7"/>
          <p:cNvSpPr>
            <a:spLocks noGrp="1" noChangeArrowheads="1"/>
          </p:cNvSpPr>
          <p:nvPr>
            <p:ph type="title"/>
          </p:nvPr>
        </p:nvSpPr>
        <p:spPr>
          <a:xfrm>
            <a:off x="1295400" y="381000"/>
            <a:ext cx="7696200" cy="990600"/>
          </a:xfrm>
        </p:spPr>
        <p:txBody>
          <a:bodyPr/>
          <a:lstStyle/>
          <a:p>
            <a:pPr fontAlgn="auto">
              <a:spcAft>
                <a:spcPts val="0"/>
              </a:spcAft>
              <a:defRPr/>
            </a:pPr>
            <a:r>
              <a:rPr lang="en-US" dirty="0" smtClean="0">
                <a:ea typeface="+mj-ea"/>
                <a:cs typeface="+mj-cs"/>
              </a:rPr>
              <a:t>Market Research</a:t>
            </a:r>
          </a:p>
        </p:txBody>
      </p:sp>
      <p:sp>
        <p:nvSpPr>
          <p:cNvPr id="35842" name="Rectangle 8"/>
          <p:cNvSpPr>
            <a:spLocks noGrp="1" noChangeArrowheads="1"/>
          </p:cNvSpPr>
          <p:nvPr>
            <p:ph type="body" idx="1"/>
          </p:nvPr>
        </p:nvSpPr>
        <p:spPr>
          <a:xfrm>
            <a:off x="1295400" y="1447800"/>
            <a:ext cx="7620000" cy="4724400"/>
          </a:xfrm>
        </p:spPr>
        <p:txBody>
          <a:bodyPr>
            <a:normAutofit fontScale="92500"/>
          </a:bodyPr>
          <a:lstStyle/>
          <a:p>
            <a:pPr>
              <a:spcBef>
                <a:spcPts val="600"/>
              </a:spcBef>
            </a:pPr>
            <a:r>
              <a:rPr lang="en-US" sz="2800" dirty="0" smtClean="0"/>
              <a:t>Market research is a major function of the distribution channel.</a:t>
            </a:r>
          </a:p>
          <a:p>
            <a:pPr>
              <a:spcBef>
                <a:spcPts val="600"/>
              </a:spcBef>
            </a:pPr>
            <a:r>
              <a:rPr lang="en-US" sz="2800" dirty="0" smtClean="0"/>
              <a:t>There are costs and benefits of internet-based market research.</a:t>
            </a:r>
          </a:p>
          <a:p>
            <a:pPr lvl="1">
              <a:spcBef>
                <a:spcPts val="600"/>
              </a:spcBef>
            </a:pPr>
            <a:r>
              <a:rPr lang="en-US" sz="2800" dirty="0" smtClean="0"/>
              <a:t>Some information is free.</a:t>
            </a:r>
          </a:p>
          <a:p>
            <a:pPr lvl="1">
              <a:spcBef>
                <a:spcPts val="600"/>
              </a:spcBef>
            </a:pPr>
            <a:r>
              <a:rPr lang="en-US" sz="2800" dirty="0" smtClean="0"/>
              <a:t>Employees can conduct research from their desks.</a:t>
            </a:r>
          </a:p>
          <a:p>
            <a:pPr lvl="1">
              <a:spcBef>
                <a:spcPts val="600"/>
              </a:spcBef>
            </a:pPr>
            <a:r>
              <a:rPr lang="en-US" sz="2800" dirty="0" smtClean="0"/>
              <a:t>I</a:t>
            </a:r>
            <a:r>
              <a:rPr lang="en-US" sz="2800" smtClean="0"/>
              <a:t>nternet-based </a:t>
            </a:r>
            <a:r>
              <a:rPr lang="en-US" sz="2800" dirty="0" smtClean="0"/>
              <a:t>information tends to be timelier.</a:t>
            </a:r>
          </a:p>
          <a:p>
            <a:pPr lvl="1">
              <a:spcBef>
                <a:spcPts val="600"/>
              </a:spcBef>
            </a:pPr>
            <a:r>
              <a:rPr lang="en-US" sz="2800" dirty="0" smtClean="0"/>
              <a:t>Web-based information is in digital form.</a:t>
            </a:r>
          </a:p>
          <a:p>
            <a:pPr lvl="1">
              <a:spcBef>
                <a:spcPts val="600"/>
              </a:spcBef>
            </a:pPr>
            <a:r>
              <a:rPr lang="en-US" sz="2800" dirty="0" smtClean="0"/>
              <a:t>E-marketers can receive detailed reports.</a:t>
            </a:r>
          </a:p>
        </p:txBody>
      </p:sp>
      <p:sp>
        <p:nvSpPr>
          <p:cNvPr id="6" name="Slide Number Placeholder 5"/>
          <p:cNvSpPr>
            <a:spLocks noGrp="1"/>
          </p:cNvSpPr>
          <p:nvPr>
            <p:ph type="sldNum" sz="quarter" idx="12"/>
          </p:nvPr>
        </p:nvSpPr>
        <p:spPr/>
        <p:txBody>
          <a:bodyPr/>
          <a:lstStyle/>
          <a:p>
            <a:r>
              <a:rPr lang="en-US" dirty="0" smtClean="0"/>
              <a:t>11-</a:t>
            </a:r>
            <a:fld id="{C238F03A-58E1-4ECA-9024-348A9A81A53D}" type="slidenum">
              <a:rPr lang="en-US" smtClean="0"/>
              <a:pPr/>
              <a:t>25</a:t>
            </a:fld>
            <a:endParaRPr lang="en-US" dirty="0"/>
          </a:p>
        </p:txBody>
      </p:sp>
      <p:sp>
        <p:nvSpPr>
          <p:cNvPr id="7" name="Footer Placeholder 6"/>
          <p:cNvSpPr>
            <a:spLocks noGrp="1"/>
          </p:cNvSpPr>
          <p:nvPr>
            <p:ph type="ftr" sz="quarter" idx="11"/>
          </p:nvPr>
        </p:nvSpPr>
        <p:spPr/>
        <p:txBody>
          <a:bodyPr/>
          <a:lstStyle/>
          <a:p>
            <a:r>
              <a:rPr lang="en-US" smtClean="0"/>
              <a:t>©2014 Pearson Education, Inc. publishing as Prentice Hall</a:t>
            </a:r>
            <a:endParaRPr lang="en-US" dirty="0"/>
          </a:p>
        </p:txBody>
      </p:sp>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Rectangle 18"/>
          <p:cNvSpPr>
            <a:spLocks noGrp="1" noChangeArrowheads="1"/>
          </p:cNvSpPr>
          <p:nvPr>
            <p:ph type="title"/>
          </p:nvPr>
        </p:nvSpPr>
        <p:spPr>
          <a:xfrm>
            <a:off x="1447800" y="228600"/>
            <a:ext cx="7318375" cy="990600"/>
          </a:xfrm>
        </p:spPr>
        <p:txBody>
          <a:bodyPr/>
          <a:lstStyle/>
          <a:p>
            <a:pPr fontAlgn="auto">
              <a:spcAft>
                <a:spcPts val="0"/>
              </a:spcAft>
              <a:defRPr/>
            </a:pPr>
            <a:r>
              <a:rPr lang="en-US" dirty="0" smtClean="0">
                <a:ea typeface="+mj-ea"/>
                <a:cs typeface="+mj-cs"/>
              </a:rPr>
              <a:t>Financing</a:t>
            </a:r>
          </a:p>
        </p:txBody>
      </p:sp>
      <p:sp>
        <p:nvSpPr>
          <p:cNvPr id="32772" name="Rectangle 19"/>
          <p:cNvSpPr>
            <a:spLocks noGrp="1" noChangeArrowheads="1"/>
          </p:cNvSpPr>
          <p:nvPr>
            <p:ph type="body" idx="1"/>
          </p:nvPr>
        </p:nvSpPr>
        <p:spPr>
          <a:xfrm>
            <a:off x="1524000" y="1447800"/>
            <a:ext cx="7242175" cy="4572000"/>
          </a:xfrm>
        </p:spPr>
        <p:txBody>
          <a:bodyPr>
            <a:normAutofit/>
          </a:bodyPr>
          <a:lstStyle/>
          <a:p>
            <a:pPr>
              <a:lnSpc>
                <a:spcPct val="90000"/>
              </a:lnSpc>
              <a:spcBef>
                <a:spcPts val="600"/>
              </a:spcBef>
            </a:pPr>
            <a:r>
              <a:rPr lang="en-US" sz="2800" dirty="0" smtClean="0"/>
              <a:t>Intermediaries want to make it easy for customers to pay in order to close the sale.</a:t>
            </a:r>
          </a:p>
          <a:p>
            <a:pPr>
              <a:lnSpc>
                <a:spcPct val="90000"/>
              </a:lnSpc>
              <a:spcBef>
                <a:spcPts val="600"/>
              </a:spcBef>
            </a:pPr>
            <a:r>
              <a:rPr lang="en-US" sz="2800" dirty="0" smtClean="0"/>
              <a:t>Credit card companies have formed Secure Electronic Transaction (SET).</a:t>
            </a:r>
          </a:p>
          <a:p>
            <a:pPr lvl="1">
              <a:lnSpc>
                <a:spcPct val="90000"/>
              </a:lnSpc>
              <a:spcBef>
                <a:spcPts val="600"/>
              </a:spcBef>
            </a:pPr>
            <a:r>
              <a:rPr lang="en-US" sz="2800" dirty="0" smtClean="0"/>
              <a:t>Legitimizes merchants and consumers.</a:t>
            </a:r>
          </a:p>
          <a:p>
            <a:pPr lvl="1">
              <a:lnSpc>
                <a:spcPct val="90000"/>
              </a:lnSpc>
              <a:spcBef>
                <a:spcPts val="600"/>
              </a:spcBef>
            </a:pPr>
            <a:r>
              <a:rPr lang="en-US" sz="2800" dirty="0" smtClean="0"/>
              <a:t>Protects consumers’ credit card numbers.</a:t>
            </a:r>
          </a:p>
          <a:p>
            <a:pPr lvl="1">
              <a:lnSpc>
                <a:spcPct val="90000"/>
              </a:lnSpc>
              <a:spcBef>
                <a:spcPts val="600"/>
              </a:spcBef>
            </a:pPr>
            <a:r>
              <a:rPr lang="en-US" sz="2800" dirty="0" smtClean="0"/>
              <a:t>U.S. customers have a maximum $50 liability for purchases made with a stolen card.</a:t>
            </a:r>
            <a:endParaRPr lang="en-US" dirty="0" smtClean="0"/>
          </a:p>
        </p:txBody>
      </p:sp>
      <p:sp>
        <p:nvSpPr>
          <p:cNvPr id="6" name="Slide Number Placeholder 5"/>
          <p:cNvSpPr>
            <a:spLocks noGrp="1"/>
          </p:cNvSpPr>
          <p:nvPr>
            <p:ph type="sldNum" sz="quarter" idx="12"/>
          </p:nvPr>
        </p:nvSpPr>
        <p:spPr/>
        <p:txBody>
          <a:bodyPr/>
          <a:lstStyle/>
          <a:p>
            <a:r>
              <a:rPr lang="en-US" dirty="0" smtClean="0"/>
              <a:t>11-</a:t>
            </a:r>
            <a:fld id="{C238F03A-58E1-4ECA-9024-348A9A81A53D}" type="slidenum">
              <a:rPr lang="en-US" smtClean="0"/>
              <a:pPr/>
              <a:t>26</a:t>
            </a:fld>
            <a:endParaRPr lang="en-US" dirty="0"/>
          </a:p>
        </p:txBody>
      </p:sp>
      <p:sp>
        <p:nvSpPr>
          <p:cNvPr id="7" name="Footer Placeholder 6"/>
          <p:cNvSpPr>
            <a:spLocks noGrp="1"/>
          </p:cNvSpPr>
          <p:nvPr>
            <p:ph type="ftr" sz="quarter" idx="11"/>
          </p:nvPr>
        </p:nvSpPr>
        <p:spPr/>
        <p:txBody>
          <a:bodyPr/>
          <a:lstStyle/>
          <a:p>
            <a:r>
              <a:rPr lang="en-US" smtClean="0"/>
              <a:t>©2014 Pearson Education, Inc. publishing as Prentice Hall</a:t>
            </a:r>
            <a:endParaRPr lang="en-US" dirty="0"/>
          </a:p>
        </p:txBody>
      </p:sp>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6"/>
          <p:cNvSpPr>
            <a:spLocks noGrp="1" noChangeArrowheads="1"/>
          </p:cNvSpPr>
          <p:nvPr>
            <p:ph type="title"/>
          </p:nvPr>
        </p:nvSpPr>
        <p:spPr>
          <a:xfrm>
            <a:off x="1447800" y="228600"/>
            <a:ext cx="7315200" cy="1143000"/>
          </a:xfrm>
        </p:spPr>
        <p:txBody>
          <a:bodyPr/>
          <a:lstStyle/>
          <a:p>
            <a:pPr fontAlgn="auto">
              <a:spcAft>
                <a:spcPts val="0"/>
              </a:spcAft>
              <a:defRPr/>
            </a:pPr>
            <a:r>
              <a:rPr lang="en-US" dirty="0" smtClean="0">
                <a:ea typeface="+mj-ea"/>
                <a:cs typeface="+mj-cs"/>
              </a:rPr>
              <a:t>Distribution System</a:t>
            </a:r>
          </a:p>
        </p:txBody>
      </p:sp>
      <p:sp>
        <p:nvSpPr>
          <p:cNvPr id="33796" name="Rectangle 7"/>
          <p:cNvSpPr>
            <a:spLocks noGrp="1" noChangeArrowheads="1"/>
          </p:cNvSpPr>
          <p:nvPr>
            <p:ph type="body" idx="1"/>
          </p:nvPr>
        </p:nvSpPr>
        <p:spPr>
          <a:xfrm>
            <a:off x="1295400" y="1447800"/>
            <a:ext cx="7010400" cy="4419600"/>
          </a:xfrm>
        </p:spPr>
        <p:txBody>
          <a:bodyPr>
            <a:normAutofit/>
          </a:bodyPr>
          <a:lstStyle/>
          <a:p>
            <a:pPr>
              <a:lnSpc>
                <a:spcPct val="80000"/>
              </a:lnSpc>
              <a:spcBef>
                <a:spcPts val="600"/>
              </a:spcBef>
            </a:pPr>
            <a:r>
              <a:rPr lang="en-US" sz="2800" dirty="0" smtClean="0"/>
              <a:t>There are 3 ways to define the scope of the channel as a system.</a:t>
            </a:r>
          </a:p>
          <a:p>
            <a:pPr lvl="1">
              <a:lnSpc>
                <a:spcPct val="80000"/>
              </a:lnSpc>
              <a:spcBef>
                <a:spcPts val="600"/>
              </a:spcBef>
            </a:pPr>
            <a:r>
              <a:rPr lang="en-US" sz="2800" dirty="0" smtClean="0"/>
              <a:t>Distribution functions that are downstream from the manufacturer to the consumer.</a:t>
            </a:r>
          </a:p>
          <a:p>
            <a:pPr lvl="1">
              <a:lnSpc>
                <a:spcPct val="80000"/>
              </a:lnSpc>
              <a:spcBef>
                <a:spcPts val="600"/>
              </a:spcBef>
            </a:pPr>
            <a:r>
              <a:rPr lang="en-US" sz="2800" dirty="0" smtClean="0"/>
              <a:t>The supply chain, upstream from the manufacturer, working backward to raw materials.</a:t>
            </a:r>
          </a:p>
          <a:p>
            <a:pPr lvl="1">
              <a:lnSpc>
                <a:spcPct val="80000"/>
              </a:lnSpc>
              <a:spcBef>
                <a:spcPts val="600"/>
              </a:spcBef>
            </a:pPr>
            <a:r>
              <a:rPr lang="en-US" sz="2800" dirty="0" smtClean="0"/>
              <a:t>Consider the supply chain, manufacturer, and distribution channel as an integrated system called the value chain or </a:t>
            </a:r>
            <a:r>
              <a:rPr lang="en-US" sz="2800" i="1" dirty="0" smtClean="0"/>
              <a:t>integrated logistics</a:t>
            </a:r>
            <a:r>
              <a:rPr lang="en-US" sz="2800" dirty="0" smtClean="0"/>
              <a:t>.</a:t>
            </a:r>
          </a:p>
        </p:txBody>
      </p:sp>
      <p:sp>
        <p:nvSpPr>
          <p:cNvPr id="6" name="Slide Number Placeholder 5"/>
          <p:cNvSpPr>
            <a:spLocks noGrp="1"/>
          </p:cNvSpPr>
          <p:nvPr>
            <p:ph type="sldNum" sz="quarter" idx="12"/>
          </p:nvPr>
        </p:nvSpPr>
        <p:spPr/>
        <p:txBody>
          <a:bodyPr/>
          <a:lstStyle/>
          <a:p>
            <a:r>
              <a:rPr lang="en-US" dirty="0" smtClean="0"/>
              <a:t>11-</a:t>
            </a:r>
            <a:fld id="{C238F03A-58E1-4ECA-9024-348A9A81A53D}" type="slidenum">
              <a:rPr lang="en-US" smtClean="0"/>
              <a:pPr/>
              <a:t>27</a:t>
            </a:fld>
            <a:endParaRPr lang="en-US" dirty="0"/>
          </a:p>
        </p:txBody>
      </p:sp>
      <p:sp>
        <p:nvSpPr>
          <p:cNvPr id="7" name="Footer Placeholder 6"/>
          <p:cNvSpPr>
            <a:spLocks noGrp="1"/>
          </p:cNvSpPr>
          <p:nvPr>
            <p:ph type="ftr" sz="quarter" idx="11"/>
          </p:nvPr>
        </p:nvSpPr>
        <p:spPr/>
        <p:txBody>
          <a:bodyPr/>
          <a:lstStyle/>
          <a:p>
            <a:r>
              <a:rPr lang="en-US" smtClean="0"/>
              <a:t>©2014 Pearson Education, Inc. publishing as Prentice Hall</a:t>
            </a:r>
            <a:endParaRPr lang="en-US" dirty="0"/>
          </a:p>
        </p:txBody>
      </p:sp>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Rectangle 4"/>
          <p:cNvSpPr>
            <a:spLocks noGrp="1" noChangeArrowheads="1"/>
          </p:cNvSpPr>
          <p:nvPr>
            <p:ph type="title"/>
          </p:nvPr>
        </p:nvSpPr>
        <p:spPr>
          <a:xfrm>
            <a:off x="1752600" y="274638"/>
            <a:ext cx="6172200" cy="1143000"/>
          </a:xfrm>
        </p:spPr>
        <p:txBody>
          <a:bodyPr>
            <a:normAutofit fontScale="90000"/>
          </a:bodyPr>
          <a:lstStyle/>
          <a:p>
            <a:pPr fontAlgn="auto">
              <a:spcAft>
                <a:spcPts val="0"/>
              </a:spcAft>
              <a:defRPr/>
            </a:pPr>
            <a:r>
              <a:rPr lang="en-US" sz="4000" dirty="0" smtClean="0">
                <a:ea typeface="+mj-ea"/>
                <a:cs typeface="+mj-cs"/>
              </a:rPr>
              <a:t>New Definition of Supply chain</a:t>
            </a:r>
          </a:p>
        </p:txBody>
      </p:sp>
      <p:pic>
        <p:nvPicPr>
          <p:cNvPr id="38915" name="Picture 2"/>
          <p:cNvPicPr>
            <a:picLocks noChangeAspect="1" noChangeArrowheads="1"/>
          </p:cNvPicPr>
          <p:nvPr/>
        </p:nvPicPr>
        <p:blipFill>
          <a:blip r:embed="rId2" cstate="print"/>
          <a:srcRect/>
          <a:stretch>
            <a:fillRect/>
          </a:stretch>
        </p:blipFill>
        <p:spPr bwMode="auto">
          <a:xfrm>
            <a:off x="1066800" y="1524000"/>
            <a:ext cx="7162800" cy="4495800"/>
          </a:xfrm>
          <a:prstGeom prst="rect">
            <a:avLst/>
          </a:prstGeom>
          <a:noFill/>
          <a:ln w="9525">
            <a:noFill/>
            <a:miter lim="800000"/>
            <a:headEnd/>
            <a:tailEnd/>
          </a:ln>
        </p:spPr>
      </p:pic>
      <p:sp>
        <p:nvSpPr>
          <p:cNvPr id="6" name="Slide Number Placeholder 5"/>
          <p:cNvSpPr>
            <a:spLocks noGrp="1"/>
          </p:cNvSpPr>
          <p:nvPr>
            <p:ph type="sldNum" sz="quarter" idx="12"/>
          </p:nvPr>
        </p:nvSpPr>
        <p:spPr/>
        <p:txBody>
          <a:bodyPr/>
          <a:lstStyle/>
          <a:p>
            <a:r>
              <a:rPr lang="en-US" dirty="0" smtClean="0"/>
              <a:t>11-</a:t>
            </a:r>
            <a:fld id="{C238F03A-58E1-4ECA-9024-348A9A81A53D}" type="slidenum">
              <a:rPr lang="en-US" smtClean="0"/>
              <a:pPr/>
              <a:t>28</a:t>
            </a:fld>
            <a:endParaRPr lang="en-US" dirty="0"/>
          </a:p>
        </p:txBody>
      </p:sp>
      <p:sp>
        <p:nvSpPr>
          <p:cNvPr id="7" name="Footer Placeholder 6"/>
          <p:cNvSpPr>
            <a:spLocks noGrp="1"/>
          </p:cNvSpPr>
          <p:nvPr>
            <p:ph type="ftr" sz="quarter" idx="11"/>
          </p:nvPr>
        </p:nvSpPr>
        <p:spPr/>
        <p:txBody>
          <a:bodyPr/>
          <a:lstStyle/>
          <a:p>
            <a:r>
              <a:rPr lang="en-US" smtClean="0"/>
              <a:t>©2014 Pearson Education, Inc. publishing as Prentice Hall</a:t>
            </a:r>
            <a:endParaRPr lang="en-US" dirty="0"/>
          </a:p>
        </p:txBody>
      </p:sp>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274638"/>
            <a:ext cx="7391400" cy="1143000"/>
          </a:xfrm>
        </p:spPr>
        <p:txBody>
          <a:bodyPr/>
          <a:lstStyle/>
          <a:p>
            <a:r>
              <a:rPr lang="en-US" dirty="0" smtClean="0"/>
              <a:t>Supply Chain Management</a:t>
            </a:r>
            <a:endParaRPr lang="en-US" dirty="0"/>
          </a:p>
        </p:txBody>
      </p:sp>
      <p:sp>
        <p:nvSpPr>
          <p:cNvPr id="3" name="Content Placeholder 2"/>
          <p:cNvSpPr>
            <a:spLocks noGrp="1"/>
          </p:cNvSpPr>
          <p:nvPr>
            <p:ph idx="1"/>
          </p:nvPr>
        </p:nvSpPr>
        <p:spPr>
          <a:xfrm>
            <a:off x="1371600" y="1600200"/>
            <a:ext cx="7315200" cy="4525963"/>
          </a:xfrm>
        </p:spPr>
        <p:txBody>
          <a:bodyPr/>
          <a:lstStyle/>
          <a:p>
            <a:r>
              <a:rPr lang="en-US" sz="2800" dirty="0" smtClean="0"/>
              <a:t>Supply chain management (SCM) refers to the coordination of the flow of material, information, and finance.</a:t>
            </a:r>
          </a:p>
          <a:p>
            <a:r>
              <a:rPr lang="en-US" sz="2800" dirty="0" smtClean="0"/>
              <a:t>Key functions of supply chain management are continuous replenishment and build to order to help eliminate inventory.</a:t>
            </a:r>
          </a:p>
          <a:p>
            <a:r>
              <a:rPr lang="en-US" sz="2800" dirty="0" smtClean="0"/>
              <a:t>Supply chain participants use enterprise resource planning (ERP) systems to manage inventory and processes.</a:t>
            </a:r>
          </a:p>
          <a:p>
            <a:endParaRPr lang="en-US" dirty="0"/>
          </a:p>
        </p:txBody>
      </p:sp>
      <p:sp>
        <p:nvSpPr>
          <p:cNvPr id="6" name="Slide Number Placeholder 5"/>
          <p:cNvSpPr>
            <a:spLocks noGrp="1"/>
          </p:cNvSpPr>
          <p:nvPr>
            <p:ph type="sldNum" sz="quarter" idx="12"/>
          </p:nvPr>
        </p:nvSpPr>
        <p:spPr/>
        <p:txBody>
          <a:bodyPr/>
          <a:lstStyle/>
          <a:p>
            <a:r>
              <a:rPr lang="en-US" dirty="0" smtClean="0"/>
              <a:t>11-</a:t>
            </a:r>
            <a:fld id="{C238F03A-58E1-4ECA-9024-348A9A81A53D}" type="slidenum">
              <a:rPr lang="en-US" smtClean="0"/>
              <a:pPr/>
              <a:t>29</a:t>
            </a:fld>
            <a:endParaRPr lang="en-US" dirty="0"/>
          </a:p>
        </p:txBody>
      </p:sp>
      <p:sp>
        <p:nvSpPr>
          <p:cNvPr id="7" name="Footer Placeholder 6"/>
          <p:cNvSpPr>
            <a:spLocks noGrp="1"/>
          </p:cNvSpPr>
          <p:nvPr>
            <p:ph type="ftr" sz="quarter" idx="11"/>
          </p:nvPr>
        </p:nvSpPr>
        <p:spPr/>
        <p:txBody>
          <a:bodyPr/>
          <a:lstStyle/>
          <a:p>
            <a:r>
              <a:rPr lang="en-US" smtClean="0"/>
              <a:t>©2014 Pearson Education, Inc. publishing as Prentice Hall</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74638"/>
            <a:ext cx="7696200" cy="1143000"/>
          </a:xfrm>
        </p:spPr>
        <p:txBody>
          <a:bodyPr/>
          <a:lstStyle/>
          <a:p>
            <a:pPr fontAlgn="auto">
              <a:spcAft>
                <a:spcPts val="0"/>
              </a:spcAft>
              <a:defRPr/>
            </a:pPr>
            <a:r>
              <a:rPr lang="en-US" dirty="0" smtClean="0">
                <a:ea typeface="+mj-ea"/>
                <a:cs typeface="+mj-cs"/>
              </a:rPr>
              <a:t>The Zappos Story</a:t>
            </a:r>
            <a:endParaRPr lang="en-US" dirty="0">
              <a:ea typeface="+mj-ea"/>
              <a:cs typeface="+mj-cs"/>
            </a:endParaRPr>
          </a:p>
        </p:txBody>
      </p:sp>
      <p:sp>
        <p:nvSpPr>
          <p:cNvPr id="17410" name="Content Placeholder 2"/>
          <p:cNvSpPr>
            <a:spLocks noGrp="1"/>
          </p:cNvSpPr>
          <p:nvPr>
            <p:ph idx="1"/>
          </p:nvPr>
        </p:nvSpPr>
        <p:spPr>
          <a:xfrm>
            <a:off x="1143000" y="1600200"/>
            <a:ext cx="7543800" cy="4525963"/>
          </a:xfrm>
        </p:spPr>
        <p:txBody>
          <a:bodyPr/>
          <a:lstStyle/>
          <a:p>
            <a:pPr>
              <a:spcBef>
                <a:spcPts val="600"/>
              </a:spcBef>
            </a:pPr>
            <a:r>
              <a:rPr lang="en-US" sz="2600" dirty="0" smtClean="0"/>
              <a:t>Zappos is the world’s largest online shoe store.</a:t>
            </a:r>
          </a:p>
          <a:p>
            <a:pPr lvl="1">
              <a:spcBef>
                <a:spcPts val="600"/>
              </a:spcBef>
            </a:pPr>
            <a:r>
              <a:rPr lang="en-US" sz="2600" dirty="0" smtClean="0"/>
              <a:t>Sales over $1 billion in 2009.</a:t>
            </a:r>
          </a:p>
          <a:p>
            <a:pPr lvl="1">
              <a:spcBef>
                <a:spcPts val="600"/>
              </a:spcBef>
            </a:pPr>
            <a:r>
              <a:rPr lang="en-US" sz="2600" dirty="0" smtClean="0"/>
              <a:t>Part of amazon.com since November 2009.</a:t>
            </a:r>
          </a:p>
          <a:p>
            <a:pPr lvl="1">
              <a:spcBef>
                <a:spcPts val="600"/>
              </a:spcBef>
            </a:pPr>
            <a:r>
              <a:rPr lang="en-US" sz="2600" dirty="0" smtClean="0"/>
              <a:t>Operates as a wholly owned subsidiary in Henderson, NV.</a:t>
            </a:r>
          </a:p>
          <a:p>
            <a:pPr>
              <a:spcBef>
                <a:spcPts val="600"/>
              </a:spcBef>
            </a:pPr>
            <a:r>
              <a:rPr lang="en-US" sz="2600" dirty="0" smtClean="0"/>
              <a:t>Success factors include a culture of outstanding customer service.</a:t>
            </a:r>
          </a:p>
          <a:p>
            <a:pPr>
              <a:spcBef>
                <a:spcPts val="600"/>
              </a:spcBef>
            </a:pPr>
            <a:r>
              <a:rPr lang="en-US" sz="2600" dirty="0" smtClean="0"/>
              <a:t>Other success factors: great search engine marketing, strong word of mouth, astute competitiveness, and repeat customers.</a:t>
            </a:r>
            <a:endParaRPr lang="en-US" sz="3100" dirty="0" smtClean="0"/>
          </a:p>
        </p:txBody>
      </p:sp>
      <p:sp>
        <p:nvSpPr>
          <p:cNvPr id="6" name="Slide Number Placeholder 5"/>
          <p:cNvSpPr>
            <a:spLocks noGrp="1"/>
          </p:cNvSpPr>
          <p:nvPr>
            <p:ph type="sldNum" sz="quarter" idx="12"/>
          </p:nvPr>
        </p:nvSpPr>
        <p:spPr/>
        <p:txBody>
          <a:bodyPr/>
          <a:lstStyle/>
          <a:p>
            <a:r>
              <a:rPr lang="en-US" dirty="0" smtClean="0"/>
              <a:t>11-</a:t>
            </a:r>
            <a:fld id="{C238F03A-58E1-4ECA-9024-348A9A81A53D}" type="slidenum">
              <a:rPr lang="en-US" smtClean="0"/>
              <a:pPr/>
              <a:t>3</a:t>
            </a:fld>
            <a:endParaRPr lang="en-US" dirty="0"/>
          </a:p>
        </p:txBody>
      </p:sp>
      <p:sp>
        <p:nvSpPr>
          <p:cNvPr id="7" name="Footer Placeholder 6"/>
          <p:cNvSpPr>
            <a:spLocks noGrp="1"/>
          </p:cNvSpPr>
          <p:nvPr>
            <p:ph type="ftr" sz="quarter" idx="11"/>
          </p:nvPr>
        </p:nvSpPr>
        <p:spPr/>
        <p:txBody>
          <a:bodyPr/>
          <a:lstStyle/>
          <a:p>
            <a:r>
              <a:rPr lang="en-US" smtClean="0"/>
              <a:t>©2014 Pearson Education, Inc. publishing as Prentice Hall</a:t>
            </a:r>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274638"/>
            <a:ext cx="7086600" cy="1143000"/>
          </a:xfrm>
        </p:spPr>
        <p:txBody>
          <a:bodyPr>
            <a:normAutofit/>
          </a:bodyPr>
          <a:lstStyle/>
          <a:p>
            <a:r>
              <a:rPr lang="en-US" dirty="0" smtClean="0"/>
              <a:t>Channel Management and Power</a:t>
            </a:r>
            <a:endParaRPr lang="en-US" dirty="0"/>
          </a:p>
        </p:txBody>
      </p:sp>
      <p:sp>
        <p:nvSpPr>
          <p:cNvPr id="3" name="Content Placeholder 2"/>
          <p:cNvSpPr>
            <a:spLocks noGrp="1"/>
          </p:cNvSpPr>
          <p:nvPr>
            <p:ph idx="1"/>
          </p:nvPr>
        </p:nvSpPr>
        <p:spPr>
          <a:xfrm>
            <a:off x="1600200" y="1600201"/>
            <a:ext cx="7086600" cy="4191000"/>
          </a:xfrm>
        </p:spPr>
        <p:txBody>
          <a:bodyPr/>
          <a:lstStyle/>
          <a:p>
            <a:pPr>
              <a:lnSpc>
                <a:spcPct val="90000"/>
              </a:lnSpc>
            </a:pPr>
            <a:r>
              <a:rPr lang="en-US" sz="2800" dirty="0" smtClean="0"/>
              <a:t>Channel management requires coordination, communication, and control to avoid conflict among channel members.</a:t>
            </a:r>
          </a:p>
          <a:p>
            <a:pPr>
              <a:lnSpc>
                <a:spcPct val="90000"/>
              </a:lnSpc>
            </a:pPr>
            <a:r>
              <a:rPr lang="en-US" sz="2800" b="1" dirty="0" smtClean="0"/>
              <a:t>Electronic data interchange </a:t>
            </a:r>
            <a:r>
              <a:rPr lang="en-US" sz="2800" dirty="0" smtClean="0"/>
              <a:t>(EDI) is effective for establishing structural relationships among businesses.</a:t>
            </a:r>
          </a:p>
          <a:p>
            <a:pPr>
              <a:lnSpc>
                <a:spcPct val="90000"/>
              </a:lnSpc>
            </a:pPr>
            <a:r>
              <a:rPr lang="en-US" sz="2800" dirty="0" smtClean="0"/>
              <a:t>The goal is to create an internet-based, open system so that suppliers and buyers can seamlessly integrate their systems.</a:t>
            </a:r>
          </a:p>
          <a:p>
            <a:endParaRPr lang="en-US" dirty="0"/>
          </a:p>
        </p:txBody>
      </p:sp>
      <p:sp>
        <p:nvSpPr>
          <p:cNvPr id="6" name="Slide Number Placeholder 5"/>
          <p:cNvSpPr>
            <a:spLocks noGrp="1"/>
          </p:cNvSpPr>
          <p:nvPr>
            <p:ph type="sldNum" sz="quarter" idx="12"/>
          </p:nvPr>
        </p:nvSpPr>
        <p:spPr/>
        <p:txBody>
          <a:bodyPr/>
          <a:lstStyle/>
          <a:p>
            <a:r>
              <a:rPr lang="en-US" dirty="0" smtClean="0"/>
              <a:t>11-</a:t>
            </a:r>
            <a:fld id="{C238F03A-58E1-4ECA-9024-348A9A81A53D}" type="slidenum">
              <a:rPr lang="en-US" smtClean="0"/>
              <a:pPr/>
              <a:t>30</a:t>
            </a:fld>
            <a:endParaRPr lang="en-US" dirty="0"/>
          </a:p>
        </p:txBody>
      </p:sp>
      <p:sp>
        <p:nvSpPr>
          <p:cNvPr id="7" name="Footer Placeholder 6"/>
          <p:cNvSpPr>
            <a:spLocks noGrp="1"/>
          </p:cNvSpPr>
          <p:nvPr>
            <p:ph type="ftr" sz="quarter" idx="11"/>
          </p:nvPr>
        </p:nvSpPr>
        <p:spPr/>
        <p:txBody>
          <a:bodyPr/>
          <a:lstStyle/>
          <a:p>
            <a:r>
              <a:rPr lang="en-US" smtClean="0"/>
              <a:t>©2014 Pearson Education, Inc. publishing as Prentice Hall</a:t>
            </a:r>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1" name="Rectangle 2"/>
          <p:cNvSpPr>
            <a:spLocks noGrp="1" noChangeArrowheads="1"/>
          </p:cNvSpPr>
          <p:nvPr>
            <p:ph type="title"/>
          </p:nvPr>
        </p:nvSpPr>
        <p:spPr>
          <a:xfrm>
            <a:off x="914400" y="228600"/>
            <a:ext cx="7851775" cy="990600"/>
          </a:xfrm>
        </p:spPr>
        <p:txBody>
          <a:bodyPr>
            <a:noAutofit/>
          </a:bodyPr>
          <a:lstStyle/>
          <a:p>
            <a:pPr fontAlgn="auto">
              <a:spcAft>
                <a:spcPts val="0"/>
              </a:spcAft>
              <a:defRPr/>
            </a:pPr>
            <a:r>
              <a:rPr lang="en-US" dirty="0" smtClean="0">
                <a:ea typeface="+mj-ea"/>
                <a:cs typeface="+mj-cs"/>
              </a:rPr>
              <a:t>Distribution Channel Metrics: </a:t>
            </a:r>
            <a:br>
              <a:rPr lang="en-US" dirty="0" smtClean="0">
                <a:ea typeface="+mj-ea"/>
                <a:cs typeface="+mj-cs"/>
              </a:rPr>
            </a:br>
            <a:r>
              <a:rPr lang="en-US" dirty="0" smtClean="0">
                <a:ea typeface="+mj-ea"/>
                <a:cs typeface="+mj-cs"/>
              </a:rPr>
              <a:t>B2C Market</a:t>
            </a:r>
          </a:p>
        </p:txBody>
      </p:sp>
      <p:sp>
        <p:nvSpPr>
          <p:cNvPr id="37892" name="Rectangle 3"/>
          <p:cNvSpPr>
            <a:spLocks noGrp="1" noChangeArrowheads="1"/>
          </p:cNvSpPr>
          <p:nvPr>
            <p:ph type="body" idx="1"/>
          </p:nvPr>
        </p:nvSpPr>
        <p:spPr>
          <a:xfrm>
            <a:off x="1371600" y="1600200"/>
            <a:ext cx="7543800" cy="4495800"/>
          </a:xfrm>
        </p:spPr>
        <p:txBody>
          <a:bodyPr rtlCol="0">
            <a:normAutofit fontScale="92500" lnSpcReduction="10000"/>
          </a:bodyPr>
          <a:lstStyle/>
          <a:p>
            <a:pPr>
              <a:lnSpc>
                <a:spcPct val="90000"/>
              </a:lnSpc>
              <a:spcBef>
                <a:spcPts val="1200"/>
              </a:spcBef>
              <a:defRPr/>
            </a:pPr>
            <a:r>
              <a:rPr lang="en-US" sz="3300" dirty="0" smtClean="0">
                <a:ea typeface="+mn-ea"/>
                <a:cs typeface="+mn-cs"/>
              </a:rPr>
              <a:t>U.S. consumers spent $194.3 billion online during 2011, only 4.6% of all retail sales.</a:t>
            </a:r>
          </a:p>
          <a:p>
            <a:pPr>
              <a:lnSpc>
                <a:spcPct val="90000"/>
              </a:lnSpc>
              <a:spcBef>
                <a:spcPts val="1200"/>
              </a:spcBef>
              <a:defRPr/>
            </a:pPr>
            <a:r>
              <a:rPr lang="en-US" sz="3300" dirty="0" smtClean="0">
                <a:ea typeface="+mn-ea"/>
                <a:cs typeface="+mn-cs"/>
              </a:rPr>
              <a:t>Besides revenue, B2C performance metrics may include:</a:t>
            </a:r>
          </a:p>
          <a:p>
            <a:pPr lvl="1">
              <a:lnSpc>
                <a:spcPct val="90000"/>
              </a:lnSpc>
              <a:spcBef>
                <a:spcPts val="1200"/>
              </a:spcBef>
              <a:defRPr/>
            </a:pPr>
            <a:r>
              <a:rPr lang="en-US" sz="3300" dirty="0" smtClean="0">
                <a:ea typeface="+mn-ea"/>
              </a:rPr>
              <a:t>ROI.</a:t>
            </a:r>
          </a:p>
          <a:p>
            <a:pPr lvl="1">
              <a:lnSpc>
                <a:spcPct val="90000"/>
              </a:lnSpc>
              <a:spcBef>
                <a:spcPts val="1200"/>
              </a:spcBef>
              <a:defRPr/>
            </a:pPr>
            <a:r>
              <a:rPr lang="en-US" sz="3300" dirty="0" smtClean="0">
                <a:ea typeface="+mn-ea"/>
              </a:rPr>
              <a:t>Customer satisfaction levels.</a:t>
            </a:r>
          </a:p>
          <a:p>
            <a:pPr lvl="1">
              <a:lnSpc>
                <a:spcPct val="90000"/>
              </a:lnSpc>
              <a:spcBef>
                <a:spcPts val="1200"/>
              </a:spcBef>
              <a:defRPr/>
            </a:pPr>
            <a:r>
              <a:rPr lang="en-US" sz="3300" dirty="0" smtClean="0">
                <a:ea typeface="+mn-ea"/>
              </a:rPr>
              <a:t>Customer acquisition costs.</a:t>
            </a:r>
          </a:p>
          <a:p>
            <a:pPr lvl="1">
              <a:lnSpc>
                <a:spcPct val="90000"/>
              </a:lnSpc>
              <a:spcBef>
                <a:spcPts val="1200"/>
              </a:spcBef>
              <a:defRPr/>
            </a:pPr>
            <a:r>
              <a:rPr lang="en-US" sz="3300" dirty="0" smtClean="0">
                <a:ea typeface="+mn-ea"/>
              </a:rPr>
              <a:t>Conversion rates.</a:t>
            </a:r>
          </a:p>
          <a:p>
            <a:pPr lvl="1">
              <a:lnSpc>
                <a:spcPct val="90000"/>
              </a:lnSpc>
              <a:spcBef>
                <a:spcPts val="1200"/>
              </a:spcBef>
              <a:defRPr/>
            </a:pPr>
            <a:r>
              <a:rPr lang="en-US" sz="3300" dirty="0" smtClean="0">
                <a:ea typeface="+mn-ea"/>
              </a:rPr>
              <a:t>Average order values.</a:t>
            </a:r>
          </a:p>
          <a:p>
            <a:pPr fontAlgn="auto">
              <a:lnSpc>
                <a:spcPct val="90000"/>
              </a:lnSpc>
              <a:spcAft>
                <a:spcPts val="0"/>
              </a:spcAft>
              <a:buFont typeface="Wingdings" pitchFamily="2" charset="2"/>
              <a:buChar char=""/>
              <a:defRPr/>
            </a:pPr>
            <a:endParaRPr lang="en-US" sz="2400" dirty="0" smtClean="0">
              <a:ea typeface="+mn-ea"/>
              <a:cs typeface="+mn-cs"/>
            </a:endParaRPr>
          </a:p>
          <a:p>
            <a:pPr fontAlgn="auto">
              <a:lnSpc>
                <a:spcPct val="90000"/>
              </a:lnSpc>
              <a:spcAft>
                <a:spcPts val="0"/>
              </a:spcAft>
              <a:buFontTx/>
              <a:buNone/>
              <a:defRPr/>
            </a:pPr>
            <a:endParaRPr lang="en-US" sz="2800" dirty="0" smtClean="0">
              <a:ea typeface="+mn-ea"/>
              <a:cs typeface="+mn-cs"/>
            </a:endParaRPr>
          </a:p>
        </p:txBody>
      </p:sp>
      <p:sp>
        <p:nvSpPr>
          <p:cNvPr id="6" name="Slide Number Placeholder 5"/>
          <p:cNvSpPr>
            <a:spLocks noGrp="1"/>
          </p:cNvSpPr>
          <p:nvPr>
            <p:ph type="sldNum" sz="quarter" idx="12"/>
          </p:nvPr>
        </p:nvSpPr>
        <p:spPr/>
        <p:txBody>
          <a:bodyPr/>
          <a:lstStyle/>
          <a:p>
            <a:r>
              <a:rPr lang="en-US" dirty="0" smtClean="0"/>
              <a:t>11-</a:t>
            </a:r>
            <a:fld id="{C238F03A-58E1-4ECA-9024-348A9A81A53D}" type="slidenum">
              <a:rPr lang="en-US" smtClean="0"/>
              <a:pPr/>
              <a:t>31</a:t>
            </a:fld>
            <a:endParaRPr lang="en-US" dirty="0"/>
          </a:p>
        </p:txBody>
      </p:sp>
      <p:sp>
        <p:nvSpPr>
          <p:cNvPr id="7" name="Footer Placeholder 6"/>
          <p:cNvSpPr>
            <a:spLocks noGrp="1"/>
          </p:cNvSpPr>
          <p:nvPr>
            <p:ph type="ftr" sz="quarter" idx="11"/>
          </p:nvPr>
        </p:nvSpPr>
        <p:spPr/>
        <p:txBody>
          <a:bodyPr/>
          <a:lstStyle/>
          <a:p>
            <a:r>
              <a:rPr lang="en-US" smtClean="0"/>
              <a:t>©2014 Pearson Education, Inc. publishing as Prentice Hall</a:t>
            </a:r>
            <a:endParaRPr lang="en-US" dirty="0"/>
          </a:p>
        </p:txBody>
      </p:sp>
    </p:spTree>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a:xfrm>
            <a:off x="1752600" y="381000"/>
            <a:ext cx="7086600" cy="1066800"/>
          </a:xfrm>
        </p:spPr>
        <p:txBody>
          <a:bodyPr>
            <a:noAutofit/>
          </a:bodyPr>
          <a:lstStyle/>
          <a:p>
            <a:pPr fontAlgn="auto">
              <a:spcAft>
                <a:spcPts val="0"/>
              </a:spcAft>
              <a:defRPr/>
            </a:pPr>
            <a:r>
              <a:rPr lang="en-US" dirty="0" smtClean="0">
                <a:ea typeface="+mj-ea"/>
                <a:cs typeface="+mj-cs"/>
              </a:rPr>
              <a:t>Distribution Channel Metrics: </a:t>
            </a:r>
            <a:br>
              <a:rPr lang="en-US" dirty="0" smtClean="0">
                <a:ea typeface="+mj-ea"/>
                <a:cs typeface="+mj-cs"/>
              </a:rPr>
            </a:br>
            <a:r>
              <a:rPr lang="en-US" dirty="0" smtClean="0">
                <a:ea typeface="+mj-ea"/>
                <a:cs typeface="+mj-cs"/>
              </a:rPr>
              <a:t>B2B Market</a:t>
            </a:r>
          </a:p>
        </p:txBody>
      </p:sp>
      <p:sp>
        <p:nvSpPr>
          <p:cNvPr id="43010" name="Content Placeholder 2"/>
          <p:cNvSpPr>
            <a:spLocks noGrp="1"/>
          </p:cNvSpPr>
          <p:nvPr>
            <p:ph sz="quarter" idx="1"/>
          </p:nvPr>
        </p:nvSpPr>
        <p:spPr>
          <a:xfrm>
            <a:off x="1752600" y="1828800"/>
            <a:ext cx="7010400" cy="4114800"/>
          </a:xfrm>
        </p:spPr>
        <p:txBody>
          <a:bodyPr/>
          <a:lstStyle/>
          <a:p>
            <a:pPr>
              <a:lnSpc>
                <a:spcPct val="90000"/>
              </a:lnSpc>
            </a:pPr>
            <a:r>
              <a:rPr lang="en-US" sz="2800" dirty="0" smtClean="0"/>
              <a:t>It is impossible to measure B2B revenue because it happens behind company walls.</a:t>
            </a:r>
          </a:p>
          <a:p>
            <a:pPr>
              <a:lnSpc>
                <a:spcPct val="90000"/>
              </a:lnSpc>
            </a:pPr>
            <a:r>
              <a:rPr lang="en-US" sz="2800" dirty="0" smtClean="0"/>
              <a:t>B2B metrics may include:</a:t>
            </a:r>
          </a:p>
          <a:p>
            <a:pPr marL="1028700" lvl="1">
              <a:lnSpc>
                <a:spcPct val="90000"/>
              </a:lnSpc>
            </a:pPr>
            <a:r>
              <a:rPr lang="en-US" sz="2800" dirty="0" smtClean="0"/>
              <a:t>Time from order to delivery. </a:t>
            </a:r>
          </a:p>
          <a:p>
            <a:pPr marL="1028700" lvl="1">
              <a:lnSpc>
                <a:spcPct val="90000"/>
              </a:lnSpc>
            </a:pPr>
            <a:r>
              <a:rPr lang="en-US" sz="2800" dirty="0" smtClean="0"/>
              <a:t>Order fill levels.</a:t>
            </a:r>
          </a:p>
          <a:p>
            <a:pPr marL="1028700" lvl="1">
              <a:lnSpc>
                <a:spcPct val="90000"/>
              </a:lnSpc>
            </a:pPr>
            <a:r>
              <a:rPr lang="en-US" sz="2800" dirty="0" smtClean="0"/>
              <a:t>Other activities that reflect functions performed by channel participants</a:t>
            </a:r>
            <a:r>
              <a:rPr lang="en-US" sz="2400" dirty="0" smtClean="0"/>
              <a:t>.</a:t>
            </a:r>
            <a:endParaRPr lang="en-US" dirty="0" smtClean="0"/>
          </a:p>
        </p:txBody>
      </p:sp>
      <p:sp>
        <p:nvSpPr>
          <p:cNvPr id="6" name="Slide Number Placeholder 5"/>
          <p:cNvSpPr>
            <a:spLocks noGrp="1"/>
          </p:cNvSpPr>
          <p:nvPr>
            <p:ph type="sldNum" sz="quarter" idx="12"/>
          </p:nvPr>
        </p:nvSpPr>
        <p:spPr/>
        <p:txBody>
          <a:bodyPr/>
          <a:lstStyle/>
          <a:p>
            <a:r>
              <a:rPr lang="en-US" dirty="0" smtClean="0"/>
              <a:t>11-</a:t>
            </a:r>
            <a:fld id="{C238F03A-58E1-4ECA-9024-348A9A81A53D}" type="slidenum">
              <a:rPr lang="en-US" smtClean="0"/>
              <a:pPr/>
              <a:t>32</a:t>
            </a:fld>
            <a:endParaRPr lang="en-US" dirty="0"/>
          </a:p>
        </p:txBody>
      </p:sp>
      <p:sp>
        <p:nvSpPr>
          <p:cNvPr id="7" name="Footer Placeholder 6"/>
          <p:cNvSpPr>
            <a:spLocks noGrp="1"/>
          </p:cNvSpPr>
          <p:nvPr>
            <p:ph type="ftr" sz="quarter" idx="11"/>
          </p:nvPr>
        </p:nvSpPr>
        <p:spPr/>
        <p:txBody>
          <a:bodyPr/>
          <a:lstStyle/>
          <a:p>
            <a:r>
              <a:rPr lang="en-US" smtClean="0"/>
              <a:t>©2014 Pearson Education, Inc. publishing as Prentice Hall</a:t>
            </a:r>
            <a:endParaRPr 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3"/>
          <p:cNvSpPr>
            <a:spLocks noChangeArrowheads="1"/>
          </p:cNvSpPr>
          <p:nvPr/>
        </p:nvSpPr>
        <p:spPr bwMode="auto">
          <a:xfrm>
            <a:off x="-3725863" y="2114550"/>
            <a:ext cx="184150" cy="366713"/>
          </a:xfrm>
          <a:prstGeom prst="rect">
            <a:avLst/>
          </a:prstGeom>
          <a:noFill/>
          <a:ln w="25400">
            <a:noFill/>
            <a:miter lim="800000"/>
            <a:headEnd/>
            <a:tailEnd/>
          </a:ln>
        </p:spPr>
        <p:txBody>
          <a:bodyPr wrap="none" anchor="ctr">
            <a:prstTxWarp prst="textNoShape">
              <a:avLst/>
            </a:prstTxWarp>
            <a:spAutoFit/>
          </a:bodyPr>
          <a:lstStyle/>
          <a:p>
            <a:endParaRPr lang="en-US" dirty="0">
              <a:latin typeface="Calibri" pitchFamily="-72" charset="0"/>
            </a:endParaRPr>
          </a:p>
        </p:txBody>
      </p:sp>
      <p:pic>
        <p:nvPicPr>
          <p:cNvPr id="45058" name="Picture 4" descr="cid:3287383400_2177562"/>
          <p:cNvPicPr>
            <a:picLocks noChangeAspect="1" noChangeArrowheads="1"/>
          </p:cNvPicPr>
          <p:nvPr/>
        </p:nvPicPr>
        <p:blipFill>
          <a:blip r:embed="rId2" cstate="print">
            <a:clrChange>
              <a:clrFrom>
                <a:srgbClr val="FEFEFE"/>
              </a:clrFrom>
              <a:clrTo>
                <a:srgbClr val="FEFEFE">
                  <a:alpha val="0"/>
                </a:srgbClr>
              </a:clrTo>
            </a:clrChange>
          </a:blip>
          <a:srcRect/>
          <a:stretch>
            <a:fillRect/>
          </a:stretch>
        </p:blipFill>
        <p:spPr bwMode="auto">
          <a:xfrm>
            <a:off x="762000" y="685800"/>
            <a:ext cx="8118475" cy="2647950"/>
          </a:xfrm>
          <a:prstGeom prst="rect">
            <a:avLst/>
          </a:prstGeom>
          <a:noFill/>
          <a:ln w="9525">
            <a:noFill/>
            <a:miter lim="800000"/>
            <a:headEnd/>
            <a:tailEnd/>
          </a:ln>
        </p:spPr>
      </p:pic>
      <p:sp>
        <p:nvSpPr>
          <p:cNvPr id="45059" name="Rectangle 5"/>
          <p:cNvSpPr>
            <a:spLocks noChangeArrowheads="1"/>
          </p:cNvSpPr>
          <p:nvPr/>
        </p:nvSpPr>
        <p:spPr bwMode="auto">
          <a:xfrm>
            <a:off x="1066800" y="3582988"/>
            <a:ext cx="7696200" cy="1069975"/>
          </a:xfrm>
          <a:prstGeom prst="rect">
            <a:avLst/>
          </a:prstGeom>
          <a:noFill/>
          <a:ln w="25400">
            <a:noFill/>
            <a:miter lim="800000"/>
            <a:headEnd/>
            <a:tailEnd/>
          </a:ln>
        </p:spPr>
        <p:txBody>
          <a:bodyPr anchor="ctr">
            <a:prstTxWarp prst="textNoShape">
              <a:avLst/>
            </a:prstTxWarp>
            <a:spAutoFit/>
          </a:bodyPr>
          <a:lstStyle/>
          <a:p>
            <a:pPr algn="ctr"/>
            <a:r>
              <a:rPr lang="en-US" sz="1600" dirty="0">
                <a:solidFill>
                  <a:srgbClr val="000000"/>
                </a:solidFill>
                <a:latin typeface="Calibri" pitchFamily="-72" charset="0"/>
              </a:rPr>
              <a:t>All rights reserved. No part of this publication may be reproduced, stored in a retrieval system, or transmitted, in any form or by any means, electronic, mechanical, photocopying, recording, or otherwise, without the prior written permission of the publisher. Printed in the United States of America.</a:t>
            </a:r>
          </a:p>
        </p:txBody>
      </p:sp>
      <p:sp>
        <p:nvSpPr>
          <p:cNvPr id="5" name="Rectangle 5"/>
          <p:cNvSpPr txBox="1">
            <a:spLocks noGrp="1" noChangeArrowheads="1"/>
          </p:cNvSpPr>
          <p:nvPr/>
        </p:nvSpPr>
        <p:spPr bwMode="auto">
          <a:xfrm>
            <a:off x="1066800" y="5006975"/>
            <a:ext cx="7631113" cy="636588"/>
          </a:xfrm>
          <a:prstGeom prst="rect">
            <a:avLst/>
          </a:prstGeom>
          <a:noFill/>
          <a:ln>
            <a:miter lim="800000"/>
            <a:headEnd/>
            <a:tailEnd/>
          </a:ln>
        </p:spPr>
        <p:txBody>
          <a:bodyPr anchor="b"/>
          <a:lstStyle/>
          <a:p>
            <a:pPr algn="ctr" fontAlgn="auto">
              <a:spcBef>
                <a:spcPts val="0"/>
              </a:spcBef>
              <a:spcAft>
                <a:spcPts val="0"/>
              </a:spcAft>
              <a:defRPr/>
            </a:pPr>
            <a:r>
              <a:rPr lang="en-US" dirty="0">
                <a:solidFill>
                  <a:srgbClr val="000000"/>
                </a:solidFill>
                <a:effectLst>
                  <a:outerShdw blurRad="38100" dist="38100" dir="2700000" algn="tl">
                    <a:srgbClr val="C0C0C0"/>
                  </a:outerShdw>
                </a:effectLst>
                <a:latin typeface="Tahoma" pitchFamily="34" charset="0"/>
                <a:ea typeface="+mn-ea"/>
                <a:cs typeface="Arial" charset="0"/>
              </a:rPr>
              <a:t>Copyright © </a:t>
            </a:r>
            <a:r>
              <a:rPr lang="en-US" dirty="0" smtClean="0">
                <a:solidFill>
                  <a:srgbClr val="000000"/>
                </a:solidFill>
                <a:effectLst>
                  <a:outerShdw blurRad="38100" dist="38100" dir="2700000" algn="tl">
                    <a:srgbClr val="C0C0C0"/>
                  </a:outerShdw>
                </a:effectLst>
                <a:latin typeface="Tahoma" pitchFamily="34" charset="0"/>
                <a:ea typeface="+mn-ea"/>
                <a:cs typeface="Arial" charset="0"/>
              </a:rPr>
              <a:t>2014 </a:t>
            </a:r>
            <a:r>
              <a:rPr lang="en-US" dirty="0">
                <a:solidFill>
                  <a:srgbClr val="000000"/>
                </a:solidFill>
                <a:effectLst>
                  <a:outerShdw blurRad="38100" dist="38100" dir="2700000" algn="tl">
                    <a:srgbClr val="C0C0C0"/>
                  </a:outerShdw>
                </a:effectLst>
                <a:latin typeface="Tahoma" pitchFamily="34" charset="0"/>
                <a:ea typeface="+mn-ea"/>
                <a:cs typeface="Arial" charset="0"/>
              </a:rPr>
              <a:t>Pearson Education, Inc.  </a:t>
            </a:r>
          </a:p>
          <a:p>
            <a:pPr algn="ctr" fontAlgn="auto">
              <a:spcBef>
                <a:spcPts val="0"/>
              </a:spcBef>
              <a:spcAft>
                <a:spcPts val="0"/>
              </a:spcAft>
              <a:defRPr/>
            </a:pPr>
            <a:r>
              <a:rPr lang="en-US" dirty="0">
                <a:solidFill>
                  <a:srgbClr val="000000"/>
                </a:solidFill>
                <a:effectLst>
                  <a:outerShdw blurRad="38100" dist="38100" dir="2700000" algn="tl">
                    <a:srgbClr val="C0C0C0"/>
                  </a:outerShdw>
                </a:effectLst>
                <a:latin typeface="Tahoma" pitchFamily="34" charset="0"/>
                <a:ea typeface="+mn-ea"/>
                <a:cs typeface="Arial" charset="0"/>
              </a:rPr>
              <a:t>Publishing as Prentice Hall</a:t>
            </a:r>
            <a:endParaRPr lang="en-US" dirty="0">
              <a:solidFill>
                <a:srgbClr val="000000"/>
              </a:solidFill>
              <a:effectLst>
                <a:outerShdw blurRad="38100" dist="38100" dir="2700000" algn="tl">
                  <a:srgbClr val="C0C0C0"/>
                </a:outerShdw>
              </a:effectLst>
              <a:latin typeface="+mn-lt"/>
              <a:ea typeface="+mn-ea"/>
              <a:cs typeface="Arial" charset="0"/>
            </a:endParaRPr>
          </a:p>
        </p:txBody>
      </p:sp>
      <p:sp>
        <p:nvSpPr>
          <p:cNvPr id="8" name="Slide Number Placeholder 7"/>
          <p:cNvSpPr>
            <a:spLocks noGrp="1"/>
          </p:cNvSpPr>
          <p:nvPr>
            <p:ph type="sldNum" sz="quarter" idx="12"/>
          </p:nvPr>
        </p:nvSpPr>
        <p:spPr/>
        <p:txBody>
          <a:bodyPr/>
          <a:lstStyle/>
          <a:p>
            <a:r>
              <a:rPr lang="en-US" dirty="0" smtClean="0"/>
              <a:t>11-</a:t>
            </a:r>
            <a:fld id="{C238F03A-58E1-4ECA-9024-348A9A81A53D}" type="slidenum">
              <a:rPr lang="en-US" smtClean="0"/>
              <a:pPr/>
              <a:t>33</a:t>
            </a:fld>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6"/>
          <p:cNvSpPr>
            <a:spLocks noGrp="1" noChangeArrowheads="1"/>
          </p:cNvSpPr>
          <p:nvPr>
            <p:ph type="title"/>
          </p:nvPr>
        </p:nvSpPr>
        <p:spPr>
          <a:xfrm>
            <a:off x="1295400" y="228600"/>
            <a:ext cx="7470775" cy="990600"/>
          </a:xfrm>
        </p:spPr>
        <p:txBody>
          <a:bodyPr>
            <a:normAutofit/>
          </a:bodyPr>
          <a:lstStyle/>
          <a:p>
            <a:pPr fontAlgn="auto">
              <a:spcAft>
                <a:spcPts val="0"/>
              </a:spcAft>
              <a:defRPr/>
            </a:pPr>
            <a:r>
              <a:rPr lang="en-US" dirty="0" smtClean="0">
                <a:ea typeface="+mj-ea"/>
                <a:cs typeface="+mj-cs"/>
              </a:rPr>
              <a:t>Distribution Channel Overview</a:t>
            </a:r>
          </a:p>
        </p:txBody>
      </p:sp>
      <p:sp>
        <p:nvSpPr>
          <p:cNvPr id="18434" name="Rectangle 27"/>
          <p:cNvSpPr>
            <a:spLocks noGrp="1" noChangeArrowheads="1"/>
          </p:cNvSpPr>
          <p:nvPr>
            <p:ph type="body" idx="1"/>
          </p:nvPr>
        </p:nvSpPr>
        <p:spPr>
          <a:xfrm>
            <a:off x="1371600" y="1600200"/>
            <a:ext cx="7394575" cy="4495800"/>
          </a:xfrm>
        </p:spPr>
        <p:txBody>
          <a:bodyPr/>
          <a:lstStyle/>
          <a:p>
            <a:pPr>
              <a:lnSpc>
                <a:spcPct val="90000"/>
              </a:lnSpc>
              <a:spcBef>
                <a:spcPts val="600"/>
              </a:spcBef>
            </a:pPr>
            <a:r>
              <a:rPr lang="en-US" sz="2800" dirty="0" smtClean="0"/>
              <a:t>A distribution channel is a group of interdependent firms that transfer product and information from the supplier to the consumer.</a:t>
            </a:r>
          </a:p>
          <a:p>
            <a:pPr lvl="1">
              <a:lnSpc>
                <a:spcPct val="90000"/>
              </a:lnSpc>
              <a:spcBef>
                <a:spcPts val="600"/>
              </a:spcBef>
            </a:pPr>
            <a:r>
              <a:rPr lang="en-US" sz="2800" dirty="0" smtClean="0"/>
              <a:t>Producers</a:t>
            </a:r>
          </a:p>
          <a:p>
            <a:pPr lvl="1">
              <a:lnSpc>
                <a:spcPct val="90000"/>
              </a:lnSpc>
              <a:spcBef>
                <a:spcPts val="600"/>
              </a:spcBef>
            </a:pPr>
            <a:r>
              <a:rPr lang="en-US" sz="2800" dirty="0" smtClean="0"/>
              <a:t>Intermediaries</a:t>
            </a:r>
          </a:p>
          <a:p>
            <a:pPr lvl="1">
              <a:lnSpc>
                <a:spcPct val="90000"/>
              </a:lnSpc>
              <a:spcBef>
                <a:spcPts val="600"/>
              </a:spcBef>
            </a:pPr>
            <a:r>
              <a:rPr lang="en-US" sz="2800" dirty="0" smtClean="0"/>
              <a:t>Buyers</a:t>
            </a:r>
          </a:p>
          <a:p>
            <a:pPr>
              <a:lnSpc>
                <a:spcPct val="90000"/>
              </a:lnSpc>
              <a:spcBef>
                <a:spcPts val="600"/>
              </a:spcBef>
            </a:pPr>
            <a:r>
              <a:rPr lang="en-US" sz="2800" dirty="0" smtClean="0"/>
              <a:t>The structure of the channel can make or impede opportunities for marketing on the internet.</a:t>
            </a:r>
          </a:p>
        </p:txBody>
      </p:sp>
      <p:sp>
        <p:nvSpPr>
          <p:cNvPr id="6" name="Slide Number Placeholder 5"/>
          <p:cNvSpPr>
            <a:spLocks noGrp="1"/>
          </p:cNvSpPr>
          <p:nvPr>
            <p:ph type="sldNum" sz="quarter" idx="12"/>
          </p:nvPr>
        </p:nvSpPr>
        <p:spPr/>
        <p:txBody>
          <a:bodyPr/>
          <a:lstStyle/>
          <a:p>
            <a:r>
              <a:rPr lang="en-US" dirty="0" smtClean="0"/>
              <a:t>11-</a:t>
            </a:r>
            <a:fld id="{C238F03A-58E1-4ECA-9024-348A9A81A53D}" type="slidenum">
              <a:rPr lang="en-US" smtClean="0"/>
              <a:pPr/>
              <a:t>4</a:t>
            </a:fld>
            <a:endParaRPr lang="en-US" dirty="0"/>
          </a:p>
        </p:txBody>
      </p:sp>
      <p:sp>
        <p:nvSpPr>
          <p:cNvPr id="7" name="Footer Placeholder 6"/>
          <p:cNvSpPr>
            <a:spLocks noGrp="1"/>
          </p:cNvSpPr>
          <p:nvPr>
            <p:ph type="ftr" sz="quarter" idx="11"/>
          </p:nvPr>
        </p:nvSpPr>
        <p:spPr/>
        <p:txBody>
          <a:bodyPr/>
          <a:lstStyle/>
          <a:p>
            <a:r>
              <a:rPr lang="en-US" smtClean="0"/>
              <a:t>©2014 Pearson Education, Inc. publishing as Prentice Hall</a:t>
            </a:r>
            <a:endParaRPr lang="en-US" dirty="0"/>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19"/>
          <p:cNvSpPr>
            <a:spLocks noGrp="1" noChangeArrowheads="1"/>
          </p:cNvSpPr>
          <p:nvPr>
            <p:ph type="body" idx="1"/>
          </p:nvPr>
        </p:nvSpPr>
        <p:spPr>
          <a:xfrm>
            <a:off x="1447800" y="1371600"/>
            <a:ext cx="7239000" cy="4648200"/>
          </a:xfrm>
        </p:spPr>
        <p:txBody>
          <a:bodyPr>
            <a:noAutofit/>
          </a:bodyPr>
          <a:lstStyle/>
          <a:p>
            <a:pPr>
              <a:lnSpc>
                <a:spcPct val="90000"/>
              </a:lnSpc>
              <a:spcBef>
                <a:spcPts val="600"/>
              </a:spcBef>
            </a:pPr>
            <a:r>
              <a:rPr lang="en-US" sz="2800" dirty="0" smtClean="0"/>
              <a:t>Wholesalers buy products from the manufacturer and resell them to retailers.</a:t>
            </a:r>
          </a:p>
          <a:p>
            <a:pPr>
              <a:lnSpc>
                <a:spcPct val="90000"/>
              </a:lnSpc>
              <a:spcBef>
                <a:spcPts val="600"/>
              </a:spcBef>
            </a:pPr>
            <a:r>
              <a:rPr lang="en-US" sz="2800" dirty="0" smtClean="0"/>
              <a:t>Retailers buy products from manufacturers or wholesalers and sell to consumers.</a:t>
            </a:r>
          </a:p>
          <a:p>
            <a:pPr>
              <a:lnSpc>
                <a:spcPct val="90000"/>
              </a:lnSpc>
              <a:spcBef>
                <a:spcPts val="600"/>
              </a:spcBef>
            </a:pPr>
            <a:r>
              <a:rPr lang="en-US" sz="2800" dirty="0" smtClean="0"/>
              <a:t>Brokers facilitate transactions between buyers and sellers.</a:t>
            </a:r>
          </a:p>
          <a:p>
            <a:pPr>
              <a:lnSpc>
                <a:spcPct val="90000"/>
              </a:lnSpc>
              <a:spcBef>
                <a:spcPts val="600"/>
              </a:spcBef>
            </a:pPr>
            <a:r>
              <a:rPr lang="en-US" sz="2800" dirty="0" smtClean="0"/>
              <a:t>Agents may represent either the buyer or seller.</a:t>
            </a:r>
          </a:p>
          <a:p>
            <a:pPr marL="1028700" lvl="1">
              <a:lnSpc>
                <a:spcPct val="90000"/>
              </a:lnSpc>
              <a:spcBef>
                <a:spcPts val="600"/>
              </a:spcBef>
            </a:pPr>
            <a:r>
              <a:rPr lang="en-US" sz="2800" dirty="0" smtClean="0"/>
              <a:t>Manufacturer’s agents represent the seller.</a:t>
            </a:r>
          </a:p>
          <a:p>
            <a:pPr marL="1028700" lvl="1">
              <a:lnSpc>
                <a:spcPct val="90000"/>
              </a:lnSpc>
              <a:spcBef>
                <a:spcPts val="600"/>
              </a:spcBef>
            </a:pPr>
            <a:r>
              <a:rPr lang="en-US" sz="2800" dirty="0" smtClean="0"/>
              <a:t>Purchasing agents represent the buyer.</a:t>
            </a:r>
          </a:p>
        </p:txBody>
      </p:sp>
      <p:sp>
        <p:nvSpPr>
          <p:cNvPr id="15364" name="Rectangle 20"/>
          <p:cNvSpPr>
            <a:spLocks noGrp="1" noChangeArrowheads="1"/>
          </p:cNvSpPr>
          <p:nvPr>
            <p:ph type="title"/>
          </p:nvPr>
        </p:nvSpPr>
        <p:spPr>
          <a:xfrm>
            <a:off x="1447800" y="228600"/>
            <a:ext cx="7318375" cy="990600"/>
          </a:xfrm>
        </p:spPr>
        <p:txBody>
          <a:bodyPr>
            <a:normAutofit/>
          </a:bodyPr>
          <a:lstStyle/>
          <a:p>
            <a:pPr fontAlgn="auto">
              <a:spcAft>
                <a:spcPts val="0"/>
              </a:spcAft>
              <a:defRPr/>
            </a:pPr>
            <a:r>
              <a:rPr lang="en-US" dirty="0" smtClean="0">
                <a:ea typeface="+mj-ea"/>
                <a:cs typeface="+mj-cs"/>
              </a:rPr>
              <a:t>Online Channel Intermediaries</a:t>
            </a:r>
          </a:p>
        </p:txBody>
      </p:sp>
      <p:sp>
        <p:nvSpPr>
          <p:cNvPr id="6" name="Slide Number Placeholder 5"/>
          <p:cNvSpPr>
            <a:spLocks noGrp="1"/>
          </p:cNvSpPr>
          <p:nvPr>
            <p:ph type="sldNum" sz="quarter" idx="12"/>
          </p:nvPr>
        </p:nvSpPr>
        <p:spPr/>
        <p:txBody>
          <a:bodyPr/>
          <a:lstStyle/>
          <a:p>
            <a:r>
              <a:rPr lang="en-US" dirty="0" smtClean="0"/>
              <a:t>11-</a:t>
            </a:r>
            <a:fld id="{C238F03A-58E1-4ECA-9024-348A9A81A53D}" type="slidenum">
              <a:rPr lang="en-US" smtClean="0"/>
              <a:pPr/>
              <a:t>5</a:t>
            </a:fld>
            <a:endParaRPr lang="en-US" dirty="0"/>
          </a:p>
        </p:txBody>
      </p:sp>
      <p:sp>
        <p:nvSpPr>
          <p:cNvPr id="7" name="Footer Placeholder 6"/>
          <p:cNvSpPr>
            <a:spLocks noGrp="1"/>
          </p:cNvSpPr>
          <p:nvPr>
            <p:ph type="ftr" sz="quarter" idx="11"/>
          </p:nvPr>
        </p:nvSpPr>
        <p:spPr/>
        <p:txBody>
          <a:bodyPr/>
          <a:lstStyle/>
          <a:p>
            <a:r>
              <a:rPr lang="en-US" smtClean="0"/>
              <a:t>©2014 Pearson Education, Inc. publishing as Prentice Hall</a:t>
            </a:r>
            <a:endParaRPr lang="en-US" dirty="0"/>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ea typeface="+mj-ea"/>
                <a:cs typeface="+mj-cs"/>
              </a:rPr>
              <a:t>E-Business Models</a:t>
            </a:r>
            <a:endParaRPr lang="en-US" dirty="0">
              <a:ea typeface="+mj-ea"/>
              <a:cs typeface="+mj-cs"/>
            </a:endParaRPr>
          </a:p>
        </p:txBody>
      </p:sp>
      <p:pic>
        <p:nvPicPr>
          <p:cNvPr id="20484" name="Picture 3"/>
          <p:cNvPicPr>
            <a:picLocks noChangeAspect="1" noChangeArrowheads="1"/>
          </p:cNvPicPr>
          <p:nvPr/>
        </p:nvPicPr>
        <p:blipFill>
          <a:blip r:embed="rId2" cstate="print"/>
          <a:srcRect/>
          <a:stretch>
            <a:fillRect/>
          </a:stretch>
        </p:blipFill>
        <p:spPr bwMode="auto">
          <a:xfrm>
            <a:off x="1066800" y="1890713"/>
            <a:ext cx="6934200" cy="3748087"/>
          </a:xfrm>
          <a:prstGeom prst="rect">
            <a:avLst/>
          </a:prstGeom>
          <a:noFill/>
          <a:ln w="9525">
            <a:noFill/>
            <a:miter lim="800000"/>
            <a:headEnd/>
            <a:tailEnd/>
          </a:ln>
        </p:spPr>
      </p:pic>
      <p:sp>
        <p:nvSpPr>
          <p:cNvPr id="6" name="Slide Number Placeholder 5"/>
          <p:cNvSpPr>
            <a:spLocks noGrp="1"/>
          </p:cNvSpPr>
          <p:nvPr>
            <p:ph type="sldNum" sz="quarter" idx="12"/>
          </p:nvPr>
        </p:nvSpPr>
        <p:spPr/>
        <p:txBody>
          <a:bodyPr/>
          <a:lstStyle/>
          <a:p>
            <a:r>
              <a:rPr lang="en-US" dirty="0" smtClean="0"/>
              <a:t>11-</a:t>
            </a:r>
            <a:fld id="{C238F03A-58E1-4ECA-9024-348A9A81A53D}" type="slidenum">
              <a:rPr lang="en-US" smtClean="0"/>
              <a:pPr/>
              <a:t>6</a:t>
            </a:fld>
            <a:endParaRPr lang="en-US" dirty="0"/>
          </a:p>
        </p:txBody>
      </p:sp>
      <p:sp>
        <p:nvSpPr>
          <p:cNvPr id="7" name="Footer Placeholder 6"/>
          <p:cNvSpPr>
            <a:spLocks noGrp="1"/>
          </p:cNvSpPr>
          <p:nvPr>
            <p:ph type="ftr" sz="quarter" idx="11"/>
          </p:nvPr>
        </p:nvSpPr>
        <p:spPr/>
        <p:txBody>
          <a:bodyPr/>
          <a:lstStyle/>
          <a:p>
            <a:r>
              <a:rPr lang="en-US" smtClean="0"/>
              <a:t>©2014 Pearson Education, Inc. publishing as Prentice Hall</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a:spLocks noGrp="1" noChangeArrowheads="1"/>
          </p:cNvSpPr>
          <p:nvPr>
            <p:ph type="title"/>
          </p:nvPr>
        </p:nvSpPr>
        <p:spPr>
          <a:xfrm>
            <a:off x="1295400" y="228600"/>
            <a:ext cx="7470775" cy="990600"/>
          </a:xfrm>
        </p:spPr>
        <p:txBody>
          <a:bodyPr/>
          <a:lstStyle/>
          <a:p>
            <a:pPr fontAlgn="auto">
              <a:spcAft>
                <a:spcPts val="0"/>
              </a:spcAft>
              <a:defRPr/>
            </a:pPr>
            <a:r>
              <a:rPr lang="en-US" dirty="0" smtClean="0">
                <a:ea typeface="+mj-ea"/>
                <a:cs typeface="+mj-cs"/>
              </a:rPr>
              <a:t>Content Sponsorship</a:t>
            </a:r>
          </a:p>
        </p:txBody>
      </p:sp>
      <p:sp>
        <p:nvSpPr>
          <p:cNvPr id="21506" name="Rectangle 3"/>
          <p:cNvSpPr>
            <a:spLocks noGrp="1" noChangeArrowheads="1"/>
          </p:cNvSpPr>
          <p:nvPr>
            <p:ph type="body" idx="1"/>
          </p:nvPr>
        </p:nvSpPr>
        <p:spPr>
          <a:xfrm>
            <a:off x="1447800" y="1600200"/>
            <a:ext cx="7318375" cy="4495800"/>
          </a:xfrm>
        </p:spPr>
        <p:txBody>
          <a:bodyPr>
            <a:normAutofit lnSpcReduction="10000"/>
          </a:bodyPr>
          <a:lstStyle/>
          <a:p>
            <a:pPr>
              <a:spcBef>
                <a:spcPts val="600"/>
              </a:spcBef>
            </a:pPr>
            <a:r>
              <a:rPr lang="en-US" sz="2800" dirty="0" smtClean="0"/>
              <a:t>In this model firms create Web sites, attract traffic, and sell advertising.</a:t>
            </a:r>
          </a:p>
          <a:p>
            <a:pPr>
              <a:spcBef>
                <a:spcPts val="600"/>
              </a:spcBef>
            </a:pPr>
            <a:r>
              <a:rPr lang="en-US" sz="2800" dirty="0" smtClean="0"/>
              <a:t>All the major portals, Google, Yahoo!, and MSN, utilize this model.</a:t>
            </a:r>
          </a:p>
          <a:p>
            <a:pPr>
              <a:spcBef>
                <a:spcPts val="600"/>
              </a:spcBef>
            </a:pPr>
            <a:r>
              <a:rPr lang="en-US" sz="2800" dirty="0" smtClean="0"/>
              <a:t>Online magazines, newspapers, Pandora Radio, and Craigslist use the content sponsorship model.</a:t>
            </a:r>
          </a:p>
          <a:p>
            <a:pPr>
              <a:spcBef>
                <a:spcPts val="600"/>
              </a:spcBef>
            </a:pPr>
            <a:r>
              <a:rPr lang="en-US" sz="2800" dirty="0" smtClean="0"/>
              <a:t>Content sponsorship is often used in combination with other models to generate multiple revenue streams.</a:t>
            </a:r>
          </a:p>
        </p:txBody>
      </p:sp>
      <p:sp>
        <p:nvSpPr>
          <p:cNvPr id="6" name="Slide Number Placeholder 5"/>
          <p:cNvSpPr>
            <a:spLocks noGrp="1"/>
          </p:cNvSpPr>
          <p:nvPr>
            <p:ph type="sldNum" sz="quarter" idx="12"/>
          </p:nvPr>
        </p:nvSpPr>
        <p:spPr/>
        <p:txBody>
          <a:bodyPr/>
          <a:lstStyle/>
          <a:p>
            <a:r>
              <a:rPr lang="en-US" dirty="0" smtClean="0"/>
              <a:t>11-</a:t>
            </a:r>
            <a:fld id="{C238F03A-58E1-4ECA-9024-348A9A81A53D}" type="slidenum">
              <a:rPr lang="en-US" smtClean="0"/>
              <a:pPr/>
              <a:t>7</a:t>
            </a:fld>
            <a:endParaRPr lang="en-US" dirty="0"/>
          </a:p>
        </p:txBody>
      </p:sp>
      <p:sp>
        <p:nvSpPr>
          <p:cNvPr id="7" name="Footer Placeholder 6"/>
          <p:cNvSpPr>
            <a:spLocks noGrp="1"/>
          </p:cNvSpPr>
          <p:nvPr>
            <p:ph type="ftr" sz="quarter" idx="11"/>
          </p:nvPr>
        </p:nvSpPr>
        <p:spPr/>
        <p:txBody>
          <a:bodyPr/>
          <a:lstStyle/>
          <a:p>
            <a:r>
              <a:rPr lang="en-US" smtClean="0"/>
              <a:t>©2014 Pearson Education, Inc. publishing as Prentice Hall</a:t>
            </a:r>
            <a:endParaRPr lang="en-US"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a:spLocks noGrp="1" noChangeArrowheads="1"/>
          </p:cNvSpPr>
          <p:nvPr>
            <p:ph type="title"/>
          </p:nvPr>
        </p:nvSpPr>
        <p:spPr>
          <a:xfrm>
            <a:off x="1371599" y="228600"/>
            <a:ext cx="7394575" cy="990600"/>
          </a:xfrm>
        </p:spPr>
        <p:txBody>
          <a:bodyPr/>
          <a:lstStyle/>
          <a:p>
            <a:pPr fontAlgn="auto">
              <a:spcAft>
                <a:spcPts val="0"/>
              </a:spcAft>
              <a:defRPr/>
            </a:pPr>
            <a:r>
              <a:rPr lang="en-US" dirty="0" smtClean="0">
                <a:ea typeface="+mj-ea"/>
                <a:cs typeface="+mj-cs"/>
              </a:rPr>
              <a:t>Infomediary</a:t>
            </a:r>
          </a:p>
        </p:txBody>
      </p:sp>
      <p:sp>
        <p:nvSpPr>
          <p:cNvPr id="18436" name="Rectangle 3"/>
          <p:cNvSpPr>
            <a:spLocks noGrp="1" noChangeArrowheads="1"/>
          </p:cNvSpPr>
          <p:nvPr>
            <p:ph type="body" idx="1"/>
          </p:nvPr>
        </p:nvSpPr>
        <p:spPr>
          <a:xfrm>
            <a:off x="1447800" y="1524000"/>
            <a:ext cx="7086600" cy="4495800"/>
          </a:xfrm>
        </p:spPr>
        <p:txBody>
          <a:bodyPr rtlCol="0">
            <a:normAutofit lnSpcReduction="10000"/>
          </a:bodyPr>
          <a:lstStyle/>
          <a:p>
            <a:pPr>
              <a:defRPr/>
            </a:pPr>
            <a:r>
              <a:rPr lang="en-US" sz="3000" dirty="0" smtClean="0">
                <a:ea typeface="+mn-ea"/>
                <a:cs typeface="+mn-cs"/>
              </a:rPr>
              <a:t>An infomediary is an online organization that aggregates and distributes information.</a:t>
            </a:r>
          </a:p>
          <a:p>
            <a:pPr>
              <a:defRPr/>
            </a:pPr>
            <a:r>
              <a:rPr lang="en-US" sz="3000" dirty="0" smtClean="0">
                <a:ea typeface="+mn-ea"/>
                <a:cs typeface="+mn-cs"/>
              </a:rPr>
              <a:t>Market research firms and product review sites are examples of infomediaries.</a:t>
            </a:r>
          </a:p>
          <a:p>
            <a:pPr>
              <a:defRPr/>
            </a:pPr>
            <a:r>
              <a:rPr lang="en-US" sz="3000" dirty="0" smtClean="0">
                <a:ea typeface="+mn-ea"/>
                <a:cs typeface="+mn-cs"/>
              </a:rPr>
              <a:t>Some infomediaries compensate consumers for sharing demographic and psychographic information and receiving ads targeted to their interests.</a:t>
            </a:r>
          </a:p>
          <a:p>
            <a:pPr fontAlgn="auto">
              <a:spcAft>
                <a:spcPts val="0"/>
              </a:spcAft>
              <a:buFontTx/>
              <a:buNone/>
              <a:defRPr/>
            </a:pPr>
            <a:r>
              <a:rPr lang="en-US" dirty="0" smtClean="0">
                <a:ea typeface="+mn-ea"/>
                <a:cs typeface="+mn-cs"/>
              </a:rPr>
              <a:t>	</a:t>
            </a:r>
          </a:p>
        </p:txBody>
      </p:sp>
      <p:sp>
        <p:nvSpPr>
          <p:cNvPr id="6" name="Slide Number Placeholder 5"/>
          <p:cNvSpPr>
            <a:spLocks noGrp="1"/>
          </p:cNvSpPr>
          <p:nvPr>
            <p:ph type="sldNum" sz="quarter" idx="12"/>
          </p:nvPr>
        </p:nvSpPr>
        <p:spPr/>
        <p:txBody>
          <a:bodyPr/>
          <a:lstStyle/>
          <a:p>
            <a:r>
              <a:rPr lang="en-US" dirty="0" smtClean="0"/>
              <a:t>11-</a:t>
            </a:r>
            <a:fld id="{C238F03A-58E1-4ECA-9024-348A9A81A53D}" type="slidenum">
              <a:rPr lang="en-US" smtClean="0"/>
              <a:pPr/>
              <a:t>8</a:t>
            </a:fld>
            <a:endParaRPr lang="en-US" dirty="0"/>
          </a:p>
        </p:txBody>
      </p:sp>
      <p:sp>
        <p:nvSpPr>
          <p:cNvPr id="7" name="Footer Placeholder 6"/>
          <p:cNvSpPr>
            <a:spLocks noGrp="1"/>
          </p:cNvSpPr>
          <p:nvPr>
            <p:ph type="ftr" sz="quarter" idx="11"/>
          </p:nvPr>
        </p:nvSpPr>
        <p:spPr/>
        <p:txBody>
          <a:bodyPr/>
          <a:lstStyle/>
          <a:p>
            <a:r>
              <a:rPr lang="en-US" smtClean="0"/>
              <a:t>©2014 Pearson Education, Inc. publishing as Prentice Hall</a:t>
            </a:r>
            <a:endParaRPr lang="en-US" dirty="0"/>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18"/>
          <p:cNvSpPr>
            <a:spLocks noGrp="1" noChangeArrowheads="1"/>
          </p:cNvSpPr>
          <p:nvPr>
            <p:ph type="title"/>
          </p:nvPr>
        </p:nvSpPr>
        <p:spPr>
          <a:xfrm>
            <a:off x="1524000" y="381000"/>
            <a:ext cx="7239000" cy="914400"/>
          </a:xfrm>
        </p:spPr>
        <p:txBody>
          <a:bodyPr/>
          <a:lstStyle/>
          <a:p>
            <a:pPr fontAlgn="auto">
              <a:spcAft>
                <a:spcPts val="0"/>
              </a:spcAft>
              <a:defRPr/>
            </a:pPr>
            <a:r>
              <a:rPr lang="en-US" dirty="0" smtClean="0">
                <a:ea typeface="+mj-ea"/>
                <a:cs typeface="+mj-cs"/>
              </a:rPr>
              <a:t>Intermediary Models</a:t>
            </a:r>
          </a:p>
        </p:txBody>
      </p:sp>
      <p:sp>
        <p:nvSpPr>
          <p:cNvPr id="23554" name="Rectangle 19"/>
          <p:cNvSpPr>
            <a:spLocks noGrp="1" noChangeArrowheads="1"/>
          </p:cNvSpPr>
          <p:nvPr>
            <p:ph type="body" idx="1"/>
          </p:nvPr>
        </p:nvSpPr>
        <p:spPr>
          <a:xfrm>
            <a:off x="1524000" y="1524000"/>
            <a:ext cx="7318375" cy="4343400"/>
          </a:xfrm>
        </p:spPr>
        <p:txBody>
          <a:bodyPr/>
          <a:lstStyle/>
          <a:p>
            <a:pPr>
              <a:lnSpc>
                <a:spcPct val="90000"/>
              </a:lnSpc>
            </a:pPr>
            <a:r>
              <a:rPr lang="en-US" sz="3200" dirty="0" smtClean="0"/>
              <a:t>Three intermediary models are in common use on the internet.</a:t>
            </a:r>
          </a:p>
          <a:p>
            <a:pPr lvl="1">
              <a:lnSpc>
                <a:spcPct val="90000"/>
              </a:lnSpc>
            </a:pPr>
            <a:r>
              <a:rPr lang="en-US" sz="3200" dirty="0" smtClean="0"/>
              <a:t>Brokerage models.</a:t>
            </a:r>
          </a:p>
          <a:p>
            <a:pPr lvl="2">
              <a:lnSpc>
                <a:spcPct val="90000"/>
              </a:lnSpc>
            </a:pPr>
            <a:r>
              <a:rPr lang="en-US" sz="3200" dirty="0" smtClean="0"/>
              <a:t>Online exchange</a:t>
            </a:r>
          </a:p>
          <a:p>
            <a:pPr lvl="2">
              <a:lnSpc>
                <a:spcPct val="90000"/>
              </a:lnSpc>
            </a:pPr>
            <a:r>
              <a:rPr lang="en-US" sz="3200" dirty="0" smtClean="0"/>
              <a:t>Online auction</a:t>
            </a:r>
          </a:p>
          <a:p>
            <a:pPr lvl="1">
              <a:lnSpc>
                <a:spcPct val="90000"/>
              </a:lnSpc>
            </a:pPr>
            <a:r>
              <a:rPr lang="en-US" sz="3200" dirty="0" smtClean="0"/>
              <a:t>Agent models for sellers and buyers.</a:t>
            </a:r>
          </a:p>
          <a:p>
            <a:pPr lvl="1">
              <a:lnSpc>
                <a:spcPct val="90000"/>
              </a:lnSpc>
            </a:pPr>
            <a:r>
              <a:rPr lang="en-US" sz="3200" dirty="0" smtClean="0"/>
              <a:t>Online retailing.</a:t>
            </a:r>
          </a:p>
          <a:p>
            <a:pPr>
              <a:lnSpc>
                <a:spcPct val="90000"/>
              </a:lnSpc>
              <a:buFontTx/>
              <a:buNone/>
            </a:pPr>
            <a:endParaRPr lang="en-US" dirty="0" smtClean="0"/>
          </a:p>
        </p:txBody>
      </p:sp>
      <p:sp>
        <p:nvSpPr>
          <p:cNvPr id="6" name="Slide Number Placeholder 5"/>
          <p:cNvSpPr>
            <a:spLocks noGrp="1"/>
          </p:cNvSpPr>
          <p:nvPr>
            <p:ph type="sldNum" sz="quarter" idx="12"/>
          </p:nvPr>
        </p:nvSpPr>
        <p:spPr/>
        <p:txBody>
          <a:bodyPr/>
          <a:lstStyle/>
          <a:p>
            <a:r>
              <a:rPr lang="en-US" dirty="0" smtClean="0"/>
              <a:t>11-</a:t>
            </a:r>
            <a:fld id="{C238F03A-58E1-4ECA-9024-348A9A81A53D}" type="slidenum">
              <a:rPr lang="en-US" smtClean="0"/>
              <a:pPr/>
              <a:t>9</a:t>
            </a:fld>
            <a:endParaRPr lang="en-US" dirty="0"/>
          </a:p>
        </p:txBody>
      </p:sp>
      <p:sp>
        <p:nvSpPr>
          <p:cNvPr id="7" name="Footer Placeholder 6"/>
          <p:cNvSpPr>
            <a:spLocks noGrp="1"/>
          </p:cNvSpPr>
          <p:nvPr>
            <p:ph type="ftr" sz="quarter" idx="11"/>
          </p:nvPr>
        </p:nvSpPr>
        <p:spPr/>
        <p:txBody>
          <a:bodyPr/>
          <a:lstStyle/>
          <a:p>
            <a:r>
              <a:rPr lang="en-US" smtClean="0"/>
              <a:t>©2014 Pearson Education, Inc. publishing as Prentice Hall</a:t>
            </a:r>
            <a:endParaRPr lang="en-US" dirty="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TS010385378">
  <a:themeElements>
    <a:clrScheme name="Fresh">
      <a:dk1>
        <a:sysClr val="windowText" lastClr="000000"/>
      </a:dk1>
      <a:lt1>
        <a:sysClr val="window" lastClr="FFFFFF"/>
      </a:lt1>
      <a:dk2>
        <a:srgbClr val="89C540"/>
      </a:dk2>
      <a:lt2>
        <a:srgbClr val="F0E5B6"/>
      </a:lt2>
      <a:accent1>
        <a:srgbClr val="3B4F18"/>
      </a:accent1>
      <a:accent2>
        <a:srgbClr val="CCC834"/>
      </a:accent2>
      <a:accent3>
        <a:srgbClr val="F49AE1"/>
      </a:accent3>
      <a:accent4>
        <a:srgbClr val="2AC9DE"/>
      </a:accent4>
      <a:accent5>
        <a:srgbClr val="927B74"/>
      </a:accent5>
      <a:accent6>
        <a:srgbClr val="769F11"/>
      </a:accent6>
      <a:hlink>
        <a:srgbClr val="0A6A21"/>
      </a:hlink>
      <a:folHlink>
        <a:srgbClr val="406EA5"/>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1406B6EB-8CCB-429C-9D3B-EA09378A397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TS010385378</Template>
  <TotalTime>525</TotalTime>
  <Words>1978</Words>
  <Application>Microsoft Office PowerPoint</Application>
  <PresentationFormat>On-screen Show (4:3)</PresentationFormat>
  <Paragraphs>263</Paragraphs>
  <Slides>33</Slides>
  <Notes>1</Notes>
  <HiddenSlides>0</HiddenSlides>
  <MMClips>0</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TS010385378</vt:lpstr>
      <vt:lpstr>E-Marketing/7E Chapter 11</vt:lpstr>
      <vt:lpstr>Chapter 11 Objectives</vt:lpstr>
      <vt:lpstr>The Zappos Story</vt:lpstr>
      <vt:lpstr>Distribution Channel Overview</vt:lpstr>
      <vt:lpstr>Online Channel Intermediaries</vt:lpstr>
      <vt:lpstr>E-Business Models</vt:lpstr>
      <vt:lpstr>Content Sponsorship</vt:lpstr>
      <vt:lpstr>Infomediary</vt:lpstr>
      <vt:lpstr>Intermediary Models</vt:lpstr>
      <vt:lpstr>Brokerage Models</vt:lpstr>
      <vt:lpstr>Agent Models</vt:lpstr>
      <vt:lpstr>Affiliate Programs</vt:lpstr>
      <vt:lpstr>Agent Models, cont.</vt:lpstr>
      <vt:lpstr>Online Retailing: E-Commerce</vt:lpstr>
      <vt:lpstr>What Do U.S. Consumers Buy Online?</vt:lpstr>
      <vt:lpstr>Shopping Cart Abandonment</vt:lpstr>
      <vt:lpstr>M-Commerce</vt:lpstr>
      <vt:lpstr>Square Card Facilitates M-Commerce</vt:lpstr>
      <vt:lpstr>Social Commerce</vt:lpstr>
      <vt:lpstr>Distribution Channel Length and Functions</vt:lpstr>
      <vt:lpstr>Functions of a  Distribution Channel</vt:lpstr>
      <vt:lpstr>Transactional Functions</vt:lpstr>
      <vt:lpstr>Logistical Functions</vt:lpstr>
      <vt:lpstr>The Last Mile Problem</vt:lpstr>
      <vt:lpstr>Market Research</vt:lpstr>
      <vt:lpstr>Financing</vt:lpstr>
      <vt:lpstr>Distribution System</vt:lpstr>
      <vt:lpstr>New Definition of Supply chain</vt:lpstr>
      <vt:lpstr>Supply Chain Management</vt:lpstr>
      <vt:lpstr>Channel Management and Power</vt:lpstr>
      <vt:lpstr>Distribution Channel Metrics:  B2C Market</vt:lpstr>
      <vt:lpstr>Distribution Channel Metrics:  B2B Market</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[Business Communication]</dc:title>
  <dc:creator>Betty</dc:creator>
  <cp:lastModifiedBy>USER</cp:lastModifiedBy>
  <cp:revision>83</cp:revision>
  <dcterms:created xsi:type="dcterms:W3CDTF">2013-04-24T20:55:47Z</dcterms:created>
  <dcterms:modified xsi:type="dcterms:W3CDTF">2016-09-15T12:56:27Z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TC103853789990</vt:lpwstr>
  </property>
</Properties>
</file>