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1"/>
  </p:notesMasterIdLst>
  <p:handoutMasterIdLst>
    <p:handoutMasterId r:id="rId32"/>
  </p:handoutMasterIdLst>
  <p:sldIdLst>
    <p:sldId id="256" r:id="rId3"/>
    <p:sldId id="260" r:id="rId4"/>
    <p:sldId id="286" r:id="rId5"/>
    <p:sldId id="263" r:id="rId6"/>
    <p:sldId id="264" r:id="rId7"/>
    <p:sldId id="287" r:id="rId8"/>
    <p:sldId id="265" r:id="rId9"/>
    <p:sldId id="266" r:id="rId10"/>
    <p:sldId id="267" r:id="rId11"/>
    <p:sldId id="268" r:id="rId12"/>
    <p:sldId id="269" r:id="rId13"/>
    <p:sldId id="271" r:id="rId14"/>
    <p:sldId id="289" r:id="rId15"/>
    <p:sldId id="272" r:id="rId16"/>
    <p:sldId id="273" r:id="rId17"/>
    <p:sldId id="275" r:id="rId18"/>
    <p:sldId id="276" r:id="rId19"/>
    <p:sldId id="277" r:id="rId20"/>
    <p:sldId id="278" r:id="rId21"/>
    <p:sldId id="279" r:id="rId22"/>
    <p:sldId id="280" r:id="rId23"/>
    <p:sldId id="292" r:id="rId24"/>
    <p:sldId id="281" r:id="rId25"/>
    <p:sldId id="282" r:id="rId26"/>
    <p:sldId id="283" r:id="rId27"/>
    <p:sldId id="284" r:id="rId28"/>
    <p:sldId id="291"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2812259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12686642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9FB36419-77F7-442C-ACB8-44AFC029CCDD}"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529D0-7104-40B9-B33F-91B848D552A5}"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BC115-C05F-4A84-A671-2B5D838699BA}"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A8A4A-5A93-49DC-99F7-B91F93A3680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37CD2-71D4-41C2-94DF-7D13875A5FEA}"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B7501-A68E-4DF1-BC4C-FEFB70EF6317}"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40A85-62D4-4659-B800-33065A4B9E87}"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B7EA4-1D5A-40BB-8D0C-FD70464C9010}"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79FDB-6D39-4C2A-A153-3A72B0E09726}"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1148D-3427-41AA-85E6-2D401C642B01}"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3E4F0-2490-4658-957A-5D87E2DEA2EA}"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2E860-CA38-466B-8EDA-62F041E8E14F}"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penclipart.org/people/craigmj/craigmj_heart.svg"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openclipart.org/people/meticulous/SimpleStar.sv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10</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Price: The Online Value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6"/>
          <p:cNvSpPr>
            <a:spLocks noGrp="1" noChangeArrowheads="1"/>
          </p:cNvSpPr>
          <p:nvPr>
            <p:ph type="body" idx="1"/>
          </p:nvPr>
        </p:nvSpPr>
        <p:spPr>
          <a:xfrm>
            <a:off x="1295400" y="1219200"/>
            <a:ext cx="7696200" cy="4876800"/>
          </a:xfrm>
        </p:spPr>
        <p:txBody>
          <a:bodyPr>
            <a:noAutofit/>
          </a:bodyPr>
          <a:lstStyle/>
          <a:p>
            <a:pPr>
              <a:spcBef>
                <a:spcPts val="600"/>
              </a:spcBef>
            </a:pPr>
            <a:r>
              <a:rPr lang="en-US" sz="2800" dirty="0" smtClean="0"/>
              <a:t>Firms can save money by using internet technology for internal processes.</a:t>
            </a:r>
          </a:p>
          <a:p>
            <a:pPr lvl="1">
              <a:spcBef>
                <a:spcPts val="600"/>
              </a:spcBef>
            </a:pPr>
            <a:r>
              <a:rPr lang="en-US" sz="2800" dirty="0" smtClean="0"/>
              <a:t>Self-service order processing.</a:t>
            </a:r>
          </a:p>
          <a:p>
            <a:pPr lvl="1">
              <a:spcBef>
                <a:spcPts val="600"/>
              </a:spcBef>
            </a:pPr>
            <a:r>
              <a:rPr lang="en-US" sz="2800" dirty="0" smtClean="0"/>
              <a:t>Just-in-time inventory.</a:t>
            </a:r>
          </a:p>
          <a:p>
            <a:pPr lvl="1">
              <a:spcBef>
                <a:spcPts val="600"/>
              </a:spcBef>
            </a:pPr>
            <a:r>
              <a:rPr lang="en-US" sz="2800" dirty="0" smtClean="0"/>
              <a:t>Overhead.</a:t>
            </a:r>
          </a:p>
          <a:p>
            <a:pPr lvl="1">
              <a:spcBef>
                <a:spcPts val="600"/>
              </a:spcBef>
            </a:pPr>
            <a:r>
              <a:rPr lang="en-US" sz="2800" dirty="0" smtClean="0"/>
              <a:t>Customer service.</a:t>
            </a:r>
          </a:p>
          <a:p>
            <a:pPr lvl="1">
              <a:spcBef>
                <a:spcPts val="600"/>
              </a:spcBef>
            </a:pPr>
            <a:r>
              <a:rPr lang="en-US" sz="2800" dirty="0" smtClean="0"/>
              <a:t>Printing and mailing.</a:t>
            </a:r>
          </a:p>
          <a:p>
            <a:pPr lvl="1">
              <a:spcBef>
                <a:spcPts val="600"/>
              </a:spcBef>
            </a:pPr>
            <a:r>
              <a:rPr lang="en-US" sz="2800" dirty="0" smtClean="0"/>
              <a:t>Digital product distribution.</a:t>
            </a:r>
          </a:p>
          <a:p>
            <a:pPr>
              <a:spcBef>
                <a:spcPts val="600"/>
              </a:spcBef>
            </a:pPr>
            <a:r>
              <a:rPr lang="en-US" sz="2800" dirty="0" smtClean="0"/>
              <a:t>These efficiencies usually result in lower prices for customers online.</a:t>
            </a:r>
          </a:p>
        </p:txBody>
      </p:sp>
      <p:sp>
        <p:nvSpPr>
          <p:cNvPr id="22532" name="Rectangle 17"/>
          <p:cNvSpPr>
            <a:spLocks noGrp="1" noChangeArrowheads="1"/>
          </p:cNvSpPr>
          <p:nvPr>
            <p:ph type="title"/>
          </p:nvPr>
        </p:nvSpPr>
        <p:spPr>
          <a:xfrm>
            <a:off x="1219200" y="228600"/>
            <a:ext cx="7696200" cy="914400"/>
          </a:xfrm>
        </p:spPr>
        <p:txBody>
          <a:bodyPr>
            <a:normAutofit/>
          </a:bodyPr>
          <a:lstStyle/>
          <a:p>
            <a:pPr fontAlgn="auto">
              <a:spcAft>
                <a:spcPts val="0"/>
              </a:spcAft>
              <a:defRPr/>
            </a:pPr>
            <a:r>
              <a:rPr lang="en-US" dirty="0" smtClean="0">
                <a:ea typeface="+mj-ea"/>
                <a:cs typeface="+mj-cs"/>
              </a:rPr>
              <a:t>Downward Pressure on Prices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82"/>
          <p:cNvSpPr>
            <a:spLocks noGrp="1" noChangeArrowheads="1"/>
          </p:cNvSpPr>
          <p:nvPr>
            <p:ph type="body" idx="1"/>
          </p:nvPr>
        </p:nvSpPr>
        <p:spPr>
          <a:xfrm>
            <a:off x="1524000" y="1600200"/>
            <a:ext cx="7315200" cy="4343400"/>
          </a:xfrm>
        </p:spPr>
        <p:txBody>
          <a:bodyPr>
            <a:normAutofit lnSpcReduction="10000"/>
          </a:bodyPr>
          <a:lstStyle/>
          <a:p>
            <a:pPr>
              <a:spcBef>
                <a:spcPct val="0"/>
              </a:spcBef>
            </a:pPr>
            <a:r>
              <a:rPr lang="en-US" sz="2800" dirty="0" smtClean="0"/>
              <a:t>Market structure and market efficiency affect online pricing strategy.</a:t>
            </a:r>
          </a:p>
          <a:p>
            <a:pPr>
              <a:spcBef>
                <a:spcPct val="0"/>
              </a:spcBef>
            </a:pPr>
            <a:r>
              <a:rPr lang="en-US" sz="2800" dirty="0" smtClean="0"/>
              <a:t>The seller’s leeway to set prices varies by market type:</a:t>
            </a:r>
          </a:p>
          <a:p>
            <a:pPr lvl="1">
              <a:spcBef>
                <a:spcPct val="0"/>
              </a:spcBef>
            </a:pPr>
            <a:r>
              <a:rPr lang="en-US" sz="2800" dirty="0" smtClean="0"/>
              <a:t>Pure competition.</a:t>
            </a:r>
          </a:p>
          <a:p>
            <a:pPr lvl="1">
              <a:spcBef>
                <a:spcPct val="0"/>
              </a:spcBef>
            </a:pPr>
            <a:r>
              <a:rPr lang="en-US" sz="2800" dirty="0" smtClean="0"/>
              <a:t>Monopolistic competition.</a:t>
            </a:r>
          </a:p>
          <a:p>
            <a:pPr lvl="1">
              <a:spcBef>
                <a:spcPct val="0"/>
              </a:spcBef>
            </a:pPr>
            <a:r>
              <a:rPr lang="en-US" sz="2800" dirty="0" smtClean="0"/>
              <a:t>Oligopolistic competition.</a:t>
            </a:r>
          </a:p>
          <a:p>
            <a:pPr lvl="1">
              <a:spcBef>
                <a:spcPct val="0"/>
              </a:spcBef>
            </a:pPr>
            <a:r>
              <a:rPr lang="en-US" sz="2800" dirty="0" smtClean="0"/>
              <a:t>Pure monopoly.</a:t>
            </a:r>
          </a:p>
          <a:p>
            <a:pPr>
              <a:spcBef>
                <a:spcPct val="0"/>
              </a:spcBef>
            </a:pPr>
            <a:r>
              <a:rPr lang="en-US" sz="2800" dirty="0" smtClean="0"/>
              <a:t>If price transparency results in a completely efficient market, sellers will have no control over online prices.</a:t>
            </a:r>
          </a:p>
        </p:txBody>
      </p:sp>
      <p:sp>
        <p:nvSpPr>
          <p:cNvPr id="23556" name="Rectangle 83"/>
          <p:cNvSpPr>
            <a:spLocks noGrp="1" noChangeArrowheads="1"/>
          </p:cNvSpPr>
          <p:nvPr>
            <p:ph type="title"/>
          </p:nvPr>
        </p:nvSpPr>
        <p:spPr>
          <a:xfrm>
            <a:off x="1447800" y="228600"/>
            <a:ext cx="7696200" cy="990600"/>
          </a:xfrm>
        </p:spPr>
        <p:txBody>
          <a:bodyPr>
            <a:noAutofit/>
          </a:bodyPr>
          <a:lstStyle/>
          <a:p>
            <a:pPr fontAlgn="auto">
              <a:spcAft>
                <a:spcPts val="0"/>
              </a:spcAft>
              <a:defRPr/>
            </a:pPr>
            <a:r>
              <a:rPr lang="en-US" dirty="0" smtClean="0">
                <a:ea typeface="+mj-ea"/>
                <a:cs typeface="+mj-cs"/>
              </a:rPr>
              <a:t>External Factors Affect Online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97"/>
          <p:cNvSpPr>
            <a:spLocks noGrp="1" noChangeArrowheads="1"/>
          </p:cNvSpPr>
          <p:nvPr>
            <p:ph type="title"/>
          </p:nvPr>
        </p:nvSpPr>
        <p:spPr>
          <a:xfrm>
            <a:off x="1295400" y="228600"/>
            <a:ext cx="7470775" cy="990600"/>
          </a:xfrm>
        </p:spPr>
        <p:txBody>
          <a:bodyPr/>
          <a:lstStyle/>
          <a:p>
            <a:pPr fontAlgn="auto">
              <a:spcAft>
                <a:spcPts val="0"/>
              </a:spcAft>
              <a:defRPr/>
            </a:pPr>
            <a:r>
              <a:rPr lang="en-US" dirty="0" smtClean="0">
                <a:ea typeface="+mj-ea"/>
                <a:cs typeface="+mj-cs"/>
              </a:rPr>
              <a:t>Efficient Markets</a:t>
            </a:r>
          </a:p>
        </p:txBody>
      </p:sp>
      <p:sp>
        <p:nvSpPr>
          <p:cNvPr id="27650" name="Rectangle 198"/>
          <p:cNvSpPr>
            <a:spLocks noGrp="1" noChangeArrowheads="1"/>
          </p:cNvSpPr>
          <p:nvPr>
            <p:ph type="body" idx="1"/>
          </p:nvPr>
        </p:nvSpPr>
        <p:spPr>
          <a:xfrm>
            <a:off x="1447800" y="1600200"/>
            <a:ext cx="7391400" cy="4495800"/>
          </a:xfrm>
        </p:spPr>
        <p:txBody>
          <a:bodyPr>
            <a:normAutofit lnSpcReduction="10000"/>
          </a:bodyPr>
          <a:lstStyle/>
          <a:p>
            <a:pPr>
              <a:spcBef>
                <a:spcPts val="600"/>
              </a:spcBef>
            </a:pPr>
            <a:r>
              <a:rPr lang="en-US" sz="2800" dirty="0" smtClean="0"/>
              <a:t>A market is efficient when customers have equal access to information about products, prices, and distribution.</a:t>
            </a:r>
          </a:p>
          <a:p>
            <a:pPr>
              <a:spcBef>
                <a:spcPts val="600"/>
              </a:spcBef>
            </a:pPr>
            <a:r>
              <a:rPr lang="en-US" sz="2800" dirty="0" smtClean="0"/>
              <a:t>In an efficient market, one would expect to find:</a:t>
            </a:r>
          </a:p>
          <a:p>
            <a:pPr lvl="1">
              <a:spcBef>
                <a:spcPts val="600"/>
              </a:spcBef>
            </a:pPr>
            <a:r>
              <a:rPr lang="en-US" sz="2800" dirty="0" smtClean="0"/>
              <a:t>Lower prices.</a:t>
            </a:r>
          </a:p>
          <a:p>
            <a:pPr lvl="1">
              <a:spcBef>
                <a:spcPts val="600"/>
              </a:spcBef>
            </a:pPr>
            <a:r>
              <a:rPr lang="en-US" sz="2800" dirty="0" smtClean="0"/>
              <a:t>High price elasticity.</a:t>
            </a:r>
          </a:p>
          <a:p>
            <a:pPr lvl="1">
              <a:spcBef>
                <a:spcPts val="600"/>
              </a:spcBef>
            </a:pPr>
            <a:r>
              <a:rPr lang="en-US" sz="2800" dirty="0" smtClean="0"/>
              <a:t>Frequent price changes.</a:t>
            </a:r>
          </a:p>
          <a:p>
            <a:pPr lvl="1">
              <a:spcBef>
                <a:spcPts val="600"/>
              </a:spcBef>
            </a:pPr>
            <a:r>
              <a:rPr lang="en-US" sz="2800" dirty="0" smtClean="0"/>
              <a:t>Smaller price changes.</a:t>
            </a:r>
          </a:p>
          <a:p>
            <a:pPr lvl="1">
              <a:spcBef>
                <a:spcPts val="600"/>
              </a:spcBef>
            </a:pPr>
            <a:r>
              <a:rPr lang="en-US" sz="2800" dirty="0" smtClean="0"/>
              <a:t>Narrow price dispersion.</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a:xfrm>
            <a:off x="609600" y="152400"/>
            <a:ext cx="8153400" cy="914400"/>
          </a:xfrm>
        </p:spPr>
        <p:txBody>
          <a:bodyPr>
            <a:normAutofit fontScale="90000"/>
          </a:bodyPr>
          <a:lstStyle/>
          <a:p>
            <a:pPr fontAlgn="auto">
              <a:spcAft>
                <a:spcPts val="0"/>
              </a:spcAft>
              <a:defRPr/>
            </a:pPr>
            <a:r>
              <a:rPr lang="en-US" sz="3600" dirty="0" smtClean="0">
                <a:ea typeface="+mj-ea"/>
                <a:cs typeface="+mj-cs"/>
              </a:rPr>
              <a:t>Efficient Markets Mean Loss of Pricing Control</a:t>
            </a:r>
          </a:p>
        </p:txBody>
      </p:sp>
      <p:sp>
        <p:nvSpPr>
          <p:cNvPr id="1029" name="Rectangle 6"/>
          <p:cNvSpPr>
            <a:spLocks noChangeArrowheads="1"/>
          </p:cNvSpPr>
          <p:nvPr/>
        </p:nvSpPr>
        <p:spPr bwMode="auto">
          <a:xfrm>
            <a:off x="0" y="1655763"/>
            <a:ext cx="184150" cy="366712"/>
          </a:xfrm>
          <a:prstGeom prst="rect">
            <a:avLst/>
          </a:prstGeom>
          <a:noFill/>
          <a:ln w="9525">
            <a:noFill/>
            <a:miter lim="800000"/>
            <a:headEnd/>
            <a:tailEnd/>
          </a:ln>
        </p:spPr>
        <p:txBody>
          <a:bodyPr wrap="none" anchor="ctr">
            <a:prstTxWarp prst="textNoShape">
              <a:avLst/>
            </a:prstTxWarp>
            <a:spAutoFit/>
          </a:bodyPr>
          <a:lstStyle/>
          <a:p>
            <a:endParaRPr lang="en-US" dirty="0">
              <a:latin typeface="Calibri" pitchFamily="-72" charset="0"/>
            </a:endParaRPr>
          </a:p>
        </p:txBody>
      </p:sp>
      <p:graphicFrame>
        <p:nvGraphicFramePr>
          <p:cNvPr id="1026" name="Object 2"/>
          <p:cNvGraphicFramePr>
            <a:graphicFrameLocks noChangeAspect="1"/>
          </p:cNvGraphicFramePr>
          <p:nvPr/>
        </p:nvGraphicFramePr>
        <p:xfrm>
          <a:off x="457200" y="1676400"/>
          <a:ext cx="8153400" cy="4419600"/>
        </p:xfrm>
        <a:graphic>
          <a:graphicData uri="http://schemas.openxmlformats.org/presentationml/2006/ole">
            <mc:AlternateContent xmlns:mc="http://schemas.openxmlformats.org/markup-compatibility/2006">
              <mc:Choice xmlns:v="urn:schemas-microsoft-com:vml" Requires="v">
                <p:oleObj spid="_x0000_s31747" r:id="rId3" imgW="4572000" imgH="2990850" progId="">
                  <p:embed/>
                </p:oleObj>
              </mc:Choice>
              <mc:Fallback>
                <p:oleObj r:id="rId3" imgW="4572000" imgH="299085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81534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r>
              <a:rPr lang="en-US" dirty="0" smtClean="0"/>
              <a:t>10-</a:t>
            </a:r>
            <a:fld id="{C238F03A-58E1-4ECA-9024-348A9A81A53D}"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6"/>
          <p:cNvSpPr>
            <a:spLocks noGrp="1" noChangeArrowheads="1"/>
          </p:cNvSpPr>
          <p:nvPr>
            <p:ph type="body" idx="1"/>
          </p:nvPr>
        </p:nvSpPr>
        <p:spPr>
          <a:xfrm>
            <a:off x="1371600" y="1676400"/>
            <a:ext cx="7391400" cy="4343400"/>
          </a:xfrm>
        </p:spPr>
        <p:txBody>
          <a:bodyPr>
            <a:noAutofit/>
          </a:bodyPr>
          <a:lstStyle/>
          <a:p>
            <a:pPr>
              <a:lnSpc>
                <a:spcPct val="90000"/>
              </a:lnSpc>
              <a:spcBef>
                <a:spcPts val="600"/>
              </a:spcBef>
            </a:pPr>
            <a:r>
              <a:rPr lang="en-US" dirty="0" smtClean="0"/>
              <a:t>External market factors place downward pressure on internet prices and contribute to efficiency.</a:t>
            </a:r>
          </a:p>
          <a:p>
            <a:pPr lvl="1">
              <a:lnSpc>
                <a:spcPct val="90000"/>
              </a:lnSpc>
              <a:spcBef>
                <a:spcPts val="600"/>
              </a:spcBef>
            </a:pPr>
            <a:r>
              <a:rPr lang="en-US" sz="2400" dirty="0" smtClean="0"/>
              <a:t>Shopping agents such as BizRate.</a:t>
            </a:r>
          </a:p>
          <a:p>
            <a:pPr lvl="1">
              <a:lnSpc>
                <a:spcPct val="90000"/>
              </a:lnSpc>
              <a:spcBef>
                <a:spcPts val="600"/>
              </a:spcBef>
            </a:pPr>
            <a:r>
              <a:rPr lang="en-US" sz="2400" dirty="0" smtClean="0"/>
              <a:t>Flash sales.</a:t>
            </a:r>
          </a:p>
          <a:p>
            <a:pPr lvl="1">
              <a:lnSpc>
                <a:spcPct val="90000"/>
              </a:lnSpc>
              <a:spcBef>
                <a:spcPts val="600"/>
              </a:spcBef>
            </a:pPr>
            <a:r>
              <a:rPr lang="en-US" sz="2400" dirty="0" smtClean="0"/>
              <a:t>High price elasticity.</a:t>
            </a:r>
          </a:p>
          <a:p>
            <a:pPr lvl="1">
              <a:lnSpc>
                <a:spcPct val="90000"/>
              </a:lnSpc>
              <a:spcBef>
                <a:spcPts val="600"/>
              </a:spcBef>
            </a:pPr>
            <a:r>
              <a:rPr lang="en-US" sz="2400" dirty="0" smtClean="0"/>
              <a:t>Reverse auctions.</a:t>
            </a:r>
          </a:p>
          <a:p>
            <a:pPr lvl="1">
              <a:lnSpc>
                <a:spcPct val="90000"/>
              </a:lnSpc>
              <a:spcBef>
                <a:spcPts val="600"/>
              </a:spcBef>
            </a:pPr>
            <a:r>
              <a:rPr lang="en-US" sz="2400" dirty="0" smtClean="0"/>
              <a:t>Tax-free zones.</a:t>
            </a:r>
          </a:p>
          <a:p>
            <a:pPr lvl="1">
              <a:lnSpc>
                <a:spcPct val="90000"/>
              </a:lnSpc>
              <a:spcBef>
                <a:spcPts val="600"/>
              </a:spcBef>
            </a:pPr>
            <a:r>
              <a:rPr lang="en-US" sz="2400" dirty="0" smtClean="0"/>
              <a:t>Venture capital.</a:t>
            </a:r>
          </a:p>
          <a:p>
            <a:pPr lvl="1">
              <a:lnSpc>
                <a:spcPct val="90000"/>
              </a:lnSpc>
              <a:spcBef>
                <a:spcPts val="600"/>
              </a:spcBef>
            </a:pPr>
            <a:r>
              <a:rPr lang="en-US" sz="2400" dirty="0" smtClean="0"/>
              <a:t>Competition.</a:t>
            </a:r>
          </a:p>
          <a:p>
            <a:pPr lvl="1">
              <a:lnSpc>
                <a:spcPct val="90000"/>
              </a:lnSpc>
              <a:spcBef>
                <a:spcPts val="600"/>
              </a:spcBef>
            </a:pPr>
            <a:r>
              <a:rPr lang="en-US" sz="2400" dirty="0" smtClean="0"/>
              <a:t>Frequent price changes.</a:t>
            </a:r>
          </a:p>
          <a:p>
            <a:pPr lvl="1">
              <a:lnSpc>
                <a:spcPct val="90000"/>
              </a:lnSpc>
              <a:spcBef>
                <a:spcPts val="600"/>
              </a:spcBef>
            </a:pPr>
            <a:r>
              <a:rPr lang="en-US" sz="2400" dirty="0" smtClean="0"/>
              <a:t>Smaller price change increments.</a:t>
            </a:r>
          </a:p>
        </p:txBody>
      </p:sp>
      <p:sp>
        <p:nvSpPr>
          <p:cNvPr id="25604" name="Rectangle 17"/>
          <p:cNvSpPr>
            <a:spLocks noGrp="1" noChangeArrowheads="1"/>
          </p:cNvSpPr>
          <p:nvPr>
            <p:ph type="title"/>
          </p:nvPr>
        </p:nvSpPr>
        <p:spPr>
          <a:xfrm>
            <a:off x="1524000" y="381000"/>
            <a:ext cx="7315200" cy="990600"/>
          </a:xfrm>
        </p:spPr>
        <p:txBody>
          <a:bodyPr>
            <a:normAutofit fontScale="90000"/>
          </a:bodyPr>
          <a:lstStyle/>
          <a:p>
            <a:pPr fontAlgn="auto">
              <a:spcAft>
                <a:spcPts val="0"/>
              </a:spcAft>
              <a:defRPr/>
            </a:pPr>
            <a:r>
              <a:rPr lang="en-US" dirty="0" smtClean="0">
                <a:ea typeface="+mj-ea"/>
                <a:cs typeface="+mj-cs"/>
              </a:rPr>
              <a:t>Is the Internet </a:t>
            </a:r>
            <a:br>
              <a:rPr lang="en-US" dirty="0" smtClean="0">
                <a:ea typeface="+mj-ea"/>
                <a:cs typeface="+mj-cs"/>
              </a:rPr>
            </a:br>
            <a:r>
              <a:rPr lang="en-US" dirty="0" smtClean="0">
                <a:ea typeface="+mj-ea"/>
                <a:cs typeface="+mj-cs"/>
              </a:rPr>
              <a:t>an Efficient Market?</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body" idx="1"/>
          </p:nvPr>
        </p:nvSpPr>
        <p:spPr>
          <a:xfrm>
            <a:off x="1600200" y="1600200"/>
            <a:ext cx="7165975" cy="4267200"/>
          </a:xfrm>
        </p:spPr>
        <p:txBody>
          <a:bodyPr>
            <a:normAutofit/>
          </a:bodyPr>
          <a:lstStyle/>
          <a:p>
            <a:pPr>
              <a:lnSpc>
                <a:spcPct val="90000"/>
              </a:lnSpc>
            </a:pPr>
            <a:r>
              <a:rPr lang="en-US" sz="2800" dirty="0" smtClean="0"/>
              <a:t>The internet does not act like an efficient market with respect to narrow price dispersion for various reasons:</a:t>
            </a:r>
          </a:p>
          <a:p>
            <a:pPr marL="1028700" lvl="1">
              <a:spcBef>
                <a:spcPct val="0"/>
              </a:spcBef>
            </a:pPr>
            <a:r>
              <a:rPr lang="en-US" sz="2800" dirty="0" smtClean="0"/>
              <a:t>Branding and brand strength.</a:t>
            </a:r>
          </a:p>
          <a:p>
            <a:pPr marL="1028700" lvl="1">
              <a:spcBef>
                <a:spcPct val="0"/>
              </a:spcBef>
            </a:pPr>
            <a:r>
              <a:rPr lang="en-US" sz="2800" dirty="0" smtClean="0"/>
              <a:t>Differentiation.</a:t>
            </a:r>
          </a:p>
          <a:p>
            <a:pPr marL="1028700" lvl="1">
              <a:spcBef>
                <a:spcPct val="0"/>
              </a:spcBef>
            </a:pPr>
            <a:r>
              <a:rPr lang="en-US" sz="2800" dirty="0" smtClean="0"/>
              <a:t>Online pricing.</a:t>
            </a:r>
          </a:p>
          <a:p>
            <a:pPr marL="1028700" lvl="1">
              <a:spcBef>
                <a:spcPct val="0"/>
              </a:spcBef>
            </a:pPr>
            <a:r>
              <a:rPr lang="en-US" sz="2800" dirty="0" smtClean="0"/>
              <a:t>Delivery options.</a:t>
            </a:r>
          </a:p>
          <a:p>
            <a:pPr marL="1028700" lvl="1">
              <a:spcBef>
                <a:spcPct val="0"/>
              </a:spcBef>
            </a:pPr>
            <a:r>
              <a:rPr lang="en-US" sz="2800" dirty="0" smtClean="0"/>
              <a:t>Time-sensitive shoppers.</a:t>
            </a:r>
          </a:p>
          <a:p>
            <a:pPr marL="1028700" lvl="1">
              <a:spcBef>
                <a:spcPct val="0"/>
              </a:spcBef>
            </a:pPr>
            <a:r>
              <a:rPr lang="en-US" sz="2800" dirty="0" smtClean="0"/>
              <a:t>Switching costs.</a:t>
            </a:r>
          </a:p>
          <a:p>
            <a:pPr marL="1028700" lvl="1">
              <a:spcBef>
                <a:spcPct val="0"/>
              </a:spcBef>
            </a:pPr>
            <a:r>
              <a:rPr lang="en-US" sz="2800" dirty="0" smtClean="0"/>
              <a:t>Second-generation shopping agents.</a:t>
            </a:r>
          </a:p>
          <a:p>
            <a:pPr>
              <a:lnSpc>
                <a:spcPct val="90000"/>
              </a:lnSpc>
            </a:pPr>
            <a:endParaRPr lang="en-US" sz="2800" dirty="0" smtClean="0"/>
          </a:p>
          <a:p>
            <a:pPr>
              <a:lnSpc>
                <a:spcPct val="90000"/>
              </a:lnSpc>
              <a:buFont typeface="Wingdings" pitchFamily="-72" charset="2"/>
              <a:buNone/>
            </a:pPr>
            <a:endParaRPr lang="en-US" sz="2800" dirty="0" smtClean="0"/>
          </a:p>
        </p:txBody>
      </p:sp>
      <p:sp>
        <p:nvSpPr>
          <p:cNvPr id="26628" name="Rectangle 5"/>
          <p:cNvSpPr>
            <a:spLocks noGrp="1" noChangeArrowheads="1"/>
          </p:cNvSpPr>
          <p:nvPr>
            <p:ph type="title"/>
          </p:nvPr>
        </p:nvSpPr>
        <p:spPr>
          <a:xfrm>
            <a:off x="1752600" y="228600"/>
            <a:ext cx="7013575" cy="990600"/>
          </a:xfrm>
        </p:spPr>
        <p:txBody>
          <a:bodyPr>
            <a:normAutofit fontScale="90000"/>
          </a:bodyPr>
          <a:lstStyle/>
          <a:p>
            <a:pPr fontAlgn="auto">
              <a:spcAft>
                <a:spcPts val="0"/>
              </a:spcAft>
              <a:defRPr/>
            </a:pPr>
            <a:r>
              <a:rPr lang="en-US" dirty="0" smtClean="0">
                <a:ea typeface="+mj-ea"/>
                <a:cs typeface="+mj-cs"/>
              </a:rPr>
              <a:t>Is the Net </a:t>
            </a:r>
            <a:br>
              <a:rPr lang="en-US" dirty="0" smtClean="0">
                <a:ea typeface="+mj-ea"/>
                <a:cs typeface="+mj-cs"/>
              </a:rPr>
            </a:br>
            <a:r>
              <a:rPr lang="en-US" dirty="0" smtClean="0">
                <a:ea typeface="+mj-ea"/>
                <a:cs typeface="+mj-cs"/>
              </a:rPr>
              <a:t>an Inefficient Market?</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228600"/>
            <a:ext cx="7242175" cy="990600"/>
          </a:xfrm>
        </p:spPr>
        <p:txBody>
          <a:bodyPr/>
          <a:lstStyle/>
          <a:p>
            <a:pPr fontAlgn="auto">
              <a:spcAft>
                <a:spcPts val="0"/>
              </a:spcAft>
              <a:defRPr/>
            </a:pPr>
            <a:r>
              <a:rPr lang="en-US" dirty="0" smtClean="0">
                <a:ea typeface="+mj-ea"/>
                <a:cs typeface="+mj-cs"/>
              </a:rPr>
              <a:t>Payment Options</a:t>
            </a:r>
          </a:p>
        </p:txBody>
      </p:sp>
      <p:sp>
        <p:nvSpPr>
          <p:cNvPr id="28675" name="Content Placeholder 2"/>
          <p:cNvSpPr>
            <a:spLocks noGrp="1"/>
          </p:cNvSpPr>
          <p:nvPr>
            <p:ph sz="quarter" idx="1"/>
          </p:nvPr>
        </p:nvSpPr>
        <p:spPr>
          <a:xfrm>
            <a:off x="1600200" y="1600200"/>
            <a:ext cx="7165975" cy="4495800"/>
          </a:xfrm>
        </p:spPr>
        <p:txBody>
          <a:bodyPr>
            <a:normAutofit/>
          </a:bodyPr>
          <a:lstStyle/>
          <a:p>
            <a:pPr>
              <a:lnSpc>
                <a:spcPct val="90000"/>
              </a:lnSpc>
            </a:pPr>
            <a:r>
              <a:rPr lang="en-US" sz="2800" dirty="0" smtClean="0"/>
              <a:t>Electronic money uses the internet and computers to exchange payments electronically.</a:t>
            </a:r>
          </a:p>
          <a:p>
            <a:pPr>
              <a:lnSpc>
                <a:spcPct val="90000"/>
              </a:lnSpc>
            </a:pPr>
            <a:r>
              <a:rPr lang="en-US" sz="2800" dirty="0" smtClean="0"/>
              <a:t>Off-line e-money payment systems include:</a:t>
            </a:r>
          </a:p>
          <a:p>
            <a:pPr lvl="1">
              <a:lnSpc>
                <a:spcPct val="90000"/>
              </a:lnSpc>
            </a:pPr>
            <a:r>
              <a:rPr lang="en-US" sz="2800" dirty="0" smtClean="0"/>
              <a:t>Smart chips in cell phones.</a:t>
            </a:r>
          </a:p>
          <a:p>
            <a:pPr lvl="1">
              <a:lnSpc>
                <a:spcPct val="90000"/>
              </a:lnSpc>
            </a:pPr>
            <a:r>
              <a:rPr lang="en-US" sz="2800" dirty="0" smtClean="0"/>
              <a:t>Mobile wallets.</a:t>
            </a:r>
          </a:p>
          <a:p>
            <a:pPr>
              <a:lnSpc>
                <a:spcPct val="90000"/>
              </a:lnSpc>
            </a:pPr>
            <a:r>
              <a:rPr lang="en-US" sz="2800" dirty="0" smtClean="0"/>
              <a:t>For one-time payments, PayPal has become the industry standard with over 113 million accounts worldwide.</a:t>
            </a:r>
          </a:p>
          <a:p>
            <a:pPr lvl="1">
              <a:lnSpc>
                <a:spcPct val="9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PayPal Account Options</a:t>
            </a:r>
            <a:endParaRPr lang="en-US" dirty="0">
              <a:ea typeface="+mj-ea"/>
              <a:cs typeface="+mj-cs"/>
            </a:endParaRPr>
          </a:p>
        </p:txBody>
      </p:sp>
      <p:pic>
        <p:nvPicPr>
          <p:cNvPr id="32772" name="Picture 2"/>
          <p:cNvPicPr>
            <a:picLocks noChangeAspect="1" noChangeArrowheads="1"/>
          </p:cNvPicPr>
          <p:nvPr/>
        </p:nvPicPr>
        <p:blipFill>
          <a:blip r:embed="rId2" cstate="print"/>
          <a:srcRect/>
          <a:stretch>
            <a:fillRect/>
          </a:stretch>
        </p:blipFill>
        <p:spPr bwMode="auto">
          <a:xfrm>
            <a:off x="838200" y="1447800"/>
            <a:ext cx="7467600" cy="4648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body" idx="1"/>
          </p:nvPr>
        </p:nvSpPr>
        <p:spPr>
          <a:xfrm>
            <a:off x="1828801" y="1676400"/>
            <a:ext cx="6248400" cy="4114800"/>
          </a:xfrm>
        </p:spPr>
        <p:txBody>
          <a:bodyPr/>
          <a:lstStyle/>
          <a:p>
            <a:r>
              <a:rPr lang="en-US" sz="2800" dirty="0" smtClean="0"/>
              <a:t>Price setting is full of contradictions and has become an art as much as a science.</a:t>
            </a:r>
          </a:p>
          <a:p>
            <a:r>
              <a:rPr lang="en-US" sz="2800" dirty="0" smtClean="0"/>
              <a:t>How marketers apply pricing strategy is as important as </a:t>
            </a:r>
            <a:r>
              <a:rPr lang="en-US" sz="2800" i="1" dirty="0" smtClean="0"/>
              <a:t>how much </a:t>
            </a:r>
            <a:r>
              <a:rPr lang="en-US" sz="2800" dirty="0" smtClean="0"/>
              <a:t>they charge.</a:t>
            </a:r>
          </a:p>
          <a:p>
            <a:r>
              <a:rPr lang="en-US" sz="2800" dirty="0" smtClean="0"/>
              <a:t>Marketers can employ all traditional pricing strategies to the online environment.</a:t>
            </a:r>
          </a:p>
        </p:txBody>
      </p:sp>
      <p:sp>
        <p:nvSpPr>
          <p:cNvPr id="30724" name="Rectangle 5"/>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Pricing Strategies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447800" y="228600"/>
            <a:ext cx="7318375" cy="990600"/>
          </a:xfrm>
        </p:spPr>
        <p:txBody>
          <a:bodyPr/>
          <a:lstStyle/>
          <a:p>
            <a:pPr fontAlgn="auto">
              <a:spcAft>
                <a:spcPts val="0"/>
              </a:spcAft>
              <a:defRPr/>
            </a:pPr>
            <a:r>
              <a:rPr lang="en-US" dirty="0" smtClean="0">
                <a:ea typeface="+mj-ea"/>
                <a:cs typeface="+mj-cs"/>
              </a:rPr>
              <a:t>Fixed Pricing</a:t>
            </a:r>
          </a:p>
        </p:txBody>
      </p:sp>
      <p:sp>
        <p:nvSpPr>
          <p:cNvPr id="34818" name="Content Placeholder 2"/>
          <p:cNvSpPr>
            <a:spLocks noGrp="1"/>
          </p:cNvSpPr>
          <p:nvPr>
            <p:ph sz="quarter" idx="1"/>
          </p:nvPr>
        </p:nvSpPr>
        <p:spPr>
          <a:xfrm>
            <a:off x="1447800" y="1447800"/>
            <a:ext cx="7318375" cy="4648200"/>
          </a:xfrm>
        </p:spPr>
        <p:txBody>
          <a:bodyPr/>
          <a:lstStyle/>
          <a:p>
            <a:r>
              <a:rPr lang="en-US" sz="2800" dirty="0" smtClean="0"/>
              <a:t>Fixed pricing (menu pricing) occurs when sellers set the price and buyers must take it or leave it.</a:t>
            </a:r>
          </a:p>
          <a:p>
            <a:pPr lvl="1"/>
            <a:r>
              <a:rPr lang="en-US" sz="2800" dirty="0" smtClean="0"/>
              <a:t>Everyone pays the same price.</a:t>
            </a:r>
          </a:p>
          <a:p>
            <a:r>
              <a:rPr lang="en-US" sz="2800" dirty="0" smtClean="0"/>
              <a:t>Three common fixed pricing strategies are:</a:t>
            </a:r>
          </a:p>
          <a:p>
            <a:pPr lvl="2"/>
            <a:r>
              <a:rPr lang="en-US" sz="2800" dirty="0" smtClean="0"/>
              <a:t>Price leadership</a:t>
            </a:r>
          </a:p>
          <a:p>
            <a:pPr lvl="2"/>
            <a:r>
              <a:rPr lang="en-US" sz="2800" dirty="0" smtClean="0"/>
              <a:t>Promotional pricing</a:t>
            </a:r>
          </a:p>
          <a:p>
            <a:pPr lvl="2"/>
            <a:r>
              <a:rPr lang="en-US" sz="2800" dirty="0" smtClean="0"/>
              <a:t>Freemium pricing</a:t>
            </a:r>
          </a:p>
          <a:p>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pPr fontAlgn="auto">
              <a:spcAft>
                <a:spcPts val="0"/>
              </a:spcAft>
              <a:defRPr/>
            </a:pPr>
            <a:r>
              <a:rPr lang="en-US" dirty="0" smtClean="0">
                <a:ea typeface="+mj-ea"/>
                <a:cs typeface="+mj-cs"/>
              </a:rPr>
              <a:t>Chapter 10 Objectives</a:t>
            </a:r>
            <a:endParaRPr lang="en-US" dirty="0">
              <a:ea typeface="+mj-ea"/>
              <a:cs typeface="+mj-cs"/>
            </a:endParaRPr>
          </a:p>
        </p:txBody>
      </p:sp>
      <p:sp>
        <p:nvSpPr>
          <p:cNvPr id="3" name="Content Placeholder 2"/>
          <p:cNvSpPr>
            <a:spLocks noGrp="1"/>
          </p:cNvSpPr>
          <p:nvPr>
            <p:ph idx="1"/>
          </p:nvPr>
        </p:nvSpPr>
        <p:spPr>
          <a:xfrm>
            <a:off x="1219200" y="1524000"/>
            <a:ext cx="7620000" cy="4648200"/>
          </a:xfrm>
        </p:spPr>
        <p:txBody>
          <a:bodyPr rtlCol="0">
            <a:normAutofit fontScale="92500" lnSpcReduction="20000"/>
          </a:bodyPr>
          <a:lstStyle/>
          <a:p>
            <a:pPr>
              <a:lnSpc>
                <a:spcPct val="120000"/>
              </a:lnSpc>
              <a:spcBef>
                <a:spcPts val="0"/>
              </a:spcBef>
              <a:defRPr/>
            </a:pPr>
            <a:r>
              <a:rPr lang="en-US" sz="3000" dirty="0" smtClean="0">
                <a:ea typeface="+mn-ea"/>
                <a:cs typeface="+mn-cs"/>
              </a:rPr>
              <a:t>After reading Chapter 10, you will be able to:</a:t>
            </a:r>
          </a:p>
          <a:p>
            <a:pPr lvl="1">
              <a:defRPr/>
            </a:pPr>
            <a:r>
              <a:rPr lang="en-US" sz="3000" dirty="0" smtClean="0">
                <a:ea typeface="+mn-ea"/>
              </a:rPr>
              <a:t>Identify the main fixed and dynamic pricing strategies used for selling online.</a:t>
            </a:r>
          </a:p>
          <a:p>
            <a:pPr lvl="1">
              <a:defRPr/>
            </a:pPr>
            <a:r>
              <a:rPr lang="en-US" sz="3000" dirty="0" smtClean="0">
                <a:ea typeface="+mn-ea"/>
              </a:rPr>
              <a:t>Discuss the buyer’s view of pricing online in relation to real costs and buyer control.</a:t>
            </a:r>
          </a:p>
          <a:p>
            <a:pPr lvl="1">
              <a:defRPr/>
            </a:pPr>
            <a:r>
              <a:rPr lang="en-US" sz="3000" dirty="0" smtClean="0">
                <a:ea typeface="+mn-ea"/>
              </a:rPr>
              <a:t>Highlight the seller’s view of pricing online in relation to internal and external factors.</a:t>
            </a:r>
          </a:p>
          <a:p>
            <a:pPr lvl="1">
              <a:defRPr/>
            </a:pPr>
            <a:r>
              <a:rPr lang="en-US" sz="3000" dirty="0" smtClean="0">
                <a:ea typeface="+mn-ea"/>
              </a:rPr>
              <a:t>Outline the arguments for and against the internet as an efficient market.</a:t>
            </a:r>
          </a:p>
          <a:p>
            <a:pPr lvl="1">
              <a:defRPr/>
            </a:pPr>
            <a:r>
              <a:rPr lang="en-US" sz="3000" dirty="0" smtClean="0">
                <a:ea typeface="+mn-ea"/>
              </a:rPr>
              <a:t>Describe several types of online payment systems and their benefits to online retailers.</a:t>
            </a:r>
          </a:p>
          <a:p>
            <a:pPr lvl="1" fontAlgn="auto">
              <a:lnSpc>
                <a:spcPct val="120000"/>
              </a:lnSpc>
              <a:spcBef>
                <a:spcPts val="0"/>
              </a:spcBef>
              <a:spcAft>
                <a:spcPts val="0"/>
              </a:spcAft>
              <a:buFont typeface="Wingdings" pitchFamily="2" charset="2"/>
              <a:buChar char=""/>
              <a:defRPr/>
            </a:pPr>
            <a:endParaRPr lang="en-US" sz="2600" dirty="0" smtClean="0">
              <a:ea typeface="+mn-ea"/>
            </a:endParaRPr>
          </a:p>
          <a:p>
            <a:pPr fontAlgn="auto">
              <a:spcAft>
                <a:spcPts val="0"/>
              </a:spcAft>
              <a:buFont typeface="Wingdings" pitchFamily="2" charset="2"/>
              <a:buChar char=""/>
              <a:defRPr/>
            </a:pPr>
            <a:endParaRPr lang="en-US" sz="2800" dirty="0">
              <a:ea typeface="+mn-ea"/>
              <a:cs typeface="+mn-cs"/>
            </a:endParaRP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9"/>
          <p:cNvSpPr>
            <a:spLocks noGrp="1" noChangeArrowheads="1"/>
          </p:cNvSpPr>
          <p:nvPr>
            <p:ph type="title"/>
          </p:nvPr>
        </p:nvSpPr>
        <p:spPr>
          <a:xfrm>
            <a:off x="1447800" y="228600"/>
            <a:ext cx="7318375" cy="990600"/>
          </a:xfrm>
        </p:spPr>
        <p:txBody>
          <a:bodyPr/>
          <a:lstStyle/>
          <a:p>
            <a:pPr fontAlgn="auto">
              <a:spcAft>
                <a:spcPts val="0"/>
              </a:spcAft>
              <a:defRPr/>
            </a:pPr>
            <a:r>
              <a:rPr lang="en-US" dirty="0" smtClean="0">
                <a:ea typeface="+mj-ea"/>
                <a:cs typeface="+mj-cs"/>
              </a:rPr>
              <a:t>Dynamic Pricing</a:t>
            </a:r>
          </a:p>
        </p:txBody>
      </p:sp>
      <p:sp>
        <p:nvSpPr>
          <p:cNvPr id="35842" name="Rectangle 10"/>
          <p:cNvSpPr>
            <a:spLocks noGrp="1" noChangeArrowheads="1"/>
          </p:cNvSpPr>
          <p:nvPr>
            <p:ph type="body" idx="1"/>
          </p:nvPr>
        </p:nvSpPr>
        <p:spPr>
          <a:xfrm>
            <a:off x="1447800" y="1524000"/>
            <a:ext cx="7318375" cy="4343400"/>
          </a:xfrm>
        </p:spPr>
        <p:txBody>
          <a:bodyPr/>
          <a:lstStyle/>
          <a:p>
            <a:r>
              <a:rPr lang="en-US" sz="2800" dirty="0" smtClean="0"/>
              <a:t>Dynamic pricing is the strategy of offering different prices to different customers.</a:t>
            </a:r>
          </a:p>
          <a:p>
            <a:pPr lvl="1"/>
            <a:r>
              <a:rPr lang="en-US" sz="2800" dirty="0" smtClean="0"/>
              <a:t>Airlines have long used dynamic pricing to price air travel.</a:t>
            </a:r>
          </a:p>
          <a:p>
            <a:r>
              <a:rPr lang="en-US" sz="2800" dirty="0" smtClean="0"/>
              <a:t>Dynamic pricing can be initiated by the seller or buyer. There are 2 types:</a:t>
            </a:r>
          </a:p>
          <a:p>
            <a:pPr lvl="1"/>
            <a:r>
              <a:rPr lang="en-US" sz="2800" dirty="0" smtClean="0"/>
              <a:t>Segmented pricing</a:t>
            </a:r>
          </a:p>
          <a:p>
            <a:pPr lvl="1"/>
            <a:r>
              <a:rPr lang="en-US" sz="2800" dirty="0" smtClean="0"/>
              <a:t>Price negotiation</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body" idx="1"/>
          </p:nvPr>
        </p:nvSpPr>
        <p:spPr>
          <a:xfrm>
            <a:off x="1524000" y="1600200"/>
            <a:ext cx="7242175" cy="4495800"/>
          </a:xfrm>
        </p:spPr>
        <p:txBody>
          <a:bodyPr/>
          <a:lstStyle/>
          <a:p>
            <a:pPr>
              <a:spcBef>
                <a:spcPts val="600"/>
              </a:spcBef>
            </a:pPr>
            <a:r>
              <a:rPr lang="en-US" sz="2400" dirty="0" smtClean="0"/>
              <a:t>Pricing levels are set based on order size and timing, demand and supply levels, or other factors.</a:t>
            </a:r>
          </a:p>
          <a:p>
            <a:pPr lvl="1">
              <a:spcBef>
                <a:spcPts val="600"/>
              </a:spcBef>
            </a:pPr>
            <a:r>
              <a:rPr lang="en-US" sz="2400" dirty="0" smtClean="0"/>
              <a:t>Becoming more common as firms collect more behavioral information.</a:t>
            </a:r>
          </a:p>
          <a:p>
            <a:pPr>
              <a:spcBef>
                <a:spcPts val="600"/>
              </a:spcBef>
            </a:pPr>
            <a:r>
              <a:rPr lang="en-US" sz="2400" dirty="0" smtClean="0"/>
              <a:t>Segmented pricing can be effective when:</a:t>
            </a:r>
          </a:p>
          <a:p>
            <a:pPr lvl="1">
              <a:spcBef>
                <a:spcPts val="600"/>
              </a:spcBef>
            </a:pPr>
            <a:r>
              <a:rPr lang="en-US" sz="2400" dirty="0" smtClean="0"/>
              <a:t>The market is segmentable.</a:t>
            </a:r>
          </a:p>
          <a:p>
            <a:pPr lvl="1">
              <a:spcBef>
                <a:spcPts val="600"/>
              </a:spcBef>
            </a:pPr>
            <a:r>
              <a:rPr lang="en-US" sz="2400" dirty="0" smtClean="0"/>
              <a:t>Pricing reflects value perceptions of the segment.</a:t>
            </a:r>
          </a:p>
          <a:p>
            <a:pPr lvl="1">
              <a:spcBef>
                <a:spcPts val="600"/>
              </a:spcBef>
            </a:pPr>
            <a:r>
              <a:rPr lang="en-US" sz="2400" dirty="0" smtClean="0"/>
              <a:t>Segments exhibit different demand behavior.</a:t>
            </a:r>
          </a:p>
          <a:p>
            <a:pPr lvl="1">
              <a:spcBef>
                <a:spcPts val="600"/>
              </a:spcBef>
            </a:pPr>
            <a:r>
              <a:rPr lang="en-US" sz="2400" dirty="0" smtClean="0"/>
              <a:t>The costs of segmentation do not exceed revenue.</a:t>
            </a:r>
          </a:p>
          <a:p>
            <a:pPr>
              <a:spcBef>
                <a:spcPts val="600"/>
              </a:spcBef>
            </a:pPr>
            <a:r>
              <a:rPr lang="en-US" sz="2400" dirty="0" smtClean="0"/>
              <a:t>The firm must be careful not to upset customers.</a:t>
            </a:r>
          </a:p>
        </p:txBody>
      </p:sp>
      <p:sp>
        <p:nvSpPr>
          <p:cNvPr id="33796" name="Rectangle 5"/>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Segmented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Contact Segmented Pricing</a:t>
            </a:r>
            <a:endParaRPr lang="en-US" dirty="0"/>
          </a:p>
        </p:txBody>
      </p:sp>
      <p:pic>
        <p:nvPicPr>
          <p:cNvPr id="32770" name="Picture 2" descr="C:\Users\Betty\Desktop\Strauss 2013\Ch_10__exhibit 10.9.png"/>
          <p:cNvPicPr>
            <a:picLocks noGrp="1" noChangeAspect="1" noChangeArrowheads="1"/>
          </p:cNvPicPr>
          <p:nvPr>
            <p:ph idx="1"/>
          </p:nvPr>
        </p:nvPicPr>
        <p:blipFill>
          <a:blip r:embed="rId2" cstate="print"/>
          <a:srcRect/>
          <a:stretch>
            <a:fillRect/>
          </a:stretch>
        </p:blipFill>
        <p:spPr bwMode="auto">
          <a:xfrm>
            <a:off x="843428" y="1882229"/>
            <a:ext cx="7457143" cy="3961905"/>
          </a:xfrm>
          <a:prstGeom prst="rect">
            <a:avLst/>
          </a:prstGeom>
          <a:noFill/>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6"/>
          <p:cNvSpPr>
            <a:spLocks noGrp="1" noChangeArrowheads="1"/>
          </p:cNvSpPr>
          <p:nvPr>
            <p:ph type="body" idx="1"/>
          </p:nvPr>
        </p:nvSpPr>
        <p:spPr>
          <a:xfrm>
            <a:off x="1828800" y="1600200"/>
            <a:ext cx="6937375" cy="4495800"/>
          </a:xfrm>
        </p:spPr>
        <p:txBody>
          <a:bodyPr/>
          <a:lstStyle/>
          <a:p>
            <a:r>
              <a:rPr lang="en-US" sz="2800" dirty="0" smtClean="0"/>
              <a:t>Geographic segment pricing can help a company relate its pricing to regional or country factors, including competitive pressures, local costs, etc. </a:t>
            </a:r>
          </a:p>
          <a:p>
            <a:pPr lvl="1"/>
            <a:r>
              <a:rPr lang="en-US" sz="2800" dirty="0" smtClean="0"/>
              <a:t>Pricing differs by geographic area.</a:t>
            </a:r>
          </a:p>
          <a:p>
            <a:pPr lvl="1"/>
            <a:r>
              <a:rPr lang="en-US" sz="2800" dirty="0" smtClean="0"/>
              <a:t>May vary by country.</a:t>
            </a:r>
          </a:p>
          <a:p>
            <a:pPr lvl="1"/>
            <a:r>
              <a:rPr lang="en-US" sz="2800" dirty="0" smtClean="0"/>
              <a:t>May reflect higher costs of transportation, tariffs, margins, etc.</a:t>
            </a:r>
          </a:p>
        </p:txBody>
      </p:sp>
      <p:sp>
        <p:nvSpPr>
          <p:cNvPr id="34820" name="Rectangle 17"/>
          <p:cNvSpPr>
            <a:spLocks noGrp="1" noChangeArrowheads="1"/>
          </p:cNvSpPr>
          <p:nvPr>
            <p:ph type="title"/>
          </p:nvPr>
        </p:nvSpPr>
        <p:spPr>
          <a:xfrm>
            <a:off x="1828800" y="228600"/>
            <a:ext cx="6937375" cy="990600"/>
          </a:xfrm>
        </p:spPr>
        <p:txBody>
          <a:bodyPr>
            <a:normAutofit/>
          </a:bodyPr>
          <a:lstStyle/>
          <a:p>
            <a:pPr fontAlgn="auto">
              <a:spcAft>
                <a:spcPts val="0"/>
              </a:spcAft>
              <a:defRPr/>
            </a:pPr>
            <a:r>
              <a:rPr lang="en-US" dirty="0" smtClean="0">
                <a:ea typeface="+mj-ea"/>
                <a:cs typeface="+mj-cs"/>
              </a:rPr>
              <a:t>Geographic Segment Pricing</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295400"/>
          </a:xfrm>
        </p:spPr>
        <p:txBody>
          <a:bodyPr wrap="square" numCol="1" anchorCtr="0" compatLnSpc="1">
            <a:prstTxWarp prst="textNoShape">
              <a:avLst/>
            </a:prstTxWarp>
            <a:normAutofit fontScale="90000"/>
          </a:bodyPr>
          <a:lstStyle/>
          <a:p>
            <a:r>
              <a:rPr lang="en-US" cap="none" dirty="0" smtClean="0"/>
              <a:t/>
            </a:r>
            <a:br>
              <a:rPr lang="en-US" cap="none" dirty="0" smtClean="0"/>
            </a:br>
            <a:r>
              <a:rPr lang="en-US" sz="4400" cap="none" dirty="0" smtClean="0"/>
              <a:t>Value Segment Pricing</a:t>
            </a:r>
            <a:br>
              <a:rPr lang="en-US" sz="4400" cap="none" dirty="0" smtClean="0"/>
            </a:br>
            <a:endParaRPr lang="en-US" sz="4400" cap="none" dirty="0" smtClean="0"/>
          </a:p>
        </p:txBody>
      </p:sp>
      <p:sp>
        <p:nvSpPr>
          <p:cNvPr id="38914" name="Content Placeholder 2"/>
          <p:cNvSpPr>
            <a:spLocks noGrp="1"/>
          </p:cNvSpPr>
          <p:nvPr>
            <p:ph idx="1"/>
          </p:nvPr>
        </p:nvSpPr>
        <p:spPr>
          <a:xfrm>
            <a:off x="1752600" y="1828800"/>
            <a:ext cx="6705600" cy="4114800"/>
          </a:xfrm>
        </p:spPr>
        <p:txBody>
          <a:bodyPr>
            <a:normAutofit lnSpcReduction="10000"/>
          </a:bodyPr>
          <a:lstStyle/>
          <a:p>
            <a:r>
              <a:rPr lang="en-US" sz="3200" dirty="0" smtClean="0"/>
              <a:t>The seller recognizes that not all customers provide equal value to the firm.</a:t>
            </a:r>
          </a:p>
          <a:p>
            <a:r>
              <a:rPr lang="en-US" sz="3200" dirty="0" smtClean="0"/>
              <a:t>Pareto principle: 80% of a firm’s business comes from the top 20% of customers.</a:t>
            </a:r>
          </a:p>
          <a:p>
            <a:pPr lvl="1"/>
            <a:r>
              <a:rPr lang="en-US" sz="2800" dirty="0" smtClean="0"/>
              <a:t>A firm’s five-star customers contribute disproportionately to revenues and profits.</a:t>
            </a:r>
          </a:p>
          <a:p>
            <a:endParaRPr lang="en-US" dirty="0" smtClean="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6"/>
          <p:cNvSpPr>
            <a:spLocks noGrp="1" noChangeArrowheads="1"/>
          </p:cNvSpPr>
          <p:nvPr>
            <p:ph type="title"/>
          </p:nvPr>
        </p:nvSpPr>
        <p:spPr>
          <a:xfrm>
            <a:off x="914400" y="274638"/>
            <a:ext cx="7772400" cy="1143000"/>
          </a:xfrm>
        </p:spPr>
        <p:txBody>
          <a:bodyPr>
            <a:normAutofit/>
          </a:bodyPr>
          <a:lstStyle/>
          <a:p>
            <a:pPr fontAlgn="auto">
              <a:spcAft>
                <a:spcPts val="0"/>
              </a:spcAft>
              <a:defRPr/>
            </a:pPr>
            <a:r>
              <a:rPr lang="en-US" dirty="0" smtClean="0">
                <a:ea typeface="+mj-ea"/>
                <a:cs typeface="+mj-cs"/>
              </a:rPr>
              <a:t>Customer Value Segments</a:t>
            </a:r>
          </a:p>
        </p:txBody>
      </p:sp>
      <p:sp>
        <p:nvSpPr>
          <p:cNvPr id="39938" name="Rectangle 8"/>
          <p:cNvSpPr>
            <a:spLocks noChangeArrowheads="1"/>
          </p:cNvSpPr>
          <p:nvPr/>
        </p:nvSpPr>
        <p:spPr bwMode="auto">
          <a:xfrm>
            <a:off x="0" y="1703388"/>
            <a:ext cx="184150" cy="366712"/>
          </a:xfrm>
          <a:prstGeom prst="rect">
            <a:avLst/>
          </a:prstGeom>
          <a:noFill/>
          <a:ln w="9525">
            <a:noFill/>
            <a:miter lim="800000"/>
            <a:headEnd/>
            <a:tailEnd/>
          </a:ln>
        </p:spPr>
        <p:txBody>
          <a:bodyPr wrap="none" anchor="ctr">
            <a:prstTxWarp prst="textNoShape">
              <a:avLst/>
            </a:prstTxWarp>
            <a:spAutoFit/>
          </a:bodyPr>
          <a:lstStyle/>
          <a:p>
            <a:endParaRPr lang="en-US" dirty="0">
              <a:latin typeface="Calibri" pitchFamily="-72" charset="0"/>
            </a:endParaRPr>
          </a:p>
        </p:txBody>
      </p:sp>
      <p:grpSp>
        <p:nvGrpSpPr>
          <p:cNvPr id="7" name="Group 6"/>
          <p:cNvGrpSpPr/>
          <p:nvPr/>
        </p:nvGrpSpPr>
        <p:grpSpPr>
          <a:xfrm>
            <a:off x="1066800" y="1524000"/>
            <a:ext cx="6858000" cy="4343400"/>
            <a:chOff x="2514600" y="2293926"/>
            <a:chExt cx="6086249" cy="4192004"/>
          </a:xfrm>
        </p:grpSpPr>
        <p:pic>
          <p:nvPicPr>
            <p:cNvPr id="8" name="Picture 8" descr="heart by craigmj - A very simple heart.">
              <a:hlinkClick r:id="rId2"/>
            </p:cNvPr>
            <p:cNvPicPr>
              <a:picLocks noChangeAspect="1" noChangeArrowheads="1"/>
            </p:cNvPicPr>
            <p:nvPr/>
          </p:nvPicPr>
          <p:blipFill>
            <a:blip r:embed="rId3" cstate="print"/>
            <a:srcRect/>
            <a:stretch>
              <a:fillRect/>
            </a:stretch>
          </p:blipFill>
          <p:spPr bwMode="auto">
            <a:xfrm>
              <a:off x="2514600" y="2293926"/>
              <a:ext cx="3810000" cy="3611882"/>
            </a:xfrm>
            <a:prstGeom prst="rect">
              <a:avLst/>
            </a:prstGeom>
            <a:noFill/>
          </p:spPr>
        </p:pic>
        <p:pic>
          <p:nvPicPr>
            <p:cNvPr id="9"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2819400" y="2667000"/>
              <a:ext cx="609600" cy="609600"/>
            </a:xfrm>
            <a:prstGeom prst="rect">
              <a:avLst/>
            </a:prstGeom>
            <a:noFill/>
          </p:spPr>
        </p:pic>
        <p:pic>
          <p:nvPicPr>
            <p:cNvPr id="10"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581400" y="2667000"/>
              <a:ext cx="609600" cy="609600"/>
            </a:xfrm>
            <a:prstGeom prst="rect">
              <a:avLst/>
            </a:prstGeom>
            <a:noFill/>
          </p:spPr>
        </p:pic>
        <p:pic>
          <p:nvPicPr>
            <p:cNvPr id="11"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267200" y="2667000"/>
              <a:ext cx="609600" cy="609600"/>
            </a:xfrm>
            <a:prstGeom prst="rect">
              <a:avLst/>
            </a:prstGeom>
            <a:noFill/>
          </p:spPr>
        </p:pic>
        <p:pic>
          <p:nvPicPr>
            <p:cNvPr id="12"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876800" y="2667000"/>
              <a:ext cx="609600" cy="609600"/>
            </a:xfrm>
            <a:prstGeom prst="rect">
              <a:avLst/>
            </a:prstGeom>
            <a:noFill/>
          </p:spPr>
        </p:pic>
        <p:pic>
          <p:nvPicPr>
            <p:cNvPr id="13"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5486400" y="2667000"/>
              <a:ext cx="609600" cy="609600"/>
            </a:xfrm>
            <a:prstGeom prst="rect">
              <a:avLst/>
            </a:prstGeom>
            <a:noFill/>
          </p:spPr>
        </p:pic>
        <p:pic>
          <p:nvPicPr>
            <p:cNvPr id="14"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5105400" y="3352800"/>
              <a:ext cx="609600" cy="609600"/>
            </a:xfrm>
            <a:prstGeom prst="rect">
              <a:avLst/>
            </a:prstGeom>
            <a:noFill/>
          </p:spPr>
        </p:pic>
        <p:pic>
          <p:nvPicPr>
            <p:cNvPr id="15"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495800" y="3352800"/>
              <a:ext cx="609600" cy="609600"/>
            </a:xfrm>
            <a:prstGeom prst="rect">
              <a:avLst/>
            </a:prstGeom>
            <a:noFill/>
          </p:spPr>
        </p:pic>
        <p:pic>
          <p:nvPicPr>
            <p:cNvPr id="16"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810000" y="3352800"/>
              <a:ext cx="609600" cy="609600"/>
            </a:xfrm>
            <a:prstGeom prst="rect">
              <a:avLst/>
            </a:prstGeom>
            <a:noFill/>
          </p:spPr>
        </p:pic>
        <p:pic>
          <p:nvPicPr>
            <p:cNvPr id="17"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124200" y="3352800"/>
              <a:ext cx="609600" cy="609600"/>
            </a:xfrm>
            <a:prstGeom prst="rect">
              <a:avLst/>
            </a:prstGeom>
            <a:noFill/>
          </p:spPr>
        </p:pic>
        <p:pic>
          <p:nvPicPr>
            <p:cNvPr id="18"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800600" y="4038600"/>
              <a:ext cx="609600" cy="609600"/>
            </a:xfrm>
            <a:prstGeom prst="rect">
              <a:avLst/>
            </a:prstGeom>
            <a:noFill/>
          </p:spPr>
        </p:pic>
        <p:pic>
          <p:nvPicPr>
            <p:cNvPr id="19"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191000" y="4038600"/>
              <a:ext cx="609600" cy="609600"/>
            </a:xfrm>
            <a:prstGeom prst="rect">
              <a:avLst/>
            </a:prstGeom>
            <a:noFill/>
          </p:spPr>
        </p:pic>
        <p:pic>
          <p:nvPicPr>
            <p:cNvPr id="20"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505200" y="4038600"/>
              <a:ext cx="609600" cy="609600"/>
            </a:xfrm>
            <a:prstGeom prst="rect">
              <a:avLst/>
            </a:prstGeom>
            <a:noFill/>
          </p:spPr>
        </p:pic>
        <p:pic>
          <p:nvPicPr>
            <p:cNvPr id="21"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419600" y="4648200"/>
              <a:ext cx="609600" cy="609600"/>
            </a:xfrm>
            <a:prstGeom prst="rect">
              <a:avLst/>
            </a:prstGeom>
            <a:noFill/>
          </p:spPr>
        </p:pic>
        <p:pic>
          <p:nvPicPr>
            <p:cNvPr id="22"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3810000" y="4648200"/>
              <a:ext cx="609600" cy="609600"/>
            </a:xfrm>
            <a:prstGeom prst="rect">
              <a:avLst/>
            </a:prstGeom>
            <a:noFill/>
          </p:spPr>
        </p:pic>
        <p:pic>
          <p:nvPicPr>
            <p:cNvPr id="23" name="Picture 4" descr="Simple Star by meticulous - A simple star">
              <a:hlinkClick r:id="rId4"/>
            </p:cNvPr>
            <p:cNvPicPr>
              <a:picLocks noChangeAspect="1" noChangeArrowheads="1"/>
            </p:cNvPicPr>
            <p:nvPr/>
          </p:nvPicPr>
          <p:blipFill>
            <a:blip r:embed="rId5" cstate="print"/>
            <a:srcRect/>
            <a:stretch>
              <a:fillRect/>
            </a:stretch>
          </p:blipFill>
          <p:spPr bwMode="auto">
            <a:xfrm>
              <a:off x="4144780" y="5181600"/>
              <a:ext cx="609600" cy="609600"/>
            </a:xfrm>
            <a:prstGeom prst="rect">
              <a:avLst/>
            </a:prstGeom>
            <a:noFill/>
          </p:spPr>
        </p:pic>
        <p:cxnSp>
          <p:nvCxnSpPr>
            <p:cNvPr id="24" name="Straight Arrow Connector 23"/>
            <p:cNvCxnSpPr/>
            <p:nvPr/>
          </p:nvCxnSpPr>
          <p:spPr>
            <a:xfrm>
              <a:off x="6705600" y="3124200"/>
              <a:ext cx="0" cy="243840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48400" y="2293926"/>
              <a:ext cx="1940403" cy="923330"/>
            </a:xfrm>
            <a:prstGeom prst="rect">
              <a:avLst/>
            </a:prstGeom>
            <a:noFill/>
          </p:spPr>
          <p:txBody>
            <a:bodyPr wrap="none" rtlCol="0">
              <a:spAutoFit/>
            </a:bodyPr>
            <a:lstStyle/>
            <a:p>
              <a:r>
                <a:rPr lang="en-US" dirty="0" smtClean="0"/>
                <a:t>High (5 star)</a:t>
              </a:r>
            </a:p>
            <a:p>
              <a:r>
                <a:rPr lang="en-US" dirty="0" smtClean="0"/>
                <a:t>Fewest number of </a:t>
              </a:r>
            </a:p>
            <a:p>
              <a:r>
                <a:rPr lang="en-US" dirty="0" smtClean="0"/>
                <a:t>customers</a:t>
              </a:r>
              <a:endParaRPr lang="en-US" dirty="0"/>
            </a:p>
          </p:txBody>
        </p:sp>
        <p:sp>
          <p:nvSpPr>
            <p:cNvPr id="26" name="TextBox 25"/>
            <p:cNvSpPr txBox="1"/>
            <p:nvPr/>
          </p:nvSpPr>
          <p:spPr>
            <a:xfrm>
              <a:off x="6019800" y="5562600"/>
              <a:ext cx="1953163" cy="923330"/>
            </a:xfrm>
            <a:prstGeom prst="rect">
              <a:avLst/>
            </a:prstGeom>
            <a:noFill/>
          </p:spPr>
          <p:txBody>
            <a:bodyPr wrap="none" rtlCol="0">
              <a:spAutoFit/>
            </a:bodyPr>
            <a:lstStyle/>
            <a:p>
              <a:r>
                <a:rPr lang="en-US" dirty="0" smtClean="0"/>
                <a:t>Low (1 star)</a:t>
              </a:r>
            </a:p>
            <a:p>
              <a:r>
                <a:rPr lang="en-US" dirty="0" smtClean="0"/>
                <a:t>Largest number of </a:t>
              </a:r>
            </a:p>
            <a:p>
              <a:r>
                <a:rPr lang="en-US" dirty="0" smtClean="0"/>
                <a:t>customers</a:t>
              </a:r>
              <a:endParaRPr lang="en-US" dirty="0"/>
            </a:p>
          </p:txBody>
        </p:sp>
        <p:sp>
          <p:nvSpPr>
            <p:cNvPr id="27" name="TextBox 26"/>
            <p:cNvSpPr txBox="1"/>
            <p:nvPr/>
          </p:nvSpPr>
          <p:spPr>
            <a:xfrm>
              <a:off x="6858000" y="3810000"/>
              <a:ext cx="1742849" cy="646331"/>
            </a:xfrm>
            <a:prstGeom prst="rect">
              <a:avLst/>
            </a:prstGeom>
            <a:noFill/>
          </p:spPr>
          <p:txBody>
            <a:bodyPr wrap="none" rtlCol="0">
              <a:spAutoFit/>
            </a:bodyPr>
            <a:lstStyle/>
            <a:p>
              <a:r>
                <a:rPr lang="en-US" b="1" dirty="0" smtClean="0"/>
                <a:t>Customer Value </a:t>
              </a:r>
            </a:p>
            <a:p>
              <a:r>
                <a:rPr lang="en-US" b="1" dirty="0" smtClean="0"/>
                <a:t>to the Seller</a:t>
              </a:r>
              <a:endParaRPr lang="en-US" b="1" dirty="0"/>
            </a:p>
          </p:txBody>
        </p:sp>
      </p:grpSp>
      <p:sp>
        <p:nvSpPr>
          <p:cNvPr id="28" name="Slide Number Placeholder 27"/>
          <p:cNvSpPr>
            <a:spLocks noGrp="1"/>
          </p:cNvSpPr>
          <p:nvPr>
            <p:ph type="sldNum" sz="quarter" idx="12"/>
          </p:nvPr>
        </p:nvSpPr>
        <p:spPr/>
        <p:txBody>
          <a:bodyPr/>
          <a:lstStyle/>
          <a:p>
            <a:r>
              <a:rPr lang="en-US" dirty="0" smtClean="0"/>
              <a:t>10-</a:t>
            </a:r>
            <a:fld id="{C238F03A-58E1-4ECA-9024-348A9A81A53D}" type="slidenum">
              <a:rPr lang="en-US" smtClean="0"/>
              <a:pPr/>
              <a:t>25</a:t>
            </a:fld>
            <a:endParaRPr lang="en-US" dirty="0"/>
          </a:p>
        </p:txBody>
      </p:sp>
      <p:sp>
        <p:nvSpPr>
          <p:cNvPr id="29" name="Footer Placeholder 2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91"/>
          <p:cNvSpPr>
            <a:spLocks noGrp="1" noChangeArrowheads="1"/>
          </p:cNvSpPr>
          <p:nvPr>
            <p:ph type="title"/>
          </p:nvPr>
        </p:nvSpPr>
        <p:spPr>
          <a:xfrm>
            <a:off x="1219200" y="228600"/>
            <a:ext cx="7546975" cy="990600"/>
          </a:xfrm>
        </p:spPr>
        <p:txBody>
          <a:bodyPr>
            <a:normAutofit/>
          </a:bodyPr>
          <a:lstStyle/>
          <a:p>
            <a:pPr fontAlgn="auto">
              <a:spcAft>
                <a:spcPts val="0"/>
              </a:spcAft>
              <a:defRPr/>
            </a:pPr>
            <a:r>
              <a:rPr lang="en-US" dirty="0" smtClean="0">
                <a:ea typeface="+mj-ea"/>
                <a:cs typeface="+mj-cs"/>
              </a:rPr>
              <a:t>Negotiated Pricing and Auctions</a:t>
            </a:r>
          </a:p>
        </p:txBody>
      </p:sp>
      <p:sp>
        <p:nvSpPr>
          <p:cNvPr id="40962" name="Rectangle 192"/>
          <p:cNvSpPr>
            <a:spLocks noGrp="1" noChangeArrowheads="1"/>
          </p:cNvSpPr>
          <p:nvPr>
            <p:ph type="body" idx="1"/>
          </p:nvPr>
        </p:nvSpPr>
        <p:spPr>
          <a:xfrm>
            <a:off x="1524000" y="1600200"/>
            <a:ext cx="7242175" cy="4495800"/>
          </a:xfrm>
        </p:spPr>
        <p:txBody>
          <a:bodyPr>
            <a:normAutofit lnSpcReduction="10000"/>
          </a:bodyPr>
          <a:lstStyle/>
          <a:p>
            <a:pPr>
              <a:spcBef>
                <a:spcPts val="600"/>
              </a:spcBef>
            </a:pPr>
            <a:r>
              <a:rPr lang="en-US" sz="2800" dirty="0" smtClean="0"/>
              <a:t>Through negotiation, the price is set more than once in a back-and-forth discussion.</a:t>
            </a:r>
          </a:p>
          <a:p>
            <a:pPr>
              <a:spcBef>
                <a:spcPts val="600"/>
              </a:spcBef>
            </a:pPr>
            <a:r>
              <a:rPr lang="en-US" sz="2800" dirty="0" smtClean="0"/>
              <a:t>Online auctions such as eBay utilize negotiated pricing.</a:t>
            </a:r>
          </a:p>
          <a:p>
            <a:pPr lvl="1">
              <a:spcBef>
                <a:spcPts val="600"/>
              </a:spcBef>
            </a:pPr>
            <a:r>
              <a:rPr lang="en-US" sz="2800" dirty="0" smtClean="0"/>
              <a:t>In the C2C market, trust between buyers and sellers is an important issue.</a:t>
            </a:r>
          </a:p>
          <a:p>
            <a:pPr lvl="2">
              <a:spcBef>
                <a:spcPts val="600"/>
              </a:spcBef>
            </a:pPr>
            <a:r>
              <a:rPr lang="en-US" sz="2800" dirty="0" smtClean="0"/>
              <a:t>Ebay uses a feedback system to assist buyers.</a:t>
            </a:r>
          </a:p>
          <a:p>
            <a:pPr lvl="1">
              <a:spcBef>
                <a:spcPts val="600"/>
              </a:spcBef>
            </a:pPr>
            <a:r>
              <a:rPr lang="en-US" sz="2800" dirty="0" smtClean="0"/>
              <a:t>B2B auctions, such as uBid, are an effective way to unload surplus inventory.</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Price Placement on a Web Page</a:t>
            </a:r>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1219200" y="1905000"/>
            <a:ext cx="6477000" cy="3429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1986"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1987"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10-</a:t>
            </a:r>
            <a:fld id="{C238F03A-58E1-4ECA-9024-348A9A81A53D}" type="slidenum">
              <a:rPr lang="en-US" smtClean="0"/>
              <a:pPr/>
              <a:t>28</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Price of an iPhone App</a:t>
            </a:r>
            <a:endParaRPr lang="en-US" dirty="0"/>
          </a:p>
        </p:txBody>
      </p:sp>
      <p:sp>
        <p:nvSpPr>
          <p:cNvPr id="3" name="Content Placeholder 2"/>
          <p:cNvSpPr>
            <a:spLocks noGrp="1"/>
          </p:cNvSpPr>
          <p:nvPr>
            <p:ph idx="1"/>
          </p:nvPr>
        </p:nvSpPr>
        <p:spPr>
          <a:xfrm>
            <a:off x="457200" y="1295400"/>
            <a:ext cx="8229600" cy="4876800"/>
          </a:xfrm>
        </p:spPr>
        <p:txBody>
          <a:bodyPr>
            <a:noAutofit/>
          </a:bodyPr>
          <a:lstStyle/>
          <a:p>
            <a:r>
              <a:rPr lang="en-US" dirty="0" smtClean="0"/>
              <a:t>Mobile apps have different pricing and revenue models.</a:t>
            </a:r>
          </a:p>
          <a:p>
            <a:pPr lvl="1"/>
            <a:r>
              <a:rPr lang="en-US" sz="2400" b="1" dirty="0" smtClean="0"/>
              <a:t>Freemium</a:t>
            </a:r>
            <a:r>
              <a:rPr lang="en-US" sz="2400" dirty="0" smtClean="0"/>
              <a:t> is when companies offer a basic product for free and an upgraded version for a fee.</a:t>
            </a:r>
          </a:p>
          <a:p>
            <a:pPr lvl="1"/>
            <a:r>
              <a:rPr lang="en-US" sz="2400" b="1" dirty="0" smtClean="0"/>
              <a:t>Lite</a:t>
            </a:r>
            <a:r>
              <a:rPr lang="en-US" sz="2400" dirty="0" smtClean="0"/>
              <a:t> versions are sold at low prices with fewer features.</a:t>
            </a:r>
          </a:p>
          <a:p>
            <a:pPr lvl="1"/>
            <a:r>
              <a:rPr lang="en-US" sz="2400" b="1" dirty="0" smtClean="0"/>
              <a:t>Full price versions </a:t>
            </a:r>
            <a:r>
              <a:rPr lang="en-US" sz="2400" dirty="0" smtClean="0"/>
              <a:t>include more features.</a:t>
            </a:r>
          </a:p>
          <a:p>
            <a:r>
              <a:rPr lang="en-US" dirty="0" smtClean="0"/>
              <a:t>In June 2011, 52% of top game app revenue came from freemium games. </a:t>
            </a:r>
          </a:p>
          <a:p>
            <a:pPr lvl="1"/>
            <a:r>
              <a:rPr lang="en-US" sz="2400" dirty="0" smtClean="0"/>
              <a:t>So how can companies monetize apps?</a:t>
            </a:r>
          </a:p>
          <a:p>
            <a:r>
              <a:rPr lang="en-US" dirty="0" smtClean="0"/>
              <a:t>When the freemium version of the Instapaper app was removed, sales of the paid app increased.</a:t>
            </a:r>
          </a:p>
          <a:p>
            <a:pPr lvl="1"/>
            <a:r>
              <a:rPr lang="en-US" sz="2400" dirty="0" smtClean="0"/>
              <a:t>The company also noticed that few people upgraded from freemium to the paid version.</a:t>
            </a:r>
          </a:p>
          <a:p>
            <a:pPr>
              <a:buNone/>
            </a:pPr>
            <a:endParaRPr lang="en-US" sz="2800" dirty="0"/>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4"/>
          <p:cNvSpPr>
            <a:spLocks noGrp="1" noChangeArrowheads="1"/>
          </p:cNvSpPr>
          <p:nvPr>
            <p:ph type="body" idx="1"/>
          </p:nvPr>
        </p:nvSpPr>
        <p:spPr>
          <a:xfrm>
            <a:off x="1371600" y="1524000"/>
            <a:ext cx="7239000" cy="4648200"/>
          </a:xfrm>
        </p:spPr>
        <p:txBody>
          <a:bodyPr>
            <a:normAutofit/>
          </a:bodyPr>
          <a:lstStyle/>
          <a:p>
            <a:pPr>
              <a:lnSpc>
                <a:spcPct val="90000"/>
              </a:lnSpc>
            </a:pPr>
            <a:r>
              <a:rPr lang="en-US" sz="2800" dirty="0" smtClean="0"/>
              <a:t>Price is the sum of all values that buyers exchange for the benefits of a good or service. </a:t>
            </a:r>
          </a:p>
          <a:p>
            <a:pPr>
              <a:lnSpc>
                <a:spcPct val="90000"/>
              </a:lnSpc>
            </a:pPr>
            <a:r>
              <a:rPr lang="en-US" sz="2800" dirty="0" smtClean="0"/>
              <a:t>Throughout history, prices were negotiated; fixed price policies are a modern idea.</a:t>
            </a:r>
          </a:p>
          <a:p>
            <a:pPr>
              <a:lnSpc>
                <a:spcPct val="90000"/>
              </a:lnSpc>
            </a:pPr>
            <a:r>
              <a:rPr lang="en-US" sz="2800" dirty="0" smtClean="0"/>
              <a:t>The internet is taking us back to an era of </a:t>
            </a:r>
            <a:r>
              <a:rPr lang="en-US" sz="2800" b="1" dirty="0" smtClean="0"/>
              <a:t>dynamic pricing--</a:t>
            </a:r>
            <a:r>
              <a:rPr lang="en-US" sz="2800" dirty="0" smtClean="0"/>
              <a:t>varying prices for individual customers.</a:t>
            </a:r>
          </a:p>
          <a:p>
            <a:pPr>
              <a:lnSpc>
                <a:spcPct val="90000"/>
              </a:lnSpc>
            </a:pPr>
            <a:r>
              <a:rPr lang="en-US" sz="2800" dirty="0" smtClean="0"/>
              <a:t>The internet also allows for </a:t>
            </a:r>
            <a:r>
              <a:rPr lang="en-US" sz="2800" b="1" dirty="0" smtClean="0"/>
              <a:t>price transparency--</a:t>
            </a:r>
            <a:r>
              <a:rPr lang="en-US" sz="2800" dirty="0" smtClean="0"/>
              <a:t>both buyers and sellers can view prices online.</a:t>
            </a:r>
          </a:p>
          <a:p>
            <a:pPr>
              <a:lnSpc>
                <a:spcPct val="90000"/>
              </a:lnSpc>
              <a:buFontTx/>
              <a:buNone/>
            </a:pPr>
            <a:endParaRPr lang="en-US" sz="1400" dirty="0" smtClean="0"/>
          </a:p>
          <a:p>
            <a:pPr>
              <a:lnSpc>
                <a:spcPct val="90000"/>
              </a:lnSpc>
              <a:buFontTx/>
              <a:buNone/>
            </a:pPr>
            <a:endParaRPr lang="en-US" sz="1800" dirty="0" smtClean="0"/>
          </a:p>
        </p:txBody>
      </p:sp>
      <p:sp>
        <p:nvSpPr>
          <p:cNvPr id="16388" name="Rectangle 25"/>
          <p:cNvSpPr>
            <a:spLocks noGrp="1" noChangeArrowheads="1"/>
          </p:cNvSpPr>
          <p:nvPr>
            <p:ph type="title"/>
          </p:nvPr>
        </p:nvSpPr>
        <p:spPr>
          <a:xfrm>
            <a:off x="1219200" y="228600"/>
            <a:ext cx="7543800" cy="990600"/>
          </a:xfrm>
        </p:spPr>
        <p:txBody>
          <a:bodyPr>
            <a:noAutofit/>
          </a:bodyPr>
          <a:lstStyle/>
          <a:p>
            <a:pPr fontAlgn="auto">
              <a:spcAft>
                <a:spcPts val="0"/>
              </a:spcAft>
              <a:defRPr/>
            </a:pPr>
            <a:r>
              <a:rPr lang="en-US" dirty="0" smtClean="0">
                <a:ea typeface="+mj-ea"/>
                <a:cs typeface="+mj-cs"/>
              </a:rPr>
              <a:t>The Internet Changes Pricing Strategies</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7"/>
          <p:cNvSpPr>
            <a:spLocks noGrp="1" noChangeArrowheads="1"/>
          </p:cNvSpPr>
          <p:nvPr>
            <p:ph type="title"/>
          </p:nvPr>
        </p:nvSpPr>
        <p:spPr>
          <a:xfrm>
            <a:off x="1371600" y="228600"/>
            <a:ext cx="7394575" cy="990600"/>
          </a:xfrm>
        </p:spPr>
        <p:txBody>
          <a:bodyPr>
            <a:noAutofit/>
          </a:bodyPr>
          <a:lstStyle/>
          <a:p>
            <a:pPr fontAlgn="auto">
              <a:spcAft>
                <a:spcPts val="0"/>
              </a:spcAft>
              <a:defRPr/>
            </a:pPr>
            <a:r>
              <a:rPr lang="en-US" dirty="0" smtClean="0">
                <a:ea typeface="+mj-ea"/>
                <a:cs typeface="+mj-cs"/>
              </a:rPr>
              <a:t>Buyer &amp; Seller Perspectives: </a:t>
            </a:r>
            <a:br>
              <a:rPr lang="en-US" dirty="0" smtClean="0">
                <a:ea typeface="+mj-ea"/>
                <a:cs typeface="+mj-cs"/>
              </a:rPr>
            </a:br>
            <a:r>
              <a:rPr lang="en-US" dirty="0" smtClean="0">
                <a:ea typeface="+mj-ea"/>
                <a:cs typeface="+mj-cs"/>
              </a:rPr>
              <a:t>Buyer View</a:t>
            </a:r>
          </a:p>
        </p:txBody>
      </p:sp>
      <p:sp>
        <p:nvSpPr>
          <p:cNvPr id="20482" name="Rectangle 18"/>
          <p:cNvSpPr>
            <a:spLocks noGrp="1" noChangeArrowheads="1"/>
          </p:cNvSpPr>
          <p:nvPr>
            <p:ph type="body" idx="1"/>
          </p:nvPr>
        </p:nvSpPr>
        <p:spPr>
          <a:xfrm>
            <a:off x="1828800" y="1600200"/>
            <a:ext cx="7315200" cy="4495800"/>
          </a:xfrm>
        </p:spPr>
        <p:txBody>
          <a:bodyPr/>
          <a:lstStyle/>
          <a:p>
            <a:pPr>
              <a:spcBef>
                <a:spcPts val="600"/>
              </a:spcBef>
            </a:pPr>
            <a:r>
              <a:rPr lang="en-US" sz="2800" dirty="0" smtClean="0"/>
              <a:t>The meaning of price depends on viewpoints of the buyer and the seller.</a:t>
            </a:r>
          </a:p>
          <a:p>
            <a:pPr>
              <a:spcBef>
                <a:spcPts val="600"/>
              </a:spcBef>
            </a:pPr>
            <a:r>
              <a:rPr lang="en-US" sz="2800" dirty="0" smtClean="0"/>
              <a:t>Buyer’s costs may include money, time, energy, and psychic costs.</a:t>
            </a:r>
          </a:p>
          <a:p>
            <a:pPr>
              <a:spcBef>
                <a:spcPts val="600"/>
              </a:spcBef>
            </a:pPr>
            <a:r>
              <a:rPr lang="en-US" sz="2800" dirty="0" smtClean="0"/>
              <a:t>But they often enjoy many cost savings:</a:t>
            </a:r>
          </a:p>
          <a:p>
            <a:pPr lvl="1">
              <a:spcBef>
                <a:spcPts val="600"/>
              </a:spcBef>
            </a:pPr>
            <a:r>
              <a:rPr lang="en-US" sz="2800" dirty="0" smtClean="0"/>
              <a:t>The internet is convenient and fast.</a:t>
            </a:r>
          </a:p>
          <a:p>
            <a:pPr lvl="1">
              <a:spcBef>
                <a:spcPts val="600"/>
              </a:spcBef>
            </a:pPr>
            <a:r>
              <a:rPr lang="en-US" sz="2800" dirty="0" smtClean="0"/>
              <a:t>Self-service saves time.</a:t>
            </a:r>
          </a:p>
          <a:p>
            <a:pPr lvl="1">
              <a:spcBef>
                <a:spcPts val="600"/>
              </a:spcBef>
            </a:pPr>
            <a:r>
              <a:rPr lang="en-US" sz="2800" dirty="0" smtClean="0"/>
              <a:t>One-stop shopping &amp; integration save time.</a:t>
            </a:r>
          </a:p>
          <a:p>
            <a:pPr lvl="1">
              <a:spcBef>
                <a:spcPts val="600"/>
              </a:spcBef>
            </a:pPr>
            <a:r>
              <a:rPr lang="en-US" sz="2800" dirty="0" smtClean="0"/>
              <a:t>Automation saves energy.</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Search for </a:t>
            </a:r>
            <a:r>
              <a:rPr lang="en-US" i="1" dirty="0" smtClean="0"/>
              <a:t>The Hunger Games </a:t>
            </a:r>
            <a:r>
              <a:rPr lang="en-US" dirty="0" smtClean="0"/>
              <a:t>Book</a:t>
            </a:r>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1524000" y="1676400"/>
            <a:ext cx="6400799" cy="3581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26"/>
          <p:cNvSpPr>
            <a:spLocks noGrp="1" noChangeArrowheads="1"/>
          </p:cNvSpPr>
          <p:nvPr>
            <p:ph type="body" idx="1"/>
          </p:nvPr>
        </p:nvSpPr>
        <p:spPr>
          <a:xfrm>
            <a:off x="1295400" y="1447800"/>
            <a:ext cx="7470775" cy="4648200"/>
          </a:xfrm>
        </p:spPr>
        <p:txBody>
          <a:bodyPr>
            <a:noAutofit/>
          </a:bodyPr>
          <a:lstStyle/>
          <a:p>
            <a:pPr>
              <a:spcBef>
                <a:spcPts val="600"/>
              </a:spcBef>
            </a:pPr>
            <a:r>
              <a:rPr lang="en-US" sz="2800" dirty="0" smtClean="0"/>
              <a:t>The shift in power from seller to buyer affects pricing strategies.</a:t>
            </a:r>
          </a:p>
          <a:p>
            <a:pPr lvl="1">
              <a:spcBef>
                <a:spcPts val="600"/>
              </a:spcBef>
            </a:pPr>
            <a:r>
              <a:rPr lang="en-US" sz="2800" dirty="0" smtClean="0"/>
              <a:t>Buyers set prices and sellers decide whether to accept the prices in a </a:t>
            </a:r>
            <a:r>
              <a:rPr lang="en-US" sz="2800" b="1" dirty="0" smtClean="0"/>
              <a:t>reverse auction.</a:t>
            </a:r>
          </a:p>
          <a:p>
            <a:pPr lvl="1">
              <a:spcBef>
                <a:spcPts val="600"/>
              </a:spcBef>
            </a:pPr>
            <a:r>
              <a:rPr lang="en-US" sz="2800" dirty="0" smtClean="0"/>
              <a:t>In the B2B market, buyers bid for excess inventory at exchanges.</a:t>
            </a:r>
          </a:p>
          <a:p>
            <a:pPr lvl="1">
              <a:spcBef>
                <a:spcPts val="600"/>
              </a:spcBef>
            </a:pPr>
            <a:r>
              <a:rPr lang="en-US" sz="2800" dirty="0" smtClean="0"/>
              <a:t>In the B2G market, government buyers request proposals for materials and labor.</a:t>
            </a:r>
          </a:p>
          <a:p>
            <a:pPr>
              <a:spcBef>
                <a:spcPts val="600"/>
              </a:spcBef>
            </a:pPr>
            <a:r>
              <a:rPr lang="en-US" sz="2800" dirty="0" smtClean="0"/>
              <a:t>Buyer power online is also based on the huge quantity of information on the Web.</a:t>
            </a:r>
          </a:p>
        </p:txBody>
      </p:sp>
      <p:sp>
        <p:nvSpPr>
          <p:cNvPr id="18436" name="Rectangle 427"/>
          <p:cNvSpPr>
            <a:spLocks noGrp="1" noChangeArrowheads="1"/>
          </p:cNvSpPr>
          <p:nvPr>
            <p:ph type="title"/>
          </p:nvPr>
        </p:nvSpPr>
        <p:spPr>
          <a:xfrm>
            <a:off x="1066801" y="228600"/>
            <a:ext cx="7699374" cy="990600"/>
          </a:xfrm>
        </p:spPr>
        <p:txBody>
          <a:bodyPr/>
          <a:lstStyle/>
          <a:p>
            <a:pPr fontAlgn="auto">
              <a:spcAft>
                <a:spcPts val="0"/>
              </a:spcAft>
              <a:defRPr/>
            </a:pPr>
            <a:r>
              <a:rPr lang="en-US" dirty="0" smtClean="0">
                <a:ea typeface="+mj-ea"/>
                <a:cs typeface="+mj-cs"/>
              </a:rPr>
              <a:t>Buyer Control</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1"/>
          <p:cNvSpPr>
            <a:spLocks noGrp="1" noChangeArrowheads="1"/>
          </p:cNvSpPr>
          <p:nvPr>
            <p:ph type="title"/>
          </p:nvPr>
        </p:nvSpPr>
        <p:spPr>
          <a:xfrm>
            <a:off x="1219200" y="228600"/>
            <a:ext cx="7546975" cy="990600"/>
          </a:xfrm>
        </p:spPr>
        <p:txBody>
          <a:bodyPr>
            <a:noAutofit/>
          </a:bodyPr>
          <a:lstStyle/>
          <a:p>
            <a:pPr fontAlgn="auto">
              <a:spcAft>
                <a:spcPts val="0"/>
              </a:spcAft>
              <a:defRPr/>
            </a:pPr>
            <a:r>
              <a:rPr lang="en-US" dirty="0" smtClean="0">
                <a:ea typeface="+mj-ea"/>
                <a:cs typeface="+mj-cs"/>
              </a:rPr>
              <a:t>Buyer &amp; Seller Perspectives: </a:t>
            </a:r>
            <a:br>
              <a:rPr lang="en-US" dirty="0" smtClean="0">
                <a:ea typeface="+mj-ea"/>
                <a:cs typeface="+mj-cs"/>
              </a:rPr>
            </a:br>
            <a:r>
              <a:rPr lang="en-US" dirty="0" smtClean="0">
                <a:ea typeface="+mj-ea"/>
                <a:cs typeface="+mj-cs"/>
              </a:rPr>
              <a:t>Seller View</a:t>
            </a:r>
          </a:p>
        </p:txBody>
      </p:sp>
      <p:sp>
        <p:nvSpPr>
          <p:cNvPr id="19460" name="Rectangle 22"/>
          <p:cNvSpPr>
            <a:spLocks noGrp="1" noChangeArrowheads="1"/>
          </p:cNvSpPr>
          <p:nvPr>
            <p:ph type="body" idx="1"/>
          </p:nvPr>
        </p:nvSpPr>
        <p:spPr>
          <a:xfrm>
            <a:off x="1295400" y="1371600"/>
            <a:ext cx="7470775" cy="4495800"/>
          </a:xfrm>
        </p:spPr>
        <p:txBody>
          <a:bodyPr>
            <a:normAutofit lnSpcReduction="10000"/>
          </a:bodyPr>
          <a:lstStyle/>
          <a:p>
            <a:pPr>
              <a:lnSpc>
                <a:spcPct val="90000"/>
              </a:lnSpc>
              <a:spcBef>
                <a:spcPts val="600"/>
              </a:spcBef>
            </a:pPr>
            <a:r>
              <a:rPr lang="en-US" sz="2800" dirty="0" smtClean="0"/>
              <a:t>The seller’s perspective includes internal and external factors.</a:t>
            </a:r>
          </a:p>
          <a:p>
            <a:pPr lvl="1">
              <a:lnSpc>
                <a:spcPct val="90000"/>
              </a:lnSpc>
              <a:spcBef>
                <a:spcPts val="600"/>
              </a:spcBef>
            </a:pPr>
            <a:r>
              <a:rPr lang="en-US" sz="2800" dirty="0" smtClean="0"/>
              <a:t>Internal factors include pricing objectives, marketing mix strategy, and information technology.</a:t>
            </a:r>
          </a:p>
          <a:p>
            <a:pPr lvl="1">
              <a:lnSpc>
                <a:spcPct val="90000"/>
              </a:lnSpc>
              <a:spcBef>
                <a:spcPts val="600"/>
              </a:spcBef>
            </a:pPr>
            <a:r>
              <a:rPr lang="en-US" sz="2800" dirty="0" smtClean="0"/>
              <a:t>External factors include market structure and market efficiency.</a:t>
            </a:r>
          </a:p>
          <a:p>
            <a:pPr>
              <a:lnSpc>
                <a:spcPct val="90000"/>
              </a:lnSpc>
              <a:spcBef>
                <a:spcPts val="600"/>
              </a:spcBef>
            </a:pPr>
            <a:r>
              <a:rPr lang="en-US" sz="2800" dirty="0" smtClean="0"/>
              <a:t>Pricing objectives may be: </a:t>
            </a:r>
          </a:p>
          <a:p>
            <a:pPr lvl="1">
              <a:lnSpc>
                <a:spcPct val="90000"/>
              </a:lnSpc>
              <a:spcBef>
                <a:spcPts val="600"/>
              </a:spcBef>
            </a:pPr>
            <a:r>
              <a:rPr lang="en-US" sz="2800" dirty="0" smtClean="0"/>
              <a:t>Profit oriented </a:t>
            </a:r>
          </a:p>
          <a:p>
            <a:pPr lvl="1">
              <a:lnSpc>
                <a:spcPct val="90000"/>
              </a:lnSpc>
              <a:spcBef>
                <a:spcPts val="600"/>
              </a:spcBef>
            </a:pPr>
            <a:r>
              <a:rPr lang="en-US" sz="2800" dirty="0" smtClean="0"/>
              <a:t>Market oriented</a:t>
            </a:r>
          </a:p>
          <a:p>
            <a:pPr lvl="1">
              <a:lnSpc>
                <a:spcPct val="90000"/>
              </a:lnSpc>
              <a:spcBef>
                <a:spcPts val="600"/>
              </a:spcBef>
            </a:pPr>
            <a:r>
              <a:rPr lang="en-US" sz="2800" dirty="0" smtClean="0"/>
              <a:t>Competition oriented</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0"/>
          <p:cNvSpPr>
            <a:spLocks noGrp="1" noChangeArrowheads="1"/>
          </p:cNvSpPr>
          <p:nvPr>
            <p:ph type="title"/>
          </p:nvPr>
        </p:nvSpPr>
        <p:spPr>
          <a:xfrm>
            <a:off x="1371600" y="228600"/>
            <a:ext cx="7772400" cy="990600"/>
          </a:xfrm>
        </p:spPr>
        <p:txBody>
          <a:bodyPr>
            <a:normAutofit/>
          </a:bodyPr>
          <a:lstStyle/>
          <a:p>
            <a:pPr fontAlgn="auto">
              <a:spcAft>
                <a:spcPts val="0"/>
              </a:spcAft>
              <a:defRPr/>
            </a:pPr>
            <a:r>
              <a:rPr lang="en-US" dirty="0" smtClean="0">
                <a:ea typeface="+mj-ea"/>
                <a:cs typeface="+mj-cs"/>
              </a:rPr>
              <a:t>Upward Pressure on Prices</a:t>
            </a:r>
          </a:p>
        </p:txBody>
      </p:sp>
      <p:sp>
        <p:nvSpPr>
          <p:cNvPr id="23554" name="Rectangle 81"/>
          <p:cNvSpPr>
            <a:spLocks noGrp="1" noChangeArrowheads="1"/>
          </p:cNvSpPr>
          <p:nvPr>
            <p:ph type="body" idx="1"/>
          </p:nvPr>
        </p:nvSpPr>
        <p:spPr>
          <a:xfrm>
            <a:off x="1295400" y="1600200"/>
            <a:ext cx="7467600" cy="4419600"/>
          </a:xfrm>
        </p:spPr>
        <p:txBody>
          <a:bodyPr>
            <a:normAutofit lnSpcReduction="10000"/>
          </a:bodyPr>
          <a:lstStyle/>
          <a:p>
            <a:r>
              <a:rPr lang="en-US" sz="2800" dirty="0" smtClean="0"/>
              <a:t>Online customer service is an expensive competitive necessity.</a:t>
            </a:r>
          </a:p>
          <a:p>
            <a:r>
              <a:rPr lang="en-US" sz="2800" dirty="0" smtClean="0"/>
              <a:t>Distribution and shipping costs.</a:t>
            </a:r>
          </a:p>
          <a:p>
            <a:r>
              <a:rPr lang="en-US" sz="2800" dirty="0" smtClean="0"/>
              <a:t>Affiliate programs add commission costs.</a:t>
            </a:r>
          </a:p>
          <a:p>
            <a:r>
              <a:rPr lang="en-US" sz="2800" dirty="0" smtClean="0"/>
              <a:t>Site development and maintenance.</a:t>
            </a:r>
          </a:p>
          <a:p>
            <a:r>
              <a:rPr lang="en-US" sz="2800" dirty="0" smtClean="0"/>
              <a:t>Social media maintenance.</a:t>
            </a:r>
          </a:p>
          <a:p>
            <a:r>
              <a:rPr lang="en-US" sz="2800" dirty="0" smtClean="0"/>
              <a:t>Customer acquisition costs (CAC).</a:t>
            </a:r>
          </a:p>
          <a:p>
            <a:pPr lvl="1"/>
            <a:r>
              <a:rPr lang="en-US" sz="2800" dirty="0" smtClean="0"/>
              <a:t>The average CAC for early online retailing was $82.</a:t>
            </a:r>
          </a:p>
        </p:txBody>
      </p:sp>
      <p:sp>
        <p:nvSpPr>
          <p:cNvPr id="6" name="Slide Number Placeholder 5"/>
          <p:cNvSpPr>
            <a:spLocks noGrp="1"/>
          </p:cNvSpPr>
          <p:nvPr>
            <p:ph type="sldNum" sz="quarter" idx="12"/>
          </p:nvPr>
        </p:nvSpPr>
        <p:spPr/>
        <p:txBody>
          <a:bodyPr/>
          <a:lstStyle/>
          <a:p>
            <a:r>
              <a:rPr lang="en-US" dirty="0" smtClean="0"/>
              <a:t>10-</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604</TotalTime>
  <Words>1609</Words>
  <Application>Microsoft Office PowerPoint</Application>
  <PresentationFormat>On-screen Show (4:3)</PresentationFormat>
  <Paragraphs>216</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28</vt:i4>
      </vt:variant>
    </vt:vector>
  </HeadingPairs>
  <TitlesOfParts>
    <vt:vector size="29" baseType="lpstr">
      <vt:lpstr>TS010385378</vt:lpstr>
      <vt:lpstr>E-Marketing/7E Chapter 10</vt:lpstr>
      <vt:lpstr>Chapter 10 Objectives</vt:lpstr>
      <vt:lpstr>The Price of an iPhone App</vt:lpstr>
      <vt:lpstr>The Internet Changes Pricing Strategies</vt:lpstr>
      <vt:lpstr>Buyer &amp; Seller Perspectives:  Buyer View</vt:lpstr>
      <vt:lpstr>Online Search for The Hunger Games Book</vt:lpstr>
      <vt:lpstr>Buyer Control</vt:lpstr>
      <vt:lpstr>Buyer &amp; Seller Perspectives:  Seller View</vt:lpstr>
      <vt:lpstr>Upward Pressure on Prices</vt:lpstr>
      <vt:lpstr>Downward Pressure on Prices</vt:lpstr>
      <vt:lpstr>External Factors Affect Online Pricing</vt:lpstr>
      <vt:lpstr>Efficient Markets</vt:lpstr>
      <vt:lpstr>Efficient Markets Mean Loss of Pricing Control</vt:lpstr>
      <vt:lpstr>Is the Internet  an Efficient Market?</vt:lpstr>
      <vt:lpstr>Is the Net  an Inefficient Market?</vt:lpstr>
      <vt:lpstr>Payment Options</vt:lpstr>
      <vt:lpstr>PayPal Account Options</vt:lpstr>
      <vt:lpstr>Pricing Strategies</vt:lpstr>
      <vt:lpstr>Fixed Pricing</vt:lpstr>
      <vt:lpstr>Dynamic Pricing</vt:lpstr>
      <vt:lpstr>Segmented Pricing</vt:lpstr>
      <vt:lpstr>Constant Contact Segmented Pricing</vt:lpstr>
      <vt:lpstr>Geographic Segment Pricing</vt:lpstr>
      <vt:lpstr> Value Segment Pricing </vt:lpstr>
      <vt:lpstr>Customer Value Segments</vt:lpstr>
      <vt:lpstr>Negotiated Pricing and Auctions</vt:lpstr>
      <vt:lpstr>Price Placement on a Web Page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94</cp:revision>
  <dcterms:created xsi:type="dcterms:W3CDTF">2013-04-24T20:55:47Z</dcterms:created>
  <dcterms:modified xsi:type="dcterms:W3CDTF">2016-09-15T12:56:07Z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