
<file path=[Content_Types].xml><?xml version="1.0" encoding="utf-8"?>
<Types xmlns="http://schemas.openxmlformats.org/package/2006/content-types">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47"/>
  </p:notesMasterIdLst>
  <p:handoutMasterIdLst>
    <p:handoutMasterId r:id="rId48"/>
  </p:handoutMasterIdLst>
  <p:sldIdLst>
    <p:sldId id="256" r:id="rId2"/>
    <p:sldId id="294" r:id="rId3"/>
    <p:sldId id="295" r:id="rId4"/>
    <p:sldId id="296" r:id="rId5"/>
    <p:sldId id="297" r:id="rId6"/>
    <p:sldId id="266" r:id="rId7"/>
    <p:sldId id="267" r:id="rId8"/>
    <p:sldId id="298" r:id="rId9"/>
    <p:sldId id="269" r:id="rId10"/>
    <p:sldId id="299" r:id="rId11"/>
    <p:sldId id="300" r:id="rId12"/>
    <p:sldId id="301" r:id="rId13"/>
    <p:sldId id="302" r:id="rId14"/>
    <p:sldId id="303" r:id="rId15"/>
    <p:sldId id="304" r:id="rId16"/>
    <p:sldId id="305" r:id="rId17"/>
    <p:sldId id="306" r:id="rId18"/>
    <p:sldId id="308" r:id="rId19"/>
    <p:sldId id="309" r:id="rId20"/>
    <p:sldId id="307" r:id="rId21"/>
    <p:sldId id="276" r:id="rId22"/>
    <p:sldId id="310" r:id="rId23"/>
    <p:sldId id="277" r:id="rId24"/>
    <p:sldId id="312" r:id="rId25"/>
    <p:sldId id="313" r:id="rId26"/>
    <p:sldId id="314" r:id="rId27"/>
    <p:sldId id="315" r:id="rId28"/>
    <p:sldId id="317" r:id="rId29"/>
    <p:sldId id="316" r:id="rId30"/>
    <p:sldId id="318" r:id="rId31"/>
    <p:sldId id="284" r:id="rId32"/>
    <p:sldId id="319" r:id="rId33"/>
    <p:sldId id="285" r:id="rId34"/>
    <p:sldId id="287" r:id="rId35"/>
    <p:sldId id="320" r:id="rId36"/>
    <p:sldId id="321" r:id="rId37"/>
    <p:sldId id="322" r:id="rId38"/>
    <p:sldId id="323" r:id="rId39"/>
    <p:sldId id="324" r:id="rId40"/>
    <p:sldId id="325" r:id="rId41"/>
    <p:sldId id="326" r:id="rId42"/>
    <p:sldId id="327" r:id="rId43"/>
    <p:sldId id="328" r:id="rId44"/>
    <p:sldId id="329" r:id="rId45"/>
    <p:sldId id="291" r:id="rId46"/>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86311B"/>
    <a:srgbClr val="663300"/>
    <a:srgbClr val="003399"/>
    <a:srgbClr val="CC0000"/>
    <a:srgbClr val="2B4073"/>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3" autoAdjust="0"/>
    <p:restoredTop sz="94698" autoAdjust="0"/>
  </p:normalViewPr>
  <p:slideViewPr>
    <p:cSldViewPr snapToGrid="0" snapToObjects="1">
      <p:cViewPr>
        <p:scale>
          <a:sx n="107" d="100"/>
          <a:sy n="107" d="100"/>
        </p:scale>
        <p:origin x="-84"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8" d="100"/>
        <a:sy n="128"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pPr>
              <a:defRPr/>
            </a:pPr>
            <a:fld id="{98AD938A-C51A-5243-89B5-4C1C42991EF0}" type="datetime1">
              <a:rPr lang="en-US"/>
              <a:pPr>
                <a:defRPr/>
              </a:pPr>
              <a:t>9/16/2018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pPr>
              <a:defRPr/>
            </a:pPr>
            <a:fld id="{320D19AB-BE07-B244-8B24-43C3A1234DE0}" type="slidenum">
              <a:rPr lang="en-US"/>
              <a:pPr>
                <a:defRPr/>
              </a:pPr>
              <a:t>‹#›</a:t>
            </a:fld>
            <a:endParaRPr lang="en-US" dirty="0"/>
          </a:p>
        </p:txBody>
      </p:sp>
    </p:spTree>
    <p:extLst>
      <p:ext uri="{BB962C8B-B14F-4D97-AF65-F5344CB8AC3E}">
        <p14:creationId xmlns:p14="http://schemas.microsoft.com/office/powerpoint/2010/main" val="114401684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pPr>
              <a:defRPr/>
            </a:pPr>
            <a:fld id="{510B12F8-389B-3A4C-B688-6EFC62B58CB2}" type="datetime1">
              <a:rPr lang="en-US"/>
              <a:pPr>
                <a:defRPr/>
              </a:pPr>
              <a:t>9/16/2018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pPr>
              <a:defRPr/>
            </a:pPr>
            <a:fld id="{A95C51D6-8B9D-0B4C-A42D-FF233DA1E93C}" type="slidenum">
              <a:rPr lang="en-US"/>
              <a:pPr>
                <a:defRPr/>
              </a:pPr>
              <a:t>‹#›</a:t>
            </a:fld>
            <a:endParaRPr lang="en-US" dirty="0"/>
          </a:p>
        </p:txBody>
      </p:sp>
    </p:spTree>
    <p:extLst>
      <p:ext uri="{BB962C8B-B14F-4D97-AF65-F5344CB8AC3E}">
        <p14:creationId xmlns:p14="http://schemas.microsoft.com/office/powerpoint/2010/main" val="1510042656"/>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95C51D6-8B9D-0B4C-A42D-FF233DA1E93C}" type="slidenum">
              <a:rPr lang="en-US" smtClean="0"/>
              <a:pPr>
                <a:defRPr/>
              </a:pPr>
              <a:t>10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7" descr="Ferrell6e.jpg"/>
          <p:cNvPicPr>
            <a:picLocks noChangeAspect="1"/>
          </p:cNvPicPr>
          <p:nvPr userDrawn="1"/>
        </p:nvPicPr>
        <p:blipFill>
          <a:blip r:embed="rId2">
            <a:extLst>
              <a:ext uri="{28A0092B-C50C-407E-A947-70E740481C1C}">
                <a14:useLocalDpi xmlns:a14="http://schemas.microsoft.com/office/drawing/2010/main" val="0"/>
              </a:ext>
            </a:extLst>
          </a:blip>
          <a:srcRect r="75556"/>
          <a:stretch>
            <a:fillRect/>
          </a:stretch>
        </p:blipFill>
        <p:spPr bwMode="auto">
          <a:xfrm>
            <a:off x="0" y="0"/>
            <a:ext cx="2235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8"/>
          <p:cNvSpPr txBox="1">
            <a:spLocks noChangeArrowheads="1"/>
          </p:cNvSpPr>
          <p:nvPr userDrawn="1"/>
        </p:nvSpPr>
        <p:spPr bwMode="auto">
          <a:xfrm>
            <a:off x="5078412" y="0"/>
            <a:ext cx="146208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7200" dirty="0" smtClean="0">
                <a:solidFill>
                  <a:srgbClr val="CC0000"/>
                </a:solidFill>
                <a:latin typeface="Rockwell" charset="0"/>
              </a:rPr>
              <a:t> 10</a:t>
            </a:r>
          </a:p>
        </p:txBody>
      </p:sp>
      <p:sp>
        <p:nvSpPr>
          <p:cNvPr id="5" name="TextBox 9"/>
          <p:cNvSpPr txBox="1">
            <a:spLocks noChangeArrowheads="1"/>
          </p:cNvSpPr>
          <p:nvPr userDrawn="1"/>
        </p:nvSpPr>
        <p:spPr bwMode="auto">
          <a:xfrm>
            <a:off x="3411538" y="665163"/>
            <a:ext cx="1879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2000" b="1" dirty="0" smtClean="0">
                <a:cs typeface="Arial" charset="0"/>
              </a:rPr>
              <a:t>C H A P T E R</a:t>
            </a:r>
          </a:p>
        </p:txBody>
      </p:sp>
      <p:sp>
        <p:nvSpPr>
          <p:cNvPr id="13" name="Title 12"/>
          <p:cNvSpPr>
            <a:spLocks noGrp="1"/>
          </p:cNvSpPr>
          <p:nvPr>
            <p:ph type="title"/>
          </p:nvPr>
        </p:nvSpPr>
        <p:spPr>
          <a:xfrm>
            <a:off x="3302012" y="1754187"/>
            <a:ext cx="5071514" cy="4079346"/>
          </a:xfrm>
        </p:spPr>
        <p:txBody>
          <a:bodyPr/>
          <a:lstStyle>
            <a:lvl1pPr algn="ctr">
              <a:lnSpc>
                <a:spcPts val="7120"/>
              </a:lnSpc>
              <a:defRPr sz="6600">
                <a:solidFill>
                  <a:schemeClr val="tx1"/>
                </a:solidFill>
              </a:defRPr>
            </a:lvl1pPr>
          </a:lstStyle>
          <a:p>
            <a:endParaRPr lang="en-US" dirty="0"/>
          </a:p>
        </p:txBody>
      </p:sp>
      <p:sp>
        <p:nvSpPr>
          <p:cNvPr id="6" name="Date Placeholder 3"/>
          <p:cNvSpPr>
            <a:spLocks noGrp="1"/>
          </p:cNvSpPr>
          <p:nvPr>
            <p:ph type="dt" sz="half" idx="10"/>
          </p:nvPr>
        </p:nvSpPr>
        <p:spPr>
          <a:xfrm>
            <a:off x="4800600" y="6426200"/>
            <a:ext cx="1231900" cy="365125"/>
          </a:xfrm>
          <a:prstGeom prst="rect">
            <a:avLst/>
          </a:prstGeom>
        </p:spPr>
        <p:txBody>
          <a:bodyPr vert="horz" wrap="square" lIns="91440" tIns="45720" rIns="91440" bIns="45720" numCol="1" anchor="t" anchorCtr="0" compatLnSpc="1">
            <a:prstTxWarp prst="textNoShape">
              <a:avLst/>
            </a:prstTxWarp>
          </a:bodyPr>
          <a:lstStyle>
            <a:lvl1pPr>
              <a:defRPr>
                <a:latin typeface="Rockwell" charset="0"/>
              </a:defRPr>
            </a:lvl1pPr>
          </a:lstStyle>
          <a:p>
            <a:pPr>
              <a:defRPr/>
            </a:pPr>
            <a:endParaRPr lang="en-US" dirty="0"/>
          </a:p>
        </p:txBody>
      </p:sp>
      <p:sp>
        <p:nvSpPr>
          <p:cNvPr id="7" name="Footer Placeholder 4"/>
          <p:cNvSpPr>
            <a:spLocks noGrp="1"/>
          </p:cNvSpPr>
          <p:nvPr>
            <p:ph type="ftr" sz="quarter" idx="11"/>
          </p:nvPr>
        </p:nvSpPr>
        <p:spPr>
          <a:xfrm>
            <a:off x="2235200" y="6708775"/>
            <a:ext cx="7289800" cy="123825"/>
          </a:xfrm>
          <a:prstGeom prst="rect">
            <a:avLst/>
          </a:prstGeom>
        </p:spPr>
        <p:txBody>
          <a:bodyPr wrap="square" lIns="0" tIns="0" rIns="0" bIns="0">
            <a:spAutoFit/>
          </a:bodyPr>
          <a:lstStyle>
            <a:lvl1pPr algn="l">
              <a:defRPr sz="800" spc="-100"/>
            </a:lvl1pPr>
          </a:lstStyle>
          <a:p>
            <a:pPr>
              <a:defRPr/>
            </a:pPr>
            <a:endParaRPr lang="en-US" dirty="0"/>
          </a:p>
        </p:txBody>
      </p:sp>
      <p:sp>
        <p:nvSpPr>
          <p:cNvPr id="8" name="TextBox 2"/>
          <p:cNvSpPr txBox="1">
            <a:spLocks noChangeArrowheads="1"/>
          </p:cNvSpPr>
          <p:nvPr userDrawn="1"/>
        </p:nvSpPr>
        <p:spPr bwMode="auto">
          <a:xfrm>
            <a:off x="1312863" y="6632575"/>
            <a:ext cx="79502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800" dirty="0" smtClean="0">
                <a:solidFill>
                  <a:srgbClr val="595959"/>
                </a:solidFill>
                <a:latin typeface="Rockwell" charset="0"/>
              </a:rPr>
              <a:t>© 2014 Cengage Learning.  All Rights Reserved.  May not be scanned, copied or duplicated, or posted to a publicly accessible website, in whole or in part.</a:t>
            </a:r>
          </a:p>
        </p:txBody>
      </p:sp>
    </p:spTree>
    <p:extLst>
      <p:ext uri="{BB962C8B-B14F-4D97-AF65-F5344CB8AC3E}">
        <p14:creationId xmlns:p14="http://schemas.microsoft.com/office/powerpoint/2010/main" val="3249889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9" name="Content Placeholder 2"/>
          <p:cNvSpPr>
            <a:spLocks noGrp="1"/>
          </p:cNvSpPr>
          <p:nvPr>
            <p:ph idx="1"/>
          </p:nvPr>
        </p:nvSpPr>
        <p:spPr>
          <a:xfrm>
            <a:off x="1311274" y="1295400"/>
            <a:ext cx="7693029" cy="46810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12" name="Title Placeholder 1"/>
          <p:cNvSpPr>
            <a:spLocks noGrp="1"/>
          </p:cNvSpPr>
          <p:nvPr>
            <p:ph type="title"/>
          </p:nvPr>
        </p:nvSpPr>
        <p:spPr bwMode="auto">
          <a:xfrm>
            <a:off x="1302808" y="179388"/>
            <a:ext cx="7556500" cy="111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lvl="0"/>
            <a:r>
              <a:rPr lang="en-US" dirty="0"/>
              <a:t>Click to edit Master title style</a:t>
            </a:r>
          </a:p>
        </p:txBody>
      </p:sp>
      <p:sp>
        <p:nvSpPr>
          <p:cNvPr id="4" name="Date Placeholder 3"/>
          <p:cNvSpPr>
            <a:spLocks noGrp="1"/>
          </p:cNvSpPr>
          <p:nvPr>
            <p:ph type="dt" sz="half" idx="10"/>
          </p:nvPr>
        </p:nvSpPr>
        <p:spPr>
          <a:xfrm>
            <a:off x="8326438" y="5976938"/>
            <a:ext cx="817562" cy="365125"/>
          </a:xfrm>
          <a:prstGeom prst="rect">
            <a:avLst/>
          </a:prstGeom>
        </p:spPr>
        <p:txBody>
          <a:bodyPr vert="horz" wrap="square" lIns="91440" tIns="45720" rIns="91440" bIns="45720" numCol="1" anchor="t" anchorCtr="0" compatLnSpc="1">
            <a:prstTxWarp prst="textNoShape">
              <a:avLst/>
            </a:prstTxWarp>
          </a:bodyPr>
          <a:lstStyle>
            <a:lvl1pPr>
              <a:defRPr sz="1200">
                <a:latin typeface="Rockwell" charset="0"/>
              </a:defRPr>
            </a:lvl1pPr>
          </a:lstStyle>
          <a:p>
            <a:pPr>
              <a:defRPr/>
            </a:pPr>
            <a:endParaRPr lang="en-US" dirty="0"/>
          </a:p>
        </p:txBody>
      </p:sp>
      <p:sp>
        <p:nvSpPr>
          <p:cNvPr id="5" name="Slide Number Placeholder 5"/>
          <p:cNvSpPr>
            <a:spLocks noGrp="1"/>
          </p:cNvSpPr>
          <p:nvPr>
            <p:ph type="sldNum" sz="quarter" idx="11"/>
          </p:nvPr>
        </p:nvSpPr>
        <p:spPr/>
        <p:txBody>
          <a:bodyPr/>
          <a:lstStyle>
            <a:lvl1pPr algn="ctr">
              <a:defRPr sz="1000">
                <a:solidFill>
                  <a:srgbClr val="003399"/>
                </a:solidFill>
                <a:latin typeface="Rockwell" charset="0"/>
              </a:defRPr>
            </a:lvl1pPr>
          </a:lstStyle>
          <a:p>
            <a:pPr>
              <a:defRPr/>
            </a:pPr>
            <a:fld id="{7CA3B053-DD34-B645-BCE5-0B617BE5BFE4}" type="slidenum">
              <a:rPr lang="en-US"/>
              <a:pPr>
                <a:defRPr/>
              </a:pPr>
              <a:t>‹#›</a:t>
            </a:fld>
            <a:endParaRPr lang="en-US" dirty="0"/>
          </a:p>
        </p:txBody>
      </p:sp>
    </p:spTree>
    <p:extLst>
      <p:ext uri="{BB962C8B-B14F-4D97-AF65-F5344CB8AC3E}">
        <p14:creationId xmlns:p14="http://schemas.microsoft.com/office/powerpoint/2010/main" val="3566759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scussion">
    <p:spTree>
      <p:nvGrpSpPr>
        <p:cNvPr id="1" name=""/>
        <p:cNvGrpSpPr/>
        <p:nvPr/>
      </p:nvGrpSpPr>
      <p:grpSpPr>
        <a:xfrm>
          <a:off x="0" y="0"/>
          <a:ext cx="0" cy="0"/>
          <a:chOff x="0" y="0"/>
          <a:chExt cx="0" cy="0"/>
        </a:xfrm>
      </p:grpSpPr>
      <p:pic>
        <p:nvPicPr>
          <p:cNvPr id="4" name="Picture 7" descr="Ferrell6e3.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8"/>
          <p:cNvSpPr txBox="1">
            <a:spLocks noChangeArrowheads="1"/>
          </p:cNvSpPr>
          <p:nvPr userDrawn="1"/>
        </p:nvSpPr>
        <p:spPr bwMode="auto">
          <a:xfrm>
            <a:off x="1312863" y="6632575"/>
            <a:ext cx="79502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800" dirty="0" smtClean="0">
                <a:solidFill>
                  <a:srgbClr val="595959"/>
                </a:solidFill>
                <a:latin typeface="Rockwell" charset="0"/>
              </a:rPr>
              <a:t>© 2014 Cengage Learning.  All Rights Reserved.  May not be scanned, copied or duplicated, or posted to a publicly accessible website, in whole or in part.</a:t>
            </a:r>
          </a:p>
        </p:txBody>
      </p:sp>
      <p:sp>
        <p:nvSpPr>
          <p:cNvPr id="3" name="Content Placeholder 2"/>
          <p:cNvSpPr>
            <a:spLocks noGrp="1"/>
          </p:cNvSpPr>
          <p:nvPr>
            <p:ph idx="1"/>
          </p:nvPr>
        </p:nvSpPr>
        <p:spPr>
          <a:xfrm>
            <a:off x="1024467" y="160867"/>
            <a:ext cx="7107785" cy="4605866"/>
          </a:xfrm>
        </p:spPr>
        <p:txBody>
          <a:bodyPr anchor="ctr" anchorCtr="1"/>
          <a:lstStyle>
            <a:lvl1pPr marL="0" indent="0" algn="ctr">
              <a:spcBef>
                <a:spcPts val="3200"/>
              </a:spcBef>
              <a:buFontTx/>
              <a:buNone/>
              <a:defRPr sz="3200" b="0" i="0">
                <a:solidFill>
                  <a:schemeClr val="tx1"/>
                </a:solidFill>
                <a:latin typeface="Franklin Gothic Book"/>
                <a:cs typeface="Franklin Gothic Book"/>
              </a:defRPr>
            </a:lvl1pPr>
            <a:lvl2pPr marL="228600" indent="0">
              <a:buFontTx/>
              <a:buNone/>
              <a:defRPr>
                <a:solidFill>
                  <a:srgbClr val="000000"/>
                </a:solidFill>
              </a:defRPr>
            </a:lvl2pPr>
            <a:lvl3pPr marL="457200" indent="0">
              <a:buFontTx/>
              <a:buNone/>
              <a:defRPr>
                <a:solidFill>
                  <a:srgbClr val="000000"/>
                </a:solidFill>
              </a:defRPr>
            </a:lvl3pPr>
            <a:lvl4pPr marL="685800" indent="0">
              <a:buFontTx/>
              <a:buNone/>
              <a:defRPr>
                <a:solidFill>
                  <a:srgbClr val="000000"/>
                </a:solidFill>
              </a:defRPr>
            </a:lvl4pPr>
            <a:lvl5pPr marL="914400" indent="0">
              <a:buFontTx/>
              <a:buNone/>
              <a:defRPr>
                <a:solidFill>
                  <a:srgbClr val="000000"/>
                </a:solidFill>
              </a:defRPr>
            </a:lvl5pPr>
          </a:lstStyle>
          <a:p>
            <a:pPr lvl="0"/>
            <a:r>
              <a:rPr lang="en-US" dirty="0" smtClean="0"/>
              <a:t>Click to edit Master text styles</a:t>
            </a:r>
            <a:endParaRPr dirty="0"/>
          </a:p>
        </p:txBody>
      </p:sp>
      <p:sp>
        <p:nvSpPr>
          <p:cNvPr id="6" name="Slide Number Placeholder 5"/>
          <p:cNvSpPr>
            <a:spLocks noGrp="1"/>
          </p:cNvSpPr>
          <p:nvPr>
            <p:ph type="sldNum" sz="quarter" idx="10"/>
          </p:nvPr>
        </p:nvSpPr>
        <p:spPr/>
        <p:txBody>
          <a:bodyPr/>
          <a:lstStyle>
            <a:lvl1pPr>
              <a:defRPr/>
            </a:lvl1pPr>
          </a:lstStyle>
          <a:p>
            <a:pPr>
              <a:defRPr/>
            </a:pPr>
            <a:fld id="{115EA427-4806-4E43-924A-FA8544444C45}" type="slidenum">
              <a:rPr lang="en-US"/>
              <a:pPr>
                <a:defRPr/>
              </a:pPr>
              <a:t>‹#›</a:t>
            </a:fld>
            <a:endParaRPr lang="en-US" dirty="0"/>
          </a:p>
        </p:txBody>
      </p:sp>
    </p:spTree>
    <p:extLst>
      <p:ext uri="{BB962C8B-B14F-4D97-AF65-F5344CB8AC3E}">
        <p14:creationId xmlns:p14="http://schemas.microsoft.com/office/powerpoint/2010/main" val="11111293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Secondary">
    <p:spTree>
      <p:nvGrpSpPr>
        <p:cNvPr id="1" name=""/>
        <p:cNvGrpSpPr/>
        <p:nvPr/>
      </p:nvGrpSpPr>
      <p:grpSpPr>
        <a:xfrm>
          <a:off x="0" y="0"/>
          <a:ext cx="0" cy="0"/>
          <a:chOff x="0" y="0"/>
          <a:chExt cx="0" cy="0"/>
        </a:xfrm>
      </p:grpSpPr>
      <p:sp useBgFill="1">
        <p:nvSpPr>
          <p:cNvPr id="3" name="Content Placeholder 2"/>
          <p:cNvSpPr>
            <a:spLocks noGrp="1"/>
          </p:cNvSpPr>
          <p:nvPr>
            <p:ph idx="1"/>
          </p:nvPr>
        </p:nvSpPr>
        <p:spPr>
          <a:xfrm>
            <a:off x="1323975" y="1721919"/>
            <a:ext cx="7545605" cy="3947044"/>
          </a:xfrm>
          <a:effectLst/>
        </p:spPr>
        <p:txBody>
          <a:bodyPr>
            <a:normAutofit/>
          </a:bodyPr>
          <a:lstStyle>
            <a:lvl1pPr>
              <a:buNone/>
              <a:defRPr sz="2400">
                <a:solidFill>
                  <a:srgbClr val="000000"/>
                </a:solidFill>
              </a:defRPr>
            </a:lvl1pPr>
            <a:lvl2pPr>
              <a:buNone/>
              <a:defRPr/>
            </a:lvl2pPr>
            <a:lvl3pPr>
              <a:buNone/>
              <a:defRPr/>
            </a:lvl3pPr>
            <a:lvl4pPr>
              <a:buNone/>
              <a:defRPr/>
            </a:lvl4pPr>
            <a:lvl5pPr>
              <a:buNone/>
              <a:defRPr/>
            </a:lvl5pPr>
          </a:lstStyle>
          <a:p>
            <a:pPr lvl="0"/>
            <a:r>
              <a:rPr lang="en-US" dirty="0" smtClean="0"/>
              <a:t>Click to edit Master text styles</a:t>
            </a:r>
          </a:p>
        </p:txBody>
      </p:sp>
      <p:sp>
        <p:nvSpPr>
          <p:cNvPr id="9" name="Slide Number Placeholder 5"/>
          <p:cNvSpPr>
            <a:spLocks noGrp="1"/>
          </p:cNvSpPr>
          <p:nvPr>
            <p:ph type="sldNum" sz="quarter" idx="12"/>
          </p:nvPr>
        </p:nvSpPr>
        <p:spPr/>
        <p:txBody>
          <a:bodyPr/>
          <a:lstStyle>
            <a:lvl1pPr>
              <a:defRPr/>
            </a:lvl1pPr>
          </a:lstStyle>
          <a:p>
            <a:fld id="{F505FE01-04CB-2D4A-A805-1B10FA7DE977}" type="slidenum">
              <a:rPr lang="en-US"/>
              <a:pPr/>
              <a:t>‹#›</a:t>
            </a:fld>
            <a:endParaRPr lang="en-US" dirty="0"/>
          </a:p>
        </p:txBody>
      </p:sp>
    </p:spTree>
    <p:extLst>
      <p:ext uri="{BB962C8B-B14F-4D97-AF65-F5344CB8AC3E}">
        <p14:creationId xmlns:p14="http://schemas.microsoft.com/office/powerpoint/2010/main" val="4035185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9" name="Content Placeholder 2"/>
          <p:cNvSpPr>
            <a:spLocks noGrp="1"/>
          </p:cNvSpPr>
          <p:nvPr>
            <p:ph idx="1"/>
          </p:nvPr>
        </p:nvSpPr>
        <p:spPr>
          <a:xfrm>
            <a:off x="506941" y="1879596"/>
            <a:ext cx="8090959" cy="433493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6" name="Date Placeholder 3"/>
          <p:cNvSpPr>
            <a:spLocks noGrp="1"/>
          </p:cNvSpPr>
          <p:nvPr>
            <p:ph type="dt" sz="half" idx="10"/>
          </p:nvPr>
        </p:nvSpPr>
        <p:spPr>
          <a:xfrm>
            <a:off x="6794500" y="6423025"/>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Rockwell" charset="0"/>
              </a:defRPr>
            </a:lvl1pPr>
          </a:lstStyle>
          <a:p>
            <a:endParaRPr lang="en-US" dirty="0"/>
          </a:p>
        </p:txBody>
      </p:sp>
      <p:sp>
        <p:nvSpPr>
          <p:cNvPr id="8" name="Slide Number Placeholder 5"/>
          <p:cNvSpPr>
            <a:spLocks noGrp="1"/>
          </p:cNvSpPr>
          <p:nvPr>
            <p:ph type="sldNum" sz="quarter" idx="12"/>
          </p:nvPr>
        </p:nvSpPr>
        <p:spPr/>
        <p:txBody>
          <a:bodyPr/>
          <a:lstStyle>
            <a:lvl1pPr>
              <a:defRPr/>
            </a:lvl1pPr>
          </a:lstStyle>
          <a:p>
            <a:fld id="{FA73B017-5D00-B442-B905-F6B60D945EA7}" type="slidenum">
              <a:rPr lang="en-US"/>
              <a:pPr/>
              <a:t>‹#›</a:t>
            </a:fld>
            <a:endParaRPr lang="en-US" dirty="0"/>
          </a:p>
        </p:txBody>
      </p:sp>
    </p:spTree>
    <p:extLst>
      <p:ext uri="{BB962C8B-B14F-4D97-AF65-F5344CB8AC3E}">
        <p14:creationId xmlns:p14="http://schemas.microsoft.com/office/powerpoint/2010/main" val="77043321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6" descr="Ferrell6e2.jpg"/>
          <p:cNvPicPr>
            <a:picLocks noChangeAspect="1"/>
          </p:cNvPicPr>
          <p:nvPr userDrawn="1"/>
        </p:nvPicPr>
        <p:blipFill>
          <a:blip r:embed="rId7">
            <a:extLst>
              <a:ext uri="{28A0092B-C50C-407E-A947-70E740481C1C}">
                <a14:useLocalDpi xmlns:a14="http://schemas.microsoft.com/office/drawing/2010/main" val="0"/>
              </a:ext>
            </a:extLst>
          </a:blip>
          <a:srcRect r="88396"/>
          <a:stretch>
            <a:fillRect/>
          </a:stretch>
        </p:blipFill>
        <p:spPr bwMode="auto">
          <a:xfrm>
            <a:off x="0" y="0"/>
            <a:ext cx="106104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bwMode="auto">
          <a:xfrm>
            <a:off x="1439863" y="230188"/>
            <a:ext cx="7564437" cy="111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title style</a:t>
            </a:r>
          </a:p>
        </p:txBody>
      </p:sp>
      <p:sp>
        <p:nvSpPr>
          <p:cNvPr id="1028" name="Text Placeholder 2"/>
          <p:cNvSpPr>
            <a:spLocks noGrp="1"/>
          </p:cNvSpPr>
          <p:nvPr>
            <p:ph type="body" idx="1"/>
          </p:nvPr>
        </p:nvSpPr>
        <p:spPr bwMode="auto">
          <a:xfrm>
            <a:off x="1439863" y="1346200"/>
            <a:ext cx="7632700" cy="485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450263" y="6321425"/>
            <a:ext cx="554037" cy="365125"/>
          </a:xfrm>
          <a:prstGeom prst="rect">
            <a:avLst/>
          </a:prstGeom>
        </p:spPr>
        <p:txBody>
          <a:bodyPr vert="horz" wrap="square" lIns="91440" tIns="45720" rIns="91440" bIns="45720" numCol="1" anchor="ctr" anchorCtr="0" compatLnSpc="1">
            <a:prstTxWarp prst="textNoShape">
              <a:avLst/>
            </a:prstTxWarp>
          </a:bodyPr>
          <a:lstStyle>
            <a:lvl1pPr algn="ctr">
              <a:defRPr sz="1000">
                <a:solidFill>
                  <a:srgbClr val="003399"/>
                </a:solidFill>
                <a:latin typeface="Rockwell" charset="0"/>
              </a:defRPr>
            </a:lvl1pPr>
          </a:lstStyle>
          <a:p>
            <a:pPr>
              <a:defRPr/>
            </a:pPr>
            <a:fld id="{6FF3BC2E-E0E9-6C4C-A2D1-14DD24563841}" type="slidenum">
              <a:rPr lang="en-US"/>
              <a:pPr>
                <a:defRPr/>
              </a:pPr>
              <a:t>‹#›</a:t>
            </a:fld>
            <a:endParaRPr lang="en-US" dirty="0"/>
          </a:p>
        </p:txBody>
      </p:sp>
      <p:sp>
        <p:nvSpPr>
          <p:cNvPr id="1030" name="TextBox 2"/>
          <p:cNvSpPr txBox="1">
            <a:spLocks noChangeArrowheads="1"/>
          </p:cNvSpPr>
          <p:nvPr userDrawn="1"/>
        </p:nvSpPr>
        <p:spPr bwMode="auto">
          <a:xfrm>
            <a:off x="1312863" y="6632575"/>
            <a:ext cx="79502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800" dirty="0" smtClean="0">
                <a:solidFill>
                  <a:srgbClr val="595959"/>
                </a:solidFill>
                <a:latin typeface="Rockwell" charset="0"/>
              </a:rPr>
              <a:t>© 2014 Cengage Learning.  All Rights Reserved.  May not be scanned, copied or duplicated, or posted to a publicly accessible website, in whole or in part.</a:t>
            </a:r>
          </a:p>
        </p:txBody>
      </p:sp>
    </p:spTree>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2" r:id="rId4"/>
    <p:sldLayoutId id="2147483763" r:id="rId5"/>
  </p:sldLayoutIdLst>
  <p:hf hdr="0" ftr="0" dt="0"/>
  <p:txStyles>
    <p:titleStyle>
      <a:lvl1pPr algn="l" rtl="0" eaLnBrk="0" fontAlgn="base" hangingPunct="0">
        <a:spcBef>
          <a:spcPct val="0"/>
        </a:spcBef>
        <a:spcAft>
          <a:spcPct val="0"/>
        </a:spcAft>
        <a:defRPr sz="3200" kern="1200">
          <a:ln w="3175" cap="flat" cmpd="sng" algn="ctr">
            <a:noFill/>
            <a:prstDash val="solid"/>
            <a:round/>
            <a:headEnd type="none" w="med" len="med"/>
            <a:tailEnd type="none" w="med" len="med"/>
          </a:ln>
          <a:solidFill>
            <a:srgbClr val="003399"/>
          </a:solidFill>
          <a:effectLst>
            <a:outerShdw blurRad="50800" dist="38100" dir="2700000" algn="tl" rotWithShape="0">
              <a:prstClr val="black">
                <a:alpha val="40000"/>
              </a:prstClr>
            </a:outerShdw>
          </a:effectLst>
          <a:latin typeface="+mj-lt"/>
          <a:ea typeface="ＭＳ Ｐゴシック" charset="-128"/>
          <a:cs typeface="ＭＳ Ｐゴシック" charset="-128"/>
        </a:defRPr>
      </a:lvl1pPr>
      <a:lvl2pPr algn="l" rtl="0" eaLnBrk="0" fontAlgn="base" hangingPunct="0">
        <a:spcBef>
          <a:spcPct val="0"/>
        </a:spcBef>
        <a:spcAft>
          <a:spcPct val="0"/>
        </a:spcAft>
        <a:defRPr sz="3600">
          <a:solidFill>
            <a:srgbClr val="003399"/>
          </a:solidFill>
          <a:latin typeface="Rockwell" charset="0"/>
          <a:ea typeface="ＭＳ Ｐゴシック" charset="-128"/>
          <a:cs typeface="ＭＳ Ｐゴシック" charset="-128"/>
        </a:defRPr>
      </a:lvl2pPr>
      <a:lvl3pPr algn="l" rtl="0" eaLnBrk="0" fontAlgn="base" hangingPunct="0">
        <a:spcBef>
          <a:spcPct val="0"/>
        </a:spcBef>
        <a:spcAft>
          <a:spcPct val="0"/>
        </a:spcAft>
        <a:defRPr sz="3600">
          <a:solidFill>
            <a:srgbClr val="003399"/>
          </a:solidFill>
          <a:latin typeface="Rockwell" charset="0"/>
          <a:ea typeface="ＭＳ Ｐゴシック" charset="-128"/>
          <a:cs typeface="ＭＳ Ｐゴシック" charset="-128"/>
        </a:defRPr>
      </a:lvl3pPr>
      <a:lvl4pPr algn="l" rtl="0" eaLnBrk="0" fontAlgn="base" hangingPunct="0">
        <a:spcBef>
          <a:spcPct val="0"/>
        </a:spcBef>
        <a:spcAft>
          <a:spcPct val="0"/>
        </a:spcAft>
        <a:defRPr sz="3600">
          <a:solidFill>
            <a:srgbClr val="003399"/>
          </a:solidFill>
          <a:latin typeface="Rockwell" charset="0"/>
          <a:ea typeface="ＭＳ Ｐゴシック" charset="-128"/>
          <a:cs typeface="ＭＳ Ｐゴシック" charset="-128"/>
        </a:defRPr>
      </a:lvl4pPr>
      <a:lvl5pPr algn="l" rtl="0" eaLnBrk="0" fontAlgn="base" hangingPunct="0">
        <a:spcBef>
          <a:spcPct val="0"/>
        </a:spcBef>
        <a:spcAft>
          <a:spcPct val="0"/>
        </a:spcAft>
        <a:defRPr sz="3600">
          <a:solidFill>
            <a:srgbClr val="003399"/>
          </a:solidFill>
          <a:latin typeface="Rockwell" charset="0"/>
          <a:ea typeface="ＭＳ Ｐゴシック" charset="-128"/>
          <a:cs typeface="ＭＳ Ｐゴシック" charset="-128"/>
        </a:defRPr>
      </a:lvl5pPr>
      <a:lvl6pPr marL="457200" algn="l" rtl="0" fontAlgn="base">
        <a:spcBef>
          <a:spcPct val="0"/>
        </a:spcBef>
        <a:spcAft>
          <a:spcPct val="0"/>
        </a:spcAft>
        <a:defRPr sz="3600">
          <a:solidFill>
            <a:srgbClr val="86311B"/>
          </a:solidFill>
          <a:latin typeface="Rockwell" charset="0"/>
          <a:ea typeface="ＭＳ Ｐゴシック" charset="-128"/>
          <a:cs typeface="ＭＳ Ｐゴシック" charset="-128"/>
        </a:defRPr>
      </a:lvl6pPr>
      <a:lvl7pPr marL="914400" algn="l" rtl="0" fontAlgn="base">
        <a:spcBef>
          <a:spcPct val="0"/>
        </a:spcBef>
        <a:spcAft>
          <a:spcPct val="0"/>
        </a:spcAft>
        <a:defRPr sz="3600">
          <a:solidFill>
            <a:srgbClr val="86311B"/>
          </a:solidFill>
          <a:latin typeface="Rockwell" charset="0"/>
          <a:ea typeface="ＭＳ Ｐゴシック" charset="-128"/>
          <a:cs typeface="ＭＳ Ｐゴシック" charset="-128"/>
        </a:defRPr>
      </a:lvl7pPr>
      <a:lvl8pPr marL="1371600" algn="l" rtl="0" fontAlgn="base">
        <a:spcBef>
          <a:spcPct val="0"/>
        </a:spcBef>
        <a:spcAft>
          <a:spcPct val="0"/>
        </a:spcAft>
        <a:defRPr sz="3600">
          <a:solidFill>
            <a:srgbClr val="86311B"/>
          </a:solidFill>
          <a:latin typeface="Rockwell" charset="0"/>
          <a:ea typeface="ＭＳ Ｐゴシック" charset="-128"/>
          <a:cs typeface="ＭＳ Ｐゴシック" charset="-128"/>
        </a:defRPr>
      </a:lvl8pPr>
      <a:lvl9pPr marL="1828800" algn="l" rtl="0" fontAlgn="base">
        <a:spcBef>
          <a:spcPct val="0"/>
        </a:spcBef>
        <a:spcAft>
          <a:spcPct val="0"/>
        </a:spcAft>
        <a:defRPr sz="3600">
          <a:solidFill>
            <a:srgbClr val="86311B"/>
          </a:solidFill>
          <a:latin typeface="Rockwell" charset="0"/>
          <a:ea typeface="ＭＳ Ｐゴシック" charset="-128"/>
          <a:cs typeface="ＭＳ Ｐゴシック" charset="-128"/>
        </a:defRPr>
      </a:lvl9pPr>
    </p:titleStyle>
    <p:bodyStyle>
      <a:lvl1pPr marL="228600" indent="-228600" algn="l" rtl="0" eaLnBrk="0" fontAlgn="base" hangingPunct="0">
        <a:spcBef>
          <a:spcPts val="2000"/>
        </a:spcBef>
        <a:spcAft>
          <a:spcPct val="0"/>
        </a:spcAft>
        <a:buClr>
          <a:srgbClr val="003399"/>
        </a:buClr>
        <a:buSzPct val="75000"/>
        <a:buFont typeface="Wingdings" charset="0"/>
        <a:buChar char="n"/>
        <a:defRPr sz="2400" kern="1200">
          <a:ln w="0" cap="flat" cmpd="sng" algn="ctr">
            <a:noFill/>
            <a:prstDash val="solid"/>
            <a:round/>
            <a:headEnd type="none" w="med" len="med"/>
            <a:tailEnd type="none" w="med" len="med"/>
          </a:ln>
          <a:solidFill>
            <a:schemeClr val="tx1"/>
          </a:solidFill>
          <a:latin typeface="+mn-lt"/>
          <a:ea typeface="ＭＳ Ｐゴシック" charset="-128"/>
          <a:cs typeface="ＭＳ Ｐゴシック" charset="-128"/>
        </a:defRPr>
      </a:lvl1pPr>
      <a:lvl2pPr marL="457200" indent="-228600" algn="l" rtl="0" eaLnBrk="0" fontAlgn="base" hangingPunct="0">
        <a:spcBef>
          <a:spcPts val="600"/>
        </a:spcBef>
        <a:spcAft>
          <a:spcPct val="0"/>
        </a:spcAft>
        <a:buClr>
          <a:srgbClr val="C96D07"/>
        </a:buClr>
        <a:buSzPct val="75000"/>
        <a:buFont typeface="Wingdings" charset="0"/>
        <a:buChar char="n"/>
        <a:defRPr sz="2000" i="1" kern="1200">
          <a:ln w="0" cap="flat" cmpd="sng" algn="ctr">
            <a:noFill/>
            <a:prstDash val="solid"/>
            <a:round/>
            <a:headEnd type="none" w="med" len="med"/>
            <a:tailEnd type="none" w="med" len="med"/>
          </a:ln>
          <a:solidFill>
            <a:schemeClr val="tx1"/>
          </a:solidFill>
          <a:latin typeface="Rockwell"/>
          <a:ea typeface="ＭＳ Ｐゴシック" charset="-128"/>
          <a:cs typeface="Rockwell"/>
        </a:defRPr>
      </a:lvl2pPr>
      <a:lvl3pPr marL="685800" indent="-228600" algn="l" rtl="0" eaLnBrk="0" fontAlgn="base" hangingPunct="0">
        <a:spcBef>
          <a:spcPts val="600"/>
        </a:spcBef>
        <a:spcAft>
          <a:spcPct val="0"/>
        </a:spcAft>
        <a:buClr>
          <a:srgbClr val="864905"/>
        </a:buClr>
        <a:buSzPct val="75000"/>
        <a:buFont typeface="Wingdings" charset="0"/>
        <a:buChar char="n"/>
        <a:defRPr kern="1200">
          <a:ln w="0" cap="flat" cmpd="sng" algn="ctr">
            <a:noFill/>
            <a:prstDash val="solid"/>
            <a:round/>
            <a:headEnd type="none" w="med" len="med"/>
            <a:tailEnd type="none" w="med" len="med"/>
          </a:ln>
          <a:solidFill>
            <a:schemeClr val="tx1"/>
          </a:solidFill>
          <a:latin typeface="+mn-lt"/>
          <a:ea typeface="Rockwell" charset="0"/>
          <a:cs typeface="Rockwell" charset="0"/>
        </a:defRPr>
      </a:lvl3pPr>
      <a:lvl4pPr marL="914400" indent="-228600" algn="l" rtl="0" eaLnBrk="0" fontAlgn="base" hangingPunct="0">
        <a:spcBef>
          <a:spcPts val="600"/>
        </a:spcBef>
        <a:spcAft>
          <a:spcPct val="0"/>
        </a:spcAft>
        <a:buClr>
          <a:srgbClr val="C96D07"/>
        </a:buClr>
        <a:buSzPct val="75000"/>
        <a:buFont typeface="Wingdings" charset="0"/>
        <a:buChar char="n"/>
        <a:defRPr kern="1200">
          <a:ln w="0" cap="flat" cmpd="sng" algn="ctr">
            <a:noFill/>
            <a:prstDash val="solid"/>
            <a:round/>
            <a:headEnd type="none" w="med" len="med"/>
            <a:tailEnd type="none" w="med" len="med"/>
          </a:ln>
          <a:solidFill>
            <a:schemeClr val="tx1"/>
          </a:solidFill>
          <a:latin typeface="+mn-lt"/>
          <a:ea typeface="Rockwell" charset="0"/>
          <a:cs typeface="Rockwell" charset="0"/>
        </a:defRPr>
      </a:lvl4pPr>
      <a:lvl5pPr marL="1143000" indent="-228600" algn="l" rtl="0" eaLnBrk="0" fontAlgn="base" hangingPunct="0">
        <a:spcBef>
          <a:spcPts val="600"/>
        </a:spcBef>
        <a:spcAft>
          <a:spcPct val="0"/>
        </a:spcAft>
        <a:buClr>
          <a:srgbClr val="864905"/>
        </a:buClr>
        <a:buSzPct val="75000"/>
        <a:buFont typeface="Wingdings" charset="0"/>
        <a:buChar char="n"/>
        <a:defRPr kern="1200">
          <a:ln w="0" cap="flat" cmpd="sng" algn="ctr">
            <a:noFill/>
            <a:prstDash val="solid"/>
            <a:round/>
            <a:headEnd type="none" w="med" len="med"/>
            <a:tailEnd type="none" w="med" len="med"/>
          </a:ln>
          <a:solidFill>
            <a:schemeClr val="tx1"/>
          </a:solidFill>
          <a:latin typeface="+mn-lt"/>
          <a:ea typeface="Rockwell" charset="0"/>
          <a:cs typeface="Rockwel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394855" y="1445773"/>
            <a:ext cx="6567715" cy="4079346"/>
          </a:xfrm>
        </p:spPr>
        <p:txBody>
          <a:bodyPr/>
          <a:lstStyle/>
          <a:p>
            <a:r>
              <a:rPr lang="en-US" dirty="0" smtClean="0"/>
              <a:t>Developing and Maintaining Long-Term Customer Relationships</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7CA3B053-DD34-B645-BCE5-0B617BE5BFE4}" type="slidenum">
              <a:rPr lang="en-US" smtClean="0"/>
              <a:pPr>
                <a:defRPr/>
              </a:pPr>
              <a:t>10</a:t>
            </a:fld>
            <a:endParaRPr lang="en-US" dirty="0"/>
          </a:p>
        </p:txBody>
      </p:sp>
      <p:pic>
        <p:nvPicPr>
          <p:cNvPr id="1028" name="Picture 4"/>
          <p:cNvPicPr>
            <a:picLocks noGrp="1" noChangeAspect="1" noChangeArrowheads="1"/>
          </p:cNvPicPr>
          <p:nvPr>
            <p:ph idx="1"/>
          </p:nvPr>
        </p:nvPicPr>
        <p:blipFill>
          <a:blip r:embed="rId3"/>
          <a:srcRect/>
          <a:stretch>
            <a:fillRect/>
          </a:stretch>
        </p:blipFill>
        <p:spPr bwMode="auto">
          <a:xfrm>
            <a:off x="1179606" y="295835"/>
            <a:ext cx="7964394" cy="6185647"/>
          </a:xfrm>
          <a:prstGeom prst="rect">
            <a:avLst/>
          </a:prstGeom>
          <a:noFill/>
          <a:ln w="9525">
            <a:noFill/>
            <a:miter lim="800000"/>
            <a:headEnd/>
            <a:tailEnd/>
          </a:ln>
          <a:effectLst/>
        </p:spPr>
      </p:pic>
      <p:sp>
        <p:nvSpPr>
          <p:cNvPr id="8" name="TextBox 7"/>
          <p:cNvSpPr txBox="1"/>
          <p:nvPr/>
        </p:nvSpPr>
        <p:spPr>
          <a:xfrm>
            <a:off x="1425388" y="152400"/>
            <a:ext cx="6902824" cy="923330"/>
          </a:xfrm>
          <a:prstGeom prst="rect">
            <a:avLst/>
          </a:prstGeom>
          <a:noFill/>
        </p:spPr>
        <p:txBody>
          <a:bodyPr wrap="square" rtlCol="0">
            <a:spAutoFit/>
          </a:bodyPr>
          <a:lstStyle/>
          <a:p>
            <a:r>
              <a:rPr lang="en-US" b="1" smtClean="0"/>
              <a:t>EXHI B I T 12.3</a:t>
            </a:r>
          </a:p>
          <a:p>
            <a:r>
              <a:rPr lang="en-US" b="1" smtClean="0"/>
              <a:t>STRATEGIES FOR ENHANCING AND MAINTAINING CUSTOMER RELATIONSHIPS</a:t>
            </a:r>
            <a:endParaRPr lang="en-US"/>
          </a:p>
        </p:txBody>
      </p:sp>
      <p:sp>
        <p:nvSpPr>
          <p:cNvPr id="10" name="Right Arrow 9"/>
          <p:cNvSpPr/>
          <p:nvPr/>
        </p:nvSpPr>
        <p:spPr>
          <a:xfrm>
            <a:off x="1425388" y="1075730"/>
            <a:ext cx="6902824" cy="51102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smtClean="0">
                <a:solidFill>
                  <a:srgbClr val="003399"/>
                </a:solidFill>
              </a:rPr>
              <a:t>Increasing Relationship Intensity</a:t>
            </a:r>
            <a:endParaRPr lang="en-US" b="1">
              <a:solidFill>
                <a:srgbClr val="003399"/>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mtClean="0"/>
              <a:t>Business relationships rarely approach the cult-like, emotional involvement found in some consumer markets. Nonetheless, businesses can become structurally bound to their supply chain partners.</a:t>
            </a:r>
          </a:p>
          <a:p>
            <a:r>
              <a:rPr lang="en-US" smtClean="0"/>
              <a:t>Relationship development in business markets can be more involving, more complex, and much riskier than relationships in consumer markets.</a:t>
            </a:r>
          </a:p>
          <a:p>
            <a:r>
              <a:rPr lang="en-US" smtClean="0"/>
              <a:t>Business relationships must be built on win-win strategies that focus on cooperation and improving the value of the exchange for both parties, not on strict negotiation where one side wins and the other side loses.</a:t>
            </a:r>
          </a:p>
          <a:p>
            <a:endParaRPr lang="en-US"/>
          </a:p>
        </p:txBody>
      </p:sp>
      <p:sp>
        <p:nvSpPr>
          <p:cNvPr id="3" name="Title 2"/>
          <p:cNvSpPr>
            <a:spLocks noGrp="1"/>
          </p:cNvSpPr>
          <p:nvPr>
            <p:ph type="title"/>
          </p:nvPr>
        </p:nvSpPr>
        <p:spPr/>
        <p:txBody>
          <a:bodyPr/>
          <a:lstStyle/>
          <a:p>
            <a:pPr algn="ctr"/>
            <a:r>
              <a:rPr lang="en-US" b="1" smtClean="0">
                <a:solidFill>
                  <a:srgbClr val="FF00FF"/>
                </a:solidFill>
                <a:effectLst/>
              </a:rPr>
              <a:t>Developing Relationships in Business Markets</a:t>
            </a:r>
            <a:endParaRPr lang="en-US" b="1">
              <a:solidFill>
                <a:srgbClr val="FF00FF"/>
              </a:solidFill>
              <a:effectLst/>
            </a:endParaRPr>
          </a:p>
        </p:txBody>
      </p:sp>
      <p:sp>
        <p:nvSpPr>
          <p:cNvPr id="4" name="Slide Number Placeholder 3"/>
          <p:cNvSpPr>
            <a:spLocks noGrp="1"/>
          </p:cNvSpPr>
          <p:nvPr>
            <p:ph type="sldNum" sz="quarter" idx="11"/>
          </p:nvPr>
        </p:nvSpPr>
        <p:spPr/>
        <p:txBody>
          <a:bodyPr/>
          <a:lstStyle/>
          <a:p>
            <a:pPr>
              <a:defRPr/>
            </a:pPr>
            <a:fld id="{7CA3B053-DD34-B645-BCE5-0B617BE5BFE4}" type="slidenum">
              <a:rPr lang="en-US" smtClean="0"/>
              <a:pPr>
                <a:defRPr/>
              </a:pPr>
              <a:t>11</a:t>
            </a:fld>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11274" y="367554"/>
            <a:ext cx="7693029" cy="5608860"/>
          </a:xfrm>
        </p:spPr>
        <p:txBody>
          <a:bodyPr/>
          <a:lstStyle/>
          <a:p>
            <a:r>
              <a:rPr lang="en-US" b="1" u="sng" smtClean="0"/>
              <a:t>Over the past several years, a number of changes have occurred in business relationships:</a:t>
            </a:r>
          </a:p>
          <a:p>
            <a:pPr>
              <a:buNone/>
            </a:pPr>
            <a:r>
              <a:rPr lang="en-US" smtClean="0"/>
              <a:t>a)a change in buyers' and sellers' roles</a:t>
            </a:r>
          </a:p>
          <a:p>
            <a:pPr>
              <a:buNone/>
            </a:pPr>
            <a:r>
              <a:rPr lang="en-US" smtClean="0"/>
              <a:t>b)an increase in sole sourcing</a:t>
            </a:r>
          </a:p>
          <a:p>
            <a:pPr>
              <a:buNone/>
            </a:pPr>
            <a:r>
              <a:rPr lang="en-US" smtClean="0"/>
              <a:t>c)an increase in global sourcing</a:t>
            </a:r>
          </a:p>
          <a:p>
            <a:pPr>
              <a:buNone/>
            </a:pPr>
            <a:r>
              <a:rPr lang="en-US" smtClean="0"/>
              <a:t>d)an increase in team-based buying decisions</a:t>
            </a:r>
          </a:p>
          <a:p>
            <a:pPr>
              <a:buNone/>
            </a:pPr>
            <a:r>
              <a:rPr lang="en-US" smtClean="0"/>
              <a:t>e)an increase in productivity through better integration</a:t>
            </a:r>
          </a:p>
          <a:p>
            <a:endParaRPr lang="en-US"/>
          </a:p>
        </p:txBody>
      </p:sp>
      <p:sp>
        <p:nvSpPr>
          <p:cNvPr id="4" name="Slide Number Placeholder 3"/>
          <p:cNvSpPr>
            <a:spLocks noGrp="1"/>
          </p:cNvSpPr>
          <p:nvPr>
            <p:ph type="sldNum" sz="quarter" idx="11"/>
          </p:nvPr>
        </p:nvSpPr>
        <p:spPr/>
        <p:txBody>
          <a:bodyPr/>
          <a:lstStyle/>
          <a:p>
            <a:pPr>
              <a:defRPr/>
            </a:pPr>
            <a:fld id="{7CA3B053-DD34-B645-BCE5-0B617BE5BFE4}" type="slidenum">
              <a:rPr lang="en-US" smtClean="0"/>
              <a:pPr>
                <a:defRPr/>
              </a:pPr>
              <a:t>12</a:t>
            </a:fld>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93694" y="98612"/>
            <a:ext cx="7910609" cy="5877801"/>
          </a:xfrm>
        </p:spPr>
        <p:txBody>
          <a:bodyPr/>
          <a:lstStyle/>
          <a:p>
            <a:r>
              <a:rPr lang="en-US" b="1" u="sng" smtClean="0"/>
              <a:t>A number of changes have occurred in business relationships, including these:</a:t>
            </a:r>
          </a:p>
          <a:p>
            <a:pPr>
              <a:buFontTx/>
              <a:buChar char="-"/>
            </a:pPr>
            <a:r>
              <a:rPr lang="en-US" b="1" smtClean="0"/>
              <a:t>A Change in Buyers’ and Sellers’ Roles </a:t>
            </a:r>
            <a:r>
              <a:rPr lang="en-US" smtClean="0"/>
              <a:t>To build stronger relationships, buyers and sellers have shifted away from competitive negotiation (trying to drive prices up or down) to focus on true collaboration. </a:t>
            </a:r>
          </a:p>
          <a:p>
            <a:pPr>
              <a:buFontTx/>
              <a:buChar char="-"/>
            </a:pPr>
            <a:r>
              <a:rPr lang="en-US" b="1" smtClean="0"/>
              <a:t>An Increase in Sole Sourcing </a:t>
            </a:r>
            <a:r>
              <a:rPr lang="en-US" smtClean="0"/>
              <a:t>Supplier firms will continue to sell directly to large customers or move to selling through systems suppliers that put together a set of products from various suppliers to deliver a comprehensive solution. </a:t>
            </a:r>
          </a:p>
          <a:p>
            <a:pPr>
              <a:buFontTx/>
              <a:buChar char="-"/>
            </a:pPr>
            <a:r>
              <a:rPr lang="en-US" b="1" smtClean="0"/>
              <a:t>An Increase in Global Sourcing </a:t>
            </a:r>
            <a:r>
              <a:rPr lang="en-US" smtClean="0"/>
              <a:t>More than ever, buyers and sellers scan the globe in search of suppliers or buyers that represent the best match with their specific needs and requirements. </a:t>
            </a:r>
          </a:p>
        </p:txBody>
      </p:sp>
      <p:sp>
        <p:nvSpPr>
          <p:cNvPr id="4" name="Slide Number Placeholder 3"/>
          <p:cNvSpPr>
            <a:spLocks noGrp="1"/>
          </p:cNvSpPr>
          <p:nvPr>
            <p:ph type="sldNum" sz="quarter" idx="11"/>
          </p:nvPr>
        </p:nvSpPr>
        <p:spPr/>
        <p:txBody>
          <a:bodyPr/>
          <a:lstStyle/>
          <a:p>
            <a:pPr>
              <a:defRPr/>
            </a:pPr>
            <a:fld id="{7CA3B053-DD34-B645-BCE5-0B617BE5BFE4}" type="slidenum">
              <a:rPr lang="en-US" smtClean="0"/>
              <a:pPr>
                <a:defRPr/>
              </a:pPr>
              <a:t>13</a:t>
            </a:fld>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11274" y="385482"/>
            <a:ext cx="7693029" cy="5590931"/>
          </a:xfrm>
        </p:spPr>
        <p:txBody>
          <a:bodyPr/>
          <a:lstStyle/>
          <a:p>
            <a:pPr>
              <a:buFontTx/>
              <a:buChar char="-"/>
            </a:pPr>
            <a:r>
              <a:rPr lang="en-US" b="1" smtClean="0"/>
              <a:t>An Increase in Team-Based Buying Decisions </a:t>
            </a:r>
            <a:r>
              <a:rPr lang="en-US" smtClean="0"/>
              <a:t>Increasingly, teams from both buying and supplying firms make purchase decisions. These teams consist of employees from different areas of expertise that are central to the success of both firms. </a:t>
            </a:r>
          </a:p>
          <a:p>
            <a:pPr>
              <a:buNone/>
            </a:pPr>
            <a:endParaRPr lang="en-US" smtClean="0"/>
          </a:p>
          <a:p>
            <a:pPr>
              <a:buFontTx/>
              <a:buChar char="-"/>
            </a:pPr>
            <a:r>
              <a:rPr lang="en-US" b="1" smtClean="0"/>
              <a:t>An Increase in Productivity Through Better Integration </a:t>
            </a:r>
            <a:r>
              <a:rPr lang="en-US" smtClean="0"/>
              <a:t>Firms that closely align their buying and selling operations have the capacity to identify and remove any inefficiency in the process. </a:t>
            </a:r>
          </a:p>
          <a:p>
            <a:pPr>
              <a:buNone/>
            </a:pPr>
            <a:endParaRPr lang="en-US"/>
          </a:p>
        </p:txBody>
      </p:sp>
      <p:sp>
        <p:nvSpPr>
          <p:cNvPr id="4" name="Slide Number Placeholder 3"/>
          <p:cNvSpPr>
            <a:spLocks noGrp="1"/>
          </p:cNvSpPr>
          <p:nvPr>
            <p:ph type="sldNum" sz="quarter" idx="11"/>
          </p:nvPr>
        </p:nvSpPr>
        <p:spPr/>
        <p:txBody>
          <a:bodyPr/>
          <a:lstStyle/>
          <a:p>
            <a:pPr>
              <a:defRPr/>
            </a:pPr>
            <a:fld id="{7CA3B053-DD34-B645-BCE5-0B617BE5BFE4}" type="slidenum">
              <a:rPr lang="en-US" smtClean="0"/>
              <a:pPr>
                <a:defRPr/>
              </a:pPr>
              <a:t>14</a:t>
            </a:fld>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mtClean="0"/>
              <a:t>To build relationship capital, a firm must be able to fulfill the needs of its customers better than its competitors.</a:t>
            </a:r>
          </a:p>
          <a:p>
            <a:pPr>
              <a:buNone/>
            </a:pPr>
            <a:r>
              <a:rPr lang="en-US" smtClean="0"/>
              <a:t>1.If the quality of a good or service is poor, the firm obviously has little chance of satisfying customers or maintaining relationships with them.</a:t>
            </a:r>
          </a:p>
          <a:p>
            <a:pPr>
              <a:buNone/>
            </a:pPr>
            <a:r>
              <a:rPr lang="en-US" smtClean="0"/>
              <a:t>2.Good quality is not an automatic guarantee of success—it is a necessary but insufficient condition of customer relationship management.</a:t>
            </a:r>
          </a:p>
          <a:p>
            <a:endParaRPr lang="en-US"/>
          </a:p>
        </p:txBody>
      </p:sp>
      <p:sp>
        <p:nvSpPr>
          <p:cNvPr id="3" name="Title 2"/>
          <p:cNvSpPr>
            <a:spLocks noGrp="1"/>
          </p:cNvSpPr>
          <p:nvPr>
            <p:ph type="title"/>
          </p:nvPr>
        </p:nvSpPr>
        <p:spPr/>
        <p:txBody>
          <a:bodyPr/>
          <a:lstStyle/>
          <a:p>
            <a:pPr algn="ctr"/>
            <a:r>
              <a:rPr lang="en-US" b="1" smtClean="0">
                <a:solidFill>
                  <a:srgbClr val="FF0000"/>
                </a:solidFill>
                <a:effectLst/>
              </a:rPr>
              <a:t>Quality and Value: The Keys to Developing Customer Relationships</a:t>
            </a:r>
            <a:br>
              <a:rPr lang="en-US" b="1" smtClean="0">
                <a:solidFill>
                  <a:srgbClr val="FF0000"/>
                </a:solidFill>
                <a:effectLst/>
              </a:rPr>
            </a:br>
            <a:endParaRPr lang="en-US" b="1">
              <a:solidFill>
                <a:srgbClr val="FF0000"/>
              </a:solidFill>
              <a:effectLst/>
            </a:endParaRPr>
          </a:p>
        </p:txBody>
      </p:sp>
      <p:sp>
        <p:nvSpPr>
          <p:cNvPr id="4" name="Slide Number Placeholder 3"/>
          <p:cNvSpPr>
            <a:spLocks noGrp="1"/>
          </p:cNvSpPr>
          <p:nvPr>
            <p:ph type="sldNum" sz="quarter" idx="11"/>
          </p:nvPr>
        </p:nvSpPr>
        <p:spPr/>
        <p:txBody>
          <a:bodyPr/>
          <a:lstStyle/>
          <a:p>
            <a:pPr>
              <a:defRPr/>
            </a:pPr>
            <a:fld id="{7CA3B053-DD34-B645-BCE5-0B617BE5BFE4}" type="slidenum">
              <a:rPr lang="en-US" smtClean="0"/>
              <a:pPr>
                <a:defRPr/>
              </a:pPr>
              <a:t>15</a:t>
            </a:fld>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11274" y="1299882"/>
            <a:ext cx="7693029" cy="4676531"/>
          </a:xfrm>
        </p:spPr>
        <p:txBody>
          <a:bodyPr/>
          <a:lstStyle/>
          <a:p>
            <a:r>
              <a:rPr lang="en-US" smtClean="0"/>
              <a:t>Quality is a relative term that refers to the degree of superiority of a firm's goods or services. Quality is relative because it can only be judged in comparison to competing products, or when compared to an internal standard of excellence.</a:t>
            </a:r>
          </a:p>
          <a:p>
            <a:endParaRPr lang="en-US" smtClean="0"/>
          </a:p>
          <a:p>
            <a:endParaRPr lang="en-US"/>
          </a:p>
        </p:txBody>
      </p:sp>
      <p:sp>
        <p:nvSpPr>
          <p:cNvPr id="3" name="Title 2"/>
          <p:cNvSpPr>
            <a:spLocks noGrp="1"/>
          </p:cNvSpPr>
          <p:nvPr>
            <p:ph type="title"/>
          </p:nvPr>
        </p:nvSpPr>
        <p:spPr>
          <a:xfrm>
            <a:off x="1302808" y="179388"/>
            <a:ext cx="7556500" cy="654330"/>
          </a:xfrm>
        </p:spPr>
        <p:txBody>
          <a:bodyPr/>
          <a:lstStyle/>
          <a:p>
            <a:pPr algn="ctr"/>
            <a:r>
              <a:rPr lang="en-US" b="1" smtClean="0">
                <a:solidFill>
                  <a:srgbClr val="FF00FF"/>
                </a:solidFill>
                <a:effectLst/>
              </a:rPr>
              <a:t>Understanding the Role of Quality</a:t>
            </a:r>
            <a:endParaRPr lang="en-US" b="1">
              <a:solidFill>
                <a:srgbClr val="FF00FF"/>
              </a:solidFill>
              <a:effectLst/>
            </a:endParaRPr>
          </a:p>
        </p:txBody>
      </p:sp>
      <p:sp>
        <p:nvSpPr>
          <p:cNvPr id="4" name="Slide Number Placeholder 3"/>
          <p:cNvSpPr>
            <a:spLocks noGrp="1"/>
          </p:cNvSpPr>
          <p:nvPr>
            <p:ph type="sldNum" sz="quarter" idx="11"/>
          </p:nvPr>
        </p:nvSpPr>
        <p:spPr/>
        <p:txBody>
          <a:bodyPr/>
          <a:lstStyle/>
          <a:p>
            <a:pPr>
              <a:defRPr/>
            </a:pPr>
            <a:fld id="{7CA3B053-DD34-B645-BCE5-0B617BE5BFE4}" type="slidenum">
              <a:rPr lang="en-US" smtClean="0"/>
              <a:pPr>
                <a:defRPr/>
              </a:pPr>
              <a:t>16</a:t>
            </a:fld>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86118" y="107576"/>
            <a:ext cx="8018185" cy="5868837"/>
          </a:xfrm>
        </p:spPr>
        <p:txBody>
          <a:bodyPr/>
          <a:lstStyle/>
          <a:p>
            <a:r>
              <a:rPr lang="en-US" b="1" smtClean="0"/>
              <a:t>The total product offering of any firm consists of at least three interdependent components: [Exhibit 10.4]</a:t>
            </a:r>
          </a:p>
          <a:p>
            <a:pPr>
              <a:buNone/>
            </a:pPr>
            <a:r>
              <a:rPr lang="en-US" b="1" u="sng" smtClean="0">
                <a:solidFill>
                  <a:srgbClr val="86311B"/>
                </a:solidFill>
              </a:rPr>
              <a:t>a)</a:t>
            </a:r>
            <a:r>
              <a:rPr lang="en-US" b="1" i="1" u="sng" smtClean="0">
                <a:solidFill>
                  <a:srgbClr val="86311B"/>
                </a:solidFill>
              </a:rPr>
              <a:t>Core product</a:t>
            </a:r>
            <a:r>
              <a:rPr lang="en-US" smtClean="0"/>
              <a:t>—the part of the offering that delivers the core</a:t>
            </a:r>
            <a:r>
              <a:rPr lang="en-US" i="1" smtClean="0"/>
              <a:t> </a:t>
            </a:r>
            <a:r>
              <a:rPr lang="en-US" smtClean="0"/>
              <a:t>benefits desired by customers.</a:t>
            </a:r>
          </a:p>
          <a:p>
            <a:pPr>
              <a:buNone/>
            </a:pPr>
            <a:r>
              <a:rPr lang="en-US" smtClean="0"/>
              <a:t>1)If the core product is inferior, the firm has little chance of success because the product will not meet customer needs.</a:t>
            </a:r>
          </a:p>
          <a:p>
            <a:pPr>
              <a:buNone/>
            </a:pPr>
            <a:r>
              <a:rPr lang="en-US" smtClean="0"/>
              <a:t>2)Customers expect the core product to be of high quality. When the core product meets this level of expected quality, the customer begins to take it for granted.</a:t>
            </a:r>
          </a:p>
          <a:p>
            <a:pPr>
              <a:buNone/>
            </a:pPr>
            <a:r>
              <a:rPr lang="en-US" smtClean="0"/>
              <a:t>3)In service offerings, the core product is typically composed of three interrelated dimensions: people, processes, and physical evidence.</a:t>
            </a:r>
          </a:p>
          <a:p>
            <a:endParaRPr lang="en-US"/>
          </a:p>
        </p:txBody>
      </p:sp>
      <p:sp>
        <p:nvSpPr>
          <p:cNvPr id="4" name="Slide Number Placeholder 3"/>
          <p:cNvSpPr>
            <a:spLocks noGrp="1"/>
          </p:cNvSpPr>
          <p:nvPr>
            <p:ph type="sldNum" sz="quarter" idx="11"/>
          </p:nvPr>
        </p:nvSpPr>
        <p:spPr/>
        <p:txBody>
          <a:bodyPr/>
          <a:lstStyle/>
          <a:p>
            <a:pPr>
              <a:defRPr/>
            </a:pPr>
            <a:fld id="{7CA3B053-DD34-B645-BCE5-0B617BE5BFE4}" type="slidenum">
              <a:rPr lang="en-US" smtClean="0"/>
              <a:pPr>
                <a:defRPr/>
              </a:pPr>
              <a:t>17</a:t>
            </a:fld>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11274" y="322730"/>
            <a:ext cx="7693029" cy="5653684"/>
          </a:xfrm>
        </p:spPr>
        <p:txBody>
          <a:bodyPr/>
          <a:lstStyle/>
          <a:p>
            <a:pPr>
              <a:buNone/>
            </a:pPr>
            <a:r>
              <a:rPr lang="en-US" b="1" smtClean="0"/>
              <a:t>- People </a:t>
            </a:r>
            <a:r>
              <a:rPr lang="en-US" smtClean="0"/>
              <a:t>The interaction among the customer, the firm’s employees, and other customers present during service delivery.</a:t>
            </a:r>
          </a:p>
          <a:p>
            <a:pPr>
              <a:buNone/>
            </a:pPr>
            <a:r>
              <a:rPr lang="en-US" smtClean="0"/>
              <a:t>- </a:t>
            </a:r>
            <a:r>
              <a:rPr lang="en-US" b="1" smtClean="0"/>
              <a:t>Processes </a:t>
            </a:r>
            <a:r>
              <a:rPr lang="en-US" smtClean="0"/>
              <a:t>The operational flow of activities or steps in the service delivery process.Processes can be done through technology or face-to-face interaction.</a:t>
            </a:r>
          </a:p>
          <a:p>
            <a:pPr>
              <a:buNone/>
            </a:pPr>
            <a:r>
              <a:rPr lang="en-US" smtClean="0"/>
              <a:t>- </a:t>
            </a:r>
            <a:r>
              <a:rPr lang="en-US" b="1" smtClean="0"/>
              <a:t>Physical Evidence </a:t>
            </a:r>
            <a:r>
              <a:rPr lang="en-US" smtClean="0"/>
              <a:t>Any tangible evidence of the service, including written materials,the service facility, people, or equipment; includes the environment in which the service is delivered.</a:t>
            </a:r>
            <a:endParaRPr lang="en-US"/>
          </a:p>
        </p:txBody>
      </p:sp>
      <p:sp>
        <p:nvSpPr>
          <p:cNvPr id="4" name="Slide Number Placeholder 3"/>
          <p:cNvSpPr>
            <a:spLocks noGrp="1"/>
          </p:cNvSpPr>
          <p:nvPr>
            <p:ph type="sldNum" sz="quarter" idx="11"/>
          </p:nvPr>
        </p:nvSpPr>
        <p:spPr/>
        <p:txBody>
          <a:bodyPr/>
          <a:lstStyle/>
          <a:p>
            <a:pPr>
              <a:defRPr/>
            </a:pPr>
            <a:fld id="{7CA3B053-DD34-B645-BCE5-0B617BE5BFE4}" type="slidenum">
              <a:rPr lang="en-US" smtClean="0"/>
              <a:pPr>
                <a:defRPr/>
              </a:pPr>
              <a:t>18</a:t>
            </a:fld>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9525"/>
          <a:effectLst>
            <a:outerShdw blurRad="63500" dist="25401" dir="2700000" algn="tl" rotWithShape="0">
              <a:srgbClr val="000000">
                <a:alpha val="42999"/>
              </a:srgbClr>
            </a:outerShdw>
          </a:effectLst>
        </p:spPr>
        <p:txBody>
          <a:bodyPr/>
          <a:lstStyle/>
          <a:p>
            <a:pPr algn="ctr" eaLnBrk="1" hangingPunct="1"/>
            <a:r>
              <a:rPr lang="en-US" b="1" dirty="0">
                <a:ln>
                  <a:noFill/>
                </a:ln>
                <a:latin typeface="Rockwell" charset="0"/>
                <a:ea typeface="ＭＳ Ｐゴシック" charset="0"/>
                <a:cs typeface="ＭＳ Ｐゴシック" charset="0"/>
              </a:rPr>
              <a:t>Components of the Total Product Offering (Exhibit </a:t>
            </a:r>
            <a:r>
              <a:rPr lang="en-US" b="1" dirty="0" smtClean="0">
                <a:ln>
                  <a:noFill/>
                </a:ln>
                <a:latin typeface="Rockwell" charset="0"/>
                <a:ea typeface="ＭＳ Ｐゴシック" charset="0"/>
                <a:cs typeface="ＭＳ Ｐゴシック" charset="0"/>
              </a:rPr>
              <a:t>10.4</a:t>
            </a:r>
            <a:r>
              <a:rPr lang="en-US" b="1" dirty="0">
                <a:ln>
                  <a:noFill/>
                </a:ln>
                <a:latin typeface="Rockwell" charset="0"/>
                <a:ea typeface="ＭＳ Ｐゴシック" charset="0"/>
                <a:cs typeface="ＭＳ Ｐゴシック" charset="0"/>
              </a:rPr>
              <a:t>)</a:t>
            </a:r>
            <a:endParaRPr lang="en-US" b="1" i="1" dirty="0">
              <a:ln>
                <a:noFill/>
              </a:ln>
              <a:latin typeface="Rockwell" charset="0"/>
              <a:ea typeface="ＭＳ Ｐゴシック" charset="0"/>
              <a:cs typeface="ＭＳ Ｐゴシック" charset="0"/>
            </a:endParaRPr>
          </a:p>
        </p:txBody>
      </p:sp>
      <p:sp>
        <p:nvSpPr>
          <p:cNvPr id="3" name="Slide Number Placeholder 2"/>
          <p:cNvSpPr>
            <a:spLocks noGrp="1"/>
          </p:cNvSpPr>
          <p:nvPr>
            <p:ph type="sldNum" sz="quarter" idx="11"/>
          </p:nvPr>
        </p:nvSpPr>
        <p:spPr/>
        <p:txBody>
          <a:bodyPr/>
          <a:lstStyle/>
          <a:p>
            <a:fld id="{FA73B017-5D00-B442-B905-F6B60D945EA7}" type="slidenum">
              <a:rPr lang="en-US" smtClean="0"/>
              <a:pPr/>
              <a:t>19</a:t>
            </a:fld>
            <a:endParaRPr lang="en-US" dirty="0"/>
          </a:p>
        </p:txBody>
      </p:sp>
      <p:pic>
        <p:nvPicPr>
          <p:cNvPr id="3074" name="Picture 2"/>
          <p:cNvPicPr>
            <a:picLocks noChangeAspect="1" noChangeArrowheads="1"/>
          </p:cNvPicPr>
          <p:nvPr/>
        </p:nvPicPr>
        <p:blipFill>
          <a:blip r:embed="rId2"/>
          <a:srcRect/>
          <a:stretch>
            <a:fillRect/>
          </a:stretch>
        </p:blipFill>
        <p:spPr bwMode="auto">
          <a:xfrm>
            <a:off x="1589977" y="2072770"/>
            <a:ext cx="6860286" cy="3709194"/>
          </a:xfrm>
          <a:prstGeom prst="rect">
            <a:avLst/>
          </a:prstGeom>
          <a:noFill/>
          <a:ln w="9525">
            <a:noFill/>
            <a:miter lim="800000"/>
            <a:headEnd/>
            <a:tailEnd/>
          </a:ln>
          <a:effectLst/>
        </p:spPr>
      </p:pic>
    </p:spTree>
    <p:extLst>
      <p:ext uri="{BB962C8B-B14F-4D97-AF65-F5344CB8AC3E}">
        <p14:creationId xmlns:p14="http://schemas.microsoft.com/office/powerpoint/2010/main" val="22902921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11274" y="887506"/>
            <a:ext cx="7693029" cy="5088907"/>
          </a:xfrm>
        </p:spPr>
        <p:txBody>
          <a:bodyPr/>
          <a:lstStyle/>
          <a:p>
            <a:r>
              <a:rPr lang="en-US" sz="2000" smtClean="0"/>
              <a:t>All of the activities involved in developing and implementing the marketing program have one key purpose: to develop and maintain long-term customer relationships.</a:t>
            </a:r>
          </a:p>
          <a:p>
            <a:r>
              <a:rPr lang="en-US" sz="2000" smtClean="0"/>
              <a:t>Implementing a marketing strategy that can effectively satisfy customers' needs and wants has proven difficult in today's rapidly changing business environment.</a:t>
            </a:r>
          </a:p>
          <a:p>
            <a:r>
              <a:rPr lang="en-US" sz="2000" smtClean="0"/>
              <a:t>In times past, developing and implementing the "right" marketing strategy was all about creating a large number of transactions with customers in order to maximize the firm's market share.</a:t>
            </a:r>
          </a:p>
          <a:p>
            <a:r>
              <a:rPr lang="en-US" sz="2000" smtClean="0"/>
              <a:t>In today's economy, the emphasis has shifted to developing strategies that attract and retain customers over the long term.</a:t>
            </a:r>
          </a:p>
          <a:p>
            <a:endParaRPr lang="en-US" sz="2000"/>
          </a:p>
        </p:txBody>
      </p:sp>
      <p:sp>
        <p:nvSpPr>
          <p:cNvPr id="3" name="Title 2"/>
          <p:cNvSpPr>
            <a:spLocks noGrp="1"/>
          </p:cNvSpPr>
          <p:nvPr>
            <p:ph type="title"/>
          </p:nvPr>
        </p:nvSpPr>
        <p:spPr>
          <a:xfrm>
            <a:off x="1302808" y="179388"/>
            <a:ext cx="7556500" cy="708118"/>
          </a:xfrm>
        </p:spPr>
        <p:txBody>
          <a:bodyPr/>
          <a:lstStyle/>
          <a:p>
            <a:pPr algn="ctr"/>
            <a:r>
              <a:rPr lang="en-US" b="1" smtClean="0">
                <a:solidFill>
                  <a:srgbClr val="FF0000"/>
                </a:solidFill>
                <a:effectLst/>
              </a:rPr>
              <a:t>Introduction</a:t>
            </a:r>
            <a:endParaRPr lang="en-US" b="1">
              <a:solidFill>
                <a:srgbClr val="FF0000"/>
              </a:solidFill>
              <a:effectLst/>
            </a:endParaRPr>
          </a:p>
        </p:txBody>
      </p:sp>
      <p:sp>
        <p:nvSpPr>
          <p:cNvPr id="4" name="Slide Number Placeholder 3"/>
          <p:cNvSpPr>
            <a:spLocks noGrp="1"/>
          </p:cNvSpPr>
          <p:nvPr>
            <p:ph type="sldNum" sz="quarter" idx="11"/>
          </p:nvPr>
        </p:nvSpPr>
        <p:spPr/>
        <p:txBody>
          <a:bodyPr/>
          <a:lstStyle/>
          <a:p>
            <a:pPr>
              <a:defRPr/>
            </a:pPr>
            <a:fld id="{7CA3B053-DD34-B645-BCE5-0B617BE5BFE4}" type="slidenum">
              <a:rPr lang="en-US" smtClean="0"/>
              <a:pPr>
                <a:defRPr/>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11274" y="304800"/>
            <a:ext cx="7693029" cy="5671613"/>
          </a:xfrm>
        </p:spPr>
        <p:txBody>
          <a:bodyPr/>
          <a:lstStyle/>
          <a:p>
            <a:pPr>
              <a:buNone/>
            </a:pPr>
            <a:r>
              <a:rPr lang="en-US" b="1" u="sng" smtClean="0">
                <a:solidFill>
                  <a:srgbClr val="86311B"/>
                </a:solidFill>
              </a:rPr>
              <a:t>b)Supplemental products</a:t>
            </a:r>
            <a:r>
              <a:rPr lang="en-US" smtClean="0"/>
              <a:t>—goods or services that add value to the core product, there</a:t>
            </a:r>
            <a:r>
              <a:rPr lang="ar-KW" smtClean="0"/>
              <a:t> </a:t>
            </a:r>
            <a:r>
              <a:rPr lang="en-US" smtClean="0"/>
              <a:t>by differentiating the core product from competing product offerings.</a:t>
            </a:r>
          </a:p>
          <a:p>
            <a:pPr>
              <a:buNone/>
            </a:pPr>
            <a:r>
              <a:rPr lang="en-US" smtClean="0"/>
              <a:t>1)In many product categories, the true difference between competing products lies in the supplemental products.</a:t>
            </a:r>
          </a:p>
          <a:p>
            <a:pPr>
              <a:buNone/>
            </a:pPr>
            <a:r>
              <a:rPr lang="en-US" smtClean="0"/>
              <a:t>2)Most companies do not market products with the core product in mind. Instead, they focus on supplemental product attributes.</a:t>
            </a:r>
          </a:p>
          <a:p>
            <a:pPr>
              <a:buNone/>
            </a:pPr>
            <a:r>
              <a:rPr lang="en-US" b="1" u="sng" smtClean="0">
                <a:solidFill>
                  <a:srgbClr val="86311B"/>
                </a:solidFill>
              </a:rPr>
              <a:t>c)Symbolic and experiential attributes</a:t>
            </a:r>
            <a:r>
              <a:rPr lang="en-US" smtClean="0"/>
              <a:t>—attributes associated with image, prestige, and brand.</a:t>
            </a:r>
          </a:p>
          <a:p>
            <a:endParaRPr lang="en-US"/>
          </a:p>
        </p:txBody>
      </p:sp>
      <p:sp>
        <p:nvSpPr>
          <p:cNvPr id="4" name="Slide Number Placeholder 3"/>
          <p:cNvSpPr>
            <a:spLocks noGrp="1"/>
          </p:cNvSpPr>
          <p:nvPr>
            <p:ph type="sldNum" sz="quarter" idx="11"/>
          </p:nvPr>
        </p:nvSpPr>
        <p:spPr/>
        <p:txBody>
          <a:bodyPr/>
          <a:lstStyle/>
          <a:p>
            <a:pPr>
              <a:defRPr/>
            </a:pPr>
            <a:fld id="{7CA3B053-DD34-B645-BCE5-0B617BE5BFE4}" type="slidenum">
              <a:rPr lang="en-US" smtClean="0"/>
              <a:pPr>
                <a:defRPr/>
              </a:pPr>
              <a:t>20</a:t>
            </a:fld>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Content Placeholder 4"/>
          <p:cNvSpPr>
            <a:spLocks noGrp="1"/>
          </p:cNvSpPr>
          <p:nvPr>
            <p:ph idx="1"/>
          </p:nvPr>
        </p:nvSpPr>
        <p:spPr>
          <a:xfrm>
            <a:off x="1311274" y="914400"/>
            <a:ext cx="7693029" cy="5062013"/>
          </a:xfrm>
        </p:spPr>
        <p:txBody>
          <a:bodyPr/>
          <a:lstStyle/>
          <a:p>
            <a:r>
              <a:rPr lang="en-US" smtClean="0"/>
              <a:t>Delivering superior quality day in and day out is one of the most difficult things that any organization can do with regularity. In essence, it is difficult to get everything right all or even most of the time.</a:t>
            </a:r>
          </a:p>
          <a:p>
            <a:r>
              <a:rPr lang="en-US" b="1" u="sng" smtClean="0"/>
              <a:t>Four key issues in improving quality:</a:t>
            </a:r>
          </a:p>
          <a:p>
            <a:pPr>
              <a:buNone/>
            </a:pPr>
            <a:r>
              <a:rPr lang="en-US" smtClean="0"/>
              <a:t>a)Understand customers' expectations</a:t>
            </a:r>
          </a:p>
          <a:p>
            <a:pPr>
              <a:buNone/>
            </a:pPr>
            <a:r>
              <a:rPr lang="en-US" smtClean="0"/>
              <a:t>b)Translate expectations into quality standards</a:t>
            </a:r>
          </a:p>
          <a:p>
            <a:pPr>
              <a:buNone/>
            </a:pPr>
            <a:r>
              <a:rPr lang="en-US" smtClean="0"/>
              <a:t>c)Uphold quality standards</a:t>
            </a:r>
          </a:p>
          <a:p>
            <a:pPr>
              <a:buNone/>
            </a:pPr>
            <a:r>
              <a:rPr lang="en-US" smtClean="0"/>
              <a:t>d)Don’t overpromise</a:t>
            </a:r>
          </a:p>
          <a:p>
            <a:pPr eaLnBrk="1" hangingPunct="1"/>
            <a:endParaRPr lang="en-US" dirty="0">
              <a:ln>
                <a:noFill/>
              </a:ln>
              <a:latin typeface="Rockwell" charset="0"/>
              <a:ea typeface="ＭＳ Ｐゴシック" charset="0"/>
            </a:endParaRPr>
          </a:p>
        </p:txBody>
      </p:sp>
      <p:sp>
        <p:nvSpPr>
          <p:cNvPr id="2" name="Title 1"/>
          <p:cNvSpPr>
            <a:spLocks noGrp="1"/>
          </p:cNvSpPr>
          <p:nvPr>
            <p:ph type="title"/>
          </p:nvPr>
        </p:nvSpPr>
        <p:spPr>
          <a:xfrm>
            <a:off x="1302808" y="179388"/>
            <a:ext cx="7556500" cy="627436"/>
          </a:xfrm>
          <a:ln w="9525"/>
          <a:effectLst>
            <a:outerShdw blurRad="63500" dist="25401" dir="2700000" algn="tl" rotWithShape="0">
              <a:srgbClr val="000000">
                <a:alpha val="42999"/>
              </a:srgbClr>
            </a:outerShdw>
          </a:effectLst>
        </p:spPr>
        <p:txBody>
          <a:bodyPr/>
          <a:lstStyle/>
          <a:p>
            <a:pPr algn="ctr" eaLnBrk="1" hangingPunct="1"/>
            <a:r>
              <a:rPr lang="en-US" b="1" dirty="0">
                <a:ln>
                  <a:noFill/>
                </a:ln>
                <a:solidFill>
                  <a:srgbClr val="FF00FF"/>
                </a:solidFill>
                <a:effectLst/>
                <a:latin typeface="Rockwell" charset="0"/>
                <a:ea typeface="ＭＳ Ｐゴシック" charset="0"/>
                <a:cs typeface="ＭＳ Ｐゴシック" charset="0"/>
              </a:rPr>
              <a:t>Delivering Superior Quality</a:t>
            </a:r>
          </a:p>
        </p:txBody>
      </p:sp>
      <p:sp>
        <p:nvSpPr>
          <p:cNvPr id="3" name="Slide Number Placeholder 2"/>
          <p:cNvSpPr>
            <a:spLocks noGrp="1"/>
          </p:cNvSpPr>
          <p:nvPr>
            <p:ph type="sldNum" sz="quarter" idx="11"/>
          </p:nvPr>
        </p:nvSpPr>
        <p:spPr/>
        <p:txBody>
          <a:bodyPr/>
          <a:lstStyle/>
          <a:p>
            <a:fld id="{FA73B017-5D00-B442-B905-F6B60D945EA7}" type="slidenum">
              <a:rPr lang="en-US" smtClean="0"/>
              <a:pPr/>
              <a:t>21</a:t>
            </a:fld>
            <a:endParaRPr lang="en-US" dirty="0"/>
          </a:p>
        </p:txBody>
      </p:sp>
    </p:spTree>
    <p:extLst>
      <p:ext uri="{BB962C8B-B14F-4D97-AF65-F5344CB8AC3E}">
        <p14:creationId xmlns:p14="http://schemas.microsoft.com/office/powerpoint/2010/main" val="18036634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11624" y="0"/>
            <a:ext cx="8032376" cy="5976414"/>
          </a:xfrm>
        </p:spPr>
        <p:txBody>
          <a:bodyPr/>
          <a:lstStyle/>
          <a:p>
            <a:pPr>
              <a:buNone/>
            </a:pPr>
            <a:r>
              <a:rPr lang="en-US" b="1" smtClean="0">
                <a:solidFill>
                  <a:srgbClr val="663300"/>
                </a:solidFill>
              </a:rPr>
              <a:t>a)Understand customers’ expectations</a:t>
            </a:r>
            <a:r>
              <a:rPr lang="en-US" b="1" smtClean="0"/>
              <a:t>. </a:t>
            </a:r>
            <a:r>
              <a:rPr lang="en-US" smtClean="0"/>
              <a:t>It is not surprising that the basis of improving quality is also the starting point for effective customer relationship management.</a:t>
            </a:r>
          </a:p>
          <a:p>
            <a:pPr>
              <a:buNone/>
            </a:pPr>
            <a:r>
              <a:rPr lang="en-US" b="1" smtClean="0">
                <a:solidFill>
                  <a:srgbClr val="663300"/>
                </a:solidFill>
              </a:rPr>
              <a:t>b)Translate expectations into quality standards. </a:t>
            </a:r>
            <a:r>
              <a:rPr lang="en-US" smtClean="0"/>
              <a:t>Firms that can successfully convert customer information into quality standards ensure that they hear the voice of the customer.</a:t>
            </a:r>
          </a:p>
          <a:p>
            <a:pPr>
              <a:buNone/>
            </a:pPr>
            <a:r>
              <a:rPr lang="en-US" b="1" smtClean="0">
                <a:solidFill>
                  <a:srgbClr val="663300"/>
                </a:solidFill>
              </a:rPr>
              <a:t>c)Uphold quality standards. </a:t>
            </a:r>
            <a:r>
              <a:rPr lang="en-US" smtClean="0"/>
              <a:t>The best quality standards are of little use if they are not delivered accurately and consistently. At issue is the ability of managers and employees to deliver quality that is consistent with established standards</a:t>
            </a:r>
          </a:p>
          <a:p>
            <a:pPr>
              <a:buNone/>
            </a:pPr>
            <a:r>
              <a:rPr lang="en-US" b="1" smtClean="0">
                <a:solidFill>
                  <a:srgbClr val="663300"/>
                </a:solidFill>
              </a:rPr>
              <a:t>d)Don’t overpromise</a:t>
            </a:r>
            <a:r>
              <a:rPr lang="en-US" smtClean="0"/>
              <a:t>. It goes without saying that customers will be disappointed if an organization fails to deliver on its promises.</a:t>
            </a:r>
            <a:endParaRPr lang="en-US"/>
          </a:p>
        </p:txBody>
      </p:sp>
      <p:sp>
        <p:nvSpPr>
          <p:cNvPr id="4" name="Slide Number Placeholder 3"/>
          <p:cNvSpPr>
            <a:spLocks noGrp="1"/>
          </p:cNvSpPr>
          <p:nvPr>
            <p:ph type="sldNum" sz="quarter" idx="11"/>
          </p:nvPr>
        </p:nvSpPr>
        <p:spPr/>
        <p:txBody>
          <a:bodyPr/>
          <a:lstStyle/>
          <a:p>
            <a:pPr>
              <a:defRPr/>
            </a:pPr>
            <a:fld id="{7CA3B053-DD34-B645-BCE5-0B617BE5BFE4}" type="slidenum">
              <a:rPr lang="en-US" smtClean="0"/>
              <a:pPr>
                <a:defRPr/>
              </a:pPr>
              <a:t>22</a:t>
            </a:fld>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Content Placeholder 4"/>
          <p:cNvSpPr>
            <a:spLocks noGrp="1"/>
          </p:cNvSpPr>
          <p:nvPr>
            <p:ph idx="1"/>
          </p:nvPr>
        </p:nvSpPr>
        <p:spPr>
          <a:xfrm>
            <a:off x="1311274" y="824754"/>
            <a:ext cx="7693029" cy="5151660"/>
          </a:xfrm>
        </p:spPr>
        <p:txBody>
          <a:bodyPr/>
          <a:lstStyle/>
          <a:p>
            <a:r>
              <a:rPr lang="en-US" smtClean="0"/>
              <a:t>Offering exceptionally high product quality is of little use to the firm or its customers if the customers cannot afford to pay for it or if the product is too difficult to obtain.</a:t>
            </a:r>
          </a:p>
          <a:p>
            <a:pPr>
              <a:buNone/>
            </a:pPr>
            <a:endParaRPr lang="en-US" smtClean="0"/>
          </a:p>
          <a:p>
            <a:r>
              <a:rPr lang="en-US" smtClean="0"/>
              <a:t>Value is critical to maintaining long-term customer relationships because it allows for a balance among the five types of utility (form, time, place, possession, psychological) and the elements of the marketing program.</a:t>
            </a:r>
          </a:p>
          <a:p>
            <a:pPr eaLnBrk="1" hangingPunct="1"/>
            <a:endParaRPr lang="en-US" dirty="0">
              <a:ln>
                <a:noFill/>
              </a:ln>
              <a:latin typeface="Rockwell" charset="0"/>
              <a:ea typeface="ＭＳ Ｐゴシック" charset="0"/>
            </a:endParaRPr>
          </a:p>
        </p:txBody>
      </p:sp>
      <p:sp>
        <p:nvSpPr>
          <p:cNvPr id="2" name="Title 1"/>
          <p:cNvSpPr>
            <a:spLocks noGrp="1"/>
          </p:cNvSpPr>
          <p:nvPr>
            <p:ph type="title"/>
          </p:nvPr>
        </p:nvSpPr>
        <p:spPr>
          <a:xfrm>
            <a:off x="1302808" y="179388"/>
            <a:ext cx="7556500" cy="645365"/>
          </a:xfrm>
          <a:ln w="9525"/>
          <a:effectLst>
            <a:outerShdw blurRad="63500" dist="25401" dir="2700000" algn="tl" rotWithShape="0">
              <a:srgbClr val="000000">
                <a:alpha val="42999"/>
              </a:srgbClr>
            </a:outerShdw>
          </a:effectLst>
        </p:spPr>
        <p:txBody>
          <a:bodyPr/>
          <a:lstStyle/>
          <a:p>
            <a:pPr algn="ctr" eaLnBrk="1" hangingPunct="1"/>
            <a:r>
              <a:rPr lang="en-US" b="1" dirty="0">
                <a:ln>
                  <a:noFill/>
                </a:ln>
                <a:solidFill>
                  <a:srgbClr val="FF00FF"/>
                </a:solidFill>
                <a:effectLst/>
                <a:latin typeface="Rockwell" charset="0"/>
                <a:ea typeface="ＭＳ Ｐゴシック" charset="0"/>
                <a:cs typeface="ＭＳ Ｐゴシック" charset="0"/>
              </a:rPr>
              <a:t>Understanding the Role of Value</a:t>
            </a:r>
          </a:p>
        </p:txBody>
      </p:sp>
      <p:sp>
        <p:nvSpPr>
          <p:cNvPr id="3" name="Slide Number Placeholder 2"/>
          <p:cNvSpPr>
            <a:spLocks noGrp="1"/>
          </p:cNvSpPr>
          <p:nvPr>
            <p:ph type="sldNum" sz="quarter" idx="11"/>
          </p:nvPr>
        </p:nvSpPr>
        <p:spPr/>
        <p:txBody>
          <a:bodyPr/>
          <a:lstStyle/>
          <a:p>
            <a:fld id="{FA73B017-5D00-B442-B905-F6B60D945EA7}" type="slidenum">
              <a:rPr lang="en-US" smtClean="0"/>
              <a:pPr/>
              <a:t>23</a:t>
            </a:fld>
            <a:endParaRPr lang="en-US" dirty="0"/>
          </a:p>
        </p:txBody>
      </p:sp>
    </p:spTree>
    <p:extLst>
      <p:ext uri="{BB962C8B-B14F-4D97-AF65-F5344CB8AC3E}">
        <p14:creationId xmlns:p14="http://schemas.microsoft.com/office/powerpoint/2010/main" val="18848849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9525"/>
          <a:effectLst>
            <a:outerShdw blurRad="63500" dist="25401" dir="2700000" algn="tl" rotWithShape="0">
              <a:srgbClr val="000000">
                <a:alpha val="42999"/>
              </a:srgbClr>
            </a:outerShdw>
          </a:effectLst>
        </p:spPr>
        <p:txBody>
          <a:bodyPr/>
          <a:lstStyle/>
          <a:p>
            <a:pPr algn="ctr" eaLnBrk="1" hangingPunct="1"/>
            <a:r>
              <a:rPr lang="en-US" b="1" smtClean="0">
                <a:ln>
                  <a:noFill/>
                </a:ln>
                <a:effectLst/>
                <a:latin typeface="Rockwell" charset="0"/>
                <a:ea typeface="ＭＳ Ｐゴシック" charset="0"/>
                <a:cs typeface="ＭＳ Ｐゴシック" charset="0"/>
              </a:rPr>
              <a:t>Connections Between Value </a:t>
            </a:r>
            <a:r>
              <a:rPr lang="en-US" b="1" dirty="0">
                <a:ln>
                  <a:noFill/>
                </a:ln>
                <a:effectLst/>
                <a:latin typeface="Rockwell" charset="0"/>
                <a:ea typeface="ＭＳ Ｐゴシック" charset="0"/>
                <a:cs typeface="ＭＳ Ｐゴシック" charset="0"/>
              </a:rPr>
              <a:t>and the Marketing Program (Exhibit </a:t>
            </a:r>
            <a:r>
              <a:rPr lang="en-US" b="1" dirty="0" smtClean="0">
                <a:ln>
                  <a:noFill/>
                </a:ln>
                <a:effectLst/>
                <a:latin typeface="Rockwell" charset="0"/>
                <a:ea typeface="ＭＳ Ｐゴシック" charset="0"/>
                <a:cs typeface="ＭＳ Ｐゴシック" charset="0"/>
              </a:rPr>
              <a:t>10.5</a:t>
            </a:r>
            <a:r>
              <a:rPr lang="en-US" b="1" dirty="0">
                <a:ln>
                  <a:noFill/>
                </a:ln>
                <a:effectLst/>
                <a:latin typeface="Rockwell" charset="0"/>
                <a:ea typeface="ＭＳ Ｐゴシック" charset="0"/>
                <a:cs typeface="ＭＳ Ｐゴシック" charset="0"/>
              </a:rPr>
              <a:t>)</a:t>
            </a:r>
            <a:endParaRPr lang="en-US" b="1" i="1" dirty="0">
              <a:ln>
                <a:noFill/>
              </a:ln>
              <a:effectLst/>
              <a:latin typeface="Rockwell" charset="0"/>
              <a:ea typeface="ＭＳ Ｐゴシック" charset="0"/>
              <a:cs typeface="ＭＳ Ｐゴシック" charset="0"/>
            </a:endParaRPr>
          </a:p>
        </p:txBody>
      </p:sp>
      <p:sp>
        <p:nvSpPr>
          <p:cNvPr id="3" name="Slide Number Placeholder 2"/>
          <p:cNvSpPr>
            <a:spLocks noGrp="1"/>
          </p:cNvSpPr>
          <p:nvPr>
            <p:ph type="sldNum" sz="quarter" idx="11"/>
          </p:nvPr>
        </p:nvSpPr>
        <p:spPr/>
        <p:txBody>
          <a:bodyPr/>
          <a:lstStyle/>
          <a:p>
            <a:fld id="{FA73B017-5D00-B442-B905-F6B60D945EA7}" type="slidenum">
              <a:rPr lang="en-US" smtClean="0"/>
              <a:pPr/>
              <a:t>24</a:t>
            </a:fld>
            <a:endParaRPr lang="en-US" dirty="0"/>
          </a:p>
        </p:txBody>
      </p:sp>
      <p:pic>
        <p:nvPicPr>
          <p:cNvPr id="4098" name="Picture 2"/>
          <p:cNvPicPr>
            <a:picLocks noChangeAspect="1" noChangeArrowheads="1"/>
          </p:cNvPicPr>
          <p:nvPr/>
        </p:nvPicPr>
        <p:blipFill>
          <a:blip r:embed="rId2"/>
          <a:srcRect/>
          <a:stretch>
            <a:fillRect/>
          </a:stretch>
        </p:blipFill>
        <p:spPr bwMode="auto">
          <a:xfrm>
            <a:off x="1138518" y="1295400"/>
            <a:ext cx="7720790" cy="5190259"/>
          </a:xfrm>
          <a:prstGeom prst="rect">
            <a:avLst/>
          </a:prstGeom>
          <a:noFill/>
          <a:ln w="9525">
            <a:noFill/>
            <a:miter lim="800000"/>
            <a:headEnd/>
            <a:tailEnd/>
          </a:ln>
          <a:effectLst/>
        </p:spPr>
      </p:pic>
    </p:spTree>
    <p:extLst>
      <p:ext uri="{BB962C8B-B14F-4D97-AF65-F5344CB8AC3E}">
        <p14:creationId xmlns:p14="http://schemas.microsoft.com/office/powerpoint/2010/main" val="13143179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mtClean="0"/>
              <a:t>Good value depends on a holistic assessment of the quality of the core product, supplemental products, and experiential attributes. Although each can be judged independently, most customers look at the collective benefits provided by the firm in their assessments of value.</a:t>
            </a:r>
          </a:p>
          <a:p>
            <a:pPr>
              <a:buNone/>
            </a:pPr>
            <a:endParaRPr lang="en-US" smtClean="0"/>
          </a:p>
          <a:p>
            <a:r>
              <a:rPr lang="en-US" smtClean="0"/>
              <a:t>Firms can create unique combinations of core, supplemental, and experiential benefits that help drive value perceptions.</a:t>
            </a:r>
          </a:p>
          <a:p>
            <a:endParaRPr lang="en-US"/>
          </a:p>
        </p:txBody>
      </p:sp>
      <p:sp>
        <p:nvSpPr>
          <p:cNvPr id="3" name="Title 2"/>
          <p:cNvSpPr>
            <a:spLocks noGrp="1"/>
          </p:cNvSpPr>
          <p:nvPr>
            <p:ph type="title"/>
          </p:nvPr>
        </p:nvSpPr>
        <p:spPr/>
        <p:txBody>
          <a:bodyPr/>
          <a:lstStyle/>
          <a:p>
            <a:pPr algn="ctr"/>
            <a:r>
              <a:rPr lang="en-US" smtClean="0"/>
              <a:t>	</a:t>
            </a:r>
            <a:r>
              <a:rPr lang="en-US" b="1" smtClean="0">
                <a:solidFill>
                  <a:srgbClr val="663300"/>
                </a:solidFill>
                <a:effectLst/>
              </a:rPr>
              <a:t>Core Product, Supplemental Product, and Experiential Quality</a:t>
            </a:r>
            <a:r>
              <a:rPr lang="en-US" smtClean="0"/>
              <a:t/>
            </a:r>
            <a:br>
              <a:rPr lang="en-US" smtClean="0"/>
            </a:br>
            <a:endParaRPr lang="en-US"/>
          </a:p>
        </p:txBody>
      </p:sp>
      <p:sp>
        <p:nvSpPr>
          <p:cNvPr id="4" name="Slide Number Placeholder 3"/>
          <p:cNvSpPr>
            <a:spLocks noGrp="1"/>
          </p:cNvSpPr>
          <p:nvPr>
            <p:ph type="sldNum" sz="quarter" idx="11"/>
          </p:nvPr>
        </p:nvSpPr>
        <p:spPr/>
        <p:txBody>
          <a:bodyPr/>
          <a:lstStyle/>
          <a:p>
            <a:pPr>
              <a:defRPr/>
            </a:pPr>
            <a:fld id="{7CA3B053-DD34-B645-BCE5-0B617BE5BFE4}" type="slidenum">
              <a:rPr lang="en-US" smtClean="0"/>
              <a:pPr>
                <a:defRPr/>
              </a:pPr>
              <a:t>25</a:t>
            </a:fld>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66800" y="448235"/>
            <a:ext cx="7937503" cy="5528179"/>
          </a:xfrm>
        </p:spPr>
        <p:txBody>
          <a:bodyPr/>
          <a:lstStyle/>
          <a:p>
            <a:r>
              <a:rPr lang="en-US" smtClean="0"/>
              <a:t>Customer costs include anything that the customer must give up to obtain the benefits provided by the firm.</a:t>
            </a:r>
          </a:p>
          <a:p>
            <a:r>
              <a:rPr lang="en-US" b="1" smtClean="0"/>
              <a:t>The most obvious cost is the monetary cost of the product:</a:t>
            </a:r>
          </a:p>
          <a:p>
            <a:pPr>
              <a:buNone/>
            </a:pPr>
            <a:r>
              <a:rPr lang="en-US" smtClean="0"/>
              <a:t>1)Transactional costs include the immediate financial outlay or commitment that must be made to purchase the product.</a:t>
            </a:r>
          </a:p>
          <a:p>
            <a:pPr>
              <a:buNone/>
            </a:pPr>
            <a:r>
              <a:rPr lang="en-US" smtClean="0"/>
              <a:t>2)Life-cycle costs include any additional costs that customers will incur over the life of the product.</a:t>
            </a:r>
          </a:p>
          <a:p>
            <a:r>
              <a:rPr lang="en-US" b="1" smtClean="0"/>
              <a:t>Nonmonetary costs </a:t>
            </a:r>
            <a:r>
              <a:rPr lang="en-US" smtClean="0"/>
              <a:t>are not quite as obvious as monetary costs, and customers sometimes ignore them. These costs include time, effort, risk, and opportunity costs.</a:t>
            </a:r>
          </a:p>
          <a:p>
            <a:endParaRPr lang="en-US"/>
          </a:p>
        </p:txBody>
      </p:sp>
      <p:sp>
        <p:nvSpPr>
          <p:cNvPr id="3" name="Title 2"/>
          <p:cNvSpPr>
            <a:spLocks noGrp="1"/>
          </p:cNvSpPr>
          <p:nvPr>
            <p:ph type="title"/>
          </p:nvPr>
        </p:nvSpPr>
        <p:spPr>
          <a:xfrm>
            <a:off x="1302808" y="0"/>
            <a:ext cx="7556500" cy="573741"/>
          </a:xfrm>
        </p:spPr>
        <p:txBody>
          <a:bodyPr/>
          <a:lstStyle/>
          <a:p>
            <a:pPr algn="ctr"/>
            <a:r>
              <a:rPr lang="en-US" b="1" smtClean="0">
                <a:solidFill>
                  <a:srgbClr val="663300"/>
                </a:solidFill>
                <a:effectLst/>
              </a:rPr>
              <a:t>Monetary and Nonmonetary Costs</a:t>
            </a:r>
            <a:endParaRPr lang="en-US" b="1">
              <a:solidFill>
                <a:srgbClr val="663300"/>
              </a:solidFill>
              <a:effectLst/>
            </a:endParaRPr>
          </a:p>
        </p:txBody>
      </p:sp>
      <p:sp>
        <p:nvSpPr>
          <p:cNvPr id="4" name="Slide Number Placeholder 3"/>
          <p:cNvSpPr>
            <a:spLocks noGrp="1"/>
          </p:cNvSpPr>
          <p:nvPr>
            <p:ph type="sldNum" sz="quarter" idx="11"/>
          </p:nvPr>
        </p:nvSpPr>
        <p:spPr/>
        <p:txBody>
          <a:bodyPr/>
          <a:lstStyle/>
          <a:p>
            <a:pPr>
              <a:defRPr/>
            </a:pPr>
            <a:fld id="{7CA3B053-DD34-B645-BCE5-0B617BE5BFE4}" type="slidenum">
              <a:rPr lang="en-US" smtClean="0"/>
              <a:pPr>
                <a:defRPr/>
              </a:pPr>
              <a:t>26</a:t>
            </a:fld>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11274" y="770966"/>
            <a:ext cx="7693029" cy="5205448"/>
          </a:xfrm>
        </p:spPr>
        <p:txBody>
          <a:bodyPr/>
          <a:lstStyle/>
          <a:p>
            <a:r>
              <a:rPr lang="en-US" smtClean="0"/>
              <a:t>By altering each element of the marketing program, the firm can enhance value by increasing core, supplemental, or experiential quality and/or reducing monetary or nonmonetary costs.</a:t>
            </a:r>
          </a:p>
          <a:p>
            <a:r>
              <a:rPr lang="en-US" smtClean="0"/>
              <a:t>In consumer markets, retailers compete by altering one or more parts of the value equation.</a:t>
            </a:r>
          </a:p>
          <a:p>
            <a:r>
              <a:rPr lang="en-US" smtClean="0"/>
              <a:t>In business markets, value is often defined in terms of product specifications, availability, and conformity to a delivery schedule, rather than in terms of price or convenience.</a:t>
            </a:r>
          </a:p>
          <a:p>
            <a:r>
              <a:rPr lang="en-US" smtClean="0"/>
              <a:t>Each marketing program element is vital to delivering value. Strategic decisions about one element alone can change perceived value for better or worse.</a:t>
            </a:r>
          </a:p>
          <a:p>
            <a:endParaRPr lang="en-US"/>
          </a:p>
        </p:txBody>
      </p:sp>
      <p:sp>
        <p:nvSpPr>
          <p:cNvPr id="3" name="Title 2"/>
          <p:cNvSpPr>
            <a:spLocks noGrp="1"/>
          </p:cNvSpPr>
          <p:nvPr>
            <p:ph type="title"/>
          </p:nvPr>
        </p:nvSpPr>
        <p:spPr>
          <a:xfrm>
            <a:off x="1302808" y="179388"/>
            <a:ext cx="7556500" cy="591577"/>
          </a:xfrm>
        </p:spPr>
        <p:txBody>
          <a:bodyPr/>
          <a:lstStyle/>
          <a:p>
            <a:pPr algn="ctr"/>
            <a:r>
              <a:rPr lang="en-US" b="1" smtClean="0">
                <a:solidFill>
                  <a:srgbClr val="663300"/>
                </a:solidFill>
                <a:effectLst/>
              </a:rPr>
              <a:t>Competing on Value</a:t>
            </a:r>
            <a:endParaRPr lang="en-US" b="1">
              <a:solidFill>
                <a:srgbClr val="663300"/>
              </a:solidFill>
              <a:effectLst/>
            </a:endParaRPr>
          </a:p>
        </p:txBody>
      </p:sp>
      <p:sp>
        <p:nvSpPr>
          <p:cNvPr id="4" name="Slide Number Placeholder 3"/>
          <p:cNvSpPr>
            <a:spLocks noGrp="1"/>
          </p:cNvSpPr>
          <p:nvPr>
            <p:ph type="sldNum" sz="quarter" idx="11"/>
          </p:nvPr>
        </p:nvSpPr>
        <p:spPr/>
        <p:txBody>
          <a:bodyPr/>
          <a:lstStyle/>
          <a:p>
            <a:pPr>
              <a:defRPr/>
            </a:pPr>
            <a:fld id="{7CA3B053-DD34-B645-BCE5-0B617BE5BFE4}" type="slidenum">
              <a:rPr lang="en-US" smtClean="0"/>
              <a:pPr>
                <a:defRPr/>
              </a:pPr>
              <a:t>27</a:t>
            </a:fld>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mtClean="0"/>
              <a:t>To maintain and manage customer satisfaction from a strategic point of view, managers must understand customer expectations and the differences between satisfaction, quality, and value. </a:t>
            </a:r>
          </a:p>
          <a:p>
            <a:pPr>
              <a:buNone/>
            </a:pPr>
            <a:endParaRPr lang="en-US" smtClean="0"/>
          </a:p>
          <a:p>
            <a:r>
              <a:rPr lang="en-US" smtClean="0"/>
              <a:t>They must also make customer satisfaction measurement a long-term, continuous commitment of the entire organization.</a:t>
            </a:r>
            <a:endParaRPr lang="en-US"/>
          </a:p>
        </p:txBody>
      </p:sp>
      <p:sp>
        <p:nvSpPr>
          <p:cNvPr id="3" name="Title 2"/>
          <p:cNvSpPr>
            <a:spLocks noGrp="1"/>
          </p:cNvSpPr>
          <p:nvPr>
            <p:ph type="title"/>
          </p:nvPr>
        </p:nvSpPr>
        <p:spPr/>
        <p:txBody>
          <a:bodyPr/>
          <a:lstStyle/>
          <a:p>
            <a:pPr algn="ctr"/>
            <a:r>
              <a:rPr lang="en-US" b="1" smtClean="0">
                <a:solidFill>
                  <a:srgbClr val="FF0000"/>
                </a:solidFill>
                <a:effectLst/>
              </a:rPr>
              <a:t>Customer Satisfaction: The Key to Customer Retention</a:t>
            </a:r>
            <a:endParaRPr lang="en-US"/>
          </a:p>
        </p:txBody>
      </p:sp>
      <p:sp>
        <p:nvSpPr>
          <p:cNvPr id="4" name="Slide Number Placeholder 3"/>
          <p:cNvSpPr>
            <a:spLocks noGrp="1"/>
          </p:cNvSpPr>
          <p:nvPr>
            <p:ph type="sldNum" sz="quarter" idx="11"/>
          </p:nvPr>
        </p:nvSpPr>
        <p:spPr/>
        <p:txBody>
          <a:bodyPr/>
          <a:lstStyle/>
          <a:p>
            <a:pPr>
              <a:defRPr/>
            </a:pPr>
            <a:fld id="{7CA3B053-DD34-B645-BCE5-0B617BE5BFE4}" type="slidenum">
              <a:rPr lang="en-US" smtClean="0"/>
              <a:pPr>
                <a:defRPr/>
              </a:pPr>
              <a:t>28</a:t>
            </a:fld>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mtClean="0"/>
              <a:t>Customer satisfaction is typically defined as the degree to which a product meets or exceeds the customer’s expectations about that product.</a:t>
            </a:r>
          </a:p>
          <a:p>
            <a:pPr>
              <a:buNone/>
            </a:pPr>
            <a:endParaRPr lang="en-US" smtClean="0"/>
          </a:p>
          <a:p>
            <a:r>
              <a:rPr lang="en-US" smtClean="0"/>
              <a:t>Customers can hold many different types of expectations. [Exhibit 10.6]</a:t>
            </a:r>
          </a:p>
          <a:p>
            <a:endParaRPr lang="en-US"/>
          </a:p>
        </p:txBody>
      </p:sp>
      <p:sp>
        <p:nvSpPr>
          <p:cNvPr id="3" name="Title 2"/>
          <p:cNvSpPr>
            <a:spLocks noGrp="1"/>
          </p:cNvSpPr>
          <p:nvPr>
            <p:ph type="title"/>
          </p:nvPr>
        </p:nvSpPr>
        <p:spPr/>
        <p:txBody>
          <a:bodyPr/>
          <a:lstStyle/>
          <a:p>
            <a:pPr algn="ctr"/>
            <a:r>
              <a:rPr lang="en-US" b="1" smtClean="0">
                <a:solidFill>
                  <a:srgbClr val="FF00FF"/>
                </a:solidFill>
                <a:effectLst/>
              </a:rPr>
              <a:t>Understanding Customer Expec</a:t>
            </a:r>
            <a:r>
              <a:rPr lang="en-US" b="1" smtClean="0">
                <a:solidFill>
                  <a:srgbClr val="FF00FF"/>
                </a:solidFill>
              </a:rPr>
              <a:t>tations</a:t>
            </a:r>
            <a:r>
              <a:rPr lang="en-US" b="1" i="1" smtClean="0"/>
              <a:t/>
            </a:r>
            <a:br>
              <a:rPr lang="en-US" b="1" i="1" smtClean="0"/>
            </a:br>
            <a:endParaRPr lang="en-US" b="1">
              <a:solidFill>
                <a:srgbClr val="FF0000"/>
              </a:solidFill>
              <a:effectLst/>
            </a:endParaRPr>
          </a:p>
        </p:txBody>
      </p:sp>
      <p:sp>
        <p:nvSpPr>
          <p:cNvPr id="4" name="Slide Number Placeholder 3"/>
          <p:cNvSpPr>
            <a:spLocks noGrp="1"/>
          </p:cNvSpPr>
          <p:nvPr>
            <p:ph type="sldNum" sz="quarter" idx="11"/>
          </p:nvPr>
        </p:nvSpPr>
        <p:spPr/>
        <p:txBody>
          <a:bodyPr/>
          <a:lstStyle/>
          <a:p>
            <a:pPr>
              <a:defRPr/>
            </a:pPr>
            <a:fld id="{7CA3B053-DD34-B645-BCE5-0B617BE5BFE4}" type="slidenum">
              <a:rPr lang="en-US" smtClean="0"/>
              <a:pPr>
                <a:defRPr/>
              </a:pPr>
              <a:t>29</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11274" y="887506"/>
            <a:ext cx="7693029" cy="5088907"/>
          </a:xfrm>
        </p:spPr>
        <p:txBody>
          <a:bodyPr/>
          <a:lstStyle/>
          <a:p>
            <a:r>
              <a:rPr lang="en-US" b="1" i="1" smtClean="0"/>
              <a:t>Customer relationship management</a:t>
            </a:r>
            <a:r>
              <a:rPr lang="en-US" b="1" smtClean="0"/>
              <a:t> </a:t>
            </a:r>
            <a:r>
              <a:rPr lang="en-US" smtClean="0"/>
              <a:t>is defined as a business philosophy aimed at defining and increasing customer value in ways that motivate customers to remain loyal. In essence, CRM is about retaining the right customers.</a:t>
            </a:r>
          </a:p>
          <a:p>
            <a:r>
              <a:rPr lang="en-US" b="1" smtClean="0"/>
              <a:t>CRM</a:t>
            </a:r>
            <a:r>
              <a:rPr lang="en-US" smtClean="0"/>
              <a:t> involves a number of different groups, including:</a:t>
            </a:r>
          </a:p>
          <a:p>
            <a:pPr>
              <a:buNone/>
            </a:pPr>
            <a:r>
              <a:rPr lang="en-US" smtClean="0"/>
              <a:t>1- customers</a:t>
            </a:r>
          </a:p>
          <a:p>
            <a:pPr>
              <a:buNone/>
            </a:pPr>
            <a:r>
              <a:rPr lang="en-US" smtClean="0"/>
              <a:t>2-employees</a:t>
            </a:r>
          </a:p>
          <a:p>
            <a:pPr>
              <a:buNone/>
            </a:pPr>
            <a:r>
              <a:rPr lang="en-US" smtClean="0"/>
              <a:t>3-supply chain partners</a:t>
            </a:r>
          </a:p>
          <a:p>
            <a:pPr>
              <a:buNone/>
            </a:pPr>
            <a:r>
              <a:rPr lang="en-US" smtClean="0"/>
              <a:t>4-external stakeholders.</a:t>
            </a:r>
          </a:p>
          <a:p>
            <a:endParaRPr lang="en-US"/>
          </a:p>
        </p:txBody>
      </p:sp>
      <p:sp>
        <p:nvSpPr>
          <p:cNvPr id="3" name="Title 2"/>
          <p:cNvSpPr>
            <a:spLocks noGrp="1"/>
          </p:cNvSpPr>
          <p:nvPr>
            <p:ph type="title"/>
          </p:nvPr>
        </p:nvSpPr>
        <p:spPr>
          <a:xfrm>
            <a:off x="1302808" y="179388"/>
            <a:ext cx="7556500" cy="708118"/>
          </a:xfrm>
        </p:spPr>
        <p:txBody>
          <a:bodyPr/>
          <a:lstStyle/>
          <a:p>
            <a:pPr algn="ctr"/>
            <a:r>
              <a:rPr lang="en-US" b="1" smtClean="0">
                <a:solidFill>
                  <a:srgbClr val="FF0000"/>
                </a:solidFill>
                <a:effectLst/>
              </a:rPr>
              <a:t>Managing Customer Relationships</a:t>
            </a:r>
            <a:endParaRPr lang="en-US" b="1">
              <a:solidFill>
                <a:srgbClr val="FF0000"/>
              </a:solidFill>
              <a:effectLst/>
            </a:endParaRPr>
          </a:p>
        </p:txBody>
      </p:sp>
      <p:sp>
        <p:nvSpPr>
          <p:cNvPr id="4" name="Slide Number Placeholder 3"/>
          <p:cNvSpPr>
            <a:spLocks noGrp="1"/>
          </p:cNvSpPr>
          <p:nvPr>
            <p:ph type="sldNum" sz="quarter" idx="11"/>
          </p:nvPr>
        </p:nvSpPr>
        <p:spPr/>
        <p:txBody>
          <a:bodyPr/>
          <a:lstStyle/>
          <a:p>
            <a:pPr>
              <a:defRPr/>
            </a:pPr>
            <a:fld id="{7CA3B053-DD34-B645-BCE5-0B617BE5BFE4}" type="slidenum">
              <a:rPr lang="en-US" smtClean="0"/>
              <a:pPr>
                <a:defRPr/>
              </a:pPr>
              <a:t>3</a:t>
            </a:fld>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9525"/>
          <a:effectLst>
            <a:outerShdw blurRad="63500" dist="25401" dir="2700000" algn="tl" rotWithShape="0">
              <a:srgbClr val="000000">
                <a:alpha val="42999"/>
              </a:srgbClr>
            </a:outerShdw>
          </a:effectLst>
        </p:spPr>
        <p:txBody>
          <a:bodyPr/>
          <a:lstStyle/>
          <a:p>
            <a:pPr algn="ctr" eaLnBrk="1" hangingPunct="1"/>
            <a:r>
              <a:rPr lang="en-US" b="1" dirty="0">
                <a:ln>
                  <a:noFill/>
                </a:ln>
                <a:effectLst/>
                <a:latin typeface="Rockwell" charset="0"/>
                <a:ea typeface="ＭＳ Ｐゴシック" charset="0"/>
                <a:cs typeface="ＭＳ Ｐゴシック" charset="0"/>
              </a:rPr>
              <a:t>Range of Customer Expectations</a:t>
            </a:r>
            <a:br>
              <a:rPr lang="en-US" b="1" dirty="0">
                <a:ln>
                  <a:noFill/>
                </a:ln>
                <a:effectLst/>
                <a:latin typeface="Rockwell" charset="0"/>
                <a:ea typeface="ＭＳ Ｐゴシック" charset="0"/>
                <a:cs typeface="ＭＳ Ｐゴシック" charset="0"/>
              </a:rPr>
            </a:br>
            <a:r>
              <a:rPr lang="en-US" b="1" dirty="0">
                <a:ln>
                  <a:noFill/>
                </a:ln>
                <a:effectLst/>
                <a:latin typeface="Rockwell" charset="0"/>
                <a:ea typeface="ＭＳ Ｐゴシック" charset="0"/>
                <a:cs typeface="ＭＳ Ｐゴシック" charset="0"/>
              </a:rPr>
              <a:t>(Exhibit </a:t>
            </a:r>
            <a:r>
              <a:rPr lang="en-US" b="1" dirty="0" smtClean="0">
                <a:ln>
                  <a:noFill/>
                </a:ln>
                <a:effectLst/>
                <a:latin typeface="Rockwell" charset="0"/>
                <a:ea typeface="ＭＳ Ｐゴシック" charset="0"/>
                <a:cs typeface="ＭＳ Ｐゴシック" charset="0"/>
              </a:rPr>
              <a:t>10.6</a:t>
            </a:r>
            <a:r>
              <a:rPr lang="en-US" b="1" dirty="0">
                <a:ln>
                  <a:noFill/>
                </a:ln>
                <a:effectLst/>
                <a:latin typeface="Rockwell" charset="0"/>
                <a:ea typeface="ＭＳ Ｐゴシック" charset="0"/>
                <a:cs typeface="ＭＳ Ｐゴシック" charset="0"/>
              </a:rPr>
              <a:t>)</a:t>
            </a:r>
            <a:endParaRPr lang="en-US" b="1" i="1" dirty="0">
              <a:ln>
                <a:noFill/>
              </a:ln>
              <a:effectLst/>
              <a:latin typeface="Rockwell" charset="0"/>
              <a:ea typeface="ＭＳ Ｐゴシック" charset="0"/>
              <a:cs typeface="ＭＳ Ｐゴシック" charset="0"/>
            </a:endParaRPr>
          </a:p>
        </p:txBody>
      </p:sp>
      <p:sp>
        <p:nvSpPr>
          <p:cNvPr id="3" name="Slide Number Placeholder 2"/>
          <p:cNvSpPr>
            <a:spLocks noGrp="1"/>
          </p:cNvSpPr>
          <p:nvPr>
            <p:ph type="sldNum" sz="quarter" idx="11"/>
          </p:nvPr>
        </p:nvSpPr>
        <p:spPr/>
        <p:txBody>
          <a:bodyPr/>
          <a:lstStyle/>
          <a:p>
            <a:fld id="{FA73B017-5D00-B442-B905-F6B60D945EA7}" type="slidenum">
              <a:rPr lang="en-US" smtClean="0"/>
              <a:pPr/>
              <a:t>30</a:t>
            </a:fld>
            <a:endParaRPr lang="en-US" dirty="0"/>
          </a:p>
        </p:txBody>
      </p:sp>
      <p:pic>
        <p:nvPicPr>
          <p:cNvPr id="5122" name="Picture 2"/>
          <p:cNvPicPr>
            <a:picLocks noChangeAspect="1" noChangeArrowheads="1"/>
          </p:cNvPicPr>
          <p:nvPr/>
        </p:nvPicPr>
        <p:blipFill>
          <a:blip r:embed="rId2"/>
          <a:srcRect/>
          <a:stretch>
            <a:fillRect/>
          </a:stretch>
        </p:blipFill>
        <p:spPr bwMode="auto">
          <a:xfrm>
            <a:off x="1302808" y="1295399"/>
            <a:ext cx="7325808" cy="5026025"/>
          </a:xfrm>
          <a:prstGeom prst="rect">
            <a:avLst/>
          </a:prstGeom>
          <a:noFill/>
          <a:ln w="9525">
            <a:noFill/>
            <a:miter lim="800000"/>
            <a:headEnd/>
            <a:tailEnd/>
          </a:ln>
          <a:effectLst/>
        </p:spPr>
      </p:pic>
    </p:spTree>
    <p:extLst>
      <p:ext uri="{BB962C8B-B14F-4D97-AF65-F5344CB8AC3E}">
        <p14:creationId xmlns:p14="http://schemas.microsoft.com/office/powerpoint/2010/main" val="27980938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Content Placeholder 4"/>
          <p:cNvSpPr>
            <a:spLocks noGrp="1"/>
          </p:cNvSpPr>
          <p:nvPr>
            <p:ph idx="1"/>
          </p:nvPr>
        </p:nvSpPr>
        <p:spPr>
          <a:xfrm>
            <a:off x="1311274" y="815788"/>
            <a:ext cx="7693029" cy="5160625"/>
          </a:xfrm>
        </p:spPr>
        <p:txBody>
          <a:bodyPr/>
          <a:lstStyle/>
          <a:p>
            <a:r>
              <a:rPr lang="en-US" smtClean="0"/>
              <a:t>The zone of tolerance is the difference between the upper (desired expectations) and lower (adequate expectations) end of the range of possible customer expectations.</a:t>
            </a:r>
          </a:p>
          <a:p>
            <a:r>
              <a:rPr lang="en-US" smtClean="0"/>
              <a:t>The width of the zone of tolerance represents the degree to which customers recognize and are willing to accept variability in performance.</a:t>
            </a:r>
          </a:p>
          <a:p>
            <a:r>
              <a:rPr lang="en-US" b="1" u="sng" smtClean="0"/>
              <a:t>Performance can fall above the zone of tolerance, within the zone of tolerance, or below it: [Exhibit 10.7]</a:t>
            </a:r>
          </a:p>
          <a:p>
            <a:pPr>
              <a:buNone/>
            </a:pPr>
            <a:r>
              <a:rPr lang="en-US" b="1" smtClean="0">
                <a:solidFill>
                  <a:schemeClr val="accent6">
                    <a:lumMod val="50000"/>
                  </a:schemeClr>
                </a:solidFill>
              </a:rPr>
              <a:t>1)</a:t>
            </a:r>
            <a:r>
              <a:rPr lang="en-US" b="1" i="1" smtClean="0">
                <a:solidFill>
                  <a:schemeClr val="accent6">
                    <a:lumMod val="50000"/>
                  </a:schemeClr>
                </a:solidFill>
              </a:rPr>
              <a:t>Customer delight</a:t>
            </a:r>
            <a:r>
              <a:rPr lang="en-US" b="1" smtClean="0">
                <a:solidFill>
                  <a:schemeClr val="accent6">
                    <a:lumMod val="50000"/>
                  </a:schemeClr>
                </a:solidFill>
              </a:rPr>
              <a:t> </a:t>
            </a:r>
            <a:r>
              <a:rPr lang="en-US" smtClean="0"/>
              <a:t>occurs when actual performance exceeds the desired performance expectation</a:t>
            </a:r>
          </a:p>
          <a:p>
            <a:pPr eaLnBrk="1" hangingPunct="1"/>
            <a:endParaRPr lang="en-US" dirty="0">
              <a:ln>
                <a:noFill/>
              </a:ln>
              <a:latin typeface="Rockwell" charset="0"/>
              <a:ea typeface="ＭＳ Ｐゴシック" charset="0"/>
            </a:endParaRPr>
          </a:p>
        </p:txBody>
      </p:sp>
      <p:sp>
        <p:nvSpPr>
          <p:cNvPr id="2" name="Title 1"/>
          <p:cNvSpPr>
            <a:spLocks noGrp="1"/>
          </p:cNvSpPr>
          <p:nvPr>
            <p:ph type="title"/>
          </p:nvPr>
        </p:nvSpPr>
        <p:spPr>
          <a:xfrm>
            <a:off x="1302808" y="179388"/>
            <a:ext cx="7556500" cy="636400"/>
          </a:xfrm>
          <a:ln w="9525"/>
          <a:effectLst>
            <a:outerShdw blurRad="63500" dist="25401" dir="2700000" algn="tl" rotWithShape="0">
              <a:srgbClr val="000000">
                <a:alpha val="42999"/>
              </a:srgbClr>
            </a:outerShdw>
          </a:effectLst>
        </p:spPr>
        <p:txBody>
          <a:bodyPr/>
          <a:lstStyle/>
          <a:p>
            <a:pPr eaLnBrk="1" hangingPunct="1"/>
            <a:r>
              <a:rPr lang="en-US" b="1" dirty="0">
                <a:ln>
                  <a:noFill/>
                </a:ln>
                <a:solidFill>
                  <a:srgbClr val="86311B"/>
                </a:solidFill>
                <a:effectLst/>
                <a:latin typeface="Rockwell" charset="0"/>
                <a:ea typeface="ＭＳ Ｐゴシック" charset="0"/>
                <a:cs typeface="ＭＳ Ｐゴシック" charset="0"/>
              </a:rPr>
              <a:t>The Zone </a:t>
            </a:r>
            <a:r>
              <a:rPr lang="en-US" b="1">
                <a:ln>
                  <a:noFill/>
                </a:ln>
                <a:solidFill>
                  <a:srgbClr val="86311B"/>
                </a:solidFill>
                <a:effectLst/>
                <a:latin typeface="Rockwell" charset="0"/>
                <a:ea typeface="ＭＳ Ｐゴシック" charset="0"/>
                <a:cs typeface="ＭＳ Ｐゴシック" charset="0"/>
              </a:rPr>
              <a:t>of </a:t>
            </a:r>
            <a:r>
              <a:rPr lang="ar-KW" b="1" smtClean="0">
                <a:ln>
                  <a:noFill/>
                </a:ln>
                <a:solidFill>
                  <a:srgbClr val="86311B"/>
                </a:solidFill>
                <a:effectLst/>
                <a:latin typeface="Rockwell" charset="0"/>
                <a:ea typeface="ＭＳ Ｐゴシック" charset="0"/>
                <a:cs typeface="ＭＳ Ｐゴシック" charset="0"/>
              </a:rPr>
              <a:t> </a:t>
            </a:r>
            <a:r>
              <a:rPr lang="en-US" b="1" smtClean="0">
                <a:ln>
                  <a:noFill/>
                </a:ln>
                <a:solidFill>
                  <a:srgbClr val="86311B"/>
                </a:solidFill>
                <a:effectLst/>
                <a:latin typeface="Rockwell" charset="0"/>
                <a:ea typeface="ＭＳ Ｐゴシック" charset="0"/>
                <a:cs typeface="ＭＳ Ｐゴシック" charset="0"/>
              </a:rPr>
              <a:t>Tolerance</a:t>
            </a:r>
            <a:endParaRPr lang="en-US" b="1" dirty="0">
              <a:ln>
                <a:noFill/>
              </a:ln>
              <a:solidFill>
                <a:srgbClr val="86311B"/>
              </a:solidFill>
              <a:effectLst/>
              <a:latin typeface="Rockwell" charset="0"/>
              <a:ea typeface="ＭＳ Ｐゴシック" charset="0"/>
              <a:cs typeface="ＭＳ Ｐゴシック" charset="0"/>
            </a:endParaRPr>
          </a:p>
        </p:txBody>
      </p:sp>
      <p:sp>
        <p:nvSpPr>
          <p:cNvPr id="3" name="Slide Number Placeholder 2"/>
          <p:cNvSpPr>
            <a:spLocks noGrp="1"/>
          </p:cNvSpPr>
          <p:nvPr>
            <p:ph type="sldNum" sz="quarter" idx="11"/>
          </p:nvPr>
        </p:nvSpPr>
        <p:spPr/>
        <p:txBody>
          <a:bodyPr/>
          <a:lstStyle/>
          <a:p>
            <a:fld id="{FA73B017-5D00-B442-B905-F6B60D945EA7}" type="slidenum">
              <a:rPr lang="en-US" smtClean="0"/>
              <a:pPr/>
              <a:t>31</a:t>
            </a:fld>
            <a:endParaRPr lang="en-US" dirty="0"/>
          </a:p>
        </p:txBody>
      </p:sp>
    </p:spTree>
    <p:extLst>
      <p:ext uri="{BB962C8B-B14F-4D97-AF65-F5344CB8AC3E}">
        <p14:creationId xmlns:p14="http://schemas.microsoft.com/office/powerpoint/2010/main" val="2556017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11274" y="215154"/>
            <a:ext cx="7693029" cy="5761260"/>
          </a:xfrm>
        </p:spPr>
        <p:txBody>
          <a:bodyPr/>
          <a:lstStyle/>
          <a:p>
            <a:pPr>
              <a:buNone/>
            </a:pPr>
            <a:r>
              <a:rPr lang="en-US" b="1" smtClean="0">
                <a:solidFill>
                  <a:schemeClr val="accent6">
                    <a:lumMod val="50000"/>
                  </a:schemeClr>
                </a:solidFill>
              </a:rPr>
              <a:t>2)</a:t>
            </a:r>
            <a:r>
              <a:rPr lang="en-US" b="1" i="1" smtClean="0">
                <a:solidFill>
                  <a:schemeClr val="accent6">
                    <a:lumMod val="50000"/>
                  </a:schemeClr>
                </a:solidFill>
              </a:rPr>
              <a:t>Customer satisfaction</a:t>
            </a:r>
            <a:r>
              <a:rPr lang="en-US" b="1" smtClean="0">
                <a:solidFill>
                  <a:schemeClr val="accent6">
                    <a:lumMod val="50000"/>
                  </a:schemeClr>
                </a:solidFill>
              </a:rPr>
              <a:t> </a:t>
            </a:r>
            <a:r>
              <a:rPr lang="en-US" smtClean="0"/>
              <a:t>occurs when actual performance falls within the zone of tolerance.</a:t>
            </a:r>
          </a:p>
          <a:p>
            <a:pPr>
              <a:buNone/>
            </a:pPr>
            <a:r>
              <a:rPr lang="en-US" b="1" smtClean="0">
                <a:solidFill>
                  <a:schemeClr val="accent6">
                    <a:lumMod val="50000"/>
                  </a:schemeClr>
                </a:solidFill>
              </a:rPr>
              <a:t>3)</a:t>
            </a:r>
            <a:r>
              <a:rPr lang="en-US" b="1" i="1" smtClean="0">
                <a:solidFill>
                  <a:schemeClr val="accent6">
                    <a:lumMod val="50000"/>
                  </a:schemeClr>
                </a:solidFill>
              </a:rPr>
              <a:t>Customer dissatisfaction</a:t>
            </a:r>
            <a:r>
              <a:rPr lang="en-US" b="1" smtClean="0">
                <a:solidFill>
                  <a:schemeClr val="accent6">
                    <a:lumMod val="50000"/>
                  </a:schemeClr>
                </a:solidFill>
              </a:rPr>
              <a:t> </a:t>
            </a:r>
            <a:r>
              <a:rPr lang="en-US" smtClean="0"/>
              <a:t>occurs when actual performance falls below the adequate performance expectation.</a:t>
            </a:r>
          </a:p>
          <a:p>
            <a:pPr>
              <a:buNone/>
            </a:pPr>
            <a:endParaRPr lang="en-US" smtClean="0"/>
          </a:p>
          <a:p>
            <a:r>
              <a:rPr lang="en-US" smtClean="0"/>
              <a:t>If the zone of tolerance is narrow, the marketer will have a relatively more difficult time matching performance to customer expectations.</a:t>
            </a:r>
          </a:p>
          <a:p>
            <a:r>
              <a:rPr lang="en-US" smtClean="0"/>
              <a:t>Customers will typically hold different expectation levels and zones of tolerance for different factors of performance.</a:t>
            </a:r>
          </a:p>
          <a:p>
            <a:endParaRPr lang="en-US"/>
          </a:p>
        </p:txBody>
      </p:sp>
      <p:sp>
        <p:nvSpPr>
          <p:cNvPr id="4" name="Slide Number Placeholder 3"/>
          <p:cNvSpPr>
            <a:spLocks noGrp="1"/>
          </p:cNvSpPr>
          <p:nvPr>
            <p:ph type="sldNum" sz="quarter" idx="11"/>
          </p:nvPr>
        </p:nvSpPr>
        <p:spPr/>
        <p:txBody>
          <a:bodyPr/>
          <a:lstStyle/>
          <a:p>
            <a:pPr>
              <a:defRPr/>
            </a:pPr>
            <a:fld id="{7CA3B053-DD34-B645-BCE5-0B617BE5BFE4}" type="slidenum">
              <a:rPr lang="en-US" smtClean="0"/>
              <a:pPr>
                <a:defRPr/>
              </a:pPr>
              <a:t>32</a:t>
            </a:fld>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9525"/>
          <a:effectLst>
            <a:outerShdw blurRad="63500" dist="25401" dir="2700000" algn="tl" rotWithShape="0">
              <a:srgbClr val="000000">
                <a:alpha val="42999"/>
              </a:srgbClr>
            </a:outerShdw>
          </a:effectLst>
        </p:spPr>
        <p:txBody>
          <a:bodyPr/>
          <a:lstStyle/>
          <a:p>
            <a:pPr algn="ctr" eaLnBrk="1" hangingPunct="1"/>
            <a:r>
              <a:rPr lang="en-US" b="1" dirty="0">
                <a:ln>
                  <a:noFill/>
                </a:ln>
                <a:effectLst/>
                <a:latin typeface="Rockwell" charset="0"/>
                <a:ea typeface="ＭＳ Ｐゴシック" charset="0"/>
                <a:cs typeface="ＭＳ Ｐゴシック" charset="0"/>
              </a:rPr>
              <a:t>The Zone of Tolerance</a:t>
            </a:r>
            <a:br>
              <a:rPr lang="en-US" b="1" dirty="0">
                <a:ln>
                  <a:noFill/>
                </a:ln>
                <a:effectLst/>
                <a:latin typeface="Rockwell" charset="0"/>
                <a:ea typeface="ＭＳ Ｐゴシック" charset="0"/>
                <a:cs typeface="ＭＳ Ｐゴシック" charset="0"/>
              </a:rPr>
            </a:br>
            <a:r>
              <a:rPr lang="en-US" b="1" dirty="0">
                <a:ln>
                  <a:noFill/>
                </a:ln>
                <a:effectLst/>
                <a:latin typeface="Rockwell" charset="0"/>
                <a:ea typeface="ＭＳ Ｐゴシック" charset="0"/>
                <a:cs typeface="ＭＳ Ｐゴシック" charset="0"/>
              </a:rPr>
              <a:t>(Exhibit </a:t>
            </a:r>
            <a:r>
              <a:rPr lang="en-US" b="1" dirty="0" smtClean="0">
                <a:ln>
                  <a:noFill/>
                </a:ln>
                <a:effectLst/>
                <a:latin typeface="Rockwell" charset="0"/>
                <a:ea typeface="ＭＳ Ｐゴシック" charset="0"/>
                <a:cs typeface="ＭＳ Ｐゴシック" charset="0"/>
              </a:rPr>
              <a:t>10.7)</a:t>
            </a:r>
            <a:endParaRPr lang="en-US" sz="2000" b="1" i="1" dirty="0">
              <a:ln>
                <a:noFill/>
              </a:ln>
              <a:effectLst/>
              <a:latin typeface="Rockwell" charset="0"/>
              <a:ea typeface="ＭＳ Ｐゴシック" charset="0"/>
              <a:cs typeface="ＭＳ Ｐゴシック" charset="0"/>
            </a:endParaRPr>
          </a:p>
        </p:txBody>
      </p:sp>
      <p:sp>
        <p:nvSpPr>
          <p:cNvPr id="3" name="Slide Number Placeholder 2"/>
          <p:cNvSpPr>
            <a:spLocks noGrp="1"/>
          </p:cNvSpPr>
          <p:nvPr>
            <p:ph type="sldNum" sz="quarter" idx="11"/>
          </p:nvPr>
        </p:nvSpPr>
        <p:spPr/>
        <p:txBody>
          <a:bodyPr/>
          <a:lstStyle/>
          <a:p>
            <a:fld id="{FA73B017-5D00-B442-B905-F6B60D945EA7}" type="slidenum">
              <a:rPr lang="en-US" smtClean="0"/>
              <a:pPr/>
              <a:t>33</a:t>
            </a:fld>
            <a:endParaRPr lang="en-US" dirty="0"/>
          </a:p>
        </p:txBody>
      </p:sp>
      <p:pic>
        <p:nvPicPr>
          <p:cNvPr id="6146" name="Picture 2"/>
          <p:cNvPicPr>
            <a:picLocks noChangeAspect="1" noChangeArrowheads="1"/>
          </p:cNvPicPr>
          <p:nvPr/>
        </p:nvPicPr>
        <p:blipFill>
          <a:blip r:embed="rId2"/>
          <a:srcRect/>
          <a:stretch>
            <a:fillRect/>
          </a:stretch>
        </p:blipFill>
        <p:spPr bwMode="auto">
          <a:xfrm>
            <a:off x="1925781" y="1408545"/>
            <a:ext cx="6276109" cy="5064519"/>
          </a:xfrm>
          <a:prstGeom prst="rect">
            <a:avLst/>
          </a:prstGeom>
          <a:noFill/>
          <a:ln w="9525">
            <a:noFill/>
            <a:miter lim="800000"/>
            <a:headEnd/>
            <a:tailEnd/>
          </a:ln>
          <a:effectLst/>
        </p:spPr>
      </p:pic>
    </p:spTree>
    <p:extLst>
      <p:ext uri="{BB962C8B-B14F-4D97-AF65-F5344CB8AC3E}">
        <p14:creationId xmlns:p14="http://schemas.microsoft.com/office/powerpoint/2010/main" val="258543029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Content Placeholder 2"/>
          <p:cNvSpPr>
            <a:spLocks noGrp="1"/>
          </p:cNvSpPr>
          <p:nvPr>
            <p:ph idx="1"/>
          </p:nvPr>
        </p:nvSpPr>
        <p:spPr>
          <a:xfrm>
            <a:off x="1311274" y="896471"/>
            <a:ext cx="7693029" cy="5661347"/>
          </a:xfrm>
        </p:spPr>
        <p:txBody>
          <a:bodyPr/>
          <a:lstStyle/>
          <a:p>
            <a:r>
              <a:rPr lang="en-US" b="1" smtClean="0"/>
              <a:t>As they work toward managing customer expectations, many marketers ask two key questions:</a:t>
            </a:r>
          </a:p>
          <a:p>
            <a:pPr>
              <a:buNone/>
            </a:pPr>
            <a:r>
              <a:rPr lang="en-US" smtClean="0"/>
              <a:t>1)Why are customer expectations unrealistic?</a:t>
            </a:r>
          </a:p>
          <a:p>
            <a:pPr>
              <a:buNone/>
            </a:pPr>
            <a:r>
              <a:rPr lang="en-US" smtClean="0"/>
              <a:t>2)Should we strive to delight our customers by consistently exceeding their desired expectations?</a:t>
            </a:r>
          </a:p>
          <a:p>
            <a:pPr eaLnBrk="1" hangingPunct="1"/>
            <a:endParaRPr lang="en-US" dirty="0">
              <a:ln>
                <a:noFill/>
              </a:ln>
              <a:latin typeface="Rockwell" charset="0"/>
              <a:ea typeface="ＭＳ Ｐゴシック" charset="0"/>
            </a:endParaRPr>
          </a:p>
        </p:txBody>
      </p:sp>
      <p:sp>
        <p:nvSpPr>
          <p:cNvPr id="2" name="Title 1"/>
          <p:cNvSpPr>
            <a:spLocks noGrp="1"/>
          </p:cNvSpPr>
          <p:nvPr>
            <p:ph type="title"/>
          </p:nvPr>
        </p:nvSpPr>
        <p:spPr/>
        <p:txBody>
          <a:bodyPr/>
          <a:lstStyle/>
          <a:p>
            <a:pPr eaLnBrk="1" hangingPunct="1"/>
            <a:r>
              <a:rPr lang="en-US" b="1" dirty="0">
                <a:ln>
                  <a:noFill/>
                </a:ln>
                <a:solidFill>
                  <a:srgbClr val="86311B"/>
                </a:solidFill>
                <a:effectLst/>
                <a:latin typeface="Rockwell" charset="0"/>
                <a:ea typeface="ＭＳ Ｐゴシック" charset="0"/>
                <a:cs typeface="ＭＳ Ｐゴシック" charset="0"/>
              </a:rPr>
              <a:t>Managing Customer Expectations</a:t>
            </a:r>
          </a:p>
        </p:txBody>
      </p:sp>
      <p:sp>
        <p:nvSpPr>
          <p:cNvPr id="3" name="Slide Number Placeholder 2"/>
          <p:cNvSpPr>
            <a:spLocks noGrp="1"/>
          </p:cNvSpPr>
          <p:nvPr>
            <p:ph type="sldNum" sz="quarter" idx="11"/>
          </p:nvPr>
        </p:nvSpPr>
        <p:spPr/>
        <p:txBody>
          <a:bodyPr/>
          <a:lstStyle/>
          <a:p>
            <a:fld id="{FA73B017-5D00-B442-B905-F6B60D945EA7}" type="slidenum">
              <a:rPr lang="en-US" smtClean="0"/>
              <a:pPr/>
              <a:t>34</a:t>
            </a:fld>
            <a:endParaRPr lang="en-US" dirty="0"/>
          </a:p>
        </p:txBody>
      </p:sp>
    </p:spTree>
    <p:extLst>
      <p:ext uri="{BB962C8B-B14F-4D97-AF65-F5344CB8AC3E}">
        <p14:creationId xmlns:p14="http://schemas.microsoft.com/office/powerpoint/2010/main" val="102170512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11274" y="1120588"/>
            <a:ext cx="7693029" cy="4855825"/>
          </a:xfrm>
        </p:spPr>
        <p:txBody>
          <a:bodyPr/>
          <a:lstStyle/>
          <a:p>
            <a:r>
              <a:rPr lang="en-US" smtClean="0"/>
              <a:t>The difficulty in separating satisfaction from quality and value involves the word </a:t>
            </a:r>
            <a:r>
              <a:rPr lang="en-US" i="1" smtClean="0"/>
              <a:t>expectations</a:t>
            </a:r>
            <a:r>
              <a:rPr lang="en-US" smtClean="0"/>
              <a:t>. Customers can hold expectations about any part of the product offering, including quality, value, or both.</a:t>
            </a:r>
          </a:p>
          <a:p>
            <a:r>
              <a:rPr lang="en-US" smtClean="0"/>
              <a:t>The most narrowly defined concept is quality, which customers judge on an attribute-by-attribute basis.</a:t>
            </a:r>
          </a:p>
          <a:p>
            <a:r>
              <a:rPr lang="en-US" smtClean="0"/>
              <a:t>When a customer considers the broader issue of value, they include things other than quality: price, time and effort, risk, and opportunity costs.</a:t>
            </a:r>
          </a:p>
          <a:p>
            <a:r>
              <a:rPr lang="en-US" smtClean="0"/>
              <a:t>Customers tend to think of satisfaction based on his or her expectations of the item in question.</a:t>
            </a:r>
          </a:p>
          <a:p>
            <a:endParaRPr lang="en-US"/>
          </a:p>
        </p:txBody>
      </p:sp>
      <p:sp>
        <p:nvSpPr>
          <p:cNvPr id="3" name="Title 2"/>
          <p:cNvSpPr>
            <a:spLocks noGrp="1"/>
          </p:cNvSpPr>
          <p:nvPr>
            <p:ph type="title"/>
          </p:nvPr>
        </p:nvSpPr>
        <p:spPr>
          <a:xfrm>
            <a:off x="1302808" y="179388"/>
            <a:ext cx="7556500" cy="941200"/>
          </a:xfrm>
        </p:spPr>
        <p:txBody>
          <a:bodyPr/>
          <a:lstStyle/>
          <a:p>
            <a:pPr algn="ctr"/>
            <a:r>
              <a:rPr lang="en-US" b="1" smtClean="0">
                <a:solidFill>
                  <a:srgbClr val="86311B"/>
                </a:solidFill>
                <a:effectLst/>
              </a:rPr>
              <a:t>Satisfaction versus Quality versus Value</a:t>
            </a:r>
            <a:endParaRPr lang="en-US" b="1">
              <a:solidFill>
                <a:srgbClr val="86311B"/>
              </a:solidFill>
              <a:effectLst/>
            </a:endParaRPr>
          </a:p>
        </p:txBody>
      </p:sp>
      <p:sp>
        <p:nvSpPr>
          <p:cNvPr id="4" name="Slide Number Placeholder 3"/>
          <p:cNvSpPr>
            <a:spLocks noGrp="1"/>
          </p:cNvSpPr>
          <p:nvPr>
            <p:ph type="sldNum" sz="quarter" idx="11"/>
          </p:nvPr>
        </p:nvSpPr>
        <p:spPr/>
        <p:txBody>
          <a:bodyPr/>
          <a:lstStyle/>
          <a:p>
            <a:pPr>
              <a:defRPr/>
            </a:pPr>
            <a:fld id="{7CA3B053-DD34-B645-BCE5-0B617BE5BFE4}" type="slidenum">
              <a:rPr lang="en-US" smtClean="0"/>
              <a:pPr>
                <a:defRPr/>
              </a:pPr>
              <a:t>35</a:t>
            </a:fld>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11274" y="304800"/>
            <a:ext cx="7693029" cy="5671613"/>
          </a:xfrm>
        </p:spPr>
        <p:txBody>
          <a:bodyPr/>
          <a:lstStyle/>
          <a:p>
            <a:r>
              <a:rPr lang="en-US" b="1" smtClean="0"/>
              <a:t>Customers think of satisfaction based on the totality of their experience without overtly considering issues like quality or value:</a:t>
            </a:r>
          </a:p>
          <a:p>
            <a:pPr>
              <a:buNone/>
            </a:pPr>
            <a:r>
              <a:rPr lang="en-US" smtClean="0"/>
              <a:t>a)Customers think of satisfaction in more abstract terms than they do quality or value.</a:t>
            </a:r>
          </a:p>
          <a:p>
            <a:pPr>
              <a:buNone/>
            </a:pPr>
            <a:r>
              <a:rPr lang="en-US" smtClean="0"/>
              <a:t>b)This happens because customers' expectations—hence their satisfaction—can be based on any number of factors, </a:t>
            </a:r>
            <a:r>
              <a:rPr lang="en-US" i="1" smtClean="0"/>
              <a:t>even factors that have nothing to do with quality or value</a:t>
            </a:r>
            <a:r>
              <a:rPr lang="en-US" smtClean="0"/>
              <a:t>.</a:t>
            </a:r>
          </a:p>
          <a:p>
            <a:endParaRPr lang="en-US"/>
          </a:p>
        </p:txBody>
      </p:sp>
      <p:sp>
        <p:nvSpPr>
          <p:cNvPr id="4" name="Slide Number Placeholder 3"/>
          <p:cNvSpPr>
            <a:spLocks noGrp="1"/>
          </p:cNvSpPr>
          <p:nvPr>
            <p:ph type="sldNum" sz="quarter" idx="11"/>
          </p:nvPr>
        </p:nvSpPr>
        <p:spPr/>
        <p:txBody>
          <a:bodyPr/>
          <a:lstStyle/>
          <a:p>
            <a:pPr>
              <a:defRPr/>
            </a:pPr>
            <a:fld id="{7CA3B053-DD34-B645-BCE5-0B617BE5BFE4}" type="slidenum">
              <a:rPr lang="en-US" smtClean="0"/>
              <a:pPr>
                <a:defRPr/>
              </a:pPr>
              <a:t>36</a:t>
            </a:fld>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11274" y="1174376"/>
            <a:ext cx="7693029" cy="4802037"/>
          </a:xfrm>
        </p:spPr>
        <p:txBody>
          <a:bodyPr/>
          <a:lstStyle/>
          <a:p>
            <a:r>
              <a:rPr lang="en-US" sz="2000" smtClean="0"/>
              <a:t>Customer satisfaction is the key to customer retention.</a:t>
            </a:r>
          </a:p>
          <a:p>
            <a:r>
              <a:rPr lang="en-US" sz="2000" smtClean="0"/>
              <a:t>How can a firm control the uncontrollable factors that affect customer satisfaction?</a:t>
            </a:r>
          </a:p>
          <a:p>
            <a:pPr>
              <a:buNone/>
            </a:pPr>
            <a:r>
              <a:rPr lang="en-US" sz="2000" smtClean="0"/>
              <a:t>a)Understand what can go wrong</a:t>
            </a:r>
          </a:p>
          <a:p>
            <a:pPr>
              <a:buNone/>
            </a:pPr>
            <a:r>
              <a:rPr lang="en-US" sz="2000" smtClean="0"/>
              <a:t>b)Focus on controllable issues</a:t>
            </a:r>
          </a:p>
          <a:p>
            <a:pPr>
              <a:buNone/>
            </a:pPr>
            <a:r>
              <a:rPr lang="en-US" sz="2000" smtClean="0"/>
              <a:t>c)Manage customer expectations</a:t>
            </a:r>
          </a:p>
          <a:p>
            <a:pPr>
              <a:buNone/>
            </a:pPr>
            <a:r>
              <a:rPr lang="en-US" sz="2000" smtClean="0"/>
              <a:t>d)Offer satisfaction guarantees [Exhibit 10.8]</a:t>
            </a:r>
          </a:p>
          <a:p>
            <a:pPr>
              <a:buNone/>
            </a:pPr>
            <a:r>
              <a:rPr lang="en-US" sz="2000" smtClean="0"/>
              <a:t>e)Make it easy for customers to complain</a:t>
            </a:r>
          </a:p>
          <a:p>
            <a:pPr>
              <a:buNone/>
            </a:pPr>
            <a:r>
              <a:rPr lang="en-US" sz="2000" smtClean="0"/>
              <a:t>f)Create relationship programs</a:t>
            </a:r>
          </a:p>
          <a:p>
            <a:pPr>
              <a:buNone/>
            </a:pPr>
            <a:r>
              <a:rPr lang="en-US" sz="2000" smtClean="0"/>
              <a:t>g)Make customer satisfaction measurement an ongoing priority</a:t>
            </a:r>
          </a:p>
          <a:p>
            <a:endParaRPr lang="en-US" sz="2000"/>
          </a:p>
        </p:txBody>
      </p:sp>
      <p:sp>
        <p:nvSpPr>
          <p:cNvPr id="3" name="Title 2"/>
          <p:cNvSpPr>
            <a:spLocks noGrp="1"/>
          </p:cNvSpPr>
          <p:nvPr>
            <p:ph type="title"/>
          </p:nvPr>
        </p:nvSpPr>
        <p:spPr>
          <a:xfrm>
            <a:off x="1302808" y="179388"/>
            <a:ext cx="7556500" cy="994988"/>
          </a:xfrm>
        </p:spPr>
        <p:txBody>
          <a:bodyPr/>
          <a:lstStyle/>
          <a:p>
            <a:pPr algn="ctr"/>
            <a:r>
              <a:rPr lang="en-US" b="1" smtClean="0">
                <a:solidFill>
                  <a:srgbClr val="86311B"/>
                </a:solidFill>
                <a:effectLst/>
              </a:rPr>
              <a:t>Customer Satisfaction and Customer Retention</a:t>
            </a:r>
            <a:endParaRPr lang="en-US" b="1">
              <a:solidFill>
                <a:srgbClr val="86311B"/>
              </a:solidFill>
              <a:effectLst/>
            </a:endParaRPr>
          </a:p>
        </p:txBody>
      </p:sp>
      <p:sp>
        <p:nvSpPr>
          <p:cNvPr id="4" name="Slide Number Placeholder 3"/>
          <p:cNvSpPr>
            <a:spLocks noGrp="1"/>
          </p:cNvSpPr>
          <p:nvPr>
            <p:ph type="sldNum" sz="quarter" idx="11"/>
          </p:nvPr>
        </p:nvSpPr>
        <p:spPr/>
        <p:txBody>
          <a:bodyPr/>
          <a:lstStyle/>
          <a:p>
            <a:pPr>
              <a:defRPr/>
            </a:pPr>
            <a:fld id="{7CA3B053-DD34-B645-BCE5-0B617BE5BFE4}" type="slidenum">
              <a:rPr lang="en-US" smtClean="0"/>
              <a:pPr>
                <a:defRPr/>
              </a:pPr>
              <a:t>37</a:t>
            </a:fld>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9525"/>
          <a:effectLst>
            <a:outerShdw blurRad="63500" dist="25401" dir="2700000" algn="tl" rotWithShape="0">
              <a:srgbClr val="000000">
                <a:alpha val="42999"/>
              </a:srgbClr>
            </a:outerShdw>
          </a:effectLst>
        </p:spPr>
        <p:txBody>
          <a:bodyPr/>
          <a:lstStyle/>
          <a:p>
            <a:pPr algn="ctr" eaLnBrk="1" hangingPunct="1"/>
            <a:r>
              <a:rPr lang="en-US" b="1" dirty="0">
                <a:ln>
                  <a:noFill/>
                </a:ln>
                <a:effectLst/>
                <a:latin typeface="Rockwell" charset="0"/>
                <a:ea typeface="ＭＳ Ｐゴシック" charset="0"/>
                <a:cs typeface="ＭＳ Ｐゴシック" charset="0"/>
              </a:rPr>
              <a:t>Examples of Customer Satisfaction Guarantees (Exhibit </a:t>
            </a:r>
            <a:r>
              <a:rPr lang="en-US" b="1" dirty="0" smtClean="0">
                <a:ln>
                  <a:noFill/>
                </a:ln>
                <a:effectLst/>
                <a:latin typeface="Rockwell" charset="0"/>
                <a:ea typeface="ＭＳ Ｐゴシック" charset="0"/>
                <a:cs typeface="ＭＳ Ｐゴシック" charset="0"/>
              </a:rPr>
              <a:t>10.8</a:t>
            </a:r>
            <a:r>
              <a:rPr lang="en-US" b="1" dirty="0">
                <a:ln>
                  <a:noFill/>
                </a:ln>
                <a:effectLst/>
                <a:latin typeface="Rockwell" charset="0"/>
                <a:ea typeface="ＭＳ Ｐゴシック" charset="0"/>
                <a:cs typeface="ＭＳ Ｐゴシック" charset="0"/>
              </a:rPr>
              <a:t>)</a:t>
            </a:r>
            <a:endParaRPr lang="en-US" b="1" i="1" dirty="0">
              <a:ln>
                <a:noFill/>
              </a:ln>
              <a:effectLst/>
              <a:latin typeface="Rockwell" charset="0"/>
              <a:ea typeface="ＭＳ Ｐゴシック" charset="0"/>
              <a:cs typeface="ＭＳ Ｐゴシック" charset="0"/>
            </a:endParaRPr>
          </a:p>
        </p:txBody>
      </p:sp>
      <p:sp>
        <p:nvSpPr>
          <p:cNvPr id="3" name="Slide Number Placeholder 2"/>
          <p:cNvSpPr>
            <a:spLocks noGrp="1"/>
          </p:cNvSpPr>
          <p:nvPr>
            <p:ph type="sldNum" sz="quarter" idx="11"/>
          </p:nvPr>
        </p:nvSpPr>
        <p:spPr/>
        <p:txBody>
          <a:bodyPr/>
          <a:lstStyle/>
          <a:p>
            <a:fld id="{FA73B017-5D00-B442-B905-F6B60D945EA7}" type="slidenum">
              <a:rPr lang="en-US" smtClean="0"/>
              <a:pPr/>
              <a:t>38</a:t>
            </a:fld>
            <a:endParaRPr lang="en-US" dirty="0"/>
          </a:p>
        </p:txBody>
      </p:sp>
      <p:pic>
        <p:nvPicPr>
          <p:cNvPr id="7170" name="Picture 2"/>
          <p:cNvPicPr>
            <a:picLocks noChangeAspect="1" noChangeArrowheads="1"/>
          </p:cNvPicPr>
          <p:nvPr/>
        </p:nvPicPr>
        <p:blipFill>
          <a:blip r:embed="rId2"/>
          <a:srcRect/>
          <a:stretch>
            <a:fillRect/>
          </a:stretch>
        </p:blipFill>
        <p:spPr bwMode="auto">
          <a:xfrm>
            <a:off x="1156447" y="1295400"/>
            <a:ext cx="7702860" cy="5071054"/>
          </a:xfrm>
          <a:prstGeom prst="rect">
            <a:avLst/>
          </a:prstGeom>
          <a:noFill/>
          <a:ln w="9525">
            <a:noFill/>
            <a:miter lim="800000"/>
            <a:headEnd/>
            <a:tailEnd/>
          </a:ln>
          <a:effectLst/>
        </p:spPr>
      </p:pic>
    </p:spTree>
    <p:extLst>
      <p:ext uri="{BB962C8B-B14F-4D97-AF65-F5344CB8AC3E}">
        <p14:creationId xmlns:p14="http://schemas.microsoft.com/office/powerpoint/2010/main" val="412341205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39906" y="493059"/>
            <a:ext cx="7964397" cy="5483355"/>
          </a:xfrm>
        </p:spPr>
        <p:txBody>
          <a:bodyPr/>
          <a:lstStyle/>
          <a:p>
            <a:pPr>
              <a:buNone/>
            </a:pPr>
            <a:r>
              <a:rPr lang="en-US" b="1" smtClean="0"/>
              <a:t>1)Understand what can go wrong. </a:t>
            </a:r>
            <a:r>
              <a:rPr lang="en-US" smtClean="0"/>
              <a:t>Managers, particularly those on the front line,must understand that an endless number of things can and will go wrong in meeting customers’ expectations.</a:t>
            </a:r>
          </a:p>
          <a:p>
            <a:pPr>
              <a:buNone/>
            </a:pPr>
            <a:endParaRPr lang="en-US" smtClean="0"/>
          </a:p>
          <a:p>
            <a:pPr>
              <a:buNone/>
            </a:pPr>
            <a:r>
              <a:rPr lang="en-US" b="1" smtClean="0"/>
              <a:t>2)Focus on controllable issues. </a:t>
            </a:r>
            <a:r>
              <a:rPr lang="en-US" smtClean="0"/>
              <a:t>The key is to keep an eye on the uncontrollable factors but focus more on things that can be controlled. Core product quality, customer service, atmosphere, experiences, pricing, convenience, distribution, and promotion must all be managed in an effort to increase share of customer and maintain loyal relationships.</a:t>
            </a:r>
          </a:p>
        </p:txBody>
      </p:sp>
      <p:sp>
        <p:nvSpPr>
          <p:cNvPr id="4" name="Slide Number Placeholder 3"/>
          <p:cNvSpPr>
            <a:spLocks noGrp="1"/>
          </p:cNvSpPr>
          <p:nvPr>
            <p:ph type="sldNum" sz="quarter" idx="11"/>
          </p:nvPr>
        </p:nvSpPr>
        <p:spPr/>
        <p:txBody>
          <a:bodyPr/>
          <a:lstStyle/>
          <a:p>
            <a:pPr>
              <a:defRPr/>
            </a:pPr>
            <a:fld id="{7CA3B053-DD34-B645-BCE5-0B617BE5BFE4}" type="slidenum">
              <a:rPr lang="en-US" smtClean="0"/>
              <a:pPr>
                <a:defRPr/>
              </a:pPr>
              <a:t>39</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11624" y="322730"/>
            <a:ext cx="7892679" cy="5653684"/>
          </a:xfrm>
        </p:spPr>
        <p:txBody>
          <a:bodyPr/>
          <a:lstStyle/>
          <a:p>
            <a:pPr>
              <a:buNone/>
            </a:pPr>
            <a:r>
              <a:rPr lang="en-US" sz="2000" b="1" smtClean="0"/>
              <a:t>1-Customers </a:t>
            </a:r>
            <a:r>
              <a:rPr lang="en-US" sz="2000" smtClean="0"/>
              <a:t>They are the end users of a product, whether they are businesses or individual consumers.</a:t>
            </a:r>
          </a:p>
          <a:p>
            <a:r>
              <a:rPr lang="en-US" sz="2000" smtClean="0"/>
              <a:t>2-</a:t>
            </a:r>
            <a:r>
              <a:rPr lang="en-US" sz="2000" b="1" smtClean="0"/>
              <a:t>Employees </a:t>
            </a:r>
            <a:r>
              <a:rPr lang="en-US" sz="2000" smtClean="0"/>
              <a:t>Firms must manage relationships with their employees if they are to have any hope of fully serving customers’ needs. This is especially true in service firms where employees </a:t>
            </a:r>
            <a:r>
              <a:rPr lang="en-US" sz="2000" i="1" smtClean="0"/>
              <a:t>are the service in the eyes of customers. Retaining key </a:t>
            </a:r>
            <a:r>
              <a:rPr lang="en-US" sz="2000" smtClean="0"/>
              <a:t>employees is a vital part of CRM.</a:t>
            </a:r>
          </a:p>
          <a:p>
            <a:pPr>
              <a:buNone/>
            </a:pPr>
            <a:r>
              <a:rPr lang="en-US" sz="2000" smtClean="0"/>
              <a:t>3- </a:t>
            </a:r>
            <a:r>
              <a:rPr lang="en-US" sz="2000" b="1" smtClean="0"/>
              <a:t>Supply Chain Partners </a:t>
            </a:r>
            <a:r>
              <a:rPr lang="en-US" sz="2000" smtClean="0"/>
              <a:t>Virtually all firms buy and sell products upstream and/or downstream in the supply chain. This involves the procurement of materials from,or the sale of finished products to, other firms. Either way, maintaining relationships</a:t>
            </a:r>
            <a:r>
              <a:rPr lang="ar-KW" sz="2000" smtClean="0"/>
              <a:t> </a:t>
            </a:r>
            <a:r>
              <a:rPr lang="en-US" sz="2000" smtClean="0"/>
              <a:t>with key supply chain partners is critical to satisfying customers.</a:t>
            </a:r>
          </a:p>
          <a:p>
            <a:pPr>
              <a:buNone/>
            </a:pPr>
            <a:r>
              <a:rPr lang="en-US" sz="2000" smtClean="0"/>
              <a:t>4-</a:t>
            </a:r>
            <a:r>
              <a:rPr lang="en-US" sz="2000" b="1" smtClean="0"/>
              <a:t>External Stakeholders </a:t>
            </a:r>
            <a:r>
              <a:rPr lang="en-US" sz="2000" smtClean="0"/>
              <a:t>Relationships with key stakeholders must also be managed effectively. These include government agencies, nonprofit organizations, or facilitating firms that provide goods or services that help a firm achieve its goals.</a:t>
            </a:r>
            <a:endParaRPr lang="en-US" sz="2000"/>
          </a:p>
        </p:txBody>
      </p:sp>
      <p:sp>
        <p:nvSpPr>
          <p:cNvPr id="4" name="Slide Number Placeholder 3"/>
          <p:cNvSpPr>
            <a:spLocks noGrp="1"/>
          </p:cNvSpPr>
          <p:nvPr>
            <p:ph type="sldNum" sz="quarter" idx="11"/>
          </p:nvPr>
        </p:nvSpPr>
        <p:spPr/>
        <p:txBody>
          <a:bodyPr/>
          <a:lstStyle/>
          <a:p>
            <a:pPr>
              <a:defRPr/>
            </a:pPr>
            <a:fld id="{7CA3B053-DD34-B645-BCE5-0B617BE5BFE4}" type="slidenum">
              <a:rPr lang="en-US" smtClean="0"/>
              <a:pPr>
                <a:defRPr/>
              </a:pPr>
              <a:t>4</a:t>
            </a:fld>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21976" y="295836"/>
            <a:ext cx="7982327" cy="5680578"/>
          </a:xfrm>
        </p:spPr>
        <p:txBody>
          <a:bodyPr/>
          <a:lstStyle/>
          <a:p>
            <a:pPr>
              <a:buNone/>
            </a:pPr>
            <a:r>
              <a:rPr lang="en-US" b="1" smtClean="0"/>
              <a:t>3)Manage customer expectations</a:t>
            </a:r>
            <a:r>
              <a:rPr lang="en-US" smtClean="0"/>
              <a:t>. As we have seen already, managing customer expectations is more than promising only what you can deliver. To manage expectations well, the marketer must educate customers on how to be satisfied bythe firm and its products.</a:t>
            </a:r>
            <a:endParaRPr lang="en-US" b="1" smtClean="0"/>
          </a:p>
          <a:p>
            <a:pPr>
              <a:buNone/>
            </a:pPr>
            <a:r>
              <a:rPr lang="en-US" b="1" smtClean="0"/>
              <a:t>4)Offer satisfaction guarantees. </a:t>
            </a:r>
            <a:r>
              <a:rPr lang="en-US" smtClean="0"/>
              <a:t>Companies that care about customer satisfaction back up their offerings by guaranteeing customer satisfaction or product quality. Exhibit 12.8 provides several examples of customer satisfaction guarantees.</a:t>
            </a:r>
          </a:p>
          <a:p>
            <a:pPr>
              <a:buNone/>
            </a:pPr>
            <a:r>
              <a:rPr lang="en-US" b="1" smtClean="0"/>
              <a:t>5)Make it easy for customers to complain. Over 90 percent of dissatisfied customers </a:t>
            </a:r>
            <a:r>
              <a:rPr lang="en-US" smtClean="0"/>
              <a:t>never complain—they just go elsewhere to meet their needs. To counter this customer defection, marketers must make it easy for customers to complain.</a:t>
            </a:r>
          </a:p>
          <a:p>
            <a:pPr>
              <a:buNone/>
            </a:pPr>
            <a:endParaRPr lang="en-US"/>
          </a:p>
        </p:txBody>
      </p:sp>
      <p:sp>
        <p:nvSpPr>
          <p:cNvPr id="4" name="Slide Number Placeholder 3"/>
          <p:cNvSpPr>
            <a:spLocks noGrp="1"/>
          </p:cNvSpPr>
          <p:nvPr>
            <p:ph type="sldNum" sz="quarter" idx="11"/>
          </p:nvPr>
        </p:nvSpPr>
        <p:spPr/>
        <p:txBody>
          <a:bodyPr/>
          <a:lstStyle/>
          <a:p>
            <a:pPr>
              <a:defRPr/>
            </a:pPr>
            <a:fld id="{7CA3B053-DD34-B645-BCE5-0B617BE5BFE4}" type="slidenum">
              <a:rPr lang="en-US" smtClean="0"/>
              <a:pPr>
                <a:defRPr/>
              </a:pPr>
              <a:t>40</a:t>
            </a:fld>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11274" y="340660"/>
            <a:ext cx="7693029" cy="5635754"/>
          </a:xfrm>
        </p:spPr>
        <p:txBody>
          <a:bodyPr/>
          <a:lstStyle/>
          <a:p>
            <a:pPr>
              <a:buNone/>
            </a:pPr>
            <a:r>
              <a:rPr lang="en-US" b="1" smtClean="0"/>
              <a:t>6)Create relationship programs. </a:t>
            </a:r>
            <a:r>
              <a:rPr lang="en-US" smtClean="0"/>
              <a:t>As we discussed earlier in the chapter, firms can use relationship strategies to increase customer loyalty. Today, loyalty or membership programs are everywhere: banks, restaurants, supermarkets, and evenbookstores.</a:t>
            </a:r>
          </a:p>
          <a:p>
            <a:pPr>
              <a:buNone/>
            </a:pPr>
            <a:endParaRPr lang="en-US" b="1" smtClean="0"/>
          </a:p>
          <a:p>
            <a:pPr>
              <a:buNone/>
            </a:pPr>
            <a:r>
              <a:rPr lang="en-US" b="1" smtClean="0"/>
              <a:t>7)Make customer satisfaction measurement an ongoing priority. </a:t>
            </a:r>
            <a:r>
              <a:rPr lang="en-US" smtClean="0"/>
              <a:t>If you don’t know what customers want, need, or expect, everything else is a waste of time.</a:t>
            </a:r>
            <a:endParaRPr lang="en-US"/>
          </a:p>
        </p:txBody>
      </p:sp>
      <p:sp>
        <p:nvSpPr>
          <p:cNvPr id="4" name="Slide Number Placeholder 3"/>
          <p:cNvSpPr>
            <a:spLocks noGrp="1"/>
          </p:cNvSpPr>
          <p:nvPr>
            <p:ph type="sldNum" sz="quarter" idx="11"/>
          </p:nvPr>
        </p:nvSpPr>
        <p:spPr/>
        <p:txBody>
          <a:bodyPr/>
          <a:lstStyle/>
          <a:p>
            <a:pPr>
              <a:defRPr/>
            </a:pPr>
            <a:fld id="{7CA3B053-DD34-B645-BCE5-0B617BE5BFE4}" type="slidenum">
              <a:rPr lang="en-US" smtClean="0"/>
              <a:pPr>
                <a:defRPr/>
              </a:pPr>
              <a:t>41</a:t>
            </a:fld>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11274" y="762000"/>
            <a:ext cx="7693029" cy="5214413"/>
          </a:xfrm>
        </p:spPr>
        <p:txBody>
          <a:bodyPr/>
          <a:lstStyle/>
          <a:p>
            <a:r>
              <a:rPr lang="en-US" smtClean="0"/>
              <a:t>The simplest method of measuring customer satisfaction involves the direct measurement of performance across various factors using simple rating scales.</a:t>
            </a:r>
          </a:p>
          <a:p>
            <a:r>
              <a:rPr lang="en-US" smtClean="0"/>
              <a:t>To determine how satisfaction varies over time, the firm should measure expectations and performance at the same time. [Exhibit 10.9]</a:t>
            </a:r>
          </a:p>
          <a:p>
            <a:pPr>
              <a:buNone/>
            </a:pPr>
            <a:endParaRPr lang="en-US" smtClean="0"/>
          </a:p>
          <a:p>
            <a:r>
              <a:rPr lang="en-US" b="1" u="sng" smtClean="0"/>
              <a:t>Based on advances in technology, many new satisfaction metrics are being used today:</a:t>
            </a:r>
          </a:p>
          <a:p>
            <a:pPr>
              <a:buNone/>
            </a:pPr>
            <a:r>
              <a:rPr lang="en-US" b="1" smtClean="0">
                <a:solidFill>
                  <a:srgbClr val="7030A0"/>
                </a:solidFill>
              </a:rPr>
              <a:t>a)</a:t>
            </a:r>
            <a:r>
              <a:rPr lang="en-US" b="1" i="1" smtClean="0">
                <a:solidFill>
                  <a:srgbClr val="7030A0"/>
                </a:solidFill>
              </a:rPr>
              <a:t>Lifetime value of a customer (LTV)</a:t>
            </a:r>
            <a:r>
              <a:rPr lang="en-US" b="1" smtClean="0">
                <a:solidFill>
                  <a:srgbClr val="7030A0"/>
                </a:solidFill>
              </a:rPr>
              <a:t>—</a:t>
            </a:r>
            <a:r>
              <a:rPr lang="en-US" smtClean="0"/>
              <a:t>The net present value of the</a:t>
            </a:r>
            <a:r>
              <a:rPr lang="en-US" i="1" smtClean="0"/>
              <a:t> </a:t>
            </a:r>
            <a:r>
              <a:rPr lang="en-US" smtClean="0"/>
              <a:t>revenue stream generated by a customer over a period of time.</a:t>
            </a:r>
          </a:p>
          <a:p>
            <a:endParaRPr lang="en-US"/>
          </a:p>
        </p:txBody>
      </p:sp>
      <p:sp>
        <p:nvSpPr>
          <p:cNvPr id="3" name="Title 2"/>
          <p:cNvSpPr>
            <a:spLocks noGrp="1"/>
          </p:cNvSpPr>
          <p:nvPr>
            <p:ph type="title"/>
          </p:nvPr>
        </p:nvSpPr>
        <p:spPr>
          <a:xfrm>
            <a:off x="1302808" y="179388"/>
            <a:ext cx="7556500" cy="806730"/>
          </a:xfrm>
        </p:spPr>
        <p:txBody>
          <a:bodyPr/>
          <a:lstStyle/>
          <a:p>
            <a:pPr algn="ctr"/>
            <a:r>
              <a:rPr lang="en-US" b="1" smtClean="0">
                <a:solidFill>
                  <a:srgbClr val="FF00FF"/>
                </a:solidFill>
                <a:effectLst/>
              </a:rPr>
              <a:t>Customer Satisfaction Measurement</a:t>
            </a:r>
            <a:endParaRPr lang="en-US" b="1">
              <a:solidFill>
                <a:srgbClr val="FF00FF"/>
              </a:solidFill>
              <a:effectLst/>
            </a:endParaRPr>
          </a:p>
        </p:txBody>
      </p:sp>
      <p:sp>
        <p:nvSpPr>
          <p:cNvPr id="4" name="Slide Number Placeholder 3"/>
          <p:cNvSpPr>
            <a:spLocks noGrp="1"/>
          </p:cNvSpPr>
          <p:nvPr>
            <p:ph type="sldNum" sz="quarter" idx="11"/>
          </p:nvPr>
        </p:nvSpPr>
        <p:spPr/>
        <p:txBody>
          <a:bodyPr/>
          <a:lstStyle/>
          <a:p>
            <a:pPr>
              <a:defRPr/>
            </a:pPr>
            <a:fld id="{7CA3B053-DD34-B645-BCE5-0B617BE5BFE4}" type="slidenum">
              <a:rPr lang="en-US" smtClean="0"/>
              <a:pPr>
                <a:defRPr/>
              </a:pPr>
              <a:t>42</a:t>
            </a:fld>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11274" y="376518"/>
            <a:ext cx="7693029" cy="5599895"/>
          </a:xfrm>
        </p:spPr>
        <p:txBody>
          <a:bodyPr/>
          <a:lstStyle/>
          <a:p>
            <a:pPr>
              <a:buNone/>
            </a:pPr>
            <a:r>
              <a:rPr lang="en-US" b="1" i="1" smtClean="0">
                <a:solidFill>
                  <a:srgbClr val="7030A0"/>
                </a:solidFill>
              </a:rPr>
              <a:t>b)Average order value (AOV)</a:t>
            </a:r>
            <a:r>
              <a:rPr lang="en-US" b="1" smtClean="0">
                <a:solidFill>
                  <a:srgbClr val="7030A0"/>
                </a:solidFill>
              </a:rPr>
              <a:t>—</a:t>
            </a:r>
            <a:r>
              <a:rPr lang="en-US" smtClean="0"/>
              <a:t>A customer's purchase dollars</a:t>
            </a:r>
            <a:r>
              <a:rPr lang="en-US" i="1" smtClean="0"/>
              <a:t> </a:t>
            </a:r>
            <a:r>
              <a:rPr lang="en-US" smtClean="0"/>
              <a:t>divided by the number of orders over a period of time.</a:t>
            </a:r>
          </a:p>
          <a:p>
            <a:pPr>
              <a:buNone/>
            </a:pPr>
            <a:r>
              <a:rPr lang="en-US" b="1" smtClean="0">
                <a:solidFill>
                  <a:srgbClr val="7030A0"/>
                </a:solidFill>
              </a:rPr>
              <a:t>c)</a:t>
            </a:r>
            <a:r>
              <a:rPr lang="en-US" b="1" i="1" smtClean="0">
                <a:solidFill>
                  <a:srgbClr val="7030A0"/>
                </a:solidFill>
              </a:rPr>
              <a:t>Customer acquisition/retention costs</a:t>
            </a:r>
            <a:r>
              <a:rPr lang="en-US" b="1" smtClean="0">
                <a:solidFill>
                  <a:srgbClr val="7030A0"/>
                </a:solidFill>
              </a:rPr>
              <a:t>—</a:t>
            </a:r>
            <a:r>
              <a:rPr lang="en-US" smtClean="0"/>
              <a:t>It is typically less expensive</a:t>
            </a:r>
            <a:r>
              <a:rPr lang="en-US" i="1" smtClean="0"/>
              <a:t> </a:t>
            </a:r>
            <a:r>
              <a:rPr lang="en-US" smtClean="0"/>
              <a:t>to retain current customers than to acquire new customers. As long as this holds true, a company is better off keeping its current customers satisfied.</a:t>
            </a:r>
          </a:p>
          <a:p>
            <a:pPr>
              <a:buNone/>
            </a:pPr>
            <a:r>
              <a:rPr lang="en-US" b="1" smtClean="0">
                <a:solidFill>
                  <a:srgbClr val="7030A0"/>
                </a:solidFill>
              </a:rPr>
              <a:t>d)</a:t>
            </a:r>
            <a:r>
              <a:rPr lang="en-US" b="1" i="1" smtClean="0">
                <a:solidFill>
                  <a:srgbClr val="7030A0"/>
                </a:solidFill>
              </a:rPr>
              <a:t>Customer conversion rate</a:t>
            </a:r>
            <a:r>
              <a:rPr lang="en-US" b="1" smtClean="0">
                <a:solidFill>
                  <a:srgbClr val="7030A0"/>
                </a:solidFill>
              </a:rPr>
              <a:t>—</a:t>
            </a:r>
            <a:r>
              <a:rPr lang="en-US" smtClean="0"/>
              <a:t>The percentage of visitors or potential customers that actually buy.</a:t>
            </a:r>
          </a:p>
          <a:p>
            <a:pPr>
              <a:buNone/>
            </a:pPr>
            <a:r>
              <a:rPr lang="en-US" b="1" smtClean="0">
                <a:solidFill>
                  <a:srgbClr val="7030A0"/>
                </a:solidFill>
              </a:rPr>
              <a:t>e)</a:t>
            </a:r>
            <a:r>
              <a:rPr lang="en-US" b="1" i="1" smtClean="0">
                <a:solidFill>
                  <a:srgbClr val="7030A0"/>
                </a:solidFill>
              </a:rPr>
              <a:t>Customer retention rate</a:t>
            </a:r>
            <a:r>
              <a:rPr lang="en-US" b="1" smtClean="0">
                <a:solidFill>
                  <a:srgbClr val="7030A0"/>
                </a:solidFill>
              </a:rPr>
              <a:t>—</a:t>
            </a:r>
            <a:r>
              <a:rPr lang="en-US" smtClean="0"/>
              <a:t>The percentage of customers who are</a:t>
            </a:r>
            <a:r>
              <a:rPr lang="en-US" i="1" smtClean="0"/>
              <a:t> </a:t>
            </a:r>
            <a:r>
              <a:rPr lang="en-US" smtClean="0"/>
              <a:t>repeat purchasers.</a:t>
            </a:r>
          </a:p>
          <a:p>
            <a:pPr>
              <a:buNone/>
            </a:pPr>
            <a:endParaRPr lang="en-US"/>
          </a:p>
        </p:txBody>
      </p:sp>
      <p:sp>
        <p:nvSpPr>
          <p:cNvPr id="4" name="Slide Number Placeholder 3"/>
          <p:cNvSpPr>
            <a:spLocks noGrp="1"/>
          </p:cNvSpPr>
          <p:nvPr>
            <p:ph type="sldNum" sz="quarter" idx="11"/>
          </p:nvPr>
        </p:nvSpPr>
        <p:spPr/>
        <p:txBody>
          <a:bodyPr/>
          <a:lstStyle/>
          <a:p>
            <a:pPr>
              <a:defRPr/>
            </a:pPr>
            <a:fld id="{7CA3B053-DD34-B645-BCE5-0B617BE5BFE4}" type="slidenum">
              <a:rPr lang="en-US" smtClean="0"/>
              <a:pPr>
                <a:defRPr/>
              </a:pPr>
              <a:t>43</a:t>
            </a:fld>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11274" y="403412"/>
            <a:ext cx="7693029" cy="5573001"/>
          </a:xfrm>
        </p:spPr>
        <p:txBody>
          <a:bodyPr/>
          <a:lstStyle/>
          <a:p>
            <a:pPr>
              <a:buNone/>
            </a:pPr>
            <a:r>
              <a:rPr lang="en-US" b="1" i="1" smtClean="0">
                <a:solidFill>
                  <a:srgbClr val="7030A0"/>
                </a:solidFill>
              </a:rPr>
              <a:t>f)Customer attrition rate</a:t>
            </a:r>
            <a:r>
              <a:rPr lang="en-US" b="1" smtClean="0">
                <a:solidFill>
                  <a:srgbClr val="7030A0"/>
                </a:solidFill>
              </a:rPr>
              <a:t>—</a:t>
            </a:r>
            <a:r>
              <a:rPr lang="en-US" smtClean="0"/>
              <a:t>The percentage of customers who do not</a:t>
            </a:r>
            <a:r>
              <a:rPr lang="en-US" i="1" smtClean="0"/>
              <a:t> </a:t>
            </a:r>
            <a:r>
              <a:rPr lang="en-US" smtClean="0"/>
              <a:t>repurchase (sometimes called the churn rate).</a:t>
            </a:r>
          </a:p>
          <a:p>
            <a:pPr>
              <a:buNone/>
            </a:pPr>
            <a:r>
              <a:rPr lang="en-US" b="1" smtClean="0">
                <a:solidFill>
                  <a:srgbClr val="7030A0"/>
                </a:solidFill>
              </a:rPr>
              <a:t>g)</a:t>
            </a:r>
            <a:r>
              <a:rPr lang="en-US" b="1" i="1" smtClean="0">
                <a:solidFill>
                  <a:srgbClr val="7030A0"/>
                </a:solidFill>
              </a:rPr>
              <a:t>Customer recovery rate</a:t>
            </a:r>
            <a:r>
              <a:rPr lang="en-US" b="1" smtClean="0">
                <a:solidFill>
                  <a:srgbClr val="7030A0"/>
                </a:solidFill>
              </a:rPr>
              <a:t>—</a:t>
            </a:r>
            <a:r>
              <a:rPr lang="en-US" smtClean="0"/>
              <a:t>The percentage of customers who leave</a:t>
            </a:r>
            <a:r>
              <a:rPr lang="en-US" i="1" smtClean="0"/>
              <a:t> </a:t>
            </a:r>
            <a:r>
              <a:rPr lang="en-US" smtClean="0"/>
              <a:t>the firm (through attrition) that can be lured back using various offers or incentives.</a:t>
            </a:r>
          </a:p>
          <a:p>
            <a:pPr>
              <a:buNone/>
            </a:pPr>
            <a:r>
              <a:rPr lang="en-US" b="1" smtClean="0">
                <a:solidFill>
                  <a:srgbClr val="7030A0"/>
                </a:solidFill>
              </a:rPr>
              <a:t>h)</a:t>
            </a:r>
            <a:r>
              <a:rPr lang="en-US" b="1" i="1" smtClean="0">
                <a:solidFill>
                  <a:srgbClr val="7030A0"/>
                </a:solidFill>
              </a:rPr>
              <a:t>Referrals</a:t>
            </a:r>
            <a:r>
              <a:rPr lang="en-US" b="1" smtClean="0">
                <a:solidFill>
                  <a:srgbClr val="7030A0"/>
                </a:solidFill>
              </a:rPr>
              <a:t>—</a:t>
            </a:r>
            <a:r>
              <a:rPr lang="en-US" smtClean="0"/>
              <a:t>Dollars generated from customers referred to the firm</a:t>
            </a:r>
            <a:r>
              <a:rPr lang="en-US" i="1" smtClean="0"/>
              <a:t> </a:t>
            </a:r>
            <a:r>
              <a:rPr lang="en-US" smtClean="0"/>
              <a:t>by current customers.</a:t>
            </a:r>
          </a:p>
          <a:p>
            <a:pPr>
              <a:buNone/>
            </a:pPr>
            <a:r>
              <a:rPr lang="en-US" b="1" smtClean="0">
                <a:solidFill>
                  <a:srgbClr val="7030A0"/>
                </a:solidFill>
              </a:rPr>
              <a:t>i)</a:t>
            </a:r>
            <a:r>
              <a:rPr lang="en-US" b="1" i="1" smtClean="0">
                <a:solidFill>
                  <a:srgbClr val="7030A0"/>
                </a:solidFill>
              </a:rPr>
              <a:t>Social communication</a:t>
            </a:r>
            <a:r>
              <a:rPr lang="en-US" b="1" smtClean="0">
                <a:solidFill>
                  <a:srgbClr val="7030A0"/>
                </a:solidFill>
              </a:rPr>
              <a:t>—</a:t>
            </a:r>
            <a:r>
              <a:rPr lang="en-US" smtClean="0"/>
              <a:t>Companies can track satisfaction by</a:t>
            </a:r>
            <a:r>
              <a:rPr lang="en-US" i="1" smtClean="0"/>
              <a:t> </a:t>
            </a:r>
            <a:r>
              <a:rPr lang="en-US" smtClean="0"/>
              <a:t>monitoring customers’ online commentary in blogs, newsgroups, chat rooms, and general websites.</a:t>
            </a:r>
          </a:p>
          <a:p>
            <a:endParaRPr lang="en-US"/>
          </a:p>
        </p:txBody>
      </p:sp>
      <p:sp>
        <p:nvSpPr>
          <p:cNvPr id="4" name="Slide Number Placeholder 3"/>
          <p:cNvSpPr>
            <a:spLocks noGrp="1"/>
          </p:cNvSpPr>
          <p:nvPr>
            <p:ph type="sldNum" sz="quarter" idx="11"/>
          </p:nvPr>
        </p:nvSpPr>
        <p:spPr/>
        <p:txBody>
          <a:bodyPr/>
          <a:lstStyle/>
          <a:p>
            <a:pPr>
              <a:defRPr/>
            </a:pPr>
            <a:fld id="{7CA3B053-DD34-B645-BCE5-0B617BE5BFE4}" type="slidenum">
              <a:rPr lang="en-US" smtClean="0"/>
              <a:pPr>
                <a:defRPr/>
              </a:pPr>
              <a:t>44</a:t>
            </a:fld>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9525"/>
          <a:effectLst>
            <a:outerShdw blurRad="63500" dist="25401" dir="2700000" algn="tl" rotWithShape="0">
              <a:srgbClr val="000000">
                <a:alpha val="42999"/>
              </a:srgbClr>
            </a:outerShdw>
          </a:effectLst>
        </p:spPr>
        <p:txBody>
          <a:bodyPr/>
          <a:lstStyle/>
          <a:p>
            <a:pPr algn="ctr" eaLnBrk="1" hangingPunct="1"/>
            <a:r>
              <a:rPr lang="en-US" b="1" dirty="0">
                <a:ln>
                  <a:noFill/>
                </a:ln>
                <a:effectLst/>
                <a:latin typeface="Rockwell" charset="0"/>
                <a:ea typeface="ＭＳ Ｐゴシック" charset="0"/>
                <a:cs typeface="ＭＳ Ｐゴシック" charset="0"/>
              </a:rPr>
              <a:t>Measuring Expectations and Performance (Exhibit </a:t>
            </a:r>
            <a:r>
              <a:rPr lang="en-US" b="1" dirty="0" smtClean="0">
                <a:ln>
                  <a:noFill/>
                </a:ln>
                <a:effectLst/>
                <a:latin typeface="Rockwell" charset="0"/>
                <a:ea typeface="ＭＳ Ｐゴシック" charset="0"/>
                <a:cs typeface="ＭＳ Ｐゴシック" charset="0"/>
              </a:rPr>
              <a:t>10.9</a:t>
            </a:r>
            <a:r>
              <a:rPr lang="en-US" b="1" dirty="0">
                <a:ln>
                  <a:noFill/>
                </a:ln>
                <a:effectLst/>
                <a:latin typeface="Rockwell" charset="0"/>
                <a:ea typeface="ＭＳ Ｐゴシック" charset="0"/>
                <a:cs typeface="ＭＳ Ｐゴシック" charset="0"/>
              </a:rPr>
              <a:t>)</a:t>
            </a:r>
            <a:endParaRPr lang="en-US" b="1" i="1" dirty="0">
              <a:ln>
                <a:noFill/>
              </a:ln>
              <a:effectLst/>
              <a:latin typeface="Rockwell" charset="0"/>
              <a:ea typeface="ＭＳ Ｐゴシック" charset="0"/>
              <a:cs typeface="ＭＳ Ｐゴシック" charset="0"/>
            </a:endParaRPr>
          </a:p>
        </p:txBody>
      </p:sp>
      <p:sp>
        <p:nvSpPr>
          <p:cNvPr id="3" name="Slide Number Placeholder 2"/>
          <p:cNvSpPr>
            <a:spLocks noGrp="1"/>
          </p:cNvSpPr>
          <p:nvPr>
            <p:ph type="sldNum" sz="quarter" idx="11"/>
          </p:nvPr>
        </p:nvSpPr>
        <p:spPr/>
        <p:txBody>
          <a:bodyPr/>
          <a:lstStyle/>
          <a:p>
            <a:fld id="{FA73B017-5D00-B442-B905-F6B60D945EA7}" type="slidenum">
              <a:rPr lang="en-US" smtClean="0"/>
              <a:pPr/>
              <a:t>45</a:t>
            </a:fld>
            <a:endParaRPr lang="en-US" dirty="0"/>
          </a:p>
        </p:txBody>
      </p:sp>
      <p:pic>
        <p:nvPicPr>
          <p:cNvPr id="8194" name="Picture 2"/>
          <p:cNvPicPr>
            <a:picLocks noChangeAspect="1" noChangeArrowheads="1"/>
          </p:cNvPicPr>
          <p:nvPr/>
        </p:nvPicPr>
        <p:blipFill>
          <a:blip r:embed="rId2"/>
          <a:srcRect/>
          <a:stretch>
            <a:fillRect/>
          </a:stretch>
        </p:blipFill>
        <p:spPr bwMode="auto">
          <a:xfrm>
            <a:off x="1147482" y="1295400"/>
            <a:ext cx="7711825" cy="5026025"/>
          </a:xfrm>
          <a:prstGeom prst="rect">
            <a:avLst/>
          </a:prstGeom>
          <a:noFill/>
          <a:ln w="9525">
            <a:noFill/>
            <a:miter lim="800000"/>
            <a:headEnd/>
            <a:tailEnd/>
          </a:ln>
          <a:effectLst/>
        </p:spPr>
      </p:pic>
    </p:spTree>
    <p:extLst>
      <p:ext uri="{BB962C8B-B14F-4D97-AF65-F5344CB8AC3E}">
        <p14:creationId xmlns:p14="http://schemas.microsoft.com/office/powerpoint/2010/main" val="30435669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11274" y="259976"/>
            <a:ext cx="7693029" cy="5716437"/>
          </a:xfrm>
        </p:spPr>
        <p:txBody>
          <a:bodyPr/>
          <a:lstStyle/>
          <a:p>
            <a:r>
              <a:rPr lang="en-US" smtClean="0"/>
              <a:t>A full appreciation of CRM requires a new perspective on the customer that shifts from "acquiring customers" to "maintaining clients." [Exhibit 10.1]</a:t>
            </a:r>
          </a:p>
          <a:p>
            <a:pPr>
              <a:buNone/>
            </a:pPr>
            <a:endParaRPr lang="en-US" smtClean="0"/>
          </a:p>
          <a:p>
            <a:r>
              <a:rPr lang="en-US" smtClean="0"/>
              <a:t>Firms that are exceptionally good at developing customer relationships possess “relationship capital”—a key asset that stems from the value generated by the trust, commitment, cooperation, and interdependence among relationship partners.</a:t>
            </a:r>
          </a:p>
          <a:p>
            <a:endParaRPr lang="en-US"/>
          </a:p>
        </p:txBody>
      </p:sp>
      <p:sp>
        <p:nvSpPr>
          <p:cNvPr id="4" name="Slide Number Placeholder 3"/>
          <p:cNvSpPr>
            <a:spLocks noGrp="1"/>
          </p:cNvSpPr>
          <p:nvPr>
            <p:ph type="sldNum" sz="quarter" idx="11"/>
          </p:nvPr>
        </p:nvSpPr>
        <p:spPr/>
        <p:txBody>
          <a:bodyPr/>
          <a:lstStyle/>
          <a:p>
            <a:pPr>
              <a:defRPr/>
            </a:pPr>
            <a:fld id="{7CA3B053-DD34-B645-BCE5-0B617BE5BFE4}" type="slidenum">
              <a:rPr lang="en-US" smtClean="0"/>
              <a:pPr>
                <a:defRPr/>
              </a:pPr>
              <a:t>5</a:t>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9525"/>
          <a:effectLst>
            <a:outerShdw blurRad="63500" dist="25401" dir="2700000" algn="tl" rotWithShape="0">
              <a:srgbClr val="000000">
                <a:alpha val="42999"/>
              </a:srgbClr>
            </a:outerShdw>
          </a:effectLst>
        </p:spPr>
        <p:txBody>
          <a:bodyPr/>
          <a:lstStyle/>
          <a:p>
            <a:pPr algn="ctr" eaLnBrk="1" hangingPunct="1"/>
            <a:r>
              <a:rPr lang="en-US" b="1" dirty="0">
                <a:ln>
                  <a:noFill/>
                </a:ln>
                <a:effectLst/>
                <a:latin typeface="Rockwell" charset="0"/>
                <a:ea typeface="ＭＳ Ｐゴシック" charset="0"/>
                <a:cs typeface="ＭＳ Ｐゴシック" charset="0"/>
              </a:rPr>
              <a:t>Shift </a:t>
            </a:r>
            <a:r>
              <a:rPr lang="en-US" b="1" dirty="0" smtClean="0">
                <a:ln>
                  <a:noFill/>
                </a:ln>
                <a:effectLst/>
                <a:latin typeface="Rockwell" charset="0"/>
                <a:ea typeface="ＭＳ Ｐゴシック" charset="0"/>
                <a:cs typeface="ＭＳ Ｐゴシック" charset="0"/>
              </a:rPr>
              <a:t>from </a:t>
            </a:r>
            <a:r>
              <a:rPr lang="en-US" b="1" dirty="0">
                <a:ln>
                  <a:noFill/>
                </a:ln>
                <a:effectLst/>
                <a:latin typeface="Rockwell" charset="0"/>
                <a:ea typeface="ＭＳ Ｐゴシック" charset="0"/>
                <a:cs typeface="ＭＳ Ｐゴシック" charset="0"/>
              </a:rPr>
              <a:t>Acquiring Customers to Maintaining Clients (Exhibit </a:t>
            </a:r>
            <a:r>
              <a:rPr lang="en-US" b="1" dirty="0" smtClean="0">
                <a:ln>
                  <a:noFill/>
                </a:ln>
                <a:effectLst/>
                <a:latin typeface="Rockwell" charset="0"/>
                <a:ea typeface="ＭＳ Ｐゴシック" charset="0"/>
                <a:cs typeface="ＭＳ Ｐゴシック" charset="0"/>
              </a:rPr>
              <a:t>10.1</a:t>
            </a:r>
            <a:r>
              <a:rPr lang="en-US" b="1" dirty="0">
                <a:ln>
                  <a:noFill/>
                </a:ln>
                <a:effectLst/>
                <a:latin typeface="Rockwell" charset="0"/>
                <a:ea typeface="ＭＳ Ｐゴシック" charset="0"/>
                <a:cs typeface="ＭＳ Ｐゴシック" charset="0"/>
              </a:rPr>
              <a:t>)</a:t>
            </a:r>
          </a:p>
        </p:txBody>
      </p:sp>
      <p:sp>
        <p:nvSpPr>
          <p:cNvPr id="3" name="Slide Number Placeholder 2"/>
          <p:cNvSpPr>
            <a:spLocks noGrp="1"/>
          </p:cNvSpPr>
          <p:nvPr>
            <p:ph type="sldNum" sz="quarter" idx="11"/>
          </p:nvPr>
        </p:nvSpPr>
        <p:spPr/>
        <p:txBody>
          <a:bodyPr/>
          <a:lstStyle/>
          <a:p>
            <a:fld id="{FA73B017-5D00-B442-B905-F6B60D945EA7}" type="slidenum">
              <a:rPr lang="en-US" smtClean="0"/>
              <a:pPr/>
              <a:t>6</a:t>
            </a:fld>
            <a:endParaRPr lang="en-US" dirty="0"/>
          </a:p>
        </p:txBody>
      </p:sp>
      <p:pic>
        <p:nvPicPr>
          <p:cNvPr id="1026" name="Picture 2"/>
          <p:cNvPicPr>
            <a:picLocks noChangeAspect="1" noChangeArrowheads="1"/>
          </p:cNvPicPr>
          <p:nvPr/>
        </p:nvPicPr>
        <p:blipFill>
          <a:blip r:embed="rId2"/>
          <a:srcRect/>
          <a:stretch>
            <a:fillRect/>
          </a:stretch>
        </p:blipFill>
        <p:spPr bwMode="auto">
          <a:xfrm>
            <a:off x="1665171" y="2073563"/>
            <a:ext cx="6785092" cy="3652981"/>
          </a:xfrm>
          <a:prstGeom prst="rect">
            <a:avLst/>
          </a:prstGeom>
          <a:noFill/>
          <a:ln w="9525">
            <a:noFill/>
            <a:miter lim="800000"/>
            <a:headEnd/>
            <a:tailEnd/>
          </a:ln>
          <a:effectLst/>
        </p:spPr>
      </p:pic>
    </p:spTree>
    <p:extLst>
      <p:ext uri="{BB962C8B-B14F-4D97-AF65-F5344CB8AC3E}">
        <p14:creationId xmlns:p14="http://schemas.microsoft.com/office/powerpoint/2010/main" val="4181210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Content Placeholder 4"/>
          <p:cNvSpPr>
            <a:spLocks noGrp="1"/>
          </p:cNvSpPr>
          <p:nvPr>
            <p:ph idx="1"/>
          </p:nvPr>
        </p:nvSpPr>
        <p:spPr>
          <a:xfrm>
            <a:off x="1129554" y="1183342"/>
            <a:ext cx="7874750" cy="5138084"/>
          </a:xfrm>
        </p:spPr>
        <p:txBody>
          <a:bodyPr/>
          <a:lstStyle/>
          <a:p>
            <a:r>
              <a:rPr lang="en-US" smtClean="0"/>
              <a:t>The objective of CRM is to move customers from having a simple awareness of the firm and its product offering, through levels of increasing relationship intensity, to the point where the customer becomes a true advocate for the firm and/or its products.</a:t>
            </a:r>
          </a:p>
          <a:p>
            <a:pPr>
              <a:buNone/>
            </a:pPr>
            <a:endParaRPr lang="en-US" smtClean="0"/>
          </a:p>
          <a:p>
            <a:r>
              <a:rPr lang="en-US" smtClean="0"/>
              <a:t>One of the most viable strategies to build customer relationships is to increase the firm’s </a:t>
            </a:r>
            <a:r>
              <a:rPr lang="en-US" i="1" smtClean="0"/>
              <a:t>share of customer</a:t>
            </a:r>
            <a:r>
              <a:rPr lang="en-US" smtClean="0"/>
              <a:t> by focusing more fully on serving the needs of current customers.</a:t>
            </a:r>
          </a:p>
          <a:p>
            <a:pPr eaLnBrk="1" hangingPunct="1">
              <a:lnSpc>
                <a:spcPct val="90000"/>
              </a:lnSpc>
            </a:pPr>
            <a:endParaRPr lang="en-US" smtClean="0">
              <a:ln>
                <a:noFill/>
              </a:ln>
              <a:latin typeface="Rockwell" charset="0"/>
              <a:ea typeface="ＭＳ Ｐゴシック" charset="0"/>
              <a:cs typeface="ＭＳ Ｐゴシック" charset="0"/>
            </a:endParaRPr>
          </a:p>
        </p:txBody>
      </p:sp>
      <p:sp>
        <p:nvSpPr>
          <p:cNvPr id="2" name="Title 1"/>
          <p:cNvSpPr>
            <a:spLocks noGrp="1"/>
          </p:cNvSpPr>
          <p:nvPr>
            <p:ph type="title"/>
          </p:nvPr>
        </p:nvSpPr>
        <p:spPr>
          <a:ln w="9525"/>
          <a:effectLst>
            <a:outerShdw blurRad="63500" dist="25401" dir="2700000" algn="tl" rotWithShape="0">
              <a:srgbClr val="000000">
                <a:alpha val="42999"/>
              </a:srgbClr>
            </a:outerShdw>
          </a:effectLst>
        </p:spPr>
        <p:txBody>
          <a:bodyPr/>
          <a:lstStyle/>
          <a:p>
            <a:pPr algn="ctr" eaLnBrk="1" hangingPunct="1"/>
            <a:r>
              <a:rPr lang="en-US" b="1" dirty="0">
                <a:ln>
                  <a:noFill/>
                </a:ln>
                <a:solidFill>
                  <a:srgbClr val="FF00FF"/>
                </a:solidFill>
                <a:effectLst/>
                <a:latin typeface="Rockwell" charset="0"/>
                <a:ea typeface="ＭＳ Ｐゴシック" charset="0"/>
                <a:cs typeface="ＭＳ Ｐゴシック" charset="0"/>
              </a:rPr>
              <a:t>Developing Relationships in </a:t>
            </a:r>
            <a:r>
              <a:rPr lang="en-US" b="1">
                <a:ln>
                  <a:noFill/>
                </a:ln>
                <a:solidFill>
                  <a:srgbClr val="FF00FF"/>
                </a:solidFill>
                <a:effectLst/>
                <a:latin typeface="Rockwell" charset="0"/>
                <a:ea typeface="ＭＳ Ｐゴシック" charset="0"/>
                <a:cs typeface="ＭＳ Ｐゴシック" charset="0"/>
              </a:rPr>
              <a:t>Consumer </a:t>
            </a:r>
            <a:r>
              <a:rPr lang="en-US" b="1" smtClean="0">
                <a:ln>
                  <a:noFill/>
                </a:ln>
                <a:solidFill>
                  <a:srgbClr val="FF00FF"/>
                </a:solidFill>
                <a:effectLst/>
                <a:latin typeface="Rockwell" charset="0"/>
                <a:ea typeface="ＭＳ Ｐゴシック" charset="0"/>
                <a:cs typeface="ＭＳ Ｐゴシック" charset="0"/>
              </a:rPr>
              <a:t>Markets</a:t>
            </a:r>
            <a:r>
              <a:rPr lang="en-US" smtClean="0">
                <a:solidFill>
                  <a:srgbClr val="FF00FF"/>
                </a:solidFill>
              </a:rPr>
              <a:t>[Exhibit 10.2]</a:t>
            </a:r>
            <a:endParaRPr lang="en-US" b="1" dirty="0">
              <a:ln>
                <a:noFill/>
              </a:ln>
              <a:solidFill>
                <a:srgbClr val="FF00FF"/>
              </a:solidFill>
              <a:effectLst/>
              <a:latin typeface="Rockwell" charset="0"/>
              <a:ea typeface="ＭＳ Ｐゴシック" charset="0"/>
              <a:cs typeface="ＭＳ Ｐゴシック" charset="0"/>
            </a:endParaRPr>
          </a:p>
        </p:txBody>
      </p:sp>
      <p:sp>
        <p:nvSpPr>
          <p:cNvPr id="3" name="Slide Number Placeholder 2"/>
          <p:cNvSpPr>
            <a:spLocks noGrp="1"/>
          </p:cNvSpPr>
          <p:nvPr>
            <p:ph type="sldNum" sz="quarter" idx="11"/>
          </p:nvPr>
        </p:nvSpPr>
        <p:spPr/>
        <p:txBody>
          <a:bodyPr/>
          <a:lstStyle/>
          <a:p>
            <a:fld id="{FA73B017-5D00-B442-B905-F6B60D945EA7}" type="slidenum">
              <a:rPr lang="en-US" smtClean="0"/>
              <a:pPr/>
              <a:t>7</a:t>
            </a:fld>
            <a:endParaRPr lang="en-US" dirty="0"/>
          </a:p>
        </p:txBody>
      </p:sp>
    </p:spTree>
    <p:extLst>
      <p:ext uri="{BB962C8B-B14F-4D97-AF65-F5344CB8AC3E}">
        <p14:creationId xmlns:p14="http://schemas.microsoft.com/office/powerpoint/2010/main" val="7035795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11274" y="251012"/>
            <a:ext cx="7693029" cy="5725401"/>
          </a:xfrm>
        </p:spPr>
        <p:txBody>
          <a:bodyPr/>
          <a:lstStyle/>
          <a:p>
            <a:r>
              <a:rPr lang="en-US" smtClean="0"/>
              <a:t>Focusing on share of customer requires an understanding that customers have different needs and that not all customers have equal value to a firm.</a:t>
            </a:r>
          </a:p>
          <a:p>
            <a:pPr>
              <a:buNone/>
            </a:pPr>
            <a:endParaRPr lang="en-US" smtClean="0"/>
          </a:p>
          <a:p>
            <a:r>
              <a:rPr lang="en-US" smtClean="0"/>
              <a:t>Some customers—those that require considerable handholding or that frequently return products—are simply too expensive to keep given the low level of profits they generate.</a:t>
            </a:r>
          </a:p>
          <a:p>
            <a:pPr>
              <a:buNone/>
            </a:pPr>
            <a:endParaRPr lang="en-US" smtClean="0"/>
          </a:p>
          <a:p>
            <a:r>
              <a:rPr lang="en-US" smtClean="0"/>
              <a:t>The firm’s top-tier customers are the most obvious candidates for retention strategies. [Exhibit 10.3]</a:t>
            </a:r>
          </a:p>
          <a:p>
            <a:endParaRPr lang="en-US"/>
          </a:p>
        </p:txBody>
      </p:sp>
      <p:sp>
        <p:nvSpPr>
          <p:cNvPr id="4" name="Slide Number Placeholder 3"/>
          <p:cNvSpPr>
            <a:spLocks noGrp="1"/>
          </p:cNvSpPr>
          <p:nvPr>
            <p:ph type="sldNum" sz="quarter" idx="11"/>
          </p:nvPr>
        </p:nvSpPr>
        <p:spPr/>
        <p:txBody>
          <a:bodyPr/>
          <a:lstStyle/>
          <a:p>
            <a:pPr>
              <a:defRPr/>
            </a:pPr>
            <a:fld id="{7CA3B053-DD34-B645-BCE5-0B617BE5BFE4}" type="slidenum">
              <a:rPr lang="en-US" smtClean="0"/>
              <a:pPr>
                <a:defRPr/>
              </a:pPr>
              <a:t>8</a:t>
            </a:fld>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9525"/>
          <a:effectLst>
            <a:outerShdw blurRad="63500" dist="25401" dir="2700000" algn="tl" rotWithShape="0">
              <a:srgbClr val="000000">
                <a:alpha val="42999"/>
              </a:srgbClr>
            </a:outerShdw>
          </a:effectLst>
        </p:spPr>
        <p:txBody>
          <a:bodyPr/>
          <a:lstStyle/>
          <a:p>
            <a:pPr algn="ctr" eaLnBrk="1" hangingPunct="1"/>
            <a:r>
              <a:rPr lang="en-US" b="1" dirty="0">
                <a:ln>
                  <a:noFill/>
                </a:ln>
                <a:effectLst/>
                <a:latin typeface="Rockwell" charset="0"/>
                <a:ea typeface="ＭＳ Ｐゴシック" charset="0"/>
                <a:cs typeface="ＭＳ Ｐゴシック" charset="0"/>
              </a:rPr>
              <a:t>Stages of Customer Relationship Development (Exhibit </a:t>
            </a:r>
            <a:r>
              <a:rPr lang="en-US" b="1" dirty="0" smtClean="0">
                <a:ln>
                  <a:noFill/>
                </a:ln>
                <a:effectLst/>
                <a:latin typeface="Rockwell" charset="0"/>
                <a:ea typeface="ＭＳ Ｐゴシック" charset="0"/>
                <a:cs typeface="ＭＳ Ｐゴシック" charset="0"/>
              </a:rPr>
              <a:t>10.2</a:t>
            </a:r>
            <a:r>
              <a:rPr lang="en-US" b="1" dirty="0">
                <a:ln>
                  <a:noFill/>
                </a:ln>
                <a:effectLst/>
                <a:latin typeface="Rockwell" charset="0"/>
                <a:ea typeface="ＭＳ Ｐゴシック" charset="0"/>
                <a:cs typeface="ＭＳ Ｐゴシック" charset="0"/>
              </a:rPr>
              <a:t>)</a:t>
            </a:r>
          </a:p>
        </p:txBody>
      </p:sp>
      <p:sp>
        <p:nvSpPr>
          <p:cNvPr id="3" name="Slide Number Placeholder 2"/>
          <p:cNvSpPr>
            <a:spLocks noGrp="1"/>
          </p:cNvSpPr>
          <p:nvPr>
            <p:ph type="sldNum" sz="quarter" idx="11"/>
          </p:nvPr>
        </p:nvSpPr>
        <p:spPr/>
        <p:txBody>
          <a:bodyPr/>
          <a:lstStyle/>
          <a:p>
            <a:fld id="{FA73B017-5D00-B442-B905-F6B60D945EA7}" type="slidenum">
              <a:rPr lang="en-US" smtClean="0"/>
              <a:pPr/>
              <a:t>9</a:t>
            </a:fld>
            <a:endParaRPr lang="en-US" dirty="0"/>
          </a:p>
        </p:txBody>
      </p:sp>
      <p:pic>
        <p:nvPicPr>
          <p:cNvPr id="2050" name="Picture 2"/>
          <p:cNvPicPr>
            <a:picLocks noChangeAspect="1" noChangeArrowheads="1"/>
          </p:cNvPicPr>
          <p:nvPr/>
        </p:nvPicPr>
        <p:blipFill>
          <a:blip r:embed="rId2"/>
          <a:srcRect/>
          <a:stretch>
            <a:fillRect/>
          </a:stretch>
        </p:blipFill>
        <p:spPr bwMode="auto">
          <a:xfrm>
            <a:off x="1731995" y="1544781"/>
            <a:ext cx="6718268" cy="4776644"/>
          </a:xfrm>
          <a:prstGeom prst="rect">
            <a:avLst/>
          </a:prstGeom>
          <a:noFill/>
          <a:ln w="9525">
            <a:noFill/>
            <a:miter lim="800000"/>
            <a:headEnd/>
            <a:tailEnd/>
          </a:ln>
          <a:effectLst/>
        </p:spPr>
      </p:pic>
    </p:spTree>
    <p:extLst>
      <p:ext uri="{BB962C8B-B14F-4D97-AF65-F5344CB8AC3E}">
        <p14:creationId xmlns:p14="http://schemas.microsoft.com/office/powerpoint/2010/main" val="3011392153"/>
      </p:ext>
    </p:extLst>
  </p:cSld>
  <p:clrMapOvr>
    <a:masterClrMapping/>
  </p:clrMapOvr>
  <p:timing>
    <p:tnLst>
      <p:par>
        <p:cTn id="1" dur="indefinite" restart="never" nodeType="tmRoot"/>
      </p:par>
    </p:tnLst>
  </p:timing>
</p:sld>
</file>

<file path=ppt/theme/theme1.xml><?xml version="1.0" encoding="utf-8"?>
<a:theme xmlns:a="http://schemas.openxmlformats.org/drawingml/2006/main" name="Cengag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Advantage">
      <a:majorFont>
        <a:latin typeface="Rockwell"/>
        <a:ea typeface=""/>
        <a:cs typeface=""/>
        <a:font script="Jpan" typeface="ＭＳ ゴシック"/>
      </a:majorFont>
      <a:minorFont>
        <a:latin typeface="Rockwell"/>
        <a:ea typeface=""/>
        <a:cs typeface=""/>
        <a:font script="Jpan" typeface="ＭＳ ゴシック"/>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Advantage.thmx</Template>
  <TotalTime>1025</TotalTime>
  <Words>2948</Words>
  <Application>Microsoft Office PowerPoint</Application>
  <PresentationFormat>On-screen Show (4:3)</PresentationFormat>
  <Paragraphs>213</Paragraphs>
  <Slides>45</Slides>
  <Notes>1</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Cengage</vt:lpstr>
      <vt:lpstr>Developing and Maintaining Long-Term Customer Relationships</vt:lpstr>
      <vt:lpstr>Introduction</vt:lpstr>
      <vt:lpstr>Managing Customer Relationships</vt:lpstr>
      <vt:lpstr>PowerPoint Presentation</vt:lpstr>
      <vt:lpstr>PowerPoint Presentation</vt:lpstr>
      <vt:lpstr>Shift from Acquiring Customers to Maintaining Clients (Exhibit 10.1)</vt:lpstr>
      <vt:lpstr>Developing Relationships in Consumer Markets[Exhibit 10.2]</vt:lpstr>
      <vt:lpstr>PowerPoint Presentation</vt:lpstr>
      <vt:lpstr>Stages of Customer Relationship Development (Exhibit 10.2)</vt:lpstr>
      <vt:lpstr>PowerPoint Presentation</vt:lpstr>
      <vt:lpstr>Developing Relationships in Business Markets</vt:lpstr>
      <vt:lpstr>PowerPoint Presentation</vt:lpstr>
      <vt:lpstr>PowerPoint Presentation</vt:lpstr>
      <vt:lpstr>PowerPoint Presentation</vt:lpstr>
      <vt:lpstr>Quality and Value: The Keys to Developing Customer Relationships </vt:lpstr>
      <vt:lpstr>Understanding the Role of Quality</vt:lpstr>
      <vt:lpstr>PowerPoint Presentation</vt:lpstr>
      <vt:lpstr>PowerPoint Presentation</vt:lpstr>
      <vt:lpstr>Components of the Total Product Offering (Exhibit 10.4)</vt:lpstr>
      <vt:lpstr>PowerPoint Presentation</vt:lpstr>
      <vt:lpstr>Delivering Superior Quality</vt:lpstr>
      <vt:lpstr>PowerPoint Presentation</vt:lpstr>
      <vt:lpstr>Understanding the Role of Value</vt:lpstr>
      <vt:lpstr>Connections Between Value and the Marketing Program (Exhibit 10.5)</vt:lpstr>
      <vt:lpstr> Core Product, Supplemental Product, and Experiential Quality </vt:lpstr>
      <vt:lpstr>Monetary and Nonmonetary Costs</vt:lpstr>
      <vt:lpstr>Competing on Value</vt:lpstr>
      <vt:lpstr>Customer Satisfaction: The Key to Customer Retention</vt:lpstr>
      <vt:lpstr>Understanding Customer Expectations </vt:lpstr>
      <vt:lpstr>Range of Customer Expectations (Exhibit 10.6)</vt:lpstr>
      <vt:lpstr>The Zone of  Tolerance</vt:lpstr>
      <vt:lpstr>PowerPoint Presentation</vt:lpstr>
      <vt:lpstr>The Zone of Tolerance (Exhibit 10.7)</vt:lpstr>
      <vt:lpstr>Managing Customer Expectations</vt:lpstr>
      <vt:lpstr>Satisfaction versus Quality versus Value</vt:lpstr>
      <vt:lpstr>PowerPoint Presentation</vt:lpstr>
      <vt:lpstr>Customer Satisfaction and Customer Retention</vt:lpstr>
      <vt:lpstr>Examples of Customer Satisfaction Guarantees (Exhibit 10.8)</vt:lpstr>
      <vt:lpstr>PowerPoint Presentation</vt:lpstr>
      <vt:lpstr>PowerPoint Presentation</vt:lpstr>
      <vt:lpstr>PowerPoint Presentation</vt:lpstr>
      <vt:lpstr>Customer Satisfaction Measurement</vt:lpstr>
      <vt:lpstr>PowerPoint Presentation</vt:lpstr>
      <vt:lpstr>PowerPoint Presentation</vt:lpstr>
      <vt:lpstr>Measuring Expectations and Performance (Exhibit 10.9)</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Michael Hartline</dc:creator>
  <cp:lastModifiedBy>Heyam Almousa</cp:lastModifiedBy>
  <cp:revision>147</cp:revision>
  <dcterms:created xsi:type="dcterms:W3CDTF">2010-03-09T18:52:43Z</dcterms:created>
  <dcterms:modified xsi:type="dcterms:W3CDTF">2018-09-16T08:59:28Z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83952724</vt:i4>
  </property>
  <property fmtid="{D5CDD505-2E9C-101B-9397-08002B2CF9AE}" pid="3" name="_NewReviewCycle">
    <vt:lpwstr/>
  </property>
  <property fmtid="{D5CDD505-2E9C-101B-9397-08002B2CF9AE}" pid="4" name="_EmailSubject">
    <vt:lpwstr>PowerPoint Template</vt:lpwstr>
  </property>
  <property fmtid="{D5CDD505-2E9C-101B-9397-08002B2CF9AE}" pid="5" name="_AuthorEmail">
    <vt:lpwstr>Sarah.Blasco@cengage.com</vt:lpwstr>
  </property>
  <property fmtid="{D5CDD505-2E9C-101B-9397-08002B2CF9AE}" pid="6" name="_AuthorEmailDisplayName">
    <vt:lpwstr>Blasco, Sarah</vt:lpwstr>
  </property>
</Properties>
</file>