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8"/>
  </p:notesMasterIdLst>
  <p:handoutMasterIdLst>
    <p:handoutMasterId r:id="rId49"/>
  </p:handoutMasterIdLst>
  <p:sldIdLst>
    <p:sldId id="256" r:id="rId2"/>
    <p:sldId id="257" r:id="rId3"/>
    <p:sldId id="277" r:id="rId4"/>
    <p:sldId id="299" r:id="rId5"/>
    <p:sldId id="303" r:id="rId6"/>
    <p:sldId id="304" r:id="rId7"/>
    <p:sldId id="312" r:id="rId8"/>
    <p:sldId id="279" r:id="rId9"/>
    <p:sldId id="278" r:id="rId10"/>
    <p:sldId id="300" r:id="rId11"/>
    <p:sldId id="280" r:id="rId12"/>
    <p:sldId id="258" r:id="rId13"/>
    <p:sldId id="259" r:id="rId14"/>
    <p:sldId id="306" r:id="rId15"/>
    <p:sldId id="305" r:id="rId16"/>
    <p:sldId id="261" r:id="rId17"/>
    <p:sldId id="283" r:id="rId18"/>
    <p:sldId id="284" r:id="rId19"/>
    <p:sldId id="285" r:id="rId20"/>
    <p:sldId id="286" r:id="rId21"/>
    <p:sldId id="262" r:id="rId22"/>
    <p:sldId id="264" r:id="rId23"/>
    <p:sldId id="263" r:id="rId24"/>
    <p:sldId id="265" r:id="rId25"/>
    <p:sldId id="287" r:id="rId26"/>
    <p:sldId id="288" r:id="rId27"/>
    <p:sldId id="307" r:id="rId28"/>
    <p:sldId id="310" r:id="rId29"/>
    <p:sldId id="289" r:id="rId30"/>
    <p:sldId id="268" r:id="rId31"/>
    <p:sldId id="269" r:id="rId32"/>
    <p:sldId id="290" r:id="rId33"/>
    <p:sldId id="291" r:id="rId34"/>
    <p:sldId id="293" r:id="rId35"/>
    <p:sldId id="294" r:id="rId36"/>
    <p:sldId id="292" r:id="rId37"/>
    <p:sldId id="295" r:id="rId38"/>
    <p:sldId id="301" r:id="rId39"/>
    <p:sldId id="302" r:id="rId40"/>
    <p:sldId id="311" r:id="rId41"/>
    <p:sldId id="296" r:id="rId42"/>
    <p:sldId id="308" r:id="rId43"/>
    <p:sldId id="309" r:id="rId44"/>
    <p:sldId id="270" r:id="rId45"/>
    <p:sldId id="274" r:id="rId46"/>
    <p:sldId id="297"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41" autoAdjust="0"/>
    <p:restoredTop sz="78571" autoAdjust="0"/>
  </p:normalViewPr>
  <p:slideViewPr>
    <p:cSldViewPr snapToGrid="0">
      <p:cViewPr varScale="1">
        <p:scale>
          <a:sx n="115" d="100"/>
          <a:sy n="115" d="100"/>
        </p:scale>
        <p:origin x="-3672" y="-112"/>
      </p:cViewPr>
      <p:guideLst>
        <p:guide orient="horz" pos="2160"/>
        <p:guide orient="horz" pos="704"/>
        <p:guide orient="horz" pos="122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72F42C1-F2C7-45C6-B55B-7FB57A9932E4}" type="datetimeFigureOut">
              <a:rPr lang="en-US"/>
              <a:pPr>
                <a:defRPr/>
              </a:pPr>
              <a:t>2/12/13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2A29B41-9528-4F36-AF53-3D36D17852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69F1326-6091-4429-A8E8-358F05AC6481}" type="datetimeFigureOut">
              <a:rPr lang="en-US"/>
              <a:pPr>
                <a:defRPr/>
              </a:pPr>
              <a:t>2/12/13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C44B702-86A6-4ECF-83D9-28526300FB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3DC3BC-E3D8-4E0B-A938-FA4399CF63CA}"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D971F0-AC31-46CE-8A0B-623EF085E4E1}"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3614B-9CB8-42E9-91B1-E2D520EF0A56}" type="slidenum">
              <a:rPr lang="en-US">
                <a:ea typeface="Arial" pitchFamily="-72" charset="0"/>
                <a:cs typeface="Arial" pitchFamily="-72" charset="0"/>
              </a:rPr>
              <a:pPr fontAlgn="base">
                <a:spcBef>
                  <a:spcPct val="0"/>
                </a:spcBef>
                <a:spcAft>
                  <a:spcPct val="0"/>
                </a:spcAft>
              </a:pPr>
              <a:t>11</a:t>
            </a:fld>
            <a:endParaRPr lang="en-US">
              <a:ea typeface="Arial" pitchFamily="-72" charset="0"/>
              <a:cs typeface="Arial" pitchFamily="-7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98EAF-2CE5-4E7A-A7EA-1507160DCB41}"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799CE-58BB-41C7-946D-825588FEA80F}"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E7013-06E2-44B5-97E8-BAFCB8AA894D}"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9E017E-16A3-4CE3-9CE9-6B953F9D9FAF}"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C86526-6FD8-453D-B1E9-6A9C8414DAA5}"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A85271-2B64-4BF6-92AC-622ED60BD211}" type="slidenum">
              <a:rPr lang="en-US">
                <a:ea typeface="Arial" pitchFamily="-72" charset="0"/>
                <a:cs typeface="Arial" pitchFamily="-72" charset="0"/>
              </a:rPr>
              <a:pPr fontAlgn="base">
                <a:spcBef>
                  <a:spcPct val="0"/>
                </a:spcBef>
                <a:spcAft>
                  <a:spcPct val="0"/>
                </a:spcAft>
              </a:pPr>
              <a:t>17</a:t>
            </a:fld>
            <a:endParaRPr lang="en-US">
              <a:ea typeface="Arial" pitchFamily="-72" charset="0"/>
              <a:cs typeface="Arial" pitchFamily="-7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B61D8F-1C82-4E87-84BD-7672DE3F5C06}" type="slidenum">
              <a:rPr lang="en-US">
                <a:ea typeface="Arial" pitchFamily="-72" charset="0"/>
                <a:cs typeface="Arial" pitchFamily="-72" charset="0"/>
              </a:rPr>
              <a:pPr fontAlgn="base">
                <a:spcBef>
                  <a:spcPct val="0"/>
                </a:spcBef>
                <a:spcAft>
                  <a:spcPct val="0"/>
                </a:spcAft>
              </a:pPr>
              <a:t>18</a:t>
            </a:fld>
            <a:endParaRPr lang="en-US">
              <a:ea typeface="Arial" pitchFamily="-72" charset="0"/>
              <a:cs typeface="Arial" pitchFamily="-7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5725F-2843-4AAB-B830-B0411C3D0A5E}" type="slidenum">
              <a:rPr lang="en-US">
                <a:ea typeface="Arial" pitchFamily="-72" charset="0"/>
                <a:cs typeface="Arial" pitchFamily="-72" charset="0"/>
              </a:rPr>
              <a:pPr fontAlgn="base">
                <a:spcBef>
                  <a:spcPct val="0"/>
                </a:spcBef>
                <a:spcAft>
                  <a:spcPct val="0"/>
                </a:spcAft>
              </a:pPr>
              <a:t>19</a:t>
            </a:fld>
            <a:endParaRPr lang="en-US">
              <a:ea typeface="Arial" pitchFamily="-72" charset="0"/>
              <a:cs typeface="Arial"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62DAF-127B-4D22-B267-8BE53B0FC383}"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60E0DD-EC10-456A-BC01-61840F993A59}" type="slidenum">
              <a:rPr lang="en-US">
                <a:ea typeface="Arial" pitchFamily="-72" charset="0"/>
                <a:cs typeface="Arial" pitchFamily="-72" charset="0"/>
              </a:rPr>
              <a:pPr fontAlgn="base">
                <a:spcBef>
                  <a:spcPct val="0"/>
                </a:spcBef>
                <a:spcAft>
                  <a:spcPct val="0"/>
                </a:spcAft>
              </a:pPr>
              <a:t>20</a:t>
            </a:fld>
            <a:endParaRPr lang="en-US">
              <a:ea typeface="Arial" pitchFamily="-72" charset="0"/>
              <a:cs typeface="Arial" pitchFamily="-7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C68873-164A-445D-8380-879D32A9471C}"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4B8F76-9605-47BD-B25B-6DEB5BABEA56}"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D0ECE-9556-4BAC-AE87-2A6055B877F7}"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1C5D23-ED69-43AD-B29F-5382E39A03E5}"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3C74C9-1B95-4CA8-A54D-D71430EB7713}" type="slidenum">
              <a:rPr lang="en-US">
                <a:ea typeface="Arial" pitchFamily="-72" charset="0"/>
                <a:cs typeface="Arial" pitchFamily="-72" charset="0"/>
              </a:rPr>
              <a:pPr fontAlgn="base">
                <a:spcBef>
                  <a:spcPct val="0"/>
                </a:spcBef>
                <a:spcAft>
                  <a:spcPct val="0"/>
                </a:spcAft>
              </a:pPr>
              <a:t>25</a:t>
            </a:fld>
            <a:endParaRPr lang="en-US">
              <a:ea typeface="Arial" pitchFamily="-72" charset="0"/>
              <a:cs typeface="Arial" pitchFamily="-7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4A627-AF65-4D63-AF53-FB71F6BE10E1}" type="slidenum">
              <a:rPr lang="en-US">
                <a:ea typeface="Arial" pitchFamily="-72" charset="0"/>
                <a:cs typeface="Arial" pitchFamily="-72" charset="0"/>
              </a:rPr>
              <a:pPr fontAlgn="base">
                <a:spcBef>
                  <a:spcPct val="0"/>
                </a:spcBef>
                <a:spcAft>
                  <a:spcPct val="0"/>
                </a:spcAft>
              </a:pPr>
              <a:t>26</a:t>
            </a:fld>
            <a:endParaRPr lang="en-US">
              <a:ea typeface="Arial" pitchFamily="-72" charset="0"/>
              <a:cs typeface="Arial" pitchFamily="-7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4D637-63DB-4129-BA03-A6FFD146F32D}"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90AFA-8A6F-4C45-BF60-45214F4D6B75}"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3C0DC-CC8B-4729-A021-24D77C2CC7EC}" type="slidenum">
              <a:rPr lang="en-US">
                <a:ea typeface="Arial" pitchFamily="-72" charset="0"/>
                <a:cs typeface="Arial" pitchFamily="-72" charset="0"/>
              </a:rPr>
              <a:pPr fontAlgn="base">
                <a:spcBef>
                  <a:spcPct val="0"/>
                </a:spcBef>
                <a:spcAft>
                  <a:spcPct val="0"/>
                </a:spcAft>
              </a:pPr>
              <a:t>29</a:t>
            </a:fld>
            <a:endParaRPr lang="en-US">
              <a:ea typeface="Arial" pitchFamily="-72" charset="0"/>
              <a:cs typeface="Arial"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4A8B0C-A2F4-4C74-BCCF-01E53CE9D574}"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EF771-6CB1-4013-9C1F-C7D4318BBD75}"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ADD83C-4F03-40EE-AB33-822F61FD1E44}"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96C419-BABB-4550-B983-F11A5CDCC4FF}" type="slidenum">
              <a:rPr lang="en-US">
                <a:ea typeface="Arial" pitchFamily="-72" charset="0"/>
                <a:cs typeface="Arial" pitchFamily="-72" charset="0"/>
              </a:rPr>
              <a:pPr fontAlgn="base">
                <a:spcBef>
                  <a:spcPct val="0"/>
                </a:spcBef>
                <a:spcAft>
                  <a:spcPct val="0"/>
                </a:spcAft>
              </a:pPr>
              <a:t>32</a:t>
            </a:fld>
            <a:endParaRPr lang="en-US">
              <a:ea typeface="Arial" pitchFamily="-72" charset="0"/>
              <a:cs typeface="Arial" pitchFamily="-7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5E6022-DBE0-4221-A6FB-B589C62FC4CF}" type="slidenum">
              <a:rPr lang="en-US">
                <a:ea typeface="Arial" pitchFamily="-72" charset="0"/>
                <a:cs typeface="Arial" pitchFamily="-72" charset="0"/>
              </a:rPr>
              <a:pPr fontAlgn="base">
                <a:spcBef>
                  <a:spcPct val="0"/>
                </a:spcBef>
                <a:spcAft>
                  <a:spcPct val="0"/>
                </a:spcAft>
              </a:pPr>
              <a:t>33</a:t>
            </a:fld>
            <a:endParaRPr lang="en-US">
              <a:ea typeface="Arial" pitchFamily="-72" charset="0"/>
              <a:cs typeface="Arial" pitchFamily="-7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52EE1E-F520-4963-B411-4545B02EAAA8}" type="slidenum">
              <a:rPr lang="en-US">
                <a:ea typeface="Arial" pitchFamily="-72" charset="0"/>
                <a:cs typeface="Arial" pitchFamily="-72" charset="0"/>
              </a:rPr>
              <a:pPr fontAlgn="base">
                <a:spcBef>
                  <a:spcPct val="0"/>
                </a:spcBef>
                <a:spcAft>
                  <a:spcPct val="0"/>
                </a:spcAft>
              </a:pPr>
              <a:t>34</a:t>
            </a:fld>
            <a:endParaRPr lang="en-US">
              <a:ea typeface="Arial" pitchFamily="-72" charset="0"/>
              <a:cs typeface="Arial" pitchFamily="-7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A22E0-8E06-4728-AA7B-6E73A9BC4402}" type="slidenum">
              <a:rPr lang="en-US">
                <a:ea typeface="Arial" pitchFamily="-72" charset="0"/>
                <a:cs typeface="Arial" pitchFamily="-72" charset="0"/>
              </a:rPr>
              <a:pPr fontAlgn="base">
                <a:spcBef>
                  <a:spcPct val="0"/>
                </a:spcBef>
                <a:spcAft>
                  <a:spcPct val="0"/>
                </a:spcAft>
              </a:pPr>
              <a:t>35</a:t>
            </a:fld>
            <a:endParaRPr lang="en-US">
              <a:ea typeface="Arial" pitchFamily="-72" charset="0"/>
              <a:cs typeface="Arial" pitchFamily="-7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1F7F81-DA44-4F9E-ABE0-78B94E79D33B}" type="slidenum">
              <a:rPr lang="en-US">
                <a:ea typeface="Arial" pitchFamily="-72" charset="0"/>
                <a:cs typeface="Arial" pitchFamily="-72" charset="0"/>
              </a:rPr>
              <a:pPr fontAlgn="base">
                <a:spcBef>
                  <a:spcPct val="0"/>
                </a:spcBef>
                <a:spcAft>
                  <a:spcPct val="0"/>
                </a:spcAft>
              </a:pPr>
              <a:t>36</a:t>
            </a:fld>
            <a:endParaRPr lang="en-US">
              <a:ea typeface="Arial" pitchFamily="-72" charset="0"/>
              <a:cs typeface="Arial" pitchFamily="-7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C3DC63-FF58-457E-A7D7-944FD027E38E}" type="slidenum">
              <a:rPr lang="en-US">
                <a:ea typeface="Arial" pitchFamily="-72" charset="0"/>
                <a:cs typeface="Arial" pitchFamily="-72" charset="0"/>
              </a:rPr>
              <a:pPr fontAlgn="base">
                <a:spcBef>
                  <a:spcPct val="0"/>
                </a:spcBef>
                <a:spcAft>
                  <a:spcPct val="0"/>
                </a:spcAft>
              </a:pPr>
              <a:t>37</a:t>
            </a:fld>
            <a:endParaRPr lang="en-US">
              <a:ea typeface="Arial" pitchFamily="-72" charset="0"/>
              <a:cs typeface="Arial" pitchFamily="-7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1021E-3A46-4C46-9626-DCBE621DF63C}" type="slidenum">
              <a:rPr lang="en-US">
                <a:ea typeface="Arial" pitchFamily="-72" charset="0"/>
                <a:cs typeface="Arial" pitchFamily="-72" charset="0"/>
              </a:rPr>
              <a:pPr fontAlgn="base">
                <a:spcBef>
                  <a:spcPct val="0"/>
                </a:spcBef>
                <a:spcAft>
                  <a:spcPct val="0"/>
                </a:spcAft>
              </a:pPr>
              <a:t>38</a:t>
            </a:fld>
            <a:endParaRPr lang="en-US">
              <a:ea typeface="Arial" pitchFamily="-72" charset="0"/>
              <a:cs typeface="Arial" pitchFamily="-72"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FC571-D9A5-482F-8A29-B0389CD41C04}" type="slidenum">
              <a:rPr lang="en-US">
                <a:ea typeface="Arial" pitchFamily="-72" charset="0"/>
                <a:cs typeface="Arial" pitchFamily="-72" charset="0"/>
              </a:rPr>
              <a:pPr fontAlgn="base">
                <a:spcBef>
                  <a:spcPct val="0"/>
                </a:spcBef>
                <a:spcAft>
                  <a:spcPct val="0"/>
                </a:spcAft>
              </a:pPr>
              <a:t>39</a:t>
            </a:fld>
            <a:endParaRPr lang="en-US">
              <a:ea typeface="Arial" pitchFamily="-72" charset="0"/>
              <a:cs typeface="Arial"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B57D44-C22E-4859-A2A0-14504744EE41}"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481160-42DF-4463-8C97-B6711D0594DA}"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DDB4AD-FF86-4A1A-B9BA-33F9E9D3FD88}" type="slidenum">
              <a:rPr lang="en-US">
                <a:ea typeface="Arial" pitchFamily="-72" charset="0"/>
                <a:cs typeface="Arial" pitchFamily="-72" charset="0"/>
              </a:rPr>
              <a:pPr fontAlgn="base">
                <a:spcBef>
                  <a:spcPct val="0"/>
                </a:spcBef>
                <a:spcAft>
                  <a:spcPct val="0"/>
                </a:spcAft>
              </a:pPr>
              <a:t>41</a:t>
            </a:fld>
            <a:endParaRPr lang="en-US">
              <a:ea typeface="Arial" pitchFamily="-72" charset="0"/>
              <a:cs typeface="Arial" pitchFamily="-7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6A7A27-92CC-4A79-844E-4D6219E22F77}"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072A9-A8DA-4566-B683-5E3B840F76FB}" type="slidenum">
              <a:rPr lang="en-US">
                <a:ea typeface="ＭＳ Ｐゴシック" pitchFamily="-72" charset="-128"/>
                <a:cs typeface="ＭＳ Ｐゴシック" pitchFamily="-72" charset="-128"/>
              </a:rPr>
              <a:pPr fontAlgn="base">
                <a:spcBef>
                  <a:spcPct val="0"/>
                </a:spcBef>
                <a:spcAft>
                  <a:spcPct val="0"/>
                </a:spcAft>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38275-79BD-42E5-B1BF-0CF1FA508CB9}" type="slidenum">
              <a:rPr lang="en-US">
                <a:ea typeface="ＭＳ Ｐゴシック" pitchFamily="-72" charset="-128"/>
                <a:cs typeface="ＭＳ Ｐゴシック" pitchFamily="-72" charset="-128"/>
              </a:rPr>
              <a:pPr fontAlgn="base">
                <a:spcBef>
                  <a:spcPct val="0"/>
                </a:spcBef>
                <a:spcAft>
                  <a:spcPct val="0"/>
                </a:spcAft>
              </a:pPr>
              <a:t>44</a:t>
            </a:fld>
            <a:endParaRPr lang="en-US">
              <a:ea typeface="ＭＳ Ｐゴシック" pitchFamily="-72" charset="-128"/>
              <a:cs typeface="ＭＳ Ｐゴシック" pitchFamily="-7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8511E-64F3-4A00-AC11-0E595C0E7100}" type="slidenum">
              <a:rPr lang="en-US">
                <a:ea typeface="ＭＳ Ｐゴシック" pitchFamily="-72" charset="-128"/>
                <a:cs typeface="ＭＳ Ｐゴシック" pitchFamily="-72" charset="-128"/>
              </a:rPr>
              <a:pPr fontAlgn="base">
                <a:spcBef>
                  <a:spcPct val="0"/>
                </a:spcBef>
                <a:spcAft>
                  <a:spcPct val="0"/>
                </a:spcAft>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xfrm>
            <a:off x="1114425" y="703263"/>
            <a:ext cx="4629150" cy="3473450"/>
          </a:xfrm>
          <a:noFill/>
          <a:ln>
            <a:solidFill>
              <a:srgbClr val="000000"/>
            </a:solidFill>
            <a:miter lim="800000"/>
            <a:headEnd/>
            <a:tailEnd/>
          </a:ln>
        </p:spPr>
      </p:sp>
      <p:sp>
        <p:nvSpPr>
          <p:cNvPr id="1085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17BE2-0382-4E4B-B712-5BCA08C26D94}"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88F14E-A92E-4A17-80EB-363DD5C2E451}"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94DC4-8D6D-4FBF-8DF6-B959BC62FC98}"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B59CDF-1A39-4635-98EB-86929A9DBA39}" type="slidenum">
              <a:rPr lang="en-US">
                <a:ea typeface="Arial" pitchFamily="-72" charset="0"/>
                <a:cs typeface="Arial" pitchFamily="-72" charset="0"/>
              </a:rPr>
              <a:pPr fontAlgn="base">
                <a:spcBef>
                  <a:spcPct val="0"/>
                </a:spcBef>
                <a:spcAft>
                  <a:spcPct val="0"/>
                </a:spcAft>
              </a:pPr>
              <a:t>8</a:t>
            </a:fld>
            <a:endParaRPr lang="en-US">
              <a:ea typeface="Arial" pitchFamily="-72" charset="0"/>
              <a:cs typeface="Arial"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A5672-3D8A-42EA-8942-64552FF85E32}" type="slidenum">
              <a:rPr lang="en-US">
                <a:ea typeface="Arial" pitchFamily="-72" charset="0"/>
                <a:cs typeface="Arial" pitchFamily="-72" charset="0"/>
              </a:rPr>
              <a:pPr fontAlgn="base">
                <a:spcBef>
                  <a:spcPct val="0"/>
                </a:spcBef>
                <a:spcAft>
                  <a:spcPct val="0"/>
                </a:spcAft>
              </a:pPr>
              <a:t>9</a:t>
            </a:fld>
            <a:endParaRPr lang="en-US">
              <a:ea typeface="Arial" pitchFamily="-72" charset="0"/>
              <a:cs typeface="Arial" pitchFamily="-7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0FF39EC-6858-45B8-BF71-AD1876C10ACA}" type="datetimeFigureOut">
              <a:rPr lang="en-US"/>
              <a:pPr>
                <a:defRPr/>
              </a:pPr>
              <a:t>2/12/13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E0A6341B-BF24-4CFB-8CA1-02E89FA0F59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74BD4D6-42C4-4962-94C7-B6E97190BD59}"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3B30F2-D406-4A73-929E-40500420DD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492A3AF-82A6-4B57-8F72-F6CA8E1A593B}"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D03ABC3-8190-4911-9A38-F5DE182B7C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10-</a:t>
            </a:r>
            <a:fld id="{D0C80FA6-6B4F-4206-B2B7-4D5A922598D1}"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9247BFC-B971-4DBB-A96A-C820F85F21A1}" type="datetimeFigureOut">
              <a:rPr lang="en-US"/>
              <a:pPr>
                <a:defRPr/>
              </a:pPr>
              <a:t>2/12/13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1E9B13-CE7B-4F93-B0BC-92A6671DFC52}" type="datetimeFigureOut">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AC7C2C-9D09-4F16-B000-137BCDB33F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18C315C-D084-4498-B1B5-47A8D6F3D6B5}"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B583EC9-925C-465D-96AA-B40D4A93FC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chor="b"/>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FF76062-2C66-4D07-A4DD-B397FE7D1AE9}" type="datetimeFigureOut">
              <a:rPr lang="en-US"/>
              <a:pPr>
                <a:defRPr/>
              </a:pPr>
              <a:t>2/12/13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A8D7F26-5F41-4A67-90E6-884FDDC1FC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10-</a:t>
            </a:r>
            <a:fld id="{E530C637-A9C9-4BE8-9FB4-EFD4510E27A3}"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535125"/>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5A876724-4E81-4B3E-A884-CC4DF83BCD33}" type="datetimeFigureOut">
              <a:rPr lang="en-US"/>
              <a:pPr>
                <a:defRPr/>
              </a:pPr>
              <a:t>2/12/13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10-</a:t>
            </a:r>
            <a:fld id="{803830A8-C779-4072-B8DD-621DEA235841}"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4" name="Date Placeholder 1"/>
          <p:cNvSpPr>
            <a:spLocks noGrp="1"/>
          </p:cNvSpPr>
          <p:nvPr>
            <p:ph type="dt" sz="half" idx="10"/>
          </p:nvPr>
        </p:nvSpPr>
        <p:spPr/>
        <p:txBody>
          <a:bodyPr/>
          <a:lstStyle>
            <a:lvl1pPr>
              <a:defRPr/>
            </a:lvl1pPr>
          </a:lstStyle>
          <a:p>
            <a:pPr>
              <a:defRPr/>
            </a:pPr>
            <a:fld id="{0AFDBB00-8498-4B2B-B3A1-A85061B684EC}" type="datetimeFigureOut">
              <a:rPr lang="en-US"/>
              <a:pPr>
                <a:defRPr/>
              </a:pPr>
              <a:t>2/12/13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A459883-CC06-4A62-9249-D6D9739EDFCD}"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09BF443-7CC0-4167-B404-F16217A935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nchor="b"/>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7201280-CCF0-4D53-B6F0-548CAF240D36}" type="datetimeFigureOut">
              <a:rPr lang="en-US"/>
              <a:pPr>
                <a:defRPr/>
              </a:pPr>
              <a:t>2/12/13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B8C4810-DBE1-47BD-B2A8-F45349CBA5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534988"/>
            <a:ext cx="8229600" cy="1143000"/>
          </a:xfrm>
          <a:prstGeom prst="rect">
            <a:avLst/>
          </a:prstGeom>
          <a:noFill/>
          <a:ln w="9525">
            <a:noFill/>
            <a:miter lim="800000"/>
            <a:headEnd/>
            <a:tailEnd/>
          </a:ln>
        </p:spPr>
        <p:txBody>
          <a:bodyPr vert="horz" wrap="square" lIns="0" tIns="45720" rIns="0" bIns="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50520322-841A-464A-8359-85D92B8FD088}" type="datetimeFigureOut">
              <a:rPr lang="en-US"/>
              <a:pPr>
                <a:defRPr/>
              </a:pPr>
              <a:t>2/12/13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18A392FA-A673-426F-8682-8430E8F05D2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69" r:id="rId8"/>
    <p:sldLayoutId id="2147483677" r:id="rId9"/>
    <p:sldLayoutId id="2147483668" r:id="rId10"/>
    <p:sldLayoutId id="2147483667" r:id="rId11"/>
  </p:sldLayoutIdLst>
  <p:txStyles>
    <p:titleStyle>
      <a:lvl1pPr algn="l" rtl="0" fontAlgn="base">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639763" indent="-246063" algn="l" rtl="0" fontAlgn="base">
        <a:spcBef>
          <a:spcPct val="20000"/>
        </a:spcBef>
        <a:spcAft>
          <a:spcPct val="0"/>
        </a:spcAft>
        <a:buClr>
          <a:schemeClr val="accent1"/>
        </a:buClr>
        <a:buSzPct val="85000"/>
        <a:buFont typeface="Wingdings 2" pitchFamily="-72" charset="2"/>
        <a:buChar char=""/>
        <a:defRPr sz="2800" kern="1200">
          <a:solidFill>
            <a:schemeClr val="tx1"/>
          </a:solidFill>
          <a:latin typeface="+mn-lt"/>
          <a:ea typeface="ＭＳ Ｐゴシック" pitchFamily="-72" charset="-128"/>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mtClean="0"/>
              <a:t>Chapter 10</a:t>
            </a:r>
            <a:endParaRPr lang="en-US" dirty="0"/>
          </a:p>
        </p:txBody>
      </p:sp>
      <p:sp>
        <p:nvSpPr>
          <p:cNvPr id="15362" name="Subtitle 2"/>
          <p:cNvSpPr>
            <a:spLocks noGrp="1"/>
          </p:cNvSpPr>
          <p:nvPr>
            <p:ph type="subTitle" idx="1"/>
          </p:nvPr>
        </p:nvSpPr>
        <p:spPr>
          <a:xfrm>
            <a:off x="533400" y="3228975"/>
            <a:ext cx="7854950" cy="1752600"/>
          </a:xfrm>
        </p:spPr>
        <p:txBody>
          <a:bodyPr/>
          <a:lstStyle/>
          <a:p>
            <a:pPr marR="0"/>
            <a:r>
              <a:rPr lang="en-US" smtClean="0"/>
              <a:t>Determining the Size of a Sample</a:t>
            </a:r>
          </a:p>
        </p:txBody>
      </p:sp>
      <p:sp>
        <p:nvSpPr>
          <p:cNvPr id="15363" name="Slide Number Placeholder 8"/>
          <p:cNvSpPr>
            <a:spLocks noGrp="1"/>
          </p:cNvSpPr>
          <p:nvPr/>
        </p:nvSpPr>
        <p:spPr bwMode="auto">
          <a:xfrm>
            <a:off x="8178800" y="6351588"/>
            <a:ext cx="762000" cy="365125"/>
          </a:xfrm>
          <a:prstGeom prst="rect">
            <a:avLst/>
          </a:prstGeom>
          <a:noFill/>
          <a:ln w="9525">
            <a:noFill/>
            <a:miter lim="800000"/>
            <a:headEnd/>
            <a:tailEnd/>
          </a:ln>
        </p:spPr>
        <p:txBody>
          <a:bodyPr lIns="0" tIns="0" rIns="0" bIns="0" anchor="b">
            <a:prstTxWarp prst="textNoShape">
              <a:avLst/>
            </a:prstTxWarp>
          </a:bodyPr>
          <a:lstStyle/>
          <a:p>
            <a:pPr algn="r"/>
            <a:fld id="{EB873C40-6599-49E5-BD2E-3DDC441E5246}" type="slidenum">
              <a:rPr lang="en-US" sz="1200">
                <a:latin typeface="Constantia" pitchFamily="-72" charset="0"/>
              </a:rPr>
              <a:pPr algn="r"/>
              <a:t>1</a:t>
            </a:fld>
            <a:endParaRPr lang="en-US" sz="1200">
              <a:latin typeface="Constantia" pitchFamily="-72" charset="0"/>
            </a:endParaRPr>
          </a:p>
        </p:txBody>
      </p:sp>
      <p:sp>
        <p:nvSpPr>
          <p:cNvPr id="15364" name="Rectangle 4"/>
          <p:cNvSpPr>
            <a:spLocks noChangeArrowheads="1"/>
          </p:cNvSpPr>
          <p:nvPr/>
        </p:nvSpPr>
        <p:spPr bwMode="auto">
          <a:xfrm>
            <a:off x="2892425" y="6438900"/>
            <a:ext cx="2968625" cy="274638"/>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Two Types of Error</a:t>
            </a:r>
          </a:p>
        </p:txBody>
      </p:sp>
      <p:sp>
        <p:nvSpPr>
          <p:cNvPr id="33794" name="Content Placeholder 2"/>
          <p:cNvSpPr>
            <a:spLocks noGrp="1"/>
          </p:cNvSpPr>
          <p:nvPr>
            <p:ph idx="1"/>
          </p:nvPr>
        </p:nvSpPr>
        <p:spPr/>
        <p:txBody>
          <a:bodyPr/>
          <a:lstStyle/>
          <a:p>
            <a:r>
              <a:rPr lang="en-US" b="1" smtClean="0"/>
              <a:t>Nonsampling error</a:t>
            </a:r>
            <a:r>
              <a:rPr lang="en-US" smtClean="0"/>
              <a:t>: pertains to all sources of error other than sample selection method and sample size</a:t>
            </a:r>
          </a:p>
          <a:p>
            <a:r>
              <a:rPr lang="en-US" b="1" smtClean="0"/>
              <a:t>Sampling error</a:t>
            </a:r>
            <a:r>
              <a:rPr lang="en-US" smtClean="0"/>
              <a:t>: involves sample selection and sample size</a:t>
            </a:r>
          </a:p>
          <a:p>
            <a:endParaRPr lang="en-US" smtClean="0"/>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Sample Size and Accuracy</a:t>
            </a:r>
          </a:p>
        </p:txBody>
      </p:sp>
      <p:sp>
        <p:nvSpPr>
          <p:cNvPr id="35842" name="Content Placeholder 1"/>
          <p:cNvSpPr>
            <a:spLocks noGrp="1"/>
          </p:cNvSpPr>
          <p:nvPr>
            <p:ph idx="1"/>
          </p:nvPr>
        </p:nvSpPr>
        <p:spPr/>
        <p:txBody>
          <a:bodyPr/>
          <a:lstStyle/>
          <a:p>
            <a:r>
              <a:rPr lang="en-US" smtClean="0"/>
              <a:t>Which is of these is more accurate? </a:t>
            </a:r>
          </a:p>
          <a:p>
            <a:pPr lvl="1"/>
            <a:r>
              <a:rPr lang="en-US" smtClean="0"/>
              <a:t>A large probability sample or </a:t>
            </a:r>
          </a:p>
          <a:p>
            <a:pPr lvl="1"/>
            <a:r>
              <a:rPr lang="en-US" smtClean="0"/>
              <a:t>A small probability sample? </a:t>
            </a:r>
          </a:p>
          <a:p>
            <a:r>
              <a:rPr lang="en-US" smtClean="0"/>
              <a:t>The larger a probability sample is, the more accurate it is (less sample error). </a:t>
            </a:r>
          </a:p>
          <a:p>
            <a:endParaRPr lang="en-US" smtClean="0"/>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381000" y="1905000"/>
            <a:ext cx="8593138"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2005013" y="836613"/>
            <a:ext cx="4895850" cy="544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a:stretch>
            <a:fillRect/>
          </a:stretch>
        </p:blipFill>
        <p:spPr bwMode="auto">
          <a:xfrm>
            <a:off x="457200" y="2781300"/>
            <a:ext cx="8347075" cy="148590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Sample Error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Variability</a:t>
            </a:r>
          </a:p>
        </p:txBody>
      </p:sp>
      <p:sp>
        <p:nvSpPr>
          <p:cNvPr id="44034" name="Content Placeholder 2"/>
          <p:cNvSpPr>
            <a:spLocks noGrp="1"/>
          </p:cNvSpPr>
          <p:nvPr>
            <p:ph idx="1"/>
          </p:nvPr>
        </p:nvSpPr>
        <p:spPr/>
        <p:txBody>
          <a:bodyPr/>
          <a:lstStyle/>
          <a:p>
            <a:r>
              <a:rPr lang="en-US" b="1" smtClean="0"/>
              <a:t>Variability</a:t>
            </a:r>
            <a:r>
              <a:rPr lang="en-US" smtClean="0"/>
              <a:t> refers to how similar or dissimilar responses are to a given question.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3"/>
          <a:srcRect/>
          <a:stretch>
            <a:fillRect/>
          </a:stretch>
        </p:blipFill>
        <p:spPr bwMode="auto">
          <a:xfrm>
            <a:off x="1295400" y="766763"/>
            <a:ext cx="60944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474663" y="974725"/>
            <a:ext cx="8229600" cy="1143000"/>
          </a:xfrm>
        </p:spPr>
        <p:txBody>
          <a:bodyPr/>
          <a:lstStyle/>
          <a:p>
            <a:r>
              <a:rPr lang="en-US" sz="4800" smtClean="0"/>
              <a:t>The Confidence Interval Method of Determining Sample Size</a:t>
            </a:r>
          </a:p>
        </p:txBody>
      </p:sp>
      <p:sp>
        <p:nvSpPr>
          <p:cNvPr id="48130" name="Content Placeholder 1"/>
          <p:cNvSpPr>
            <a:spLocks noGrp="1"/>
          </p:cNvSpPr>
          <p:nvPr>
            <p:ph idx="1"/>
          </p:nvPr>
        </p:nvSpPr>
        <p:spPr>
          <a:xfrm>
            <a:off x="490538" y="2468563"/>
            <a:ext cx="8229600" cy="4389437"/>
          </a:xfrm>
        </p:spPr>
        <p:txBody>
          <a:bodyPr/>
          <a:lstStyle/>
          <a:p>
            <a:r>
              <a:rPr lang="en-US" b="1" smtClean="0"/>
              <a:t>Confidence interval approach</a:t>
            </a:r>
            <a:r>
              <a:rPr lang="en-US" smtClean="0"/>
              <a:t>: applies the concepts of accuracy, variability, and confidence interval to create a “correct” sample size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Confidence Interval Approach</a:t>
            </a:r>
          </a:p>
        </p:txBody>
      </p:sp>
      <p:sp>
        <p:nvSpPr>
          <p:cNvPr id="50178" name="Content Placeholder 1"/>
          <p:cNvSpPr>
            <a:spLocks noGrp="1"/>
          </p:cNvSpPr>
          <p:nvPr>
            <p:ph idx="1"/>
          </p:nvPr>
        </p:nvSpPr>
        <p:spPr/>
        <p:txBody>
          <a:bodyPr/>
          <a:lstStyle/>
          <a:p>
            <a:r>
              <a:rPr lang="en-US" smtClean="0"/>
              <a:t>The confidence interval approach is based upon the normal curve distribution.</a:t>
            </a:r>
          </a:p>
          <a:p>
            <a:r>
              <a:rPr lang="en-US" smtClean="0"/>
              <a:t>We can use the normal distribution because of the </a:t>
            </a:r>
            <a:r>
              <a:rPr lang="en-US" b="1" smtClean="0"/>
              <a:t>Central Limit Theorem</a:t>
            </a:r>
            <a:r>
              <a:rPr lang="en-US" smtClean="0"/>
              <a:t>.</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Central Limit Theorem</a:t>
            </a:r>
          </a:p>
        </p:txBody>
      </p:sp>
      <p:sp>
        <p:nvSpPr>
          <p:cNvPr id="52226" name="Content Placeholder 1"/>
          <p:cNvSpPr>
            <a:spLocks noGrp="1"/>
          </p:cNvSpPr>
          <p:nvPr>
            <p:ph idx="1"/>
          </p:nvPr>
        </p:nvSpPr>
        <p:spPr/>
        <p:txBody>
          <a:bodyPr/>
          <a:lstStyle/>
          <a:p>
            <a:r>
              <a:rPr lang="en-US" smtClean="0"/>
              <a:t>Since 95% of samples drawn from a population will fall within + or – 1.96 × sample error (this logic is based upon our understanding of the normal curve), we can make the following statement . . .</a:t>
            </a:r>
          </a:p>
          <a:p>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Learning Objectives</a:t>
            </a:r>
          </a:p>
        </p:txBody>
      </p:sp>
      <p:sp>
        <p:nvSpPr>
          <p:cNvPr id="17410" name="Content Placeholder 2"/>
          <p:cNvSpPr>
            <a:spLocks noGrp="1"/>
          </p:cNvSpPr>
          <p:nvPr>
            <p:ph idx="1"/>
          </p:nvPr>
        </p:nvSpPr>
        <p:spPr/>
        <p:txBody>
          <a:bodyPr/>
          <a:lstStyle/>
          <a:p>
            <a:r>
              <a:rPr lang="en-US" smtClean="0"/>
              <a:t>To understand the eight axioms underlying sample size determination with a probability sample</a:t>
            </a:r>
          </a:p>
          <a:p>
            <a:r>
              <a:rPr lang="en-US" smtClean="0"/>
              <a:t>To know how to compute sample size using the confidence interval approach </a:t>
            </a:r>
          </a:p>
          <a:p>
            <a:r>
              <a:rPr lang="en-US" smtClean="0"/>
              <a:t>To become aware of practical considerations in sample size determination</a:t>
            </a:r>
          </a:p>
          <a:p>
            <a:r>
              <a:rPr lang="en-US" smtClean="0"/>
              <a:t>To be able to describe different methods used to decide sample size, including knowing whether a particular method is flawed</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Central Limit Theorem</a:t>
            </a:r>
          </a:p>
        </p:txBody>
      </p:sp>
      <p:sp>
        <p:nvSpPr>
          <p:cNvPr id="54274" name="Content Placeholder 1"/>
          <p:cNvSpPr>
            <a:spLocks noGrp="1"/>
          </p:cNvSpPr>
          <p:nvPr>
            <p:ph idx="1"/>
          </p:nvPr>
        </p:nvSpPr>
        <p:spPr/>
        <p:txBody>
          <a:bodyPr/>
          <a:lstStyle/>
          <a:p>
            <a:r>
              <a:rPr lang="en-US" smtClean="0"/>
              <a:t>If we conducted our study over and over, 1,000 times, we would expect our result to fall within a known range. Based upon this, we say that we are 95% confident that the true population value falls within this range. </a:t>
            </a:r>
          </a:p>
          <a:p>
            <a:endParaRPr lang="en-US" smtClean="0"/>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1381125" y="1328738"/>
            <a:ext cx="6543675" cy="4200525"/>
          </a:xfrm>
          <a:prstGeom prst="rect">
            <a:avLst/>
          </a:prstGeom>
          <a:noFill/>
          <a:ln w="9525">
            <a:noFill/>
            <a:miter lim="800000"/>
            <a:headEnd/>
            <a:tailEnd/>
          </a:ln>
        </p:spPr>
      </p:pic>
      <p:sp>
        <p:nvSpPr>
          <p:cNvPr id="56322" name="Text Box 2"/>
          <p:cNvSpPr txBox="1">
            <a:spLocks noChangeArrowheads="1"/>
          </p:cNvSpPr>
          <p:nvPr/>
        </p:nvSpPr>
        <p:spPr bwMode="auto">
          <a:xfrm>
            <a:off x="1476375" y="5691188"/>
            <a:ext cx="6902450" cy="366712"/>
          </a:xfrm>
          <a:prstGeom prst="rect">
            <a:avLst/>
          </a:prstGeom>
          <a:noFill/>
          <a:ln w="9525">
            <a:noFill/>
            <a:miter lim="800000"/>
            <a:headEnd/>
            <a:tailEnd/>
          </a:ln>
        </p:spPr>
        <p:txBody>
          <a:bodyPr>
            <a:prstTxWarp prst="textNoShape">
              <a:avLst/>
            </a:prstTxWarp>
            <a:spAutoFit/>
          </a:bodyPr>
          <a:lstStyle/>
          <a:p>
            <a:r>
              <a:rPr lang="en-US">
                <a:solidFill>
                  <a:srgbClr val="B36680"/>
                </a:solidFill>
              </a:rPr>
              <a:t>FIGURE 10.3 </a:t>
            </a:r>
            <a:r>
              <a:rPr lang="en-US" b="1">
                <a:solidFill>
                  <a:srgbClr val="000000"/>
                </a:solidFill>
              </a:rPr>
              <a:t>Normal Curves with its 95% Properties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srcRect/>
          <a:stretch>
            <a:fillRect/>
          </a:stretch>
        </p:blipFill>
        <p:spPr bwMode="auto">
          <a:xfrm>
            <a:off x="1295400" y="1343025"/>
            <a:ext cx="628650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srcRect/>
          <a:stretch>
            <a:fillRect/>
          </a:stretch>
        </p:blipFill>
        <p:spPr bwMode="auto">
          <a:xfrm>
            <a:off x="258763" y="2133600"/>
            <a:ext cx="8551862" cy="3548063"/>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mtClean="0"/>
              <a:t>Example - Page 243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328613" y="852488"/>
            <a:ext cx="848677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3"/>
          <p:cNvSpPr>
            <a:spLocks noGrp="1" noChangeArrowheads="1"/>
          </p:cNvSpPr>
          <p:nvPr>
            <p:ph type="body" idx="4294967295"/>
          </p:nvPr>
        </p:nvSpPr>
        <p:spPr>
          <a:xfrm>
            <a:off x="1676400" y="1447800"/>
            <a:ext cx="6477000" cy="5029200"/>
          </a:xfrm>
        </p:spPr>
        <p:txBody>
          <a:bodyPr/>
          <a:lstStyle/>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endParaRPr lang="en-US" smtClean="0">
              <a:latin typeface="Trebuchet MS" pitchFamily="-72" charset="0"/>
            </a:endParaRPr>
          </a:p>
          <a:p>
            <a:pPr>
              <a:lnSpc>
                <a:spcPct val="90000"/>
              </a:lnSpc>
            </a:pPr>
            <a:r>
              <a:rPr lang="en-US" smtClean="0"/>
              <a:t>1.96 × SD defines the end points of the distribution.</a:t>
            </a:r>
          </a:p>
        </p:txBody>
      </p:sp>
      <p:sp>
        <p:nvSpPr>
          <p:cNvPr id="36867" name="Rectangle 2"/>
          <p:cNvSpPr>
            <a:spLocks noGrp="1" noChangeArrowheads="1"/>
          </p:cNvSpPr>
          <p:nvPr>
            <p:ph type="title" idx="4294967295"/>
          </p:nvPr>
        </p:nvSpPr>
        <p:spPr>
          <a:xfrm>
            <a:off x="533400" y="914400"/>
            <a:ext cx="8077200" cy="1143000"/>
          </a:xfrm>
        </p:spPr>
        <p:txBody>
          <a:bodyPr>
            <a:normAutofit fontScale="90000"/>
          </a:bodyPr>
          <a:lstStyle/>
          <a:p>
            <a:pPr fontAlgn="auto">
              <a:spcAft>
                <a:spcPts val="0"/>
              </a:spcAft>
              <a:defRPr/>
            </a:pPr>
            <a:r>
              <a:rPr lang="en-US" sz="4000" dirty="0" smtClean="0">
                <a:latin typeface="Trebuchet MS" charset="0"/>
                <a:ea typeface="+mj-ea"/>
                <a:cs typeface="+mj-cs"/>
              </a:rPr>
              <a:t>Confidence Interval Method of Determining Sample Size</a:t>
            </a:r>
          </a:p>
        </p:txBody>
      </p:sp>
      <p:pic>
        <p:nvPicPr>
          <p:cNvPr id="64515" name="Picture 4"/>
          <p:cNvPicPr>
            <a:picLocks noChangeAspect="1" noChangeArrowheads="1"/>
          </p:cNvPicPr>
          <p:nvPr/>
        </p:nvPicPr>
        <p:blipFill>
          <a:blip r:embed="rId3"/>
          <a:srcRect/>
          <a:stretch>
            <a:fillRect/>
          </a:stretch>
        </p:blipFill>
        <p:spPr bwMode="auto">
          <a:xfrm>
            <a:off x="1905000" y="2176463"/>
            <a:ext cx="5029200" cy="3009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1025525"/>
            <a:ext cx="8229600" cy="1143000"/>
          </a:xfrm>
        </p:spPr>
        <p:txBody>
          <a:bodyPr>
            <a:normAutofit fontScale="90000"/>
          </a:bodyPr>
          <a:lstStyle/>
          <a:p>
            <a:pPr fontAlgn="auto">
              <a:spcAft>
                <a:spcPts val="0"/>
              </a:spcAft>
              <a:defRPr/>
            </a:pPr>
            <a:r>
              <a:rPr lang="en-US" dirty="0" smtClean="0">
                <a:ea typeface="+mj-ea"/>
                <a:cs typeface="+mj-cs"/>
              </a:rPr>
              <a:t>Confidence Interval Method of Determining Sample Size</a:t>
            </a:r>
          </a:p>
        </p:txBody>
      </p:sp>
      <p:sp>
        <p:nvSpPr>
          <p:cNvPr id="66562" name="Rectangle 3"/>
          <p:cNvSpPr>
            <a:spLocks noGrp="1" noChangeArrowheads="1"/>
          </p:cNvSpPr>
          <p:nvPr>
            <p:ph idx="1"/>
          </p:nvPr>
        </p:nvSpPr>
        <p:spPr>
          <a:xfrm>
            <a:off x="412750" y="2536825"/>
            <a:ext cx="8229600" cy="4389438"/>
          </a:xfrm>
        </p:spPr>
        <p:txBody>
          <a:bodyPr/>
          <a:lstStyle/>
          <a:p>
            <a:r>
              <a:rPr lang="en-US" smtClean="0"/>
              <a:t>Given the amount of variability in the population, the sample size will affect the size of the confidence interval.</a:t>
            </a:r>
          </a:p>
          <a:p>
            <a:endParaRPr lang="en-US" smtClean="0"/>
          </a:p>
        </p:txBody>
      </p:sp>
      <p:pic>
        <p:nvPicPr>
          <p:cNvPr id="66563" name="Picture 3"/>
          <p:cNvPicPr>
            <a:picLocks noChangeAspect="1" noChangeArrowheads="1"/>
          </p:cNvPicPr>
          <p:nvPr/>
        </p:nvPicPr>
        <p:blipFill>
          <a:blip r:embed="rId3"/>
          <a:srcRect/>
          <a:stretch>
            <a:fillRect/>
          </a:stretch>
        </p:blipFill>
        <p:spPr bwMode="auto">
          <a:xfrm>
            <a:off x="457200" y="3786188"/>
            <a:ext cx="4070350" cy="2262187"/>
          </a:xfrm>
          <a:prstGeom prst="rect">
            <a:avLst/>
          </a:prstGeom>
          <a:noFill/>
          <a:ln w="9525">
            <a:noFill/>
            <a:miter lim="800000"/>
            <a:headEnd/>
            <a:tailEnd/>
          </a:ln>
        </p:spPr>
      </p:pic>
      <p:pic>
        <p:nvPicPr>
          <p:cNvPr id="66564" name="Picture 4"/>
          <p:cNvPicPr>
            <a:picLocks noChangeAspect="1" noChangeArrowheads="1"/>
          </p:cNvPicPr>
          <p:nvPr/>
        </p:nvPicPr>
        <p:blipFill>
          <a:blip r:embed="rId4"/>
          <a:srcRect/>
          <a:stretch>
            <a:fillRect/>
          </a:stretch>
        </p:blipFill>
        <p:spPr bwMode="auto">
          <a:xfrm>
            <a:off x="4572000" y="3810000"/>
            <a:ext cx="3810000" cy="2389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Sample Size Formula</a:t>
            </a:r>
          </a:p>
        </p:txBody>
      </p:sp>
      <p:sp>
        <p:nvSpPr>
          <p:cNvPr id="68610" name="Content Placeholder 2"/>
          <p:cNvSpPr>
            <a:spLocks noGrp="1"/>
          </p:cNvSpPr>
          <p:nvPr>
            <p:ph idx="1"/>
          </p:nvPr>
        </p:nvSpPr>
        <p:spPr/>
        <p:txBody>
          <a:bodyPr/>
          <a:lstStyle/>
          <a:p>
            <a:r>
              <a:rPr lang="en-US" smtClean="0"/>
              <a:t>Need to know</a:t>
            </a:r>
          </a:p>
          <a:p>
            <a:pPr lvl="1"/>
            <a:r>
              <a:rPr lang="en-US" smtClean="0"/>
              <a:t>Variability: </a:t>
            </a:r>
            <a:r>
              <a:rPr lang="en-US" i="1" smtClean="0"/>
              <a:t>p</a:t>
            </a:r>
            <a:r>
              <a:rPr lang="en-US" smtClean="0"/>
              <a:t> × </a:t>
            </a:r>
            <a:r>
              <a:rPr lang="en-US" i="1" smtClean="0"/>
              <a:t>q</a:t>
            </a:r>
          </a:p>
          <a:p>
            <a:pPr lvl="1"/>
            <a:r>
              <a:rPr lang="en-US" smtClean="0"/>
              <a:t>Acceptable margin of sample error: </a:t>
            </a:r>
            <a:r>
              <a:rPr lang="en-US" i="1" smtClean="0"/>
              <a:t>e</a:t>
            </a:r>
          </a:p>
          <a:p>
            <a:pPr lvl="1"/>
            <a:r>
              <a:rPr lang="en-US" smtClean="0"/>
              <a:t>Level of confidence: </a:t>
            </a:r>
            <a:r>
              <a:rPr lang="en-US" i="1" smtClean="0"/>
              <a:t>z</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a:srcRect/>
          <a:stretch>
            <a:fillRect/>
          </a:stretch>
        </p:blipFill>
        <p:spPr bwMode="auto">
          <a:xfrm>
            <a:off x="1981200" y="1676400"/>
            <a:ext cx="4867275"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srcRect/>
          <a:stretch>
            <a:fillRect/>
          </a:stretch>
        </p:blipFill>
        <p:spPr bwMode="auto">
          <a:xfrm>
            <a:off x="990600" y="1447800"/>
            <a:ext cx="6662738" cy="1047750"/>
          </a:xfrm>
          <a:prstGeom prst="rect">
            <a:avLst/>
          </a:prstGeom>
          <a:noFill/>
          <a:ln w="9525">
            <a:noFill/>
            <a:miter lim="800000"/>
            <a:headEnd/>
            <a:tailEnd/>
          </a:ln>
        </p:spPr>
      </p:pic>
      <p:pic>
        <p:nvPicPr>
          <p:cNvPr id="72706" name="Picture 3"/>
          <p:cNvPicPr>
            <a:picLocks noChangeAspect="1" noChangeArrowheads="1"/>
          </p:cNvPicPr>
          <p:nvPr/>
        </p:nvPicPr>
        <p:blipFill>
          <a:blip r:embed="rId4"/>
          <a:srcRect/>
          <a:stretch>
            <a:fillRect/>
          </a:stretch>
        </p:blipFill>
        <p:spPr bwMode="auto">
          <a:xfrm>
            <a:off x="990600" y="2873375"/>
            <a:ext cx="7696200" cy="165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2043113" y="765175"/>
            <a:ext cx="5059362"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3"/>
          <a:srcRect/>
          <a:stretch>
            <a:fillRect/>
          </a:stretch>
        </p:blipFill>
        <p:spPr bwMode="auto">
          <a:xfrm>
            <a:off x="411163" y="2133600"/>
            <a:ext cx="8382000" cy="3756025"/>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Example 1: Page 247</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a:srcRect/>
          <a:stretch>
            <a:fillRect/>
          </a:stretch>
        </p:blipFill>
        <p:spPr bwMode="auto">
          <a:xfrm>
            <a:off x="428625" y="2209800"/>
            <a:ext cx="8694738" cy="284480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Example 2: Page 247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Sample Size for Estimating a Mean</a:t>
            </a:r>
            <a:endParaRPr lang="en-US" dirty="0" smtClean="0">
              <a:ea typeface="+mj-ea"/>
              <a:cs typeface="+mj-cs"/>
            </a:endParaRPr>
          </a:p>
        </p:txBody>
      </p:sp>
      <p:sp>
        <p:nvSpPr>
          <p:cNvPr id="78850" name="Content Placeholder 2"/>
          <p:cNvSpPr>
            <a:spLocks noGrp="1"/>
          </p:cNvSpPr>
          <p:nvPr>
            <p:ph idx="1"/>
          </p:nvPr>
        </p:nvSpPr>
        <p:spPr>
          <a:xfrm>
            <a:off x="474663" y="2163763"/>
            <a:ext cx="8229600" cy="4389437"/>
          </a:xfrm>
        </p:spPr>
        <p:txBody>
          <a:bodyPr/>
          <a:lstStyle/>
          <a:p>
            <a:r>
              <a:rPr lang="en-US" smtClean="0"/>
              <a:t>Sample size for estimating a mean requires a different formula (see MRI, p. 248)</a:t>
            </a:r>
          </a:p>
          <a:p>
            <a:r>
              <a:rPr lang="en-US" i="1" smtClean="0"/>
              <a:t>z</a:t>
            </a:r>
            <a:r>
              <a:rPr lang="en-US" smtClean="0"/>
              <a:t> is determined the same way (typically 1.96 or 2.58)</a:t>
            </a:r>
          </a:p>
          <a:p>
            <a:r>
              <a:rPr lang="en-US" i="1" smtClean="0"/>
              <a:t>s</a:t>
            </a:r>
            <a:r>
              <a:rPr lang="en-US" smtClean="0"/>
              <a:t> = variability indicated by an estimated standard deviation</a:t>
            </a:r>
          </a:p>
          <a:p>
            <a:endParaRPr lang="en-US" smtClean="0"/>
          </a:p>
        </p:txBody>
      </p:sp>
      <p:pic>
        <p:nvPicPr>
          <p:cNvPr id="78851" name="Picture 4"/>
          <p:cNvPicPr>
            <a:picLocks noChangeAspect="1" noChangeArrowheads="1"/>
          </p:cNvPicPr>
          <p:nvPr/>
        </p:nvPicPr>
        <p:blipFill>
          <a:blip r:embed="rId3"/>
          <a:srcRect/>
          <a:stretch>
            <a:fillRect/>
          </a:stretch>
        </p:blipFill>
        <p:spPr bwMode="auto">
          <a:xfrm>
            <a:off x="5029200" y="4800600"/>
            <a:ext cx="168116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Estimating </a:t>
            </a:r>
            <a:r>
              <a:rPr lang="en-US" i="1" smtClean="0"/>
              <a:t>s</a:t>
            </a:r>
          </a:p>
        </p:txBody>
      </p:sp>
      <p:sp>
        <p:nvSpPr>
          <p:cNvPr id="80898" name="Content Placeholder 2"/>
          <p:cNvSpPr>
            <a:spLocks noGrp="1"/>
          </p:cNvSpPr>
          <p:nvPr>
            <p:ph idx="1"/>
          </p:nvPr>
        </p:nvSpPr>
        <p:spPr/>
        <p:txBody>
          <a:bodyPr/>
          <a:lstStyle/>
          <a:p>
            <a:r>
              <a:rPr lang="en-US" smtClean="0"/>
              <a:t>How to estimate </a:t>
            </a:r>
            <a:r>
              <a:rPr lang="en-US" i="1" smtClean="0"/>
              <a:t>s</a:t>
            </a:r>
          </a:p>
          <a:p>
            <a:pPr lvl="1"/>
            <a:r>
              <a:rPr lang="en-US" smtClean="0"/>
              <a:t>Use standard deviation from a previous study on the target population</a:t>
            </a:r>
          </a:p>
          <a:p>
            <a:pPr lvl="1"/>
            <a:r>
              <a:rPr lang="en-US" smtClean="0"/>
              <a:t>Conduct a pilot study of the target population</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Estimating </a:t>
            </a:r>
            <a:r>
              <a:rPr lang="en-US" i="1" smtClean="0"/>
              <a:t>s</a:t>
            </a:r>
          </a:p>
        </p:txBody>
      </p:sp>
      <p:sp>
        <p:nvSpPr>
          <p:cNvPr id="82946" name="Content Placeholder 2"/>
          <p:cNvSpPr>
            <a:spLocks noGrp="1"/>
          </p:cNvSpPr>
          <p:nvPr>
            <p:ph idx="1"/>
          </p:nvPr>
        </p:nvSpPr>
        <p:spPr/>
        <p:txBody>
          <a:bodyPr/>
          <a:lstStyle/>
          <a:p>
            <a:r>
              <a:rPr lang="en-US" smtClean="0"/>
              <a:t>How to estimate </a:t>
            </a:r>
            <a:r>
              <a:rPr lang="en-US" i="1" smtClean="0"/>
              <a:t>s</a:t>
            </a:r>
          </a:p>
          <a:p>
            <a:pPr lvl="1"/>
            <a:r>
              <a:rPr lang="en-US" smtClean="0"/>
              <a:t>Estimate the range that the value you are estimating can take (minimum and maximum value) and divide the range by 6</a:t>
            </a:r>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Estimating </a:t>
            </a:r>
            <a:r>
              <a:rPr lang="en-US" i="1" smtClean="0"/>
              <a:t>s</a:t>
            </a:r>
          </a:p>
        </p:txBody>
      </p:sp>
      <p:sp>
        <p:nvSpPr>
          <p:cNvPr id="84994" name="Content Placeholder 2"/>
          <p:cNvSpPr>
            <a:spLocks noGrp="1"/>
          </p:cNvSpPr>
          <p:nvPr>
            <p:ph idx="1"/>
          </p:nvPr>
        </p:nvSpPr>
        <p:spPr/>
        <p:txBody>
          <a:bodyPr/>
          <a:lstStyle/>
          <a:p>
            <a:r>
              <a:rPr lang="en-US" smtClean="0"/>
              <a:t>How to estimate </a:t>
            </a:r>
            <a:r>
              <a:rPr lang="en-US" i="1" smtClean="0"/>
              <a:t>s</a:t>
            </a:r>
          </a:p>
          <a:p>
            <a:pPr lvl="1"/>
            <a:r>
              <a:rPr lang="en-US" smtClean="0"/>
              <a:t>Why divide the range by 6?</a:t>
            </a:r>
          </a:p>
          <a:p>
            <a:pPr lvl="1"/>
            <a:r>
              <a:rPr lang="en-US" smtClean="0"/>
              <a:t>The range covers the entire distribution, and ± 3 (or 6) standard deviations cover 99.9% of the area under the normal curve.  Since we are estimating one standard deviation, we divide the range by 6.</a:t>
            </a:r>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Practical Considerations </a:t>
            </a:r>
          </a:p>
        </p:txBody>
      </p:sp>
      <p:sp>
        <p:nvSpPr>
          <p:cNvPr id="87042" name="Content Placeholder 2"/>
          <p:cNvSpPr>
            <a:spLocks noGrp="1"/>
          </p:cNvSpPr>
          <p:nvPr>
            <p:ph idx="1"/>
          </p:nvPr>
        </p:nvSpPr>
        <p:spPr/>
        <p:txBody>
          <a:bodyPr/>
          <a:lstStyle/>
          <a:p>
            <a:r>
              <a:rPr lang="en-US" smtClean="0"/>
              <a:t>How to estimate variability (</a:t>
            </a:r>
            <a:r>
              <a:rPr lang="en-US" i="1" smtClean="0"/>
              <a:t>p</a:t>
            </a:r>
            <a:r>
              <a:rPr lang="en-US" smtClean="0"/>
              <a:t> times</a:t>
            </a:r>
            <a:r>
              <a:rPr lang="en-US" i="1" smtClean="0"/>
              <a:t> q</a:t>
            </a:r>
            <a:r>
              <a:rPr lang="en-US" smtClean="0"/>
              <a:t>) in the population?</a:t>
            </a:r>
          </a:p>
          <a:p>
            <a:pPr lvl="1"/>
            <a:r>
              <a:rPr lang="en-US" smtClean="0"/>
              <a:t>Expect the worst cast (</a:t>
            </a:r>
            <a:r>
              <a:rPr lang="en-US" i="1" smtClean="0"/>
              <a:t>p</a:t>
            </a:r>
            <a:r>
              <a:rPr lang="en-US" smtClean="0"/>
              <a:t> = 50; </a:t>
            </a:r>
            <a:r>
              <a:rPr lang="en-US" i="1" smtClean="0"/>
              <a:t>q</a:t>
            </a:r>
            <a:r>
              <a:rPr lang="en-US" smtClean="0"/>
              <a:t> = 50)</a:t>
            </a:r>
          </a:p>
          <a:p>
            <a:pPr lvl="1"/>
            <a:r>
              <a:rPr lang="en-US" smtClean="0"/>
              <a:t>Estimate variability </a:t>
            </a:r>
          </a:p>
          <a:p>
            <a:pPr lvl="1"/>
            <a:r>
              <a:rPr lang="en-US" smtClean="0"/>
              <a:t>Previous studies? </a:t>
            </a:r>
          </a:p>
          <a:p>
            <a:pPr lvl="1"/>
            <a:r>
              <a:rPr lang="en-US" smtClean="0"/>
              <a:t>Conduct a pilot study?</a:t>
            </a:r>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Practical Considerations</a:t>
            </a:r>
          </a:p>
        </p:txBody>
      </p:sp>
      <p:sp>
        <p:nvSpPr>
          <p:cNvPr id="89090" name="Content Placeholder 2"/>
          <p:cNvSpPr>
            <a:spLocks noGrp="1"/>
          </p:cNvSpPr>
          <p:nvPr>
            <p:ph idx="1"/>
          </p:nvPr>
        </p:nvSpPr>
        <p:spPr/>
        <p:txBody>
          <a:bodyPr/>
          <a:lstStyle/>
          <a:p>
            <a:r>
              <a:rPr lang="en-US" smtClean="0"/>
              <a:t>How to determine the amount of acceptable sample error.</a:t>
            </a:r>
          </a:p>
          <a:p>
            <a:pPr lvl="1"/>
            <a:r>
              <a:rPr lang="en-US" smtClean="0"/>
              <a:t>Researchers should work with managers to make this decision. How much error is the manager willing to tolerate?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Practical Considerations</a:t>
            </a:r>
          </a:p>
        </p:txBody>
      </p:sp>
      <p:sp>
        <p:nvSpPr>
          <p:cNvPr id="91138" name="Content Placeholder 2"/>
          <p:cNvSpPr>
            <a:spLocks noGrp="1"/>
          </p:cNvSpPr>
          <p:nvPr>
            <p:ph idx="1"/>
          </p:nvPr>
        </p:nvSpPr>
        <p:spPr/>
        <p:txBody>
          <a:bodyPr/>
          <a:lstStyle/>
          <a:p>
            <a:r>
              <a:rPr lang="en-US" smtClean="0"/>
              <a:t>How to decide on the level of confidence to use.</a:t>
            </a:r>
          </a:p>
          <a:p>
            <a:pPr lvl="1"/>
            <a:r>
              <a:rPr lang="en-US" smtClean="0"/>
              <a:t>Researchers typically use 95% or 99%.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Practical Considerations</a:t>
            </a:r>
          </a:p>
        </p:txBody>
      </p:sp>
      <p:sp>
        <p:nvSpPr>
          <p:cNvPr id="93186" name="Content Placeholder 2"/>
          <p:cNvSpPr>
            <a:spLocks noGrp="1"/>
          </p:cNvSpPr>
          <p:nvPr>
            <p:ph idx="1"/>
          </p:nvPr>
        </p:nvSpPr>
        <p:spPr/>
        <p:txBody>
          <a:bodyPr/>
          <a:lstStyle/>
          <a:p>
            <a:r>
              <a:rPr lang="en-US" smtClean="0"/>
              <a:t>How to balance sample size with cost of data collection.</a:t>
            </a:r>
          </a:p>
          <a:p>
            <a:pPr lvl="1"/>
            <a:r>
              <a:rPr lang="en-US" smtClean="0"/>
              <a:t>Researchers should work with managers to take cost into consideration in this decision.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Key Point</a:t>
            </a:r>
          </a:p>
        </p:txBody>
      </p:sp>
      <p:sp>
        <p:nvSpPr>
          <p:cNvPr id="21506" name="Content Placeholder 2"/>
          <p:cNvSpPr>
            <a:spLocks noGrp="1"/>
          </p:cNvSpPr>
          <p:nvPr>
            <p:ph idx="1"/>
          </p:nvPr>
        </p:nvSpPr>
        <p:spPr/>
        <p:txBody>
          <a:bodyPr/>
          <a:lstStyle/>
          <a:p>
            <a:r>
              <a:rPr lang="en-US" smtClean="0"/>
              <a:t>Many managers falsely believe that sample size and sample representativeness are related, but they are not.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3"/>
          <a:srcRect/>
          <a:stretch>
            <a:fillRect/>
          </a:stretch>
        </p:blipFill>
        <p:spPr bwMode="auto">
          <a:xfrm>
            <a:off x="520700" y="2540000"/>
            <a:ext cx="7986713" cy="3779838"/>
          </a:xfrm>
          <a:prstGeom prst="rect">
            <a:avLst/>
          </a:prstGeom>
          <a:noFill/>
          <a:ln w="9525">
            <a:noFill/>
            <a:miter lim="800000"/>
            <a:headEnd/>
            <a:tailEnd/>
          </a:ln>
        </p:spPr>
      </p:pic>
      <p:sp>
        <p:nvSpPr>
          <p:cNvPr id="2" name="Title 1"/>
          <p:cNvSpPr>
            <a:spLocks noGrp="1"/>
          </p:cNvSpPr>
          <p:nvPr>
            <p:ph type="title"/>
          </p:nvPr>
        </p:nvSpPr>
        <p:spPr>
          <a:xfrm>
            <a:off x="520148" y="831458"/>
            <a:ext cx="8305800" cy="1143000"/>
          </a:xfrm>
        </p:spPr>
        <p:txBody>
          <a:bodyPr/>
          <a:lstStyle/>
          <a:p>
            <a:pPr fontAlgn="auto">
              <a:spcAft>
                <a:spcPts val="0"/>
              </a:spcAft>
              <a:defRPr/>
            </a:pPr>
            <a:r>
              <a:rPr lang="en-US" dirty="0" smtClean="0"/>
              <a:t>Example, Page 250: What Cost?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Title 1"/>
          <p:cNvSpPr>
            <a:spLocks noGrp="1"/>
          </p:cNvSpPr>
          <p:nvPr>
            <p:ph type="title"/>
          </p:nvPr>
        </p:nvSpPr>
        <p:spPr>
          <a:xfrm>
            <a:off x="465138" y="974725"/>
            <a:ext cx="8229600" cy="1143000"/>
          </a:xfrm>
        </p:spPr>
        <p:txBody>
          <a:bodyPr>
            <a:normAutofit fontScale="90000"/>
          </a:bodyPr>
          <a:lstStyle/>
          <a:p>
            <a:pPr fontAlgn="auto">
              <a:spcAft>
                <a:spcPts val="0"/>
              </a:spcAft>
              <a:defRPr/>
            </a:pPr>
            <a:r>
              <a:rPr lang="en-US" dirty="0" smtClean="0">
                <a:ea typeface="+mj-ea"/>
                <a:cs typeface="+mj-cs"/>
              </a:rPr>
              <a:t>Other Methods of Sample Size Determination</a:t>
            </a:r>
          </a:p>
        </p:txBody>
      </p:sp>
      <p:sp>
        <p:nvSpPr>
          <p:cNvPr id="97282" name="Content Placeholder 2"/>
          <p:cNvSpPr>
            <a:spLocks noGrp="1"/>
          </p:cNvSpPr>
          <p:nvPr>
            <p:ph idx="1"/>
          </p:nvPr>
        </p:nvSpPr>
        <p:spPr>
          <a:xfrm>
            <a:off x="482600" y="2468563"/>
            <a:ext cx="8229600" cy="4389437"/>
          </a:xfrm>
        </p:spPr>
        <p:txBody>
          <a:bodyPr/>
          <a:lstStyle/>
          <a:p>
            <a:r>
              <a:rPr lang="en-US" smtClean="0"/>
              <a:t>Arbitrary “percentage rule of thumb” </a:t>
            </a:r>
          </a:p>
          <a:p>
            <a:r>
              <a:rPr lang="en-US" smtClean="0"/>
              <a:t>Conventional sample size</a:t>
            </a:r>
          </a:p>
          <a:p>
            <a:r>
              <a:rPr lang="en-US" smtClean="0"/>
              <a:t>Statistical analysis approach requirements</a:t>
            </a:r>
          </a:p>
          <a:p>
            <a:r>
              <a:rPr lang="en-US" smtClean="0"/>
              <a:t>Cost basis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Sampling from Small Populations</a:t>
            </a:r>
            <a:endParaRPr lang="en-US" dirty="0">
              <a:ea typeface="+mj-ea"/>
              <a:cs typeface="+mj-cs"/>
            </a:endParaRPr>
          </a:p>
        </p:txBody>
      </p:sp>
      <p:sp>
        <p:nvSpPr>
          <p:cNvPr id="99330" name="Content Placeholder 2"/>
          <p:cNvSpPr>
            <a:spLocks noGrp="1"/>
          </p:cNvSpPr>
          <p:nvPr>
            <p:ph idx="1"/>
          </p:nvPr>
        </p:nvSpPr>
        <p:spPr/>
        <p:txBody>
          <a:bodyPr/>
          <a:lstStyle/>
          <a:p>
            <a:r>
              <a:rPr lang="en-US" smtClean="0"/>
              <a:t>With small populations, use the finite population multiplier to determine small size.</a:t>
            </a:r>
          </a:p>
          <a:p>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3"/>
          <a:srcRect/>
          <a:stretch>
            <a:fillRect/>
          </a:stretch>
        </p:blipFill>
        <p:spPr bwMode="auto">
          <a:xfrm>
            <a:off x="249238" y="2590800"/>
            <a:ext cx="8382000" cy="9017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fontAlgn="auto">
              <a:spcAft>
                <a:spcPts val="0"/>
              </a:spcAft>
              <a:defRPr/>
            </a:pPr>
            <a:r>
              <a:rPr lang="en-US" smtClean="0"/>
              <a:t>Sample Size for Small Population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a:stretch>
            <a:fillRect/>
          </a:stretch>
        </p:blipFill>
        <p:spPr bwMode="auto">
          <a:xfrm>
            <a:off x="381000" y="2057400"/>
            <a:ext cx="8072438" cy="4489450"/>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Example: Page 255</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a:srcRect/>
          <a:stretch>
            <a:fillRect/>
          </a:stretch>
        </p:blipFill>
        <p:spPr bwMode="auto">
          <a:xfrm>
            <a:off x="176213" y="2133600"/>
            <a:ext cx="8801100" cy="413385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Example: Page 255</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4"/>
          <p:cNvSpPr>
            <a:spLocks noChangeArrowheads="1"/>
          </p:cNvSpPr>
          <p:nvPr/>
        </p:nvSpPr>
        <p:spPr bwMode="auto">
          <a:xfrm>
            <a:off x="-3725863" y="2297113"/>
            <a:ext cx="9144001" cy="0"/>
          </a:xfrm>
          <a:prstGeom prst="rect">
            <a:avLst/>
          </a:prstGeom>
          <a:noFill/>
          <a:ln w="9525">
            <a:noFill/>
            <a:miter lim="800000"/>
            <a:headEnd/>
            <a:tailEnd/>
          </a:ln>
        </p:spPr>
        <p:txBody>
          <a:bodyPr wrap="none" anchor="ctr">
            <a:prstTxWarp prst="textNoShape">
              <a:avLst/>
            </a:prstTxWarp>
            <a:spAutoFit/>
          </a:bodyPr>
          <a:lstStyle/>
          <a:p>
            <a:endParaRPr lang="en-US">
              <a:latin typeface="Calibri" pitchFamily="-72" charset="0"/>
            </a:endParaRPr>
          </a:p>
        </p:txBody>
      </p:sp>
      <p:pic>
        <p:nvPicPr>
          <p:cNvPr id="107522"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7523"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Key Point</a:t>
            </a:r>
          </a:p>
        </p:txBody>
      </p:sp>
      <p:sp>
        <p:nvSpPr>
          <p:cNvPr id="23554" name="Content Placeholder 2"/>
          <p:cNvSpPr>
            <a:spLocks noGrp="1"/>
          </p:cNvSpPr>
          <p:nvPr>
            <p:ph idx="1"/>
          </p:nvPr>
        </p:nvSpPr>
        <p:spPr/>
        <p:txBody>
          <a:bodyPr/>
          <a:lstStyle/>
          <a:p>
            <a:r>
              <a:rPr lang="en-US" smtClean="0"/>
              <a:t>A sample size decision is usually a compromise between what is theoretically perfect and what is practically feasible.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Key Point</a:t>
            </a:r>
          </a:p>
        </p:txBody>
      </p:sp>
      <p:sp>
        <p:nvSpPr>
          <p:cNvPr id="25602" name="Content Placeholder 2"/>
          <p:cNvSpPr>
            <a:spLocks noGrp="1"/>
          </p:cNvSpPr>
          <p:nvPr>
            <p:ph idx="1"/>
          </p:nvPr>
        </p:nvSpPr>
        <p:spPr/>
        <p:txBody>
          <a:bodyPr/>
          <a:lstStyle/>
          <a:p>
            <a:r>
              <a:rPr lang="en-US" smtClean="0"/>
              <a:t>Many practitioners have a large sample bias, which is the false belief that sample size determines a sample’s representativeness.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Important Points about Sampling</a:t>
            </a:r>
            <a:endParaRPr lang="en-US" dirty="0">
              <a:ea typeface="+mj-ea"/>
              <a:cs typeface="+mj-cs"/>
            </a:endParaRPr>
          </a:p>
        </p:txBody>
      </p:sp>
      <p:sp>
        <p:nvSpPr>
          <p:cNvPr id="27650" name="Content Placeholder 2"/>
          <p:cNvSpPr>
            <a:spLocks noGrp="1"/>
          </p:cNvSpPr>
          <p:nvPr>
            <p:ph idx="1"/>
          </p:nvPr>
        </p:nvSpPr>
        <p:spPr/>
        <p:txBody>
          <a:bodyPr/>
          <a:lstStyle/>
          <a:p>
            <a:r>
              <a:rPr lang="en-US" smtClean="0"/>
              <a:t>Sampling method (not sample size) is related to representativeness.</a:t>
            </a:r>
          </a:p>
          <a:p>
            <a:r>
              <a:rPr lang="en-US" smtClean="0"/>
              <a:t>Only a probability sample (random sample) is truly representative of a population.</a:t>
            </a:r>
          </a:p>
          <a:p>
            <a:r>
              <a:rPr lang="en-US" smtClean="0"/>
              <a:t>Sample size determines accuracy of findings.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Sample Accuracy</a:t>
            </a:r>
          </a:p>
        </p:txBody>
      </p:sp>
      <p:sp>
        <p:nvSpPr>
          <p:cNvPr id="29698" name="Content Placeholder 1"/>
          <p:cNvSpPr>
            <a:spLocks noGrp="1"/>
          </p:cNvSpPr>
          <p:nvPr>
            <p:ph idx="1"/>
          </p:nvPr>
        </p:nvSpPr>
        <p:spPr/>
        <p:txBody>
          <a:bodyPr/>
          <a:lstStyle/>
          <a:p>
            <a:r>
              <a:rPr lang="en-US" b="1" smtClean="0"/>
              <a:t>Sample accuracy</a:t>
            </a:r>
            <a:r>
              <a:rPr lang="en-US" smtClean="0"/>
              <a:t>: refers to how close a random sample’s statistic is to the true population’s value it represents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296863" y="1066800"/>
            <a:ext cx="86233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1687</TotalTime>
  <Words>783</Words>
  <Application>Microsoft Office PowerPoint</Application>
  <PresentationFormat>On-screen Show (4:3)</PresentationFormat>
  <Paragraphs>140</Paragraphs>
  <Slides>46</Slides>
  <Notes>46</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46</vt:i4>
      </vt:variant>
    </vt:vector>
  </HeadingPairs>
  <TitlesOfParts>
    <vt:vector size="55" baseType="lpstr">
      <vt:lpstr>Constantia</vt:lpstr>
      <vt:lpstr>ＭＳ Ｐゴシック</vt:lpstr>
      <vt:lpstr>Arial</vt:lpstr>
      <vt:lpstr>Calibri</vt:lpstr>
      <vt:lpstr>Wingdings 2</vt:lpstr>
      <vt:lpstr>Arial</vt:lpstr>
      <vt:lpstr>Arial</vt:lpstr>
      <vt:lpstr>Trebuchet MS</vt:lpstr>
      <vt:lpstr>Flow</vt:lpstr>
      <vt:lpstr>PowerPoint Presentation</vt:lpstr>
      <vt:lpstr>Learning Objectives</vt:lpstr>
      <vt:lpstr>PowerPoint Presentation</vt:lpstr>
      <vt:lpstr>Key Point</vt:lpstr>
      <vt:lpstr>Key Point</vt:lpstr>
      <vt:lpstr>Key Point</vt:lpstr>
      <vt:lpstr>Important Points about Sampling</vt:lpstr>
      <vt:lpstr>Sample Accuracy</vt:lpstr>
      <vt:lpstr>PowerPoint Presentation</vt:lpstr>
      <vt:lpstr>Two Types of Error</vt:lpstr>
      <vt:lpstr>Sample Size and Accuracy</vt:lpstr>
      <vt:lpstr>PowerPoint Presentation</vt:lpstr>
      <vt:lpstr>PowerPoint Presentation</vt:lpstr>
      <vt:lpstr>PowerPoint Presentation</vt:lpstr>
      <vt:lpstr>Variability</vt:lpstr>
      <vt:lpstr>PowerPoint Presentation</vt:lpstr>
      <vt:lpstr>The Confidence Interval Method of Determining Sample Size</vt:lpstr>
      <vt:lpstr>Confidence Interval Approach</vt:lpstr>
      <vt:lpstr>Central Limit Theorem</vt:lpstr>
      <vt:lpstr>Central Limit Theorem</vt:lpstr>
      <vt:lpstr>PowerPoint Presentation</vt:lpstr>
      <vt:lpstr>PowerPoint Presentation</vt:lpstr>
      <vt:lpstr>PowerPoint Presentation</vt:lpstr>
      <vt:lpstr>PowerPoint Presentation</vt:lpstr>
      <vt:lpstr>Confidence Interval Method of Determining Sample Size</vt:lpstr>
      <vt:lpstr>Confidence Interval Method of Determining Sample Size</vt:lpstr>
      <vt:lpstr>Sample Size Formula</vt:lpstr>
      <vt:lpstr>PowerPoint Presentation</vt:lpstr>
      <vt:lpstr>PowerPoint Presentation</vt:lpstr>
      <vt:lpstr>PowerPoint Presentation</vt:lpstr>
      <vt:lpstr>PowerPoint Presentation</vt:lpstr>
      <vt:lpstr>Sample Size for Estimating a Mean</vt:lpstr>
      <vt:lpstr>Estimating s</vt:lpstr>
      <vt:lpstr>Estimating s</vt:lpstr>
      <vt:lpstr>Estimating s</vt:lpstr>
      <vt:lpstr>Practical Considerations </vt:lpstr>
      <vt:lpstr>Practical Considerations</vt:lpstr>
      <vt:lpstr>Practical Considerations</vt:lpstr>
      <vt:lpstr>Practical Considerations</vt:lpstr>
      <vt:lpstr>PowerPoint Presentation</vt:lpstr>
      <vt:lpstr>Other Methods of Sample Size Determination</vt:lpstr>
      <vt:lpstr>Sampling from Small Populations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Sciglimpaglia</dc:creator>
  <cp:lastModifiedBy>Becca Groves</cp:lastModifiedBy>
  <cp:revision>39</cp:revision>
  <cp:lastPrinted>2012-12-17T21:21:35Z</cp:lastPrinted>
  <dcterms:created xsi:type="dcterms:W3CDTF">2012-12-16T22:03:06Z</dcterms:created>
  <dcterms:modified xsi:type="dcterms:W3CDTF">2013-02-12T19:14:53Z</dcterms:modified>
</cp:coreProperties>
</file>