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30.xml" ContentType="application/vnd.openxmlformats-officedocument.presentationml.notesSlide+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29" r:id="rId3"/>
    <p:sldId id="331" r:id="rId4"/>
    <p:sldId id="330" r:id="rId5"/>
    <p:sldId id="332" r:id="rId6"/>
    <p:sldId id="333" r:id="rId7"/>
    <p:sldId id="335" r:id="rId8"/>
    <p:sldId id="336" r:id="rId9"/>
    <p:sldId id="337" r:id="rId10"/>
    <p:sldId id="338" r:id="rId11"/>
    <p:sldId id="340" r:id="rId12"/>
    <p:sldId id="341" r:id="rId13"/>
    <p:sldId id="342" r:id="rId14"/>
    <p:sldId id="343" r:id="rId15"/>
    <p:sldId id="345" r:id="rId16"/>
    <p:sldId id="369" r:id="rId17"/>
    <p:sldId id="346" r:id="rId18"/>
    <p:sldId id="355" r:id="rId19"/>
    <p:sldId id="356" r:id="rId20"/>
    <p:sldId id="359" r:id="rId21"/>
    <p:sldId id="360" r:id="rId22"/>
    <p:sldId id="361" r:id="rId23"/>
    <p:sldId id="364"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ヒラギノ角ゴ Pro W3" charset="-128"/>
        <a:cs typeface="+mn-cs"/>
      </a:defRPr>
    </a:lvl1pPr>
    <a:lvl2pPr marL="457200" algn="l" rtl="0" fontAlgn="base">
      <a:spcBef>
        <a:spcPct val="0"/>
      </a:spcBef>
      <a:spcAft>
        <a:spcPct val="0"/>
      </a:spcAft>
      <a:defRPr i="1" kern="1200">
        <a:solidFill>
          <a:schemeClr val="tx1"/>
        </a:solidFill>
        <a:latin typeface="Arial" charset="0"/>
        <a:ea typeface="ヒラギノ角ゴ Pro W3" charset="-128"/>
        <a:cs typeface="+mn-cs"/>
      </a:defRPr>
    </a:lvl2pPr>
    <a:lvl3pPr marL="914400" algn="l" rtl="0" fontAlgn="base">
      <a:spcBef>
        <a:spcPct val="0"/>
      </a:spcBef>
      <a:spcAft>
        <a:spcPct val="0"/>
      </a:spcAft>
      <a:defRPr i="1" kern="1200">
        <a:solidFill>
          <a:schemeClr val="tx1"/>
        </a:solidFill>
        <a:latin typeface="Arial" charset="0"/>
        <a:ea typeface="ヒラギノ角ゴ Pro W3" charset="-128"/>
        <a:cs typeface="+mn-cs"/>
      </a:defRPr>
    </a:lvl3pPr>
    <a:lvl4pPr marL="1371600" algn="l" rtl="0" fontAlgn="base">
      <a:spcBef>
        <a:spcPct val="0"/>
      </a:spcBef>
      <a:spcAft>
        <a:spcPct val="0"/>
      </a:spcAft>
      <a:defRPr i="1" kern="1200">
        <a:solidFill>
          <a:schemeClr val="tx1"/>
        </a:solidFill>
        <a:latin typeface="Arial" charset="0"/>
        <a:ea typeface="ヒラギノ角ゴ Pro W3" charset="-128"/>
        <a:cs typeface="+mn-cs"/>
      </a:defRPr>
    </a:lvl4pPr>
    <a:lvl5pPr marL="1828800" algn="l" rtl="0" fontAlgn="base">
      <a:spcBef>
        <a:spcPct val="0"/>
      </a:spcBef>
      <a:spcAft>
        <a:spcPct val="0"/>
      </a:spcAft>
      <a:defRPr i="1" kern="1200">
        <a:solidFill>
          <a:schemeClr val="tx1"/>
        </a:solidFill>
        <a:latin typeface="Arial" charset="0"/>
        <a:ea typeface="ヒラギノ角ゴ Pro W3" charset="-128"/>
        <a:cs typeface="+mn-cs"/>
      </a:defRPr>
    </a:lvl5pPr>
    <a:lvl6pPr marL="2286000" algn="l" defTabSz="914400" rtl="0" eaLnBrk="1" latinLnBrk="0" hangingPunct="1">
      <a:defRPr i="1" kern="1200">
        <a:solidFill>
          <a:schemeClr val="tx1"/>
        </a:solidFill>
        <a:latin typeface="Arial" charset="0"/>
        <a:ea typeface="ヒラギノ角ゴ Pro W3" charset="-128"/>
        <a:cs typeface="+mn-cs"/>
      </a:defRPr>
    </a:lvl6pPr>
    <a:lvl7pPr marL="2743200" algn="l" defTabSz="914400" rtl="0" eaLnBrk="1" latinLnBrk="0" hangingPunct="1">
      <a:defRPr i="1" kern="1200">
        <a:solidFill>
          <a:schemeClr val="tx1"/>
        </a:solidFill>
        <a:latin typeface="Arial" charset="0"/>
        <a:ea typeface="ヒラギノ角ゴ Pro W3" charset="-128"/>
        <a:cs typeface="+mn-cs"/>
      </a:defRPr>
    </a:lvl7pPr>
    <a:lvl8pPr marL="3200400" algn="l" defTabSz="914400" rtl="0" eaLnBrk="1" latinLnBrk="0" hangingPunct="1">
      <a:defRPr i="1" kern="1200">
        <a:solidFill>
          <a:schemeClr val="tx1"/>
        </a:solidFill>
        <a:latin typeface="Arial" charset="0"/>
        <a:ea typeface="ヒラギノ角ゴ Pro W3" charset="-128"/>
        <a:cs typeface="+mn-cs"/>
      </a:defRPr>
    </a:lvl8pPr>
    <a:lvl9pPr marL="3657600" algn="l" defTabSz="914400" rtl="0" eaLnBrk="1" latinLnBrk="0" hangingPunct="1">
      <a:defRPr i="1"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441" autoAdjust="0"/>
  </p:normalViewPr>
  <p:slideViewPr>
    <p:cSldViewPr>
      <p:cViewPr>
        <p:scale>
          <a:sx n="75" d="100"/>
          <a:sy n="75" d="100"/>
        </p:scale>
        <p:origin x="-366" y="-78"/>
      </p:cViewPr>
      <p:guideLst>
        <p:guide orient="horz" pos="2160"/>
        <p:guide pos="2880"/>
      </p:guideLst>
    </p:cSldViewPr>
  </p:slideViewPr>
  <p:outlineViewPr>
    <p:cViewPr>
      <p:scale>
        <a:sx n="33" d="100"/>
        <a:sy n="33" d="100"/>
      </p:scale>
      <p:origin x="0" y="290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80" d="100"/>
          <a:sy n="80" d="100"/>
        </p:scale>
        <p:origin x="-2454" y="77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C0DD-0B3C-4993-AB62-11A62E8403DD}"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837CED78-72B4-409F-A2EA-CABDAE361C73}">
      <dgm:prSet/>
      <dgm:spPr/>
      <dgm:t>
        <a:bodyPr/>
        <a:lstStyle/>
        <a:p>
          <a:pPr rtl="0"/>
          <a:r>
            <a:rPr lang="en-US" b="0" dirty="0" smtClean="0"/>
            <a:t>Fixed costs</a:t>
          </a:r>
          <a:endParaRPr lang="en-US" dirty="0"/>
        </a:p>
      </dgm:t>
    </dgm:pt>
    <dgm:pt modelId="{03F453A1-3F36-408A-BC36-9EB448F4FF07}" type="parTrans" cxnId="{D20CB7CA-9FE4-4E3D-998F-7D9F527993AC}">
      <dgm:prSet/>
      <dgm:spPr/>
      <dgm:t>
        <a:bodyPr/>
        <a:lstStyle/>
        <a:p>
          <a:endParaRPr lang="en-US"/>
        </a:p>
      </dgm:t>
    </dgm:pt>
    <dgm:pt modelId="{F81485C1-CDB4-4FF4-A003-ABED30CD289B}" type="sibTrans" cxnId="{D20CB7CA-9FE4-4E3D-998F-7D9F527993AC}">
      <dgm:prSet/>
      <dgm:spPr/>
      <dgm:t>
        <a:bodyPr/>
        <a:lstStyle/>
        <a:p>
          <a:endParaRPr lang="en-US"/>
        </a:p>
      </dgm:t>
    </dgm:pt>
    <dgm:pt modelId="{6ADDD9FC-5624-4A8C-B06D-D5E3EAF721AE}">
      <dgm:prSet/>
      <dgm:spPr/>
      <dgm:t>
        <a:bodyPr/>
        <a:lstStyle/>
        <a:p>
          <a:pPr rtl="0"/>
          <a:r>
            <a:rPr lang="en-US" b="0" dirty="0" smtClean="0"/>
            <a:t>Variable costs</a:t>
          </a:r>
          <a:endParaRPr lang="en-US" dirty="0"/>
        </a:p>
      </dgm:t>
    </dgm:pt>
    <dgm:pt modelId="{C4880B6F-B486-4367-8869-9A4B4882AFB5}" type="parTrans" cxnId="{8C6A2C1E-DB80-4652-8D01-21FC0CD21AA3}">
      <dgm:prSet/>
      <dgm:spPr/>
      <dgm:t>
        <a:bodyPr/>
        <a:lstStyle/>
        <a:p>
          <a:endParaRPr lang="en-US"/>
        </a:p>
      </dgm:t>
    </dgm:pt>
    <dgm:pt modelId="{027C4C92-9940-4A57-A92F-C1C71D39C515}" type="sibTrans" cxnId="{8C6A2C1E-DB80-4652-8D01-21FC0CD21AA3}">
      <dgm:prSet/>
      <dgm:spPr/>
      <dgm:t>
        <a:bodyPr/>
        <a:lstStyle/>
        <a:p>
          <a:endParaRPr lang="en-US"/>
        </a:p>
      </dgm:t>
    </dgm:pt>
    <dgm:pt modelId="{B34133CD-33BA-4640-972F-D70A9A194137}">
      <dgm:prSet/>
      <dgm:spPr/>
      <dgm:t>
        <a:bodyPr/>
        <a:lstStyle/>
        <a:p>
          <a:pPr rtl="0"/>
          <a:r>
            <a:rPr lang="en-US" b="0" dirty="0" smtClean="0"/>
            <a:t>Total costs</a:t>
          </a:r>
          <a:endParaRPr lang="en-US" b="0" dirty="0"/>
        </a:p>
      </dgm:t>
    </dgm:pt>
    <dgm:pt modelId="{ACB754ED-122D-400C-A092-F37128086454}" type="parTrans" cxnId="{62AD10CE-2B38-4C32-9C19-0501D12A9542}">
      <dgm:prSet/>
      <dgm:spPr/>
      <dgm:t>
        <a:bodyPr/>
        <a:lstStyle/>
        <a:p>
          <a:endParaRPr lang="en-US"/>
        </a:p>
      </dgm:t>
    </dgm:pt>
    <dgm:pt modelId="{69F6142A-F64C-4470-AA0A-1C6DA03B307E}" type="sibTrans" cxnId="{62AD10CE-2B38-4C32-9C19-0501D12A9542}">
      <dgm:prSet/>
      <dgm:spPr/>
      <dgm:t>
        <a:bodyPr/>
        <a:lstStyle/>
        <a:p>
          <a:endParaRPr lang="en-US"/>
        </a:p>
      </dgm:t>
    </dgm:pt>
    <dgm:pt modelId="{80CE31E1-C1EB-49F9-B61D-DCCCCB11B341}" type="pres">
      <dgm:prSet presAssocID="{FC1AC0DD-0B3C-4993-AB62-11A62E8403DD}" presName="diagram" presStyleCnt="0">
        <dgm:presLayoutVars>
          <dgm:dir/>
          <dgm:resizeHandles val="exact"/>
        </dgm:presLayoutVars>
      </dgm:prSet>
      <dgm:spPr/>
      <dgm:t>
        <a:bodyPr/>
        <a:lstStyle/>
        <a:p>
          <a:endParaRPr lang="en-US"/>
        </a:p>
      </dgm:t>
    </dgm:pt>
    <dgm:pt modelId="{A1B906DB-767E-4F23-9848-3C23DFE453EA}" type="pres">
      <dgm:prSet presAssocID="{837CED78-72B4-409F-A2EA-CABDAE361C73}" presName="node" presStyleLbl="node1" presStyleIdx="0" presStyleCnt="3">
        <dgm:presLayoutVars>
          <dgm:bulletEnabled val="1"/>
        </dgm:presLayoutVars>
      </dgm:prSet>
      <dgm:spPr/>
      <dgm:t>
        <a:bodyPr/>
        <a:lstStyle/>
        <a:p>
          <a:endParaRPr lang="en-US"/>
        </a:p>
      </dgm:t>
    </dgm:pt>
    <dgm:pt modelId="{F9376E8A-52E7-48BC-860A-3A4258975E15}" type="pres">
      <dgm:prSet presAssocID="{F81485C1-CDB4-4FF4-A003-ABED30CD289B}" presName="sibTrans" presStyleCnt="0"/>
      <dgm:spPr/>
    </dgm:pt>
    <dgm:pt modelId="{431EAF65-2C25-4DD8-90BB-8B657AB7EB09}" type="pres">
      <dgm:prSet presAssocID="{6ADDD9FC-5624-4A8C-B06D-D5E3EAF721AE}" presName="node" presStyleLbl="node1" presStyleIdx="1" presStyleCnt="3">
        <dgm:presLayoutVars>
          <dgm:bulletEnabled val="1"/>
        </dgm:presLayoutVars>
      </dgm:prSet>
      <dgm:spPr/>
      <dgm:t>
        <a:bodyPr/>
        <a:lstStyle/>
        <a:p>
          <a:endParaRPr lang="en-US"/>
        </a:p>
      </dgm:t>
    </dgm:pt>
    <dgm:pt modelId="{79837874-553B-47B8-8DE9-817DB0B73D52}" type="pres">
      <dgm:prSet presAssocID="{027C4C92-9940-4A57-A92F-C1C71D39C515}" presName="sibTrans" presStyleCnt="0"/>
      <dgm:spPr/>
    </dgm:pt>
    <dgm:pt modelId="{86EA66CE-ED2C-45D1-AC64-E3875352A8B9}" type="pres">
      <dgm:prSet presAssocID="{B34133CD-33BA-4640-972F-D70A9A194137}" presName="node" presStyleLbl="node1" presStyleIdx="2" presStyleCnt="3">
        <dgm:presLayoutVars>
          <dgm:bulletEnabled val="1"/>
        </dgm:presLayoutVars>
      </dgm:prSet>
      <dgm:spPr/>
      <dgm:t>
        <a:bodyPr/>
        <a:lstStyle/>
        <a:p>
          <a:endParaRPr lang="en-US"/>
        </a:p>
      </dgm:t>
    </dgm:pt>
  </dgm:ptLst>
  <dgm:cxnLst>
    <dgm:cxn modelId="{E3FA5D54-3507-214F-86E0-687484CF3CB2}" type="presOf" srcId="{FC1AC0DD-0B3C-4993-AB62-11A62E8403DD}" destId="{80CE31E1-C1EB-49F9-B61D-DCCCCB11B341}" srcOrd="0" destOrd="0" presId="urn:microsoft.com/office/officeart/2005/8/layout/default#1"/>
    <dgm:cxn modelId="{2821DBC7-91FE-3A48-981E-EF4755935859}" type="presOf" srcId="{6ADDD9FC-5624-4A8C-B06D-D5E3EAF721AE}" destId="{431EAF65-2C25-4DD8-90BB-8B657AB7EB09}" srcOrd="0" destOrd="0" presId="urn:microsoft.com/office/officeart/2005/8/layout/default#1"/>
    <dgm:cxn modelId="{1D05F451-F1E9-BE47-9FEB-C5410F5BC138}" type="presOf" srcId="{837CED78-72B4-409F-A2EA-CABDAE361C73}" destId="{A1B906DB-767E-4F23-9848-3C23DFE453EA}" srcOrd="0" destOrd="0" presId="urn:microsoft.com/office/officeart/2005/8/layout/default#1"/>
    <dgm:cxn modelId="{62AD10CE-2B38-4C32-9C19-0501D12A9542}" srcId="{FC1AC0DD-0B3C-4993-AB62-11A62E8403DD}" destId="{B34133CD-33BA-4640-972F-D70A9A194137}" srcOrd="2" destOrd="0" parTransId="{ACB754ED-122D-400C-A092-F37128086454}" sibTransId="{69F6142A-F64C-4470-AA0A-1C6DA03B307E}"/>
    <dgm:cxn modelId="{F778995B-DB3B-CC41-B49C-368EEFDDE349}" type="presOf" srcId="{B34133CD-33BA-4640-972F-D70A9A194137}" destId="{86EA66CE-ED2C-45D1-AC64-E3875352A8B9}" srcOrd="0" destOrd="0" presId="urn:microsoft.com/office/officeart/2005/8/layout/default#1"/>
    <dgm:cxn modelId="{8C6A2C1E-DB80-4652-8D01-21FC0CD21AA3}" srcId="{FC1AC0DD-0B3C-4993-AB62-11A62E8403DD}" destId="{6ADDD9FC-5624-4A8C-B06D-D5E3EAF721AE}" srcOrd="1" destOrd="0" parTransId="{C4880B6F-B486-4367-8869-9A4B4882AFB5}" sibTransId="{027C4C92-9940-4A57-A92F-C1C71D39C515}"/>
    <dgm:cxn modelId="{D20CB7CA-9FE4-4E3D-998F-7D9F527993AC}" srcId="{FC1AC0DD-0B3C-4993-AB62-11A62E8403DD}" destId="{837CED78-72B4-409F-A2EA-CABDAE361C73}" srcOrd="0" destOrd="0" parTransId="{03F453A1-3F36-408A-BC36-9EB448F4FF07}" sibTransId="{F81485C1-CDB4-4FF4-A003-ABED30CD289B}"/>
    <dgm:cxn modelId="{5062471B-4FF5-4F4A-9084-D3DC08C2A00A}" type="presParOf" srcId="{80CE31E1-C1EB-49F9-B61D-DCCCCB11B341}" destId="{A1B906DB-767E-4F23-9848-3C23DFE453EA}" srcOrd="0" destOrd="0" presId="urn:microsoft.com/office/officeart/2005/8/layout/default#1"/>
    <dgm:cxn modelId="{D6F0523D-3113-FF43-B666-21910A64F9E1}" type="presParOf" srcId="{80CE31E1-C1EB-49F9-B61D-DCCCCB11B341}" destId="{F9376E8A-52E7-48BC-860A-3A4258975E15}" srcOrd="1" destOrd="0" presId="urn:microsoft.com/office/officeart/2005/8/layout/default#1"/>
    <dgm:cxn modelId="{D1C38675-3F00-E64A-9DF1-08679AAB3DAB}" type="presParOf" srcId="{80CE31E1-C1EB-49F9-B61D-DCCCCB11B341}" destId="{431EAF65-2C25-4DD8-90BB-8B657AB7EB09}" srcOrd="2" destOrd="0" presId="urn:microsoft.com/office/officeart/2005/8/layout/default#1"/>
    <dgm:cxn modelId="{476A6A4B-87AE-9446-A5AB-9674002AA2A2}" type="presParOf" srcId="{80CE31E1-C1EB-49F9-B61D-DCCCCB11B341}" destId="{79837874-553B-47B8-8DE9-817DB0B73D52}" srcOrd="3" destOrd="0" presId="urn:microsoft.com/office/officeart/2005/8/layout/default#1"/>
    <dgm:cxn modelId="{BF2F2704-6AF2-E64D-82E1-3E4DED73F8E4}" type="presParOf" srcId="{80CE31E1-C1EB-49F9-B61D-DCCCCB11B341}" destId="{86EA66CE-ED2C-45D1-AC64-E3875352A8B9}"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A0797-9D7D-43DE-93A0-DD44CB063F0D}" type="doc">
      <dgm:prSet loTypeId="urn:microsoft.com/office/officeart/2005/8/layout/vList2" loCatId="list" qsTypeId="urn:microsoft.com/office/officeart/2005/8/quickstyle/simple1" qsCatId="simple" csTypeId="urn:microsoft.com/office/officeart/2005/8/colors/colorful1#2" csCatId="colorful"/>
      <dgm:spPr/>
      <dgm:t>
        <a:bodyPr/>
        <a:lstStyle/>
        <a:p>
          <a:endParaRPr lang="en-US"/>
        </a:p>
      </dgm:t>
    </dgm:pt>
    <dgm:pt modelId="{F3694E4F-035C-4536-8856-DF95CA0BF377}">
      <dgm:prSet custT="1"/>
      <dgm:spPr/>
      <dgm:t>
        <a:bodyPr/>
        <a:lstStyle/>
        <a:p>
          <a:pPr algn="ctr" rtl="0"/>
          <a:r>
            <a:rPr lang="en-US" sz="3200" b="1" dirty="0" smtClean="0"/>
            <a:t>Pure competition</a:t>
          </a:r>
          <a:endParaRPr lang="en-US" sz="3200" b="1" dirty="0"/>
        </a:p>
      </dgm:t>
    </dgm:pt>
    <dgm:pt modelId="{8C463D59-6DAE-40B4-A945-EE141F303AD0}" type="parTrans" cxnId="{41791F01-0A4B-470B-B0E7-A2193D5554DF}">
      <dgm:prSet/>
      <dgm:spPr/>
      <dgm:t>
        <a:bodyPr/>
        <a:lstStyle/>
        <a:p>
          <a:pPr algn="ctr"/>
          <a:endParaRPr lang="en-US" sz="2000" b="1"/>
        </a:p>
      </dgm:t>
    </dgm:pt>
    <dgm:pt modelId="{B516BEF0-91FC-4BD0-990B-0DD18268A6DF}" type="sibTrans" cxnId="{41791F01-0A4B-470B-B0E7-A2193D5554DF}">
      <dgm:prSet/>
      <dgm:spPr/>
      <dgm:t>
        <a:bodyPr/>
        <a:lstStyle/>
        <a:p>
          <a:pPr algn="ctr"/>
          <a:endParaRPr lang="en-US" sz="2000" b="1"/>
        </a:p>
      </dgm:t>
    </dgm:pt>
    <dgm:pt modelId="{C0DF9960-911A-4534-A712-4CE8FD19DA70}">
      <dgm:prSet custT="1"/>
      <dgm:spPr/>
      <dgm:t>
        <a:bodyPr/>
        <a:lstStyle/>
        <a:p>
          <a:pPr algn="ctr" rtl="0"/>
          <a:r>
            <a:rPr lang="en-US" sz="3200" b="1" dirty="0" smtClean="0"/>
            <a:t>Monopolistic competition</a:t>
          </a:r>
          <a:endParaRPr lang="en-US" sz="3200" b="1" dirty="0"/>
        </a:p>
      </dgm:t>
    </dgm:pt>
    <dgm:pt modelId="{6926934B-47CE-4FC7-8707-E8959A56746E}" type="parTrans" cxnId="{D2EB3AC9-FA51-4F45-A04D-7B713A27FDE0}">
      <dgm:prSet/>
      <dgm:spPr/>
      <dgm:t>
        <a:bodyPr/>
        <a:lstStyle/>
        <a:p>
          <a:pPr algn="ctr"/>
          <a:endParaRPr lang="en-US" sz="2000" b="1"/>
        </a:p>
      </dgm:t>
    </dgm:pt>
    <dgm:pt modelId="{BA695A30-B3CF-4A18-85D8-4AD66B90D5A9}" type="sibTrans" cxnId="{D2EB3AC9-FA51-4F45-A04D-7B713A27FDE0}">
      <dgm:prSet/>
      <dgm:spPr/>
      <dgm:t>
        <a:bodyPr/>
        <a:lstStyle/>
        <a:p>
          <a:pPr algn="ctr"/>
          <a:endParaRPr lang="en-US" sz="2000" b="1"/>
        </a:p>
      </dgm:t>
    </dgm:pt>
    <dgm:pt modelId="{7D95305A-8051-440A-8F32-3BE464183F7C}">
      <dgm:prSet custT="1"/>
      <dgm:spPr/>
      <dgm:t>
        <a:bodyPr/>
        <a:lstStyle/>
        <a:p>
          <a:pPr algn="ctr" rtl="0"/>
          <a:r>
            <a:rPr lang="en-US" sz="3200" b="1" dirty="0" smtClean="0"/>
            <a:t>Oligopolistic competition</a:t>
          </a:r>
          <a:endParaRPr lang="en-US" sz="3200" b="1" dirty="0"/>
        </a:p>
      </dgm:t>
    </dgm:pt>
    <dgm:pt modelId="{7FF108EC-E92B-4EDF-BD45-29FE0BCE04B0}" type="parTrans" cxnId="{3510363E-306B-4858-93A8-C2606EC7ECBF}">
      <dgm:prSet/>
      <dgm:spPr/>
      <dgm:t>
        <a:bodyPr/>
        <a:lstStyle/>
        <a:p>
          <a:pPr algn="ctr"/>
          <a:endParaRPr lang="en-US" sz="2000" b="1"/>
        </a:p>
      </dgm:t>
    </dgm:pt>
    <dgm:pt modelId="{496C9600-4453-4ECC-BAA2-B02E950B2959}" type="sibTrans" cxnId="{3510363E-306B-4858-93A8-C2606EC7ECBF}">
      <dgm:prSet/>
      <dgm:spPr/>
      <dgm:t>
        <a:bodyPr/>
        <a:lstStyle/>
        <a:p>
          <a:pPr algn="ctr"/>
          <a:endParaRPr lang="en-US" sz="2000" b="1"/>
        </a:p>
      </dgm:t>
    </dgm:pt>
    <dgm:pt modelId="{318A5C12-4F2E-46BA-8971-2B696ABF0F96}">
      <dgm:prSet custT="1"/>
      <dgm:spPr/>
      <dgm:t>
        <a:bodyPr/>
        <a:lstStyle/>
        <a:p>
          <a:pPr algn="ctr" rtl="0"/>
          <a:r>
            <a:rPr lang="en-US" sz="3200" b="1" dirty="0" smtClean="0"/>
            <a:t>Pure monopoly</a:t>
          </a:r>
          <a:endParaRPr lang="en-US" sz="3200" b="1" dirty="0"/>
        </a:p>
      </dgm:t>
    </dgm:pt>
    <dgm:pt modelId="{84578431-8AE8-46E0-97A2-FD15B0A92855}" type="parTrans" cxnId="{46F10E67-B675-4522-8A31-562459208000}">
      <dgm:prSet/>
      <dgm:spPr/>
      <dgm:t>
        <a:bodyPr/>
        <a:lstStyle/>
        <a:p>
          <a:pPr algn="ctr"/>
          <a:endParaRPr lang="en-US" sz="2000" b="1"/>
        </a:p>
      </dgm:t>
    </dgm:pt>
    <dgm:pt modelId="{2918553C-644E-4DA2-A8B0-A7BDA95A7534}" type="sibTrans" cxnId="{46F10E67-B675-4522-8A31-562459208000}">
      <dgm:prSet/>
      <dgm:spPr/>
      <dgm:t>
        <a:bodyPr/>
        <a:lstStyle/>
        <a:p>
          <a:pPr algn="ctr"/>
          <a:endParaRPr lang="en-US" sz="2000" b="1"/>
        </a:p>
      </dgm:t>
    </dgm:pt>
    <dgm:pt modelId="{88DEAD23-7304-4E81-A08F-C9DF64D460D1}" type="pres">
      <dgm:prSet presAssocID="{EA9A0797-9D7D-43DE-93A0-DD44CB063F0D}" presName="linear" presStyleCnt="0">
        <dgm:presLayoutVars>
          <dgm:animLvl val="lvl"/>
          <dgm:resizeHandles val="exact"/>
        </dgm:presLayoutVars>
      </dgm:prSet>
      <dgm:spPr/>
      <dgm:t>
        <a:bodyPr/>
        <a:lstStyle/>
        <a:p>
          <a:endParaRPr lang="en-US"/>
        </a:p>
      </dgm:t>
    </dgm:pt>
    <dgm:pt modelId="{E82D7A3F-CA9E-49F0-9CE9-1F0A0EB0436E}" type="pres">
      <dgm:prSet presAssocID="{F3694E4F-035C-4536-8856-DF95CA0BF377}" presName="parentText" presStyleLbl="node1" presStyleIdx="0" presStyleCnt="4" custLinFactNeighborY="-22917">
        <dgm:presLayoutVars>
          <dgm:chMax val="0"/>
          <dgm:bulletEnabled val="1"/>
        </dgm:presLayoutVars>
      </dgm:prSet>
      <dgm:spPr/>
      <dgm:t>
        <a:bodyPr/>
        <a:lstStyle/>
        <a:p>
          <a:endParaRPr lang="en-US"/>
        </a:p>
      </dgm:t>
    </dgm:pt>
    <dgm:pt modelId="{2D7D5AA2-013C-4425-A1BC-DA44D1D016A8}" type="pres">
      <dgm:prSet presAssocID="{B516BEF0-91FC-4BD0-990B-0DD18268A6DF}" presName="spacer" presStyleCnt="0"/>
      <dgm:spPr/>
    </dgm:pt>
    <dgm:pt modelId="{092B133D-BEE3-439C-A3A0-95D08B50D0C1}" type="pres">
      <dgm:prSet presAssocID="{C0DF9960-911A-4534-A712-4CE8FD19DA70}" presName="parentText" presStyleLbl="node1" presStyleIdx="1" presStyleCnt="4">
        <dgm:presLayoutVars>
          <dgm:chMax val="0"/>
          <dgm:bulletEnabled val="1"/>
        </dgm:presLayoutVars>
      </dgm:prSet>
      <dgm:spPr/>
      <dgm:t>
        <a:bodyPr/>
        <a:lstStyle/>
        <a:p>
          <a:endParaRPr lang="en-US"/>
        </a:p>
      </dgm:t>
    </dgm:pt>
    <dgm:pt modelId="{4FE04406-78AB-46F7-AD1F-D0EBF9389B8A}" type="pres">
      <dgm:prSet presAssocID="{BA695A30-B3CF-4A18-85D8-4AD66B90D5A9}" presName="spacer" presStyleCnt="0"/>
      <dgm:spPr/>
    </dgm:pt>
    <dgm:pt modelId="{8CBBC105-5472-4E11-B464-BF020AAF03CD}" type="pres">
      <dgm:prSet presAssocID="{7D95305A-8051-440A-8F32-3BE464183F7C}" presName="parentText" presStyleLbl="node1" presStyleIdx="2" presStyleCnt="4">
        <dgm:presLayoutVars>
          <dgm:chMax val="0"/>
          <dgm:bulletEnabled val="1"/>
        </dgm:presLayoutVars>
      </dgm:prSet>
      <dgm:spPr/>
      <dgm:t>
        <a:bodyPr/>
        <a:lstStyle/>
        <a:p>
          <a:endParaRPr lang="en-US"/>
        </a:p>
      </dgm:t>
    </dgm:pt>
    <dgm:pt modelId="{BF83F708-3A94-4AA0-BDDB-14B537C08346}" type="pres">
      <dgm:prSet presAssocID="{496C9600-4453-4ECC-BAA2-B02E950B2959}" presName="spacer" presStyleCnt="0"/>
      <dgm:spPr/>
    </dgm:pt>
    <dgm:pt modelId="{2198CC07-3446-42FE-A7C6-62259D8CE85C}" type="pres">
      <dgm:prSet presAssocID="{318A5C12-4F2E-46BA-8971-2B696ABF0F96}" presName="parentText" presStyleLbl="node1" presStyleIdx="3" presStyleCnt="4">
        <dgm:presLayoutVars>
          <dgm:chMax val="0"/>
          <dgm:bulletEnabled val="1"/>
        </dgm:presLayoutVars>
      </dgm:prSet>
      <dgm:spPr/>
      <dgm:t>
        <a:bodyPr/>
        <a:lstStyle/>
        <a:p>
          <a:endParaRPr lang="en-US"/>
        </a:p>
      </dgm:t>
    </dgm:pt>
  </dgm:ptLst>
  <dgm:cxnLst>
    <dgm:cxn modelId="{CED41695-6AD6-E94A-863C-CA9FA10E079D}" type="presOf" srcId="{EA9A0797-9D7D-43DE-93A0-DD44CB063F0D}" destId="{88DEAD23-7304-4E81-A08F-C9DF64D460D1}" srcOrd="0" destOrd="0" presId="urn:microsoft.com/office/officeart/2005/8/layout/vList2"/>
    <dgm:cxn modelId="{3510363E-306B-4858-93A8-C2606EC7ECBF}" srcId="{EA9A0797-9D7D-43DE-93A0-DD44CB063F0D}" destId="{7D95305A-8051-440A-8F32-3BE464183F7C}" srcOrd="2" destOrd="0" parTransId="{7FF108EC-E92B-4EDF-BD45-29FE0BCE04B0}" sibTransId="{496C9600-4453-4ECC-BAA2-B02E950B2959}"/>
    <dgm:cxn modelId="{657F9289-8161-9845-BB8A-CFF409EED6BD}" type="presOf" srcId="{318A5C12-4F2E-46BA-8971-2B696ABF0F96}" destId="{2198CC07-3446-42FE-A7C6-62259D8CE85C}" srcOrd="0" destOrd="0" presId="urn:microsoft.com/office/officeart/2005/8/layout/vList2"/>
    <dgm:cxn modelId="{EA72F47C-3512-CB48-A73D-996B50DAF280}" type="presOf" srcId="{7D95305A-8051-440A-8F32-3BE464183F7C}" destId="{8CBBC105-5472-4E11-B464-BF020AAF03CD}" srcOrd="0" destOrd="0" presId="urn:microsoft.com/office/officeart/2005/8/layout/vList2"/>
    <dgm:cxn modelId="{BB389F65-F53D-F047-9A0C-AD0BF776F680}" type="presOf" srcId="{C0DF9960-911A-4534-A712-4CE8FD19DA70}" destId="{092B133D-BEE3-439C-A3A0-95D08B50D0C1}" srcOrd="0" destOrd="0" presId="urn:microsoft.com/office/officeart/2005/8/layout/vList2"/>
    <dgm:cxn modelId="{41791F01-0A4B-470B-B0E7-A2193D5554DF}" srcId="{EA9A0797-9D7D-43DE-93A0-DD44CB063F0D}" destId="{F3694E4F-035C-4536-8856-DF95CA0BF377}" srcOrd="0" destOrd="0" parTransId="{8C463D59-6DAE-40B4-A945-EE141F303AD0}" sibTransId="{B516BEF0-91FC-4BD0-990B-0DD18268A6DF}"/>
    <dgm:cxn modelId="{D2EB3AC9-FA51-4F45-A04D-7B713A27FDE0}" srcId="{EA9A0797-9D7D-43DE-93A0-DD44CB063F0D}" destId="{C0DF9960-911A-4534-A712-4CE8FD19DA70}" srcOrd="1" destOrd="0" parTransId="{6926934B-47CE-4FC7-8707-E8959A56746E}" sibTransId="{BA695A30-B3CF-4A18-85D8-4AD66B90D5A9}"/>
    <dgm:cxn modelId="{46F10E67-B675-4522-8A31-562459208000}" srcId="{EA9A0797-9D7D-43DE-93A0-DD44CB063F0D}" destId="{318A5C12-4F2E-46BA-8971-2B696ABF0F96}" srcOrd="3" destOrd="0" parTransId="{84578431-8AE8-46E0-97A2-FD15B0A92855}" sibTransId="{2918553C-644E-4DA2-A8B0-A7BDA95A7534}"/>
    <dgm:cxn modelId="{A04E7041-6456-0A41-88AF-015AE6A6F471}" type="presOf" srcId="{F3694E4F-035C-4536-8856-DF95CA0BF377}" destId="{E82D7A3F-CA9E-49F0-9CE9-1F0A0EB0436E}" srcOrd="0" destOrd="0" presId="urn:microsoft.com/office/officeart/2005/8/layout/vList2"/>
    <dgm:cxn modelId="{50C3BCEF-1BB4-7840-8C18-CC037E126DC2}" type="presParOf" srcId="{88DEAD23-7304-4E81-A08F-C9DF64D460D1}" destId="{E82D7A3F-CA9E-49F0-9CE9-1F0A0EB0436E}" srcOrd="0" destOrd="0" presId="urn:microsoft.com/office/officeart/2005/8/layout/vList2"/>
    <dgm:cxn modelId="{A64F52BA-54B5-3042-8E51-1245FCD6BDB2}" type="presParOf" srcId="{88DEAD23-7304-4E81-A08F-C9DF64D460D1}" destId="{2D7D5AA2-013C-4425-A1BC-DA44D1D016A8}" srcOrd="1" destOrd="0" presId="urn:microsoft.com/office/officeart/2005/8/layout/vList2"/>
    <dgm:cxn modelId="{8BEEB11F-F071-364E-A9CB-9FA2C937EB88}" type="presParOf" srcId="{88DEAD23-7304-4E81-A08F-C9DF64D460D1}" destId="{092B133D-BEE3-439C-A3A0-95D08B50D0C1}" srcOrd="2" destOrd="0" presId="urn:microsoft.com/office/officeart/2005/8/layout/vList2"/>
    <dgm:cxn modelId="{6D8E3BCA-C48A-D74B-BDB4-9FF44ED44B5A}" type="presParOf" srcId="{88DEAD23-7304-4E81-A08F-C9DF64D460D1}" destId="{4FE04406-78AB-46F7-AD1F-D0EBF9389B8A}" srcOrd="3" destOrd="0" presId="urn:microsoft.com/office/officeart/2005/8/layout/vList2"/>
    <dgm:cxn modelId="{04E75941-6225-CA4E-8ECF-2DF3A7859FCB}" type="presParOf" srcId="{88DEAD23-7304-4E81-A08F-C9DF64D460D1}" destId="{8CBBC105-5472-4E11-B464-BF020AAF03CD}" srcOrd="4" destOrd="0" presId="urn:microsoft.com/office/officeart/2005/8/layout/vList2"/>
    <dgm:cxn modelId="{8A274FE3-550F-4D4E-9333-81199B666467}" type="presParOf" srcId="{88DEAD23-7304-4E81-A08F-C9DF64D460D1}" destId="{BF83F708-3A94-4AA0-BDDB-14B537C08346}" srcOrd="5" destOrd="0" presId="urn:microsoft.com/office/officeart/2005/8/layout/vList2"/>
    <dgm:cxn modelId="{4DBDB40E-C57B-F24E-8046-BA00B6DBFD0C}" type="presParOf" srcId="{88DEAD23-7304-4E81-A08F-C9DF64D460D1}" destId="{2198CC07-3446-42FE-A7C6-62259D8CE85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B583E-4049-4E39-8D87-DE827D79D462}"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en-US"/>
        </a:p>
      </dgm:t>
    </dgm:pt>
    <dgm:pt modelId="{6BCBE455-5E3F-4E94-9848-B36E8991B90C}">
      <dgm:prSet/>
      <dgm:spPr/>
      <dgm:t>
        <a:bodyPr/>
        <a:lstStyle/>
        <a:p>
          <a:pPr algn="ctr" rtl="0"/>
          <a:r>
            <a:rPr lang="en-US" b="1" dirty="0" smtClean="0">
              <a:solidFill>
                <a:schemeClr val="tx1"/>
              </a:solidFill>
            </a:rPr>
            <a:t>Economic conditions</a:t>
          </a:r>
          <a:endParaRPr lang="en-US" b="1" dirty="0">
            <a:solidFill>
              <a:schemeClr val="tx1"/>
            </a:solidFill>
          </a:endParaRPr>
        </a:p>
      </dgm:t>
    </dgm:pt>
    <dgm:pt modelId="{01B7E6CE-C2A7-443C-8E83-B2D2ADE2164E}" type="parTrans" cxnId="{0BCD0BD2-688B-4592-AFB4-64E4C188384F}">
      <dgm:prSet/>
      <dgm:spPr/>
      <dgm:t>
        <a:bodyPr/>
        <a:lstStyle/>
        <a:p>
          <a:pPr algn="ctr"/>
          <a:endParaRPr lang="en-US" b="1">
            <a:solidFill>
              <a:schemeClr val="tx1"/>
            </a:solidFill>
          </a:endParaRPr>
        </a:p>
      </dgm:t>
    </dgm:pt>
    <dgm:pt modelId="{AEBF687F-C21C-481C-A57E-BD1A5A9E5EC2}" type="sibTrans" cxnId="{0BCD0BD2-688B-4592-AFB4-64E4C188384F}">
      <dgm:prSet/>
      <dgm:spPr/>
      <dgm:t>
        <a:bodyPr/>
        <a:lstStyle/>
        <a:p>
          <a:pPr algn="ctr"/>
          <a:endParaRPr lang="en-US" b="1">
            <a:solidFill>
              <a:schemeClr val="tx1"/>
            </a:solidFill>
          </a:endParaRPr>
        </a:p>
      </dgm:t>
    </dgm:pt>
    <dgm:pt modelId="{06370EE4-B050-4D26-A41B-9E5487562849}">
      <dgm:prSet/>
      <dgm:spPr/>
      <dgm:t>
        <a:bodyPr/>
        <a:lstStyle/>
        <a:p>
          <a:pPr algn="ctr" rtl="0"/>
          <a:r>
            <a:rPr lang="en-US" b="1" dirty="0" smtClean="0">
              <a:solidFill>
                <a:schemeClr val="tx1"/>
              </a:solidFill>
            </a:rPr>
            <a:t>Reseller’s response to price </a:t>
          </a:r>
          <a:endParaRPr lang="en-US" b="1" dirty="0">
            <a:solidFill>
              <a:schemeClr val="tx1"/>
            </a:solidFill>
          </a:endParaRPr>
        </a:p>
      </dgm:t>
    </dgm:pt>
    <dgm:pt modelId="{9A76CA53-D2C2-472F-8A79-E5A8F4EAFD8C}" type="parTrans" cxnId="{20EE869A-A52F-4105-AA41-768D83CB2BF1}">
      <dgm:prSet/>
      <dgm:spPr/>
      <dgm:t>
        <a:bodyPr/>
        <a:lstStyle/>
        <a:p>
          <a:pPr algn="ctr"/>
          <a:endParaRPr lang="en-US" b="1">
            <a:solidFill>
              <a:schemeClr val="tx1"/>
            </a:solidFill>
          </a:endParaRPr>
        </a:p>
      </dgm:t>
    </dgm:pt>
    <dgm:pt modelId="{F2B15A05-770C-4F37-AB8C-BD319503960E}" type="sibTrans" cxnId="{20EE869A-A52F-4105-AA41-768D83CB2BF1}">
      <dgm:prSet/>
      <dgm:spPr/>
      <dgm:t>
        <a:bodyPr/>
        <a:lstStyle/>
        <a:p>
          <a:pPr algn="ctr"/>
          <a:endParaRPr lang="en-US" b="1">
            <a:solidFill>
              <a:schemeClr val="tx1"/>
            </a:solidFill>
          </a:endParaRPr>
        </a:p>
      </dgm:t>
    </dgm:pt>
    <dgm:pt modelId="{F7AE4D41-4566-4C08-90E5-7D443A000EDE}">
      <dgm:prSet/>
      <dgm:spPr/>
      <dgm:t>
        <a:bodyPr/>
        <a:lstStyle/>
        <a:p>
          <a:pPr algn="ctr" rtl="0"/>
          <a:r>
            <a:rPr lang="en-US" b="1" dirty="0" smtClean="0">
              <a:solidFill>
                <a:schemeClr val="tx1"/>
              </a:solidFill>
            </a:rPr>
            <a:t>Government</a:t>
          </a:r>
          <a:endParaRPr lang="en-US" b="1" dirty="0">
            <a:solidFill>
              <a:schemeClr val="tx1"/>
            </a:solidFill>
          </a:endParaRPr>
        </a:p>
      </dgm:t>
    </dgm:pt>
    <dgm:pt modelId="{931B48E7-3313-418D-9479-A5E2ACE761CF}" type="parTrans" cxnId="{0A4E619B-5F1C-421A-8F78-5F016A5DF7CD}">
      <dgm:prSet/>
      <dgm:spPr/>
      <dgm:t>
        <a:bodyPr/>
        <a:lstStyle/>
        <a:p>
          <a:pPr algn="ctr"/>
          <a:endParaRPr lang="en-US" b="1">
            <a:solidFill>
              <a:schemeClr val="tx1"/>
            </a:solidFill>
          </a:endParaRPr>
        </a:p>
      </dgm:t>
    </dgm:pt>
    <dgm:pt modelId="{26006C79-363A-45A1-AC6D-E2A9BD867367}" type="sibTrans" cxnId="{0A4E619B-5F1C-421A-8F78-5F016A5DF7CD}">
      <dgm:prSet/>
      <dgm:spPr/>
      <dgm:t>
        <a:bodyPr/>
        <a:lstStyle/>
        <a:p>
          <a:pPr algn="ctr"/>
          <a:endParaRPr lang="en-US" b="1">
            <a:solidFill>
              <a:schemeClr val="tx1"/>
            </a:solidFill>
          </a:endParaRPr>
        </a:p>
      </dgm:t>
    </dgm:pt>
    <dgm:pt modelId="{07A2D0EE-79D4-4229-B1FB-7DDE9FCC33FC}">
      <dgm:prSet/>
      <dgm:spPr/>
      <dgm:t>
        <a:bodyPr/>
        <a:lstStyle/>
        <a:p>
          <a:pPr algn="ctr" rtl="0"/>
          <a:r>
            <a:rPr lang="en-US" b="1" dirty="0" smtClean="0">
              <a:solidFill>
                <a:schemeClr val="tx1"/>
              </a:solidFill>
            </a:rPr>
            <a:t>Social concerns</a:t>
          </a:r>
          <a:endParaRPr lang="en-US" b="1" dirty="0">
            <a:solidFill>
              <a:schemeClr val="tx1"/>
            </a:solidFill>
          </a:endParaRPr>
        </a:p>
      </dgm:t>
    </dgm:pt>
    <dgm:pt modelId="{1EDE051D-1A6A-4E9C-AD4F-E61B4921E6EB}" type="parTrans" cxnId="{EED8903D-193F-4B27-8DB2-420B44C6573F}">
      <dgm:prSet/>
      <dgm:spPr/>
      <dgm:t>
        <a:bodyPr/>
        <a:lstStyle/>
        <a:p>
          <a:pPr algn="ctr"/>
          <a:endParaRPr lang="en-US" b="1">
            <a:solidFill>
              <a:schemeClr val="tx1"/>
            </a:solidFill>
          </a:endParaRPr>
        </a:p>
      </dgm:t>
    </dgm:pt>
    <dgm:pt modelId="{CAC621F2-3EC2-4A8E-945B-436DD11279F0}" type="sibTrans" cxnId="{EED8903D-193F-4B27-8DB2-420B44C6573F}">
      <dgm:prSet/>
      <dgm:spPr/>
      <dgm:t>
        <a:bodyPr/>
        <a:lstStyle/>
        <a:p>
          <a:pPr algn="ctr"/>
          <a:endParaRPr lang="en-US" b="1">
            <a:solidFill>
              <a:schemeClr val="tx1"/>
            </a:solidFill>
          </a:endParaRPr>
        </a:p>
      </dgm:t>
    </dgm:pt>
    <dgm:pt modelId="{34AEE5F2-F88A-4CB9-A940-DC0E9061BAF2}" type="pres">
      <dgm:prSet presAssocID="{CC2B583E-4049-4E39-8D87-DE827D79D462}" presName="linear" presStyleCnt="0">
        <dgm:presLayoutVars>
          <dgm:animLvl val="lvl"/>
          <dgm:resizeHandles val="exact"/>
        </dgm:presLayoutVars>
      </dgm:prSet>
      <dgm:spPr/>
      <dgm:t>
        <a:bodyPr/>
        <a:lstStyle/>
        <a:p>
          <a:endParaRPr lang="en-US"/>
        </a:p>
      </dgm:t>
    </dgm:pt>
    <dgm:pt modelId="{D0DF0E17-994A-4EF7-A66E-168508F7951A}" type="pres">
      <dgm:prSet presAssocID="{6BCBE455-5E3F-4E94-9848-B36E8991B90C}" presName="parentText" presStyleLbl="node1" presStyleIdx="0" presStyleCnt="4" custLinFactNeighborY="-85281">
        <dgm:presLayoutVars>
          <dgm:chMax val="0"/>
          <dgm:bulletEnabled val="1"/>
        </dgm:presLayoutVars>
      </dgm:prSet>
      <dgm:spPr/>
      <dgm:t>
        <a:bodyPr/>
        <a:lstStyle/>
        <a:p>
          <a:endParaRPr lang="en-US"/>
        </a:p>
      </dgm:t>
    </dgm:pt>
    <dgm:pt modelId="{8D2F1E7E-0778-4216-8DD2-1FF71FEFFA7C}" type="pres">
      <dgm:prSet presAssocID="{AEBF687F-C21C-481C-A57E-BD1A5A9E5EC2}" presName="spacer" presStyleCnt="0"/>
      <dgm:spPr/>
    </dgm:pt>
    <dgm:pt modelId="{68AA413F-2B37-420F-8F40-756323B9C122}" type="pres">
      <dgm:prSet presAssocID="{06370EE4-B050-4D26-A41B-9E5487562849}" presName="parentText" presStyleLbl="node1" presStyleIdx="1" presStyleCnt="4">
        <dgm:presLayoutVars>
          <dgm:chMax val="0"/>
          <dgm:bulletEnabled val="1"/>
        </dgm:presLayoutVars>
      </dgm:prSet>
      <dgm:spPr/>
      <dgm:t>
        <a:bodyPr/>
        <a:lstStyle/>
        <a:p>
          <a:endParaRPr lang="en-US"/>
        </a:p>
      </dgm:t>
    </dgm:pt>
    <dgm:pt modelId="{F2F72205-7A17-4B75-86D8-258720AB3000}" type="pres">
      <dgm:prSet presAssocID="{F2B15A05-770C-4F37-AB8C-BD319503960E}" presName="spacer" presStyleCnt="0"/>
      <dgm:spPr/>
    </dgm:pt>
    <dgm:pt modelId="{3B80254D-A270-4773-BB96-E978AF6796E4}" type="pres">
      <dgm:prSet presAssocID="{F7AE4D41-4566-4C08-90E5-7D443A000EDE}" presName="parentText" presStyleLbl="node1" presStyleIdx="2" presStyleCnt="4">
        <dgm:presLayoutVars>
          <dgm:chMax val="0"/>
          <dgm:bulletEnabled val="1"/>
        </dgm:presLayoutVars>
      </dgm:prSet>
      <dgm:spPr/>
      <dgm:t>
        <a:bodyPr/>
        <a:lstStyle/>
        <a:p>
          <a:endParaRPr lang="en-US"/>
        </a:p>
      </dgm:t>
    </dgm:pt>
    <dgm:pt modelId="{C56552D5-7675-4E13-B91D-E9C17557E252}" type="pres">
      <dgm:prSet presAssocID="{26006C79-363A-45A1-AC6D-E2A9BD867367}" presName="spacer" presStyleCnt="0"/>
      <dgm:spPr/>
    </dgm:pt>
    <dgm:pt modelId="{FE136E24-E207-4A51-8012-91A3F16D639F}" type="pres">
      <dgm:prSet presAssocID="{07A2D0EE-79D4-4229-B1FB-7DDE9FCC33FC}" presName="parentText" presStyleLbl="node1" presStyleIdx="3" presStyleCnt="4">
        <dgm:presLayoutVars>
          <dgm:chMax val="0"/>
          <dgm:bulletEnabled val="1"/>
        </dgm:presLayoutVars>
      </dgm:prSet>
      <dgm:spPr/>
      <dgm:t>
        <a:bodyPr/>
        <a:lstStyle/>
        <a:p>
          <a:endParaRPr lang="en-US"/>
        </a:p>
      </dgm:t>
    </dgm:pt>
  </dgm:ptLst>
  <dgm:cxnLst>
    <dgm:cxn modelId="{F4717308-ABE1-3547-A825-53A23B2DE8FE}" type="presOf" srcId="{6BCBE455-5E3F-4E94-9848-B36E8991B90C}" destId="{D0DF0E17-994A-4EF7-A66E-168508F7951A}" srcOrd="0" destOrd="0" presId="urn:microsoft.com/office/officeart/2005/8/layout/vList2"/>
    <dgm:cxn modelId="{46BF8D84-955B-3E40-AF3F-A21396372852}" type="presOf" srcId="{CC2B583E-4049-4E39-8D87-DE827D79D462}" destId="{34AEE5F2-F88A-4CB9-A940-DC0E9061BAF2}" srcOrd="0" destOrd="0" presId="urn:microsoft.com/office/officeart/2005/8/layout/vList2"/>
    <dgm:cxn modelId="{EED8903D-193F-4B27-8DB2-420B44C6573F}" srcId="{CC2B583E-4049-4E39-8D87-DE827D79D462}" destId="{07A2D0EE-79D4-4229-B1FB-7DDE9FCC33FC}" srcOrd="3" destOrd="0" parTransId="{1EDE051D-1A6A-4E9C-AD4F-E61B4921E6EB}" sibTransId="{CAC621F2-3EC2-4A8E-945B-436DD11279F0}"/>
    <dgm:cxn modelId="{55B9E775-94B7-2745-B8CB-685D9D43608A}" type="presOf" srcId="{F7AE4D41-4566-4C08-90E5-7D443A000EDE}" destId="{3B80254D-A270-4773-BB96-E978AF6796E4}" srcOrd="0" destOrd="0" presId="urn:microsoft.com/office/officeart/2005/8/layout/vList2"/>
    <dgm:cxn modelId="{E2926AD7-0102-4A47-A555-D99129F673FE}" type="presOf" srcId="{07A2D0EE-79D4-4229-B1FB-7DDE9FCC33FC}" destId="{FE136E24-E207-4A51-8012-91A3F16D639F}" srcOrd="0" destOrd="0" presId="urn:microsoft.com/office/officeart/2005/8/layout/vList2"/>
    <dgm:cxn modelId="{0A4E619B-5F1C-421A-8F78-5F016A5DF7CD}" srcId="{CC2B583E-4049-4E39-8D87-DE827D79D462}" destId="{F7AE4D41-4566-4C08-90E5-7D443A000EDE}" srcOrd="2" destOrd="0" parTransId="{931B48E7-3313-418D-9479-A5E2ACE761CF}" sibTransId="{26006C79-363A-45A1-AC6D-E2A9BD867367}"/>
    <dgm:cxn modelId="{0BCD0BD2-688B-4592-AFB4-64E4C188384F}" srcId="{CC2B583E-4049-4E39-8D87-DE827D79D462}" destId="{6BCBE455-5E3F-4E94-9848-B36E8991B90C}" srcOrd="0" destOrd="0" parTransId="{01B7E6CE-C2A7-443C-8E83-B2D2ADE2164E}" sibTransId="{AEBF687F-C21C-481C-A57E-BD1A5A9E5EC2}"/>
    <dgm:cxn modelId="{6C729658-8F26-D047-84A5-0A9B074441A2}" type="presOf" srcId="{06370EE4-B050-4D26-A41B-9E5487562849}" destId="{68AA413F-2B37-420F-8F40-756323B9C122}" srcOrd="0" destOrd="0" presId="urn:microsoft.com/office/officeart/2005/8/layout/vList2"/>
    <dgm:cxn modelId="{20EE869A-A52F-4105-AA41-768D83CB2BF1}" srcId="{CC2B583E-4049-4E39-8D87-DE827D79D462}" destId="{06370EE4-B050-4D26-A41B-9E5487562849}" srcOrd="1" destOrd="0" parTransId="{9A76CA53-D2C2-472F-8A79-E5A8F4EAFD8C}" sibTransId="{F2B15A05-770C-4F37-AB8C-BD319503960E}"/>
    <dgm:cxn modelId="{1A6CFDC9-22D8-8C49-B706-4704382DD5E3}" type="presParOf" srcId="{34AEE5F2-F88A-4CB9-A940-DC0E9061BAF2}" destId="{D0DF0E17-994A-4EF7-A66E-168508F7951A}" srcOrd="0" destOrd="0" presId="urn:microsoft.com/office/officeart/2005/8/layout/vList2"/>
    <dgm:cxn modelId="{9FB21CCA-650B-004C-91CC-A2A8F1B9B6BA}" type="presParOf" srcId="{34AEE5F2-F88A-4CB9-A940-DC0E9061BAF2}" destId="{8D2F1E7E-0778-4216-8DD2-1FF71FEFFA7C}" srcOrd="1" destOrd="0" presId="urn:microsoft.com/office/officeart/2005/8/layout/vList2"/>
    <dgm:cxn modelId="{B2CE9D24-3FED-8E4A-8EAC-7A7DE9E3AC5E}" type="presParOf" srcId="{34AEE5F2-F88A-4CB9-A940-DC0E9061BAF2}" destId="{68AA413F-2B37-420F-8F40-756323B9C122}" srcOrd="2" destOrd="0" presId="urn:microsoft.com/office/officeart/2005/8/layout/vList2"/>
    <dgm:cxn modelId="{45C0CEE4-D762-E449-B3A7-F8AE311253CC}" type="presParOf" srcId="{34AEE5F2-F88A-4CB9-A940-DC0E9061BAF2}" destId="{F2F72205-7A17-4B75-86D8-258720AB3000}" srcOrd="3" destOrd="0" presId="urn:microsoft.com/office/officeart/2005/8/layout/vList2"/>
    <dgm:cxn modelId="{3A2E2310-AFE5-F447-92D8-F2DEE23F6A7A}" type="presParOf" srcId="{34AEE5F2-F88A-4CB9-A940-DC0E9061BAF2}" destId="{3B80254D-A270-4773-BB96-E978AF6796E4}" srcOrd="4" destOrd="0" presId="urn:microsoft.com/office/officeart/2005/8/layout/vList2"/>
    <dgm:cxn modelId="{AD59C375-3794-CA48-A97C-CCA13AF25FA8}" type="presParOf" srcId="{34AEE5F2-F88A-4CB9-A940-DC0E9061BAF2}" destId="{C56552D5-7675-4E13-B91D-E9C17557E252}" srcOrd="5" destOrd="0" presId="urn:microsoft.com/office/officeart/2005/8/layout/vList2"/>
    <dgm:cxn modelId="{0D6A1BAF-E827-9B4D-B8C4-A3BF2B12BEF4}" type="presParOf" srcId="{34AEE5F2-F88A-4CB9-A940-DC0E9061BAF2}" destId="{FE136E24-E207-4A51-8012-91A3F16D639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7C770-CA54-4BE3-9475-7038A357A1B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2D6666D-2FAB-4519-837E-4B0D90E5EE8C}">
      <dgm:prSet phldrT="[Text]"/>
      <dgm:spPr/>
      <dgm:t>
        <a:bodyPr/>
        <a:lstStyle/>
        <a:p>
          <a:r>
            <a:rPr lang="en-US" dirty="0" smtClean="0"/>
            <a:t>Information</a:t>
          </a:r>
          <a:endParaRPr lang="en-US" dirty="0"/>
        </a:p>
      </dgm:t>
    </dgm:pt>
    <dgm:pt modelId="{9E87D077-656A-4982-A57F-5D9A34AB5E85}" type="parTrans" cxnId="{8777850A-D1AF-4467-AEAE-62D61A46C0B3}">
      <dgm:prSet/>
      <dgm:spPr/>
      <dgm:t>
        <a:bodyPr/>
        <a:lstStyle/>
        <a:p>
          <a:endParaRPr lang="en-US"/>
        </a:p>
      </dgm:t>
    </dgm:pt>
    <dgm:pt modelId="{EBF30239-7944-4312-A466-84ADF6B9D109}" type="sibTrans" cxnId="{8777850A-D1AF-4467-AEAE-62D61A46C0B3}">
      <dgm:prSet/>
      <dgm:spPr/>
      <dgm:t>
        <a:bodyPr/>
        <a:lstStyle/>
        <a:p>
          <a:endParaRPr lang="en-US"/>
        </a:p>
      </dgm:t>
    </dgm:pt>
    <dgm:pt modelId="{EF785052-C288-4962-9F57-7DE9AD5BEBC4}">
      <dgm:prSet phldrT="[Text]"/>
      <dgm:spPr/>
      <dgm:t>
        <a:bodyPr/>
        <a:lstStyle/>
        <a:p>
          <a:r>
            <a:rPr lang="en-US" dirty="0" smtClean="0"/>
            <a:t>Promotion</a:t>
          </a:r>
          <a:endParaRPr lang="en-US" dirty="0"/>
        </a:p>
      </dgm:t>
    </dgm:pt>
    <dgm:pt modelId="{F611E283-73D0-403B-8DE8-2F4B370B5DC7}" type="parTrans" cxnId="{8559983D-1605-4B0E-A863-0F4FD4AE0716}">
      <dgm:prSet/>
      <dgm:spPr/>
      <dgm:t>
        <a:bodyPr/>
        <a:lstStyle/>
        <a:p>
          <a:endParaRPr lang="en-US"/>
        </a:p>
      </dgm:t>
    </dgm:pt>
    <dgm:pt modelId="{2538B079-B4B0-4C2B-8EC7-C7FCF48FA2FE}" type="sibTrans" cxnId="{8559983D-1605-4B0E-A863-0F4FD4AE0716}">
      <dgm:prSet/>
      <dgm:spPr/>
      <dgm:t>
        <a:bodyPr/>
        <a:lstStyle/>
        <a:p>
          <a:endParaRPr lang="en-US"/>
        </a:p>
      </dgm:t>
    </dgm:pt>
    <dgm:pt modelId="{3AAF60AE-1D67-4C3D-B0D2-75478CF50968}">
      <dgm:prSet phldrT="[Text]"/>
      <dgm:spPr/>
      <dgm:t>
        <a:bodyPr/>
        <a:lstStyle/>
        <a:p>
          <a:r>
            <a:rPr lang="en-US" dirty="0" smtClean="0"/>
            <a:t>Contact</a:t>
          </a:r>
          <a:endParaRPr lang="en-US" dirty="0"/>
        </a:p>
      </dgm:t>
    </dgm:pt>
    <dgm:pt modelId="{53540745-C35A-4FC5-A8B4-B7CD4162776F}" type="parTrans" cxnId="{1E413C80-625E-4AC8-8B97-E17948A3BAFD}">
      <dgm:prSet/>
      <dgm:spPr/>
      <dgm:t>
        <a:bodyPr/>
        <a:lstStyle/>
        <a:p>
          <a:endParaRPr lang="en-US"/>
        </a:p>
      </dgm:t>
    </dgm:pt>
    <dgm:pt modelId="{325E146B-0724-474D-ACCD-D0CF3DAC66C1}" type="sibTrans" cxnId="{1E413C80-625E-4AC8-8B97-E17948A3BAFD}">
      <dgm:prSet/>
      <dgm:spPr/>
      <dgm:t>
        <a:bodyPr/>
        <a:lstStyle/>
        <a:p>
          <a:endParaRPr lang="en-US"/>
        </a:p>
      </dgm:t>
    </dgm:pt>
    <dgm:pt modelId="{E1B568BF-7F57-465B-85FF-87DC2C56AADA}">
      <dgm:prSet phldrT="[Text]"/>
      <dgm:spPr/>
      <dgm:t>
        <a:bodyPr/>
        <a:lstStyle/>
        <a:p>
          <a:r>
            <a:rPr lang="en-US" dirty="0" smtClean="0"/>
            <a:t>Matching</a:t>
          </a:r>
          <a:endParaRPr lang="en-US" dirty="0"/>
        </a:p>
      </dgm:t>
    </dgm:pt>
    <dgm:pt modelId="{30FE41AD-AA37-47C1-94F3-9E40AC8503D4}" type="parTrans" cxnId="{FC78FB9D-5F2F-4FE3-BCFE-91361FD3FD4D}">
      <dgm:prSet/>
      <dgm:spPr/>
      <dgm:t>
        <a:bodyPr/>
        <a:lstStyle/>
        <a:p>
          <a:endParaRPr lang="en-US"/>
        </a:p>
      </dgm:t>
    </dgm:pt>
    <dgm:pt modelId="{DB127270-CD11-4176-91CC-E4DB3BA01E2F}" type="sibTrans" cxnId="{FC78FB9D-5F2F-4FE3-BCFE-91361FD3FD4D}">
      <dgm:prSet/>
      <dgm:spPr/>
      <dgm:t>
        <a:bodyPr/>
        <a:lstStyle/>
        <a:p>
          <a:endParaRPr lang="en-US"/>
        </a:p>
      </dgm:t>
    </dgm:pt>
    <dgm:pt modelId="{53C39151-E643-4243-8279-DF0FB11A0C1F}">
      <dgm:prSet phldrT="[Text]"/>
      <dgm:spPr/>
      <dgm:t>
        <a:bodyPr/>
        <a:lstStyle/>
        <a:p>
          <a:r>
            <a:rPr lang="en-US" dirty="0" smtClean="0"/>
            <a:t>Negotiation</a:t>
          </a:r>
          <a:endParaRPr lang="en-US" dirty="0"/>
        </a:p>
      </dgm:t>
    </dgm:pt>
    <dgm:pt modelId="{342DA4C5-8069-4B8A-965F-447678DFFC03}" type="parTrans" cxnId="{BB7AEA0B-0764-4C1A-B938-71BD9740F80D}">
      <dgm:prSet/>
      <dgm:spPr/>
      <dgm:t>
        <a:bodyPr/>
        <a:lstStyle/>
        <a:p>
          <a:endParaRPr lang="en-US"/>
        </a:p>
      </dgm:t>
    </dgm:pt>
    <dgm:pt modelId="{545C17D7-4DC9-4C0B-81EA-EF1A4F083C35}" type="sibTrans" cxnId="{BB7AEA0B-0764-4C1A-B938-71BD9740F80D}">
      <dgm:prSet/>
      <dgm:spPr/>
      <dgm:t>
        <a:bodyPr/>
        <a:lstStyle/>
        <a:p>
          <a:endParaRPr lang="en-US"/>
        </a:p>
      </dgm:t>
    </dgm:pt>
    <dgm:pt modelId="{B94509F1-C5A2-4A28-B1D6-DA6946C8FFE3}">
      <dgm:prSet phldrT="[Text]"/>
      <dgm:spPr/>
      <dgm:t>
        <a:bodyPr/>
        <a:lstStyle/>
        <a:p>
          <a:r>
            <a:rPr lang="en-US" dirty="0" smtClean="0"/>
            <a:t>Physical distribution</a:t>
          </a:r>
          <a:endParaRPr lang="en-US" dirty="0"/>
        </a:p>
      </dgm:t>
    </dgm:pt>
    <dgm:pt modelId="{ADD60A84-C777-4217-8762-790AC5430665}" type="parTrans" cxnId="{DF4A26F6-0B51-4572-8FC0-7FD005FF50AF}">
      <dgm:prSet/>
      <dgm:spPr/>
      <dgm:t>
        <a:bodyPr/>
        <a:lstStyle/>
        <a:p>
          <a:endParaRPr lang="en-US"/>
        </a:p>
      </dgm:t>
    </dgm:pt>
    <dgm:pt modelId="{F8D85286-07BA-45DD-93FC-9E069B34215B}" type="sibTrans" cxnId="{DF4A26F6-0B51-4572-8FC0-7FD005FF50AF}">
      <dgm:prSet/>
      <dgm:spPr/>
      <dgm:t>
        <a:bodyPr/>
        <a:lstStyle/>
        <a:p>
          <a:endParaRPr lang="en-US"/>
        </a:p>
      </dgm:t>
    </dgm:pt>
    <dgm:pt modelId="{BAC2C1A2-742A-4E20-9A3D-294DBDC5D146}">
      <dgm:prSet phldrT="[Text]"/>
      <dgm:spPr/>
      <dgm:t>
        <a:bodyPr/>
        <a:lstStyle/>
        <a:p>
          <a:r>
            <a:rPr lang="en-US" dirty="0" smtClean="0"/>
            <a:t>Financing</a:t>
          </a:r>
          <a:endParaRPr lang="en-US" dirty="0"/>
        </a:p>
      </dgm:t>
    </dgm:pt>
    <dgm:pt modelId="{49B7C469-4579-43CC-B9C2-CCF6E3381DC3}" type="parTrans" cxnId="{336E5E4A-5C3A-41F4-98CA-3B90C7A5F465}">
      <dgm:prSet/>
      <dgm:spPr/>
      <dgm:t>
        <a:bodyPr/>
        <a:lstStyle/>
        <a:p>
          <a:endParaRPr lang="en-US"/>
        </a:p>
      </dgm:t>
    </dgm:pt>
    <dgm:pt modelId="{185137D9-2D0B-4732-B57A-12DD3CCE6CD6}" type="sibTrans" cxnId="{336E5E4A-5C3A-41F4-98CA-3B90C7A5F465}">
      <dgm:prSet/>
      <dgm:spPr/>
      <dgm:t>
        <a:bodyPr/>
        <a:lstStyle/>
        <a:p>
          <a:endParaRPr lang="en-US"/>
        </a:p>
      </dgm:t>
    </dgm:pt>
    <dgm:pt modelId="{110CFD02-C0C9-444F-BCB9-DADFF2667AC4}">
      <dgm:prSet phldrT="[Text]"/>
      <dgm:spPr/>
      <dgm:t>
        <a:bodyPr/>
        <a:lstStyle/>
        <a:p>
          <a:r>
            <a:rPr lang="en-US" dirty="0" smtClean="0"/>
            <a:t>Risk Taking</a:t>
          </a:r>
          <a:endParaRPr lang="en-US" dirty="0"/>
        </a:p>
      </dgm:t>
    </dgm:pt>
    <dgm:pt modelId="{F5EC09DB-E044-5047-95A9-87982A2E12E0}" type="parTrans" cxnId="{6E68682C-851D-D24D-A8FF-6FFB3A7FD2E9}">
      <dgm:prSet/>
      <dgm:spPr/>
      <dgm:t>
        <a:bodyPr/>
        <a:lstStyle/>
        <a:p>
          <a:endParaRPr lang="en-US"/>
        </a:p>
      </dgm:t>
    </dgm:pt>
    <dgm:pt modelId="{34B335A1-40B9-0C4C-9715-D5C6423A3AFC}" type="sibTrans" cxnId="{6E68682C-851D-D24D-A8FF-6FFB3A7FD2E9}">
      <dgm:prSet/>
      <dgm:spPr/>
      <dgm:t>
        <a:bodyPr/>
        <a:lstStyle/>
        <a:p>
          <a:endParaRPr lang="en-US"/>
        </a:p>
      </dgm:t>
    </dgm:pt>
    <dgm:pt modelId="{65399501-A881-4E3D-B071-83B368AF214D}" type="pres">
      <dgm:prSet presAssocID="{6C17C770-CA54-4BE3-9475-7038A357A1B2}" presName="diagram" presStyleCnt="0">
        <dgm:presLayoutVars>
          <dgm:dir/>
          <dgm:resizeHandles val="exact"/>
        </dgm:presLayoutVars>
      </dgm:prSet>
      <dgm:spPr/>
      <dgm:t>
        <a:bodyPr/>
        <a:lstStyle/>
        <a:p>
          <a:endParaRPr lang="en-US"/>
        </a:p>
      </dgm:t>
    </dgm:pt>
    <dgm:pt modelId="{AB138CDD-3268-4BBA-AC1F-B1C7BAE05B12}" type="pres">
      <dgm:prSet presAssocID="{72D6666D-2FAB-4519-837E-4B0D90E5EE8C}" presName="node" presStyleLbl="node1" presStyleIdx="0" presStyleCnt="8">
        <dgm:presLayoutVars>
          <dgm:bulletEnabled val="1"/>
        </dgm:presLayoutVars>
      </dgm:prSet>
      <dgm:spPr/>
      <dgm:t>
        <a:bodyPr/>
        <a:lstStyle/>
        <a:p>
          <a:endParaRPr lang="en-US"/>
        </a:p>
      </dgm:t>
    </dgm:pt>
    <dgm:pt modelId="{3E473FE9-8262-4A1F-AA1F-94290D649761}" type="pres">
      <dgm:prSet presAssocID="{EBF30239-7944-4312-A466-84ADF6B9D109}" presName="sibTrans" presStyleCnt="0"/>
      <dgm:spPr/>
    </dgm:pt>
    <dgm:pt modelId="{32D0E8BD-84F0-4114-ACD6-0BCE05C6372F}" type="pres">
      <dgm:prSet presAssocID="{EF785052-C288-4962-9F57-7DE9AD5BEBC4}" presName="node" presStyleLbl="node1" presStyleIdx="1" presStyleCnt="8">
        <dgm:presLayoutVars>
          <dgm:bulletEnabled val="1"/>
        </dgm:presLayoutVars>
      </dgm:prSet>
      <dgm:spPr/>
      <dgm:t>
        <a:bodyPr/>
        <a:lstStyle/>
        <a:p>
          <a:endParaRPr lang="en-US"/>
        </a:p>
      </dgm:t>
    </dgm:pt>
    <dgm:pt modelId="{488FADE8-BBED-4BFC-A416-167A9084827D}" type="pres">
      <dgm:prSet presAssocID="{2538B079-B4B0-4C2B-8EC7-C7FCF48FA2FE}" presName="sibTrans" presStyleCnt="0"/>
      <dgm:spPr/>
    </dgm:pt>
    <dgm:pt modelId="{E09423AC-F3BC-492B-8E85-F9F2DB722C55}" type="pres">
      <dgm:prSet presAssocID="{3AAF60AE-1D67-4C3D-B0D2-75478CF50968}" presName="node" presStyleLbl="node1" presStyleIdx="2" presStyleCnt="8">
        <dgm:presLayoutVars>
          <dgm:bulletEnabled val="1"/>
        </dgm:presLayoutVars>
      </dgm:prSet>
      <dgm:spPr/>
      <dgm:t>
        <a:bodyPr/>
        <a:lstStyle/>
        <a:p>
          <a:endParaRPr lang="en-US"/>
        </a:p>
      </dgm:t>
    </dgm:pt>
    <dgm:pt modelId="{DCE93431-026A-49F7-92DF-52FDB18472B9}" type="pres">
      <dgm:prSet presAssocID="{325E146B-0724-474D-ACCD-D0CF3DAC66C1}" presName="sibTrans" presStyleCnt="0"/>
      <dgm:spPr/>
    </dgm:pt>
    <dgm:pt modelId="{3E0E7CAA-908D-445B-8CF8-EB68EABD970B}" type="pres">
      <dgm:prSet presAssocID="{E1B568BF-7F57-465B-85FF-87DC2C56AADA}" presName="node" presStyleLbl="node1" presStyleIdx="3" presStyleCnt="8">
        <dgm:presLayoutVars>
          <dgm:bulletEnabled val="1"/>
        </dgm:presLayoutVars>
      </dgm:prSet>
      <dgm:spPr/>
      <dgm:t>
        <a:bodyPr/>
        <a:lstStyle/>
        <a:p>
          <a:endParaRPr lang="en-US"/>
        </a:p>
      </dgm:t>
    </dgm:pt>
    <dgm:pt modelId="{E7517737-9620-4FB8-8BA7-734FBC6A36AD}" type="pres">
      <dgm:prSet presAssocID="{DB127270-CD11-4176-91CC-E4DB3BA01E2F}" presName="sibTrans" presStyleCnt="0"/>
      <dgm:spPr/>
    </dgm:pt>
    <dgm:pt modelId="{D90424F1-6118-4DE7-8566-60AB4522720E}" type="pres">
      <dgm:prSet presAssocID="{53C39151-E643-4243-8279-DF0FB11A0C1F}" presName="node" presStyleLbl="node1" presStyleIdx="4" presStyleCnt="8">
        <dgm:presLayoutVars>
          <dgm:bulletEnabled val="1"/>
        </dgm:presLayoutVars>
      </dgm:prSet>
      <dgm:spPr/>
      <dgm:t>
        <a:bodyPr/>
        <a:lstStyle/>
        <a:p>
          <a:endParaRPr lang="en-US"/>
        </a:p>
      </dgm:t>
    </dgm:pt>
    <dgm:pt modelId="{5386094B-1D22-42AF-B4C5-A59E3C2147EB}" type="pres">
      <dgm:prSet presAssocID="{545C17D7-4DC9-4C0B-81EA-EF1A4F083C35}" presName="sibTrans" presStyleCnt="0"/>
      <dgm:spPr/>
    </dgm:pt>
    <dgm:pt modelId="{C556D2B0-3711-450D-9F7C-EF33CCA3F1BF}" type="pres">
      <dgm:prSet presAssocID="{B94509F1-C5A2-4A28-B1D6-DA6946C8FFE3}" presName="node" presStyleLbl="node1" presStyleIdx="5" presStyleCnt="8">
        <dgm:presLayoutVars>
          <dgm:bulletEnabled val="1"/>
        </dgm:presLayoutVars>
      </dgm:prSet>
      <dgm:spPr/>
      <dgm:t>
        <a:bodyPr/>
        <a:lstStyle/>
        <a:p>
          <a:endParaRPr lang="en-US"/>
        </a:p>
      </dgm:t>
    </dgm:pt>
    <dgm:pt modelId="{33BD9FCF-4186-40AC-B486-17B1D7A3713B}" type="pres">
      <dgm:prSet presAssocID="{F8D85286-07BA-45DD-93FC-9E069B34215B}" presName="sibTrans" presStyleCnt="0"/>
      <dgm:spPr/>
    </dgm:pt>
    <dgm:pt modelId="{08F962C5-5DC3-4C8B-99A8-D86583696D82}" type="pres">
      <dgm:prSet presAssocID="{BAC2C1A2-742A-4E20-9A3D-294DBDC5D146}" presName="node" presStyleLbl="node1" presStyleIdx="6" presStyleCnt="8">
        <dgm:presLayoutVars>
          <dgm:bulletEnabled val="1"/>
        </dgm:presLayoutVars>
      </dgm:prSet>
      <dgm:spPr/>
      <dgm:t>
        <a:bodyPr/>
        <a:lstStyle/>
        <a:p>
          <a:endParaRPr lang="en-US"/>
        </a:p>
      </dgm:t>
    </dgm:pt>
    <dgm:pt modelId="{8D00FDD8-C811-2F44-B951-3BC1F287CF33}" type="pres">
      <dgm:prSet presAssocID="{185137D9-2D0B-4732-B57A-12DD3CCE6CD6}" presName="sibTrans" presStyleCnt="0"/>
      <dgm:spPr/>
    </dgm:pt>
    <dgm:pt modelId="{2F812CC1-F4EB-F846-8BF3-EA4EDA357B18}" type="pres">
      <dgm:prSet presAssocID="{110CFD02-C0C9-444F-BCB9-DADFF2667AC4}" presName="node" presStyleLbl="node1" presStyleIdx="7" presStyleCnt="8">
        <dgm:presLayoutVars>
          <dgm:bulletEnabled val="1"/>
        </dgm:presLayoutVars>
      </dgm:prSet>
      <dgm:spPr/>
      <dgm:t>
        <a:bodyPr/>
        <a:lstStyle/>
        <a:p>
          <a:endParaRPr lang="en-US"/>
        </a:p>
      </dgm:t>
    </dgm:pt>
  </dgm:ptLst>
  <dgm:cxnLst>
    <dgm:cxn modelId="{1E413C80-625E-4AC8-8B97-E17948A3BAFD}" srcId="{6C17C770-CA54-4BE3-9475-7038A357A1B2}" destId="{3AAF60AE-1D67-4C3D-B0D2-75478CF50968}" srcOrd="2" destOrd="0" parTransId="{53540745-C35A-4FC5-A8B4-B7CD4162776F}" sibTransId="{325E146B-0724-474D-ACCD-D0CF3DAC66C1}"/>
    <dgm:cxn modelId="{6E68682C-851D-D24D-A8FF-6FFB3A7FD2E9}" srcId="{6C17C770-CA54-4BE3-9475-7038A357A1B2}" destId="{110CFD02-C0C9-444F-BCB9-DADFF2667AC4}" srcOrd="7" destOrd="0" parTransId="{F5EC09DB-E044-5047-95A9-87982A2E12E0}" sibTransId="{34B335A1-40B9-0C4C-9715-D5C6423A3AFC}"/>
    <dgm:cxn modelId="{FC78FB9D-5F2F-4FE3-BCFE-91361FD3FD4D}" srcId="{6C17C770-CA54-4BE3-9475-7038A357A1B2}" destId="{E1B568BF-7F57-465B-85FF-87DC2C56AADA}" srcOrd="3" destOrd="0" parTransId="{30FE41AD-AA37-47C1-94F3-9E40AC8503D4}" sibTransId="{DB127270-CD11-4176-91CC-E4DB3BA01E2F}"/>
    <dgm:cxn modelId="{2BD42BCC-F4CA-43C8-A244-267792FB9FEE}" type="presOf" srcId="{3AAF60AE-1D67-4C3D-B0D2-75478CF50968}" destId="{E09423AC-F3BC-492B-8E85-F9F2DB722C55}" srcOrd="0" destOrd="0" presId="urn:microsoft.com/office/officeart/2005/8/layout/default#1"/>
    <dgm:cxn modelId="{B0792190-76CD-416C-ABEF-833102237060}" type="presOf" srcId="{6C17C770-CA54-4BE3-9475-7038A357A1B2}" destId="{65399501-A881-4E3D-B071-83B368AF214D}" srcOrd="0" destOrd="0" presId="urn:microsoft.com/office/officeart/2005/8/layout/default#1"/>
    <dgm:cxn modelId="{74407E34-ED24-4781-ACDD-FD1B216AA16C}" type="presOf" srcId="{E1B568BF-7F57-465B-85FF-87DC2C56AADA}" destId="{3E0E7CAA-908D-445B-8CF8-EB68EABD970B}" srcOrd="0" destOrd="0" presId="urn:microsoft.com/office/officeart/2005/8/layout/default#1"/>
    <dgm:cxn modelId="{8559983D-1605-4B0E-A863-0F4FD4AE0716}" srcId="{6C17C770-CA54-4BE3-9475-7038A357A1B2}" destId="{EF785052-C288-4962-9F57-7DE9AD5BEBC4}" srcOrd="1" destOrd="0" parTransId="{F611E283-73D0-403B-8DE8-2F4B370B5DC7}" sibTransId="{2538B079-B4B0-4C2B-8EC7-C7FCF48FA2FE}"/>
    <dgm:cxn modelId="{DFD8F178-2345-41B7-9413-14D5DF6240BD}" type="presOf" srcId="{BAC2C1A2-742A-4E20-9A3D-294DBDC5D146}" destId="{08F962C5-5DC3-4C8B-99A8-D86583696D82}" srcOrd="0" destOrd="0" presId="urn:microsoft.com/office/officeart/2005/8/layout/default#1"/>
    <dgm:cxn modelId="{B80B14CF-F6A8-4E62-AD80-15F3C45B9351}" type="presOf" srcId="{53C39151-E643-4243-8279-DF0FB11A0C1F}" destId="{D90424F1-6118-4DE7-8566-60AB4522720E}" srcOrd="0" destOrd="0" presId="urn:microsoft.com/office/officeart/2005/8/layout/default#1"/>
    <dgm:cxn modelId="{5078EA18-2062-4791-A71E-EDF8558AA99B}" type="presOf" srcId="{B94509F1-C5A2-4A28-B1D6-DA6946C8FFE3}" destId="{C556D2B0-3711-450D-9F7C-EF33CCA3F1BF}" srcOrd="0" destOrd="0" presId="urn:microsoft.com/office/officeart/2005/8/layout/default#1"/>
    <dgm:cxn modelId="{8777850A-D1AF-4467-AEAE-62D61A46C0B3}" srcId="{6C17C770-CA54-4BE3-9475-7038A357A1B2}" destId="{72D6666D-2FAB-4519-837E-4B0D90E5EE8C}" srcOrd="0" destOrd="0" parTransId="{9E87D077-656A-4982-A57F-5D9A34AB5E85}" sibTransId="{EBF30239-7944-4312-A466-84ADF6B9D109}"/>
    <dgm:cxn modelId="{3D7A34E8-4B63-46F2-97B2-11A8155E1E2F}" type="presOf" srcId="{72D6666D-2FAB-4519-837E-4B0D90E5EE8C}" destId="{AB138CDD-3268-4BBA-AC1F-B1C7BAE05B12}" srcOrd="0" destOrd="0" presId="urn:microsoft.com/office/officeart/2005/8/layout/default#1"/>
    <dgm:cxn modelId="{DF4A26F6-0B51-4572-8FC0-7FD005FF50AF}" srcId="{6C17C770-CA54-4BE3-9475-7038A357A1B2}" destId="{B94509F1-C5A2-4A28-B1D6-DA6946C8FFE3}" srcOrd="5" destOrd="0" parTransId="{ADD60A84-C777-4217-8762-790AC5430665}" sibTransId="{F8D85286-07BA-45DD-93FC-9E069B34215B}"/>
    <dgm:cxn modelId="{5D187C20-5F45-4A5F-82E6-E6B506F51875}" type="presOf" srcId="{110CFD02-C0C9-444F-BCB9-DADFF2667AC4}" destId="{2F812CC1-F4EB-F846-8BF3-EA4EDA357B18}" srcOrd="0" destOrd="0" presId="urn:microsoft.com/office/officeart/2005/8/layout/default#1"/>
    <dgm:cxn modelId="{3D572694-36D9-408C-B820-1CCE7DF4AE11}" type="presOf" srcId="{EF785052-C288-4962-9F57-7DE9AD5BEBC4}" destId="{32D0E8BD-84F0-4114-ACD6-0BCE05C6372F}" srcOrd="0" destOrd="0" presId="urn:microsoft.com/office/officeart/2005/8/layout/default#1"/>
    <dgm:cxn modelId="{BB7AEA0B-0764-4C1A-B938-71BD9740F80D}" srcId="{6C17C770-CA54-4BE3-9475-7038A357A1B2}" destId="{53C39151-E643-4243-8279-DF0FB11A0C1F}" srcOrd="4" destOrd="0" parTransId="{342DA4C5-8069-4B8A-965F-447678DFFC03}" sibTransId="{545C17D7-4DC9-4C0B-81EA-EF1A4F083C35}"/>
    <dgm:cxn modelId="{336E5E4A-5C3A-41F4-98CA-3B90C7A5F465}" srcId="{6C17C770-CA54-4BE3-9475-7038A357A1B2}" destId="{BAC2C1A2-742A-4E20-9A3D-294DBDC5D146}" srcOrd="6" destOrd="0" parTransId="{49B7C469-4579-43CC-B9C2-CCF6E3381DC3}" sibTransId="{185137D9-2D0B-4732-B57A-12DD3CCE6CD6}"/>
    <dgm:cxn modelId="{E10E54F0-1D16-4AC9-A5CA-1557122FFD8B}" type="presParOf" srcId="{65399501-A881-4E3D-B071-83B368AF214D}" destId="{AB138CDD-3268-4BBA-AC1F-B1C7BAE05B12}" srcOrd="0" destOrd="0" presId="urn:microsoft.com/office/officeart/2005/8/layout/default#1"/>
    <dgm:cxn modelId="{65DC9E38-FDA3-4900-8134-7585C0CEC277}" type="presParOf" srcId="{65399501-A881-4E3D-B071-83B368AF214D}" destId="{3E473FE9-8262-4A1F-AA1F-94290D649761}" srcOrd="1" destOrd="0" presId="urn:microsoft.com/office/officeart/2005/8/layout/default#1"/>
    <dgm:cxn modelId="{E7DFFE3E-1142-4853-A0D1-F63EBC47F822}" type="presParOf" srcId="{65399501-A881-4E3D-B071-83B368AF214D}" destId="{32D0E8BD-84F0-4114-ACD6-0BCE05C6372F}" srcOrd="2" destOrd="0" presId="urn:microsoft.com/office/officeart/2005/8/layout/default#1"/>
    <dgm:cxn modelId="{D4D642F5-34E9-4D8B-A922-CE581F70B822}" type="presParOf" srcId="{65399501-A881-4E3D-B071-83B368AF214D}" destId="{488FADE8-BBED-4BFC-A416-167A9084827D}" srcOrd="3" destOrd="0" presId="urn:microsoft.com/office/officeart/2005/8/layout/default#1"/>
    <dgm:cxn modelId="{1B4ACFF8-8228-40FA-8F1E-9B92DF0D4626}" type="presParOf" srcId="{65399501-A881-4E3D-B071-83B368AF214D}" destId="{E09423AC-F3BC-492B-8E85-F9F2DB722C55}" srcOrd="4" destOrd="0" presId="urn:microsoft.com/office/officeart/2005/8/layout/default#1"/>
    <dgm:cxn modelId="{B0326C16-82C9-438F-9ADD-11BE28FF7FA0}" type="presParOf" srcId="{65399501-A881-4E3D-B071-83B368AF214D}" destId="{DCE93431-026A-49F7-92DF-52FDB18472B9}" srcOrd="5" destOrd="0" presId="urn:microsoft.com/office/officeart/2005/8/layout/default#1"/>
    <dgm:cxn modelId="{66D1FAB2-F500-4B44-869B-43BC3E60F976}" type="presParOf" srcId="{65399501-A881-4E3D-B071-83B368AF214D}" destId="{3E0E7CAA-908D-445B-8CF8-EB68EABD970B}" srcOrd="6" destOrd="0" presId="urn:microsoft.com/office/officeart/2005/8/layout/default#1"/>
    <dgm:cxn modelId="{C0162F5C-CFFC-4EAD-851D-B366D42D6B63}" type="presParOf" srcId="{65399501-A881-4E3D-B071-83B368AF214D}" destId="{E7517737-9620-4FB8-8BA7-734FBC6A36AD}" srcOrd="7" destOrd="0" presId="urn:microsoft.com/office/officeart/2005/8/layout/default#1"/>
    <dgm:cxn modelId="{CF893B37-3FBF-4E79-8E6C-1E1EB372A061}" type="presParOf" srcId="{65399501-A881-4E3D-B071-83B368AF214D}" destId="{D90424F1-6118-4DE7-8566-60AB4522720E}" srcOrd="8" destOrd="0" presId="urn:microsoft.com/office/officeart/2005/8/layout/default#1"/>
    <dgm:cxn modelId="{829437B0-A162-4B8B-92F9-20FCC9E016CD}" type="presParOf" srcId="{65399501-A881-4E3D-B071-83B368AF214D}" destId="{5386094B-1D22-42AF-B4C5-A59E3C2147EB}" srcOrd="9" destOrd="0" presId="urn:microsoft.com/office/officeart/2005/8/layout/default#1"/>
    <dgm:cxn modelId="{AD3B8656-3095-4502-9DAC-61E8C993BDF8}" type="presParOf" srcId="{65399501-A881-4E3D-B071-83B368AF214D}" destId="{C556D2B0-3711-450D-9F7C-EF33CCA3F1BF}" srcOrd="10" destOrd="0" presId="urn:microsoft.com/office/officeart/2005/8/layout/default#1"/>
    <dgm:cxn modelId="{88FED859-D39C-4894-959E-0524EB03E04F}" type="presParOf" srcId="{65399501-A881-4E3D-B071-83B368AF214D}" destId="{33BD9FCF-4186-40AC-B486-17B1D7A3713B}" srcOrd="11" destOrd="0" presId="urn:microsoft.com/office/officeart/2005/8/layout/default#1"/>
    <dgm:cxn modelId="{3DD756DE-41FE-43AC-A48C-5D1D67992269}" type="presParOf" srcId="{65399501-A881-4E3D-B071-83B368AF214D}" destId="{08F962C5-5DC3-4C8B-99A8-D86583696D82}" srcOrd="12" destOrd="0" presId="urn:microsoft.com/office/officeart/2005/8/layout/default#1"/>
    <dgm:cxn modelId="{E7A01576-DA65-432A-8EAE-5ADDFD9CC60F}" type="presParOf" srcId="{65399501-A881-4E3D-B071-83B368AF214D}" destId="{8D00FDD8-C811-2F44-B951-3BC1F287CF33}" srcOrd="13" destOrd="0" presId="urn:microsoft.com/office/officeart/2005/8/layout/default#1"/>
    <dgm:cxn modelId="{35FC71B8-7F95-43D6-B41B-0C1986A48489}" type="presParOf" srcId="{65399501-A881-4E3D-B071-83B368AF214D}" destId="{2F812CC1-F4EB-F846-8BF3-EA4EDA357B18}" srcOrd="1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B906DB-767E-4F23-9848-3C23DFE453EA}">
      <dsp:nvSpPr>
        <dsp:cNvPr id="0" name=""/>
        <dsp:cNvSpPr/>
      </dsp:nvSpPr>
      <dsp:spPr>
        <a:xfrm>
          <a:off x="0" y="638175"/>
          <a:ext cx="2190749" cy="13144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Fixed costs</a:t>
          </a:r>
          <a:endParaRPr lang="en-US" sz="3800" kern="1200" dirty="0"/>
        </a:p>
      </dsp:txBody>
      <dsp:txXfrm>
        <a:off x="0" y="638175"/>
        <a:ext cx="2190749" cy="1314449"/>
      </dsp:txXfrm>
    </dsp:sp>
    <dsp:sp modelId="{431EAF65-2C25-4DD8-90BB-8B657AB7EB09}">
      <dsp:nvSpPr>
        <dsp:cNvPr id="0" name=""/>
        <dsp:cNvSpPr/>
      </dsp:nvSpPr>
      <dsp:spPr>
        <a:xfrm>
          <a:off x="2409825" y="638175"/>
          <a:ext cx="2190749" cy="1314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Variable costs</a:t>
          </a:r>
          <a:endParaRPr lang="en-US" sz="3800" kern="1200" dirty="0"/>
        </a:p>
      </dsp:txBody>
      <dsp:txXfrm>
        <a:off x="2409825" y="638175"/>
        <a:ext cx="2190749" cy="1314449"/>
      </dsp:txXfrm>
    </dsp:sp>
    <dsp:sp modelId="{86EA66CE-ED2C-45D1-AC64-E3875352A8B9}">
      <dsp:nvSpPr>
        <dsp:cNvPr id="0" name=""/>
        <dsp:cNvSpPr/>
      </dsp:nvSpPr>
      <dsp:spPr>
        <a:xfrm>
          <a:off x="4819649" y="638175"/>
          <a:ext cx="2190749" cy="1314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Total costs</a:t>
          </a:r>
          <a:endParaRPr lang="en-US" sz="3800" b="0" kern="1200" dirty="0"/>
        </a:p>
      </dsp:txBody>
      <dsp:txXfrm>
        <a:off x="4819649" y="638175"/>
        <a:ext cx="2190749" cy="13144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D7A3F-CA9E-49F0-9CE9-1F0A0EB0436E}">
      <dsp:nvSpPr>
        <dsp:cNvPr id="0" name=""/>
        <dsp:cNvSpPr/>
      </dsp:nvSpPr>
      <dsp:spPr>
        <a:xfrm>
          <a:off x="0" y="0"/>
          <a:ext cx="5334000" cy="7371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competition</a:t>
          </a:r>
          <a:endParaRPr lang="en-US" sz="3200" b="1" kern="1200" dirty="0"/>
        </a:p>
      </dsp:txBody>
      <dsp:txXfrm>
        <a:off x="0" y="0"/>
        <a:ext cx="5334000" cy="737100"/>
      </dsp:txXfrm>
    </dsp:sp>
    <dsp:sp modelId="{092B133D-BEE3-439C-A3A0-95D08B50D0C1}">
      <dsp:nvSpPr>
        <dsp:cNvPr id="0" name=""/>
        <dsp:cNvSpPr/>
      </dsp:nvSpPr>
      <dsp:spPr>
        <a:xfrm>
          <a:off x="0" y="772500"/>
          <a:ext cx="5334000" cy="737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Monopolistic competition</a:t>
          </a:r>
          <a:endParaRPr lang="en-US" sz="3200" b="1" kern="1200" dirty="0"/>
        </a:p>
      </dsp:txBody>
      <dsp:txXfrm>
        <a:off x="0" y="772500"/>
        <a:ext cx="5334000" cy="737100"/>
      </dsp:txXfrm>
    </dsp:sp>
    <dsp:sp modelId="{8CBBC105-5472-4E11-B464-BF020AAF03CD}">
      <dsp:nvSpPr>
        <dsp:cNvPr id="0" name=""/>
        <dsp:cNvSpPr/>
      </dsp:nvSpPr>
      <dsp:spPr>
        <a:xfrm>
          <a:off x="0" y="1538400"/>
          <a:ext cx="5334000" cy="7371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Oligopolistic competition</a:t>
          </a:r>
          <a:endParaRPr lang="en-US" sz="3200" b="1" kern="1200" dirty="0"/>
        </a:p>
      </dsp:txBody>
      <dsp:txXfrm>
        <a:off x="0" y="1538400"/>
        <a:ext cx="5334000" cy="737100"/>
      </dsp:txXfrm>
    </dsp:sp>
    <dsp:sp modelId="{2198CC07-3446-42FE-A7C6-62259D8CE85C}">
      <dsp:nvSpPr>
        <dsp:cNvPr id="0" name=""/>
        <dsp:cNvSpPr/>
      </dsp:nvSpPr>
      <dsp:spPr>
        <a:xfrm>
          <a:off x="0" y="2304299"/>
          <a:ext cx="5334000" cy="7371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monopoly</a:t>
          </a:r>
          <a:endParaRPr lang="en-US" sz="3200" b="1" kern="1200" dirty="0"/>
        </a:p>
      </dsp:txBody>
      <dsp:txXfrm>
        <a:off x="0" y="2304299"/>
        <a:ext cx="5334000" cy="7371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F0E17-994A-4EF7-A66E-168508F7951A}">
      <dsp:nvSpPr>
        <dsp:cNvPr id="0" name=""/>
        <dsp:cNvSpPr/>
      </dsp:nvSpPr>
      <dsp:spPr>
        <a:xfrm>
          <a:off x="0" y="0"/>
          <a:ext cx="3962400"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Economic conditions</a:t>
          </a:r>
          <a:endParaRPr lang="en-US" sz="2300" b="1" kern="1200" dirty="0">
            <a:solidFill>
              <a:schemeClr val="tx1"/>
            </a:solidFill>
          </a:endParaRPr>
        </a:p>
      </dsp:txBody>
      <dsp:txXfrm>
        <a:off x="0" y="0"/>
        <a:ext cx="3962400" cy="874575"/>
      </dsp:txXfrm>
    </dsp:sp>
    <dsp:sp modelId="{68AA413F-2B37-420F-8F40-756323B9C122}">
      <dsp:nvSpPr>
        <dsp:cNvPr id="0" name=""/>
        <dsp:cNvSpPr/>
      </dsp:nvSpPr>
      <dsp:spPr>
        <a:xfrm>
          <a:off x="0" y="997304"/>
          <a:ext cx="3962400" cy="8745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Reseller’s response to price </a:t>
          </a:r>
          <a:endParaRPr lang="en-US" sz="2300" b="1" kern="1200" dirty="0">
            <a:solidFill>
              <a:schemeClr val="tx1"/>
            </a:solidFill>
          </a:endParaRPr>
        </a:p>
      </dsp:txBody>
      <dsp:txXfrm>
        <a:off x="0" y="997304"/>
        <a:ext cx="3962400" cy="874575"/>
      </dsp:txXfrm>
    </dsp:sp>
    <dsp:sp modelId="{3B80254D-A270-4773-BB96-E978AF6796E4}">
      <dsp:nvSpPr>
        <dsp:cNvPr id="0" name=""/>
        <dsp:cNvSpPr/>
      </dsp:nvSpPr>
      <dsp:spPr>
        <a:xfrm>
          <a:off x="0" y="1938120"/>
          <a:ext cx="3962400" cy="874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Government</a:t>
          </a:r>
          <a:endParaRPr lang="en-US" sz="2300" b="1" kern="1200" dirty="0">
            <a:solidFill>
              <a:schemeClr val="tx1"/>
            </a:solidFill>
          </a:endParaRPr>
        </a:p>
      </dsp:txBody>
      <dsp:txXfrm>
        <a:off x="0" y="1938120"/>
        <a:ext cx="3962400" cy="874575"/>
      </dsp:txXfrm>
    </dsp:sp>
    <dsp:sp modelId="{FE136E24-E207-4A51-8012-91A3F16D639F}">
      <dsp:nvSpPr>
        <dsp:cNvPr id="0" name=""/>
        <dsp:cNvSpPr/>
      </dsp:nvSpPr>
      <dsp:spPr>
        <a:xfrm>
          <a:off x="0" y="2878935"/>
          <a:ext cx="3962400" cy="8745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Social concerns</a:t>
          </a:r>
          <a:endParaRPr lang="en-US" sz="2300" b="1" kern="1200" dirty="0">
            <a:solidFill>
              <a:schemeClr val="tx1"/>
            </a:solidFill>
          </a:endParaRPr>
        </a:p>
      </dsp:txBody>
      <dsp:txXfrm>
        <a:off x="0" y="2878935"/>
        <a:ext cx="3962400" cy="8745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138CDD-3268-4BBA-AC1F-B1C7BAE05B12}">
      <dsp:nvSpPr>
        <dsp:cNvPr id="0" name=""/>
        <dsp:cNvSpPr/>
      </dsp:nvSpPr>
      <dsp:spPr>
        <a:xfrm>
          <a:off x="0" y="3429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Information</a:t>
          </a:r>
          <a:endParaRPr lang="en-US" sz="2600" kern="1200" dirty="0"/>
        </a:p>
      </dsp:txBody>
      <dsp:txXfrm>
        <a:off x="0" y="342900"/>
        <a:ext cx="1904999" cy="1143000"/>
      </dsp:txXfrm>
    </dsp:sp>
    <dsp:sp modelId="{32D0E8BD-84F0-4114-ACD6-0BCE05C6372F}">
      <dsp:nvSpPr>
        <dsp:cNvPr id="0" name=""/>
        <dsp:cNvSpPr/>
      </dsp:nvSpPr>
      <dsp:spPr>
        <a:xfrm>
          <a:off x="2095500" y="3429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Promotion</a:t>
          </a:r>
          <a:endParaRPr lang="en-US" sz="2600" kern="1200" dirty="0"/>
        </a:p>
      </dsp:txBody>
      <dsp:txXfrm>
        <a:off x="2095500" y="342900"/>
        <a:ext cx="1904999" cy="1143000"/>
      </dsp:txXfrm>
    </dsp:sp>
    <dsp:sp modelId="{E09423AC-F3BC-492B-8E85-F9F2DB722C55}">
      <dsp:nvSpPr>
        <dsp:cNvPr id="0" name=""/>
        <dsp:cNvSpPr/>
      </dsp:nvSpPr>
      <dsp:spPr>
        <a:xfrm>
          <a:off x="4191000" y="3429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Contact</a:t>
          </a:r>
          <a:endParaRPr lang="en-US" sz="2600" kern="1200" dirty="0"/>
        </a:p>
      </dsp:txBody>
      <dsp:txXfrm>
        <a:off x="4191000" y="342900"/>
        <a:ext cx="1904999" cy="1143000"/>
      </dsp:txXfrm>
    </dsp:sp>
    <dsp:sp modelId="{3E0E7CAA-908D-445B-8CF8-EB68EABD970B}">
      <dsp:nvSpPr>
        <dsp:cNvPr id="0" name=""/>
        <dsp:cNvSpPr/>
      </dsp:nvSpPr>
      <dsp:spPr>
        <a:xfrm>
          <a:off x="0" y="16764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Matching</a:t>
          </a:r>
          <a:endParaRPr lang="en-US" sz="2600" kern="1200" dirty="0"/>
        </a:p>
      </dsp:txBody>
      <dsp:txXfrm>
        <a:off x="0" y="1676400"/>
        <a:ext cx="1904999" cy="1143000"/>
      </dsp:txXfrm>
    </dsp:sp>
    <dsp:sp modelId="{D90424F1-6118-4DE7-8566-60AB4522720E}">
      <dsp:nvSpPr>
        <dsp:cNvPr id="0" name=""/>
        <dsp:cNvSpPr/>
      </dsp:nvSpPr>
      <dsp:spPr>
        <a:xfrm>
          <a:off x="2095500" y="16764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Negotiation</a:t>
          </a:r>
          <a:endParaRPr lang="en-US" sz="2600" kern="1200" dirty="0"/>
        </a:p>
      </dsp:txBody>
      <dsp:txXfrm>
        <a:off x="2095500" y="1676400"/>
        <a:ext cx="1904999" cy="1143000"/>
      </dsp:txXfrm>
    </dsp:sp>
    <dsp:sp modelId="{C556D2B0-3711-450D-9F7C-EF33CCA3F1BF}">
      <dsp:nvSpPr>
        <dsp:cNvPr id="0" name=""/>
        <dsp:cNvSpPr/>
      </dsp:nvSpPr>
      <dsp:spPr>
        <a:xfrm>
          <a:off x="4191000" y="16764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Physical distribution</a:t>
          </a:r>
          <a:endParaRPr lang="en-US" sz="2600" kern="1200" dirty="0"/>
        </a:p>
      </dsp:txBody>
      <dsp:txXfrm>
        <a:off x="4191000" y="1676400"/>
        <a:ext cx="1904999" cy="1143000"/>
      </dsp:txXfrm>
    </dsp:sp>
    <dsp:sp modelId="{08F962C5-5DC3-4C8B-99A8-D86583696D82}">
      <dsp:nvSpPr>
        <dsp:cNvPr id="0" name=""/>
        <dsp:cNvSpPr/>
      </dsp:nvSpPr>
      <dsp:spPr>
        <a:xfrm>
          <a:off x="1047750" y="300989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Financing</a:t>
          </a:r>
          <a:endParaRPr lang="en-US" sz="2600" kern="1200" dirty="0"/>
        </a:p>
      </dsp:txBody>
      <dsp:txXfrm>
        <a:off x="1047750" y="3009899"/>
        <a:ext cx="1904999" cy="1143000"/>
      </dsp:txXfrm>
    </dsp:sp>
    <dsp:sp modelId="{2F812CC1-F4EB-F846-8BF3-EA4EDA357B18}">
      <dsp:nvSpPr>
        <dsp:cNvPr id="0" name=""/>
        <dsp:cNvSpPr/>
      </dsp:nvSpPr>
      <dsp:spPr>
        <a:xfrm>
          <a:off x="3143250" y="300989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Risk Taking</a:t>
          </a:r>
          <a:endParaRPr lang="en-US" sz="2600" kern="1200" dirty="0"/>
        </a:p>
      </dsp:txBody>
      <dsp:txXfrm>
        <a:off x="3143250" y="3009899"/>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i="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i="0">
                <a:latin typeface="Calibri" charset="0"/>
              </a:defRPr>
            </a:lvl1pPr>
          </a:lstStyle>
          <a:p>
            <a:fld id="{A3749D6A-1A12-469C-AD38-3680AD3678E8}" type="datetime1">
              <a:rPr lang="en-US"/>
              <a:pPr/>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i="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i="0">
                <a:latin typeface="Calibri" charset="0"/>
              </a:defRPr>
            </a:lvl1pPr>
          </a:lstStyle>
          <a:p>
            <a:fld id="{F1B077A3-BFEC-433D-9F97-8651FDBB3A83}" type="slidenum">
              <a:rPr lang="en-US"/>
              <a:pPr/>
              <a:t>‹#›</a:t>
            </a:fld>
            <a:endParaRPr lang="en-US"/>
          </a:p>
        </p:txBody>
      </p:sp>
    </p:spTree>
    <p:extLst>
      <p:ext uri="{BB962C8B-B14F-4D97-AF65-F5344CB8AC3E}">
        <p14:creationId xmlns:p14="http://schemas.microsoft.com/office/powerpoint/2010/main" xmlns="" val="113897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7773C20B-5FAD-4771-B49F-53E26467726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D7A6407-657B-46C2-860F-9DDC159DE89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CD03582C-3FE3-4CE3-B107-9E35F5321CD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7EF0368E-ED0D-4DA9-96FF-EEF274EC2673}"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dirty="0" smtClean="0"/>
              <a:t>This link is to steelonthenet.com that shows current prices for the raw materials used to make steel including coal, iron oar, natural gas, steel scrap, and electricity. This site tracks the prices over time so students can see how these change.</a:t>
            </a:r>
          </a:p>
        </p:txBody>
      </p:sp>
      <p:sp>
        <p:nvSpPr>
          <p:cNvPr id="49156" name="Slide Number Placeholder 3"/>
          <p:cNvSpPr>
            <a:spLocks noGrp="1"/>
          </p:cNvSpPr>
          <p:nvPr>
            <p:ph type="sldNum" sz="quarter" idx="5"/>
          </p:nvPr>
        </p:nvSpPr>
        <p:spPr bwMode="auto">
          <a:noFill/>
          <a:ln>
            <a:miter lim="800000"/>
            <a:headEnd/>
            <a:tailEnd/>
          </a:ln>
        </p:spPr>
        <p:txBody>
          <a:bodyPr/>
          <a:lstStyle/>
          <a:p>
            <a:fld id="{7A3D01DD-BC36-4C55-8E6A-0183BA2950B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7E729275-B075-4917-B594-F11C5D6D6F6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t>Note to Instructor</a:t>
            </a:r>
          </a:p>
          <a:p>
            <a:r>
              <a:rPr lang="en-US" dirty="0" smtClean="0"/>
              <a:t>The TI example continues as follows:</a:t>
            </a:r>
          </a:p>
          <a:p>
            <a:r>
              <a:rPr lang="en-US" dirty="0" smtClean="0"/>
              <a:t>Suppose TI runs a plant that produces 3,000 calculators per day. As TI gains experience in producing calculators, it learns how to do it better. Workers learn shortcuts and become more familiar with their equipment. With practice, the work becomes better organized, and TI finds better equipment and production processes. With higher volume, TI becomes more efficient and gains economies of scale. As a result, average cost tends to fall with accumulated production experience. This is shown in Figure 10.4. Thus, the average cost of producing the first 100,000 calculators is $10 per calculator. When the company has produced the first 200,000 calculators, the average cost has fallen to $9. After its accumulated production experience doubles again to 400,000, the average cost is $7. Here accumulated production is drawn on a </a:t>
            </a:r>
            <a:r>
              <a:rPr lang="en-US" dirty="0" err="1" smtClean="0"/>
              <a:t>semilog</a:t>
            </a:r>
            <a:r>
              <a:rPr lang="en-US" dirty="0" smtClean="0"/>
              <a:t> scale so that equal distances represent the same percentage increase in output.</a:t>
            </a:r>
          </a:p>
          <a:p>
            <a:endParaRPr lang="en-US" i="1"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E26B428F-D4DC-4182-8EE9-8CA54B4C2FB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03054F1E-B851-4E8D-95D4-5A633293D2F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86D353-68B6-4D26-A103-4DFED6F53EE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61A856C0-E181-4DC2-A7DC-1E2114FD68F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US" b="1" dirty="0" smtClean="0"/>
              <a:t>Note to Instructor</a:t>
            </a:r>
          </a:p>
          <a:p>
            <a:endParaRPr lang="en-US" b="1" dirty="0" smtClean="0"/>
          </a:p>
          <a:p>
            <a:endParaRPr lang="en-US" b="1" dirty="0" smtClean="0"/>
          </a:p>
          <a:p>
            <a:r>
              <a:rPr lang="en-US" b="1" dirty="0" smtClean="0"/>
              <a:t>Discussion Question</a:t>
            </a:r>
          </a:p>
          <a:p>
            <a:r>
              <a:rPr lang="en-US" i="1" dirty="0" smtClean="0"/>
              <a:t>How has the Internet has changed pricing competition?</a:t>
            </a:r>
          </a:p>
          <a:p>
            <a:r>
              <a:rPr lang="en-US" dirty="0" smtClean="0"/>
              <a:t>This link is to Bestprices.com, one of many Web sites that offers low prices. Ask them if they know of other sites where they can obtain low prices.</a:t>
            </a:r>
          </a:p>
          <a:p>
            <a:endParaRPr lang="en-US" dirty="0" smtClean="0"/>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pure competition, the market consists of many buyers and sellers trading in a uniform</a:t>
            </a:r>
          </a:p>
          <a:p>
            <a:r>
              <a:rPr lang="en-US" sz="1200" kern="1200" baseline="0" dirty="0" smtClean="0">
                <a:solidFill>
                  <a:schemeClr val="tx1"/>
                </a:solidFill>
                <a:latin typeface="+mn-lt"/>
                <a:ea typeface="ＭＳ Ｐゴシック" charset="-128"/>
                <a:cs typeface="ＭＳ Ｐゴシック" charset="-128"/>
              </a:rPr>
              <a:t>commodity, such as wheat, copper, or financial securities. No single buyer or seller has</a:t>
            </a:r>
          </a:p>
          <a:p>
            <a:r>
              <a:rPr lang="en-US" sz="1200" kern="1200" baseline="0" dirty="0" smtClean="0">
                <a:solidFill>
                  <a:schemeClr val="tx1"/>
                </a:solidFill>
                <a:latin typeface="+mn-lt"/>
                <a:ea typeface="ＭＳ Ｐゴシック" charset="-128"/>
                <a:cs typeface="ＭＳ Ｐゴシック" charset="-128"/>
              </a:rPr>
              <a:t>much effect on the going market price. In a purely competitive market, marketing research,</a:t>
            </a:r>
          </a:p>
          <a:p>
            <a:r>
              <a:rPr lang="en-US" sz="1200" kern="1200" baseline="0" dirty="0" smtClean="0">
                <a:solidFill>
                  <a:schemeClr val="tx1"/>
                </a:solidFill>
                <a:latin typeface="+mn-lt"/>
                <a:ea typeface="ＭＳ Ｐゴシック" charset="-128"/>
                <a:cs typeface="ＭＳ Ｐゴシック" charset="-128"/>
              </a:rPr>
              <a:t>product development, pricing, advertising, and sales promotion play little or no role. Thus,</a:t>
            </a:r>
          </a:p>
          <a:p>
            <a:r>
              <a:rPr lang="en-US" sz="1200" kern="1200" baseline="0" dirty="0" smtClean="0">
                <a:solidFill>
                  <a:schemeClr val="tx1"/>
                </a:solidFill>
                <a:latin typeface="+mn-lt"/>
                <a:ea typeface="ＭＳ Ｐゴシック" charset="-128"/>
                <a:cs typeface="ＭＳ Ｐゴシック" charset="-128"/>
              </a:rPr>
              <a:t>sellers in these markets do not spend much time on marketing strategy.</a:t>
            </a: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monopolistic competition, the market consists of many buyers and sellers who</a:t>
            </a:r>
          </a:p>
          <a:p>
            <a:r>
              <a:rPr lang="en-US" sz="1200" kern="1200" baseline="0" dirty="0" smtClean="0">
                <a:solidFill>
                  <a:schemeClr val="tx1"/>
                </a:solidFill>
                <a:latin typeface="+mn-lt"/>
                <a:ea typeface="ＭＳ Ｐゴシック" charset="-128"/>
                <a:cs typeface="ＭＳ Ｐゴシック" charset="-128"/>
              </a:rPr>
              <a:t>trade over a range of prices rather than a single market price. A range of prices occurs because</a:t>
            </a:r>
          </a:p>
          <a:p>
            <a:r>
              <a:rPr lang="en-US" sz="1200" kern="1200" baseline="0" dirty="0" smtClean="0">
                <a:solidFill>
                  <a:schemeClr val="tx1"/>
                </a:solidFill>
                <a:latin typeface="+mn-lt"/>
                <a:ea typeface="ＭＳ Ｐゴシック" charset="-128"/>
                <a:cs typeface="ＭＳ Ｐゴシック" charset="-128"/>
              </a:rPr>
              <a:t>sellers can differentiate their offers to buyers. </a:t>
            </a:r>
          </a:p>
          <a:p>
            <a:r>
              <a:rPr lang="en-US" sz="1200" b="1" kern="1200" baseline="0" dirty="0" smtClean="0">
                <a:solidFill>
                  <a:schemeClr val="tx1"/>
                </a:solidFill>
                <a:latin typeface="+mn-lt"/>
                <a:ea typeface="ＭＳ Ｐゴシック" charset="-128"/>
                <a:cs typeface="ＭＳ Ｐゴシック" charset="-128"/>
              </a:rPr>
              <a:t>Positioning on</a:t>
            </a:r>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oligopolistic competition, the market consists of a few sellers who are highly sensitive</a:t>
            </a:r>
          </a:p>
          <a:p>
            <a:r>
              <a:rPr lang="en-US" sz="1200" kern="1200" baseline="0" dirty="0" smtClean="0">
                <a:solidFill>
                  <a:schemeClr val="tx1"/>
                </a:solidFill>
                <a:latin typeface="+mn-lt"/>
                <a:ea typeface="ＭＳ Ｐゴシック" charset="-128"/>
                <a:cs typeface="ＭＳ Ｐゴシック" charset="-128"/>
              </a:rPr>
              <a:t>to each other’s pricing and marketing strategies. Because there are few sellers, each</a:t>
            </a:r>
          </a:p>
          <a:p>
            <a:r>
              <a:rPr lang="en-US" sz="1200" kern="1200" baseline="0" dirty="0" smtClean="0">
                <a:solidFill>
                  <a:schemeClr val="tx1"/>
                </a:solidFill>
                <a:latin typeface="+mn-lt"/>
                <a:ea typeface="ＭＳ Ｐゴシック" charset="-128"/>
                <a:cs typeface="ＭＳ Ｐゴシック" charset="-128"/>
              </a:rPr>
              <a:t>seller is alert and responsive to competitors’ pricing strategies and moves.</a:t>
            </a:r>
          </a:p>
          <a:p>
            <a:r>
              <a:rPr lang="en-US" sz="1200" kern="1200" baseline="0" dirty="0" smtClean="0">
                <a:solidFill>
                  <a:schemeClr val="tx1"/>
                </a:solidFill>
                <a:latin typeface="+mn-lt"/>
                <a:ea typeface="ＭＳ Ｐゴシック" charset="-128"/>
                <a:cs typeface="ＭＳ Ｐゴシック" charset="-128"/>
              </a:rPr>
              <a:t>In a </a:t>
            </a:r>
            <a:r>
              <a:rPr lang="en-US" sz="1200" i="1" kern="1200" baseline="0" dirty="0" smtClean="0">
                <a:solidFill>
                  <a:schemeClr val="tx1"/>
                </a:solidFill>
                <a:latin typeface="+mn-lt"/>
                <a:ea typeface="ＭＳ Ｐゴシック" charset="-128"/>
                <a:cs typeface="ＭＳ Ｐゴシック" charset="-128"/>
              </a:rPr>
              <a:t>pure monopoly, the market consists of one seller. The seller may be a government</a:t>
            </a:r>
          </a:p>
          <a:p>
            <a:r>
              <a:rPr lang="en-US" sz="1200" kern="1200" baseline="0" dirty="0" smtClean="0">
                <a:solidFill>
                  <a:schemeClr val="tx1"/>
                </a:solidFill>
                <a:latin typeface="+mn-lt"/>
                <a:ea typeface="ＭＳ Ｐゴシック" charset="-128"/>
                <a:cs typeface="ＭＳ Ｐゴシック" charset="-128"/>
              </a:rPr>
              <a:t>monopoly (the U.S. Postal Service), a private regulated monopoly (a power company), or a</a:t>
            </a:r>
          </a:p>
          <a:p>
            <a:r>
              <a:rPr lang="en-US" sz="1200" kern="1200" baseline="0" dirty="0" smtClean="0">
                <a:solidFill>
                  <a:schemeClr val="tx1"/>
                </a:solidFill>
                <a:latin typeface="+mn-lt"/>
                <a:ea typeface="ＭＳ Ｐゴシック" charset="-128"/>
                <a:cs typeface="ＭＳ Ｐゴシック" charset="-128"/>
              </a:rPr>
              <a:t>private </a:t>
            </a:r>
            <a:r>
              <a:rPr lang="en-US" sz="1200" kern="1200" baseline="0" dirty="0" err="1" smtClean="0">
                <a:solidFill>
                  <a:schemeClr val="tx1"/>
                </a:solidFill>
                <a:latin typeface="+mn-lt"/>
                <a:ea typeface="ＭＳ Ｐゴシック" charset="-128"/>
                <a:cs typeface="ＭＳ Ｐゴシック" charset="-128"/>
              </a:rPr>
              <a:t>nonregulated</a:t>
            </a:r>
            <a:r>
              <a:rPr lang="en-US" sz="1200" kern="1200" baseline="0" dirty="0" smtClean="0">
                <a:solidFill>
                  <a:schemeClr val="tx1"/>
                </a:solidFill>
                <a:latin typeface="+mn-lt"/>
                <a:ea typeface="ＭＳ Ｐゴシック" charset="-128"/>
                <a:cs typeface="ＭＳ Ｐゴシック" charset="-128"/>
              </a:rPr>
              <a:t> monopoly (DuPont when it introduced nylon). Pricing is handled differently</a:t>
            </a:r>
          </a:p>
          <a:p>
            <a:r>
              <a:rPr lang="en-US" sz="1200" kern="1200" baseline="0" dirty="0" smtClean="0">
                <a:solidFill>
                  <a:schemeClr val="tx1"/>
                </a:solidFill>
                <a:latin typeface="+mn-lt"/>
                <a:ea typeface="ＭＳ Ｐゴシック" charset="-128"/>
                <a:cs typeface="ＭＳ Ｐゴシック" charset="-128"/>
              </a:rPr>
              <a:t>in each case.</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E6DB9572-AA3E-4713-8490-4521104E906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does a company like Starbuck’s price their products?</a:t>
            </a:r>
          </a:p>
          <a:p>
            <a:r>
              <a:rPr lang="en-US" smtClean="0"/>
              <a:t>This will lead to a good overview of the chapter as students will most likely focus on customers, costs and competitors.</a:t>
            </a:r>
          </a:p>
        </p:txBody>
      </p:sp>
      <p:sp>
        <p:nvSpPr>
          <p:cNvPr id="20484" name="Slide Number Placeholder 3"/>
          <p:cNvSpPr>
            <a:spLocks noGrp="1"/>
          </p:cNvSpPr>
          <p:nvPr>
            <p:ph type="sldNum" sz="quarter" idx="5"/>
          </p:nvPr>
        </p:nvSpPr>
        <p:spPr bwMode="auto">
          <a:noFill/>
          <a:ln>
            <a:miter lim="800000"/>
            <a:headEnd/>
            <a:tailEnd/>
          </a:ln>
        </p:spPr>
        <p:txBody>
          <a:bodyPr/>
          <a:lstStyle/>
          <a:p>
            <a:fld id="{86E69CFF-73FB-4510-AB9A-98C83A1817A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3CDC4248-3557-40C5-BACE-9F22165BA961}"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4179C682-64F6-40A0-9D01-3AD3E3FE5764}"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Factors that affect price elasticity of demand include:</a:t>
            </a:r>
          </a:p>
          <a:p>
            <a:pPr marL="533400" indent="-533400">
              <a:buFontTx/>
              <a:buChar char="•"/>
            </a:pPr>
            <a:r>
              <a:rPr lang="en-US" smtClean="0"/>
              <a:t> Unique product</a:t>
            </a:r>
          </a:p>
          <a:p>
            <a:pPr marL="533400" indent="-533400">
              <a:buFontTx/>
              <a:buChar char="•"/>
            </a:pPr>
            <a:r>
              <a:rPr lang="en-US" smtClean="0"/>
              <a:t> Quality</a:t>
            </a:r>
          </a:p>
          <a:p>
            <a:pPr marL="533400" indent="-533400">
              <a:buFontTx/>
              <a:buChar char="•"/>
            </a:pPr>
            <a:r>
              <a:rPr lang="en-US" smtClean="0"/>
              <a:t> Prestige</a:t>
            </a:r>
          </a:p>
          <a:p>
            <a:pPr marL="533400" indent="-533400">
              <a:buFontTx/>
              <a:buChar char="•"/>
            </a:pPr>
            <a:r>
              <a:rPr lang="en-US" smtClean="0"/>
              <a:t> Substitute products</a:t>
            </a:r>
          </a:p>
          <a:p>
            <a:pPr marL="533400" indent="-533400">
              <a:buFontTx/>
              <a:buChar char="•"/>
            </a:pPr>
            <a:r>
              <a:rPr lang="en-US" smtClean="0"/>
              <a:t> Cost relative to income</a:t>
            </a:r>
          </a:p>
          <a:p>
            <a:pPr marL="533400" indent="-533400"/>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FBC9535-DFDA-416D-9006-CAEFEABC8B1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089FDF70-1720-423E-95EB-80DCDA48FE87}"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ar-SA" smtClean="0"/>
          </a:p>
        </p:txBody>
      </p:sp>
      <p:sp>
        <p:nvSpPr>
          <p:cNvPr id="53252" name="Slide Number Placeholder 3"/>
          <p:cNvSpPr>
            <a:spLocks noGrp="1"/>
          </p:cNvSpPr>
          <p:nvPr>
            <p:ph type="sldNum" sz="quarter" idx="5"/>
          </p:nvPr>
        </p:nvSpPr>
        <p:spPr bwMode="auto">
          <a:noFill/>
          <a:ln>
            <a:miter lim="800000"/>
            <a:headEnd/>
            <a:tailEnd/>
          </a:ln>
        </p:spPr>
        <p:txBody>
          <a:bodyPr/>
          <a:lstStyle/>
          <a:p>
            <a:fld id="{EFA99015-594B-4F3D-938C-D89BF6B46644}"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ar-SA" smtClean="0"/>
          </a:p>
        </p:txBody>
      </p:sp>
      <p:sp>
        <p:nvSpPr>
          <p:cNvPr id="54276" name="Slide Number Placeholder 3"/>
          <p:cNvSpPr>
            <a:spLocks noGrp="1"/>
          </p:cNvSpPr>
          <p:nvPr>
            <p:ph type="sldNum" sz="quarter" idx="5"/>
          </p:nvPr>
        </p:nvSpPr>
        <p:spPr bwMode="auto">
          <a:noFill/>
          <a:ln>
            <a:miter lim="800000"/>
            <a:headEnd/>
            <a:tailEnd/>
          </a:ln>
        </p:spPr>
        <p:txBody>
          <a:bodyPr/>
          <a:lstStyle/>
          <a:p>
            <a:fld id="{B1D7E1B1-D8C3-4B7A-8E7F-E57CA199E5D5}"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ar-SA" smtClean="0"/>
          </a:p>
        </p:txBody>
      </p:sp>
      <p:sp>
        <p:nvSpPr>
          <p:cNvPr id="55300" name="Slide Number Placeholder 3"/>
          <p:cNvSpPr>
            <a:spLocks noGrp="1"/>
          </p:cNvSpPr>
          <p:nvPr>
            <p:ph type="sldNum" sz="quarter" idx="5"/>
          </p:nvPr>
        </p:nvSpPr>
        <p:spPr bwMode="auto">
          <a:noFill/>
          <a:ln>
            <a:miter lim="800000"/>
            <a:headEnd/>
            <a:tailEnd/>
          </a:ln>
        </p:spPr>
        <p:txBody>
          <a:bodyPr/>
          <a:lstStyle/>
          <a:p>
            <a:fld id="{3B1628C7-8F5F-4D7B-BB87-95E5A77B75D2}"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ar-SA" smtClean="0"/>
          </a:p>
        </p:txBody>
      </p:sp>
      <p:sp>
        <p:nvSpPr>
          <p:cNvPr id="56324" name="Slide Number Placeholder 3"/>
          <p:cNvSpPr>
            <a:spLocks noGrp="1"/>
          </p:cNvSpPr>
          <p:nvPr>
            <p:ph type="sldNum" sz="quarter" idx="5"/>
          </p:nvPr>
        </p:nvSpPr>
        <p:spPr bwMode="auto">
          <a:noFill/>
          <a:ln>
            <a:miter lim="800000"/>
            <a:headEnd/>
            <a:tailEnd/>
          </a:ln>
        </p:spPr>
        <p:txBody>
          <a:bodyPr/>
          <a:lstStyle/>
          <a:p>
            <a:fld id="{631691DA-D268-4AD9-9BA3-F835DE95555D}"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ar-SA" smtClean="0"/>
          </a:p>
        </p:txBody>
      </p:sp>
      <p:sp>
        <p:nvSpPr>
          <p:cNvPr id="57348" name="Slide Number Placeholder 3"/>
          <p:cNvSpPr>
            <a:spLocks noGrp="1"/>
          </p:cNvSpPr>
          <p:nvPr>
            <p:ph type="sldNum" sz="quarter" idx="5"/>
          </p:nvPr>
        </p:nvSpPr>
        <p:spPr bwMode="auto">
          <a:noFill/>
          <a:ln>
            <a:miter lim="800000"/>
            <a:headEnd/>
            <a:tailEnd/>
          </a:ln>
        </p:spPr>
        <p:txBody>
          <a:bodyPr/>
          <a:lstStyle/>
          <a:p>
            <a:fld id="{1193FB10-64EA-45EE-918E-56F4FF184215}"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ar-SA" i="1" smtClean="0"/>
          </a:p>
        </p:txBody>
      </p:sp>
      <p:sp>
        <p:nvSpPr>
          <p:cNvPr id="58372" name="Slide Number Placeholder 3"/>
          <p:cNvSpPr>
            <a:spLocks noGrp="1"/>
          </p:cNvSpPr>
          <p:nvPr>
            <p:ph type="sldNum" sz="quarter" idx="5"/>
          </p:nvPr>
        </p:nvSpPr>
        <p:spPr bwMode="auto">
          <a:noFill/>
          <a:ln>
            <a:miter lim="800000"/>
            <a:headEnd/>
            <a:tailEnd/>
          </a:ln>
        </p:spPr>
        <p:txBody>
          <a:bodyPr/>
          <a:lstStyle/>
          <a:p>
            <a:fld id="{D6BE87E4-778C-45B9-930B-8B7683DC917C}"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7A7D709-7C29-4D90-8326-626CACB5EF24}"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ar-SA" smtClean="0"/>
          </a:p>
        </p:txBody>
      </p:sp>
      <p:sp>
        <p:nvSpPr>
          <p:cNvPr id="59396" name="Slide Number Placeholder 3"/>
          <p:cNvSpPr>
            <a:spLocks noGrp="1"/>
          </p:cNvSpPr>
          <p:nvPr>
            <p:ph type="sldNum" sz="quarter" idx="5"/>
          </p:nvPr>
        </p:nvSpPr>
        <p:spPr bwMode="auto">
          <a:noFill/>
          <a:ln>
            <a:miter lim="800000"/>
            <a:headEnd/>
            <a:tailEnd/>
          </a:ln>
        </p:spPr>
        <p:txBody>
          <a:bodyPr/>
          <a:lstStyle/>
          <a:p>
            <a:fld id="{5A526423-8937-4186-BCF9-68BBAFB03788}"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ar-SA" smtClean="0"/>
          </a:p>
        </p:txBody>
      </p:sp>
      <p:sp>
        <p:nvSpPr>
          <p:cNvPr id="60420" name="Slide Number Placeholder 3"/>
          <p:cNvSpPr>
            <a:spLocks noGrp="1"/>
          </p:cNvSpPr>
          <p:nvPr>
            <p:ph type="sldNum" sz="quarter" idx="5"/>
          </p:nvPr>
        </p:nvSpPr>
        <p:spPr bwMode="auto">
          <a:noFill/>
          <a:ln>
            <a:miter lim="800000"/>
            <a:headEnd/>
            <a:tailEnd/>
          </a:ln>
        </p:spPr>
        <p:txBody>
          <a:bodyPr/>
          <a:lstStyle/>
          <a:p>
            <a:fld id="{D385B8D1-A4CB-4FA1-8127-8893587BF7FB}"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ar-SA" smtClean="0"/>
          </a:p>
        </p:txBody>
      </p:sp>
      <p:sp>
        <p:nvSpPr>
          <p:cNvPr id="61444" name="Slide Number Placeholder 3"/>
          <p:cNvSpPr>
            <a:spLocks noGrp="1"/>
          </p:cNvSpPr>
          <p:nvPr>
            <p:ph type="sldNum" sz="quarter" idx="5"/>
          </p:nvPr>
        </p:nvSpPr>
        <p:spPr bwMode="auto">
          <a:noFill/>
          <a:ln>
            <a:miter lim="800000"/>
            <a:headEnd/>
            <a:tailEnd/>
          </a:ln>
        </p:spPr>
        <p:txBody>
          <a:bodyPr/>
          <a:lstStyle/>
          <a:p>
            <a:fld id="{75233BFB-36CB-4387-AF3D-5690774F4E03}"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ar-SA" smtClean="0"/>
          </a:p>
        </p:txBody>
      </p:sp>
      <p:sp>
        <p:nvSpPr>
          <p:cNvPr id="62468" name="Slide Number Placeholder 3"/>
          <p:cNvSpPr>
            <a:spLocks noGrp="1"/>
          </p:cNvSpPr>
          <p:nvPr>
            <p:ph type="sldNum" sz="quarter" idx="5"/>
          </p:nvPr>
        </p:nvSpPr>
        <p:spPr bwMode="auto">
          <a:noFill/>
          <a:ln>
            <a:miter lim="800000"/>
            <a:headEnd/>
            <a:tailEnd/>
          </a:ln>
        </p:spPr>
        <p:txBody>
          <a:bodyPr/>
          <a:lstStyle/>
          <a:p>
            <a:fld id="{D266C593-0ABF-4A74-B540-4C6B46F11EFE}"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lnSpc>
                <a:spcPct val="80000"/>
              </a:lnSpc>
            </a:pPr>
            <a:endParaRPr lang="ar-SA" sz="1100" i="1" smtClean="0"/>
          </a:p>
        </p:txBody>
      </p:sp>
      <p:sp>
        <p:nvSpPr>
          <p:cNvPr id="63492" name="Slide Number Placeholder 3"/>
          <p:cNvSpPr>
            <a:spLocks noGrp="1"/>
          </p:cNvSpPr>
          <p:nvPr>
            <p:ph type="sldNum" sz="quarter" idx="5"/>
          </p:nvPr>
        </p:nvSpPr>
        <p:spPr bwMode="auto">
          <a:noFill/>
          <a:ln>
            <a:miter lim="800000"/>
            <a:headEnd/>
            <a:tailEnd/>
          </a:ln>
        </p:spPr>
        <p:txBody>
          <a:bodyPr/>
          <a:lstStyle/>
          <a:p>
            <a:fld id="{6F55C2EB-8D2D-4CF8-918C-D4F19478A868}"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ar-SA" smtClean="0"/>
          </a:p>
        </p:txBody>
      </p:sp>
      <p:sp>
        <p:nvSpPr>
          <p:cNvPr id="64516" name="Slide Number Placeholder 3"/>
          <p:cNvSpPr>
            <a:spLocks noGrp="1"/>
          </p:cNvSpPr>
          <p:nvPr>
            <p:ph type="sldNum" sz="quarter" idx="5"/>
          </p:nvPr>
        </p:nvSpPr>
        <p:spPr bwMode="auto">
          <a:noFill/>
          <a:ln>
            <a:miter lim="800000"/>
            <a:headEnd/>
            <a:tailEnd/>
          </a:ln>
        </p:spPr>
        <p:txBody>
          <a:bodyPr/>
          <a:lstStyle/>
          <a:p>
            <a:fld id="{B05EEC0D-1DE3-4A02-A455-4F27B9BA8158}"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ar-SA" smtClean="0"/>
          </a:p>
        </p:txBody>
      </p:sp>
      <p:sp>
        <p:nvSpPr>
          <p:cNvPr id="65540" name="Slide Number Placeholder 3"/>
          <p:cNvSpPr>
            <a:spLocks noGrp="1"/>
          </p:cNvSpPr>
          <p:nvPr>
            <p:ph type="sldNum" sz="quarter" idx="5"/>
          </p:nvPr>
        </p:nvSpPr>
        <p:spPr bwMode="auto">
          <a:noFill/>
          <a:ln>
            <a:miter lim="800000"/>
            <a:headEnd/>
            <a:tailEnd/>
          </a:ln>
        </p:spPr>
        <p:txBody>
          <a:bodyPr/>
          <a:lstStyle/>
          <a:p>
            <a:fld id="{29D64C9E-C5E1-4BEB-9DA7-6B260C6B15EE}"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ar-SA" smtClean="0"/>
          </a:p>
        </p:txBody>
      </p:sp>
      <p:sp>
        <p:nvSpPr>
          <p:cNvPr id="66564" name="Slide Number Placeholder 3"/>
          <p:cNvSpPr>
            <a:spLocks noGrp="1"/>
          </p:cNvSpPr>
          <p:nvPr>
            <p:ph type="sldNum" sz="quarter" idx="5"/>
          </p:nvPr>
        </p:nvSpPr>
        <p:spPr bwMode="auto">
          <a:noFill/>
          <a:ln>
            <a:miter lim="800000"/>
            <a:headEnd/>
            <a:tailEnd/>
          </a:ln>
        </p:spPr>
        <p:txBody>
          <a:bodyPr/>
          <a:lstStyle/>
          <a:p>
            <a:fld id="{73B790AF-DE4F-4C20-80BD-91BFC2A84862}" type="slidenum">
              <a:rPr lang="en-US" smtClean="0">
                <a:latin typeface="Calibri" pitchFamily="34" charset="0"/>
                <a:ea typeface="ヒラギノ角ゴ Pro W3"/>
                <a:cs typeface="ヒラギノ角ゴ Pro W3"/>
              </a:rPr>
              <a:pPr/>
              <a:t>37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ar-SA" smtClean="0"/>
          </a:p>
        </p:txBody>
      </p:sp>
      <p:sp>
        <p:nvSpPr>
          <p:cNvPr id="67588" name="Slide Number Placeholder 3"/>
          <p:cNvSpPr>
            <a:spLocks noGrp="1"/>
          </p:cNvSpPr>
          <p:nvPr>
            <p:ph type="sldNum" sz="quarter" idx="5"/>
          </p:nvPr>
        </p:nvSpPr>
        <p:spPr bwMode="auto">
          <a:noFill/>
          <a:ln>
            <a:miter lim="800000"/>
            <a:headEnd/>
            <a:tailEnd/>
          </a:ln>
        </p:spPr>
        <p:txBody>
          <a:bodyPr/>
          <a:lstStyle/>
          <a:p>
            <a:fld id="{B7819E8E-9F82-44B1-926A-9E7FBEC4E340}" type="slidenum">
              <a:rPr lang="en-US" smtClean="0">
                <a:latin typeface="Calibri" pitchFamily="34" charset="0"/>
                <a:ea typeface="ヒラギノ角ゴ Pro W3"/>
                <a:cs typeface="ヒラギノ角ゴ Pro W3"/>
              </a:rPr>
              <a:pPr/>
              <a:t>38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ar-SA" smtClean="0"/>
          </a:p>
        </p:txBody>
      </p:sp>
      <p:sp>
        <p:nvSpPr>
          <p:cNvPr id="68612" name="Slide Number Placeholder 3"/>
          <p:cNvSpPr>
            <a:spLocks noGrp="1"/>
          </p:cNvSpPr>
          <p:nvPr>
            <p:ph type="sldNum" sz="quarter" idx="5"/>
          </p:nvPr>
        </p:nvSpPr>
        <p:spPr bwMode="auto">
          <a:noFill/>
          <a:ln>
            <a:miter lim="800000"/>
            <a:headEnd/>
            <a:tailEnd/>
          </a:ln>
        </p:spPr>
        <p:txBody>
          <a:bodyPr/>
          <a:lstStyle/>
          <a:p>
            <a:fld id="{B7F8C868-AB28-4C52-A71B-43FBE6A6D452}" type="slidenum">
              <a:rPr lang="en-US" smtClean="0">
                <a:latin typeface="Calibri" pitchFamily="34" charset="0"/>
                <a:ea typeface="ヒラギノ角ゴ Pro W3"/>
                <a:cs typeface="ヒラギノ角ゴ Pro W3"/>
              </a:rPr>
              <a:pPr/>
              <a:t>39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5C6D2550-EC58-423B-8E71-1A3C205A3036}"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ar-SA" smtClean="0"/>
          </a:p>
        </p:txBody>
      </p:sp>
      <p:sp>
        <p:nvSpPr>
          <p:cNvPr id="69636" name="Slide Number Placeholder 3"/>
          <p:cNvSpPr>
            <a:spLocks noGrp="1"/>
          </p:cNvSpPr>
          <p:nvPr>
            <p:ph type="sldNum" sz="quarter" idx="5"/>
          </p:nvPr>
        </p:nvSpPr>
        <p:spPr bwMode="auto">
          <a:noFill/>
          <a:ln>
            <a:miter lim="800000"/>
            <a:headEnd/>
            <a:tailEnd/>
          </a:ln>
        </p:spPr>
        <p:txBody>
          <a:bodyPr/>
          <a:lstStyle/>
          <a:p>
            <a:fld id="{E4AE59EF-9EC1-4E20-A14B-264EECE3D7E3}" type="slidenum">
              <a:rPr lang="en-US" smtClean="0">
                <a:latin typeface="Calibri" pitchFamily="34" charset="0"/>
                <a:ea typeface="ヒラギノ角ゴ Pro W3"/>
                <a:cs typeface="ヒラギノ角ゴ Pro W3"/>
              </a:rPr>
              <a:pPr/>
              <a:t>40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1" dirty="0" smtClean="0"/>
              <a:t>Note to Instructor</a:t>
            </a:r>
          </a:p>
          <a:p>
            <a:r>
              <a:rPr lang="en-US" dirty="0" smtClean="0"/>
              <a:t>Students often confuse value with low price. You might want to bring up a product that some of them will value even at a high price. You can bring up the latest </a:t>
            </a:r>
            <a:r>
              <a:rPr lang="en-US" dirty="0" err="1" smtClean="0"/>
              <a:t>iPhone</a:t>
            </a:r>
            <a:r>
              <a:rPr lang="en-US" dirty="0" smtClean="0"/>
              <a:t> product or a luxury car. Some students will feel that the price for these products is too high, however, others will see the value these products offer to the consumer.</a:t>
            </a:r>
          </a:p>
        </p:txBody>
      </p:sp>
      <p:sp>
        <p:nvSpPr>
          <p:cNvPr id="28676" name="Slide Number Placeholder 3"/>
          <p:cNvSpPr>
            <a:spLocks noGrp="1"/>
          </p:cNvSpPr>
          <p:nvPr>
            <p:ph type="sldNum" sz="quarter" idx="5"/>
          </p:nvPr>
        </p:nvSpPr>
        <p:spPr bwMode="auto">
          <a:noFill/>
          <a:ln>
            <a:miter lim="800000"/>
            <a:headEnd/>
            <a:tailEnd/>
          </a:ln>
        </p:spPr>
        <p:txBody>
          <a:bodyPr/>
          <a:lstStyle/>
          <a:p>
            <a:fld id="{EF0357F0-D46F-4810-BA8F-23096225037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07AAD3BD-C784-464E-9535-1FEF91A5901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b="1" dirty="0" smtClean="0"/>
              <a:t>Note to Instructor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Existing brands are being redesigned to offer more quality for a given price or the same quality for less price.</a:t>
            </a:r>
          </a:p>
          <a:p>
            <a:r>
              <a:rPr lang="en-US" dirty="0" smtClean="0"/>
              <a:t>In many cases good-value pricing includes less expensive items. </a:t>
            </a:r>
          </a:p>
        </p:txBody>
      </p:sp>
      <p:sp>
        <p:nvSpPr>
          <p:cNvPr id="34820" name="Slide Number Placeholder 3"/>
          <p:cNvSpPr>
            <a:spLocks noGrp="1"/>
          </p:cNvSpPr>
          <p:nvPr>
            <p:ph type="sldNum" sz="quarter" idx="5"/>
          </p:nvPr>
        </p:nvSpPr>
        <p:spPr bwMode="auto">
          <a:noFill/>
          <a:ln>
            <a:miter lim="800000"/>
            <a:headEnd/>
            <a:tailEnd/>
          </a:ln>
        </p:spPr>
        <p:txBody>
          <a:bodyPr/>
          <a:lstStyle/>
          <a:p>
            <a:fld id="{D8F5E3A9-2EC3-440E-BA35-9638EA21BEE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smtClean="0"/>
              <a:t>Note to Instructor</a:t>
            </a:r>
          </a:p>
          <a:p>
            <a:r>
              <a:rPr lang="en-US" smtClean="0"/>
              <a:t>This link is for Wal-Mart’s homepage. It is interesting to compare this to kohls.com, which does NOT practice EDLP but focuses on special promotions and deals.</a:t>
            </a:r>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ECD79C13-620F-4D7C-A036-AC07B6A45D6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baseline="0" dirty="0" smtClean="0">
                <a:solidFill>
                  <a:schemeClr val="tx1"/>
                </a:solidFill>
                <a:cs typeface="Tahoma" charset="0"/>
              </a:rPr>
              <a:t>10-</a:t>
            </a:r>
            <a:fld id="{793ECF07-8633-4532-81FE-A52D62C889E7}" type="slidenum">
              <a:rPr lang="en-US" sz="1600" b="1" i="0" baseline="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baseline="0"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017158" cy="2509337"/>
          </a:xfrm>
          <a:prstGeom prst="rect">
            <a:avLst/>
          </a:prstGeom>
          <a:noFill/>
          <a:ln w="9525">
            <a:noFill/>
            <a:miter lim="800000"/>
            <a:headEnd/>
            <a:tailEnd/>
          </a:ln>
        </p:spPr>
      </p:pic>
      <p:sp>
        <p:nvSpPr>
          <p:cNvPr id="9" name="Rectangle 8"/>
          <p:cNvSpPr/>
          <p:nvPr userDrawn="1"/>
        </p:nvSpPr>
        <p:spPr>
          <a:xfrm>
            <a:off x="2362200" y="685800"/>
            <a:ext cx="4343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5C73DFBA-0563-484C-95AD-3EB68C84D358}" type="datetime1">
              <a:rPr lang="en-US"/>
              <a:pPr/>
              <a:t>7/2/2013</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AC3EAC5-609E-45BC-8C21-0C1B33F10666}" type="slidenum">
              <a:rPr lang="en-US"/>
              <a:pPr/>
              <a:t>‹#›</a:t>
            </a:fld>
            <a:endParaRPr lang="en-US"/>
          </a:p>
        </p:txBody>
      </p:sp>
    </p:spTree>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01844BE-247F-4350-B08E-C3C3FBDD93D3}" type="datetime1">
              <a:rPr lang="en-US"/>
              <a:pPr/>
              <a:t>7/2/2013</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C0AE58D7-066A-4771-8C81-2356EF72126C}" type="slidenum">
              <a:rPr lang="en-US"/>
              <a:pPr/>
              <a:t>‹#›</a:t>
            </a:fld>
            <a:endParaRPr lang="en-US"/>
          </a:p>
        </p:txBody>
      </p:sp>
    </p:spTree>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43C78DA-41E1-49A9-997D-8EE4B36D2A51}" type="datetime1">
              <a:rPr lang="en-US"/>
              <a:pPr/>
              <a:t>7/2/2013</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F7BBE94-6154-481E-8CF3-76EB6EEA260E}" type="slidenum">
              <a:rPr lang="en-US"/>
              <a:pPr/>
              <a:t>‹#›</a:t>
            </a:fld>
            <a:endParaRPr lang="en-US"/>
          </a:p>
        </p:txBody>
      </p:sp>
    </p:spTree>
  </p:cSld>
  <p:clrMapOvr>
    <a:masterClrMapping/>
  </p:clrMapOvr>
  <p:transition>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dirty="0" smtClean="0">
                <a:solidFill>
                  <a:schemeClr val="tx1"/>
                </a:solidFill>
                <a:cs typeface="Tahoma" charset="0"/>
              </a:rPr>
              <a:t>10-</a:t>
            </a:r>
            <a:fld id="{5BEB4CAC-2476-47AB-A504-3CA9851DA915}" type="slidenum">
              <a:rPr lang="en-US" sz="1600" b="1" i="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812673"/>
            <a:ext cx="1828800" cy="15209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ver dir="lu"/>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elonthenet.com/commodity_pric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bestprices.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
            </a:r>
            <a:br>
              <a:rPr lang="en-US" dirty="0" smtClean="0"/>
            </a:br>
            <a:r>
              <a:rPr lang="en-US" dirty="0" smtClean="0"/>
              <a:t>Chapter Ten</a:t>
            </a:r>
          </a:p>
        </p:txBody>
      </p:sp>
      <p:sp>
        <p:nvSpPr>
          <p:cNvPr id="15363" name="Subtitle 2"/>
          <p:cNvSpPr>
            <a:spLocks noGrp="1"/>
          </p:cNvSpPr>
          <p:nvPr>
            <p:ph type="subTitle" idx="1"/>
          </p:nvPr>
        </p:nvSpPr>
        <p:spPr/>
        <p:txBody>
          <a:bodyPr/>
          <a:lstStyle/>
          <a:p>
            <a:r>
              <a:rPr lang="en-US" b="1" smtClean="0">
                <a:latin typeface="Calibri" charset="0"/>
              </a:rPr>
              <a:t>Pricing:</a:t>
            </a:r>
          </a:p>
          <a:p>
            <a:r>
              <a:rPr lang="en-US" b="1" smtClean="0">
                <a:latin typeface="Calibri" charset="0"/>
              </a:rPr>
              <a:t>Understanding and Capturing Customer Value</a:t>
            </a:r>
            <a:endParaRPr lang="en-US" sz="3600" smtClean="0">
              <a:latin typeface="Calibri" charset="0"/>
            </a:endParaRPr>
          </a:p>
        </p:txBody>
      </p:sp>
    </p:spTree>
  </p:cSld>
  <p:clrMapOvr>
    <a:masterClrMapping/>
  </p:clrMapOvr>
  <p:transition>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dirty="0" smtClean="0"/>
              <a:t>Major Pricing Strategies</a:t>
            </a:r>
          </a:p>
        </p:txBody>
      </p:sp>
      <p:sp>
        <p:nvSpPr>
          <p:cNvPr id="39939" name="Rectangle 3"/>
          <p:cNvSpPr>
            <a:spLocks noGrp="1" noChangeArrowheads="1"/>
          </p:cNvSpPr>
          <p:nvPr>
            <p:ph idx="1"/>
          </p:nvPr>
        </p:nvSpPr>
        <p:spPr>
          <a:xfrm>
            <a:off x="685800" y="1676400"/>
            <a:ext cx="8229600" cy="4419600"/>
          </a:xfrm>
        </p:spPr>
        <p:txBody>
          <a:bodyPr/>
          <a:lstStyle/>
          <a:p>
            <a:pPr marL="533400" indent="-533400">
              <a:buFontTx/>
              <a:buNone/>
            </a:pPr>
            <a:r>
              <a:rPr lang="en-US" b="1" dirty="0" smtClean="0">
                <a:latin typeface="Calibri" charset="0"/>
              </a:rPr>
              <a:t>Cost-based pricing </a:t>
            </a:r>
            <a:r>
              <a:rPr lang="en-US" dirty="0" smtClean="0">
                <a:latin typeface="Calibri" charset="0"/>
              </a:rPr>
              <a:t> setting prices based on the costs for producing, distributing, and selling the product plus a fair rate of return for effort and risk.</a:t>
            </a:r>
          </a:p>
          <a:p>
            <a:pPr marL="533400" indent="-533400">
              <a:buFontTx/>
              <a:buNone/>
            </a:pPr>
            <a:r>
              <a:rPr lang="en-US" b="1" dirty="0" smtClean="0">
                <a:latin typeface="Calibri" charset="0"/>
              </a:rPr>
              <a:t>      It </a:t>
            </a:r>
            <a:r>
              <a:rPr lang="en-US" dirty="0">
                <a:latin typeface="Calibri" charset="0"/>
              </a:rPr>
              <a:t>adds a standard markup to the cost of the product</a:t>
            </a:r>
          </a:p>
          <a:p>
            <a:pPr marL="533400" indent="-533400">
              <a:buFontTx/>
              <a:buNone/>
            </a:pPr>
            <a:endParaRPr lang="en-US" dirty="0">
              <a:latin typeface="Calibri" charset="0"/>
            </a:endParaRPr>
          </a:p>
          <a:p>
            <a:pPr marL="533400" indent="-533400">
              <a:buFontTx/>
              <a:buNone/>
            </a:pPr>
            <a:endParaRPr lang="en-US" dirty="0" smtClean="0">
              <a:latin typeface="Calibri" charset="0"/>
            </a:endParaRPr>
          </a:p>
        </p:txBody>
      </p:sp>
      <p:sp>
        <p:nvSpPr>
          <p:cNvPr id="39940" name="Text Placeholder 3"/>
          <p:cNvSpPr>
            <a:spLocks noGrp="1"/>
          </p:cNvSpPr>
          <p:nvPr>
            <p:ph type="body" sz="quarter" idx="13"/>
          </p:nvPr>
        </p:nvSpPr>
        <p:spPr>
          <a:xfrm>
            <a:off x="1066800" y="1066800"/>
            <a:ext cx="7162800" cy="381000"/>
          </a:xfrm>
        </p:spPr>
        <p:txBody>
          <a:bodyPr/>
          <a:lstStyle/>
          <a:p>
            <a:r>
              <a:rPr lang="en-US" dirty="0" smtClean="0">
                <a:latin typeface="Arial" charset="0"/>
              </a:rPr>
              <a:t>Cost-Based Pricing</a:t>
            </a:r>
          </a:p>
        </p:txBody>
      </p:sp>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
            </a:r>
            <a:br>
              <a:rPr lang="en-US" dirty="0" smtClean="0"/>
            </a:br>
            <a:r>
              <a:rPr lang="en-US" dirty="0" smtClean="0"/>
              <a:t>Major Pricing Strategies</a:t>
            </a:r>
          </a:p>
        </p:txBody>
      </p:sp>
      <p:graphicFrame>
        <p:nvGraphicFramePr>
          <p:cNvPr id="8" name="Content Placeholder 7"/>
          <p:cNvGraphicFramePr>
            <a:graphicFrameLocks noGrp="1"/>
          </p:cNvGraphicFramePr>
          <p:nvPr>
            <p:ph idx="1"/>
          </p:nvPr>
        </p:nvGraphicFramePr>
        <p:xfrm>
          <a:off x="1295400" y="2590800"/>
          <a:ext cx="7010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ext Placeholder 6"/>
          <p:cNvSpPr>
            <a:spLocks noGrp="1"/>
          </p:cNvSpPr>
          <p:nvPr>
            <p:ph type="body" sz="quarter" idx="13"/>
          </p:nvPr>
        </p:nvSpPr>
        <p:spPr/>
        <p:txBody>
          <a:bodyPr/>
          <a:lstStyle/>
          <a:p>
            <a:r>
              <a:rPr lang="en-US" dirty="0" smtClean="0"/>
              <a:t>Cost-Based Pricing</a:t>
            </a:r>
          </a:p>
          <a:p>
            <a:endParaRPr lang="en-US" dirty="0" smtClean="0">
              <a:latin typeface="Calibri" charset="0"/>
            </a:endParaRPr>
          </a:p>
          <a:p>
            <a:r>
              <a:rPr lang="en-US" dirty="0" smtClean="0">
                <a:latin typeface="Calibri" charset="0"/>
              </a:rPr>
              <a:t>Types of costs</a:t>
            </a:r>
          </a:p>
        </p:txBody>
      </p:sp>
    </p:spTree>
  </p:cSld>
  <p:clrMapOvr>
    <a:masterClrMapping/>
  </p:clrMapOvr>
  <p:transition>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Major Pricing Strategies</a:t>
            </a:r>
          </a:p>
        </p:txBody>
      </p:sp>
      <p:sp>
        <p:nvSpPr>
          <p:cNvPr id="46083" name="Rectangle 3"/>
          <p:cNvSpPr>
            <a:spLocks noGrp="1" noChangeArrowheads="1"/>
          </p:cNvSpPr>
          <p:nvPr>
            <p:ph idx="1"/>
          </p:nvPr>
        </p:nvSpPr>
        <p:spPr>
          <a:xfrm>
            <a:off x="1524000" y="1905000"/>
            <a:ext cx="6400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b="1" dirty="0" smtClean="0">
                <a:latin typeface="Calibri" charset="0"/>
              </a:rPr>
              <a:t>Fixed costs</a:t>
            </a:r>
            <a:r>
              <a:rPr lang="en-US" dirty="0" smtClean="0">
                <a:latin typeface="Calibri" charset="0"/>
              </a:rPr>
              <a:t> are the costs that do not vary with production or sales level </a:t>
            </a:r>
          </a:p>
          <a:p>
            <a:pPr marL="933450" lvl="1" indent="-533400"/>
            <a:r>
              <a:rPr lang="en-US" dirty="0" smtClean="0">
                <a:latin typeface="Calibri" charset="0"/>
              </a:rPr>
              <a:t>Rent</a:t>
            </a:r>
          </a:p>
          <a:p>
            <a:pPr marL="933450" lvl="1" indent="-533400"/>
            <a:r>
              <a:rPr lang="en-US" dirty="0" smtClean="0">
                <a:latin typeface="Calibri" charset="0"/>
              </a:rPr>
              <a:t>Heat</a:t>
            </a:r>
          </a:p>
          <a:p>
            <a:pPr marL="933450" lvl="1" indent="-533400"/>
            <a:r>
              <a:rPr lang="en-US" dirty="0" smtClean="0">
                <a:latin typeface="Calibri" charset="0"/>
              </a:rPr>
              <a:t>Interest</a:t>
            </a:r>
          </a:p>
          <a:p>
            <a:pPr marL="933450" lvl="1" indent="-533400"/>
            <a:r>
              <a:rPr lang="en-US" dirty="0" smtClean="0">
                <a:latin typeface="Calibri" charset="0"/>
              </a:rPr>
              <a:t>Executive salaries</a:t>
            </a:r>
          </a:p>
        </p:txBody>
      </p:sp>
      <p:sp>
        <p:nvSpPr>
          <p:cNvPr id="46084" name="Text Placeholder 3"/>
          <p:cNvSpPr>
            <a:spLocks noGrp="1"/>
          </p:cNvSpPr>
          <p:nvPr>
            <p:ph type="body" sz="quarter" idx="13"/>
          </p:nvPr>
        </p:nvSpPr>
        <p:spPr/>
        <p:txBody>
          <a:bodyPr/>
          <a:lstStyle/>
          <a:p>
            <a:r>
              <a:rPr lang="en-US" dirty="0" smtClean="0"/>
              <a:t>Cost-Based Pricing</a:t>
            </a:r>
          </a:p>
          <a:p>
            <a:endParaRPr lang="en-US" dirty="0" smtClean="0">
              <a:latin typeface="Arial" charset="0"/>
            </a:endParaRPr>
          </a:p>
        </p:txBody>
      </p:sp>
    </p:spTree>
  </p:cSld>
  <p:clrMapOvr>
    <a:masterClrMapping/>
  </p:clrMapOvr>
  <p:transition>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Major Pricing Strategies</a:t>
            </a:r>
          </a:p>
        </p:txBody>
      </p:sp>
      <p:sp>
        <p:nvSpPr>
          <p:cNvPr id="48131"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Variable costs</a:t>
            </a:r>
            <a:r>
              <a:rPr lang="en-US" dirty="0" smtClean="0">
                <a:latin typeface="Calibri" charset="0"/>
              </a:rPr>
              <a:t> are the costs that vary with the level of production</a:t>
            </a:r>
          </a:p>
          <a:p>
            <a:pPr marL="933450" lvl="1" indent="-533400"/>
            <a:r>
              <a:rPr lang="en-US" dirty="0" smtClean="0">
                <a:latin typeface="Calibri" charset="0"/>
              </a:rPr>
              <a:t>Packaging</a:t>
            </a:r>
          </a:p>
          <a:p>
            <a:pPr marL="933450" lvl="1" indent="-533400"/>
            <a:r>
              <a:rPr lang="en-US" dirty="0" smtClean="0">
                <a:latin typeface="Calibri" charset="0"/>
              </a:rPr>
              <a:t>Raw materials</a:t>
            </a:r>
          </a:p>
        </p:txBody>
      </p:sp>
      <p:sp>
        <p:nvSpPr>
          <p:cNvPr id="48132" name="Text Placeholder 4"/>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791200"/>
            <a:ext cx="530225" cy="53022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Major Pricing Strategies</a:t>
            </a:r>
          </a:p>
        </p:txBody>
      </p:sp>
      <p:sp>
        <p:nvSpPr>
          <p:cNvPr id="50179" name="Rectangle 3"/>
          <p:cNvSpPr>
            <a:spLocks noGrp="1" noChangeArrowheads="1"/>
          </p:cNvSpPr>
          <p:nvPr>
            <p:ph idx="1"/>
          </p:nvPr>
        </p:nvSpPr>
        <p:spPr>
          <a:xfrm>
            <a:off x="457200" y="1828800"/>
            <a:ext cx="8686800" cy="4267200"/>
          </a:xfrm>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Total costs</a:t>
            </a:r>
            <a:r>
              <a:rPr lang="en-US" dirty="0" smtClean="0">
                <a:latin typeface="Calibri" charset="0"/>
              </a:rPr>
              <a:t> are the sum of the fixed and variable costs for any given level of production</a:t>
            </a:r>
          </a:p>
          <a:p>
            <a:pPr marL="533400" indent="-533400">
              <a:buFontTx/>
              <a:buNone/>
            </a:pPr>
            <a:endParaRPr lang="en-US" dirty="0">
              <a:latin typeface="Calibri" charset="0"/>
            </a:endParaRPr>
          </a:p>
          <a:p>
            <a:pPr marL="533400" indent="-533400">
              <a:buNone/>
            </a:pPr>
            <a:r>
              <a:rPr lang="en-US" b="1" dirty="0"/>
              <a:t>Average cost </a:t>
            </a:r>
            <a:r>
              <a:rPr lang="en-US" dirty="0"/>
              <a:t>is the cost associated with a given level of output</a:t>
            </a:r>
          </a:p>
          <a:p>
            <a:pPr marL="533400" indent="-533400">
              <a:buFontTx/>
              <a:buNone/>
            </a:pPr>
            <a:endParaRPr lang="en-US" dirty="0" smtClean="0">
              <a:latin typeface="Calibri" charset="0"/>
            </a:endParaRPr>
          </a:p>
          <a:p>
            <a:pPr marL="533400" indent="-533400">
              <a:buFontTx/>
              <a:buNone/>
            </a:pPr>
            <a:endParaRPr lang="en-US" dirty="0" smtClean="0">
              <a:latin typeface="Calibri" charset="0"/>
            </a:endParaRPr>
          </a:p>
        </p:txBody>
      </p:sp>
      <p:sp>
        <p:nvSpPr>
          <p:cNvPr id="50180" name="Text Placeholder 3"/>
          <p:cNvSpPr>
            <a:spLocks noGrp="1"/>
          </p:cNvSpPr>
          <p:nvPr>
            <p:ph type="body" sz="quarter" idx="13"/>
          </p:nvPr>
        </p:nvSpPr>
        <p:spPr>
          <a:xfrm>
            <a:off x="914400" y="1219200"/>
            <a:ext cx="7162800" cy="381000"/>
          </a:xfrm>
        </p:spPr>
        <p:txBody>
          <a:bodyPr/>
          <a:lstStyle/>
          <a:p>
            <a:r>
              <a:rPr lang="en-US" dirty="0" smtClean="0">
                <a:latin typeface="Arial" charset="0"/>
              </a:rPr>
              <a:t>Cost-Based Pricing</a:t>
            </a:r>
          </a:p>
        </p:txBody>
      </p:sp>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Major Pricing Strategies</a:t>
            </a:r>
          </a:p>
        </p:txBody>
      </p:sp>
      <p:sp>
        <p:nvSpPr>
          <p:cNvPr id="54275" name="Content Placeholder 5"/>
          <p:cNvSpPr>
            <a:spLocks noGrp="1"/>
          </p:cNvSpPr>
          <p:nvPr>
            <p:ph idx="1"/>
          </p:nvPr>
        </p:nvSpPr>
        <p:spPr>
          <a:xfrm>
            <a:off x="381000" y="1981200"/>
            <a:ext cx="7772400" cy="1371600"/>
          </a:xfrm>
        </p:spPr>
        <p:txBody>
          <a:bodyPr/>
          <a:lstStyle/>
          <a:p>
            <a:pPr>
              <a:buFontTx/>
              <a:buNone/>
            </a:pPr>
            <a:r>
              <a:rPr lang="en-US" sz="2400" smtClean="0">
                <a:latin typeface="Calibri" charset="0"/>
              </a:rPr>
              <a:t>Experience or learning curve is when average cost falls as production increases because fixed costs are spread over more units</a:t>
            </a:r>
          </a:p>
        </p:txBody>
      </p:sp>
      <p:sp>
        <p:nvSpPr>
          <p:cNvPr id="54276"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4277" name="Text Box 9"/>
          <p:cNvSpPr txBox="1">
            <a:spLocks noChangeArrowheads="1"/>
          </p:cNvSpPr>
          <p:nvPr/>
        </p:nvSpPr>
        <p:spPr bwMode="auto">
          <a:xfrm>
            <a:off x="479425" y="1371600"/>
            <a:ext cx="7978775" cy="519113"/>
          </a:xfrm>
          <a:prstGeom prst="rect">
            <a:avLst/>
          </a:prstGeom>
          <a:noFill/>
          <a:ln w="9525">
            <a:noFill/>
            <a:miter lim="800000"/>
            <a:headEnd/>
            <a:tailEnd/>
          </a:ln>
        </p:spPr>
        <p:txBody>
          <a:bodyPr wrap="none">
            <a:spAutoFit/>
          </a:bodyPr>
          <a:lstStyle/>
          <a:p>
            <a:r>
              <a:rPr lang="en-US" sz="2800" b="1" i="0">
                <a:solidFill>
                  <a:schemeClr val="tx2"/>
                </a:solidFill>
              </a:rPr>
              <a:t>Costs as a Function of Production Experience</a:t>
            </a:r>
          </a:p>
        </p:txBody>
      </p:sp>
      <p:pic>
        <p:nvPicPr>
          <p:cNvPr id="54278" name="Picture 7" descr="fig10_04wo"/>
          <p:cNvPicPr>
            <a:picLocks noChangeAspect="1" noChangeArrowheads="1"/>
          </p:cNvPicPr>
          <p:nvPr/>
        </p:nvPicPr>
        <p:blipFill>
          <a:blip r:embed="rId3" cstate="print"/>
          <a:srcRect/>
          <a:stretch>
            <a:fillRect/>
          </a:stretch>
        </p:blipFill>
        <p:spPr bwMode="auto">
          <a:xfrm>
            <a:off x="1524000" y="3200400"/>
            <a:ext cx="4648200" cy="313372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Major Pricing Strategies</a:t>
            </a:r>
          </a:p>
        </p:txBody>
      </p:sp>
      <p:sp>
        <p:nvSpPr>
          <p:cNvPr id="56323" name="Content Placeholder 13"/>
          <p:cNvSpPr>
            <a:spLocks noGrp="1"/>
          </p:cNvSpPr>
          <p:nvPr>
            <p:ph idx="1"/>
          </p:nvPr>
        </p:nvSpPr>
        <p:spPr>
          <a:xfrm>
            <a:off x="1524000" y="1828800"/>
            <a:ext cx="7162800" cy="4267200"/>
          </a:xfrm>
        </p:spPr>
        <p:txBody>
          <a:bodyPr/>
          <a:lstStyle/>
          <a:p>
            <a:r>
              <a:rPr lang="en-US" dirty="0" smtClean="0">
                <a:latin typeface="Calibri" charset="0"/>
              </a:rPr>
              <a:t>Cost-plus pricing adds a standard markup to the cost of the product</a:t>
            </a:r>
          </a:p>
          <a:p>
            <a:r>
              <a:rPr lang="en-US" dirty="0" smtClean="0">
                <a:latin typeface="Calibri" charset="0"/>
              </a:rPr>
              <a:t>Benefits</a:t>
            </a:r>
          </a:p>
          <a:p>
            <a:pPr lvl="1"/>
            <a:r>
              <a:rPr lang="en-US" sz="2400" dirty="0" smtClean="0">
                <a:latin typeface="Calibri" charset="0"/>
              </a:rPr>
              <a:t>Sellers are certain about costs</a:t>
            </a:r>
          </a:p>
          <a:p>
            <a:pPr lvl="1"/>
            <a:r>
              <a:rPr lang="en-US" sz="2400" dirty="0" smtClean="0">
                <a:latin typeface="Calibri" charset="0"/>
              </a:rPr>
              <a:t>Prices are similar in industry and price competition is minimized</a:t>
            </a:r>
          </a:p>
          <a:p>
            <a:pPr lvl="1"/>
            <a:r>
              <a:rPr lang="en-US" sz="2400" dirty="0" smtClean="0">
                <a:latin typeface="Calibri" charset="0"/>
              </a:rPr>
              <a:t>Buyers feel it is fair</a:t>
            </a:r>
          </a:p>
          <a:p>
            <a:r>
              <a:rPr lang="en-US" dirty="0" smtClean="0">
                <a:latin typeface="Calibri" charset="0"/>
              </a:rPr>
              <a:t>Disadvantages</a:t>
            </a:r>
          </a:p>
          <a:p>
            <a:pPr lvl="1"/>
            <a:r>
              <a:rPr lang="en-US" dirty="0" smtClean="0">
                <a:latin typeface="Calibri" charset="0"/>
              </a:rPr>
              <a:t>Ignores demand and competitor prices</a:t>
            </a:r>
          </a:p>
          <a:p>
            <a:endParaRPr lang="en-US" dirty="0" smtClean="0">
              <a:latin typeface="Calibri" charset="0"/>
            </a:endParaRPr>
          </a:p>
        </p:txBody>
      </p:sp>
      <p:sp>
        <p:nvSpPr>
          <p:cNvPr id="56324"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6325" name="Text Box 9"/>
          <p:cNvSpPr txBox="1">
            <a:spLocks noChangeArrowheads="1"/>
          </p:cNvSpPr>
          <p:nvPr/>
        </p:nvSpPr>
        <p:spPr bwMode="auto">
          <a:xfrm>
            <a:off x="3200400" y="1219200"/>
            <a:ext cx="3176588" cy="523875"/>
          </a:xfrm>
          <a:prstGeom prst="rect">
            <a:avLst/>
          </a:prstGeom>
          <a:noFill/>
          <a:ln w="9525">
            <a:noFill/>
            <a:miter lim="800000"/>
            <a:headEnd/>
            <a:tailEnd/>
          </a:ln>
        </p:spPr>
        <p:txBody>
          <a:bodyPr wrap="none">
            <a:spAutoFit/>
          </a:bodyPr>
          <a:lstStyle/>
          <a:p>
            <a:r>
              <a:rPr lang="en-US" sz="2800" b="1" i="0" dirty="0">
                <a:solidFill>
                  <a:schemeClr val="tx2"/>
                </a:solidFill>
              </a:rPr>
              <a:t>Cost-Plus Pricing</a:t>
            </a:r>
          </a:p>
        </p:txBody>
      </p:sp>
    </p:spTree>
  </p:cSld>
  <p:clrMapOvr>
    <a:masterClrMapping/>
  </p:clrMapOvr>
  <p:transition>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dirty="0" smtClean="0"/>
              <a:t>Major Pricing Strategies</a:t>
            </a:r>
          </a:p>
        </p:txBody>
      </p:sp>
      <p:sp>
        <p:nvSpPr>
          <p:cNvPr id="58371" name="Rectangle 3"/>
          <p:cNvSpPr>
            <a:spLocks noGrp="1" noChangeArrowheads="1"/>
          </p:cNvSpPr>
          <p:nvPr>
            <p:ph idx="1"/>
          </p:nvPr>
        </p:nvSpPr>
        <p:spPr>
          <a:xfrm>
            <a:off x="1447800" y="1905000"/>
            <a:ext cx="6629400" cy="3962400"/>
          </a:xfrm>
        </p:spPr>
        <p:txBody>
          <a:bodyPr/>
          <a:lstStyle/>
          <a:p>
            <a:pPr marL="533400" indent="-533400">
              <a:lnSpc>
                <a:spcPct val="90000"/>
              </a:lnSpc>
              <a:buFontTx/>
              <a:buNone/>
            </a:pPr>
            <a:r>
              <a:rPr lang="en-US" b="1" dirty="0" smtClean="0">
                <a:latin typeface="Calibri" charset="0"/>
              </a:rPr>
              <a:t>Break-even pricing </a:t>
            </a:r>
            <a:r>
              <a:rPr lang="en-US" dirty="0" smtClean="0">
                <a:latin typeface="Calibri" charset="0"/>
              </a:rPr>
              <a:t>is the price at which total costs are equal to total revenue and there is no profit</a:t>
            </a:r>
          </a:p>
          <a:p>
            <a:pPr marL="533400" indent="-533400">
              <a:lnSpc>
                <a:spcPct val="90000"/>
              </a:lnSpc>
              <a:buFontTx/>
              <a:buNone/>
            </a:pPr>
            <a:endParaRPr lang="en-US" dirty="0" smtClean="0">
              <a:latin typeface="Calibri" charset="0"/>
            </a:endParaRPr>
          </a:p>
          <a:p>
            <a:pPr marL="533400" indent="-533400">
              <a:lnSpc>
                <a:spcPct val="90000"/>
              </a:lnSpc>
              <a:buFontTx/>
              <a:buNone/>
            </a:pPr>
            <a:r>
              <a:rPr lang="en-US" b="1" dirty="0" smtClean="0">
                <a:latin typeface="Calibri" charset="0"/>
              </a:rPr>
              <a:t>Target profit pricing </a:t>
            </a:r>
            <a:r>
              <a:rPr lang="en-US" dirty="0" smtClean="0">
                <a:latin typeface="Calibri" charset="0"/>
              </a:rPr>
              <a:t>is the price at which the firm will break even or make the profit it’s seeking</a:t>
            </a:r>
            <a:endParaRPr lang="en-US" sz="2800" dirty="0" smtClean="0">
              <a:latin typeface="Calibri" charset="0"/>
            </a:endParaRPr>
          </a:p>
        </p:txBody>
      </p:sp>
      <p:sp>
        <p:nvSpPr>
          <p:cNvPr id="58372" name="Text Placeholder 3"/>
          <p:cNvSpPr>
            <a:spLocks noGrp="1"/>
          </p:cNvSpPr>
          <p:nvPr>
            <p:ph type="body" sz="quarter" idx="13"/>
          </p:nvPr>
        </p:nvSpPr>
        <p:spPr>
          <a:xfrm>
            <a:off x="1143000" y="1143000"/>
            <a:ext cx="7010400" cy="685800"/>
          </a:xfrm>
        </p:spPr>
        <p:txBody>
          <a:bodyPr/>
          <a:lstStyle/>
          <a:p>
            <a:r>
              <a:rPr lang="en-US" sz="2400" dirty="0" smtClean="0">
                <a:latin typeface="Arial" charset="0"/>
              </a:rPr>
              <a:t>Break-Even Analysis and Target Profit Pricing</a:t>
            </a:r>
          </a:p>
          <a:p>
            <a:endParaRPr lang="en-US" dirty="0" smtClean="0">
              <a:latin typeface="Arial" charset="0"/>
            </a:endParaRPr>
          </a:p>
        </p:txBody>
      </p:sp>
    </p:spTree>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1143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Considerations Affecting Price Decisions</a:t>
            </a:r>
            <a:br>
              <a:rPr lang="en-US" dirty="0" smtClean="0">
                <a:latin typeface="Calibri" charset="0"/>
              </a:rPr>
            </a:br>
            <a:endParaRPr lang="en-US" dirty="0" smtClean="0"/>
          </a:p>
        </p:txBody>
      </p:sp>
      <p:sp>
        <p:nvSpPr>
          <p:cNvPr id="70659" name="Rectangle 3"/>
          <p:cNvSpPr>
            <a:spLocks noGrp="1" noChangeArrowheads="1"/>
          </p:cNvSpPr>
          <p:nvPr>
            <p:ph idx="1"/>
          </p:nvPr>
        </p:nvSpPr>
        <p:spPr>
          <a:xfrm>
            <a:off x="1676400" y="2362200"/>
            <a:ext cx="3657600" cy="4038600"/>
          </a:xfrm>
        </p:spPr>
        <p:txBody>
          <a:bodyPr/>
          <a:lstStyle/>
          <a:p>
            <a:r>
              <a:rPr lang="en-US" dirty="0" smtClean="0">
                <a:latin typeface="Calibri" charset="0"/>
              </a:rPr>
              <a:t>Before setting prices, the marketer must understand the relationship between price and demand for its products</a:t>
            </a:r>
          </a:p>
        </p:txBody>
      </p:sp>
      <p:sp>
        <p:nvSpPr>
          <p:cNvPr id="70660" name="Text Placeholder 3"/>
          <p:cNvSpPr>
            <a:spLocks noGrp="1"/>
          </p:cNvSpPr>
          <p:nvPr>
            <p:ph type="body" sz="quarter" idx="13"/>
          </p:nvPr>
        </p:nvSpPr>
        <p:spPr>
          <a:xfrm>
            <a:off x="838200" y="1828800"/>
            <a:ext cx="7162800" cy="762000"/>
          </a:xfrm>
        </p:spPr>
        <p:txBody>
          <a:bodyPr/>
          <a:lstStyle/>
          <a:p>
            <a:r>
              <a:rPr lang="en-US" dirty="0" smtClean="0">
                <a:latin typeface="Calibri" charset="0"/>
              </a:rPr>
              <a:t>The Market and Demand</a:t>
            </a:r>
          </a:p>
          <a:p>
            <a:endParaRPr lang="en-US" dirty="0" smtClean="0">
              <a:latin typeface="Calibri" charset="0"/>
            </a:endParaRPr>
          </a:p>
        </p:txBody>
      </p:sp>
      <p:pic>
        <p:nvPicPr>
          <p:cNvPr id="70661" name="Picture 7" descr="ph10_08"/>
          <p:cNvPicPr>
            <a:picLocks noChangeAspect="1" noChangeArrowheads="1"/>
          </p:cNvPicPr>
          <p:nvPr/>
        </p:nvPicPr>
        <p:blipFill>
          <a:blip r:embed="rId3" cstate="print"/>
          <a:srcRect/>
          <a:stretch>
            <a:fillRect/>
          </a:stretch>
        </p:blipFill>
        <p:spPr bwMode="auto">
          <a:xfrm>
            <a:off x="5630863" y="3276600"/>
            <a:ext cx="2593975" cy="30480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1524000"/>
          </a:xfrm>
        </p:spPr>
        <p:txBody>
          <a:bodyPr/>
          <a:lstStyle/>
          <a:p>
            <a:pPr>
              <a:lnSpc>
                <a:spcPct val="90000"/>
              </a:lnSpc>
            </a:pPr>
            <a:r>
              <a:rPr lang="en-US" dirty="0" smtClean="0">
                <a:latin typeface="Calibri" charset="0"/>
              </a:rPr>
              <a:t>Other Internal and External Consideration Affecting Price Decisions</a:t>
            </a:r>
          </a:p>
        </p:txBody>
      </p:sp>
      <p:graphicFrame>
        <p:nvGraphicFramePr>
          <p:cNvPr id="7" name="Content Placeholder 6"/>
          <p:cNvGraphicFramePr>
            <a:graphicFrameLocks noGrp="1"/>
          </p:cNvGraphicFramePr>
          <p:nvPr>
            <p:ph idx="1"/>
          </p:nvPr>
        </p:nvGraphicFramePr>
        <p:xfrm>
          <a:off x="1828800" y="2809875"/>
          <a:ext cx="5334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8" name="Rectangle 3"/>
          <p:cNvSpPr>
            <a:spLocks noGrp="1" noChangeArrowheads="1"/>
          </p:cNvSpPr>
          <p:nvPr>
            <p:ph type="body" sz="quarter" idx="13"/>
          </p:nvPr>
        </p:nvSpPr>
        <p:spPr>
          <a:xfrm>
            <a:off x="685800" y="1981200"/>
            <a:ext cx="7391400" cy="381000"/>
          </a:xfrm>
        </p:spPr>
        <p:txBody>
          <a:bodyPr/>
          <a:lstStyle/>
          <a:p>
            <a:pPr>
              <a:lnSpc>
                <a:spcPct val="90000"/>
              </a:lnSpc>
              <a:spcBef>
                <a:spcPct val="0"/>
              </a:spcBef>
            </a:pPr>
            <a:r>
              <a:rPr lang="en-US" sz="2400" dirty="0" smtClean="0">
                <a:latin typeface="Calibri" charset="0"/>
              </a:rPr>
              <a:t>Competition</a:t>
            </a:r>
          </a:p>
          <a:p>
            <a:pPr>
              <a:lnSpc>
                <a:spcPct val="90000"/>
              </a:lnSpc>
              <a:spcBef>
                <a:spcPct val="0"/>
              </a:spcBef>
            </a:pPr>
            <a:endParaRPr lang="en-US" sz="2400" dirty="0" smtClean="0">
              <a:latin typeface="Calibri" charset="0"/>
            </a:endParaRPr>
          </a:p>
          <a:p>
            <a:pPr>
              <a:lnSpc>
                <a:spcPct val="90000"/>
              </a:lnSpc>
              <a:spcBef>
                <a:spcPct val="0"/>
              </a:spcBef>
            </a:pPr>
            <a:endParaRPr lang="en-US" sz="2400" dirty="0" smtClean="0">
              <a:latin typeface="Calibri" charset="0"/>
            </a:endParaRPr>
          </a:p>
        </p:txBody>
      </p:sp>
      <p:pic>
        <p:nvPicPr>
          <p:cNvPr id="72709" name="Picture 2" descr="http://upload.wikimedia.org/wikipedia/commons/thumb/f/fa/Globe.svg/600px-Globe.svg.png">
            <a:hlinkClick r:id="rId8"/>
          </p:cNvPr>
          <p:cNvPicPr>
            <a:picLocks noChangeAspect="1" noChangeArrowheads="1"/>
          </p:cNvPicPr>
          <p:nvPr/>
        </p:nvPicPr>
        <p:blipFill>
          <a:blip r:embed="rId9" cstate="print"/>
          <a:srcRect/>
          <a:stretch>
            <a:fillRect/>
          </a:stretch>
        </p:blipFill>
        <p:spPr bwMode="auto">
          <a:xfrm>
            <a:off x="7620000" y="5867400"/>
            <a:ext cx="474663" cy="474663"/>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r>
              <a:rPr lang="en-US" sz="2800" dirty="0" smtClean="0"/>
              <a:t>Price is the amount of money charged for a product or service. It is the sum of all the values that consumers give up in order to gain the benefits of having or using a product or service.</a:t>
            </a:r>
          </a:p>
          <a:p>
            <a:r>
              <a:rPr lang="en-US" sz="2800" dirty="0" smtClean="0"/>
              <a:t>	It is the only element in the marketing mix that produces revenue; all other elements represent costs</a:t>
            </a:r>
          </a:p>
        </p:txBody>
      </p:sp>
      <p:sp>
        <p:nvSpPr>
          <p:cNvPr id="19459" name="Rectangle 2"/>
          <p:cNvSpPr>
            <a:spLocks noGrp="1" noChangeArrowheads="1"/>
          </p:cNvSpPr>
          <p:nvPr>
            <p:ph type="title"/>
          </p:nvPr>
        </p:nvSpPr>
        <p:spPr/>
        <p:txBody>
          <a:bodyPr/>
          <a:lstStyle/>
          <a:p>
            <a:r>
              <a:rPr lang="en-US" smtClean="0"/>
              <a:t>What Is a Price?</a:t>
            </a:r>
          </a:p>
        </p:txBody>
      </p:sp>
    </p:spTree>
  </p:cSld>
  <p:clrMapOvr>
    <a:masterClrMapping/>
  </p:clrMapOvr>
  <p:transition>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latin typeface="Arial" charset="0"/>
              </a:rPr>
              <a:t>Other Internal and External Considerations Affecting Price Decisions</a:t>
            </a:r>
          </a:p>
        </p:txBody>
      </p:sp>
      <p:sp>
        <p:nvSpPr>
          <p:cNvPr id="74755" name="Rectangle 3"/>
          <p:cNvSpPr>
            <a:spLocks noGrp="1" noChangeArrowheads="1"/>
          </p:cNvSpPr>
          <p:nvPr>
            <p:ph idx="1"/>
          </p:nvPr>
        </p:nvSpPr>
        <p:spPr>
          <a:xfrm>
            <a:off x="1524000" y="1905000"/>
            <a:ext cx="6934200" cy="4191000"/>
          </a:xfrm>
        </p:spPr>
        <p:txBody>
          <a:bodyPr/>
          <a:lstStyle/>
          <a:p>
            <a:pPr marL="533400" indent="-533400" algn="ctr">
              <a:lnSpc>
                <a:spcPct val="90000"/>
              </a:lnSpc>
              <a:buFontTx/>
              <a:buNone/>
            </a:pPr>
            <a:endParaRPr lang="en-US" sz="2400" b="1" i="1" dirty="0" smtClean="0">
              <a:latin typeface="Times New Roman" charset="0"/>
            </a:endParaRPr>
          </a:p>
          <a:p>
            <a:pPr marL="533400" indent="-533400">
              <a:lnSpc>
                <a:spcPct val="90000"/>
              </a:lnSpc>
              <a:buFontTx/>
              <a:buNone/>
            </a:pPr>
            <a:r>
              <a:rPr lang="en-US" sz="2400" b="1" dirty="0" smtClean="0">
                <a:latin typeface="Calibri" charset="0"/>
              </a:rPr>
              <a:t>The demand curve </a:t>
            </a:r>
            <a:r>
              <a:rPr lang="en-US" sz="2400" dirty="0" smtClean="0">
                <a:latin typeface="Calibri" charset="0"/>
              </a:rPr>
              <a:t>shows the number of units the market will buy in a given period at different prices</a:t>
            </a:r>
          </a:p>
          <a:p>
            <a:pPr marL="533400" indent="-533400">
              <a:lnSpc>
                <a:spcPct val="90000"/>
              </a:lnSpc>
            </a:pPr>
            <a:r>
              <a:rPr lang="en-US" sz="2400" dirty="0" smtClean="0">
                <a:latin typeface="Calibri" charset="0"/>
              </a:rPr>
              <a:t>Normally, demand and price are inversely related</a:t>
            </a:r>
          </a:p>
          <a:p>
            <a:pPr marL="533400" indent="-533400">
              <a:lnSpc>
                <a:spcPct val="90000"/>
              </a:lnSpc>
            </a:pPr>
            <a:r>
              <a:rPr lang="en-US" sz="2400" dirty="0" smtClean="0">
                <a:latin typeface="Calibri" charset="0"/>
              </a:rPr>
              <a:t>Higher price = lower demand</a:t>
            </a:r>
          </a:p>
          <a:p>
            <a:pPr marL="533400" indent="-533400">
              <a:lnSpc>
                <a:spcPct val="90000"/>
              </a:lnSpc>
            </a:pPr>
            <a:r>
              <a:rPr lang="en-US" sz="2400" dirty="0" smtClean="0">
                <a:latin typeface="Calibri" charset="0"/>
              </a:rPr>
              <a:t>For prestige (luxury) goods, higher price can equal higher demand when consumers perceive higher prices as higher quality</a:t>
            </a:r>
          </a:p>
        </p:txBody>
      </p:sp>
    </p:spTree>
  </p:cSld>
  <p:clrMapOvr>
    <a:masterClrMapping/>
  </p:clrMapOvr>
  <p:transition>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828800"/>
          </a:xfrm>
        </p:spPr>
        <p:txBody>
          <a:bodyPr/>
          <a:lstStyle/>
          <a:p>
            <a:r>
              <a:rPr lang="en-US" dirty="0" smtClean="0">
                <a:latin typeface="Calibri" charset="0"/>
              </a:rPr>
              <a:t>Other Internal and External Considerations Affecting Price Decisions</a:t>
            </a:r>
            <a:br>
              <a:rPr lang="en-US" dirty="0" smtClean="0">
                <a:latin typeface="Calibri" charset="0"/>
              </a:rPr>
            </a:br>
            <a:endParaRPr lang="en-US" dirty="0" smtClean="0"/>
          </a:p>
        </p:txBody>
      </p:sp>
      <p:pic>
        <p:nvPicPr>
          <p:cNvPr id="76804" name="Picture 6" descr="fig10_06wo"/>
          <p:cNvPicPr>
            <a:picLocks noChangeAspect="1" noChangeArrowheads="1"/>
          </p:cNvPicPr>
          <p:nvPr/>
        </p:nvPicPr>
        <p:blipFill>
          <a:blip r:embed="rId3" cstate="print"/>
          <a:srcRect/>
          <a:stretch>
            <a:fillRect/>
          </a:stretch>
        </p:blipFill>
        <p:spPr bwMode="auto">
          <a:xfrm>
            <a:off x="228600" y="2286000"/>
            <a:ext cx="8153400" cy="41148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13716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78851" name="Rectangle 3"/>
          <p:cNvSpPr>
            <a:spLocks noGrp="1" noChangeArrowheads="1"/>
          </p:cNvSpPr>
          <p:nvPr>
            <p:ph idx="1"/>
          </p:nvPr>
        </p:nvSpPr>
        <p:spPr>
          <a:xfrm>
            <a:off x="304800" y="1447800"/>
            <a:ext cx="8458200" cy="3200400"/>
          </a:xfrm>
        </p:spPr>
        <p:txBody>
          <a:bodyPr/>
          <a:lstStyle/>
          <a:p>
            <a:pPr marL="533400" indent="-533400" algn="ctr">
              <a:lnSpc>
                <a:spcPct val="80000"/>
              </a:lnSpc>
              <a:buFontTx/>
              <a:buNone/>
            </a:pPr>
            <a:endParaRPr lang="en-US" b="1" i="1" dirty="0" smtClean="0">
              <a:latin typeface="Times New Roman" charset="0"/>
            </a:endParaRPr>
          </a:p>
          <a:p>
            <a:pPr marL="533400" indent="-533400">
              <a:lnSpc>
                <a:spcPct val="80000"/>
              </a:lnSpc>
              <a:buFontTx/>
              <a:buNone/>
            </a:pPr>
            <a:r>
              <a:rPr lang="en-US" sz="2800" b="1" dirty="0" smtClean="0">
                <a:latin typeface="Calibri" charset="0"/>
              </a:rPr>
              <a:t>Price elasticity of demand</a:t>
            </a:r>
            <a:r>
              <a:rPr lang="en-US" sz="2800" dirty="0" smtClean="0">
                <a:latin typeface="Calibri" charset="0"/>
              </a:rPr>
              <a:t> illustrates the response of demand to a change in price</a:t>
            </a:r>
          </a:p>
          <a:p>
            <a:pPr marL="533400" indent="-533400">
              <a:lnSpc>
                <a:spcPct val="80000"/>
              </a:lnSpc>
              <a:buFontTx/>
              <a:buNone/>
            </a:pPr>
            <a:r>
              <a:rPr lang="en-US" sz="2800" b="1" dirty="0" smtClean="0">
                <a:latin typeface="Calibri" charset="0"/>
              </a:rPr>
              <a:t>Inelastic demand</a:t>
            </a:r>
            <a:r>
              <a:rPr lang="en-US" sz="2800" dirty="0" smtClean="0">
                <a:latin typeface="Calibri" charset="0"/>
              </a:rPr>
              <a:t> occurs when demand hardly changes when there is a small change in price </a:t>
            </a:r>
          </a:p>
          <a:p>
            <a:pPr marL="533400" indent="-533400">
              <a:lnSpc>
                <a:spcPct val="80000"/>
              </a:lnSpc>
              <a:buFontTx/>
              <a:buNone/>
            </a:pPr>
            <a:r>
              <a:rPr lang="en-US" sz="2800" b="1" dirty="0" smtClean="0">
                <a:latin typeface="Calibri" charset="0"/>
              </a:rPr>
              <a:t>Elastic demand</a:t>
            </a:r>
            <a:r>
              <a:rPr lang="en-US" sz="2800" dirty="0" smtClean="0">
                <a:latin typeface="Calibri" charset="0"/>
              </a:rPr>
              <a:t> occurs when demand changes greatly for a small change in price</a:t>
            </a:r>
          </a:p>
          <a:p>
            <a:pPr marL="914400" lvl="1" indent="-457200">
              <a:lnSpc>
                <a:spcPct val="80000"/>
              </a:lnSpc>
              <a:buFontTx/>
              <a:buNone/>
            </a:pPr>
            <a:endParaRPr lang="en-US" sz="2000" dirty="0" smtClean="0">
              <a:latin typeface="Calibri" charset="0"/>
            </a:endParaRPr>
          </a:p>
        </p:txBody>
      </p:sp>
    </p:spTree>
  </p:cSld>
  <p:clrMapOvr>
    <a:masterClrMapping/>
  </p:clrMapOvr>
  <p:transition>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905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 Affecting Price Decisions</a:t>
            </a:r>
            <a:br>
              <a:rPr lang="en-US" dirty="0" smtClean="0">
                <a:latin typeface="Calibri" charset="0"/>
              </a:rPr>
            </a:br>
            <a:endParaRPr lang="en-US" dirty="0" smtClean="0"/>
          </a:p>
        </p:txBody>
      </p:sp>
      <p:graphicFrame>
        <p:nvGraphicFramePr>
          <p:cNvPr id="8" name="Content Placeholder 7"/>
          <p:cNvGraphicFramePr>
            <a:graphicFrameLocks noGrp="1"/>
          </p:cNvGraphicFramePr>
          <p:nvPr>
            <p:ph idx="1"/>
          </p:nvPr>
        </p:nvGraphicFramePr>
        <p:xfrm>
          <a:off x="2971800" y="2057400"/>
          <a:ext cx="3962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Text Placeholder 3"/>
          <p:cNvSpPr>
            <a:spLocks noGrp="1"/>
          </p:cNvSpPr>
          <p:nvPr>
            <p:ph type="body" sz="quarter" idx="13"/>
          </p:nvPr>
        </p:nvSpPr>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smtClean="0"/>
              <a:t/>
            </a:r>
            <a:br>
              <a:rPr lang="en-US" smtClean="0"/>
            </a:br>
            <a:r>
              <a:rPr lang="en-US" smtClean="0"/>
              <a:t>Chapter Twelve</a:t>
            </a:r>
          </a:p>
        </p:txBody>
      </p:sp>
      <p:sp>
        <p:nvSpPr>
          <p:cNvPr id="19459" name="Subtitle 2"/>
          <p:cNvSpPr>
            <a:spLocks noGrp="1"/>
          </p:cNvSpPr>
          <p:nvPr>
            <p:ph type="subTitle" idx="1"/>
          </p:nvPr>
        </p:nvSpPr>
        <p:spPr/>
        <p:txBody>
          <a:bodyPr/>
          <a:lstStyle/>
          <a:p>
            <a:pPr eaLnBrk="1" hangingPunct="1"/>
            <a:r>
              <a:rPr lang="en-US" b="1" smtClean="0"/>
              <a:t>Marketing Channels </a:t>
            </a:r>
          </a:p>
          <a:p>
            <a:pPr eaLnBrk="1" hangingPunct="1"/>
            <a:r>
              <a:rPr lang="en-US" b="1" smtClean="0"/>
              <a:t>Delivering Customer Value</a:t>
            </a:r>
          </a:p>
        </p:txBody>
      </p:sp>
    </p:spTree>
  </p:cSld>
  <p:clrMapOvr>
    <a:masterClrMapping/>
  </p:clrMapOvr>
  <p:transition spd="med">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smtClean="0"/>
              <a:t>Supply Chain Partners</a:t>
            </a:r>
          </a:p>
        </p:txBody>
      </p:sp>
      <p:sp>
        <p:nvSpPr>
          <p:cNvPr id="20483" name="Rectangle 3"/>
          <p:cNvSpPr>
            <a:spLocks noGrp="1" noChangeArrowheads="1"/>
          </p:cNvSpPr>
          <p:nvPr>
            <p:ph idx="1"/>
          </p:nvPr>
        </p:nvSpPr>
        <p:spPr>
          <a:xfrm>
            <a:off x="685800" y="1752600"/>
            <a:ext cx="7772400" cy="4114800"/>
          </a:xfrm>
        </p:spPr>
        <p:txBody>
          <a:bodyPr/>
          <a:lstStyle/>
          <a:p>
            <a:pPr marL="533400" indent="-533400" eaLnBrk="1" hangingPunct="1">
              <a:lnSpc>
                <a:spcPct val="80000"/>
              </a:lnSpc>
              <a:buFontTx/>
              <a:buNone/>
            </a:pPr>
            <a:r>
              <a:rPr lang="en-US" sz="2800" b="1" smtClean="0"/>
              <a:t>The supply chain consists of two types of partners:</a:t>
            </a:r>
          </a:p>
          <a:p>
            <a:pPr marL="533400" indent="-533400" eaLnBrk="1" hangingPunct="1">
              <a:lnSpc>
                <a:spcPct val="80000"/>
              </a:lnSpc>
              <a:buFontTx/>
              <a:buNone/>
            </a:pPr>
            <a:endParaRPr lang="en-US" sz="2800" b="1" smtClean="0"/>
          </a:p>
          <a:p>
            <a:pPr marL="533400" indent="-533400" eaLnBrk="1" hangingPunct="1">
              <a:lnSpc>
                <a:spcPct val="80000"/>
              </a:lnSpc>
              <a:buFontTx/>
              <a:buNone/>
            </a:pPr>
            <a:r>
              <a:rPr lang="en-US" sz="2800" b="1" smtClean="0"/>
              <a:t>Upstream partners </a:t>
            </a:r>
            <a:r>
              <a:rPr lang="en-US" sz="2800" smtClean="0"/>
              <a:t>include raw material suppliers, components, parts, information, finances, and expertise to create a product or service</a:t>
            </a:r>
          </a:p>
          <a:p>
            <a:pPr marL="533400" indent="-533400" eaLnBrk="1" hangingPunct="1">
              <a:lnSpc>
                <a:spcPct val="80000"/>
              </a:lnSpc>
              <a:buFontTx/>
              <a:buNone/>
            </a:pPr>
            <a:endParaRPr lang="en-US" sz="2800" smtClean="0"/>
          </a:p>
          <a:p>
            <a:pPr marL="533400" indent="-533400" eaLnBrk="1" hangingPunct="1">
              <a:lnSpc>
                <a:spcPct val="80000"/>
              </a:lnSpc>
              <a:buFontTx/>
              <a:buNone/>
            </a:pPr>
            <a:r>
              <a:rPr lang="en-US" sz="2800" b="1" smtClean="0"/>
              <a:t>Downstream partners </a:t>
            </a:r>
            <a:r>
              <a:rPr lang="en-US" sz="2800" smtClean="0"/>
              <a:t>include the marketing channels or distribution channels that look toward the customer</a:t>
            </a:r>
          </a:p>
        </p:txBody>
      </p:sp>
    </p:spTree>
  </p:cSld>
  <p:clrMapOvr>
    <a:masterClrMapping/>
  </p:clrMapOvr>
  <p:transition>
    <p:cover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Supply Chains and                                     the Value Delivery Network</a:t>
            </a:r>
          </a:p>
        </p:txBody>
      </p:sp>
      <p:sp>
        <p:nvSpPr>
          <p:cNvPr id="21507" name="Rectangle 3"/>
          <p:cNvSpPr>
            <a:spLocks noGrp="1" noChangeArrowheads="1"/>
          </p:cNvSpPr>
          <p:nvPr>
            <p:ph idx="1"/>
          </p:nvPr>
        </p:nvSpPr>
        <p:spPr>
          <a:xfrm>
            <a:off x="838200" y="1752600"/>
            <a:ext cx="7772400" cy="4114800"/>
          </a:xfrm>
        </p:spPr>
        <p:txBody>
          <a:bodyPr/>
          <a:lstStyle/>
          <a:p>
            <a:pPr marL="533400" indent="-533400" eaLnBrk="1" hangingPunct="1">
              <a:lnSpc>
                <a:spcPct val="90000"/>
              </a:lnSpc>
              <a:buFontTx/>
              <a:buNone/>
            </a:pPr>
            <a:r>
              <a:rPr lang="en-US" sz="2400" b="1" smtClean="0"/>
              <a:t>From supply chain to demand chain…</a:t>
            </a:r>
          </a:p>
          <a:p>
            <a:pPr marL="533400" indent="-533400" eaLnBrk="1" hangingPunct="1">
              <a:lnSpc>
                <a:spcPct val="90000"/>
              </a:lnSpc>
              <a:buFontTx/>
              <a:buNone/>
            </a:pPr>
            <a:endParaRPr lang="en-US" sz="2400" b="1" smtClean="0"/>
          </a:p>
          <a:p>
            <a:pPr marL="533400" indent="-533400" eaLnBrk="1" hangingPunct="1">
              <a:lnSpc>
                <a:spcPct val="90000"/>
              </a:lnSpc>
              <a:buFontTx/>
              <a:buNone/>
            </a:pPr>
            <a:r>
              <a:rPr lang="en-US" sz="2400" b="1" smtClean="0"/>
              <a:t>Supply chain</a:t>
            </a:r>
            <a:r>
              <a:rPr lang="en-US" sz="2400" smtClean="0"/>
              <a:t> “make and sell” view includes the firm’s raw materials, productive inputs, and factory capacity</a:t>
            </a:r>
          </a:p>
          <a:p>
            <a:pPr marL="533400" indent="-533400" eaLnBrk="1" hangingPunct="1">
              <a:lnSpc>
                <a:spcPct val="90000"/>
              </a:lnSpc>
              <a:buFontTx/>
              <a:buNone/>
            </a:pPr>
            <a:endParaRPr lang="en-US" sz="2400" smtClean="0"/>
          </a:p>
          <a:p>
            <a:pPr marL="533400" indent="-533400" eaLnBrk="1" hangingPunct="1">
              <a:lnSpc>
                <a:spcPct val="90000"/>
              </a:lnSpc>
              <a:buFontTx/>
              <a:buNone/>
            </a:pPr>
            <a:r>
              <a:rPr lang="en-US" sz="2400" b="1" smtClean="0"/>
              <a:t>Demand chain</a:t>
            </a:r>
            <a:r>
              <a:rPr lang="en-US" sz="2400" smtClean="0"/>
              <a:t> “sense and respond” view suggests that planning starts with the needs of the target customer, and the firm responds to these needs by organizing a chain of resources and activities with the goal of creating customer value</a:t>
            </a:r>
          </a:p>
          <a:p>
            <a:pPr marL="533400" indent="-533400" eaLnBrk="1" hangingPunct="1">
              <a:lnSpc>
                <a:spcPct val="90000"/>
              </a:lnSpc>
            </a:pPr>
            <a:endParaRPr lang="en-US" sz="2400" smtClean="0"/>
          </a:p>
        </p:txBody>
      </p:sp>
      <p:sp>
        <p:nvSpPr>
          <p:cNvPr id="21508" name="Text Placeholder 3"/>
          <p:cNvSpPr>
            <a:spLocks noGrp="1"/>
          </p:cNvSpPr>
          <p:nvPr>
            <p:ph type="body" sz="quarter" idx="13"/>
          </p:nvPr>
        </p:nvSpPr>
        <p:spPr>
          <a:xfrm>
            <a:off x="914400" y="1295400"/>
            <a:ext cx="7162800" cy="381000"/>
          </a:xfrm>
        </p:spPr>
        <p:txBody>
          <a:bodyPr/>
          <a:lstStyle/>
          <a:p>
            <a:pPr eaLnBrk="1" hangingPunct="1"/>
            <a:r>
              <a:rPr lang="en-US" smtClean="0"/>
              <a:t>Supply Chain Views</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Supply Chains and                                     the Value Delivery Network</a:t>
            </a:r>
          </a:p>
        </p:txBody>
      </p:sp>
      <p:sp>
        <p:nvSpPr>
          <p:cNvPr id="22531" name="Content Placeholder 6"/>
          <p:cNvSpPr>
            <a:spLocks noGrp="1"/>
          </p:cNvSpPr>
          <p:nvPr>
            <p:ph idx="1"/>
          </p:nvPr>
        </p:nvSpPr>
        <p:spPr>
          <a:xfrm>
            <a:off x="457200" y="2286000"/>
            <a:ext cx="7772400" cy="4114800"/>
          </a:xfrm>
        </p:spPr>
        <p:txBody>
          <a:bodyPr/>
          <a:lstStyle/>
          <a:p>
            <a:pPr eaLnBrk="1" hangingPunct="1"/>
            <a:r>
              <a:rPr lang="en-US" b="1" smtClean="0"/>
              <a:t>Value delivery network</a:t>
            </a:r>
            <a:r>
              <a:rPr lang="en-US" smtClean="0"/>
              <a:t> is the firm’s suppliers, distributors, and ultimately customers who partner with each other to improve the performance of the entire system</a:t>
            </a:r>
          </a:p>
          <a:p>
            <a:pPr eaLnBrk="1" hangingPunct="1"/>
            <a:endParaRPr lang="en-US" smtClean="0"/>
          </a:p>
        </p:txBody>
      </p:sp>
      <p:sp>
        <p:nvSpPr>
          <p:cNvPr id="22532" name="Rectangle 3"/>
          <p:cNvSpPr>
            <a:spLocks noGrp="1" noChangeArrowheads="1"/>
          </p:cNvSpPr>
          <p:nvPr>
            <p:ph type="body" sz="quarter" idx="13"/>
          </p:nvPr>
        </p:nvSpPr>
        <p:spPr/>
        <p:txBody>
          <a:bodyPr/>
          <a:lstStyle/>
          <a:p>
            <a:pPr marL="533400" indent="-533400" eaLnBrk="1" hangingPunct="1">
              <a:lnSpc>
                <a:spcPct val="90000"/>
              </a:lnSpc>
            </a:pPr>
            <a:r>
              <a:rPr lang="en-US" smtClean="0"/>
              <a:t>Value Delivery Network</a:t>
            </a:r>
          </a:p>
          <a:p>
            <a:pPr marL="533400" indent="-533400" eaLnBrk="1" hangingPunct="1">
              <a:lnSpc>
                <a:spcPct val="90000"/>
              </a:lnSpc>
            </a:pPr>
            <a:endParaRPr lang="en-US" smtClean="0"/>
          </a:p>
        </p:txBody>
      </p:sp>
    </p:spTree>
  </p:cSld>
  <p:clrMapOvr>
    <a:masterClrMapping/>
  </p:clrMapOvr>
  <p:transition>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The Nature and Importance of     Marketing Channels</a:t>
            </a:r>
          </a:p>
        </p:txBody>
      </p:sp>
      <p:sp>
        <p:nvSpPr>
          <p:cNvPr id="23555" name="Rectangle 3"/>
          <p:cNvSpPr>
            <a:spLocks noGrp="1" noChangeArrowheads="1"/>
          </p:cNvSpPr>
          <p:nvPr>
            <p:ph idx="1"/>
          </p:nvPr>
        </p:nvSpPr>
        <p:spPr/>
        <p:txBody>
          <a:bodyPr/>
          <a:lstStyle/>
          <a:p>
            <a:pPr marL="533400" indent="-533400" eaLnBrk="1" hangingPunct="1">
              <a:buFontTx/>
              <a:buNone/>
            </a:pPr>
            <a:endParaRPr lang="en-US" sz="2800" b="1" smtClean="0">
              <a:solidFill>
                <a:srgbClr val="1A643E"/>
              </a:solidFill>
            </a:endParaRPr>
          </a:p>
          <a:p>
            <a:pPr marL="533400" indent="-533400" eaLnBrk="1" hangingPunct="1">
              <a:buFontTx/>
              <a:buNone/>
            </a:pPr>
            <a:r>
              <a:rPr lang="en-US" sz="2800" b="1" smtClean="0"/>
              <a:t>Intermediaries</a:t>
            </a:r>
            <a:r>
              <a:rPr lang="en-US" sz="2800" smtClean="0"/>
              <a:t> offer producers greater efficiency in making goods available to target markets. Through their contacts, experience, specialization, and scale of operations, intermediaries usually offer the firm more than it can achieve on its own.</a:t>
            </a:r>
          </a:p>
        </p:txBody>
      </p:sp>
      <p:sp>
        <p:nvSpPr>
          <p:cNvPr id="23556" name="Text Placeholder 3"/>
          <p:cNvSpPr>
            <a:spLocks noGrp="1"/>
          </p:cNvSpPr>
          <p:nvPr>
            <p:ph type="body" sz="quarter" idx="13"/>
          </p:nvPr>
        </p:nvSpPr>
        <p:spPr/>
        <p:txBody>
          <a:bodyPr/>
          <a:lstStyle/>
          <a:p>
            <a:pPr eaLnBrk="1" hangingPunct="1"/>
            <a:r>
              <a:rPr lang="en-US" smtClean="0"/>
              <a:t>How Channel Members Add Value</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 Nature and Importance of     Marketing Channels</a:t>
            </a:r>
          </a:p>
        </p:txBody>
      </p:sp>
      <p:sp>
        <p:nvSpPr>
          <p:cNvPr id="24579" name="Content Placeholder 6"/>
          <p:cNvSpPr>
            <a:spLocks noGrp="1"/>
          </p:cNvSpPr>
          <p:nvPr>
            <p:ph idx="1"/>
          </p:nvPr>
        </p:nvSpPr>
        <p:spPr/>
        <p:txBody>
          <a:bodyPr/>
          <a:lstStyle/>
          <a:p>
            <a:pPr eaLnBrk="1" hangingPunct="1"/>
            <a:r>
              <a:rPr lang="en-US" smtClean="0"/>
              <a:t>From an economic view, intermediaries transform the assortment of products into assortments wanted by consumers</a:t>
            </a:r>
          </a:p>
          <a:p>
            <a:pPr eaLnBrk="1" hangingPunct="1"/>
            <a:r>
              <a:rPr lang="en-US" smtClean="0"/>
              <a:t>Channel members add value by bridging the major time, place, and possession gaps that separate goods and services from those who would use them</a:t>
            </a:r>
          </a:p>
          <a:p>
            <a:pPr eaLnBrk="1" hangingPunct="1"/>
            <a:endParaRPr lang="en-US" smtClean="0"/>
          </a:p>
        </p:txBody>
      </p:sp>
      <p:sp>
        <p:nvSpPr>
          <p:cNvPr id="24580" name="Rectangle 3"/>
          <p:cNvSpPr>
            <a:spLocks noGrp="1" noChangeArrowheads="1"/>
          </p:cNvSpPr>
          <p:nvPr>
            <p:ph type="body" sz="quarter" idx="13"/>
          </p:nvPr>
        </p:nvSpPr>
        <p:spPr/>
        <p:txBody>
          <a:bodyPr/>
          <a:lstStyle/>
          <a:p>
            <a:pPr eaLnBrk="1" hangingPunct="1"/>
            <a:r>
              <a:rPr lang="en-US" smtClean="0"/>
              <a:t>How Channel Members Add Value</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dirty="0" smtClean="0"/>
              <a:t>Major Pricing Strategies</a:t>
            </a:r>
          </a:p>
        </p:txBody>
      </p:sp>
      <p:sp>
        <p:nvSpPr>
          <p:cNvPr id="25603" name="Content Placeholder 4"/>
          <p:cNvSpPr>
            <a:spLocks noGrp="1"/>
          </p:cNvSpPr>
          <p:nvPr>
            <p:ph type="body" sz="quarter" idx="13"/>
          </p:nvPr>
        </p:nvSpPr>
        <p:spPr>
          <a:xfrm>
            <a:off x="914400" y="1676400"/>
            <a:ext cx="7162800" cy="381000"/>
          </a:xfrm>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25604" name="Picture 5" descr="fig10_01wo"/>
          <p:cNvPicPr>
            <a:picLocks noChangeAspect="1" noChangeArrowheads="1"/>
          </p:cNvPicPr>
          <p:nvPr/>
        </p:nvPicPr>
        <p:blipFill>
          <a:blip r:embed="rId3" cstate="print"/>
          <a:srcRect/>
          <a:stretch>
            <a:fillRect/>
          </a:stretch>
        </p:blipFill>
        <p:spPr bwMode="auto">
          <a:xfrm>
            <a:off x="381000" y="2474913"/>
            <a:ext cx="8058150" cy="2401887"/>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The Nature and Importance of     Marketing Channels</a:t>
            </a:r>
          </a:p>
        </p:txBody>
      </p:sp>
      <p:sp>
        <p:nvSpPr>
          <p:cNvPr id="25603" name="Rectangle 3"/>
          <p:cNvSpPr>
            <a:spLocks noGrp="1" noChangeArrowheads="1"/>
          </p:cNvSpPr>
          <p:nvPr>
            <p:ph type="body" sz="quarter" idx="13"/>
          </p:nvPr>
        </p:nvSpPr>
        <p:spPr>
          <a:xfrm>
            <a:off x="914400" y="1828800"/>
            <a:ext cx="7162800" cy="381000"/>
          </a:xfrm>
        </p:spPr>
        <p:txBody>
          <a:bodyPr/>
          <a:lstStyle/>
          <a:p>
            <a:pPr eaLnBrk="1" hangingPunct="1"/>
            <a:r>
              <a:rPr lang="en-US" smtClean="0"/>
              <a:t>How Channel Members Add Value</a:t>
            </a:r>
          </a:p>
          <a:p>
            <a:pPr eaLnBrk="1" hangingPunct="1"/>
            <a:endParaRPr lang="en-US" smtClean="0"/>
          </a:p>
          <a:p>
            <a:pPr eaLnBrk="1" hangingPunct="1"/>
            <a:endParaRPr lang="en-US" smtClean="0"/>
          </a:p>
          <a:p>
            <a:pPr eaLnBrk="1" hangingPunct="1"/>
            <a:endParaRPr lang="en-US" smtClean="0"/>
          </a:p>
        </p:txBody>
      </p:sp>
      <p:graphicFrame>
        <p:nvGraphicFramePr>
          <p:cNvPr id="4" name="Diagram 3"/>
          <p:cNvGraphicFramePr/>
          <p:nvPr/>
        </p:nvGraphicFramePr>
        <p:xfrm>
          <a:off x="1524000" y="2362200"/>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Channel Behavior and Organization</a:t>
            </a:r>
          </a:p>
        </p:txBody>
      </p:sp>
      <p:sp>
        <p:nvSpPr>
          <p:cNvPr id="26627" name="Rectangle 3"/>
          <p:cNvSpPr>
            <a:spLocks noGrp="1" noChangeArrowheads="1"/>
          </p:cNvSpPr>
          <p:nvPr>
            <p:ph idx="1"/>
          </p:nvPr>
        </p:nvSpPr>
        <p:spPr/>
        <p:txBody>
          <a:bodyPr/>
          <a:lstStyle/>
          <a:p>
            <a:pPr marL="533400" indent="-533400" eaLnBrk="1" hangingPunct="1">
              <a:lnSpc>
                <a:spcPct val="80000"/>
              </a:lnSpc>
              <a:buFontTx/>
              <a:buNone/>
            </a:pPr>
            <a:endParaRPr lang="en-US" sz="2800" smtClean="0">
              <a:solidFill>
                <a:srgbClr val="1A643E"/>
              </a:solidFill>
            </a:endParaRPr>
          </a:p>
          <a:p>
            <a:pPr marL="533400" indent="-533400" eaLnBrk="1" hangingPunct="1">
              <a:lnSpc>
                <a:spcPct val="80000"/>
              </a:lnSpc>
              <a:buFontTx/>
              <a:buNone/>
            </a:pPr>
            <a:r>
              <a:rPr lang="en-US" sz="2800" b="1" smtClean="0"/>
              <a:t>Marketing channel </a:t>
            </a:r>
            <a:r>
              <a:rPr lang="en-US" sz="2800" smtClean="0"/>
              <a:t>consists of firms that have partnered for their common good with each member playing a specialized role</a:t>
            </a:r>
          </a:p>
          <a:p>
            <a:pPr marL="533400" indent="-533400" eaLnBrk="1" hangingPunct="1">
              <a:lnSpc>
                <a:spcPct val="80000"/>
              </a:lnSpc>
              <a:buFontTx/>
              <a:buNone/>
            </a:pPr>
            <a:endParaRPr lang="en-US" sz="2800" b="1" smtClean="0"/>
          </a:p>
          <a:p>
            <a:pPr marL="533400" indent="-533400" eaLnBrk="1" hangingPunct="1">
              <a:lnSpc>
                <a:spcPct val="80000"/>
              </a:lnSpc>
              <a:buFontTx/>
              <a:buNone/>
            </a:pPr>
            <a:r>
              <a:rPr lang="en-US" sz="2800" b="1" smtClean="0"/>
              <a:t>Channel conflict</a:t>
            </a:r>
            <a:r>
              <a:rPr lang="en-US" sz="2800" smtClean="0"/>
              <a:t> refers to disagreement over goals, roles, and rewards by channel members</a:t>
            </a:r>
          </a:p>
          <a:p>
            <a:pPr marL="533400" indent="-533400" eaLnBrk="1" hangingPunct="1">
              <a:lnSpc>
                <a:spcPct val="80000"/>
              </a:lnSpc>
            </a:pPr>
            <a:r>
              <a:rPr lang="en-US" sz="2800" smtClean="0"/>
              <a:t>Horizontal conflict</a:t>
            </a:r>
          </a:p>
          <a:p>
            <a:pPr marL="533400" indent="-533400" eaLnBrk="1" hangingPunct="1">
              <a:lnSpc>
                <a:spcPct val="80000"/>
              </a:lnSpc>
            </a:pPr>
            <a:r>
              <a:rPr lang="en-US" sz="2800" smtClean="0"/>
              <a:t>Vertical conflict</a:t>
            </a:r>
          </a:p>
        </p:txBody>
      </p:sp>
      <p:sp>
        <p:nvSpPr>
          <p:cNvPr id="26628" name="Text Placeholder 3"/>
          <p:cNvSpPr>
            <a:spLocks noGrp="1"/>
          </p:cNvSpPr>
          <p:nvPr>
            <p:ph type="body" sz="quarter" idx="13"/>
          </p:nvPr>
        </p:nvSpPr>
        <p:spPr/>
        <p:txBody>
          <a:bodyPr/>
          <a:lstStyle/>
          <a:p>
            <a:pPr eaLnBrk="1" hangingPunct="1"/>
            <a:r>
              <a:rPr lang="en-US" smtClean="0"/>
              <a:t>Channel Behavior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Channel Behavior and Organization</a:t>
            </a:r>
          </a:p>
        </p:txBody>
      </p:sp>
      <p:sp>
        <p:nvSpPr>
          <p:cNvPr id="27651" name="Rectangle 3"/>
          <p:cNvSpPr>
            <a:spLocks noGrp="1" noChangeArrowheads="1"/>
          </p:cNvSpPr>
          <p:nvPr>
            <p:ph idx="1"/>
          </p:nvPr>
        </p:nvSpPr>
        <p:spPr/>
        <p:txBody>
          <a:bodyPr/>
          <a:lstStyle/>
          <a:p>
            <a:pPr marL="533400" indent="-533400" eaLnBrk="1" hangingPunct="1">
              <a:buFontTx/>
              <a:buNone/>
            </a:pPr>
            <a:endParaRPr lang="en-US" sz="2800" smtClean="0"/>
          </a:p>
          <a:p>
            <a:pPr marL="533400" indent="-533400" eaLnBrk="1" hangingPunct="1">
              <a:buFontTx/>
              <a:buNone/>
            </a:pPr>
            <a:r>
              <a:rPr lang="en-US" sz="2800" b="1" smtClean="0"/>
              <a:t>Conventional distribution systems </a:t>
            </a:r>
            <a:r>
              <a:rPr lang="en-US" sz="2800" smtClean="0"/>
              <a:t>consist of one or more independent producers, wholesalers, and retailers. Each seeks to maximize its own profits, and there is little control over the other members and no formal means for assigning roles and resolving conflict.</a:t>
            </a:r>
          </a:p>
        </p:txBody>
      </p:sp>
      <p:sp>
        <p:nvSpPr>
          <p:cNvPr id="27652" name="Text Placeholder 3"/>
          <p:cNvSpPr>
            <a:spLocks noGrp="1"/>
          </p:cNvSpPr>
          <p:nvPr>
            <p:ph type="body" sz="quarter" idx="13"/>
          </p:nvPr>
        </p:nvSpPr>
        <p:spPr/>
        <p:txBody>
          <a:bodyPr/>
          <a:lstStyle/>
          <a:p>
            <a:pPr eaLnBrk="1" hangingPunct="1"/>
            <a:r>
              <a:rPr lang="en-US" smtClean="0"/>
              <a:t>Conventional Distributions Systems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Channel Behavior and Organization</a:t>
            </a:r>
          </a:p>
        </p:txBody>
      </p:sp>
      <p:sp>
        <p:nvSpPr>
          <p:cNvPr id="28675" name="Rectangle 3"/>
          <p:cNvSpPr>
            <a:spLocks noGrp="1" noChangeArrowheads="1"/>
          </p:cNvSpPr>
          <p:nvPr>
            <p:ph idx="1"/>
          </p:nvPr>
        </p:nvSpPr>
        <p:spPr/>
        <p:txBody>
          <a:bodyPr/>
          <a:lstStyle/>
          <a:p>
            <a:pPr marL="533400" indent="-533400" eaLnBrk="1" hangingPunct="1">
              <a:lnSpc>
                <a:spcPct val="90000"/>
              </a:lnSpc>
              <a:buFontTx/>
              <a:buNone/>
            </a:pPr>
            <a:endParaRPr lang="en-US" sz="2800" smtClean="0">
              <a:solidFill>
                <a:srgbClr val="1A643E"/>
              </a:solidFill>
            </a:endParaRPr>
          </a:p>
          <a:p>
            <a:pPr marL="533400" indent="-533400" eaLnBrk="1" hangingPunct="1">
              <a:lnSpc>
                <a:spcPct val="90000"/>
              </a:lnSpc>
              <a:buFontTx/>
              <a:buNone/>
            </a:pPr>
            <a:r>
              <a:rPr lang="en-US" sz="2800" b="1" smtClean="0"/>
              <a:t>Vertical marketing systems (VMS)</a:t>
            </a:r>
            <a:r>
              <a:rPr lang="en-US" sz="2800" smtClean="0"/>
              <a:t> provide channel leadership and consist of producers, wholesalers, and retailers acting as a unified system and consist of:</a:t>
            </a:r>
          </a:p>
          <a:p>
            <a:pPr marL="533400" indent="-533400" eaLnBrk="1" hangingPunct="1">
              <a:lnSpc>
                <a:spcPct val="90000"/>
              </a:lnSpc>
            </a:pPr>
            <a:r>
              <a:rPr lang="en-US" sz="2800" smtClean="0"/>
              <a:t>Corporate marketing systems</a:t>
            </a:r>
          </a:p>
          <a:p>
            <a:pPr marL="533400" indent="-533400" eaLnBrk="1" hangingPunct="1">
              <a:lnSpc>
                <a:spcPct val="90000"/>
              </a:lnSpc>
            </a:pPr>
            <a:r>
              <a:rPr lang="en-US" sz="2800" smtClean="0"/>
              <a:t>Contractual marketing systems</a:t>
            </a:r>
          </a:p>
          <a:p>
            <a:pPr marL="533400" indent="-533400" eaLnBrk="1" hangingPunct="1">
              <a:lnSpc>
                <a:spcPct val="90000"/>
              </a:lnSpc>
            </a:pPr>
            <a:r>
              <a:rPr lang="en-US" sz="2800" smtClean="0"/>
              <a:t>Administered marketing systems</a:t>
            </a:r>
          </a:p>
        </p:txBody>
      </p:sp>
      <p:sp>
        <p:nvSpPr>
          <p:cNvPr id="28676" name="Text Placeholder 3"/>
          <p:cNvSpPr>
            <a:spLocks noGrp="1"/>
          </p:cNvSpPr>
          <p:nvPr>
            <p:ph type="body" sz="quarter" idx="13"/>
          </p:nvPr>
        </p:nvSpPr>
        <p:spPr/>
        <p:txBody>
          <a:bodyPr/>
          <a:lstStyle/>
          <a:p>
            <a:pPr eaLnBrk="1" hangingPunct="1"/>
            <a:r>
              <a:rPr lang="en-US" smtClean="0"/>
              <a:t>Vertical Marketing Systems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Channel Behavior and Organization</a:t>
            </a:r>
          </a:p>
        </p:txBody>
      </p:sp>
      <p:sp>
        <p:nvSpPr>
          <p:cNvPr id="29699" name="Content Placeholder 5"/>
          <p:cNvSpPr>
            <a:spLocks noGrp="1"/>
          </p:cNvSpPr>
          <p:nvPr>
            <p:ph idx="1"/>
          </p:nvPr>
        </p:nvSpPr>
        <p:spPr>
          <a:xfrm>
            <a:off x="685800" y="2286000"/>
            <a:ext cx="7772400" cy="4114800"/>
          </a:xfrm>
        </p:spPr>
        <p:txBody>
          <a:bodyPr/>
          <a:lstStyle/>
          <a:p>
            <a:pPr eaLnBrk="1" hangingPunct="1">
              <a:buFontTx/>
              <a:buNone/>
            </a:pPr>
            <a:r>
              <a:rPr lang="en-US" sz="2800" b="1" smtClean="0"/>
              <a:t>Corporate vertical marketing system </a:t>
            </a:r>
            <a:r>
              <a:rPr lang="en-US" sz="2800" smtClean="0"/>
              <a:t>integrates successive stages of production and distribution under single ownership </a:t>
            </a:r>
          </a:p>
          <a:p>
            <a:pPr eaLnBrk="1" hangingPunct="1"/>
            <a:endParaRPr lang="en-US" sz="2800" smtClean="0"/>
          </a:p>
        </p:txBody>
      </p:sp>
      <p:sp>
        <p:nvSpPr>
          <p:cNvPr id="29700" name="Rectangle 3"/>
          <p:cNvSpPr>
            <a:spLocks noGrp="1" noChangeArrowheads="1"/>
          </p:cNvSpPr>
          <p:nvPr>
            <p:ph type="body" sz="quarter" idx="13"/>
          </p:nvPr>
        </p:nvSpPr>
        <p:spPr/>
        <p:txBody>
          <a:bodyPr/>
          <a:lstStyle/>
          <a:p>
            <a:pPr eaLnBrk="1" hangingPunct="1"/>
            <a:r>
              <a:rPr lang="en-US" smtClean="0"/>
              <a:t>Vertical Marketing Systems</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Channel Behavior and Organization</a:t>
            </a:r>
          </a:p>
        </p:txBody>
      </p:sp>
      <p:sp>
        <p:nvSpPr>
          <p:cNvPr id="30723" name="Rectangle 3"/>
          <p:cNvSpPr>
            <a:spLocks noGrp="1" noChangeArrowheads="1"/>
          </p:cNvSpPr>
          <p:nvPr>
            <p:ph idx="1"/>
          </p:nvPr>
        </p:nvSpPr>
        <p:spPr/>
        <p:txBody>
          <a:bodyPr/>
          <a:lstStyle/>
          <a:p>
            <a:pPr marL="533400" indent="-533400" eaLnBrk="1" hangingPunct="1">
              <a:buFontTx/>
              <a:buNone/>
            </a:pPr>
            <a:endParaRPr lang="en-US" sz="2800" smtClean="0"/>
          </a:p>
          <a:p>
            <a:pPr marL="533400" indent="-533400" eaLnBrk="1" hangingPunct="1">
              <a:buFontTx/>
              <a:buNone/>
            </a:pPr>
            <a:r>
              <a:rPr lang="en-US" sz="2800" b="1" smtClean="0"/>
              <a:t>Contractual vertical marketing system</a:t>
            </a:r>
            <a:r>
              <a:rPr lang="en-US" sz="2800" smtClean="0"/>
              <a:t> consists of independent firms at different levels of production and distribution who join together through contracts to obtain more economies or sales impact than each could achieve alone. The most common form is the franchise organization.</a:t>
            </a:r>
          </a:p>
        </p:txBody>
      </p:sp>
      <p:sp>
        <p:nvSpPr>
          <p:cNvPr id="30724" name="Text Placeholder 3"/>
          <p:cNvSpPr>
            <a:spLocks noGrp="1"/>
          </p:cNvSpPr>
          <p:nvPr>
            <p:ph type="body" sz="quarter" idx="13"/>
          </p:nvPr>
        </p:nvSpPr>
        <p:spPr/>
        <p:txBody>
          <a:bodyPr/>
          <a:lstStyle/>
          <a:p>
            <a:pPr eaLnBrk="1" hangingPunct="1"/>
            <a:r>
              <a:rPr lang="en-US" smtClean="0"/>
              <a:t>Vertical Marketing Systems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Channel Behavior and Organization</a:t>
            </a:r>
          </a:p>
        </p:txBody>
      </p:sp>
      <p:sp>
        <p:nvSpPr>
          <p:cNvPr id="31747" name="Rectangle 3"/>
          <p:cNvSpPr>
            <a:spLocks noGrp="1" noChangeArrowheads="1"/>
          </p:cNvSpPr>
          <p:nvPr>
            <p:ph idx="1"/>
          </p:nvPr>
        </p:nvSpPr>
        <p:spPr/>
        <p:txBody>
          <a:bodyPr/>
          <a:lstStyle/>
          <a:p>
            <a:pPr marL="533400" indent="-533400" eaLnBrk="1" hangingPunct="1">
              <a:buFontTx/>
              <a:buNone/>
            </a:pPr>
            <a:endParaRPr lang="en-US" sz="2800" smtClean="0"/>
          </a:p>
          <a:p>
            <a:pPr marL="533400" indent="-533400" eaLnBrk="1" hangingPunct="1">
              <a:buFontTx/>
              <a:buNone/>
            </a:pPr>
            <a:r>
              <a:rPr lang="en-US" sz="2800" b="1" smtClean="0"/>
              <a:t>Franchise organization</a:t>
            </a:r>
            <a:r>
              <a:rPr lang="en-US" sz="2800" smtClean="0"/>
              <a:t> links several stages in the production distribution process</a:t>
            </a:r>
          </a:p>
          <a:p>
            <a:pPr marL="914400" lvl="1" indent="-457200" eaLnBrk="1" hangingPunct="1"/>
            <a:r>
              <a:rPr lang="en-US" sz="2400" smtClean="0"/>
              <a:t>Manufacturer-sponsored retailer franchise system</a:t>
            </a:r>
          </a:p>
          <a:p>
            <a:pPr marL="914400" lvl="1" indent="-457200" eaLnBrk="1" hangingPunct="1"/>
            <a:r>
              <a:rPr lang="en-US" sz="2400" smtClean="0"/>
              <a:t>Manufacturer-sponsored wholesaler franchise system</a:t>
            </a:r>
          </a:p>
          <a:p>
            <a:pPr marL="914400" lvl="1" indent="-457200" eaLnBrk="1" hangingPunct="1"/>
            <a:r>
              <a:rPr lang="en-US" sz="2400" smtClean="0"/>
              <a:t>Service firm-sponsored retailer franchise system</a:t>
            </a:r>
          </a:p>
        </p:txBody>
      </p:sp>
      <p:sp>
        <p:nvSpPr>
          <p:cNvPr id="31748" name="Text Placeholder 4"/>
          <p:cNvSpPr>
            <a:spLocks noGrp="1"/>
          </p:cNvSpPr>
          <p:nvPr>
            <p:ph type="body" sz="quarter" idx="13"/>
          </p:nvPr>
        </p:nvSpPr>
        <p:spPr/>
        <p:txBody>
          <a:bodyPr/>
          <a:lstStyle/>
          <a:p>
            <a:pPr eaLnBrk="1" hangingPunct="1"/>
            <a:r>
              <a:rPr lang="en-US" smtClean="0"/>
              <a:t>Vertical Marketing Systems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Channel Behavior and Organization</a:t>
            </a:r>
          </a:p>
        </p:txBody>
      </p:sp>
      <p:sp>
        <p:nvSpPr>
          <p:cNvPr id="32771" name="Rectangle 3"/>
          <p:cNvSpPr>
            <a:spLocks noGrp="1" noChangeArrowheads="1"/>
          </p:cNvSpPr>
          <p:nvPr>
            <p:ph idx="1"/>
          </p:nvPr>
        </p:nvSpPr>
        <p:spPr/>
        <p:txBody>
          <a:bodyPr/>
          <a:lstStyle/>
          <a:p>
            <a:pPr marL="533400" indent="-533400" eaLnBrk="1" hangingPunct="1">
              <a:buFontTx/>
              <a:buNone/>
            </a:pPr>
            <a:endParaRPr lang="en-US" sz="2800" smtClean="0"/>
          </a:p>
          <a:p>
            <a:pPr marL="914400" lvl="1" indent="-457200" eaLnBrk="1" hangingPunct="1">
              <a:buFontTx/>
              <a:buNone/>
            </a:pPr>
            <a:r>
              <a:rPr lang="en-US" b="1" smtClean="0"/>
              <a:t>Administered vertical marketing</a:t>
            </a:r>
            <a:r>
              <a:rPr lang="en-US" smtClean="0"/>
              <a:t> </a:t>
            </a:r>
            <a:r>
              <a:rPr lang="en-US" b="1" smtClean="0"/>
              <a:t>system</a:t>
            </a:r>
            <a:r>
              <a:rPr lang="en-US" smtClean="0"/>
              <a:t> has a few dominant channel members without common ownership. Leadership comes from size and power.</a:t>
            </a:r>
          </a:p>
        </p:txBody>
      </p:sp>
      <p:sp>
        <p:nvSpPr>
          <p:cNvPr id="32772" name="Text Placeholder 3"/>
          <p:cNvSpPr>
            <a:spLocks noGrp="1"/>
          </p:cNvSpPr>
          <p:nvPr>
            <p:ph type="body" sz="quarter" idx="13"/>
          </p:nvPr>
        </p:nvSpPr>
        <p:spPr/>
        <p:txBody>
          <a:bodyPr/>
          <a:lstStyle/>
          <a:p>
            <a:pPr eaLnBrk="1" hangingPunct="1"/>
            <a:r>
              <a:rPr lang="en-US" smtClean="0"/>
              <a:t>Vertical Marketing Systems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Channel Behavior and Organization</a:t>
            </a:r>
          </a:p>
        </p:txBody>
      </p:sp>
      <p:sp>
        <p:nvSpPr>
          <p:cNvPr id="33795" name="Rectangle 3"/>
          <p:cNvSpPr>
            <a:spLocks noGrp="1" noChangeArrowheads="1"/>
          </p:cNvSpPr>
          <p:nvPr>
            <p:ph idx="1"/>
          </p:nvPr>
        </p:nvSpPr>
        <p:spPr/>
        <p:txBody>
          <a:bodyPr/>
          <a:lstStyle/>
          <a:p>
            <a:pPr marL="533400" indent="-533400" eaLnBrk="1" hangingPunct="1">
              <a:lnSpc>
                <a:spcPct val="80000"/>
              </a:lnSpc>
              <a:buFontTx/>
              <a:buNone/>
            </a:pPr>
            <a:endParaRPr lang="en-US" sz="2800" smtClean="0"/>
          </a:p>
          <a:p>
            <a:pPr marL="914400" lvl="1" indent="-457200" eaLnBrk="1" hangingPunct="1">
              <a:lnSpc>
                <a:spcPct val="80000"/>
              </a:lnSpc>
              <a:buFontTx/>
              <a:buNone/>
            </a:pPr>
            <a:endParaRPr lang="en-US" b="1" i="1" smtClean="0">
              <a:latin typeface="Times New Roman" pitchFamily="18" charset="0"/>
            </a:endParaRPr>
          </a:p>
          <a:p>
            <a:pPr marL="914400" lvl="1" indent="-457200" eaLnBrk="1" hangingPunct="1">
              <a:lnSpc>
                <a:spcPct val="80000"/>
              </a:lnSpc>
              <a:buFontTx/>
              <a:buNone/>
            </a:pPr>
            <a:r>
              <a:rPr lang="en-US" b="1" smtClean="0"/>
              <a:t>Horizontal marketing systems</a:t>
            </a:r>
            <a:r>
              <a:rPr lang="en-US" smtClean="0"/>
              <a:t> are when two or more companies at one level join together to follow a new marketing opportunity. Companies combine financial, production, or marketing resources to accomplish more than any one company could alone.</a:t>
            </a:r>
          </a:p>
        </p:txBody>
      </p:sp>
      <p:sp>
        <p:nvSpPr>
          <p:cNvPr id="33796" name="Text Placeholder 3"/>
          <p:cNvSpPr>
            <a:spLocks noGrp="1"/>
          </p:cNvSpPr>
          <p:nvPr>
            <p:ph type="body" sz="quarter" idx="13"/>
          </p:nvPr>
        </p:nvSpPr>
        <p:spPr/>
        <p:txBody>
          <a:bodyPr/>
          <a:lstStyle/>
          <a:p>
            <a:pPr eaLnBrk="1" hangingPunct="1"/>
            <a:r>
              <a:rPr lang="en-US" smtClean="0"/>
              <a:t>Horizontal Marketing Systems </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Channel Behavior and Organization</a:t>
            </a:r>
          </a:p>
        </p:txBody>
      </p:sp>
      <p:sp>
        <p:nvSpPr>
          <p:cNvPr id="34819" name="Rectangle 3"/>
          <p:cNvSpPr>
            <a:spLocks noGrp="1" noChangeArrowheads="1"/>
          </p:cNvSpPr>
          <p:nvPr>
            <p:ph idx="1"/>
          </p:nvPr>
        </p:nvSpPr>
        <p:spPr>
          <a:xfrm>
            <a:off x="685800" y="2743200"/>
            <a:ext cx="7772400" cy="4114800"/>
          </a:xfrm>
        </p:spPr>
        <p:txBody>
          <a:bodyPr/>
          <a:lstStyle/>
          <a:p>
            <a:pPr marL="914400" lvl="1" indent="-457200" eaLnBrk="1" hangingPunct="1">
              <a:buFontTx/>
              <a:buNone/>
            </a:pPr>
            <a:r>
              <a:rPr lang="en-US" b="1" smtClean="0"/>
              <a:t>Multichannel Distribution systems (Hybrid marketing channels)</a:t>
            </a:r>
            <a:r>
              <a:rPr lang="en-US" smtClean="0"/>
              <a:t> are when a single firm sets up two or more marketing channels to reach one or more customer segments</a:t>
            </a:r>
          </a:p>
        </p:txBody>
      </p:sp>
      <p:sp>
        <p:nvSpPr>
          <p:cNvPr id="34820" name="Text Placeholder 4"/>
          <p:cNvSpPr>
            <a:spLocks noGrp="1"/>
          </p:cNvSpPr>
          <p:nvPr>
            <p:ph type="body" sz="quarter" idx="13"/>
          </p:nvPr>
        </p:nvSpPr>
        <p:spPr/>
        <p:txBody>
          <a:bodyPr/>
          <a:lstStyle/>
          <a:p>
            <a:pPr marL="533400" indent="-533400" eaLnBrk="1" hangingPunct="1">
              <a:lnSpc>
                <a:spcPct val="90000"/>
              </a:lnSpc>
            </a:pPr>
            <a:r>
              <a:rPr lang="en-US" sz="2400" smtClean="0"/>
              <a:t>Multichannel Distribution Systems </a:t>
            </a:r>
          </a:p>
          <a:p>
            <a:pPr marL="533400" indent="-533400" eaLnBrk="1" hangingPunct="1">
              <a:lnSpc>
                <a:spcPct val="90000"/>
              </a:lnSpc>
            </a:pPr>
            <a:r>
              <a:rPr lang="en-US" sz="2400" smtClean="0"/>
              <a:t>Hybrid Marketing Channels</a:t>
            </a:r>
          </a:p>
          <a:p>
            <a:pPr marL="533400" indent="-533400" eaLnBrk="1" hangingPunct="1">
              <a:lnSpc>
                <a:spcPct val="90000"/>
              </a:lnSpc>
            </a:pPr>
            <a:endParaRPr lang="en-US" sz="2400" smtClean="0"/>
          </a:p>
        </p:txBody>
      </p:sp>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
            </a:r>
            <a:br>
              <a:rPr lang="en-US" sz="3600" dirty="0" smtClean="0"/>
            </a:br>
            <a:r>
              <a:rPr lang="en-US" sz="3600" dirty="0" smtClean="0"/>
              <a:t>Major Pricing Strategies</a:t>
            </a:r>
          </a:p>
        </p:txBody>
      </p:sp>
      <p:sp>
        <p:nvSpPr>
          <p:cNvPr id="23555" name="Content Placeholder 6"/>
          <p:cNvSpPr>
            <a:spLocks noGrp="1"/>
          </p:cNvSpPr>
          <p:nvPr>
            <p:ph idx="1"/>
          </p:nvPr>
        </p:nvSpPr>
        <p:spPr>
          <a:xfrm>
            <a:off x="1600200" y="2133600"/>
            <a:ext cx="3733800" cy="4114800"/>
          </a:xfrm>
        </p:spPr>
        <p:txBody>
          <a:bodyPr/>
          <a:lstStyle/>
          <a:p>
            <a:pPr>
              <a:buFontTx/>
              <a:buNone/>
            </a:pPr>
            <a:r>
              <a:rPr lang="en-US" sz="2800" dirty="0" smtClean="0">
                <a:latin typeface="Calibri" charset="0"/>
              </a:rPr>
              <a:t>Understanding how much value consumers place on the benefits they receive from the product and setting a price that captures that value</a:t>
            </a:r>
          </a:p>
          <a:p>
            <a:pPr>
              <a:buFontTx/>
              <a:buNone/>
            </a:pPr>
            <a:endParaRPr lang="en-US" dirty="0" smtClean="0">
              <a:latin typeface="Calibri" charset="0"/>
            </a:endParaRPr>
          </a:p>
        </p:txBody>
      </p:sp>
      <p:sp>
        <p:nvSpPr>
          <p:cNvPr id="23556" name="Text Placeholder 10"/>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
        <p:nvSpPr>
          <p:cNvPr id="23557" name="Text Box 8"/>
          <p:cNvSpPr txBox="1">
            <a:spLocks noChangeArrowheads="1"/>
          </p:cNvSpPr>
          <p:nvPr/>
        </p:nvSpPr>
        <p:spPr bwMode="auto">
          <a:xfrm>
            <a:off x="5699125" y="2012950"/>
            <a:ext cx="184150" cy="366713"/>
          </a:xfrm>
          <a:prstGeom prst="rect">
            <a:avLst/>
          </a:prstGeom>
          <a:noFill/>
          <a:ln w="9525">
            <a:noFill/>
            <a:miter lim="800000"/>
            <a:headEnd/>
            <a:tailEnd/>
          </a:ln>
        </p:spPr>
        <p:txBody>
          <a:bodyPr wrap="none">
            <a:spAutoFit/>
          </a:bodyPr>
          <a:lstStyle/>
          <a:p>
            <a:endParaRPr lang="en-US" i="0"/>
          </a:p>
        </p:txBody>
      </p:sp>
      <p:pic>
        <p:nvPicPr>
          <p:cNvPr id="23558" name="Picture 8" descr="ph10_02"/>
          <p:cNvPicPr>
            <a:picLocks noChangeAspect="1" noChangeArrowheads="1"/>
          </p:cNvPicPr>
          <p:nvPr/>
        </p:nvPicPr>
        <p:blipFill>
          <a:blip r:embed="rId3" cstate="print"/>
          <a:srcRect/>
          <a:stretch>
            <a:fillRect/>
          </a:stretch>
        </p:blipFill>
        <p:spPr bwMode="auto">
          <a:xfrm>
            <a:off x="5410200" y="2743200"/>
            <a:ext cx="2895599" cy="195430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Channel Behavior and Organization</a:t>
            </a:r>
          </a:p>
        </p:txBody>
      </p:sp>
      <p:sp>
        <p:nvSpPr>
          <p:cNvPr id="35843" name="Rectangle 3"/>
          <p:cNvSpPr>
            <a:spLocks noGrp="1" noChangeArrowheads="1"/>
          </p:cNvSpPr>
          <p:nvPr>
            <p:ph idx="1"/>
          </p:nvPr>
        </p:nvSpPr>
        <p:spPr/>
        <p:txBody>
          <a:bodyPr/>
          <a:lstStyle/>
          <a:p>
            <a:pPr marL="533400" indent="-533400" algn="ctr" eaLnBrk="1" hangingPunct="1">
              <a:buFontTx/>
              <a:buNone/>
            </a:pPr>
            <a:endParaRPr lang="en-US" sz="2400" b="1" i="1" smtClean="0">
              <a:latin typeface="Times New Roman" pitchFamily="18" charset="0"/>
            </a:endParaRPr>
          </a:p>
          <a:p>
            <a:pPr marL="533400" indent="-533400" eaLnBrk="1" hangingPunct="1">
              <a:buFontTx/>
              <a:buNone/>
            </a:pPr>
            <a:r>
              <a:rPr lang="en-US" sz="2800" b="1" smtClean="0"/>
              <a:t>Disintermediation</a:t>
            </a:r>
            <a:r>
              <a:rPr lang="en-US" sz="2800" smtClean="0"/>
              <a:t> occurs when product or  service producers cut out intermediaries and go directly to final buyers, or when radically new types of channel intermediaries displace traditional ones</a:t>
            </a:r>
          </a:p>
        </p:txBody>
      </p:sp>
      <p:sp>
        <p:nvSpPr>
          <p:cNvPr id="35844" name="Text Placeholder 5"/>
          <p:cNvSpPr>
            <a:spLocks noGrp="1"/>
          </p:cNvSpPr>
          <p:nvPr>
            <p:ph type="body" sz="quarter" idx="13"/>
          </p:nvPr>
        </p:nvSpPr>
        <p:spPr/>
        <p:txBody>
          <a:bodyPr/>
          <a:lstStyle/>
          <a:p>
            <a:pPr eaLnBrk="1" hangingPunct="1"/>
            <a:r>
              <a:rPr lang="en-US" smtClean="0"/>
              <a:t>Changing Channel Organization</a:t>
            </a:r>
          </a:p>
          <a:p>
            <a:pPr eaLnBrk="1" hangingPunct="1"/>
            <a:endParaRPr lang="en-US" smtClean="0"/>
          </a:p>
        </p:txBody>
      </p:sp>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dirty="0" smtClean="0"/>
              <a:t>Major Pricing Strategies</a:t>
            </a:r>
          </a:p>
        </p:txBody>
      </p:sp>
      <p:sp>
        <p:nvSpPr>
          <p:cNvPr id="27651" name="Rectangle 3"/>
          <p:cNvSpPr>
            <a:spLocks noGrp="1" noChangeArrowheads="1"/>
          </p:cNvSpPr>
          <p:nvPr>
            <p:ph idx="1"/>
          </p:nvPr>
        </p:nvSpPr>
        <p:spPr>
          <a:xfrm>
            <a:off x="1600200" y="1905000"/>
            <a:ext cx="7086600" cy="42672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b="1" dirty="0" smtClean="0">
                <a:latin typeface="Calibri" charset="0"/>
              </a:rPr>
              <a:t>Value-based pricing</a:t>
            </a:r>
            <a:r>
              <a:rPr lang="en-US" dirty="0" smtClean="0">
                <a:latin typeface="Calibri" charset="0"/>
              </a:rPr>
              <a:t> uses the buyers’ perceptions of value, not the sellers cost, as the key to pricing. Price is considered before the marketing program is set.</a:t>
            </a:r>
          </a:p>
          <a:p>
            <a:pPr marL="533400" indent="-533400">
              <a:lnSpc>
                <a:spcPct val="90000"/>
              </a:lnSpc>
            </a:pPr>
            <a:r>
              <a:rPr lang="en-US" dirty="0" smtClean="0">
                <a:latin typeface="Calibri" charset="0"/>
              </a:rPr>
              <a:t>Value-based pricing is customer driven</a:t>
            </a:r>
          </a:p>
          <a:p>
            <a:pPr marL="533400" indent="-533400">
              <a:lnSpc>
                <a:spcPct val="90000"/>
              </a:lnSpc>
            </a:pPr>
            <a:r>
              <a:rPr lang="en-US" dirty="0" smtClean="0">
                <a:latin typeface="Calibri" charset="0"/>
              </a:rPr>
              <a:t>Cost-based pricing is product driven</a:t>
            </a:r>
          </a:p>
        </p:txBody>
      </p:sp>
      <p:sp>
        <p:nvSpPr>
          <p:cNvPr id="27652" name="Text Placeholder 3"/>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772400" cy="1143000"/>
          </a:xfrm>
        </p:spPr>
        <p:txBody>
          <a:bodyPr/>
          <a:lstStyle/>
          <a:p>
            <a:r>
              <a:rPr lang="en-US" dirty="0" smtClean="0"/>
              <a:t>Major Pricing Strategies</a:t>
            </a:r>
          </a:p>
        </p:txBody>
      </p:sp>
      <p:sp>
        <p:nvSpPr>
          <p:cNvPr id="29699" name="Rectangle 3"/>
          <p:cNvSpPr>
            <a:spLocks noGrp="1" noChangeArrowheads="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p:txBody>
      </p:sp>
      <p:pic>
        <p:nvPicPr>
          <p:cNvPr id="29700" name="Picture 6" descr="fig10_02wo"/>
          <p:cNvPicPr>
            <a:picLocks noChangeAspect="1" noChangeArrowheads="1"/>
          </p:cNvPicPr>
          <p:nvPr/>
        </p:nvPicPr>
        <p:blipFill>
          <a:blip r:embed="rId3" cstate="print"/>
          <a:srcRect/>
          <a:stretch>
            <a:fillRect/>
          </a:stretch>
        </p:blipFill>
        <p:spPr bwMode="auto">
          <a:xfrm>
            <a:off x="838200" y="2266728"/>
            <a:ext cx="7543800" cy="261007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smtClean="0"/>
              <a:t>Major Pricing Strategies</a:t>
            </a:r>
          </a:p>
        </p:txBody>
      </p:sp>
      <p:sp>
        <p:nvSpPr>
          <p:cNvPr id="33795" name="Rectangle 3"/>
          <p:cNvSpPr>
            <a:spLocks noGrp="1" noChangeArrowheads="1"/>
          </p:cNvSpPr>
          <p:nvPr>
            <p:ph idx="1"/>
          </p:nvPr>
        </p:nvSpPr>
        <p:spPr>
          <a:xfrm>
            <a:off x="685800" y="1981200"/>
            <a:ext cx="7772400" cy="3962400"/>
          </a:xfrm>
        </p:spPr>
        <p:txBody>
          <a:bodyPr/>
          <a:lstStyle/>
          <a:p>
            <a:pPr marL="533400" indent="-533400" algn="ctr">
              <a:buFontTx/>
              <a:buNone/>
            </a:pPr>
            <a:endParaRPr lang="en-US" b="1" i="1" dirty="0" smtClean="0">
              <a:latin typeface="Times New Roman" charset="0"/>
            </a:endParaRPr>
          </a:p>
          <a:p>
            <a:pPr marL="533400" indent="-533400" algn="ctr">
              <a:buFontTx/>
              <a:buNone/>
            </a:pPr>
            <a:r>
              <a:rPr lang="en-US" b="1" dirty="0" smtClean="0">
                <a:latin typeface="Calibri" charset="0"/>
              </a:rPr>
              <a:t>Good-value pricing</a:t>
            </a:r>
            <a:r>
              <a:rPr lang="en-US" dirty="0" smtClean="0">
                <a:latin typeface="Calibri" charset="0"/>
              </a:rPr>
              <a:t> </a:t>
            </a:r>
          </a:p>
          <a:p>
            <a:pPr marL="533400" indent="-533400" algn="ctr">
              <a:buFontTx/>
              <a:buNone/>
            </a:pPr>
            <a:r>
              <a:rPr lang="en-US" dirty="0" smtClean="0">
                <a:latin typeface="Calibri" charset="0"/>
              </a:rPr>
              <a:t>offers the right combination of quality and good service at a fair price</a:t>
            </a:r>
          </a:p>
          <a:p>
            <a:pPr marL="533400" indent="-533400" algn="ctr">
              <a:buNone/>
            </a:pPr>
            <a:r>
              <a:rPr lang="en-US" dirty="0"/>
              <a:t>Existing brands are being redesigned to offer more quality for a given price or the same quality for less price</a:t>
            </a:r>
          </a:p>
          <a:p>
            <a:pPr marL="533400" indent="-533400" algn="ctr">
              <a:buFontTx/>
              <a:buNone/>
            </a:pPr>
            <a:endParaRPr lang="en-US" dirty="0" smtClean="0">
              <a:latin typeface="Calibri" charset="0"/>
            </a:endParaRPr>
          </a:p>
          <a:p>
            <a:pPr marL="533400" indent="-533400">
              <a:buFontTx/>
              <a:buNone/>
            </a:pPr>
            <a:endParaRPr lang="en-US" sz="1200" dirty="0" smtClean="0">
              <a:latin typeface="Calibri" charset="0"/>
            </a:endParaRPr>
          </a:p>
        </p:txBody>
      </p:sp>
      <p:sp>
        <p:nvSpPr>
          <p:cNvPr id="33796" name="Text Placeholder 3"/>
          <p:cNvSpPr>
            <a:spLocks noGrp="1"/>
          </p:cNvSpPr>
          <p:nvPr>
            <p:ph type="body" sz="quarter" idx="13"/>
          </p:nvPr>
        </p:nvSpPr>
        <p:spPr/>
        <p:txBody>
          <a:bodyPr/>
          <a:lstStyle/>
          <a:p>
            <a:r>
              <a:rPr lang="en-US" dirty="0" smtClean="0">
                <a:latin typeface="Calibri" charset="0"/>
              </a:rPr>
              <a:t>Customer Value-Based Pricing</a:t>
            </a:r>
          </a:p>
        </p:txBody>
      </p:sp>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1905000"/>
            <a:ext cx="7772400" cy="4419600"/>
          </a:xfrm>
        </p:spPr>
        <p:txBody>
          <a:bodyPr/>
          <a:lstStyle/>
          <a:p>
            <a:pPr marL="533400" indent="-533400">
              <a:buFontTx/>
              <a:buNone/>
            </a:pPr>
            <a:r>
              <a:rPr lang="en-US" b="1" dirty="0" smtClean="0">
                <a:latin typeface="Calibri" charset="0"/>
              </a:rPr>
              <a:t>Everyday low pricing (EDLP) </a:t>
            </a:r>
            <a:r>
              <a:rPr lang="en-US" dirty="0" smtClean="0">
                <a:latin typeface="Calibri" charset="0"/>
              </a:rPr>
              <a:t>charging a constant everyday low price with few or no temporary price discounts</a:t>
            </a:r>
          </a:p>
          <a:p>
            <a:pPr marL="533400" indent="-533400">
              <a:buNone/>
            </a:pPr>
            <a:r>
              <a:rPr lang="en-US" b="1" dirty="0">
                <a:latin typeface="Calibri" charset="0"/>
              </a:rPr>
              <a:t>High-low pricing </a:t>
            </a:r>
            <a:r>
              <a:rPr lang="en-US" dirty="0">
                <a:latin typeface="Calibri" charset="0"/>
              </a:rPr>
              <a:t>charging higher prices on an everyday basis but running frequent promotions to lower prices temporarily on selected items</a:t>
            </a:r>
          </a:p>
          <a:p>
            <a:pPr marL="533400" indent="-533400">
              <a:buFontTx/>
              <a:buNone/>
            </a:pPr>
            <a:endParaRPr lang="en-US" dirty="0" smtClean="0">
              <a:latin typeface="Calibri" charset="0"/>
            </a:endParaRPr>
          </a:p>
          <a:p>
            <a:pPr marL="533400" indent="-533400">
              <a:buFontTx/>
              <a:buNone/>
            </a:pPr>
            <a:endParaRPr lang="en-US" sz="1000" dirty="0" smtClean="0">
              <a:latin typeface="Calibri" charset="0"/>
            </a:endParaRP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pic>
        <p:nvPicPr>
          <p:cNvPr id="3584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924800" y="5867400"/>
            <a:ext cx="530225" cy="53022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838200"/>
          </a:xfrm>
        </p:spPr>
        <p:txBody>
          <a:bodyPr/>
          <a:lstStyle/>
          <a:p>
            <a:r>
              <a:rPr lang="en-US" dirty="0" smtClean="0"/>
              <a:t>Major Pricing Strategies</a:t>
            </a:r>
          </a:p>
        </p:txBody>
      </p:sp>
      <p:sp>
        <p:nvSpPr>
          <p:cNvPr id="37891" name="Rectangle 3"/>
          <p:cNvSpPr>
            <a:spLocks noGrp="1" noChangeArrowheads="1"/>
          </p:cNvSpPr>
          <p:nvPr>
            <p:ph idx="1"/>
          </p:nvPr>
        </p:nvSpPr>
        <p:spPr>
          <a:xfrm>
            <a:off x="685800" y="1600200"/>
            <a:ext cx="8229600" cy="4495800"/>
          </a:xfrm>
        </p:spPr>
        <p:txBody>
          <a:bodyPr/>
          <a:lstStyle/>
          <a:p>
            <a:pPr marL="0" indent="0">
              <a:buNone/>
            </a:pPr>
            <a:r>
              <a:rPr lang="en-US" sz="2800" b="1" dirty="0" smtClean="0">
                <a:latin typeface="+mn-lt"/>
              </a:rPr>
              <a:t>Value-added pricing </a:t>
            </a:r>
            <a:r>
              <a:rPr lang="en-US" sz="2800" dirty="0" smtClean="0">
                <a:latin typeface="+mn-lt"/>
              </a:rPr>
              <a:t>attaches value-added features and services to differentiate offers, support higher prices, and build pricing power</a:t>
            </a:r>
          </a:p>
          <a:p>
            <a:pPr marL="0" indent="0">
              <a:buNone/>
            </a:pPr>
            <a:endParaRPr lang="en-US" sz="2800" b="1" dirty="0" smtClean="0">
              <a:latin typeface="+mn-lt"/>
            </a:endParaRPr>
          </a:p>
          <a:p>
            <a:pPr marL="0" indent="0">
              <a:buNone/>
            </a:pPr>
            <a:r>
              <a:rPr lang="en-US" sz="2800" b="1" dirty="0" smtClean="0">
                <a:latin typeface="+mn-lt"/>
              </a:rPr>
              <a:t>Pricing </a:t>
            </a:r>
            <a:r>
              <a:rPr lang="en-US" sz="2800" b="1" dirty="0">
                <a:latin typeface="+mn-lt"/>
              </a:rPr>
              <a:t>power</a:t>
            </a:r>
            <a:r>
              <a:rPr lang="en-US" sz="2800" dirty="0">
                <a:latin typeface="+mn-lt"/>
              </a:rPr>
              <a:t> is the ability to escape price </a:t>
            </a:r>
            <a:r>
              <a:rPr lang="en-US" sz="2800" dirty="0" smtClean="0">
                <a:latin typeface="+mn-lt"/>
              </a:rPr>
              <a:t>competition </a:t>
            </a:r>
            <a:r>
              <a:rPr lang="en-US" sz="2800" dirty="0">
                <a:latin typeface="+mn-lt"/>
              </a:rPr>
              <a:t>and to justify higher prices and margins without losing market share</a:t>
            </a:r>
          </a:p>
          <a:p>
            <a:pPr marL="0" indent="0">
              <a:buNone/>
            </a:pPr>
            <a:endParaRPr lang="en-US" sz="2800" dirty="0" smtClean="0">
              <a:latin typeface="Calibri" charset="0"/>
            </a:endParaRPr>
          </a:p>
        </p:txBody>
      </p:sp>
      <p:sp>
        <p:nvSpPr>
          <p:cNvPr id="37892" name="Text Placeholder 4"/>
          <p:cNvSpPr>
            <a:spLocks noGrp="1"/>
          </p:cNvSpPr>
          <p:nvPr>
            <p:ph type="body" sz="quarter" idx="13"/>
          </p:nvPr>
        </p:nvSpPr>
        <p:spPr>
          <a:xfrm>
            <a:off x="914400" y="990600"/>
            <a:ext cx="7162800" cy="381000"/>
          </a:xfrm>
        </p:spPr>
        <p:txBody>
          <a:bodyPr/>
          <a:lstStyle/>
          <a:p>
            <a:r>
              <a:rPr lang="en-US" dirty="0" smtClean="0">
                <a:latin typeface="Calibri" charset="0"/>
              </a:rPr>
              <a:t>Customer Value-Based Pricing</a:t>
            </a:r>
          </a:p>
        </p:txBody>
      </p:sp>
    </p:spTree>
  </p:cSld>
  <p:clrMapOvr>
    <a:masterClrMapping/>
  </p:clrMapOvr>
  <p:transition>
    <p:cover dir="lu"/>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1551</TotalTime>
  <Words>2096</Words>
  <Application>Microsoft Office PowerPoint</Application>
  <PresentationFormat>On-screen Show (4:3)</PresentationFormat>
  <Paragraphs>285</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1_Blank Presentation</vt:lpstr>
      <vt:lpstr> Chapter Ten</vt:lpstr>
      <vt:lpstr>What Is a Price?</vt:lpstr>
      <vt:lpstr>Major Pricing Strategies</vt:lpstr>
      <vt:lpstr> Major Pricing Strategies</vt:lpstr>
      <vt:lpstr>Major Pricing Strategies</vt:lpstr>
      <vt:lpstr>Major Pricing Strategies</vt:lpstr>
      <vt:lpstr>Major Pricing Strategies</vt:lpstr>
      <vt:lpstr>Major Pricing Strategies</vt:lpstr>
      <vt:lpstr>Major Pricing Strategies</vt:lpstr>
      <vt:lpstr>Major Pricing Strategies</vt:lpstr>
      <vt:lpstr> Major Pricing Strategies</vt:lpstr>
      <vt:lpstr>Major Pricing Strategies</vt:lpstr>
      <vt:lpstr> Major Pricing Strategies</vt:lpstr>
      <vt:lpstr>Major Pricing Strategies</vt:lpstr>
      <vt:lpstr>Major Pricing Strategies</vt:lpstr>
      <vt:lpstr>Major Pricing Strategies</vt:lpstr>
      <vt:lpstr>Major Pricing Strategies</vt:lpstr>
      <vt:lpstr> Other Internal and External Considerations Affecting Price Decisions </vt:lpstr>
      <vt:lpstr>Other Internal and External Consideration Affecting Price Decisions</vt:lpstr>
      <vt:lpstr> Other Internal and External Considerations Affecting Price Decisions</vt:lpstr>
      <vt:lpstr>Other Internal and External Considerations Affecting Price Decisions </vt:lpstr>
      <vt:lpstr>Other Internal and External Considerations Affecting Price Decisions </vt:lpstr>
      <vt:lpstr> Other Internal and External Consideration Affecting Price Decisions </vt:lpstr>
      <vt:lpstr> Chapter Twelve</vt:lpstr>
      <vt:lpstr>Supply Chain Partners</vt:lpstr>
      <vt:lpstr>Supply Chains and                                     the Value Delivery Network</vt:lpstr>
      <vt:lpstr>Supply Chains and                                     the Value Delivery Network</vt:lpstr>
      <vt:lpstr>The Nature and Importance of     Marketing Channels</vt:lpstr>
      <vt:lpstr>The Nature and Importance of     Marketing Channels</vt:lpstr>
      <vt:lpstr>The Nature and Importance of     Marketing Channels</vt:lpstr>
      <vt:lpstr>Channel Behavior and Organization</vt:lpstr>
      <vt:lpstr>Channel Behavior and Organization</vt:lpstr>
      <vt:lpstr>Channel Behavior and Organization</vt:lpstr>
      <vt:lpstr>Channel Behavior and Organization</vt:lpstr>
      <vt:lpstr>Channel Behavior and Organization</vt:lpstr>
      <vt:lpstr>Channel Behavior and Organization</vt:lpstr>
      <vt:lpstr>Channel Behavior and Organization</vt:lpstr>
      <vt:lpstr>Channel Behavior and Organization</vt:lpstr>
      <vt:lpstr>Channel Behavior and Organization</vt:lpstr>
      <vt:lpstr>Channel Behavior and Organization</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121</cp:revision>
  <cp:lastPrinted>2009-02-10T23:49:25Z</cp:lastPrinted>
  <dcterms:created xsi:type="dcterms:W3CDTF">2011-02-17T23:13:28Z</dcterms:created>
  <dcterms:modified xsi:type="dcterms:W3CDTF">2013-07-02T12:49:18Z</dcterms:modified>
</cp:coreProperties>
</file>