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3" r:id="rId9"/>
    <p:sldId id="295" r:id="rId10"/>
    <p:sldId id="307" r:id="rId11"/>
    <p:sldId id="264" r:id="rId12"/>
    <p:sldId id="265" r:id="rId13"/>
    <p:sldId id="308" r:id="rId14"/>
    <p:sldId id="309" r:id="rId15"/>
    <p:sldId id="289" r:id="rId16"/>
    <p:sldId id="268" r:id="rId17"/>
    <p:sldId id="269" r:id="rId18"/>
    <p:sldId id="270" r:id="rId19"/>
    <p:sldId id="271" r:id="rId20"/>
    <p:sldId id="297" r:id="rId21"/>
    <p:sldId id="298" r:id="rId22"/>
    <p:sldId id="310" r:id="rId23"/>
    <p:sldId id="296" r:id="rId24"/>
    <p:sldId id="272" r:id="rId25"/>
    <p:sldId id="273" r:id="rId26"/>
    <p:sldId id="299" r:id="rId27"/>
    <p:sldId id="300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02" r:id="rId37"/>
    <p:sldId id="301" r:id="rId38"/>
    <p:sldId id="282" r:id="rId39"/>
    <p:sldId id="283" r:id="rId40"/>
    <p:sldId id="293" r:id="rId41"/>
    <p:sldId id="284" r:id="rId42"/>
    <p:sldId id="305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FB768D9-AD8C-4D15-B8B1-8B9CADA8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49768-E985-49F0-8E34-34B86B750E6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3B56-64B1-4D72-B72F-A66D4615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F62-21DF-484D-B07A-C19EC6A8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1314-040F-4288-AB7D-14E9E66A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311-0A67-4B93-A028-0EE95720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7DA4-767C-4206-8585-388B238F7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A861-F47E-48DF-AAB5-534025064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E87D-3D82-465D-B6D0-81D4ABE7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00B3-5335-4D34-91FE-E100A940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D52B-B0F8-46BF-8580-96977F1FA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2CF-6FEB-44E1-929B-89FF5E0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2187A-E771-4012-BEE2-6ED306BB9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A5A2-CDC2-4B80-AB83-9267008F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4F1FF69-1E3B-4795-9258-F516AEC8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Chemistry: </a:t>
            </a:r>
            <a:br>
              <a:rPr lang="en-US" smtClean="0"/>
            </a:br>
            <a:r>
              <a:rPr lang="en-US" smtClean="0"/>
              <a:t>The Study of Change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609600"/>
          </a:xfrm>
        </p:spPr>
        <p:txBody>
          <a:bodyPr/>
          <a:lstStyle/>
          <a:p>
            <a:pPr eaLnBrk="1" hangingPunct="1"/>
            <a:r>
              <a:rPr lang="en-US" i="1" smtClean="0"/>
              <a:t>Chapter 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cs typeface="Arial" pitchFamily="34" charset="0"/>
              </a:rPr>
              <a:t>Copyright © The McGraw-Hill Companies, Inc.  Permission required for reproduction or display.</a:t>
            </a:r>
            <a:endParaRPr lang="en-US" sz="120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344487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FF00FF"/>
                </a:solidFill>
                <a:cs typeface="Arial" pitchFamily="34" charset="0"/>
              </a:rPr>
              <a:t> 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42"/>
          <p:cNvSpPr>
            <a:spLocks/>
          </p:cNvSpPr>
          <p:nvPr/>
        </p:nvSpPr>
        <p:spPr bwMode="auto">
          <a:xfrm>
            <a:off x="1295400" y="1447800"/>
            <a:ext cx="6477000" cy="636588"/>
          </a:xfrm>
          <a:custGeom>
            <a:avLst/>
            <a:gdLst>
              <a:gd name="T0" fmla="*/ 159963620 w 4435"/>
              <a:gd name="T1" fmla="*/ 0 h 593"/>
              <a:gd name="T2" fmla="*/ 34125827 w 4435"/>
              <a:gd name="T3" fmla="*/ 31115515 h 593"/>
              <a:gd name="T4" fmla="*/ 0 w 4435"/>
              <a:gd name="T5" fmla="*/ 82973287 h 593"/>
              <a:gd name="T6" fmla="*/ 0 w 4435"/>
              <a:gd name="T7" fmla="*/ 596948879 h 593"/>
              <a:gd name="T8" fmla="*/ 59719835 w 4435"/>
              <a:gd name="T9" fmla="*/ 664941388 h 593"/>
              <a:gd name="T10" fmla="*/ 159963620 w 4435"/>
              <a:gd name="T11" fmla="*/ 682226946 h 593"/>
              <a:gd name="T12" fmla="*/ 2147483647 w 4435"/>
              <a:gd name="T13" fmla="*/ 682226946 h 593"/>
              <a:gd name="T14" fmla="*/ 2147483647 w 4435"/>
              <a:gd name="T15" fmla="*/ 652264382 h 593"/>
              <a:gd name="T16" fmla="*/ 2147483647 w 4435"/>
              <a:gd name="T17" fmla="*/ 596948879 h 593"/>
              <a:gd name="T18" fmla="*/ 2147483647 w 4435"/>
              <a:gd name="T19" fmla="*/ 82973287 h 593"/>
              <a:gd name="T20" fmla="*/ 2147483647 w 4435"/>
              <a:gd name="T21" fmla="*/ 17286635 h 593"/>
              <a:gd name="T22" fmla="*/ 2147483647 w 4435"/>
              <a:gd name="T23" fmla="*/ 0 h 593"/>
              <a:gd name="T24" fmla="*/ 159963620 w 4435"/>
              <a:gd name="T25" fmla="*/ 0 h 5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35"/>
              <a:gd name="T40" fmla="*/ 0 h 593"/>
              <a:gd name="T41" fmla="*/ 4435 w 4435"/>
              <a:gd name="T42" fmla="*/ 593 h 5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35" h="593">
                <a:moveTo>
                  <a:pt x="75" y="0"/>
                </a:moveTo>
                <a:lnTo>
                  <a:pt x="16" y="27"/>
                </a:lnTo>
                <a:lnTo>
                  <a:pt x="0" y="72"/>
                </a:lnTo>
                <a:lnTo>
                  <a:pt x="0" y="518"/>
                </a:lnTo>
                <a:lnTo>
                  <a:pt x="28" y="577"/>
                </a:lnTo>
                <a:lnTo>
                  <a:pt x="75" y="592"/>
                </a:lnTo>
                <a:lnTo>
                  <a:pt x="4361" y="592"/>
                </a:lnTo>
                <a:lnTo>
                  <a:pt x="4419" y="566"/>
                </a:lnTo>
                <a:lnTo>
                  <a:pt x="4436" y="518"/>
                </a:lnTo>
                <a:lnTo>
                  <a:pt x="4436" y="72"/>
                </a:lnTo>
                <a:lnTo>
                  <a:pt x="4407" y="15"/>
                </a:lnTo>
                <a:lnTo>
                  <a:pt x="4361" y="0"/>
                </a:lnTo>
                <a:lnTo>
                  <a:pt x="7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67" name="Freeform 44"/>
          <p:cNvSpPr>
            <a:spLocks/>
          </p:cNvSpPr>
          <p:nvPr/>
        </p:nvSpPr>
        <p:spPr bwMode="auto">
          <a:xfrm>
            <a:off x="1295400" y="1447800"/>
            <a:ext cx="6477000" cy="636588"/>
          </a:xfrm>
          <a:custGeom>
            <a:avLst/>
            <a:gdLst>
              <a:gd name="T0" fmla="*/ 159963620 w 4435"/>
              <a:gd name="T1" fmla="*/ 0 h 593"/>
              <a:gd name="T2" fmla="*/ 34125827 w 4435"/>
              <a:gd name="T3" fmla="*/ 31115515 h 593"/>
              <a:gd name="T4" fmla="*/ 0 w 4435"/>
              <a:gd name="T5" fmla="*/ 82973287 h 593"/>
              <a:gd name="T6" fmla="*/ 0 w 4435"/>
              <a:gd name="T7" fmla="*/ 596948879 h 593"/>
              <a:gd name="T8" fmla="*/ 59719835 w 4435"/>
              <a:gd name="T9" fmla="*/ 664941388 h 593"/>
              <a:gd name="T10" fmla="*/ 159963620 w 4435"/>
              <a:gd name="T11" fmla="*/ 682226946 h 593"/>
              <a:gd name="T12" fmla="*/ 2147483647 w 4435"/>
              <a:gd name="T13" fmla="*/ 682226946 h 593"/>
              <a:gd name="T14" fmla="*/ 2147483647 w 4435"/>
              <a:gd name="T15" fmla="*/ 652264382 h 593"/>
              <a:gd name="T16" fmla="*/ 2147483647 w 4435"/>
              <a:gd name="T17" fmla="*/ 596948879 h 593"/>
              <a:gd name="T18" fmla="*/ 2147483647 w 4435"/>
              <a:gd name="T19" fmla="*/ 82973287 h 593"/>
              <a:gd name="T20" fmla="*/ 2147483647 w 4435"/>
              <a:gd name="T21" fmla="*/ 17286635 h 593"/>
              <a:gd name="T22" fmla="*/ 2147483647 w 4435"/>
              <a:gd name="T23" fmla="*/ 0 h 593"/>
              <a:gd name="T24" fmla="*/ 159963620 w 4435"/>
              <a:gd name="T25" fmla="*/ 0 h 5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35"/>
              <a:gd name="T40" fmla="*/ 0 h 593"/>
              <a:gd name="T41" fmla="*/ 4435 w 4435"/>
              <a:gd name="T42" fmla="*/ 593 h 5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35" h="593">
                <a:moveTo>
                  <a:pt x="75" y="0"/>
                </a:moveTo>
                <a:lnTo>
                  <a:pt x="16" y="27"/>
                </a:lnTo>
                <a:lnTo>
                  <a:pt x="0" y="72"/>
                </a:lnTo>
                <a:lnTo>
                  <a:pt x="0" y="518"/>
                </a:lnTo>
                <a:lnTo>
                  <a:pt x="28" y="577"/>
                </a:lnTo>
                <a:lnTo>
                  <a:pt x="75" y="592"/>
                </a:lnTo>
                <a:lnTo>
                  <a:pt x="4361" y="592"/>
                </a:lnTo>
                <a:lnTo>
                  <a:pt x="4419" y="566"/>
                </a:lnTo>
                <a:lnTo>
                  <a:pt x="4436" y="518"/>
                </a:lnTo>
                <a:lnTo>
                  <a:pt x="4436" y="72"/>
                </a:lnTo>
                <a:lnTo>
                  <a:pt x="4407" y="15"/>
                </a:lnTo>
                <a:lnTo>
                  <a:pt x="4361" y="0"/>
                </a:lnTo>
                <a:lnTo>
                  <a:pt x="75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68" name="Freeform 46"/>
          <p:cNvSpPr>
            <a:spLocks/>
          </p:cNvSpPr>
          <p:nvPr/>
        </p:nvSpPr>
        <p:spPr bwMode="auto">
          <a:xfrm>
            <a:off x="1295400" y="3336925"/>
            <a:ext cx="6477000" cy="700088"/>
          </a:xfrm>
          <a:custGeom>
            <a:avLst/>
            <a:gdLst>
              <a:gd name="T0" fmla="*/ 170256454 w 4495"/>
              <a:gd name="T1" fmla="*/ 0 h 653"/>
              <a:gd name="T2" fmla="*/ 45679052 w 4495"/>
              <a:gd name="T3" fmla="*/ 28735769 h 653"/>
              <a:gd name="T4" fmla="*/ 0 w 4495"/>
              <a:gd name="T5" fmla="*/ 93103126 h 653"/>
              <a:gd name="T6" fmla="*/ 0 w 4495"/>
              <a:gd name="T7" fmla="*/ 656319121 h 653"/>
              <a:gd name="T8" fmla="*/ 53983164 w 4495"/>
              <a:gd name="T9" fmla="*/ 724134358 h 653"/>
              <a:gd name="T10" fmla="*/ 170256454 w 4495"/>
              <a:gd name="T11" fmla="*/ 749422214 h 653"/>
              <a:gd name="T12" fmla="*/ 2147483647 w 4495"/>
              <a:gd name="T13" fmla="*/ 749422214 h 653"/>
              <a:gd name="T14" fmla="*/ 2147483647 w 4495"/>
              <a:gd name="T15" fmla="*/ 720686453 h 653"/>
              <a:gd name="T16" fmla="*/ 2147483647 w 4495"/>
              <a:gd name="T17" fmla="*/ 656319121 h 653"/>
              <a:gd name="T18" fmla="*/ 2147483647 w 4495"/>
              <a:gd name="T19" fmla="*/ 93103126 h 653"/>
              <a:gd name="T20" fmla="*/ 2147483647 w 4495"/>
              <a:gd name="T21" fmla="*/ 25286792 h 653"/>
              <a:gd name="T22" fmla="*/ 2147483647 w 4495"/>
              <a:gd name="T23" fmla="*/ 0 h 653"/>
              <a:gd name="T24" fmla="*/ 170256454 w 4495"/>
              <a:gd name="T25" fmla="*/ 0 h 6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95"/>
              <a:gd name="T40" fmla="*/ 0 h 653"/>
              <a:gd name="T41" fmla="*/ 4495 w 4495"/>
              <a:gd name="T42" fmla="*/ 653 h 6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95" h="653">
                <a:moveTo>
                  <a:pt x="82" y="0"/>
                </a:moveTo>
                <a:lnTo>
                  <a:pt x="22" y="25"/>
                </a:lnTo>
                <a:lnTo>
                  <a:pt x="0" y="81"/>
                </a:lnTo>
                <a:lnTo>
                  <a:pt x="0" y="571"/>
                </a:lnTo>
                <a:lnTo>
                  <a:pt x="26" y="630"/>
                </a:lnTo>
                <a:lnTo>
                  <a:pt x="82" y="652"/>
                </a:lnTo>
                <a:lnTo>
                  <a:pt x="4414" y="652"/>
                </a:lnTo>
                <a:lnTo>
                  <a:pt x="4474" y="627"/>
                </a:lnTo>
                <a:lnTo>
                  <a:pt x="4496" y="571"/>
                </a:lnTo>
                <a:lnTo>
                  <a:pt x="4496" y="81"/>
                </a:lnTo>
                <a:lnTo>
                  <a:pt x="4470" y="22"/>
                </a:lnTo>
                <a:lnTo>
                  <a:pt x="4414" y="0"/>
                </a:lnTo>
                <a:lnTo>
                  <a:pt x="82" y="0"/>
                </a:lnTo>
                <a:close/>
              </a:path>
            </a:pathLst>
          </a:custGeom>
          <a:solidFill>
            <a:srgbClr val="32329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69" name="Freeform 48"/>
          <p:cNvSpPr>
            <a:spLocks/>
          </p:cNvSpPr>
          <p:nvPr/>
        </p:nvSpPr>
        <p:spPr bwMode="auto">
          <a:xfrm>
            <a:off x="1295400" y="3336925"/>
            <a:ext cx="6477000" cy="700088"/>
          </a:xfrm>
          <a:custGeom>
            <a:avLst/>
            <a:gdLst>
              <a:gd name="T0" fmla="*/ 170256454 w 4495"/>
              <a:gd name="T1" fmla="*/ 0 h 653"/>
              <a:gd name="T2" fmla="*/ 45679052 w 4495"/>
              <a:gd name="T3" fmla="*/ 28735769 h 653"/>
              <a:gd name="T4" fmla="*/ 0 w 4495"/>
              <a:gd name="T5" fmla="*/ 93103126 h 653"/>
              <a:gd name="T6" fmla="*/ 0 w 4495"/>
              <a:gd name="T7" fmla="*/ 656319121 h 653"/>
              <a:gd name="T8" fmla="*/ 53983164 w 4495"/>
              <a:gd name="T9" fmla="*/ 724134358 h 653"/>
              <a:gd name="T10" fmla="*/ 170256454 w 4495"/>
              <a:gd name="T11" fmla="*/ 749422214 h 653"/>
              <a:gd name="T12" fmla="*/ 2147483647 w 4495"/>
              <a:gd name="T13" fmla="*/ 749422214 h 653"/>
              <a:gd name="T14" fmla="*/ 2147483647 w 4495"/>
              <a:gd name="T15" fmla="*/ 720686453 h 653"/>
              <a:gd name="T16" fmla="*/ 2147483647 w 4495"/>
              <a:gd name="T17" fmla="*/ 656319121 h 653"/>
              <a:gd name="T18" fmla="*/ 2147483647 w 4495"/>
              <a:gd name="T19" fmla="*/ 93103126 h 653"/>
              <a:gd name="T20" fmla="*/ 2147483647 w 4495"/>
              <a:gd name="T21" fmla="*/ 25286792 h 653"/>
              <a:gd name="T22" fmla="*/ 2147483647 w 4495"/>
              <a:gd name="T23" fmla="*/ 0 h 653"/>
              <a:gd name="T24" fmla="*/ 170256454 w 4495"/>
              <a:gd name="T25" fmla="*/ 0 h 6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95"/>
              <a:gd name="T40" fmla="*/ 0 h 653"/>
              <a:gd name="T41" fmla="*/ 4495 w 4495"/>
              <a:gd name="T42" fmla="*/ 653 h 6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95" h="653">
                <a:moveTo>
                  <a:pt x="82" y="0"/>
                </a:moveTo>
                <a:lnTo>
                  <a:pt x="22" y="25"/>
                </a:lnTo>
                <a:lnTo>
                  <a:pt x="0" y="81"/>
                </a:lnTo>
                <a:lnTo>
                  <a:pt x="0" y="571"/>
                </a:lnTo>
                <a:lnTo>
                  <a:pt x="26" y="630"/>
                </a:lnTo>
                <a:lnTo>
                  <a:pt x="82" y="652"/>
                </a:lnTo>
                <a:lnTo>
                  <a:pt x="4414" y="652"/>
                </a:lnTo>
                <a:lnTo>
                  <a:pt x="4474" y="627"/>
                </a:lnTo>
                <a:lnTo>
                  <a:pt x="4496" y="571"/>
                </a:lnTo>
                <a:lnTo>
                  <a:pt x="4496" y="81"/>
                </a:lnTo>
                <a:lnTo>
                  <a:pt x="4470" y="22"/>
                </a:lnTo>
                <a:lnTo>
                  <a:pt x="4414" y="0"/>
                </a:lnTo>
                <a:lnTo>
                  <a:pt x="82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0" name="Freeform 50"/>
          <p:cNvSpPr>
            <a:spLocks/>
          </p:cNvSpPr>
          <p:nvPr/>
        </p:nvSpPr>
        <p:spPr bwMode="auto">
          <a:xfrm>
            <a:off x="1295400" y="5487988"/>
            <a:ext cx="6477000" cy="636587"/>
          </a:xfrm>
          <a:custGeom>
            <a:avLst/>
            <a:gdLst>
              <a:gd name="T0" fmla="*/ 147728913 w 4615"/>
              <a:gd name="T1" fmla="*/ 0 h 595"/>
              <a:gd name="T2" fmla="*/ 33485315 w 4615"/>
              <a:gd name="T3" fmla="*/ 32050813 h 595"/>
              <a:gd name="T4" fmla="*/ 0 w 4615"/>
              <a:gd name="T5" fmla="*/ 85850442 h 595"/>
              <a:gd name="T6" fmla="*/ 0 w 4615"/>
              <a:gd name="T7" fmla="*/ 596375052 h 595"/>
              <a:gd name="T8" fmla="*/ 55152040 w 4615"/>
              <a:gd name="T9" fmla="*/ 662766235 h 595"/>
              <a:gd name="T10" fmla="*/ 147728913 w 4615"/>
              <a:gd name="T11" fmla="*/ 682225461 h 595"/>
              <a:gd name="T12" fmla="*/ 2147483647 w 4615"/>
              <a:gd name="T13" fmla="*/ 682225461 h 595"/>
              <a:gd name="T14" fmla="*/ 2147483647 w 4615"/>
              <a:gd name="T15" fmla="*/ 650174656 h 595"/>
              <a:gd name="T16" fmla="*/ 2147483647 w 4615"/>
              <a:gd name="T17" fmla="*/ 596375052 h 595"/>
              <a:gd name="T18" fmla="*/ 2147483647 w 4615"/>
              <a:gd name="T19" fmla="*/ 85850442 h 595"/>
              <a:gd name="T20" fmla="*/ 2147483647 w 4615"/>
              <a:gd name="T21" fmla="*/ 19459235 h 595"/>
              <a:gd name="T22" fmla="*/ 2147483647 w 4615"/>
              <a:gd name="T23" fmla="*/ 0 h 595"/>
              <a:gd name="T24" fmla="*/ 147728913 w 4615"/>
              <a:gd name="T25" fmla="*/ 0 h 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15"/>
              <a:gd name="T40" fmla="*/ 0 h 595"/>
              <a:gd name="T41" fmla="*/ 4615 w 4615"/>
              <a:gd name="T42" fmla="*/ 595 h 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15" h="595">
                <a:moveTo>
                  <a:pt x="75" y="0"/>
                </a:moveTo>
                <a:lnTo>
                  <a:pt x="17" y="28"/>
                </a:lnTo>
                <a:lnTo>
                  <a:pt x="0" y="75"/>
                </a:lnTo>
                <a:lnTo>
                  <a:pt x="0" y="521"/>
                </a:lnTo>
                <a:lnTo>
                  <a:pt x="28" y="579"/>
                </a:lnTo>
                <a:lnTo>
                  <a:pt x="75" y="596"/>
                </a:lnTo>
                <a:lnTo>
                  <a:pt x="4541" y="596"/>
                </a:lnTo>
                <a:lnTo>
                  <a:pt x="4599" y="568"/>
                </a:lnTo>
                <a:lnTo>
                  <a:pt x="4616" y="521"/>
                </a:lnTo>
                <a:lnTo>
                  <a:pt x="4616" y="75"/>
                </a:lnTo>
                <a:lnTo>
                  <a:pt x="4588" y="17"/>
                </a:lnTo>
                <a:lnTo>
                  <a:pt x="4541" y="0"/>
                </a:lnTo>
                <a:lnTo>
                  <a:pt x="75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1" name="Freeform 52"/>
          <p:cNvSpPr>
            <a:spLocks/>
          </p:cNvSpPr>
          <p:nvPr/>
        </p:nvSpPr>
        <p:spPr bwMode="auto">
          <a:xfrm>
            <a:off x="1295400" y="5487988"/>
            <a:ext cx="6477000" cy="636587"/>
          </a:xfrm>
          <a:custGeom>
            <a:avLst/>
            <a:gdLst>
              <a:gd name="T0" fmla="*/ 147728913 w 4615"/>
              <a:gd name="T1" fmla="*/ 0 h 595"/>
              <a:gd name="T2" fmla="*/ 33485315 w 4615"/>
              <a:gd name="T3" fmla="*/ 32050813 h 595"/>
              <a:gd name="T4" fmla="*/ 0 w 4615"/>
              <a:gd name="T5" fmla="*/ 85850442 h 595"/>
              <a:gd name="T6" fmla="*/ 0 w 4615"/>
              <a:gd name="T7" fmla="*/ 596375052 h 595"/>
              <a:gd name="T8" fmla="*/ 55152040 w 4615"/>
              <a:gd name="T9" fmla="*/ 662766235 h 595"/>
              <a:gd name="T10" fmla="*/ 147728913 w 4615"/>
              <a:gd name="T11" fmla="*/ 682225461 h 595"/>
              <a:gd name="T12" fmla="*/ 2147483647 w 4615"/>
              <a:gd name="T13" fmla="*/ 682225461 h 595"/>
              <a:gd name="T14" fmla="*/ 2147483647 w 4615"/>
              <a:gd name="T15" fmla="*/ 650174656 h 595"/>
              <a:gd name="T16" fmla="*/ 2147483647 w 4615"/>
              <a:gd name="T17" fmla="*/ 596375052 h 595"/>
              <a:gd name="T18" fmla="*/ 2147483647 w 4615"/>
              <a:gd name="T19" fmla="*/ 85850442 h 595"/>
              <a:gd name="T20" fmla="*/ 2147483647 w 4615"/>
              <a:gd name="T21" fmla="*/ 19459235 h 595"/>
              <a:gd name="T22" fmla="*/ 2147483647 w 4615"/>
              <a:gd name="T23" fmla="*/ 0 h 595"/>
              <a:gd name="T24" fmla="*/ 147728913 w 4615"/>
              <a:gd name="T25" fmla="*/ 0 h 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15"/>
              <a:gd name="T40" fmla="*/ 0 h 595"/>
              <a:gd name="T41" fmla="*/ 4615 w 4615"/>
              <a:gd name="T42" fmla="*/ 595 h 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15" h="595">
                <a:moveTo>
                  <a:pt x="75" y="0"/>
                </a:moveTo>
                <a:lnTo>
                  <a:pt x="17" y="28"/>
                </a:lnTo>
                <a:lnTo>
                  <a:pt x="0" y="75"/>
                </a:lnTo>
                <a:lnTo>
                  <a:pt x="0" y="521"/>
                </a:lnTo>
                <a:lnTo>
                  <a:pt x="28" y="579"/>
                </a:lnTo>
                <a:lnTo>
                  <a:pt x="75" y="596"/>
                </a:lnTo>
                <a:lnTo>
                  <a:pt x="4541" y="596"/>
                </a:lnTo>
                <a:lnTo>
                  <a:pt x="4599" y="568"/>
                </a:lnTo>
                <a:lnTo>
                  <a:pt x="4616" y="521"/>
                </a:lnTo>
                <a:lnTo>
                  <a:pt x="4616" y="75"/>
                </a:lnTo>
                <a:lnTo>
                  <a:pt x="4588" y="17"/>
                </a:lnTo>
                <a:lnTo>
                  <a:pt x="4541" y="0"/>
                </a:lnTo>
                <a:lnTo>
                  <a:pt x="75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2" name="Freeform 70"/>
          <p:cNvSpPr>
            <a:spLocks/>
          </p:cNvSpPr>
          <p:nvPr/>
        </p:nvSpPr>
        <p:spPr bwMode="auto">
          <a:xfrm>
            <a:off x="533400" y="1524000"/>
            <a:ext cx="304800" cy="4648200"/>
          </a:xfrm>
          <a:custGeom>
            <a:avLst/>
            <a:gdLst>
              <a:gd name="T0" fmla="*/ 263920241 w 175"/>
              <a:gd name="T1" fmla="*/ 0 h 3655"/>
              <a:gd name="T2" fmla="*/ 0 w 175"/>
              <a:gd name="T3" fmla="*/ 672803879 h 3655"/>
              <a:gd name="T4" fmla="*/ 191114813 w 175"/>
              <a:gd name="T5" fmla="*/ 672803879 h 3655"/>
              <a:gd name="T6" fmla="*/ 191114813 w 175"/>
              <a:gd name="T7" fmla="*/ 2147483647 h 3655"/>
              <a:gd name="T8" fmla="*/ 342793745 w 175"/>
              <a:gd name="T9" fmla="*/ 2147483647 h 3655"/>
              <a:gd name="T10" fmla="*/ 342793745 w 175"/>
              <a:gd name="T11" fmla="*/ 672803879 h 3655"/>
              <a:gd name="T12" fmla="*/ 533908612 w 175"/>
              <a:gd name="T13" fmla="*/ 672803879 h 3655"/>
              <a:gd name="T14" fmla="*/ 263920241 w 175"/>
              <a:gd name="T15" fmla="*/ 0 h 36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"/>
              <a:gd name="T25" fmla="*/ 0 h 3655"/>
              <a:gd name="T26" fmla="*/ 175 w 175"/>
              <a:gd name="T27" fmla="*/ 3655 h 36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" h="3655">
                <a:moveTo>
                  <a:pt x="87" y="0"/>
                </a:moveTo>
                <a:lnTo>
                  <a:pt x="0" y="416"/>
                </a:lnTo>
                <a:lnTo>
                  <a:pt x="63" y="416"/>
                </a:lnTo>
                <a:lnTo>
                  <a:pt x="63" y="3656"/>
                </a:lnTo>
                <a:lnTo>
                  <a:pt x="113" y="3656"/>
                </a:lnTo>
                <a:lnTo>
                  <a:pt x="113" y="416"/>
                </a:lnTo>
                <a:lnTo>
                  <a:pt x="176" y="416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Freeform 70"/>
          <p:cNvSpPr>
            <a:spLocks/>
          </p:cNvSpPr>
          <p:nvPr/>
        </p:nvSpPr>
        <p:spPr bwMode="auto">
          <a:xfrm rot="10800000">
            <a:off x="8305800" y="1524000"/>
            <a:ext cx="304800" cy="4572000"/>
          </a:xfrm>
          <a:custGeom>
            <a:avLst/>
            <a:gdLst>
              <a:gd name="T0" fmla="*/ 263920241 w 175"/>
              <a:gd name="T1" fmla="*/ 0 h 3655"/>
              <a:gd name="T2" fmla="*/ 0 w 175"/>
              <a:gd name="T3" fmla="*/ 650925192 h 3655"/>
              <a:gd name="T4" fmla="*/ 191114813 w 175"/>
              <a:gd name="T5" fmla="*/ 650925192 h 3655"/>
              <a:gd name="T6" fmla="*/ 191114813 w 175"/>
              <a:gd name="T7" fmla="*/ 2147483647 h 3655"/>
              <a:gd name="T8" fmla="*/ 342793745 w 175"/>
              <a:gd name="T9" fmla="*/ 2147483647 h 3655"/>
              <a:gd name="T10" fmla="*/ 342793745 w 175"/>
              <a:gd name="T11" fmla="*/ 650925192 h 3655"/>
              <a:gd name="T12" fmla="*/ 533908612 w 175"/>
              <a:gd name="T13" fmla="*/ 650925192 h 3655"/>
              <a:gd name="T14" fmla="*/ 263920241 w 175"/>
              <a:gd name="T15" fmla="*/ 0 h 36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"/>
              <a:gd name="T25" fmla="*/ 0 h 3655"/>
              <a:gd name="T26" fmla="*/ 175 w 175"/>
              <a:gd name="T27" fmla="*/ 3655 h 36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" h="3655">
                <a:moveTo>
                  <a:pt x="87" y="0"/>
                </a:moveTo>
                <a:lnTo>
                  <a:pt x="0" y="416"/>
                </a:lnTo>
                <a:lnTo>
                  <a:pt x="63" y="416"/>
                </a:lnTo>
                <a:lnTo>
                  <a:pt x="63" y="3656"/>
                </a:lnTo>
                <a:lnTo>
                  <a:pt x="113" y="3656"/>
                </a:lnTo>
                <a:lnTo>
                  <a:pt x="113" y="416"/>
                </a:lnTo>
                <a:lnTo>
                  <a:pt x="176" y="416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1" name="سهم للأسفل 80"/>
          <p:cNvSpPr/>
          <p:nvPr/>
        </p:nvSpPr>
        <p:spPr>
          <a:xfrm>
            <a:off x="4648200" y="2209800"/>
            <a:ext cx="304800" cy="990600"/>
          </a:xfrm>
          <a:prstGeom prst="downArrow">
            <a:avLst>
              <a:gd name="adj1" fmla="val 27846"/>
              <a:gd name="adj2" fmla="val 6846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2" name="سهم للأسفل 81"/>
          <p:cNvSpPr/>
          <p:nvPr/>
        </p:nvSpPr>
        <p:spPr>
          <a:xfrm>
            <a:off x="4648200" y="4343400"/>
            <a:ext cx="304800" cy="990600"/>
          </a:xfrm>
          <a:prstGeom prst="downArrow">
            <a:avLst>
              <a:gd name="adj1" fmla="val 27846"/>
              <a:gd name="adj2" fmla="val 6846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3" name="سهم للأسفل 82"/>
          <p:cNvSpPr/>
          <p:nvPr/>
        </p:nvSpPr>
        <p:spPr>
          <a:xfrm rot="10800000">
            <a:off x="4343400" y="4343400"/>
            <a:ext cx="304800" cy="990600"/>
          </a:xfrm>
          <a:prstGeom prst="downArrow">
            <a:avLst>
              <a:gd name="adj1" fmla="val 27846"/>
              <a:gd name="adj2" fmla="val 684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4" name="سهم للأسفل 83"/>
          <p:cNvSpPr/>
          <p:nvPr/>
        </p:nvSpPr>
        <p:spPr>
          <a:xfrm rot="10800000">
            <a:off x="4343400" y="2209800"/>
            <a:ext cx="304800" cy="990600"/>
          </a:xfrm>
          <a:prstGeom prst="downArrow">
            <a:avLst>
              <a:gd name="adj1" fmla="val 27846"/>
              <a:gd name="adj2" fmla="val 6846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1278" name="مربع نص 84"/>
          <p:cNvSpPr txBox="1">
            <a:spLocks noChangeArrowheads="1"/>
          </p:cNvSpPr>
          <p:nvPr/>
        </p:nvSpPr>
        <p:spPr bwMode="auto">
          <a:xfrm>
            <a:off x="4233863" y="1473200"/>
            <a:ext cx="871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GAS</a:t>
            </a:r>
          </a:p>
        </p:txBody>
      </p:sp>
      <p:sp>
        <p:nvSpPr>
          <p:cNvPr id="11279" name="مربع نص 85"/>
          <p:cNvSpPr txBox="1">
            <a:spLocks noChangeArrowheads="1"/>
          </p:cNvSpPr>
          <p:nvPr/>
        </p:nvSpPr>
        <p:spPr bwMode="auto">
          <a:xfrm>
            <a:off x="3976688" y="337820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LIQUID</a:t>
            </a:r>
          </a:p>
        </p:txBody>
      </p:sp>
      <p:sp>
        <p:nvSpPr>
          <p:cNvPr id="11280" name="مربع نص 86"/>
          <p:cNvSpPr txBox="1">
            <a:spLocks noChangeArrowheads="1"/>
          </p:cNvSpPr>
          <p:nvPr/>
        </p:nvSpPr>
        <p:spPr bwMode="auto">
          <a:xfrm>
            <a:off x="4038600" y="5511800"/>
            <a:ext cx="1176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SOLID</a:t>
            </a:r>
          </a:p>
        </p:txBody>
      </p:sp>
      <p:sp>
        <p:nvSpPr>
          <p:cNvPr id="11281" name="مربع نص 87"/>
          <p:cNvSpPr txBox="1">
            <a:spLocks noChangeArrowheads="1"/>
          </p:cNvSpPr>
          <p:nvPr/>
        </p:nvSpPr>
        <p:spPr bwMode="auto">
          <a:xfrm>
            <a:off x="1066800" y="22098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Vaporization</a:t>
            </a:r>
          </a:p>
          <a:p>
            <a:r>
              <a:rPr lang="en-GB"/>
              <a:t>(heat or reduce pressure)</a:t>
            </a:r>
          </a:p>
        </p:txBody>
      </p:sp>
      <p:sp>
        <p:nvSpPr>
          <p:cNvPr id="11282" name="مربع نص 88"/>
          <p:cNvSpPr txBox="1">
            <a:spLocks noChangeArrowheads="1"/>
          </p:cNvSpPr>
          <p:nvPr/>
        </p:nvSpPr>
        <p:spPr bwMode="auto">
          <a:xfrm>
            <a:off x="4876800" y="2209800"/>
            <a:ext cx="3487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Condensation</a:t>
            </a:r>
          </a:p>
          <a:p>
            <a:r>
              <a:rPr lang="en-GB"/>
              <a:t>(cool or increase pressure)</a:t>
            </a:r>
          </a:p>
        </p:txBody>
      </p:sp>
      <p:sp>
        <p:nvSpPr>
          <p:cNvPr id="11283" name="مربع نص 90"/>
          <p:cNvSpPr txBox="1">
            <a:spLocks noChangeArrowheads="1"/>
          </p:cNvSpPr>
          <p:nvPr/>
        </p:nvSpPr>
        <p:spPr bwMode="auto">
          <a:xfrm>
            <a:off x="2514600" y="4343400"/>
            <a:ext cx="1220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Melting</a:t>
            </a:r>
          </a:p>
          <a:p>
            <a:r>
              <a:rPr lang="en-GB"/>
              <a:t>  (heat)</a:t>
            </a:r>
          </a:p>
        </p:txBody>
      </p:sp>
      <p:sp>
        <p:nvSpPr>
          <p:cNvPr id="11284" name="مربع نص 92"/>
          <p:cNvSpPr txBox="1">
            <a:spLocks noChangeArrowheads="1"/>
          </p:cNvSpPr>
          <p:nvPr/>
        </p:nvSpPr>
        <p:spPr bwMode="auto">
          <a:xfrm>
            <a:off x="5562600" y="4343400"/>
            <a:ext cx="130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Freezing</a:t>
            </a:r>
          </a:p>
          <a:p>
            <a:r>
              <a:rPr lang="en-GB"/>
              <a:t>  (cool)</a:t>
            </a:r>
          </a:p>
        </p:txBody>
      </p:sp>
      <p:sp>
        <p:nvSpPr>
          <p:cNvPr id="11285" name="مربع نص 93"/>
          <p:cNvSpPr txBox="1">
            <a:spLocks noChangeArrowheads="1"/>
          </p:cNvSpPr>
          <p:nvPr/>
        </p:nvSpPr>
        <p:spPr bwMode="auto">
          <a:xfrm rot="5400000">
            <a:off x="7203282" y="3693318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Liberates Energy </a:t>
            </a:r>
          </a:p>
        </p:txBody>
      </p:sp>
      <p:sp>
        <p:nvSpPr>
          <p:cNvPr id="11286" name="مربع نص 94"/>
          <p:cNvSpPr txBox="1">
            <a:spLocks noChangeArrowheads="1"/>
          </p:cNvSpPr>
          <p:nvPr/>
        </p:nvSpPr>
        <p:spPr bwMode="auto">
          <a:xfrm rot="-5400000">
            <a:off x="-1373981" y="4036219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Requires Energy </a:t>
            </a:r>
          </a:p>
        </p:txBody>
      </p:sp>
      <p:sp>
        <p:nvSpPr>
          <p:cNvPr id="11287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2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 Three States of Matter:  Effect of a Hot Poker on a Block of 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6CE89-25D8-4A5B-B9A9-887E8120BDD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2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 Three States of Matter:  Effect of a Hot Poker on a Block of Ice</a:t>
            </a:r>
          </a:p>
        </p:txBody>
      </p:sp>
      <p:grpSp>
        <p:nvGrpSpPr>
          <p:cNvPr id="12292" name="Group 12"/>
          <p:cNvGrpSpPr>
            <a:grpSpLocks/>
          </p:cNvGrpSpPr>
          <p:nvPr/>
        </p:nvGrpSpPr>
        <p:grpSpPr bwMode="auto">
          <a:xfrm>
            <a:off x="1981200" y="1219200"/>
            <a:ext cx="5257800" cy="5334000"/>
            <a:chOff x="1248" y="768"/>
            <a:chExt cx="3312" cy="3360"/>
          </a:xfrm>
        </p:grpSpPr>
        <p:pic>
          <p:nvPicPr>
            <p:cNvPr id="12293" name="Picture 8" descr="01_07"/>
            <p:cNvPicPr>
              <a:picLocks noChangeAspect="1" noChangeArrowheads="1"/>
            </p:cNvPicPr>
            <p:nvPr/>
          </p:nvPicPr>
          <p:blipFill>
            <a:blip r:embed="rId2"/>
            <a:srcRect l="13542" t="2777" r="14583"/>
            <a:stretch>
              <a:fillRect/>
            </a:stretch>
          </p:blipFill>
          <p:spPr bwMode="auto">
            <a:xfrm>
              <a:off x="1248" y="768"/>
              <a:ext cx="3312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Text Box 9"/>
            <p:cNvSpPr txBox="1">
              <a:spLocks noChangeArrowheads="1"/>
            </p:cNvSpPr>
            <p:nvPr/>
          </p:nvSpPr>
          <p:spPr bwMode="auto">
            <a:xfrm>
              <a:off x="3768" y="3472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solid</a:t>
              </a:r>
            </a:p>
          </p:txBody>
        </p:sp>
        <p:sp>
          <p:nvSpPr>
            <p:cNvPr id="12295" name="Text Box 10"/>
            <p:cNvSpPr txBox="1">
              <a:spLocks noChangeArrowheads="1"/>
            </p:cNvSpPr>
            <p:nvPr/>
          </p:nvSpPr>
          <p:spPr bwMode="auto">
            <a:xfrm>
              <a:off x="1344" y="3504"/>
              <a:ext cx="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liquid</a:t>
              </a:r>
            </a:p>
          </p:txBody>
        </p:sp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3206" y="985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AD1BF-29D7-4613-B2B7-DC3C920B85F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physical change</a:t>
            </a:r>
            <a:r>
              <a:rPr lang="en-US" sz="2800"/>
              <a:t> does not alter the composition or identity of a substance.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30162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chemical change</a:t>
            </a:r>
            <a:r>
              <a:rPr lang="en-US" sz="2800"/>
              <a:t> alters the composition or identity of the substance(s) involved.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47775" y="2101850"/>
            <a:ext cx="6738938" cy="946150"/>
            <a:chOff x="786" y="1152"/>
            <a:chExt cx="4245" cy="596"/>
          </a:xfrm>
        </p:grpSpPr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786" y="1305"/>
              <a:ext cx="11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ice melting</a:t>
              </a:r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3243" y="1152"/>
              <a:ext cx="17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sugar dissolving </a:t>
              </a:r>
            </a:p>
            <a:p>
              <a:r>
                <a:rPr lang="en-US" sz="2800"/>
                <a:t>in water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4086225"/>
            <a:ext cx="7391400" cy="2695575"/>
            <a:chOff x="384" y="2574"/>
            <a:chExt cx="4656" cy="1698"/>
          </a:xfrm>
        </p:grpSpPr>
        <p:pic>
          <p:nvPicPr>
            <p:cNvPr id="13320" name="Picture 16"/>
            <p:cNvPicPr>
              <a:picLocks noChangeAspect="1" noChangeArrowheads="1"/>
            </p:cNvPicPr>
            <p:nvPr/>
          </p:nvPicPr>
          <p:blipFill>
            <a:blip r:embed="rId2"/>
            <a:srcRect t="13747"/>
            <a:stretch>
              <a:fillRect/>
            </a:stretch>
          </p:blipFill>
          <p:spPr bwMode="auto">
            <a:xfrm>
              <a:off x="2416" y="2574"/>
              <a:ext cx="262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17"/>
            <p:cNvSpPr txBox="1">
              <a:spLocks noChangeArrowheads="1"/>
            </p:cNvSpPr>
            <p:nvPr/>
          </p:nvSpPr>
          <p:spPr bwMode="auto">
            <a:xfrm>
              <a:off x="384" y="3164"/>
              <a:ext cx="17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hydrogen burns in air to form water</a:t>
              </a:r>
            </a:p>
          </p:txBody>
        </p:sp>
      </p:grp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2844800" y="298450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Types of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457200" y="630238"/>
            <a:ext cx="830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b="1" dirty="0">
                <a:ea typeface="Arial" pitchFamily="34" charset="0"/>
                <a:cs typeface="Arial" pitchFamily="34" charset="0"/>
              </a:rPr>
              <a:t>PROBLEM:  </a:t>
            </a:r>
            <a:r>
              <a:rPr lang="en-US" b="1" dirty="0">
                <a:solidFill>
                  <a:srgbClr val="FF0000"/>
                </a:solidFill>
                <a:ea typeface="Arial" pitchFamily="34" charset="0"/>
                <a:cs typeface="Arial" pitchFamily="34" charset="0"/>
              </a:rPr>
              <a:t>Decide whether each of the following process is primarily a physical or a chemical change, and explain briefly.</a:t>
            </a:r>
            <a:endParaRPr lang="en-GB" dirty="0">
              <a:cs typeface="Arial" pitchFamily="34" charset="0"/>
            </a:endParaRPr>
          </a:p>
          <a:p>
            <a:pPr marL="457200" indent="-457200" algn="l" eaLnBrk="0" hangingPunct="0">
              <a:lnSpc>
                <a:spcPct val="150000"/>
              </a:lnSpc>
              <a:buFontTx/>
              <a:buAutoNum type="alphaLcParenBoth"/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Frost forms as the temperature drops on a humid winter night. </a:t>
            </a:r>
          </a:p>
          <a:p>
            <a:pPr marL="457200" indent="-457200"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(b) Dynamite explodes to form a mixture of gases.</a:t>
            </a:r>
            <a:endParaRPr lang="en-GB" dirty="0">
              <a:ea typeface="Arial" pitchFamily="34" charset="0"/>
              <a:cs typeface="Arial" pitchFamily="34" charset="0"/>
            </a:endParaRPr>
          </a:p>
          <a:p>
            <a:pPr marL="457200" indent="-457200"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(c) Dissolving sugar and water.</a:t>
            </a:r>
            <a:endParaRPr lang="en-GB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(d) A silver fork tarnishes in air.</a:t>
            </a:r>
            <a:endParaRPr lang="en-GB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defRPr/>
            </a:pPr>
            <a:r>
              <a:rPr lang="en-US" b="1" dirty="0">
                <a:ea typeface="Arial" pitchFamily="34" charset="0"/>
                <a:cs typeface="Arial" pitchFamily="34" charset="0"/>
              </a:rPr>
              <a:t>Criteria: “Does the substance </a:t>
            </a:r>
            <a:r>
              <a:rPr lang="en-US" b="1" dirty="0">
                <a:solidFill>
                  <a:srgbClr val="FF0000"/>
                </a:solidFill>
                <a:ea typeface="Arial" pitchFamily="34" charset="0"/>
                <a:cs typeface="Arial" pitchFamily="34" charset="0"/>
              </a:rPr>
              <a:t>change composition </a:t>
            </a:r>
            <a:r>
              <a:rPr lang="en-US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ea typeface="Arial" pitchFamily="34" charset="0"/>
                <a:cs typeface="Arial" pitchFamily="34" charset="0"/>
              </a:rPr>
              <a:t>just change form</a:t>
            </a:r>
            <a:r>
              <a:rPr lang="en-US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?”</a:t>
            </a:r>
            <a:endParaRPr lang="en-GB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533400" y="885825"/>
            <a:ext cx="41148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ea typeface="Arial" pitchFamily="34" charset="0"/>
                <a:cs typeface="Arial" pitchFamily="34" charset="0"/>
              </a:rPr>
              <a:t>SOLUTION:</a:t>
            </a:r>
            <a:endParaRPr lang="en-GB" dirty="0">
              <a:solidFill>
                <a:srgbClr val="FF0000"/>
              </a:solidFill>
              <a:cs typeface="Arial" pitchFamily="34" charset="0"/>
            </a:endParaRPr>
          </a:p>
          <a:p>
            <a:pPr marL="457200" indent="-457200" algn="l" eaLnBrk="0" hangingPunct="0">
              <a:lnSpc>
                <a:spcPct val="150000"/>
              </a:lnSpc>
              <a:buFontTx/>
              <a:buAutoNum type="alphaLcParenBoth"/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physical change              </a:t>
            </a:r>
          </a:p>
          <a:p>
            <a:pPr marL="457200" indent="-457200"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(b) chemical change</a:t>
            </a:r>
            <a:endParaRPr lang="en-GB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(c) physical change           </a:t>
            </a:r>
          </a:p>
          <a:p>
            <a:pPr algn="l" eaLnBrk="0" hangingPunct="0">
              <a:lnSpc>
                <a:spcPct val="150000"/>
              </a:lnSpc>
              <a:defRPr/>
            </a:pPr>
            <a:r>
              <a:rPr lang="en-US" dirty="0">
                <a:ea typeface="Arial" pitchFamily="34" charset="0"/>
                <a:cs typeface="Arial" pitchFamily="34" charset="0"/>
              </a:rPr>
              <a:t>(d) chemical change</a:t>
            </a:r>
            <a:r>
              <a:rPr lang="en-GB" dirty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99D26-36E5-478C-9487-9307C4B1F43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 </a:t>
            </a:r>
            <a:r>
              <a:rPr lang="en-US" sz="2800" b="1" i="1"/>
              <a:t>extensive property </a:t>
            </a:r>
            <a:r>
              <a:rPr lang="en-US" sz="2800"/>
              <a:t>of a material depends upon how much matter is is being considered.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 </a:t>
            </a:r>
            <a:r>
              <a:rPr lang="en-US" sz="2800" b="1" i="1"/>
              <a:t>intensive property </a:t>
            </a:r>
            <a:r>
              <a:rPr lang="en-US" sz="2800"/>
              <a:t>of a material </a:t>
            </a:r>
            <a:r>
              <a:rPr lang="en-US" sz="2800">
                <a:solidFill>
                  <a:srgbClr val="FF0000"/>
                </a:solidFill>
              </a:rPr>
              <a:t>does not</a:t>
            </a:r>
            <a:r>
              <a:rPr lang="en-US" sz="2800"/>
              <a:t> depend upon how much matter is is being considered.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0200" y="1981200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mass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length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volume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600200" y="5076825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density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temperature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color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366838" y="92075"/>
            <a:ext cx="643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Extensive and Intensive Properties</a:t>
            </a: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446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11287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4724400"/>
            <a:ext cx="293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build="p" autoUpdateAnimBg="0"/>
      <p:bldP spid="3584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374FD-EB42-4FF2-BB2C-6B655DBF579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Text Box 138"/>
          <p:cNvSpPr txBox="1">
            <a:spLocks noChangeArrowheads="1"/>
          </p:cNvSpPr>
          <p:nvPr/>
        </p:nvSpPr>
        <p:spPr bwMode="auto">
          <a:xfrm>
            <a:off x="1528763" y="258763"/>
            <a:ext cx="6138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International System of Units (SI)</a:t>
            </a:r>
          </a:p>
        </p:txBody>
      </p:sp>
      <p:pic>
        <p:nvPicPr>
          <p:cNvPr id="17412" name="Picture 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21E94-4C8C-4060-B367-F9592665AD16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A4149E-8A81-4BBB-AEDE-F8797863379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800" y="304800"/>
            <a:ext cx="902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/>
              <a:t>Volume</a:t>
            </a:r>
            <a:r>
              <a:rPr lang="en-US" sz="2800"/>
              <a:t> – SI derived unit for volume is cubic meter (m</a:t>
            </a:r>
            <a:r>
              <a:rPr lang="en-US" sz="2800" baseline="30000"/>
              <a:t>3</a:t>
            </a:r>
            <a:r>
              <a:rPr lang="en-US" sz="2800"/>
              <a:t>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51213" y="990600"/>
            <a:ext cx="557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cm</a:t>
            </a:r>
            <a:r>
              <a:rPr lang="en-US" sz="2800" baseline="30000"/>
              <a:t>3</a:t>
            </a:r>
            <a:r>
              <a:rPr lang="en-US" sz="2800"/>
              <a:t> = (1 x 10</a:t>
            </a:r>
            <a:r>
              <a:rPr lang="en-US" sz="2800" baseline="30000"/>
              <a:t>-2</a:t>
            </a:r>
            <a:r>
              <a:rPr lang="en-US" sz="2800"/>
              <a:t> m)</a:t>
            </a:r>
            <a:r>
              <a:rPr lang="en-US" sz="2800" baseline="30000"/>
              <a:t>3</a:t>
            </a:r>
            <a:r>
              <a:rPr lang="en-US" sz="2800"/>
              <a:t> = 1 x 10</a:t>
            </a:r>
            <a:r>
              <a:rPr lang="en-US" sz="2800" baseline="30000"/>
              <a:t>-6</a:t>
            </a:r>
            <a:r>
              <a:rPr lang="en-US" sz="2800"/>
              <a:t>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40100" y="1651000"/>
            <a:ext cx="559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dm</a:t>
            </a:r>
            <a:r>
              <a:rPr lang="en-US" sz="2800" baseline="30000"/>
              <a:t>3</a:t>
            </a:r>
            <a:r>
              <a:rPr lang="en-US" sz="2800"/>
              <a:t> = (1 x 10</a:t>
            </a:r>
            <a:r>
              <a:rPr lang="en-US" sz="2800" baseline="30000"/>
              <a:t>-1</a:t>
            </a:r>
            <a:r>
              <a:rPr lang="en-US" sz="2800"/>
              <a:t> m)</a:t>
            </a:r>
            <a:r>
              <a:rPr lang="en-US" sz="2800" baseline="30000"/>
              <a:t>3</a:t>
            </a:r>
            <a:r>
              <a:rPr lang="en-US" sz="2800"/>
              <a:t> = 1 x 10</a:t>
            </a:r>
            <a:r>
              <a:rPr lang="en-US" sz="2800" baseline="30000"/>
              <a:t>-3</a:t>
            </a:r>
            <a:r>
              <a:rPr lang="en-US" sz="2800"/>
              <a:t>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81363" y="2311400"/>
            <a:ext cx="5710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L = 1000 mL = 1000 cm</a:t>
            </a:r>
            <a:r>
              <a:rPr lang="en-US" sz="2800" baseline="30000"/>
              <a:t>3</a:t>
            </a:r>
            <a:r>
              <a:rPr lang="en-US" sz="2800"/>
              <a:t> = 1 dm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64113" y="2971800"/>
            <a:ext cx="2344737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mL = 1 cm</a:t>
            </a:r>
            <a:r>
              <a:rPr lang="en-US" sz="2800" baseline="30000"/>
              <a:t>3</a:t>
            </a:r>
            <a:endParaRPr lang="en-US" sz="2800"/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2"/>
          <a:srcRect l="61882" t="13501" r="9001"/>
          <a:stretch>
            <a:fillRect/>
          </a:stretch>
        </p:blipFill>
        <p:spPr bwMode="auto">
          <a:xfrm>
            <a:off x="7508875" y="2895600"/>
            <a:ext cx="1635125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0654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0577C-4646-41E1-80D4-9101FEBC2EF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6400" y="2971800"/>
            <a:ext cx="571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SI derived unit for density is kg/m</a:t>
            </a:r>
            <a:r>
              <a:rPr lang="en-US" sz="2800" baseline="30000"/>
              <a:t>3</a:t>
            </a:r>
            <a:r>
              <a:rPr lang="en-US" sz="2800"/>
              <a:t> 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828800" y="3748088"/>
            <a:ext cx="508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g/cm</a:t>
            </a:r>
            <a:r>
              <a:rPr lang="en-US" sz="2800" baseline="30000"/>
              <a:t>3</a:t>
            </a:r>
            <a:r>
              <a:rPr lang="en-US" sz="2800"/>
              <a:t> = 1 g/mL = 1000 kg/m</a:t>
            </a:r>
            <a:r>
              <a:rPr lang="en-US" sz="2800" baseline="30000"/>
              <a:t>3</a:t>
            </a:r>
            <a:endParaRPr lang="en-US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4724400"/>
            <a:ext cx="3078163" cy="927100"/>
            <a:chOff x="2341" y="1576"/>
            <a:chExt cx="1939" cy="584"/>
          </a:xfrm>
        </p:grpSpPr>
        <p:sp>
          <p:nvSpPr>
            <p:cNvPr id="20493" name="Text Box 4"/>
            <p:cNvSpPr txBox="1">
              <a:spLocks noChangeArrowheads="1"/>
            </p:cNvSpPr>
            <p:nvPr/>
          </p:nvSpPr>
          <p:spPr bwMode="auto">
            <a:xfrm>
              <a:off x="2341" y="1721"/>
              <a:ext cx="10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density = </a:t>
              </a:r>
            </a:p>
          </p:txBody>
        </p:sp>
        <p:sp>
          <p:nvSpPr>
            <p:cNvPr id="20494" name="Text Box 5"/>
            <p:cNvSpPr txBox="1">
              <a:spLocks noChangeArrowheads="1"/>
            </p:cNvSpPr>
            <p:nvPr/>
          </p:nvSpPr>
          <p:spPr bwMode="auto">
            <a:xfrm>
              <a:off x="3520" y="1576"/>
              <a:ext cx="6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mass</a:t>
              </a:r>
            </a:p>
          </p:txBody>
        </p:sp>
        <p:sp>
          <p:nvSpPr>
            <p:cNvPr id="20495" name="Text Box 6"/>
            <p:cNvSpPr txBox="1">
              <a:spLocks noChangeArrowheads="1"/>
            </p:cNvSpPr>
            <p:nvPr/>
          </p:nvSpPr>
          <p:spPr bwMode="auto">
            <a:xfrm>
              <a:off x="3440" y="1833"/>
              <a:ext cx="8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volume</a:t>
              </a:r>
            </a:p>
          </p:txBody>
        </p:sp>
        <p:sp>
          <p:nvSpPr>
            <p:cNvPr id="20496" name="Line 7"/>
            <p:cNvSpPr>
              <a:spLocks noChangeShapeType="1"/>
            </p:cNvSpPr>
            <p:nvPr/>
          </p:nvSpPr>
          <p:spPr bwMode="auto">
            <a:xfrm>
              <a:off x="3440" y="18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829300" y="4775200"/>
            <a:ext cx="1333500" cy="874713"/>
            <a:chOff x="3288" y="2224"/>
            <a:chExt cx="840" cy="551"/>
          </a:xfrm>
        </p:grpSpPr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d</a:t>
              </a:r>
              <a:r>
                <a:rPr lang="en-US" sz="2800"/>
                <a:t> =</a:t>
              </a:r>
              <a:endParaRPr lang="en-US" sz="2800" i="1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m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V</a:t>
              </a:r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487" name="مستطيل 24"/>
          <p:cNvSpPr>
            <a:spLocks noChangeArrowheads="1"/>
          </p:cNvSpPr>
          <p:nvPr/>
        </p:nvSpPr>
        <p:spPr bwMode="auto">
          <a:xfrm>
            <a:off x="3197225" y="228600"/>
            <a:ext cx="2065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Density</a:t>
            </a:r>
            <a:endParaRPr lang="en-GB" sz="4400"/>
          </a:p>
        </p:txBody>
      </p:sp>
      <p:sp>
        <p:nvSpPr>
          <p:cNvPr id="20488" name="مستطيل 25"/>
          <p:cNvSpPr>
            <a:spLocks noChangeArrowheads="1"/>
          </p:cNvSpPr>
          <p:nvPr/>
        </p:nvSpPr>
        <p:spPr bwMode="auto">
          <a:xfrm>
            <a:off x="533400" y="1282700"/>
            <a:ext cx="8229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/>
              <a:t>The </a:t>
            </a:r>
            <a:r>
              <a:rPr lang="en-GB" sz="2800" b="1"/>
              <a:t>density </a:t>
            </a:r>
            <a:r>
              <a:rPr lang="en-GB" sz="2800"/>
              <a:t>a substance is its mass per unit volume (the volumetric mass).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5FDB3-6CFE-4086-A4BC-973F27B0B82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3200" b="1" i="1"/>
              <a:t>Matter</a:t>
            </a:r>
            <a:r>
              <a:rPr lang="en-US" sz="3200"/>
              <a:t> is anything that occupies space and has mass.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200"/>
              <a:t>    A </a:t>
            </a:r>
            <a:r>
              <a:rPr lang="en-US" sz="3200" b="1" i="1"/>
              <a:t>substance</a:t>
            </a:r>
            <a:r>
              <a:rPr lang="en-US" sz="3200"/>
              <a:t> is a form of matter that has a definite composition and distinct properties.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9888" y="533400"/>
            <a:ext cx="843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/>
              <a:t>Chemistry</a:t>
            </a:r>
            <a:r>
              <a:rPr lang="en-US" sz="3600"/>
              <a:t> is the study of matter and the</a:t>
            </a:r>
          </a:p>
          <a:p>
            <a:pPr algn="l"/>
            <a:r>
              <a:rPr lang="en-US" sz="3600"/>
              <a:t>changes it undergoes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8200" y="4572000"/>
            <a:ext cx="1630363" cy="1927225"/>
            <a:chOff x="912" y="2880"/>
            <a:chExt cx="1027" cy="1214"/>
          </a:xfrm>
        </p:grpSpPr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2880"/>
              <a:ext cx="10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Text Box 23"/>
            <p:cNvSpPr txBox="1">
              <a:spLocks noChangeArrowheads="1"/>
            </p:cNvSpPr>
            <p:nvPr/>
          </p:nvSpPr>
          <p:spPr bwMode="auto">
            <a:xfrm>
              <a:off x="927" y="3863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liquid nitrogen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0" y="4597400"/>
            <a:ext cx="1905000" cy="1893888"/>
            <a:chOff x="2448" y="2896"/>
            <a:chExt cx="1200" cy="1193"/>
          </a:xfrm>
        </p:grpSpPr>
        <p:pic>
          <p:nvPicPr>
            <p:cNvPr id="3082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2896"/>
              <a:ext cx="1200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 Box 24"/>
            <p:cNvSpPr txBox="1">
              <a:spLocks noChangeArrowheads="1"/>
            </p:cNvSpPr>
            <p:nvPr/>
          </p:nvSpPr>
          <p:spPr bwMode="auto">
            <a:xfrm>
              <a:off x="2644" y="3858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gold ingots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486400" y="4648200"/>
            <a:ext cx="2333625" cy="1890713"/>
            <a:chOff x="3456" y="2928"/>
            <a:chExt cx="1470" cy="1191"/>
          </a:xfrm>
        </p:grpSpPr>
        <p:pic>
          <p:nvPicPr>
            <p:cNvPr id="3080" name="Picture 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2928"/>
              <a:ext cx="147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28"/>
            <p:cNvSpPr txBox="1">
              <a:spLocks noChangeArrowheads="1"/>
            </p:cNvSpPr>
            <p:nvPr/>
          </p:nvSpPr>
          <p:spPr bwMode="auto">
            <a:xfrm>
              <a:off x="3708" y="3888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silicon crystals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D00A4-8BDD-4077-A4CE-13E754889572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912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AB895-54CD-4801-B753-4615C26977C0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932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C8097A-D9D8-444F-BD5B-5C4A92AA6E5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3400" y="903288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A piece of platinum metal with a density of 21.5 g/cm</a:t>
            </a:r>
            <a:r>
              <a:rPr lang="en-US" sz="2800" baseline="30000">
                <a:solidFill>
                  <a:schemeClr val="accent2"/>
                </a:solidFill>
              </a:rPr>
              <a:t>3</a:t>
            </a:r>
            <a:r>
              <a:rPr lang="en-US" sz="2800">
                <a:solidFill>
                  <a:schemeClr val="accent2"/>
                </a:solidFill>
              </a:rPr>
              <a:t> has a volume of 4.49 cm</a:t>
            </a:r>
            <a:r>
              <a:rPr lang="en-US" sz="2800" baseline="30000">
                <a:solidFill>
                  <a:schemeClr val="accent2"/>
                </a:solidFill>
              </a:rPr>
              <a:t>3</a:t>
            </a:r>
            <a:r>
              <a:rPr lang="en-US" sz="2800">
                <a:solidFill>
                  <a:schemeClr val="accent2"/>
                </a:solidFill>
              </a:rPr>
              <a:t>.  What is its mass?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71600" y="1981200"/>
            <a:ext cx="1333500" cy="874713"/>
            <a:chOff x="3288" y="2224"/>
            <a:chExt cx="840" cy="551"/>
          </a:xfrm>
        </p:grpSpPr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d</a:t>
              </a:r>
              <a:r>
                <a:rPr lang="en-US" sz="2800"/>
                <a:t> =</a:t>
              </a:r>
              <a:endParaRPr lang="en-US" sz="2800" i="1"/>
            </a:p>
          </p:txBody>
        </p:sp>
        <p:sp>
          <p:nvSpPr>
            <p:cNvPr id="23562" name="Text Box 19"/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m</a:t>
              </a:r>
            </a:p>
          </p:txBody>
        </p:sp>
        <p:sp>
          <p:nvSpPr>
            <p:cNvPr id="23563" name="Text Box 20"/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V</a:t>
              </a:r>
            </a:p>
          </p:txBody>
        </p:sp>
        <p:sp>
          <p:nvSpPr>
            <p:cNvPr id="23564" name="Line 21"/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282700" y="290988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m</a:t>
            </a:r>
            <a:r>
              <a:rPr lang="en-US" sz="2800"/>
              <a:t> = </a:t>
            </a:r>
            <a:r>
              <a:rPr lang="en-US" sz="2800" i="1"/>
              <a:t>d</a:t>
            </a:r>
            <a:r>
              <a:rPr lang="en-US" sz="2800"/>
              <a:t> x </a:t>
            </a:r>
            <a:r>
              <a:rPr lang="en-US" sz="2800" i="1"/>
              <a:t>V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4470400" y="30480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6223000" y="30480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895600" y="2908300"/>
            <a:ext cx="536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= 21.5 g/cm</a:t>
            </a:r>
            <a:r>
              <a:rPr lang="en-US" sz="2800" baseline="30000"/>
              <a:t>3</a:t>
            </a:r>
            <a:r>
              <a:rPr lang="en-US" sz="2800"/>
              <a:t> x 4.49 cm</a:t>
            </a:r>
            <a:r>
              <a:rPr lang="en-US" sz="2800" baseline="30000"/>
              <a:t>3</a:t>
            </a:r>
            <a:r>
              <a:rPr lang="en-US" sz="2800"/>
              <a:t> = 96.5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30" grpId="0" autoUpdateAnimBg="0"/>
      <p:bldP spid="17431" grpId="0" animBg="1"/>
      <p:bldP spid="17432" grpId="0" animBg="1"/>
      <p:bldP spid="174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8A0E92-53D2-48B2-9BB8-A08F34C16C65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675" y="0"/>
            <a:ext cx="391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87B1A-C5CC-463E-AA37-D86B6CD8C3CA}" type="slidenum">
              <a:rPr lang="en-US" smtClean="0"/>
              <a:pPr/>
              <a:t>24</a:t>
            </a:fld>
            <a:endParaRPr lang="en-US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81200" y="1600200"/>
            <a:ext cx="2209800" cy="4335463"/>
            <a:chOff x="1248" y="1008"/>
            <a:chExt cx="1392" cy="2731"/>
          </a:xfrm>
        </p:grpSpPr>
        <p:pic>
          <p:nvPicPr>
            <p:cNvPr id="25625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8" y="1008"/>
              <a:ext cx="1286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9" y="3408"/>
              <a:ext cx="44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1413" y="5400675"/>
            <a:ext cx="533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4067175"/>
            <a:ext cx="2714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48400" y="1524000"/>
            <a:ext cx="2713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/>
              <a:t>K = </a:t>
            </a:r>
            <a:r>
              <a:rPr lang="en-US" sz="2800" baseline="30000"/>
              <a:t>0</a:t>
            </a:r>
            <a:r>
              <a:rPr lang="en-US" sz="2800"/>
              <a:t>C + 273.15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34100" y="4003675"/>
            <a:ext cx="3001963" cy="873125"/>
            <a:chOff x="3948" y="1426"/>
            <a:chExt cx="1891" cy="550"/>
          </a:xfrm>
        </p:grpSpPr>
        <p:sp>
          <p:nvSpPr>
            <p:cNvPr id="25620" name="Text Box 4"/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aseline="30000"/>
                <a:t>0</a:t>
              </a:r>
              <a:r>
                <a:rPr lang="en-US" sz="2800"/>
                <a:t>F =       x </a:t>
              </a:r>
              <a:r>
                <a:rPr lang="en-US" sz="2800" baseline="30000"/>
                <a:t>0</a:t>
              </a:r>
              <a:r>
                <a:rPr lang="en-US" sz="2800"/>
                <a:t>C + 32</a:t>
              </a:r>
              <a:endParaRPr lang="en-US" sz="2800" baseline="30000"/>
            </a:p>
          </p:txBody>
        </p:sp>
        <p:grpSp>
          <p:nvGrpSpPr>
            <p:cNvPr id="25621" name="Group 8"/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5622" name="Text Box 5"/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5623" name="Text Box 6"/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5624" name="Line 7"/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486525" y="2073275"/>
            <a:ext cx="225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273 K = 0 </a:t>
            </a:r>
            <a:r>
              <a:rPr lang="en-US" baseline="30000"/>
              <a:t>0</a:t>
            </a:r>
            <a:r>
              <a:rPr lang="en-US"/>
              <a:t>C    </a:t>
            </a:r>
          </a:p>
          <a:p>
            <a:r>
              <a:rPr lang="en-US"/>
              <a:t>373 K = 100 </a:t>
            </a:r>
            <a:r>
              <a:rPr lang="en-US" baseline="30000"/>
              <a:t>0</a:t>
            </a:r>
            <a:r>
              <a:rPr lang="en-US"/>
              <a:t>C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416675" y="4892675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32 </a:t>
            </a:r>
            <a:r>
              <a:rPr lang="en-US" baseline="30000"/>
              <a:t>0</a:t>
            </a:r>
            <a:r>
              <a:rPr lang="en-US"/>
              <a:t>F = 0 </a:t>
            </a:r>
            <a:r>
              <a:rPr lang="en-US" baseline="30000"/>
              <a:t>0</a:t>
            </a:r>
            <a:r>
              <a:rPr lang="en-US"/>
              <a:t>C </a:t>
            </a:r>
          </a:p>
          <a:p>
            <a:r>
              <a:rPr lang="en-US"/>
              <a:t>212 </a:t>
            </a:r>
            <a:r>
              <a:rPr lang="en-US" baseline="30000"/>
              <a:t>0</a:t>
            </a:r>
            <a:r>
              <a:rPr lang="en-US"/>
              <a:t>F = 100 </a:t>
            </a:r>
            <a:r>
              <a:rPr lang="en-US" baseline="30000"/>
              <a:t>0</a:t>
            </a:r>
            <a:r>
              <a:rPr lang="en-US"/>
              <a:t>C 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552575"/>
            <a:ext cx="860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581400" y="1828800"/>
            <a:ext cx="547688" cy="2633663"/>
            <a:chOff x="2256" y="1152"/>
            <a:chExt cx="345" cy="1659"/>
          </a:xfrm>
        </p:grpSpPr>
        <p:pic>
          <p:nvPicPr>
            <p:cNvPr id="25616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91" y="1152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70" y="2121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6" y="2265"/>
              <a:ext cx="28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9" y="2667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768725" y="1571625"/>
            <a:ext cx="1312863" cy="4186238"/>
            <a:chOff x="2352" y="987"/>
            <a:chExt cx="827" cy="2637"/>
          </a:xfrm>
        </p:grpSpPr>
        <p:pic>
          <p:nvPicPr>
            <p:cNvPr id="25614" name="Picture 3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23" y="987"/>
              <a:ext cx="656" cy="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2" y="3504"/>
              <a:ext cx="48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3" name="Text Box 4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Comparison of Temperature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43" grpId="0" autoUpdateAnimBg="0"/>
      <p:bldP spid="184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A637C-DDEF-43DA-B313-1ECFAF86B83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Convert 172.9 </a:t>
            </a:r>
            <a:r>
              <a:rPr lang="en-US" sz="2800" baseline="30000">
                <a:solidFill>
                  <a:schemeClr val="accent2"/>
                </a:solidFill>
              </a:rPr>
              <a:t>0</a:t>
            </a:r>
            <a:r>
              <a:rPr lang="en-US" sz="2800">
                <a:solidFill>
                  <a:schemeClr val="accent2"/>
                </a:solidFill>
              </a:rPr>
              <a:t>F to degrees Celsius.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22638" y="1066800"/>
            <a:ext cx="3001962" cy="873125"/>
            <a:chOff x="3948" y="1426"/>
            <a:chExt cx="1891" cy="550"/>
          </a:xfrm>
        </p:grpSpPr>
        <p:sp>
          <p:nvSpPr>
            <p:cNvPr id="26653" name="Text Box 6"/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aseline="30000"/>
                <a:t>0</a:t>
              </a:r>
              <a:r>
                <a:rPr lang="en-US" sz="2800"/>
                <a:t>F =       x </a:t>
              </a:r>
              <a:r>
                <a:rPr lang="en-US" sz="2800" baseline="30000"/>
                <a:t>0</a:t>
              </a:r>
              <a:r>
                <a:rPr lang="en-US" sz="2800"/>
                <a:t>C + 32</a:t>
              </a:r>
              <a:endParaRPr lang="en-US" sz="2800" baseline="30000"/>
            </a:p>
          </p:txBody>
        </p:sp>
        <p:grpSp>
          <p:nvGrpSpPr>
            <p:cNvPr id="26654" name="Group 7"/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6655" name="Text Box 8"/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6656" name="Text Box 9"/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6657" name="Line 10"/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40000" y="1793875"/>
            <a:ext cx="2992438" cy="873125"/>
            <a:chOff x="1107" y="1130"/>
            <a:chExt cx="1885" cy="550"/>
          </a:xfrm>
        </p:grpSpPr>
        <p:sp>
          <p:nvSpPr>
            <p:cNvPr id="26648" name="Text Box 12"/>
            <p:cNvSpPr txBox="1">
              <a:spLocks noChangeArrowheads="1"/>
            </p:cNvSpPr>
            <p:nvPr/>
          </p:nvSpPr>
          <p:spPr bwMode="auto">
            <a:xfrm>
              <a:off x="1107" y="1240"/>
              <a:ext cx="18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aseline="30000"/>
                <a:t>0</a:t>
              </a:r>
              <a:r>
                <a:rPr lang="en-US" sz="2800"/>
                <a:t>F – 32 =       x </a:t>
              </a:r>
              <a:r>
                <a:rPr lang="en-US" sz="2800" baseline="30000"/>
                <a:t>0</a:t>
              </a:r>
              <a:r>
                <a:rPr lang="en-US" sz="2800"/>
                <a:t>C</a:t>
              </a:r>
              <a:endParaRPr lang="en-US" sz="2800" baseline="30000"/>
            </a:p>
          </p:txBody>
        </p:sp>
        <p:grpSp>
          <p:nvGrpSpPr>
            <p:cNvPr id="26649" name="Group 13"/>
            <p:cNvGrpSpPr>
              <a:grpSpLocks/>
            </p:cNvGrpSpPr>
            <p:nvPr/>
          </p:nvGrpSpPr>
          <p:grpSpPr bwMode="auto">
            <a:xfrm>
              <a:off x="2183" y="1130"/>
              <a:ext cx="249" cy="550"/>
              <a:chOff x="4520" y="2585"/>
              <a:chExt cx="249" cy="550"/>
            </a:xfrm>
          </p:grpSpPr>
          <p:sp>
            <p:nvSpPr>
              <p:cNvPr id="26650" name="Text Box 14"/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6651" name="Text Box 15"/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6652" name="Line 16"/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46238" y="2667000"/>
            <a:ext cx="3027362" cy="912813"/>
            <a:chOff x="479" y="1704"/>
            <a:chExt cx="1907" cy="575"/>
          </a:xfrm>
        </p:grpSpPr>
        <p:sp>
          <p:nvSpPr>
            <p:cNvPr id="26643" name="Text Box 25"/>
            <p:cNvSpPr txBox="1">
              <a:spLocks noChangeArrowheads="1"/>
            </p:cNvSpPr>
            <p:nvPr/>
          </p:nvSpPr>
          <p:spPr bwMode="auto">
            <a:xfrm>
              <a:off x="723" y="1790"/>
              <a:ext cx="16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x (</a:t>
              </a:r>
              <a:r>
                <a:rPr lang="en-US" sz="2800" baseline="30000"/>
                <a:t>0</a:t>
              </a:r>
              <a:r>
                <a:rPr lang="en-US" sz="2800"/>
                <a:t>F – 32) = </a:t>
              </a:r>
              <a:r>
                <a:rPr lang="en-US" sz="2800" baseline="30000"/>
                <a:t>0</a:t>
              </a:r>
              <a:r>
                <a:rPr lang="en-US" sz="2800"/>
                <a:t>C</a:t>
              </a:r>
              <a:endParaRPr lang="en-US" sz="2800" baseline="30000"/>
            </a:p>
          </p:txBody>
        </p:sp>
        <p:grpSp>
          <p:nvGrpSpPr>
            <p:cNvPr id="26644" name="Group 30"/>
            <p:cNvGrpSpPr>
              <a:grpSpLocks/>
            </p:cNvGrpSpPr>
            <p:nvPr/>
          </p:nvGrpSpPr>
          <p:grpSpPr bwMode="auto">
            <a:xfrm>
              <a:off x="479" y="1704"/>
              <a:ext cx="241" cy="575"/>
              <a:chOff x="960" y="2448"/>
              <a:chExt cx="241" cy="575"/>
            </a:xfrm>
          </p:grpSpPr>
          <p:sp>
            <p:nvSpPr>
              <p:cNvPr id="26645" name="Text Box 27"/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6646" name="Text Box 28"/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6647" name="Line 29"/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297238" y="3430588"/>
            <a:ext cx="3230562" cy="912812"/>
            <a:chOff x="1191" y="2392"/>
            <a:chExt cx="2035" cy="575"/>
          </a:xfrm>
        </p:grpSpPr>
        <p:sp>
          <p:nvSpPr>
            <p:cNvPr id="26638" name="Text Box 33"/>
            <p:cNvSpPr txBox="1">
              <a:spLocks noChangeArrowheads="1"/>
            </p:cNvSpPr>
            <p:nvPr/>
          </p:nvSpPr>
          <p:spPr bwMode="auto">
            <a:xfrm>
              <a:off x="1191" y="2487"/>
              <a:ext cx="20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aseline="30000"/>
                <a:t>0</a:t>
              </a:r>
              <a:r>
                <a:rPr lang="en-US" sz="2800"/>
                <a:t>C =       x (</a:t>
              </a:r>
              <a:r>
                <a:rPr lang="en-US" sz="2800" baseline="30000"/>
                <a:t>0</a:t>
              </a:r>
              <a:r>
                <a:rPr lang="en-US" sz="2800"/>
                <a:t>F – 32)</a:t>
              </a:r>
            </a:p>
          </p:txBody>
        </p:sp>
        <p:grpSp>
          <p:nvGrpSpPr>
            <p:cNvPr id="26639" name="Group 34"/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6640" name="Text Box 35"/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6641" name="Text Box 36"/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6642" name="Line 37"/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302000" y="4268788"/>
            <a:ext cx="4868863" cy="912812"/>
            <a:chOff x="1191" y="2392"/>
            <a:chExt cx="3067" cy="575"/>
          </a:xfrm>
        </p:grpSpPr>
        <p:sp>
          <p:nvSpPr>
            <p:cNvPr id="26633" name="Text Box 40"/>
            <p:cNvSpPr txBox="1">
              <a:spLocks noChangeArrowheads="1"/>
            </p:cNvSpPr>
            <p:nvPr/>
          </p:nvSpPr>
          <p:spPr bwMode="auto">
            <a:xfrm>
              <a:off x="1191" y="2487"/>
              <a:ext cx="30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aseline="30000"/>
                <a:t>0</a:t>
              </a:r>
              <a:r>
                <a:rPr lang="en-US" sz="2800"/>
                <a:t>C =       x (172.9 – 32) = 78.3</a:t>
              </a:r>
            </a:p>
          </p:txBody>
        </p:sp>
        <p:grpSp>
          <p:nvGrpSpPr>
            <p:cNvPr id="26634" name="Group 41"/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6635" name="Text Box 42"/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9</a:t>
                </a:r>
              </a:p>
            </p:txBody>
          </p:sp>
          <p:sp>
            <p:nvSpPr>
              <p:cNvPr id="26636" name="Text Box 43"/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sp>
            <p:nvSpPr>
              <p:cNvPr id="26637" name="Line 44"/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00EC4-5605-4A3B-8C58-A34CB97B2043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043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CE4FD8-8B54-4429-9C55-8900352372C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82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8D4E6-7859-4767-AEE7-1F6ACC5F885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667000" y="106363"/>
            <a:ext cx="3433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Scientific Notation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28800" y="1006475"/>
            <a:ext cx="7162800" cy="1212850"/>
            <a:chOff x="1152" y="432"/>
            <a:chExt cx="4512" cy="764"/>
          </a:xfrm>
        </p:grpSpPr>
        <p:sp>
          <p:nvSpPr>
            <p:cNvPr id="29711" name="Text Box 5"/>
            <p:cNvSpPr txBox="1">
              <a:spLocks noChangeArrowheads="1"/>
            </p:cNvSpPr>
            <p:nvPr/>
          </p:nvSpPr>
          <p:spPr bwMode="auto">
            <a:xfrm>
              <a:off x="1152" y="432"/>
              <a:ext cx="45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/>
                <a:t>The number of atoms in 12 g of carbon:</a:t>
              </a:r>
            </a:p>
          </p:txBody>
        </p:sp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1392" y="869"/>
              <a:ext cx="35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602,200,000,000,000,000,000,000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17900" y="2393950"/>
            <a:ext cx="2117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6.022 x 10</a:t>
            </a:r>
            <a:r>
              <a:rPr lang="en-US" sz="2800" baseline="30000"/>
              <a:t>23</a:t>
            </a:r>
            <a:endParaRPr lang="en-US" sz="280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52500" y="3087688"/>
            <a:ext cx="7239000" cy="1212850"/>
            <a:chOff x="600" y="1743"/>
            <a:chExt cx="4560" cy="764"/>
          </a:xfrm>
        </p:grpSpPr>
        <p:sp>
          <p:nvSpPr>
            <p:cNvPr id="29709" name="Text Box 8"/>
            <p:cNvSpPr txBox="1">
              <a:spLocks noChangeArrowheads="1"/>
            </p:cNvSpPr>
            <p:nvPr/>
          </p:nvSpPr>
          <p:spPr bwMode="auto">
            <a:xfrm>
              <a:off x="600" y="1743"/>
              <a:ext cx="45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/>
                <a:t>The mass of a single carbon atom in grams:</a:t>
              </a:r>
            </a:p>
          </p:txBody>
        </p:sp>
        <p:sp>
          <p:nvSpPr>
            <p:cNvPr id="29710" name="Text Box 9"/>
            <p:cNvSpPr txBox="1">
              <a:spLocks noChangeArrowheads="1"/>
            </p:cNvSpPr>
            <p:nvPr/>
          </p:nvSpPr>
          <p:spPr bwMode="auto">
            <a:xfrm>
              <a:off x="1171" y="2180"/>
              <a:ext cx="34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0.0000000000000000000000199</a:t>
              </a: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578225" y="4475163"/>
            <a:ext cx="2000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1.99 x 10</a:t>
            </a:r>
            <a:r>
              <a:rPr lang="en-US" sz="2800" baseline="30000"/>
              <a:t>-23</a:t>
            </a:r>
            <a:endParaRPr lang="en-US" sz="28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71913" y="5135563"/>
            <a:ext cx="1404937" cy="5762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 x 10</a:t>
            </a:r>
            <a:r>
              <a:rPr lang="en-US" sz="2800" i="1" baseline="30000"/>
              <a:t>n</a:t>
            </a:r>
            <a:endParaRPr lang="en-US" sz="2800" i="1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3400" y="5578475"/>
            <a:ext cx="2609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 is a number </a:t>
            </a:r>
          </a:p>
          <a:p>
            <a:pPr algn="l"/>
            <a:r>
              <a:rPr lang="en-US"/>
              <a:t>between 1 and 10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943600" y="5578475"/>
            <a:ext cx="2471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/>
              <a:t>n</a:t>
            </a:r>
            <a:r>
              <a:rPr lang="en-US"/>
              <a:t> is a positive or </a:t>
            </a:r>
          </a:p>
          <a:p>
            <a:pPr algn="l"/>
            <a:r>
              <a:rPr lang="en-US"/>
              <a:t>negative integer</a:t>
            </a:r>
            <a:endParaRPr lang="en-US" i="1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838200" y="5426075"/>
            <a:ext cx="3124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 flipV="1">
            <a:off x="5181600" y="5349875"/>
            <a:ext cx="914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90" grpId="0" autoUpdateAnimBg="0"/>
      <p:bldP spid="20491" grpId="0" animBg="1" autoUpdateAnimBg="0"/>
      <p:bldP spid="20492" grpId="0" autoUpdateAnimBg="0"/>
      <p:bldP spid="20493" grpId="0" autoUpdateAnimBg="0"/>
      <p:bldP spid="20496" grpId="0" animBg="1"/>
      <p:bldP spid="204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noFill/>
        </p:spPr>
        <p:txBody>
          <a:bodyPr/>
          <a:lstStyle/>
          <a:p>
            <a:fld id="{79CBAA52-E6B1-4866-BB69-D2FB62D52C4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860675" y="106363"/>
            <a:ext cx="3433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Scientific Notation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568.762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68450" y="195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n &gt; 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2438400"/>
            <a:ext cx="350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568.762 = 5.68762 x 10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8800" y="1473200"/>
            <a:ext cx="2997200" cy="457200"/>
            <a:chOff x="936" y="736"/>
            <a:chExt cx="1888" cy="288"/>
          </a:xfrm>
        </p:grpSpPr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 flipH="1">
              <a:off x="936" y="880"/>
              <a:ext cx="24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740" name="Text Box 10"/>
            <p:cNvSpPr txBox="1">
              <a:spLocks noChangeArrowheads="1"/>
            </p:cNvSpPr>
            <p:nvPr/>
          </p:nvSpPr>
          <p:spPr bwMode="auto">
            <a:xfrm>
              <a:off x="1213" y="736"/>
              <a:ext cx="16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move decimal left</a:t>
              </a:r>
            </a:p>
          </p:txBody>
        </p:sp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010150" y="990600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0.00000772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288088" y="195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n &lt; 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000625" y="24384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0.00000772 = 7.72 x 10</a:t>
            </a:r>
            <a:r>
              <a:rPr lang="en-US" b="1" baseline="30000">
                <a:solidFill>
                  <a:srgbClr val="FF0000"/>
                </a:solidFill>
              </a:rPr>
              <a:t>-6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78438" y="1473200"/>
            <a:ext cx="3636962" cy="457200"/>
            <a:chOff x="3325" y="784"/>
            <a:chExt cx="2291" cy="288"/>
          </a:xfrm>
        </p:grpSpPr>
        <p:sp>
          <p:nvSpPr>
            <p:cNvPr id="30737" name="Line 16"/>
            <p:cNvSpPr>
              <a:spLocks noChangeShapeType="1"/>
            </p:cNvSpPr>
            <p:nvPr/>
          </p:nvSpPr>
          <p:spPr bwMode="auto">
            <a:xfrm>
              <a:off x="3325" y="928"/>
              <a:ext cx="56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738" name="Text Box 17"/>
            <p:cNvSpPr txBox="1">
              <a:spLocks noChangeArrowheads="1"/>
            </p:cNvSpPr>
            <p:nvPr/>
          </p:nvSpPr>
          <p:spPr bwMode="auto">
            <a:xfrm>
              <a:off x="3887" y="784"/>
              <a:ext cx="1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move decimal right</a:t>
              </a:r>
            </a:p>
          </p:txBody>
        </p:sp>
      </p:grp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88925" y="32654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Addition or Subtraction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12725" y="3962400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Write each quantity with the same exponent </a:t>
            </a:r>
            <a:r>
              <a:rPr lang="en-US" i="1">
                <a:solidFill>
                  <a:srgbClr val="FF0000"/>
                </a:solidFill>
              </a:rPr>
              <a:t>n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Combine N</a:t>
            </a:r>
            <a:r>
              <a:rPr lang="en-US" baseline="-25000"/>
              <a:t>1</a:t>
            </a:r>
            <a:r>
              <a:rPr lang="en-US"/>
              <a:t> and N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The exponent,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/>
              <a:t>, remains the same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033963" y="4013200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4.31 x 10</a:t>
            </a:r>
            <a:r>
              <a:rPr lang="en-US" b="1" baseline="30000">
                <a:solidFill>
                  <a:srgbClr val="FF0000"/>
                </a:solidFill>
              </a:rPr>
              <a:t>4</a:t>
            </a:r>
            <a:r>
              <a:rPr lang="en-US"/>
              <a:t> + 3.9 x 10</a:t>
            </a:r>
            <a:r>
              <a:rPr lang="en-US" b="1" baseline="30000">
                <a:solidFill>
                  <a:srgbClr val="FF0000"/>
                </a:solidFill>
              </a:rPr>
              <a:t>3</a:t>
            </a:r>
            <a:r>
              <a:rPr lang="en-US"/>
              <a:t> =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856163" y="45593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4.31 x 10</a:t>
            </a:r>
            <a:r>
              <a:rPr lang="en-US" b="1" baseline="30000">
                <a:solidFill>
                  <a:srgbClr val="FF0000"/>
                </a:solidFill>
              </a:rPr>
              <a:t>4</a:t>
            </a:r>
            <a:r>
              <a:rPr lang="en-US"/>
              <a:t> + 0.39 x 10</a:t>
            </a:r>
            <a:r>
              <a:rPr lang="en-US" b="1" baseline="30000">
                <a:solidFill>
                  <a:srgbClr val="FF0000"/>
                </a:solidFill>
              </a:rPr>
              <a:t>4</a:t>
            </a:r>
            <a:r>
              <a:rPr lang="en-US"/>
              <a:t> =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577013" y="5105400"/>
            <a:ext cx="155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4.70 x 10</a:t>
            </a:r>
            <a:r>
              <a:rPr lang="en-US" b="1" baseline="30000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2" grpId="0" autoUpdateAnimBg="0"/>
      <p:bldP spid="21513" grpId="0" autoUpdateAnimBg="0"/>
      <p:bldP spid="21516" grpId="0" autoUpdateAnimBg="0"/>
      <p:bldP spid="21517" grpId="0" autoUpdateAnimBg="0"/>
      <p:bldP spid="21518" grpId="0" autoUpdateAnimBg="0"/>
      <p:bldP spid="21523" grpId="0" autoUpdateAnimBg="0"/>
      <p:bldP spid="21524" grpId="0" build="p" autoUpdateAnimBg="0"/>
      <p:bldP spid="21525" grpId="0" autoUpdateAnimBg="0"/>
      <p:bldP spid="21526" grpId="0" autoUpdateAnimBg="0"/>
      <p:bldP spid="215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1EB0C0-1C67-47AF-9418-D410674DC4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mixture</a:t>
            </a:r>
            <a:r>
              <a:rPr lang="en-US" sz="2800"/>
              <a:t> is a combination of two or more substances in which the substances retain their distinct identities.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/>
              <a:t> </a:t>
            </a:r>
            <a:r>
              <a:rPr lang="en-US" sz="2800" b="1" i="1"/>
              <a:t>Homogenous mixture</a:t>
            </a:r>
            <a:r>
              <a:rPr lang="en-US" sz="2800"/>
              <a:t> – composition of the mixture is the same throughout.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 startAt="2"/>
            </a:pPr>
            <a:r>
              <a:rPr lang="en-US" sz="2800"/>
              <a:t> </a:t>
            </a:r>
            <a:r>
              <a:rPr lang="en-US" sz="2800" b="1" i="1"/>
              <a:t>Heterogeneous mixture</a:t>
            </a:r>
            <a:r>
              <a:rPr lang="en-US" sz="2800"/>
              <a:t> – composition is not uniform throughout.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43200" y="2057400"/>
            <a:ext cx="5676900" cy="1685925"/>
            <a:chOff x="1728" y="1296"/>
            <a:chExt cx="3576" cy="1062"/>
          </a:xfrm>
        </p:grpSpPr>
        <p:sp>
          <p:nvSpPr>
            <p:cNvPr id="4107" name="Text Box 6"/>
            <p:cNvSpPr txBox="1">
              <a:spLocks noChangeArrowheads="1"/>
            </p:cNvSpPr>
            <p:nvPr/>
          </p:nvSpPr>
          <p:spPr bwMode="auto">
            <a:xfrm>
              <a:off x="1728" y="1728"/>
              <a:ext cx="22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soft drink, milk, solder</a:t>
              </a:r>
            </a:p>
          </p:txBody>
        </p:sp>
        <p:pic>
          <p:nvPicPr>
            <p:cNvPr id="4108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1296"/>
              <a:ext cx="840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Line 16"/>
            <p:cNvSpPr>
              <a:spLocks noChangeShapeType="1"/>
            </p:cNvSpPr>
            <p:nvPr/>
          </p:nvSpPr>
          <p:spPr bwMode="auto">
            <a:xfrm>
              <a:off x="3696" y="1995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5181600"/>
            <a:ext cx="5867400" cy="1341438"/>
            <a:chOff x="144" y="3264"/>
            <a:chExt cx="3696" cy="845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927" y="3360"/>
              <a:ext cx="191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cement, </a:t>
              </a:r>
            </a:p>
            <a:p>
              <a:pPr algn="l"/>
              <a:r>
                <a:rPr lang="en-US" sz="2800"/>
                <a:t>iron filings in sand</a:t>
              </a:r>
            </a:p>
          </p:txBody>
        </p:sp>
        <p:pic>
          <p:nvPicPr>
            <p:cNvPr id="4105" name="Picture 9" descr="cha56011_0104"/>
            <p:cNvPicPr>
              <a:picLocks noChangeAspect="1" noChangeArrowheads="1"/>
            </p:cNvPicPr>
            <p:nvPr/>
          </p:nvPicPr>
          <p:blipFill>
            <a:blip r:embed="rId3"/>
            <a:srcRect t="40533" r="52019"/>
            <a:stretch>
              <a:fillRect/>
            </a:stretch>
          </p:blipFill>
          <p:spPr bwMode="auto">
            <a:xfrm>
              <a:off x="144" y="3264"/>
              <a:ext cx="1328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Line 17"/>
            <p:cNvSpPr>
              <a:spLocks noChangeShapeType="1"/>
            </p:cNvSpPr>
            <p:nvPr/>
          </p:nvSpPr>
          <p:spPr bwMode="auto">
            <a:xfrm flipH="1" flipV="1">
              <a:off x="1179" y="3744"/>
              <a:ext cx="76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D817F-EC27-45E3-88ED-CFEA0CC0505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860675" y="106363"/>
            <a:ext cx="3433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Scientific Notation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1027113"/>
            <a:ext cx="224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Multiplication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00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Multiply N</a:t>
            </a:r>
            <a:r>
              <a:rPr lang="en-US" baseline="-25000"/>
              <a:t>1</a:t>
            </a:r>
            <a:r>
              <a:rPr lang="en-US"/>
              <a:t> and N</a:t>
            </a:r>
            <a:r>
              <a:rPr lang="en-US" baseline="-25000"/>
              <a:t>2</a:t>
            </a:r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/>
              <a:t>Add exponents </a:t>
            </a: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n</a:t>
            </a:r>
            <a:r>
              <a:rPr lang="en-US" i="1" baseline="-25000"/>
              <a:t>2</a:t>
            </a: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949825" y="1447800"/>
            <a:ext cx="363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(4.0 x 10</a:t>
            </a:r>
            <a:r>
              <a:rPr lang="en-US" baseline="30000"/>
              <a:t>-5</a:t>
            </a:r>
            <a:r>
              <a:rPr lang="en-US"/>
              <a:t>) x (7.0 x 10</a:t>
            </a:r>
            <a:r>
              <a:rPr lang="en-US" baseline="30000"/>
              <a:t>3</a:t>
            </a:r>
            <a:r>
              <a:rPr lang="en-US"/>
              <a:t>) =</a:t>
            </a:r>
          </a:p>
          <a:p>
            <a:pPr algn="r"/>
            <a:r>
              <a:rPr lang="en-US"/>
              <a:t>(4.0 x 7.0) x (10</a:t>
            </a:r>
            <a:r>
              <a:rPr lang="en-US" baseline="30000"/>
              <a:t>-5</a:t>
            </a:r>
            <a:r>
              <a:rPr lang="en-US" b="1" baseline="30000">
                <a:solidFill>
                  <a:srgbClr val="FF0000"/>
                </a:solidFill>
              </a:rPr>
              <a:t>+</a:t>
            </a:r>
            <a:r>
              <a:rPr lang="en-US" baseline="30000"/>
              <a:t>3</a:t>
            </a:r>
            <a:r>
              <a:rPr lang="en-US"/>
              <a:t>) =</a:t>
            </a:r>
          </a:p>
          <a:p>
            <a:pPr algn="r"/>
            <a:r>
              <a:rPr lang="en-US"/>
              <a:t>28 x 10</a:t>
            </a:r>
            <a:r>
              <a:rPr lang="en-US" baseline="30000"/>
              <a:t>-2</a:t>
            </a:r>
            <a:r>
              <a:rPr lang="en-US"/>
              <a:t> =</a:t>
            </a:r>
          </a:p>
          <a:p>
            <a:pPr algn="r"/>
            <a:r>
              <a:rPr lang="en-US"/>
              <a:t>2.8 x 10</a:t>
            </a:r>
            <a:r>
              <a:rPr lang="en-US" baseline="30000"/>
              <a:t>-1</a:t>
            </a:r>
            <a:r>
              <a:rPr lang="en-US"/>
              <a:t>  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" y="3481388"/>
            <a:ext cx="143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Division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4054475"/>
            <a:ext cx="4595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Divide N</a:t>
            </a:r>
            <a:r>
              <a:rPr lang="en-US" baseline="-25000"/>
              <a:t>1</a:t>
            </a:r>
            <a:r>
              <a:rPr lang="en-US"/>
              <a:t> and N</a:t>
            </a:r>
            <a:r>
              <a:rPr lang="en-US" baseline="-25000"/>
              <a:t>2</a:t>
            </a:r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/>
              <a:t>Subtract exponents </a:t>
            </a: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n</a:t>
            </a:r>
            <a:r>
              <a:rPr lang="en-US" i="1" baseline="-25000"/>
              <a:t>2</a:t>
            </a: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410200" y="3581400"/>
            <a:ext cx="317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8.5 x 10</a:t>
            </a:r>
            <a:r>
              <a:rPr lang="en-US" baseline="30000"/>
              <a:t>4</a:t>
            </a:r>
            <a:r>
              <a:rPr lang="en-US"/>
              <a:t> </a:t>
            </a:r>
            <a:r>
              <a:rPr lang="en-US">
                <a:cs typeface="Arial" pitchFamily="34" charset="0"/>
              </a:rPr>
              <a:t>÷ 5.0 x 10</a:t>
            </a:r>
            <a:r>
              <a:rPr lang="en-US" baseline="30000">
                <a:cs typeface="Arial" pitchFamily="34" charset="0"/>
              </a:rPr>
              <a:t>9</a:t>
            </a:r>
            <a:r>
              <a:rPr lang="en-US">
                <a:cs typeface="Arial" pitchFamily="34" charset="0"/>
              </a:rPr>
              <a:t> =</a:t>
            </a:r>
          </a:p>
          <a:p>
            <a:pPr algn="r"/>
            <a:r>
              <a:rPr lang="en-US">
                <a:cs typeface="Arial" pitchFamily="34" charset="0"/>
              </a:rPr>
              <a:t>(8.5 ÷ 5.0) x 10</a:t>
            </a:r>
            <a:r>
              <a:rPr lang="en-US" baseline="30000">
                <a:cs typeface="Arial" pitchFamily="34" charset="0"/>
              </a:rPr>
              <a:t>4</a:t>
            </a:r>
            <a:r>
              <a:rPr lang="en-US" b="1" baseline="3000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baseline="30000">
                <a:cs typeface="Arial" pitchFamily="34" charset="0"/>
              </a:rPr>
              <a:t>9</a:t>
            </a:r>
            <a:r>
              <a:rPr lang="en-US">
                <a:cs typeface="Arial" pitchFamily="34" charset="0"/>
              </a:rPr>
              <a:t> =</a:t>
            </a:r>
          </a:p>
          <a:p>
            <a:pPr algn="r"/>
            <a:r>
              <a:rPr lang="en-US">
                <a:cs typeface="Arial" pitchFamily="34" charset="0"/>
              </a:rPr>
              <a:t>1.7 x 10</a:t>
            </a:r>
            <a:r>
              <a:rPr lang="en-US" baseline="30000">
                <a:cs typeface="Arial" pitchFamily="34" charset="0"/>
              </a:rPr>
              <a:t>-5    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  <p:bldP spid="22535" grpId="0" build="p" autoUpdateAnimBg="0"/>
      <p:bldP spid="22536" grpId="0" autoUpdateAnimBg="0"/>
      <p:bldP spid="22537" grpId="0" build="p" autoUpdateAnimBg="0"/>
      <p:bldP spid="2253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2DDEA-7F7E-4AA2-BF19-89D84E070F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820988" y="106363"/>
            <a:ext cx="3522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Significant Figures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Any digit that is not zero is significant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1.234 kg     </a:t>
            </a:r>
            <a:r>
              <a:rPr lang="en-US">
                <a:solidFill>
                  <a:srgbClr val="FF0000"/>
                </a:solidFill>
              </a:rPr>
              <a:t>4</a:t>
            </a:r>
            <a:r>
              <a:rPr lang="en-US"/>
              <a:t> significant figures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Zeros between nonzero digits are significant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606 m        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significant figures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Zeros to the left of the first nonzero digit are </a:t>
            </a:r>
            <a:r>
              <a:rPr lang="en-US" b="1"/>
              <a:t>not</a:t>
            </a:r>
            <a:r>
              <a:rPr lang="en-US"/>
              <a:t> significant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0.08 L         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 significant figure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If a number is greater than 1, then all zeros to the right of the decimal point are significant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2.0 mg        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/>
              <a:t> significant figures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If a number is less than 1, then only the zeros that are at the end and in the middle of the number are significant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0.00420 g   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9FC7A-7F6B-4C0A-B942-25DFB717244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5900" y="457200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How many significant figures are in each of the following measurements?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79525" y="163830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24 mL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57813" y="16383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2 significant figures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79525" y="241935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3001 g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57813" y="24130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4 significant figures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79525" y="3200400"/>
            <a:ext cx="156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0.0320 m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57813" y="32004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3 significant figures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79525" y="398145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6.4 x 10</a:t>
            </a:r>
            <a:r>
              <a:rPr lang="en-US" baseline="30000"/>
              <a:t>4</a:t>
            </a:r>
            <a:r>
              <a:rPr lang="en-US"/>
              <a:t> molecules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57813" y="39878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2 significant figures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279525" y="4762500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560 kg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357813" y="47625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2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4B490-E36D-498B-A11E-D6568EACE55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20988" y="106363"/>
            <a:ext cx="3522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Significant Figures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9375" y="914400"/>
            <a:ext cx="378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Addition or Subtraction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9375" y="1524000"/>
            <a:ext cx="860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The answer cannot have more digits to the right of the decimal</a:t>
            </a:r>
          </a:p>
          <a:p>
            <a:pPr algn="l"/>
            <a:r>
              <a:rPr lang="en-US"/>
              <a:t>point than any of the original numbers.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98500" y="2478088"/>
            <a:ext cx="1168400" cy="1243012"/>
            <a:chOff x="440" y="1561"/>
            <a:chExt cx="736" cy="783"/>
          </a:xfrm>
        </p:grpSpPr>
        <p:sp>
          <p:nvSpPr>
            <p:cNvPr id="34840" name="Text Box 8"/>
            <p:cNvSpPr txBox="1">
              <a:spLocks noChangeArrowheads="1"/>
            </p:cNvSpPr>
            <p:nvPr/>
          </p:nvSpPr>
          <p:spPr bwMode="auto">
            <a:xfrm>
              <a:off x="470" y="1561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89.332</a:t>
              </a:r>
            </a:p>
          </p:txBody>
        </p:sp>
        <p:sp>
          <p:nvSpPr>
            <p:cNvPr id="34841" name="Text Box 9"/>
            <p:cNvSpPr txBox="1">
              <a:spLocks noChangeArrowheads="1"/>
            </p:cNvSpPr>
            <p:nvPr/>
          </p:nvSpPr>
          <p:spPr bwMode="auto">
            <a:xfrm>
              <a:off x="576" y="177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1.1</a:t>
              </a:r>
            </a:p>
          </p:txBody>
        </p:sp>
        <p:sp>
          <p:nvSpPr>
            <p:cNvPr id="34842" name="Text Box 10"/>
            <p:cNvSpPr txBox="1">
              <a:spLocks noChangeArrowheads="1"/>
            </p:cNvSpPr>
            <p:nvPr/>
          </p:nvSpPr>
          <p:spPr bwMode="auto">
            <a:xfrm>
              <a:off x="460" y="177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34843" name="Line 11"/>
            <p:cNvSpPr>
              <a:spLocks noChangeShapeType="1"/>
            </p:cNvSpPr>
            <p:nvPr/>
          </p:nvSpPr>
          <p:spPr bwMode="auto">
            <a:xfrm>
              <a:off x="440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44" name="Text Box 12"/>
            <p:cNvSpPr txBox="1">
              <a:spLocks noChangeArrowheads="1"/>
            </p:cNvSpPr>
            <p:nvPr/>
          </p:nvSpPr>
          <p:spPr bwMode="auto">
            <a:xfrm>
              <a:off x="472" y="2056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90.432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05000" y="3263900"/>
            <a:ext cx="3155950" cy="457200"/>
            <a:chOff x="1200" y="2056"/>
            <a:chExt cx="1988" cy="288"/>
          </a:xfrm>
        </p:grpSpPr>
        <p:sp>
          <p:nvSpPr>
            <p:cNvPr id="34838" name="Line 14"/>
            <p:cNvSpPr>
              <a:spLocks noChangeShapeType="1"/>
            </p:cNvSpPr>
            <p:nvPr/>
          </p:nvSpPr>
          <p:spPr bwMode="auto">
            <a:xfrm flipH="1">
              <a:off x="1200" y="219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39" name="Text Box 15"/>
            <p:cNvSpPr txBox="1">
              <a:spLocks noChangeArrowheads="1"/>
            </p:cNvSpPr>
            <p:nvPr/>
          </p:nvSpPr>
          <p:spPr bwMode="auto">
            <a:xfrm>
              <a:off x="1674" y="2056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round off to 90.4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05000" y="2819400"/>
            <a:ext cx="6311900" cy="457200"/>
            <a:chOff x="1200" y="1776"/>
            <a:chExt cx="3976" cy="288"/>
          </a:xfrm>
        </p:grpSpPr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 flipH="1">
              <a:off x="1200" y="192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37" name="Text Box 17"/>
            <p:cNvSpPr txBox="1">
              <a:spLocks noChangeArrowheads="1"/>
            </p:cNvSpPr>
            <p:nvPr/>
          </p:nvSpPr>
          <p:spPr bwMode="auto">
            <a:xfrm>
              <a:off x="1674" y="1776"/>
              <a:ext cx="35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one significant figure after decimal point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812800" y="4267200"/>
            <a:ext cx="1219200" cy="1181100"/>
            <a:chOff x="512" y="2688"/>
            <a:chExt cx="768" cy="744"/>
          </a:xfrm>
        </p:grpSpPr>
        <p:sp>
          <p:nvSpPr>
            <p:cNvPr id="34832" name="Text Box 21"/>
            <p:cNvSpPr txBox="1">
              <a:spLocks noChangeArrowheads="1"/>
            </p:cNvSpPr>
            <p:nvPr/>
          </p:nvSpPr>
          <p:spPr bwMode="auto">
            <a:xfrm>
              <a:off x="576" y="2688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3.70</a:t>
              </a:r>
            </a:p>
          </p:txBody>
        </p:sp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512" y="288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-2.9133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>
              <a:off x="528" y="3168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576" y="3144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0.7867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905000" y="4267200"/>
            <a:ext cx="6429375" cy="457200"/>
            <a:chOff x="1200" y="1776"/>
            <a:chExt cx="4050" cy="288"/>
          </a:xfrm>
        </p:grpSpPr>
        <p:sp>
          <p:nvSpPr>
            <p:cNvPr id="34830" name="Line 26"/>
            <p:cNvSpPr>
              <a:spLocks noChangeShapeType="1"/>
            </p:cNvSpPr>
            <p:nvPr/>
          </p:nvSpPr>
          <p:spPr bwMode="auto">
            <a:xfrm flipH="1">
              <a:off x="1200" y="192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31" name="Text Box 27"/>
            <p:cNvSpPr txBox="1">
              <a:spLocks noChangeArrowheads="1"/>
            </p:cNvSpPr>
            <p:nvPr/>
          </p:nvSpPr>
          <p:spPr bwMode="auto">
            <a:xfrm>
              <a:off x="1674" y="1776"/>
              <a:ext cx="3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two significant figures after decimal point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905000" y="4991100"/>
            <a:ext cx="3155950" cy="457200"/>
            <a:chOff x="1200" y="2056"/>
            <a:chExt cx="1988" cy="288"/>
          </a:xfrm>
        </p:grpSpPr>
        <p:sp>
          <p:nvSpPr>
            <p:cNvPr id="34828" name="Line 29"/>
            <p:cNvSpPr>
              <a:spLocks noChangeShapeType="1"/>
            </p:cNvSpPr>
            <p:nvPr/>
          </p:nvSpPr>
          <p:spPr bwMode="auto">
            <a:xfrm flipH="1">
              <a:off x="1200" y="219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29" name="Text Box 30"/>
            <p:cNvSpPr txBox="1">
              <a:spLocks noChangeArrowheads="1"/>
            </p:cNvSpPr>
            <p:nvPr/>
          </p:nvSpPr>
          <p:spPr bwMode="auto">
            <a:xfrm>
              <a:off x="1674" y="2056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round off to 0.79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321DB-4753-4283-95BB-115D66F0D72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820988" y="106363"/>
            <a:ext cx="3522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Significant Figures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" y="930275"/>
            <a:ext cx="400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Multiplication or Division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" y="1539875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The number of significant figures in the result is set by the original number that has the </a:t>
            </a:r>
            <a:r>
              <a:rPr lang="en-US" b="1" i="1"/>
              <a:t>smallest</a:t>
            </a:r>
            <a:r>
              <a:rPr lang="en-US"/>
              <a:t> number of significant figures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97100" y="2514600"/>
            <a:ext cx="382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4.51 x 3.6666 = 16.536366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894388" y="251460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= 16.5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9600" y="2908300"/>
            <a:ext cx="1387475" cy="977900"/>
            <a:chOff x="136" y="1928"/>
            <a:chExt cx="874" cy="616"/>
          </a:xfrm>
        </p:grpSpPr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V="1">
              <a:off x="576" y="19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36" y="2256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3 sig figs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83100" y="2908300"/>
            <a:ext cx="1387475" cy="1343025"/>
            <a:chOff x="136" y="1928"/>
            <a:chExt cx="874" cy="846"/>
          </a:xfrm>
        </p:grpSpPr>
        <p:sp>
          <p:nvSpPr>
            <p:cNvPr id="35858" name="Line 14"/>
            <p:cNvSpPr>
              <a:spLocks noChangeShapeType="1"/>
            </p:cNvSpPr>
            <p:nvPr/>
          </p:nvSpPr>
          <p:spPr bwMode="auto">
            <a:xfrm flipV="1">
              <a:off x="576" y="19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859" name="Text Box 15"/>
            <p:cNvSpPr txBox="1">
              <a:spLocks noChangeArrowheads="1"/>
            </p:cNvSpPr>
            <p:nvPr/>
          </p:nvSpPr>
          <p:spPr bwMode="auto">
            <a:xfrm>
              <a:off x="136" y="2256"/>
              <a:ext cx="87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round to</a:t>
              </a:r>
            </a:p>
            <a:p>
              <a:pPr algn="l"/>
              <a:r>
                <a:rPr lang="en-US"/>
                <a:t>3 sig figs</a:t>
              </a:r>
            </a:p>
          </p:txBody>
        </p:sp>
      </p:grp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09800" y="44958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6.8 </a:t>
            </a:r>
            <a:r>
              <a:rPr lang="en-US">
                <a:cs typeface="Arial" pitchFamily="34" charset="0"/>
              </a:rPr>
              <a:t>÷ 112.04 = 0.0606926 </a:t>
            </a:r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4914900"/>
            <a:ext cx="1387475" cy="977900"/>
            <a:chOff x="136" y="1928"/>
            <a:chExt cx="874" cy="616"/>
          </a:xfrm>
        </p:grpSpPr>
        <p:sp>
          <p:nvSpPr>
            <p:cNvPr id="35856" name="Line 18"/>
            <p:cNvSpPr>
              <a:spLocks noChangeShapeType="1"/>
            </p:cNvSpPr>
            <p:nvPr/>
          </p:nvSpPr>
          <p:spPr bwMode="auto">
            <a:xfrm flipV="1">
              <a:off x="576" y="19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36" y="2256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2 sig figs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92625" y="4879975"/>
            <a:ext cx="1387475" cy="1343025"/>
            <a:chOff x="136" y="1928"/>
            <a:chExt cx="874" cy="846"/>
          </a:xfrm>
        </p:grpSpPr>
        <p:sp>
          <p:nvSpPr>
            <p:cNvPr id="35854" name="Line 21"/>
            <p:cNvSpPr>
              <a:spLocks noChangeShapeType="1"/>
            </p:cNvSpPr>
            <p:nvPr/>
          </p:nvSpPr>
          <p:spPr bwMode="auto">
            <a:xfrm flipV="1">
              <a:off x="576" y="19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855" name="Text Box 22"/>
            <p:cNvSpPr txBox="1">
              <a:spLocks noChangeArrowheads="1"/>
            </p:cNvSpPr>
            <p:nvPr/>
          </p:nvSpPr>
          <p:spPr bwMode="auto">
            <a:xfrm>
              <a:off x="136" y="2256"/>
              <a:ext cx="87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round to</a:t>
              </a:r>
            </a:p>
            <a:p>
              <a:pPr algn="l"/>
              <a:r>
                <a:rPr lang="en-US"/>
                <a:t>2 sig figs</a:t>
              </a:r>
            </a:p>
          </p:txBody>
        </p:sp>
      </p:grp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753100" y="4495800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= 0.061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2" grpId="0" autoUpdateAnimBg="0"/>
      <p:bldP spid="26633" grpId="0" autoUpdateAnimBg="0"/>
      <p:bldP spid="26640" grpId="0" autoUpdateAnimBg="0"/>
      <p:bldP spid="2664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70DC6-F214-4FD5-B511-0E14E3F8E75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820988" y="106363"/>
            <a:ext cx="3522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Significant Figures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4463" y="930275"/>
            <a:ext cx="261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u="sng"/>
              <a:t>Exact Numbers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44463" y="1487488"/>
            <a:ext cx="8694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Numbers from definitions or numbers of objects are considered</a:t>
            </a:r>
          </a:p>
          <a:p>
            <a:pPr algn="l"/>
            <a:r>
              <a:rPr lang="en-US"/>
              <a:t>to have an infinite number of significant figures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848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The average of three measured lengths; 6.64, 6.68 and 6.70?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38325" y="3938588"/>
            <a:ext cx="5091113" cy="862012"/>
            <a:chOff x="1158" y="2481"/>
            <a:chExt cx="3207" cy="543"/>
          </a:xfrm>
        </p:grpSpPr>
        <p:grpSp>
          <p:nvGrpSpPr>
            <p:cNvPr id="36876" name="Group 10"/>
            <p:cNvGrpSpPr>
              <a:grpSpLocks/>
            </p:cNvGrpSpPr>
            <p:nvPr/>
          </p:nvGrpSpPr>
          <p:grpSpPr bwMode="auto">
            <a:xfrm>
              <a:off x="1158" y="2481"/>
              <a:ext cx="1674" cy="543"/>
              <a:chOff x="2051" y="2377"/>
              <a:chExt cx="1674" cy="543"/>
            </a:xfrm>
          </p:grpSpPr>
          <p:sp>
            <p:nvSpPr>
              <p:cNvPr id="36878" name="Text Box 7"/>
              <p:cNvSpPr txBox="1">
                <a:spLocks noChangeArrowheads="1"/>
              </p:cNvSpPr>
              <p:nvPr/>
            </p:nvSpPr>
            <p:spPr bwMode="auto">
              <a:xfrm>
                <a:off x="2051" y="2377"/>
                <a:ext cx="167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6.64 + 6.68 + 6.70</a:t>
                </a:r>
              </a:p>
            </p:txBody>
          </p:sp>
          <p:sp>
            <p:nvSpPr>
              <p:cNvPr id="36879" name="Line 8"/>
              <p:cNvSpPr>
                <a:spLocks noChangeShapeType="1"/>
              </p:cNvSpPr>
              <p:nvPr/>
            </p:nvSpPr>
            <p:spPr bwMode="auto">
              <a:xfrm>
                <a:off x="2104" y="2640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80" name="Text Box 9"/>
              <p:cNvSpPr txBox="1">
                <a:spLocks noChangeArrowheads="1"/>
              </p:cNvSpPr>
              <p:nvPr/>
            </p:nvSpPr>
            <p:spPr bwMode="auto">
              <a:xfrm>
                <a:off x="2768" y="263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3</a:t>
                </a:r>
              </a:p>
            </p:txBody>
          </p:sp>
        </p:grpSp>
        <p:sp>
          <p:nvSpPr>
            <p:cNvPr id="36877" name="Text Box 11"/>
            <p:cNvSpPr txBox="1">
              <a:spLocks noChangeArrowheads="1"/>
            </p:cNvSpPr>
            <p:nvPr/>
          </p:nvSpPr>
          <p:spPr bwMode="auto">
            <a:xfrm>
              <a:off x="2744" y="2600"/>
              <a:ext cx="16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6.67333 = 6.67 </a:t>
              </a:r>
            </a:p>
          </p:txBody>
        </p:sp>
      </p:grp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19350" y="5181600"/>
            <a:ext cx="442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Because 3 is an </a:t>
            </a:r>
            <a:r>
              <a:rPr lang="en-US" b="1" i="1"/>
              <a:t>exact number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737350" y="4127500"/>
            <a:ext cx="615950" cy="457200"/>
            <a:chOff x="4244" y="2600"/>
            <a:chExt cx="388" cy="288"/>
          </a:xfrm>
        </p:grpSpPr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4244" y="2600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 7</a:t>
              </a:r>
            </a:p>
          </p:txBody>
        </p:sp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4320" y="2640"/>
              <a:ext cx="240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  <p:bldP spid="2766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B18F0-5476-401E-BED4-BE46DAB32EBA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20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8458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285E3-24B3-45C7-BAB7-C4656EC7A776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96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962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283A1-96FA-4138-9AAC-166E99CEA7D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14300" y="290513"/>
            <a:ext cx="8915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Accuracy</a:t>
            </a:r>
            <a:r>
              <a:rPr lang="en-US"/>
              <a:t> – how close a measurement is to the </a:t>
            </a:r>
            <a:r>
              <a:rPr lang="en-US" i="1"/>
              <a:t>true</a:t>
            </a:r>
            <a:r>
              <a:rPr lang="en-US"/>
              <a:t> value</a:t>
            </a:r>
          </a:p>
          <a:p>
            <a:pPr algn="l">
              <a:spcBef>
                <a:spcPct val="50000"/>
              </a:spcBef>
            </a:pPr>
            <a:r>
              <a:rPr lang="en-US" b="1" i="1"/>
              <a:t>Precision</a:t>
            </a:r>
            <a:r>
              <a:rPr lang="en-US"/>
              <a:t> – how close a set of measurements are to each other</a:t>
            </a:r>
            <a:endParaRPr lang="en-US" b="1" i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76300" y="4794250"/>
            <a:ext cx="135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accurate</a:t>
            </a:r>
          </a:p>
          <a:p>
            <a:r>
              <a:rPr lang="en-US"/>
              <a:t>&amp;</a:t>
            </a:r>
          </a:p>
          <a:p>
            <a:r>
              <a:rPr lang="en-US"/>
              <a:t>precise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40138" y="4794250"/>
            <a:ext cx="1862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precise</a:t>
            </a:r>
          </a:p>
          <a:p>
            <a:r>
              <a:rPr lang="en-US"/>
              <a:t>but</a:t>
            </a:r>
          </a:p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accurate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672263" y="4794250"/>
            <a:ext cx="1862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accurate</a:t>
            </a:r>
          </a:p>
          <a:p>
            <a:r>
              <a:rPr lang="en-US"/>
              <a:t>&amp;</a:t>
            </a:r>
          </a:p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precise</a:t>
            </a:r>
          </a:p>
        </p:txBody>
      </p:sp>
      <p:pic>
        <p:nvPicPr>
          <p:cNvPr id="39943" name="Picture 10" descr="01_13"/>
          <p:cNvPicPr>
            <a:picLocks noChangeAspect="1" noChangeArrowheads="1"/>
          </p:cNvPicPr>
          <p:nvPr/>
        </p:nvPicPr>
        <p:blipFill>
          <a:blip r:embed="rId2"/>
          <a:srcRect t="4036" b="13623"/>
          <a:stretch>
            <a:fillRect/>
          </a:stretch>
        </p:blipFill>
        <p:spPr bwMode="auto">
          <a:xfrm>
            <a:off x="152400" y="1830388"/>
            <a:ext cx="883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7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AEF2F-ED16-4882-AE59-68E3CFFD260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6575" y="166688"/>
            <a:ext cx="812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Dimensional Analysis Method of Solving Problems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1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/>
              <a:t>Determine which unit conversion factor(s) are needed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/>
              <a:t>Carry units through calculation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/>
              <a:t>If all units cancel except for the </a:t>
            </a:r>
            <a:r>
              <a:rPr lang="en-US" b="1" i="1"/>
              <a:t>desired unit(s)</a:t>
            </a:r>
            <a:r>
              <a:rPr lang="en-US"/>
              <a:t>, then the problem was solved correctly.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914400" y="3505200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quantity x conversion factor = desired quantity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1828800" y="471805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unit x 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346700" y="4724400"/>
            <a:ext cx="202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desired unit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27438" y="4495800"/>
            <a:ext cx="1762125" cy="950913"/>
            <a:chOff x="1810" y="2761"/>
            <a:chExt cx="1110" cy="599"/>
          </a:xfrm>
        </p:grpSpPr>
        <p:sp>
          <p:nvSpPr>
            <p:cNvPr id="40971" name="Text Box 39"/>
            <p:cNvSpPr txBox="1">
              <a:spLocks noChangeArrowheads="1"/>
            </p:cNvSpPr>
            <p:nvPr/>
          </p:nvSpPr>
          <p:spPr bwMode="auto">
            <a:xfrm>
              <a:off x="1810" y="2761"/>
              <a:ext cx="11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desired unit</a:t>
              </a:r>
            </a:p>
          </p:txBody>
        </p:sp>
        <p:sp>
          <p:nvSpPr>
            <p:cNvPr id="40972" name="Text Box 40"/>
            <p:cNvSpPr txBox="1">
              <a:spLocks noChangeArrowheads="1"/>
            </p:cNvSpPr>
            <p:nvPr/>
          </p:nvSpPr>
          <p:spPr bwMode="auto">
            <a:xfrm>
              <a:off x="1895" y="3072"/>
              <a:ext cx="9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given unit</a:t>
              </a:r>
            </a:p>
          </p:txBody>
        </p:sp>
        <p:sp>
          <p:nvSpPr>
            <p:cNvPr id="40973" name="Line 43"/>
            <p:cNvSpPr>
              <a:spLocks noChangeShapeType="1"/>
            </p:cNvSpPr>
            <p:nvPr/>
          </p:nvSpPr>
          <p:spPr bwMode="auto">
            <a:xfrm>
              <a:off x="1837" y="306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2057400" y="4648200"/>
            <a:ext cx="1066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 flipV="1">
            <a:off x="3962400" y="4953000"/>
            <a:ext cx="1066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  <p:bldP spid="29733" grpId="0" autoUpdateAnimBg="0"/>
      <p:bldP spid="29734" grpId="0" autoUpdateAnimBg="0"/>
      <p:bldP spid="29738" grpId="0" autoUpdateAnimBg="0"/>
      <p:bldP spid="29742" grpId="0" animBg="1"/>
      <p:bldP spid="297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F888A-ED70-4C71-87E2-874A8D0AA07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/>
              <a:t>Physical means</a:t>
            </a:r>
            <a:r>
              <a:rPr lang="en-US" sz="2800"/>
              <a:t> can be used to separate a mixture into its pure components.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97400" y="2322513"/>
            <a:ext cx="4394200" cy="2859087"/>
            <a:chOff x="2736" y="1152"/>
            <a:chExt cx="2768" cy="1801"/>
          </a:xfrm>
        </p:grpSpPr>
        <p:pic>
          <p:nvPicPr>
            <p:cNvPr id="5128" name="Picture 6" descr="cha56011_01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152"/>
              <a:ext cx="2768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Text Box 7"/>
            <p:cNvSpPr txBox="1">
              <a:spLocks noChangeArrowheads="1"/>
            </p:cNvSpPr>
            <p:nvPr/>
          </p:nvSpPr>
          <p:spPr bwMode="auto">
            <a:xfrm>
              <a:off x="3742" y="2665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magnet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" y="1828800"/>
            <a:ext cx="3700463" cy="4002088"/>
            <a:chOff x="288" y="1152"/>
            <a:chExt cx="2331" cy="2521"/>
          </a:xfrm>
        </p:grpSpPr>
        <p:pic>
          <p:nvPicPr>
            <p:cNvPr id="5126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52"/>
              <a:ext cx="2331" cy="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 Box 14"/>
            <p:cNvSpPr txBox="1">
              <a:spLocks noChangeArrowheads="1"/>
            </p:cNvSpPr>
            <p:nvPr/>
          </p:nvSpPr>
          <p:spPr bwMode="auto">
            <a:xfrm>
              <a:off x="671" y="3385"/>
              <a:ext cx="9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distillation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232E2-6691-4A69-8974-57C9C242D2B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547688"/>
            <a:ext cx="812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Dimensional Analysis Method of Solving Problems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Conversion Unit 1 L = 1000 mL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606800"/>
            <a:ext cx="4343400" cy="889000"/>
            <a:chOff x="528" y="2944"/>
            <a:chExt cx="2736" cy="560"/>
          </a:xfrm>
        </p:grpSpPr>
        <p:grpSp>
          <p:nvGrpSpPr>
            <p:cNvPr id="42010" name="Group 8"/>
            <p:cNvGrpSpPr>
              <a:grpSpLocks/>
            </p:cNvGrpSpPr>
            <p:nvPr/>
          </p:nvGrpSpPr>
          <p:grpSpPr bwMode="auto">
            <a:xfrm>
              <a:off x="1360" y="2944"/>
              <a:ext cx="864" cy="560"/>
              <a:chOff x="2448" y="2256"/>
              <a:chExt cx="864" cy="560"/>
            </a:xfrm>
          </p:grpSpPr>
          <p:sp>
            <p:nvSpPr>
              <p:cNvPr id="42013" name="Text Box 9"/>
              <p:cNvSpPr txBox="1">
                <a:spLocks noChangeArrowheads="1"/>
              </p:cNvSpPr>
              <p:nvPr/>
            </p:nvSpPr>
            <p:spPr bwMode="auto">
              <a:xfrm>
                <a:off x="2715" y="2528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1L</a:t>
                </a:r>
              </a:p>
            </p:txBody>
          </p:sp>
          <p:sp>
            <p:nvSpPr>
              <p:cNvPr id="42014" name="Text Box 10"/>
              <p:cNvSpPr txBox="1">
                <a:spLocks noChangeArrowheads="1"/>
              </p:cNvSpPr>
              <p:nvPr/>
            </p:nvSpPr>
            <p:spPr bwMode="auto">
              <a:xfrm>
                <a:off x="2448" y="2256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1000 mL</a:t>
                </a:r>
              </a:p>
            </p:txBody>
          </p:sp>
          <p:sp>
            <p:nvSpPr>
              <p:cNvPr id="42015" name="Line 11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2011" name="Text Box 12"/>
            <p:cNvSpPr txBox="1">
              <a:spLocks noChangeArrowheads="1"/>
            </p:cNvSpPr>
            <p:nvPr/>
          </p:nvSpPr>
          <p:spPr bwMode="auto">
            <a:xfrm>
              <a:off x="528" y="3072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1.63 L x</a:t>
              </a:r>
            </a:p>
          </p:txBody>
        </p:sp>
        <p:sp>
          <p:nvSpPr>
            <p:cNvPr id="42012" name="Text Box 13"/>
            <p:cNvSpPr txBox="1">
              <a:spLocks noChangeArrowheads="1"/>
            </p:cNvSpPr>
            <p:nvPr/>
          </p:nvSpPr>
          <p:spPr bwMode="auto">
            <a:xfrm>
              <a:off x="2235" y="3088"/>
              <a:ext cx="10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1630 mL</a:t>
              </a:r>
            </a:p>
          </p:txBody>
        </p:sp>
      </p:grp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1473200" y="39370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2730500" y="41402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95600" y="4635500"/>
            <a:ext cx="4953000" cy="850900"/>
            <a:chOff x="1488" y="3592"/>
            <a:chExt cx="3120" cy="536"/>
          </a:xfrm>
        </p:grpSpPr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587" y="3592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1L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320" y="3840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1000 mL</a:t>
              </a:r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2368" y="38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1488" y="3696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1.63 L x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3195" y="3712"/>
              <a:ext cx="10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0.001630</a:t>
              </a:r>
            </a:p>
          </p:txBody>
        </p:sp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4225" y="3600"/>
              <a:ext cx="383" cy="528"/>
              <a:chOff x="4464" y="3056"/>
              <a:chExt cx="383" cy="528"/>
            </a:xfrm>
          </p:grpSpPr>
          <p:sp>
            <p:nvSpPr>
              <p:cNvPr id="42007" name="Line 23"/>
              <p:cNvSpPr>
                <a:spLocks noChangeShapeType="1"/>
              </p:cNvSpPr>
              <p:nvPr/>
            </p:nvSpPr>
            <p:spPr bwMode="auto">
              <a:xfrm>
                <a:off x="4512" y="331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08" name="Text Box 24"/>
              <p:cNvSpPr txBox="1">
                <a:spLocks noChangeArrowheads="1"/>
              </p:cNvSpPr>
              <p:nvPr/>
            </p:nvSpPr>
            <p:spPr bwMode="auto">
              <a:xfrm>
                <a:off x="4498" y="3056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L</a:t>
                </a:r>
                <a:r>
                  <a:rPr lang="en-US" baseline="30000"/>
                  <a:t>2</a:t>
                </a:r>
                <a:endParaRPr lang="en-US"/>
              </a:p>
            </p:txBody>
          </p:sp>
          <p:sp>
            <p:nvSpPr>
              <p:cNvPr id="42009" name="Text Box 25"/>
              <p:cNvSpPr txBox="1">
                <a:spLocks noChangeArrowheads="1"/>
              </p:cNvSpPr>
              <p:nvPr/>
            </p:nvSpPr>
            <p:spPr bwMode="auto">
              <a:xfrm>
                <a:off x="4464" y="3296"/>
                <a:ext cx="3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mL</a:t>
                </a: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971800" y="4648200"/>
            <a:ext cx="4953000" cy="762000"/>
            <a:chOff x="1536" y="3600"/>
            <a:chExt cx="3120" cy="480"/>
          </a:xfrm>
        </p:grpSpPr>
        <p:sp>
          <p:nvSpPr>
            <p:cNvPr id="41999" name="Line 27"/>
            <p:cNvSpPr>
              <a:spLocks noChangeShapeType="1"/>
            </p:cNvSpPr>
            <p:nvPr/>
          </p:nvSpPr>
          <p:spPr bwMode="auto">
            <a:xfrm>
              <a:off x="1536" y="3600"/>
              <a:ext cx="3120" cy="4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000" name="Line 28"/>
            <p:cNvSpPr>
              <a:spLocks noChangeShapeType="1"/>
            </p:cNvSpPr>
            <p:nvPr/>
          </p:nvSpPr>
          <p:spPr bwMode="auto">
            <a:xfrm flipH="1">
              <a:off x="1536" y="3600"/>
              <a:ext cx="3120" cy="4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3733800" y="43942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4953000" y="42672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V="1">
            <a:off x="5257800" y="5334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7493000" y="41275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5000" y="1614488"/>
            <a:ext cx="473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How many mL are in 1.63 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50" grpId="0" animBg="1"/>
      <p:bldP spid="39951" grpId="0" animBg="1"/>
      <p:bldP spid="39965" grpId="0" animBg="1"/>
      <p:bldP spid="39966" grpId="0" animBg="1"/>
      <p:bldP spid="39967" grpId="0" animBg="1"/>
      <p:bldP spid="39968" grpId="0" animBg="1"/>
      <p:bldP spid="3994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9C18AF-03E9-4477-B2E1-5F87BE0AEC1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The speed of sound in air is about 343 m/s.  What is this speed in miles per hour?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92200" y="35052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1 mi = 1609 m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56038" y="3505200"/>
            <a:ext cx="185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1 min = 60 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350000" y="35052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1 hour = 60 min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4840288"/>
            <a:ext cx="1139825" cy="798512"/>
            <a:chOff x="422" y="1544"/>
            <a:chExt cx="718" cy="503"/>
          </a:xfrm>
        </p:grpSpPr>
        <p:sp>
          <p:nvSpPr>
            <p:cNvPr id="43054" name="Text Box 7"/>
            <p:cNvSpPr txBox="1">
              <a:spLocks noChangeArrowheads="1"/>
            </p:cNvSpPr>
            <p:nvPr/>
          </p:nvSpPr>
          <p:spPr bwMode="auto">
            <a:xfrm>
              <a:off x="422" y="1657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343</a:t>
              </a:r>
            </a:p>
          </p:txBody>
        </p:sp>
        <p:grpSp>
          <p:nvGrpSpPr>
            <p:cNvPr id="43055" name="Group 11"/>
            <p:cNvGrpSpPr>
              <a:grpSpLocks/>
            </p:cNvGrpSpPr>
            <p:nvPr/>
          </p:nvGrpSpPr>
          <p:grpSpPr bwMode="auto">
            <a:xfrm>
              <a:off x="864" y="1544"/>
              <a:ext cx="276" cy="503"/>
              <a:chOff x="1142" y="1561"/>
              <a:chExt cx="276" cy="503"/>
            </a:xfrm>
          </p:grpSpPr>
          <p:sp>
            <p:nvSpPr>
              <p:cNvPr id="43056" name="Text Box 8"/>
              <p:cNvSpPr txBox="1">
                <a:spLocks noChangeArrowheads="1"/>
              </p:cNvSpPr>
              <p:nvPr/>
            </p:nvSpPr>
            <p:spPr bwMode="auto">
              <a:xfrm>
                <a:off x="1142" y="1561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m</a:t>
                </a:r>
              </a:p>
            </p:txBody>
          </p:sp>
          <p:sp>
            <p:nvSpPr>
              <p:cNvPr id="43057" name="Text Box 9"/>
              <p:cNvSpPr txBox="1">
                <a:spLocks noChangeArrowheads="1"/>
              </p:cNvSpPr>
              <p:nvPr/>
            </p:nvSpPr>
            <p:spPr bwMode="auto">
              <a:xfrm>
                <a:off x="1172" y="177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s</a:t>
                </a:r>
              </a:p>
            </p:txBody>
          </p:sp>
          <p:sp>
            <p:nvSpPr>
              <p:cNvPr id="43058" name="Line 10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851025" y="4827588"/>
            <a:ext cx="1441450" cy="887412"/>
            <a:chOff x="1108" y="1536"/>
            <a:chExt cx="908" cy="559"/>
          </a:xfrm>
        </p:grpSpPr>
        <p:sp>
          <p:nvSpPr>
            <p:cNvPr id="43049" name="Text Box 14"/>
            <p:cNvSpPr txBox="1">
              <a:spLocks noChangeArrowheads="1"/>
            </p:cNvSpPr>
            <p:nvPr/>
          </p:nvSpPr>
          <p:spPr bwMode="auto">
            <a:xfrm>
              <a:off x="1108" y="16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x</a:t>
              </a:r>
            </a:p>
          </p:txBody>
        </p:sp>
        <p:grpSp>
          <p:nvGrpSpPr>
            <p:cNvPr id="43050" name="Group 18"/>
            <p:cNvGrpSpPr>
              <a:grpSpLocks/>
            </p:cNvGrpSpPr>
            <p:nvPr/>
          </p:nvGrpSpPr>
          <p:grpSpPr bwMode="auto">
            <a:xfrm>
              <a:off x="1259" y="1536"/>
              <a:ext cx="757" cy="559"/>
              <a:chOff x="1595" y="1745"/>
              <a:chExt cx="757" cy="559"/>
            </a:xfrm>
          </p:grpSpPr>
          <p:sp>
            <p:nvSpPr>
              <p:cNvPr id="43051" name="Text Box 15"/>
              <p:cNvSpPr txBox="1">
                <a:spLocks noChangeArrowheads="1"/>
              </p:cNvSpPr>
              <p:nvPr/>
            </p:nvSpPr>
            <p:spPr bwMode="auto">
              <a:xfrm>
                <a:off x="1718" y="174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 mi</a:t>
                </a:r>
              </a:p>
            </p:txBody>
          </p:sp>
          <p:sp>
            <p:nvSpPr>
              <p:cNvPr id="43052" name="Line 16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6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53" name="Text Box 17"/>
              <p:cNvSpPr txBox="1">
                <a:spLocks noChangeArrowheads="1"/>
              </p:cNvSpPr>
              <p:nvPr/>
            </p:nvSpPr>
            <p:spPr bwMode="auto">
              <a:xfrm>
                <a:off x="1595" y="2016"/>
                <a:ext cx="7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1609 m</a:t>
                </a:r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279775" y="4827588"/>
            <a:ext cx="1384300" cy="887412"/>
            <a:chOff x="2008" y="1536"/>
            <a:chExt cx="872" cy="559"/>
          </a:xfrm>
        </p:grpSpPr>
        <p:grpSp>
          <p:nvGrpSpPr>
            <p:cNvPr id="43044" name="Group 20"/>
            <p:cNvGrpSpPr>
              <a:grpSpLocks/>
            </p:cNvGrpSpPr>
            <p:nvPr/>
          </p:nvGrpSpPr>
          <p:grpSpPr bwMode="auto">
            <a:xfrm>
              <a:off x="2093" y="1536"/>
              <a:ext cx="787" cy="559"/>
              <a:chOff x="1517" y="1745"/>
              <a:chExt cx="787" cy="559"/>
            </a:xfrm>
          </p:grpSpPr>
          <p:sp>
            <p:nvSpPr>
              <p:cNvPr id="43046" name="Text Box 21"/>
              <p:cNvSpPr txBox="1">
                <a:spLocks noChangeArrowheads="1"/>
              </p:cNvSpPr>
              <p:nvPr/>
            </p:nvSpPr>
            <p:spPr bwMode="auto">
              <a:xfrm>
                <a:off x="1718" y="1745"/>
                <a:ext cx="5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 60 s</a:t>
                </a:r>
              </a:p>
            </p:txBody>
          </p:sp>
          <p:sp>
            <p:nvSpPr>
              <p:cNvPr id="43047" name="Line 22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6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48" name="Text Box 23"/>
              <p:cNvSpPr txBox="1">
                <a:spLocks noChangeArrowheads="1"/>
              </p:cNvSpPr>
              <p:nvPr/>
            </p:nvSpPr>
            <p:spPr bwMode="auto">
              <a:xfrm>
                <a:off x="1517" y="2016"/>
                <a:ext cx="7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   1 min</a:t>
                </a:r>
              </a:p>
            </p:txBody>
          </p:sp>
        </p:grpSp>
        <p:sp>
          <p:nvSpPr>
            <p:cNvPr id="43045" name="Text Box 28"/>
            <p:cNvSpPr txBox="1">
              <a:spLocks noChangeArrowheads="1"/>
            </p:cNvSpPr>
            <p:nvPr/>
          </p:nvSpPr>
          <p:spPr bwMode="auto">
            <a:xfrm>
              <a:off x="2008" y="16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x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772025" y="4827588"/>
            <a:ext cx="1487488" cy="887412"/>
            <a:chOff x="2948" y="1536"/>
            <a:chExt cx="937" cy="559"/>
          </a:xfrm>
        </p:grpSpPr>
        <p:sp>
          <p:nvSpPr>
            <p:cNvPr id="43040" name="Text Box 25"/>
            <p:cNvSpPr txBox="1">
              <a:spLocks noChangeArrowheads="1"/>
            </p:cNvSpPr>
            <p:nvPr/>
          </p:nvSpPr>
          <p:spPr bwMode="auto">
            <a:xfrm>
              <a:off x="3192" y="1536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60 min</a:t>
              </a:r>
            </a:p>
          </p:txBody>
        </p:sp>
        <p:sp>
          <p:nvSpPr>
            <p:cNvPr id="43041" name="Line 26"/>
            <p:cNvSpPr>
              <a:spLocks noChangeShapeType="1"/>
            </p:cNvSpPr>
            <p:nvPr/>
          </p:nvSpPr>
          <p:spPr bwMode="auto">
            <a:xfrm>
              <a:off x="3216" y="1807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042" name="Text Box 27"/>
            <p:cNvSpPr txBox="1">
              <a:spLocks noChangeArrowheads="1"/>
            </p:cNvSpPr>
            <p:nvPr/>
          </p:nvSpPr>
          <p:spPr bwMode="auto">
            <a:xfrm>
              <a:off x="3016" y="1807"/>
              <a:ext cx="8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 1 hour</a:t>
              </a:r>
            </a:p>
          </p:txBody>
        </p:sp>
        <p:sp>
          <p:nvSpPr>
            <p:cNvPr id="43043" name="Text Box 29"/>
            <p:cNvSpPr txBox="1">
              <a:spLocks noChangeArrowheads="1"/>
            </p:cNvSpPr>
            <p:nvPr/>
          </p:nvSpPr>
          <p:spPr bwMode="auto">
            <a:xfrm>
              <a:off x="2948" y="16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x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223000" y="4840288"/>
            <a:ext cx="1666875" cy="849312"/>
            <a:chOff x="4086" y="1801"/>
            <a:chExt cx="1050" cy="535"/>
          </a:xfrm>
        </p:grpSpPr>
        <p:sp>
          <p:nvSpPr>
            <p:cNvPr id="43035" name="Text Box 34"/>
            <p:cNvSpPr txBox="1">
              <a:spLocks noChangeArrowheads="1"/>
            </p:cNvSpPr>
            <p:nvPr/>
          </p:nvSpPr>
          <p:spPr bwMode="auto">
            <a:xfrm>
              <a:off x="4086" y="1921"/>
              <a:ext cx="6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767</a:t>
              </a:r>
            </a:p>
          </p:txBody>
        </p:sp>
        <p:grpSp>
          <p:nvGrpSpPr>
            <p:cNvPr id="43036" name="Group 38"/>
            <p:cNvGrpSpPr>
              <a:grpSpLocks/>
            </p:cNvGrpSpPr>
            <p:nvPr/>
          </p:nvGrpSpPr>
          <p:grpSpPr bwMode="auto">
            <a:xfrm>
              <a:off x="4635" y="1801"/>
              <a:ext cx="501" cy="535"/>
              <a:chOff x="1344" y="3001"/>
              <a:chExt cx="501" cy="535"/>
            </a:xfrm>
          </p:grpSpPr>
          <p:sp>
            <p:nvSpPr>
              <p:cNvPr id="43037" name="Text Box 35"/>
              <p:cNvSpPr txBox="1">
                <a:spLocks noChangeArrowheads="1"/>
              </p:cNvSpPr>
              <p:nvPr/>
            </p:nvSpPr>
            <p:spPr bwMode="auto">
              <a:xfrm>
                <a:off x="1430" y="3001"/>
                <a:ext cx="31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mi</a:t>
                </a:r>
              </a:p>
            </p:txBody>
          </p:sp>
          <p:sp>
            <p:nvSpPr>
              <p:cNvPr id="43038" name="Text Box 36"/>
              <p:cNvSpPr txBox="1">
                <a:spLocks noChangeArrowheads="1"/>
              </p:cNvSpPr>
              <p:nvPr/>
            </p:nvSpPr>
            <p:spPr bwMode="auto">
              <a:xfrm>
                <a:off x="1344" y="3248"/>
                <a:ext cx="5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hour</a:t>
                </a:r>
              </a:p>
            </p:txBody>
          </p:sp>
          <p:sp>
            <p:nvSpPr>
              <p:cNvPr id="43039" name="Line 37"/>
              <p:cNvSpPr>
                <a:spLocks noChangeShapeType="1"/>
              </p:cNvSpPr>
              <p:nvPr/>
            </p:nvSpPr>
            <p:spPr bwMode="auto">
              <a:xfrm>
                <a:off x="1392" y="3264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1679575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V="1">
            <a:off x="3038475" y="56388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4384675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5946775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V="1">
            <a:off x="1679575" y="56388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 flipV="1">
            <a:off x="4308475" y="56388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V="1">
            <a:off x="1552575" y="49657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2936875" y="54102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1565275" y="52959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V="1">
            <a:off x="4308475" y="49530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 flipV="1">
            <a:off x="4194175" y="53848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 flipV="1">
            <a:off x="5832475" y="4953000"/>
            <a:ext cx="228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320925" y="2017713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meters to miles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2320925" y="2667000"/>
            <a:ext cx="250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seconds to hours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3198813" y="1371600"/>
            <a:ext cx="262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conversion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59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0" grpId="0" animBg="1"/>
      <p:bldP spid="30771" grpId="0" animBg="1"/>
      <p:bldP spid="30772" grpId="0" autoUpdateAnimBg="0"/>
      <p:bldP spid="30773" grpId="0" autoUpdateAnimBg="0"/>
      <p:bldP spid="3077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807035-5FC8-46F9-B1CD-44865B2BBBC5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0"/>
            <a:ext cx="742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138AB-3908-4427-A096-51B5162BEBF7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7120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CCD0F-A4EF-4867-A8A0-34EB0F9FFE53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7581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C6080-6A9E-46B5-8C43-ACC792DD0F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84200" y="228600"/>
            <a:ext cx="79756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 </a:t>
            </a:r>
            <a:r>
              <a:rPr lang="en-US" sz="2800" b="1" i="1"/>
              <a:t>element</a:t>
            </a:r>
            <a:r>
              <a:rPr lang="en-US" sz="2800"/>
              <a:t> is a substance that </a:t>
            </a:r>
            <a:r>
              <a:rPr lang="en-US" sz="2800">
                <a:solidFill>
                  <a:srgbClr val="FF0000"/>
                </a:solidFill>
              </a:rPr>
              <a:t>cannot</a:t>
            </a:r>
            <a:r>
              <a:rPr lang="en-US" sz="2800"/>
              <a:t> be separated into simpler substances by </a:t>
            </a:r>
            <a:r>
              <a:rPr lang="en-US" sz="2800" b="1" i="1"/>
              <a:t>chemical</a:t>
            </a:r>
            <a:r>
              <a:rPr lang="en-US" sz="2800" i="1"/>
              <a:t> </a:t>
            </a:r>
            <a:r>
              <a:rPr lang="en-US" sz="2800" b="1" i="1"/>
              <a:t>means</a:t>
            </a:r>
            <a:r>
              <a:rPr lang="en-US" sz="2800" i="1"/>
              <a:t>.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114 elements have been identified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82 elements occur naturally on Earth</a:t>
            </a:r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r>
              <a:rPr lang="en-US"/>
              <a:t>gold, aluminum, lead, oxygen, carbon, sulfur</a:t>
            </a:r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endParaRPr lang="en-US"/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endParaRPr lang="en-US"/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endParaRPr lang="en-US"/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endParaRPr lang="en-US"/>
          </a:p>
          <a:p>
            <a:pPr lvl="2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32 elements have been created by scientists</a:t>
            </a:r>
          </a:p>
          <a:p>
            <a:pPr lvl="3" algn="l">
              <a:lnSpc>
                <a:spcPct val="90000"/>
              </a:lnSpc>
              <a:spcBef>
                <a:spcPct val="50000"/>
              </a:spcBef>
            </a:pPr>
            <a:r>
              <a:rPr lang="en-US"/>
              <a:t>technetium, americium, seaborgium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505200"/>
            <a:ext cx="17240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3479800"/>
            <a:ext cx="25098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352800" y="315277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381875" y="3186113"/>
            <a:ext cx="466725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0AB65-4657-4C9B-BAB3-88A90655D1A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4213"/>
            <a:ext cx="91440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08563-646C-43AE-BCD8-A3EC81F8888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</a:t>
            </a:r>
            <a:r>
              <a:rPr lang="en-US" sz="2800" b="1" i="1"/>
              <a:t> compound</a:t>
            </a:r>
            <a:r>
              <a:rPr lang="en-US" sz="2800"/>
              <a:t> is a substance composed of atoms of two or more elements chemically united in fixed proportions.</a:t>
            </a:r>
            <a:endParaRPr lang="en-US" sz="2800" b="1" i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90600" y="2101850"/>
            <a:ext cx="792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Compounds can only be separated into their pure components (elements) by </a:t>
            </a:r>
            <a:r>
              <a:rPr lang="en-US" sz="2800" b="1" i="1"/>
              <a:t>chemical</a:t>
            </a:r>
            <a:r>
              <a:rPr lang="en-US" sz="2800"/>
              <a:t> means.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63663" y="3886200"/>
            <a:ext cx="1657350" cy="2043113"/>
            <a:chOff x="859" y="2448"/>
            <a:chExt cx="1044" cy="1287"/>
          </a:xfrm>
        </p:grpSpPr>
        <p:pic>
          <p:nvPicPr>
            <p:cNvPr id="8204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2" y="2448"/>
              <a:ext cx="97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859" y="3504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lithium fluoride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800475" y="3886200"/>
            <a:ext cx="1762125" cy="2090738"/>
            <a:chOff x="2394" y="2448"/>
            <a:chExt cx="1110" cy="1317"/>
          </a:xfrm>
        </p:grpSpPr>
        <p:pic>
          <p:nvPicPr>
            <p:cNvPr id="8202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4" y="2448"/>
              <a:ext cx="1110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21"/>
            <p:cNvSpPr txBox="1">
              <a:spLocks noChangeArrowheads="1"/>
            </p:cNvSpPr>
            <p:nvPr/>
          </p:nvSpPr>
          <p:spPr bwMode="auto">
            <a:xfrm>
              <a:off x="2712" y="3534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quartz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13450" y="3886200"/>
            <a:ext cx="2597150" cy="2133600"/>
            <a:chOff x="3788" y="2448"/>
            <a:chExt cx="1636" cy="1344"/>
          </a:xfrm>
        </p:grpSpPr>
        <p:pic>
          <p:nvPicPr>
            <p:cNvPr id="820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3" y="2448"/>
              <a:ext cx="997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3788" y="3561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dry ice – carbon dioxide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797D49-A0D1-4701-9DE2-859851A3228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Classifications of Matter</a:t>
            </a:r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9F6BEC-62D0-4CBB-8C5A-93A336545DF4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2743200"/>
            <a:ext cx="206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9125" y="25876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Comparison:  The Three States of Matter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2514600"/>
            <a:ext cx="2136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1709738"/>
            <a:ext cx="225266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1437</Words>
  <Application>Microsoft Office PowerPoint</Application>
  <PresentationFormat>On-screen Show (4:3)</PresentationFormat>
  <Paragraphs>327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Default Design</vt:lpstr>
      <vt:lpstr>Chemistry:  The Study of Change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Chemistry:  The Study of Change</dc:title>
  <dc:creator>J. David Robertson</dc:creator>
  <cp:lastModifiedBy>SSC1</cp:lastModifiedBy>
  <cp:revision>93</cp:revision>
  <dcterms:created xsi:type="dcterms:W3CDTF">2000-12-26T15:29:02Z</dcterms:created>
  <dcterms:modified xsi:type="dcterms:W3CDTF">2019-06-10T15:12:24Z</dcterms:modified>
</cp:coreProperties>
</file>