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83" r:id="rId2"/>
    <p:sldId id="309" r:id="rId3"/>
    <p:sldId id="310" r:id="rId4"/>
    <p:sldId id="311" r:id="rId5"/>
    <p:sldId id="312" r:id="rId6"/>
    <p:sldId id="298" r:id="rId7"/>
    <p:sldId id="300" r:id="rId8"/>
    <p:sldId id="299" r:id="rId9"/>
    <p:sldId id="313" r:id="rId10"/>
    <p:sldId id="315" r:id="rId11"/>
    <p:sldId id="316" r:id="rId12"/>
    <p:sldId id="318" r:id="rId13"/>
    <p:sldId id="317" r:id="rId14"/>
    <p:sldId id="320" r:id="rId15"/>
    <p:sldId id="301" r:id="rId16"/>
    <p:sldId id="303" r:id="rId17"/>
    <p:sldId id="319" r:id="rId18"/>
    <p:sldId id="307" r:id="rId19"/>
    <p:sldId id="308" r:id="rId20"/>
    <p:sldId id="306" r:id="rId21"/>
    <p:sldId id="278" r:id="rId22"/>
  </p:sldIdLst>
  <p:sldSz cx="9144000" cy="5143500" type="screen16x9"/>
  <p:notesSz cx="6858000" cy="9144000"/>
  <p:embeddedFontLst>
    <p:embeddedFont>
      <p:font typeface="Amatic SC" pitchFamily="2" charset="-79"/>
      <p:regular r:id="rId24"/>
      <p:bold r:id="rId25"/>
    </p:embeddedFont>
    <p:embeddedFont>
      <p:font typeface="Cambria Math" panose="02040503050406030204" pitchFamily="18" charset="0"/>
      <p:regular r:id="rId26"/>
    </p:embeddedFont>
    <p:embeddedFont>
      <p:font typeface="Quicksand" pitchFamily="2" charset="77"/>
      <p:regular r:id="rId27"/>
      <p:bold r:id="rId28"/>
    </p:embeddedFont>
    <p:embeddedFont>
      <p:font typeface="Short Stack" panose="02010500040000000007" pitchFamily="2" charset="77"/>
      <p:regular r:id="rId29"/>
    </p:embeddedFont>
    <p:embeddedFont>
      <p:font typeface="STIXGeneral-Italic" pitchFamily="2" charset="2"/>
      <p:italic r:id="rId30"/>
    </p:embeddedFont>
    <p:embeddedFont>
      <p:font typeface="STIXGeneral-Regular" pitchFamily="2" charset="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6BC"/>
    <a:srgbClr val="DE5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9382FF-A9EE-479E-84C2-D4933C56DE1E}">
  <a:tblStyle styleId="{1F9382FF-A9EE-479E-84C2-D4933C56D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04"/>
    <p:restoredTop sz="86378"/>
  </p:normalViewPr>
  <p:slideViewPr>
    <p:cSldViewPr snapToGrid="0" snapToObjects="1">
      <p:cViewPr varScale="1">
        <p:scale>
          <a:sx n="124" d="100"/>
          <a:sy n="124" d="100"/>
        </p:scale>
        <p:origin x="184" y="232"/>
      </p:cViewPr>
      <p:guideLst/>
    </p:cSldViewPr>
  </p:slideViewPr>
  <p:outlineViewPr>
    <p:cViewPr>
      <p:scale>
        <a:sx n="33" d="100"/>
        <a:sy n="33" d="100"/>
      </p:scale>
      <p:origin x="0" y="-5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39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932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67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113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574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4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70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672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18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3331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39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21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991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69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7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92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82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93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59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62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18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60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00" y="1332233"/>
            <a:ext cx="5371200" cy="24790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000" dirty="0">
                <a:solidFill>
                  <a:srgbClr val="FF3B83"/>
                </a:solidFill>
              </a:rPr>
              <a:t>Hello!</a:t>
            </a:r>
            <a:br>
              <a:rPr lang="en-US" sz="4000" dirty="0">
                <a:solidFill>
                  <a:srgbClr val="FF3B83"/>
                </a:solidFill>
              </a:rPr>
            </a:br>
            <a:br>
              <a:rPr lang="en-US" sz="4000" dirty="0">
                <a:solidFill>
                  <a:srgbClr val="FF3B83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CHAPTER#1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SA" sz="1800" dirty="0">
                <a:solidFill>
                  <a:schemeClr val="bg1"/>
                </a:solidFill>
              </a:rPr>
              <a:t>moments</a:t>
            </a:r>
            <a:br>
              <a:rPr lang="en-SA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Fractional ages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Select and Ultimate Mortality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32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4" name="صورة 8">
            <a:extLst>
              <a:ext uri="{FF2B5EF4-FFF2-40B4-BE49-F238E27FC236}">
                <a16:creationId xmlns:a16="http://schemas.microsoft.com/office/drawing/2014/main" id="{E828104A-64FD-5E41-AC2C-4CD914B30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C1576-836D-1A4E-A451-96E7F5F3E8F9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302085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7899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For T, the future lifetime random variable for (0):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 </a:t>
            </a:r>
            <a:r>
              <a:rPr lang="el-GR" sz="1800" dirty="0"/>
              <a:t>ω &gt; 70</a:t>
            </a:r>
            <a:br>
              <a:rPr lang="el-GR" sz="1800" dirty="0"/>
            </a:br>
            <a:r>
              <a:rPr lang="el-GR" sz="1800" dirty="0"/>
              <a:t>(</a:t>
            </a:r>
            <a:r>
              <a:rPr lang="en-US" sz="1800" dirty="0"/>
              <a:t>ii) 40p0 = 0.6 </a:t>
            </a:r>
          </a:p>
          <a:p>
            <a:pPr marL="114300" indent="0">
              <a:buNone/>
            </a:pPr>
            <a:r>
              <a:rPr lang="en-US" sz="1800" dirty="0"/>
              <a:t>(iii) E(T</a:t>
            </a:r>
            <a:r>
              <a:rPr lang="en-US" sz="1000" dirty="0"/>
              <a:t>0</a:t>
            </a:r>
            <a:r>
              <a:rPr lang="en-US" sz="1800" dirty="0"/>
              <a:t>) = 62</a:t>
            </a:r>
            <a:br>
              <a:rPr lang="en-US" sz="1800" dirty="0"/>
            </a:br>
            <a:r>
              <a:rPr lang="en-US" sz="1800" dirty="0"/>
              <a:t>(iv)E[min(T</a:t>
            </a:r>
            <a:r>
              <a:rPr lang="en-US" sz="1000" dirty="0"/>
              <a:t>0</a:t>
            </a:r>
            <a:r>
              <a:rPr lang="en-US" sz="1800" dirty="0"/>
              <a:t>,t)]=t−0.005t2 ,0&lt;t&lt;60 Calculate the complete expectation of life at 40. (A) 30 </a:t>
            </a:r>
          </a:p>
          <a:p>
            <a:pPr marL="114300" indent="0">
              <a:buNone/>
            </a:pPr>
            <a:r>
              <a:rPr lang="en-US" sz="1800" dirty="0"/>
              <a:t>(B) 35 </a:t>
            </a:r>
          </a:p>
          <a:p>
            <a:pPr marL="114300" indent="0">
              <a:buNone/>
            </a:pPr>
            <a:r>
              <a:rPr lang="en-US" sz="1800" dirty="0"/>
              <a:t>(C) 40 </a:t>
            </a:r>
          </a:p>
          <a:p>
            <a:pPr marL="114300" indent="0">
              <a:buNone/>
            </a:pPr>
            <a:r>
              <a:rPr lang="en-US" sz="1800" dirty="0"/>
              <a:t>(D) 45 </a:t>
            </a:r>
          </a:p>
          <a:p>
            <a:pPr marL="114300" indent="0">
              <a:buNone/>
            </a:pPr>
            <a:r>
              <a:rPr lang="en-US" sz="1800" dirty="0"/>
              <a:t>(E) 50 </a:t>
            </a:r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885639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0279" y="789905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114300" indent="0">
                  <a:buNone/>
                </a:pPr>
                <a:r>
                  <a:rPr lang="en-US" sz="1800" dirty="0"/>
                  <a:t>You are given: </a:t>
                </a:r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r>
                  <a:rPr lang="en-US" sz="1800" dirty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b="0" i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180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acc>
                  </m:oMath>
                </a14:m>
                <a:endParaRPr lang="en-US" sz="1800" dirty="0"/>
              </a:p>
              <a:p>
                <a:pPr marL="114300" indent="0">
                  <a:buNone/>
                </a:pPr>
                <a:r>
                  <a:rPr lang="en-US" sz="1800" dirty="0"/>
                  <a:t>(A) 14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(B) 14.4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(C) 14.8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(D) 15.2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(E) 15.6 </a:t>
                </a:r>
              </a:p>
              <a:p>
                <a:pPr marL="11430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279" y="789905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143" b="-3571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180FD-0D11-894A-A174-4E0A7A8C2E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30" t="31560" r="34270" b="53059"/>
          <a:stretch/>
        </p:blipFill>
        <p:spPr>
          <a:xfrm>
            <a:off x="1763729" y="1263720"/>
            <a:ext cx="3226086" cy="7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8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D4A048E-0B05-FB4C-B8A9-E0986E44DE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51" t="15784" r="17541" b="36480"/>
          <a:stretch/>
        </p:blipFill>
        <p:spPr>
          <a:xfrm>
            <a:off x="570073" y="1066994"/>
            <a:ext cx="7455103" cy="30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1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0279" y="789905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en-US" sz="1800" dirty="0"/>
                  <a:t> For a 4-year college, you are given the following probabilities for dropout from all causes: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q</a:t>
                </a:r>
                <a:r>
                  <a:rPr lang="en-US" sz="1000" dirty="0"/>
                  <a:t>0</a:t>
                </a:r>
                <a:r>
                  <a:rPr lang="en-US" sz="1800" dirty="0"/>
                  <a:t> =0.15 q</a:t>
                </a:r>
                <a:r>
                  <a:rPr lang="en-US" sz="1000" dirty="0"/>
                  <a:t>1</a:t>
                </a:r>
                <a:r>
                  <a:rPr lang="en-US" sz="1800" dirty="0"/>
                  <a:t> =0.10 q</a:t>
                </a:r>
                <a:r>
                  <a:rPr lang="en-US" sz="1000" dirty="0"/>
                  <a:t>2 </a:t>
                </a:r>
                <a:r>
                  <a:rPr lang="en-US" sz="1800" dirty="0"/>
                  <a:t>=0.05 q</a:t>
                </a:r>
                <a:r>
                  <a:rPr lang="en-US" sz="1000" dirty="0"/>
                  <a:t>3</a:t>
                </a:r>
                <a:r>
                  <a:rPr lang="en-US" sz="1800" dirty="0"/>
                  <a:t> =0.01.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Dropouts are uniformly distributed over each year. Compute the temporary 1.5-year complete expected college lifetime of a student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entering the second year,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b="0" i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sz="180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acc>
                  </m:oMath>
                </a14:m>
                <a:endParaRPr lang="en-US" sz="1800" dirty="0"/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279" y="789905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285" r="-1427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502426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7899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Mortality for Audra, age 25, follows De </a:t>
            </a:r>
            <a:r>
              <a:rPr lang="en-US" sz="1800" dirty="0" err="1"/>
              <a:t>Moivre’s</a:t>
            </a:r>
            <a:r>
              <a:rPr lang="en-US" sz="1800" dirty="0"/>
              <a:t> law with </a:t>
            </a:r>
            <a:r>
              <a:rPr lang="el-GR" sz="1800" dirty="0"/>
              <a:t>ω = 100. </a:t>
            </a:r>
            <a:r>
              <a:rPr lang="en-US" sz="1800" dirty="0"/>
              <a:t>If she takes up hot air ballooning for the coming year, her assumed mortality will be adjusted so that for the coming year only, she will have a constant force of mortality of 0.1.</a:t>
            </a:r>
            <a:br>
              <a:rPr lang="en-US" sz="1800" dirty="0"/>
            </a:br>
            <a:r>
              <a:rPr lang="en-US" sz="1800" dirty="0"/>
              <a:t>Calculate the decrease in the 11-year temporary complete life expectancy for Audra if she takes up hot air ballooning.</a:t>
            </a:r>
          </a:p>
          <a:p>
            <a:pPr marL="114300" indent="0">
              <a:buNone/>
            </a:pPr>
            <a:r>
              <a:rPr lang="en-US" sz="1800" dirty="0"/>
              <a:t>(A) 0.10 </a:t>
            </a:r>
          </a:p>
          <a:p>
            <a:pPr marL="114300" indent="0">
              <a:buNone/>
            </a:pPr>
            <a:r>
              <a:rPr lang="en-US" sz="1800" dirty="0"/>
              <a:t>(B) 0.35 </a:t>
            </a:r>
          </a:p>
          <a:p>
            <a:pPr marL="114300" indent="0">
              <a:buNone/>
            </a:pPr>
            <a:r>
              <a:rPr lang="en-US" sz="1800" dirty="0"/>
              <a:t>(C) 0.60 </a:t>
            </a:r>
          </a:p>
          <a:p>
            <a:pPr marL="114300" indent="0">
              <a:buNone/>
            </a:pPr>
            <a:r>
              <a:rPr lang="en-US" sz="1800" dirty="0"/>
              <a:t>(D) 0.80 </a:t>
            </a:r>
          </a:p>
          <a:p>
            <a:pPr marL="114300" indent="0">
              <a:buNone/>
            </a:pPr>
            <a:r>
              <a:rPr lang="en-US" sz="1800" dirty="0"/>
              <a:t>(E) 1.00 </a:t>
            </a:r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68619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277586" y="-140768"/>
            <a:ext cx="6823727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3"/>
                </a:solidFill>
              </a:rPr>
              <a:t>Fractional ages!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365760" y="811851"/>
            <a:ext cx="8844236" cy="42029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800" b="1" dirty="0"/>
              <a:t>1-</a:t>
            </a:r>
            <a:r>
              <a:rPr lang="en-US" b="1" dirty="0"/>
              <a:t> </a:t>
            </a:r>
            <a:r>
              <a:rPr lang="en-US" sz="1800" b="1" dirty="0"/>
              <a:t>Uniform Distribution of Deaths (UDD)</a:t>
            </a:r>
          </a:p>
          <a:p>
            <a:pPr marL="114300" indent="0">
              <a:buNone/>
            </a:pPr>
            <a:r>
              <a:rPr lang="en-US" sz="1600" b="1" dirty="0"/>
              <a:t>Key Idea</a:t>
            </a:r>
          </a:p>
          <a:p>
            <a:pPr marL="114300" indent="0">
              <a:buNone/>
            </a:pPr>
            <a:r>
              <a:rPr lang="en-US" sz="1600" dirty="0"/>
              <a:t>The key assumption is that the number of survivors decreases linearly between integer ages. Given lx and lx+1, we can calculate </a:t>
            </a:r>
            <a:r>
              <a:rPr lang="en-US" sz="1600" dirty="0" err="1"/>
              <a:t>lx+t</a:t>
            </a:r>
            <a:r>
              <a:rPr lang="en-US" sz="1600" dirty="0"/>
              <a:t> (where 0≤t&lt;1) using </a:t>
            </a:r>
            <a:r>
              <a:rPr lang="en-US" sz="1600" i="1" dirty="0"/>
              <a:t>linear interpolation</a:t>
            </a:r>
            <a:r>
              <a:rPr lang="en-US" sz="1600" dirty="0"/>
              <a:t>: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C1D31EB-312B-7D4C-9A5B-FA060C0F9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87" t="14002" r="45381" b="63447"/>
          <a:stretch/>
        </p:blipFill>
        <p:spPr>
          <a:xfrm>
            <a:off x="1134509" y="2804267"/>
            <a:ext cx="6491673" cy="11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00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265864" y="923090"/>
            <a:ext cx="8844236" cy="42029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800" b="1" dirty="0"/>
              <a:t>2- Constant Force of Mortality</a:t>
            </a:r>
            <a:endParaRPr lang="en-US" b="1" dirty="0"/>
          </a:p>
          <a:p>
            <a:pPr marL="114300" indent="0">
              <a:buNone/>
            </a:pPr>
            <a:r>
              <a:rPr lang="en-US" sz="1600" b="1" dirty="0"/>
              <a:t>Key Idea</a:t>
            </a:r>
          </a:p>
          <a:p>
            <a:pPr marL="114300" indent="0">
              <a:buNone/>
            </a:pPr>
            <a:r>
              <a:rPr lang="en-US" sz="1600" dirty="0"/>
              <a:t>The key assumption is that the force of mortality is constant between integer ages. Given lx and lx+1, we can calculate lx+t (where 0≤t&lt;1) using </a:t>
            </a:r>
            <a:r>
              <a:rPr lang="en-US" sz="1600" i="1" dirty="0"/>
              <a:t>exponential interpolation</a:t>
            </a:r>
            <a:r>
              <a:rPr lang="en-US" sz="1600" dirty="0"/>
              <a:t>:</a:t>
            </a:r>
          </a:p>
          <a:p>
            <a:pPr marL="114300" indent="0">
              <a:buNone/>
            </a:pPr>
            <a:br>
              <a:rPr lang="en-US" sz="1600" dirty="0"/>
            </a:br>
            <a:endParaRPr lang="en-US" sz="1600" b="1" dirty="0"/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3762F9-6FBA-AA44-922E-C1B3C8C31B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11" t="58127" r="48252" b="17947"/>
          <a:stretch/>
        </p:blipFill>
        <p:spPr>
          <a:xfrm>
            <a:off x="1171254" y="2571750"/>
            <a:ext cx="6308333" cy="12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17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7899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 </a:t>
            </a:r>
            <a:r>
              <a:rPr lang="en-US" sz="1600" dirty="0"/>
              <a:t>You are given the following information on participants entering a special 2-year program for treatment of a disease:</a:t>
            </a:r>
          </a:p>
          <a:p>
            <a:pPr marL="11430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) Only 10% survive to the end of the second year. </a:t>
            </a:r>
          </a:p>
          <a:p>
            <a:pPr marL="114300" indent="0">
              <a:buNone/>
            </a:pPr>
            <a:r>
              <a:rPr lang="en-US" sz="1600" dirty="0"/>
              <a:t>(ii) The force of mortality is constant within each year.</a:t>
            </a:r>
            <a:br>
              <a:rPr lang="en-US" sz="1600" dirty="0"/>
            </a:br>
            <a:r>
              <a:rPr lang="en-US" sz="1600" dirty="0"/>
              <a:t>(iii) The force of mortality for year 2 is three times the force of mortality for year 1.</a:t>
            </a:r>
            <a:br>
              <a:rPr lang="en-US" sz="1600" dirty="0"/>
            </a:br>
            <a:r>
              <a:rPr lang="en-US" sz="1600" dirty="0"/>
              <a:t>Calculate the probability that a participant who age 3 months dies by the end of month 21.</a:t>
            </a:r>
            <a:br>
              <a:rPr lang="en-US" sz="1600" dirty="0"/>
            </a:br>
            <a:r>
              <a:rPr lang="en-US" sz="1600" dirty="0"/>
              <a:t>(A) 0.61 </a:t>
            </a:r>
          </a:p>
          <a:p>
            <a:pPr marL="114300" indent="0">
              <a:buNone/>
            </a:pPr>
            <a:r>
              <a:rPr lang="en-US" sz="1600" dirty="0"/>
              <a:t>(B) 0.66 </a:t>
            </a:r>
          </a:p>
          <a:p>
            <a:pPr marL="114300" indent="0">
              <a:buNone/>
            </a:pPr>
            <a:r>
              <a:rPr lang="en-US" sz="1600" dirty="0"/>
              <a:t>(C) 0.71 </a:t>
            </a:r>
          </a:p>
          <a:p>
            <a:pPr marL="114300" indent="0">
              <a:buNone/>
            </a:pPr>
            <a:r>
              <a:rPr lang="en-US" sz="1600" dirty="0"/>
              <a:t>(D) 0.75 </a:t>
            </a:r>
          </a:p>
          <a:p>
            <a:pPr marL="114300" indent="0">
              <a:buNone/>
            </a:pPr>
            <a:r>
              <a:rPr lang="en-US" sz="1600" dirty="0"/>
              <a:t>(E) 0.82 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414893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476156" y="-201744"/>
            <a:ext cx="6823727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n-US" dirty="0">
                <a:solidFill>
                  <a:schemeClr val="accent3"/>
                </a:solidFill>
              </a:rPr>
              <a:t>Select Mortality</a:t>
            </a:r>
            <a:r>
              <a:rPr lang="en-US" sz="4000" dirty="0">
                <a:solidFill>
                  <a:schemeClr val="accent3"/>
                </a:solidFill>
              </a:rPr>
              <a:t>!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49857" y="659256"/>
            <a:ext cx="8844236" cy="45152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When mortality depends on the age when a person is selected, it is called </a:t>
            </a:r>
            <a:r>
              <a:rPr lang="en-US" sz="1600" i="1" dirty="0"/>
              <a:t>select mortality</a:t>
            </a:r>
            <a:r>
              <a:rPr lang="en-US" sz="1600" dirty="0"/>
              <a:t>. The age at which a person is </a:t>
            </a:r>
            <a:r>
              <a:rPr lang="en-US" sz="1600" i="1" dirty="0"/>
              <a:t>selected</a:t>
            </a:r>
            <a:r>
              <a:rPr lang="en-US" sz="1600" dirty="0"/>
              <a:t> is denoted as [x].</a:t>
            </a:r>
          </a:p>
          <a:p>
            <a:pPr marL="114300" indent="0">
              <a:buNone/>
            </a:pPr>
            <a:r>
              <a:rPr lang="en-US" sz="1600" dirty="0"/>
              <a:t>For example:</a:t>
            </a:r>
          </a:p>
          <a:p>
            <a:pPr marL="114300" indent="0">
              <a:buNone/>
            </a:pPr>
            <a:r>
              <a:rPr lang="en-US" sz="1600" b="1" dirty="0"/>
              <a:t>q</a:t>
            </a:r>
            <a:r>
              <a:rPr lang="en-US" sz="1000" b="1" dirty="0"/>
              <a:t>[50] </a:t>
            </a:r>
            <a:r>
              <a:rPr lang="en-US" sz="1600" dirty="0"/>
              <a:t>is the probability that a person currently aged 50, who was selected at age 50, dies within a year.</a:t>
            </a:r>
          </a:p>
          <a:p>
            <a:pPr marL="114300" indent="0">
              <a:buNone/>
            </a:pPr>
            <a:r>
              <a:rPr lang="en-US" sz="1600" b="1" dirty="0"/>
              <a:t>q</a:t>
            </a:r>
            <a:r>
              <a:rPr lang="en-US" sz="1000" b="1" dirty="0"/>
              <a:t>[49]+1 </a:t>
            </a:r>
            <a:r>
              <a:rPr lang="en-US" sz="1600" dirty="0"/>
              <a:t>is the probability that a person currently aged 50, who was selected a year ago at age 49, dies within a year.</a:t>
            </a:r>
          </a:p>
          <a:p>
            <a:pPr marL="114300" indent="0">
              <a:buNone/>
            </a:pPr>
            <a:r>
              <a:rPr lang="en-US" sz="1600" b="1" dirty="0"/>
              <a:t>q</a:t>
            </a:r>
            <a:r>
              <a:rPr lang="en-US" sz="1000" b="1" dirty="0"/>
              <a:t>[41]+9 </a:t>
            </a:r>
            <a:r>
              <a:rPr lang="en-US" sz="1600" dirty="0"/>
              <a:t>is the probability that a person currently aged 50, who was selected 9 years ago at age 41, dies within a year.</a:t>
            </a:r>
          </a:p>
          <a:p>
            <a:pPr marL="114300" indent="0">
              <a:buNone/>
            </a:pPr>
            <a:r>
              <a:rPr lang="en-US" sz="1600" dirty="0"/>
              <a:t>Notice all mortality rates in the example above are mortality rates for a person aged 50. The only difference is the age at which the person is selected.</a:t>
            </a:r>
          </a:p>
          <a:p>
            <a:pPr marL="114300" indent="0">
              <a:buNone/>
            </a:pPr>
            <a:r>
              <a:rPr lang="en-US" sz="1600" dirty="0"/>
              <a:t>Since the selection process wears off (i.e., we know less about a person if he/she was selected longer ago), we have</a:t>
            </a:r>
            <a:r>
              <a:rPr lang="en-US" sz="1600" b="1" dirty="0"/>
              <a:t>:       q</a:t>
            </a:r>
            <a:r>
              <a:rPr lang="en-US" sz="1000" b="1" dirty="0"/>
              <a:t>[50]</a:t>
            </a:r>
            <a:r>
              <a:rPr lang="en-US" sz="1600" b="1" dirty="0"/>
              <a:t>≤q</a:t>
            </a:r>
            <a:r>
              <a:rPr lang="en-US" sz="1000" b="1" dirty="0"/>
              <a:t>[49]+1</a:t>
            </a:r>
          </a:p>
          <a:p>
            <a:pPr marL="114300" indent="0">
              <a:buNone/>
            </a:pPr>
            <a:br>
              <a:rPr lang="en-US" sz="1600" dirty="0"/>
            </a:br>
            <a:endParaRPr lang="en-US" sz="1600" dirty="0"/>
          </a:p>
          <a:p>
            <a:pPr marL="114300" indent="0">
              <a:buNone/>
            </a:pPr>
            <a:br>
              <a:rPr lang="en-US" sz="1600" dirty="0"/>
            </a:br>
            <a:endParaRPr sz="16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077584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476156" y="-201744"/>
            <a:ext cx="6823727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/>
            <a:r>
              <a:rPr lang="en-US" dirty="0">
                <a:solidFill>
                  <a:schemeClr val="accent3"/>
                </a:solidFill>
              </a:rPr>
              <a:t>Select and Ultimate Mortality</a:t>
            </a:r>
            <a:r>
              <a:rPr lang="en-US" sz="4000" dirty="0">
                <a:solidFill>
                  <a:schemeClr val="accent3"/>
                </a:solidFill>
              </a:rPr>
              <a:t>!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49857" y="659256"/>
            <a:ext cx="8844236" cy="45152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we assume </a:t>
            </a:r>
            <a:r>
              <a:rPr lang="en-US" sz="1600" b="1" dirty="0"/>
              <a:t>after a certain number of years, selection has no effect</a:t>
            </a:r>
            <a:r>
              <a:rPr lang="en-US" sz="1600" dirty="0"/>
              <a:t> on mortality. This period, after which the age at selection has no effect on mortality, is called the </a:t>
            </a:r>
            <a:r>
              <a:rPr lang="en-US" sz="1600" i="1" dirty="0"/>
              <a:t>select period</a:t>
            </a:r>
            <a:r>
              <a:rPr lang="en-US" sz="1600" dirty="0"/>
              <a:t>. The mortality after the select period is called the </a:t>
            </a:r>
            <a:r>
              <a:rPr lang="en-US" sz="1600" i="1" dirty="0"/>
              <a:t>ultimate mortality</a:t>
            </a:r>
            <a:r>
              <a:rPr lang="en-US" sz="1600" dirty="0"/>
              <a:t>. Thus, the complete model consists of a select period followed by the ultimate period.</a:t>
            </a:r>
          </a:p>
          <a:p>
            <a:pPr marL="114300" indent="0">
              <a:buNone/>
            </a:pPr>
            <a:r>
              <a:rPr lang="en-US" sz="1600" dirty="0"/>
              <a:t>For example, if the select period is 3 years, this means that selection has no effect after 3 years. As a result:</a:t>
            </a:r>
          </a:p>
          <a:p>
            <a:pPr marL="114300" indent="0">
              <a:buNone/>
            </a:pPr>
            <a:r>
              <a:rPr lang="en-US" sz="1600" dirty="0"/>
              <a:t>The probability that a person currently aged 50, who was selected 3 years ago at age 47, dies within a year is the same as the probability that a randomly selected person aged 50 dies within a year.</a:t>
            </a:r>
            <a:br>
              <a:rPr lang="en-US" sz="1600" dirty="0"/>
            </a:br>
            <a:r>
              <a:rPr lang="en-US" sz="1600" dirty="0"/>
              <a:t>q</a:t>
            </a:r>
            <a:r>
              <a:rPr lang="en-US" sz="1000" dirty="0"/>
              <a:t>[47]+3</a:t>
            </a:r>
            <a:r>
              <a:rPr lang="en-US" sz="1600" dirty="0"/>
              <a:t>=q</a:t>
            </a:r>
            <a:r>
              <a:rPr lang="en-US" sz="1000" dirty="0"/>
              <a:t>50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The probability that a person currently aged 47, who was selected at age 47, survives 3 years and dies within the following year is:</a:t>
            </a:r>
            <a:br>
              <a:rPr lang="en-US" sz="1600" dirty="0"/>
            </a:br>
            <a:r>
              <a:rPr lang="en-US" sz="1600" dirty="0"/>
              <a:t>3|q</a:t>
            </a:r>
            <a:r>
              <a:rPr lang="en-US" sz="1000" dirty="0"/>
              <a:t>[47]</a:t>
            </a:r>
            <a:r>
              <a:rPr lang="en-US" sz="1600" dirty="0"/>
              <a:t>=</a:t>
            </a:r>
            <a:r>
              <a:rPr lang="en-US" sz="3200" dirty="0"/>
              <a:t> </a:t>
            </a:r>
            <a:r>
              <a:rPr lang="en-US" sz="1000" dirty="0"/>
              <a:t>3</a:t>
            </a:r>
            <a:r>
              <a:rPr lang="en-US" sz="1600" dirty="0"/>
              <a:t>p</a:t>
            </a:r>
            <a:r>
              <a:rPr lang="en-US" sz="1000" dirty="0"/>
              <a:t>[47]</a:t>
            </a:r>
            <a:r>
              <a:rPr lang="en-US" sz="1600" dirty="0"/>
              <a:t>⋅q</a:t>
            </a:r>
            <a:r>
              <a:rPr lang="en-US" sz="1000" dirty="0"/>
              <a:t>50</a:t>
            </a:r>
            <a:r>
              <a:rPr lang="en-US" sz="1600" dirty="0"/>
              <a:t> =p</a:t>
            </a:r>
            <a:r>
              <a:rPr lang="en-US" sz="1000" dirty="0"/>
              <a:t>[47]</a:t>
            </a:r>
            <a:r>
              <a:rPr lang="en-US" sz="1600" dirty="0"/>
              <a:t>⋅p</a:t>
            </a:r>
            <a:r>
              <a:rPr lang="en-US" sz="1000" dirty="0"/>
              <a:t>[47]+1</a:t>
            </a:r>
            <a:r>
              <a:rPr lang="en-US" sz="1600" dirty="0"/>
              <a:t>⋅p</a:t>
            </a:r>
            <a:r>
              <a:rPr lang="en-US" sz="1000" dirty="0"/>
              <a:t>[47]+2</a:t>
            </a:r>
            <a:r>
              <a:rPr lang="en-US" sz="1600" dirty="0"/>
              <a:t>⋅q</a:t>
            </a:r>
            <a:r>
              <a:rPr lang="en-US" sz="1000" dirty="0"/>
              <a:t>50</a:t>
            </a:r>
            <a:br>
              <a:rPr lang="en-US" sz="1600" dirty="0"/>
            </a:br>
            <a:r>
              <a:rPr lang="en-US" sz="1600" dirty="0"/>
              <a:t>since q</a:t>
            </a:r>
            <a:r>
              <a:rPr lang="en-US" sz="1000" dirty="0"/>
              <a:t>[47]+3</a:t>
            </a:r>
            <a:r>
              <a:rPr lang="en-US" sz="1600" dirty="0"/>
              <a:t>=q</a:t>
            </a:r>
            <a:r>
              <a:rPr lang="en-US" sz="1000" dirty="0"/>
              <a:t>50</a:t>
            </a:r>
            <a:r>
              <a:rPr lang="en-US" sz="1600" dirty="0"/>
              <a:t>.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marL="114300" indent="0">
              <a:buNone/>
            </a:pPr>
            <a:br>
              <a:rPr lang="en-US" sz="1600" dirty="0"/>
            </a:br>
            <a:endParaRPr sz="16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093227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70758C-06F2-FD4B-8A96-2DCCA17B5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328" y="1140273"/>
            <a:ext cx="4325112" cy="579850"/>
          </a:xfrm>
        </p:spPr>
        <p:txBody>
          <a:bodyPr/>
          <a:lstStyle/>
          <a:p>
            <a:r>
              <a:rPr lang="en-SA" sz="3600" dirty="0">
                <a:solidFill>
                  <a:srgbClr val="FF0000"/>
                </a:solidFill>
              </a:rPr>
              <a:t>moments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4F6A4F-DDE1-B04C-A879-4ABC45471871}"/>
              </a:ext>
            </a:extLst>
          </p:cNvPr>
          <p:cNvSpPr/>
          <p:nvPr/>
        </p:nvSpPr>
        <p:spPr>
          <a:xfrm>
            <a:off x="1954658" y="1833086"/>
            <a:ext cx="55454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63238"/>
                </a:solidFill>
                <a:latin typeface="Gotham SSm A"/>
              </a:rPr>
              <a:t>So far, we have covered </a:t>
            </a:r>
            <a:r>
              <a:rPr lang="en-US" dirty="0">
                <a:solidFill>
                  <a:srgbClr val="263238"/>
                </a:solidFill>
                <a:latin typeface="STIXGeneral-Italic" pitchFamily="2" charset="2"/>
              </a:rPr>
              <a:t>Tx</a:t>
            </a:r>
            <a:r>
              <a:rPr lang="en-US" dirty="0">
                <a:solidFill>
                  <a:srgbClr val="263238"/>
                </a:solidFill>
                <a:latin typeface="Gotham SSm A"/>
              </a:rPr>
              <a:t>, a continuous random variable, and </a:t>
            </a:r>
            <a:r>
              <a:rPr lang="en-US" dirty="0" err="1">
                <a:solidFill>
                  <a:srgbClr val="263238"/>
                </a:solidFill>
                <a:latin typeface="STIXGeneral-Italic" pitchFamily="2" charset="2"/>
              </a:rPr>
              <a:t>Kx</a:t>
            </a:r>
            <a:r>
              <a:rPr lang="en-US" dirty="0">
                <a:solidFill>
                  <a:srgbClr val="263238"/>
                </a:solidFill>
                <a:latin typeface="Gotham SSm A"/>
              </a:rPr>
              <a:t>, a discrete random variable. In this section, we will discuss the mean and variance of these random variables.</a:t>
            </a:r>
            <a:endParaRPr lang="en-SA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93B58A-8DD3-CE4C-BD67-74743C2AD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0" t="24370" r="36392" b="47066"/>
          <a:stretch/>
        </p:blipFill>
        <p:spPr>
          <a:xfrm>
            <a:off x="1954658" y="2534021"/>
            <a:ext cx="5093414" cy="14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20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7899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You are given a select-and-ultimate mortality table with a 2-year select period.</a:t>
            </a:r>
            <a:br>
              <a:rPr lang="en-US" sz="1600" dirty="0"/>
            </a:br>
            <a:endParaRPr lang="en-US" sz="16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EF52A8-8DE7-904E-9353-B41782262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87837"/>
              </p:ext>
            </p:extLst>
          </p:nvPr>
        </p:nvGraphicFramePr>
        <p:xfrm>
          <a:off x="2383603" y="1321180"/>
          <a:ext cx="4037744" cy="1219200"/>
        </p:xfrm>
        <a:graphic>
          <a:graphicData uri="http://schemas.openxmlformats.org/drawingml/2006/table">
            <a:tbl>
              <a:tblPr>
                <a:tableStyleId>{1F9382FF-A9EE-479E-84C2-D4933C56DE1E}</a:tableStyleId>
              </a:tblPr>
              <a:tblGrid>
                <a:gridCol w="1009436">
                  <a:extLst>
                    <a:ext uri="{9D8B030D-6E8A-4147-A177-3AD203B41FA5}">
                      <a16:colId xmlns:a16="http://schemas.microsoft.com/office/drawing/2014/main" val="916316328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470236075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784776143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3827907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x</a:t>
                      </a:r>
                      <a:endParaRPr lang="en-US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q</a:t>
                      </a:r>
                      <a:r>
                        <a:rPr lang="en-US" sz="1000" u="none" strike="noStrike" dirty="0">
                          <a:effectLst/>
                        </a:rPr>
                        <a:t>[x]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q</a:t>
                      </a:r>
                      <a:r>
                        <a:rPr lang="en-US" sz="1000" u="none" strike="noStrike" dirty="0">
                          <a:effectLst/>
                        </a:rPr>
                        <a:t>[x]+1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q</a:t>
                      </a:r>
                      <a:r>
                        <a:rPr lang="en-US" sz="1000" u="none" strike="noStrike" dirty="0">
                          <a:effectLst/>
                        </a:rPr>
                        <a:t>x+2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307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349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473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0.045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>
                          <a:effectLst/>
                        </a:rPr>
                        <a:t>0.057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48491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D11A5B-084A-E343-AE60-35428C7A3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37565"/>
              </p:ext>
            </p:extLst>
          </p:nvPr>
        </p:nvGraphicFramePr>
        <p:xfrm>
          <a:off x="2383603" y="3071655"/>
          <a:ext cx="4037744" cy="1355387"/>
        </p:xfrm>
        <a:graphic>
          <a:graphicData uri="http://schemas.openxmlformats.org/drawingml/2006/table">
            <a:tbl>
              <a:tblPr>
                <a:tableStyleId>{1F9382FF-A9EE-479E-84C2-D4933C56DE1E}</a:tableStyleId>
              </a:tblPr>
              <a:tblGrid>
                <a:gridCol w="1009436">
                  <a:extLst>
                    <a:ext uri="{9D8B030D-6E8A-4147-A177-3AD203B41FA5}">
                      <a16:colId xmlns:a16="http://schemas.microsoft.com/office/drawing/2014/main" val="3138737447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3215148381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1048854909"/>
                    </a:ext>
                  </a:extLst>
                </a:gridCol>
                <a:gridCol w="1009436">
                  <a:extLst>
                    <a:ext uri="{9D8B030D-6E8A-4147-A177-3AD203B41FA5}">
                      <a16:colId xmlns:a16="http://schemas.microsoft.com/office/drawing/2014/main" val="867315613"/>
                    </a:ext>
                  </a:extLst>
                </a:gridCol>
              </a:tblGrid>
              <a:tr h="440987"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x</a:t>
                      </a:r>
                      <a:endParaRPr lang="en-US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l</a:t>
                      </a:r>
                      <a:r>
                        <a:rPr lang="en-US" sz="1000" u="none" strike="noStrike" dirty="0">
                          <a:effectLst/>
                        </a:rPr>
                        <a:t>[x]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l</a:t>
                      </a:r>
                      <a:r>
                        <a:rPr lang="en-US" sz="1000" u="none" strike="noStrike" dirty="0">
                          <a:effectLst/>
                        </a:rPr>
                        <a:t>[x]+1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effectLst/>
                        </a:rPr>
                        <a:t>l</a:t>
                      </a:r>
                      <a:r>
                        <a:rPr lang="en-US" sz="1000" u="none" strike="noStrike" dirty="0">
                          <a:effectLst/>
                        </a:rPr>
                        <a:t>x+2</a:t>
                      </a:r>
                      <a:endParaRPr lang="en-US" sz="1000" dirty="0">
                        <a:solidFill>
                          <a:srgbClr val="111416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98436"/>
                  </a:ext>
                </a:extLst>
              </a:tr>
              <a:tr h="259404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100,000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354284"/>
                  </a:ext>
                </a:extLst>
              </a:tr>
              <a:tr h="259404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511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A">
                          <a:effectLst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A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43631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53B3A8B-0036-D847-A535-6018A4CF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78" y="2571750"/>
            <a:ext cx="28167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A" altLang="en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Complete the following table: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A" altLang="en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74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A17CA-E2B7-7548-9A84-C13A982F316D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D42A8B8A-37A4-C945-B054-E328D67DC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38" y="237900"/>
            <a:ext cx="1517818" cy="583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439767" y="593063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/>
            <a:r>
              <a:rPr lang="en-US" sz="4000" dirty="0">
                <a:solidFill>
                  <a:schemeClr val="accent3"/>
                </a:solidFill>
              </a:rPr>
              <a:t>discrete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09075" y="1233451"/>
            <a:ext cx="7055084" cy="33801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br>
              <a:rPr lang="en-US" sz="1800" dirty="0"/>
            </a:b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277CCE-9C2C-D341-8C9C-F767597CA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7" t="57772" r="45343" b="14178"/>
          <a:stretch/>
        </p:blipFill>
        <p:spPr>
          <a:xfrm>
            <a:off x="1439767" y="1836893"/>
            <a:ext cx="6286399" cy="22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30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439767" y="34854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/>
            <a:r>
              <a:rPr lang="en-US" dirty="0">
                <a:solidFill>
                  <a:schemeClr val="accent3"/>
                </a:solidFill>
              </a:rPr>
              <a:t>Future Lifetime Limited to n Years</a:t>
            </a: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09075" y="1233451"/>
            <a:ext cx="7055084" cy="33801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br>
              <a:rPr lang="en-US" sz="1800" dirty="0"/>
            </a:b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ABE1777-4C01-D342-A3B2-649E63417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2" t="7190" r="31773" b="50000"/>
          <a:stretch/>
        </p:blipFill>
        <p:spPr>
          <a:xfrm>
            <a:off x="1520574" y="1708169"/>
            <a:ext cx="6154221" cy="220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02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439767" y="34854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/>
            <a:r>
              <a:rPr lang="en-US" sz="4000" dirty="0">
                <a:solidFill>
                  <a:schemeClr val="accent3"/>
                </a:solidFill>
              </a:rPr>
              <a:t>recursion</a:t>
            </a: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09075" y="1233451"/>
            <a:ext cx="7055084" cy="33801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br>
              <a:rPr lang="en-US" sz="1800" dirty="0"/>
            </a:b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3D52A6C-FF2C-A643-8DFC-BA0CCB343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85" t="50000" r="50000" b="14707"/>
          <a:stretch/>
        </p:blipFill>
        <p:spPr>
          <a:xfrm>
            <a:off x="1439768" y="1958756"/>
            <a:ext cx="6019270" cy="18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48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439767" y="372451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/>
            <a:r>
              <a:rPr lang="en-US" dirty="0">
                <a:solidFill>
                  <a:schemeClr val="accent3"/>
                </a:solidFill>
              </a:rPr>
              <a:t>Special Mortality Laws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09075" y="1233451"/>
            <a:ext cx="7055084" cy="33801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800" dirty="0"/>
              <a:t>1-Exponential Distribution (Constant Force)</a:t>
            </a:r>
          </a:p>
          <a:p>
            <a:pPr marL="114300" indent="0">
              <a:buNone/>
            </a:pPr>
            <a:r>
              <a:rPr lang="en-US" sz="1600" b="1" dirty="0"/>
              <a:t>Key Idea</a:t>
            </a:r>
          </a:p>
          <a:p>
            <a:pPr marL="114300" indent="0">
              <a:buNone/>
            </a:pPr>
            <a:r>
              <a:rPr lang="en-US" sz="1600" dirty="0"/>
              <a:t>the key assumption for this mortality law is that the </a:t>
            </a:r>
            <a:r>
              <a:rPr lang="en-US" sz="1600" b="1" dirty="0"/>
              <a:t>force of mortality is constant for all ages</a:t>
            </a:r>
            <a:r>
              <a:rPr lang="en-US" sz="1600" dirty="0"/>
              <a:t>. This means:</a:t>
            </a:r>
            <a:br>
              <a:rPr lang="en-US" sz="1600" dirty="0"/>
            </a:br>
            <a:r>
              <a:rPr lang="en-US" sz="1600" dirty="0"/>
              <a:t>                                             </a:t>
            </a:r>
            <a:r>
              <a:rPr lang="el-GR" sz="1800" dirty="0"/>
              <a:t>μ</a:t>
            </a:r>
            <a:r>
              <a:rPr lang="en-US" sz="1100" dirty="0" err="1"/>
              <a:t>x+t</a:t>
            </a:r>
            <a:r>
              <a:rPr lang="en-US" sz="1800" dirty="0"/>
              <a:t>=</a:t>
            </a:r>
            <a:r>
              <a:rPr lang="el-GR" sz="1800" dirty="0"/>
              <a:t>μ</a:t>
            </a:r>
            <a:r>
              <a:rPr lang="en-US" sz="1800" dirty="0"/>
              <a:t> ,</a:t>
            </a:r>
            <a:r>
              <a:rPr lang="en-US" sz="1400" dirty="0"/>
              <a:t>for all ages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br>
              <a:rPr lang="en-US" sz="1800" dirty="0"/>
            </a:b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5DC60A-9EB9-3243-97D1-31BAA3085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1" t="63720" r="50000" b="10302"/>
          <a:stretch/>
        </p:blipFill>
        <p:spPr>
          <a:xfrm>
            <a:off x="1439767" y="2960220"/>
            <a:ext cx="6152835" cy="13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27363" y="838340"/>
            <a:ext cx="7055084" cy="33801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/>
              <a:t>2-Uniform Distribution</a:t>
            </a:r>
          </a:p>
          <a:p>
            <a:pPr marL="114300" indent="0">
              <a:buNone/>
            </a:pP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Key Idea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The key assumption for this mortality law is that the future lifetime of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(0)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( is uniformly distributed between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0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 and 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ω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where 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ω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is the limiting age. Thus, the future lifetime of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(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)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 is uniformly distributed between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0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 and 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ω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−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. This mortality law is also referred to as</a:t>
            </a:r>
            <a:r>
              <a:rPr lang="en-US" sz="1600" dirty="0">
                <a:solidFill>
                  <a:schemeClr val="accent4"/>
                </a:solidFill>
              </a:rPr>
              <a:t> </a:t>
            </a:r>
            <a:r>
              <a:rPr lang="en-US" sz="1600" i="1" dirty="0" err="1">
                <a:solidFill>
                  <a:schemeClr val="accent4"/>
                </a:solidFill>
              </a:rPr>
              <a:t>DeMoivre's</a:t>
            </a:r>
            <a:r>
              <a:rPr lang="en-US" sz="1600" i="1" dirty="0">
                <a:solidFill>
                  <a:schemeClr val="accent4"/>
                </a:solidFill>
              </a:rPr>
              <a:t> law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. With this assumption, the expected number of survivors at age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 is given by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lx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=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k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(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ω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−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)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, where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k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 is a constant. Below is a graph of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lx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against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br>
              <a:rPr lang="en-US" sz="1800" dirty="0"/>
            </a:b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EE322A-7CF9-5344-ACEA-C9EA736E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67" t="48797" r="37111" b="12913"/>
          <a:stretch/>
        </p:blipFill>
        <p:spPr>
          <a:xfrm>
            <a:off x="2340864" y="3441255"/>
            <a:ext cx="420623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70758C-06F2-FD4B-8A96-2DCCA17B5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328" y="1140273"/>
            <a:ext cx="4325112" cy="579850"/>
          </a:xfrm>
        </p:spPr>
        <p:txBody>
          <a:bodyPr/>
          <a:lstStyle/>
          <a:p>
            <a:r>
              <a:rPr lang="en-US" sz="3600" dirty="0"/>
              <a:t>Uniform Distribution</a:t>
            </a:r>
            <a:endParaRPr lang="en-SA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EFC8AC-71D9-ED46-BC46-D95FBD066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4" t="37154" r="48128" b="18501"/>
          <a:stretch/>
        </p:blipFill>
        <p:spPr>
          <a:xfrm>
            <a:off x="2024009" y="1722363"/>
            <a:ext cx="4911047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56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0115" y="853831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114300" indent="0">
                  <a:buNone/>
                </a:pPr>
                <a:r>
                  <a:rPr lang="en-US" sz="1600" dirty="0"/>
                  <a:t>  You are given the survival function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S(x)=1−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(0.01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,0≤x ≤100. </a:t>
                </a:r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r>
                  <a:rPr lang="en-US" sz="1800" dirty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30</m:t>
                    </m:r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0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:50</m:t>
                        </m:r>
                        <m:r>
                          <a:rPr lang="en-US" sz="180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acc>
                  </m:oMath>
                </a14:m>
                <a:r>
                  <a:rPr lang="en-US" sz="1800" dirty="0"/>
                  <a:t>. The 50-year temporary complete expectation of life of (30)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(A) 27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(B) 30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(C) 34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(D) 37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(E) 41 </a:t>
                </a:r>
              </a:p>
              <a:p>
                <a:pPr marL="11430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0115" y="853831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14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317231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1279</Words>
  <Application>Microsoft Macintosh PowerPoint</Application>
  <PresentationFormat>On-screen Show (16:9)</PresentationFormat>
  <Paragraphs>151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Gotham SSm A</vt:lpstr>
      <vt:lpstr>STIXGeneral-Regular</vt:lpstr>
      <vt:lpstr>Amatic SC</vt:lpstr>
      <vt:lpstr>STIXGeneral-Italic</vt:lpstr>
      <vt:lpstr>Short Stack</vt:lpstr>
      <vt:lpstr>Cambria Math</vt:lpstr>
      <vt:lpstr>29LT Bukra Light</vt:lpstr>
      <vt:lpstr>Quicksand</vt:lpstr>
      <vt:lpstr>Arial</vt:lpstr>
      <vt:lpstr>Knight template</vt:lpstr>
      <vt:lpstr>Hello!  CHAPTER#1 moments Fractional ages Select and Ultimate Mortality    </vt:lpstr>
      <vt:lpstr>moments</vt:lpstr>
      <vt:lpstr>discrete</vt:lpstr>
      <vt:lpstr>Future Lifetime Limited to n Years</vt:lpstr>
      <vt:lpstr>recursion</vt:lpstr>
      <vt:lpstr>Special Mortality Laws</vt:lpstr>
      <vt:lpstr>PowerPoint Presentation</vt:lpstr>
      <vt:lpstr>Uniform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Fractional ages!</vt:lpstr>
      <vt:lpstr>PowerPoint Presentation</vt:lpstr>
      <vt:lpstr>PowerPoint Presentation</vt:lpstr>
      <vt:lpstr>Select Mortality!</vt:lpstr>
      <vt:lpstr>Select and Ultimate Mortality!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Salma Alsuwailem</cp:lastModifiedBy>
  <cp:revision>51</cp:revision>
  <dcterms:modified xsi:type="dcterms:W3CDTF">2020-02-09T19:50:55Z</dcterms:modified>
</cp:coreProperties>
</file>