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27" r:id="rId3"/>
    <p:sldId id="330" r:id="rId4"/>
    <p:sldId id="403" r:id="rId5"/>
    <p:sldId id="332" r:id="rId6"/>
    <p:sldId id="334" r:id="rId7"/>
    <p:sldId id="336" r:id="rId8"/>
    <p:sldId id="337" r:id="rId9"/>
    <p:sldId id="338" r:id="rId10"/>
    <p:sldId id="339" r:id="rId11"/>
    <p:sldId id="340" r:id="rId12"/>
    <p:sldId id="341" r:id="rId13"/>
    <p:sldId id="401" r:id="rId14"/>
    <p:sldId id="349" r:id="rId15"/>
    <p:sldId id="350" r:id="rId16"/>
    <p:sldId id="352" r:id="rId17"/>
    <p:sldId id="354" r:id="rId18"/>
    <p:sldId id="355" r:id="rId19"/>
    <p:sldId id="356" r:id="rId20"/>
    <p:sldId id="358" r:id="rId21"/>
    <p:sldId id="359" r:id="rId22"/>
    <p:sldId id="360" r:id="rId23"/>
    <p:sldId id="361" r:id="rId24"/>
    <p:sldId id="366" r:id="rId25"/>
    <p:sldId id="410" r:id="rId26"/>
    <p:sldId id="385" r:id="rId27"/>
    <p:sldId id="404" r:id="rId28"/>
    <p:sldId id="405" r:id="rId29"/>
    <p:sldId id="406" r:id="rId30"/>
    <p:sldId id="407" r:id="rId31"/>
    <p:sldId id="408" r:id="rId32"/>
    <p:sldId id="40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34" autoAdjust="0"/>
    <p:restoredTop sz="78940" autoAdjust="0"/>
  </p:normalViewPr>
  <p:slideViewPr>
    <p:cSldViewPr>
      <p:cViewPr>
        <p:scale>
          <a:sx n="66" d="100"/>
          <a:sy n="66" d="100"/>
        </p:scale>
        <p:origin x="-3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1408" y="11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77490-6EA0-4084-B733-BC47CCA4C9E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B86FC75-0917-49FD-B4B4-7E01D8280802}">
      <dgm:prSet/>
      <dgm:spPr/>
      <dgm:t>
        <a:bodyPr/>
        <a:lstStyle/>
        <a:p>
          <a:pPr rtl="0"/>
          <a:r>
            <a:rPr lang="en-US" b="0" dirty="0" smtClean="0">
              <a:solidFill>
                <a:schemeClr val="tx1"/>
              </a:solidFill>
            </a:rPr>
            <a:t>Consumer products</a:t>
          </a:r>
          <a:endParaRPr lang="en-US" b="0" dirty="0">
            <a:solidFill>
              <a:schemeClr val="tx1"/>
            </a:solidFill>
          </a:endParaRPr>
        </a:p>
      </dgm:t>
    </dgm:pt>
    <dgm:pt modelId="{F10B7D13-38C6-404F-A68C-38404786EB8D}" type="parTrans" cxnId="{403292D9-46D4-48FC-A804-C2BA56A094BB}">
      <dgm:prSet/>
      <dgm:spPr/>
      <dgm:t>
        <a:bodyPr/>
        <a:lstStyle/>
        <a:p>
          <a:endParaRPr lang="en-US">
            <a:solidFill>
              <a:schemeClr val="tx1"/>
            </a:solidFill>
          </a:endParaRPr>
        </a:p>
      </dgm:t>
    </dgm:pt>
    <dgm:pt modelId="{887CCDF1-F3E8-4859-99F7-0BD8585B5740}" type="sibTrans" cxnId="{403292D9-46D4-48FC-A804-C2BA56A094BB}">
      <dgm:prSet/>
      <dgm:spPr/>
      <dgm:t>
        <a:bodyPr/>
        <a:lstStyle/>
        <a:p>
          <a:endParaRPr lang="en-US">
            <a:solidFill>
              <a:schemeClr val="tx1"/>
            </a:solidFill>
          </a:endParaRPr>
        </a:p>
      </dgm:t>
    </dgm:pt>
    <dgm:pt modelId="{4F2B8F93-4FE0-4798-88B0-3333A8D807FB}">
      <dgm:prSet/>
      <dgm:spPr/>
      <dgm:t>
        <a:bodyPr/>
        <a:lstStyle/>
        <a:p>
          <a:pPr rtl="0"/>
          <a:r>
            <a:rPr lang="en-US" b="0" dirty="0" smtClean="0">
              <a:solidFill>
                <a:schemeClr val="tx1"/>
              </a:solidFill>
            </a:rPr>
            <a:t>Industrial products</a:t>
          </a:r>
          <a:endParaRPr lang="en-US" dirty="0">
            <a:solidFill>
              <a:schemeClr val="tx1"/>
            </a:solidFill>
          </a:endParaRPr>
        </a:p>
      </dgm:t>
    </dgm:pt>
    <dgm:pt modelId="{D463C68D-CF09-4B65-8DE0-AF417932DE82}" type="parTrans" cxnId="{018A266E-E9DC-451B-B430-38D64C382842}">
      <dgm:prSet/>
      <dgm:spPr/>
      <dgm:t>
        <a:bodyPr/>
        <a:lstStyle/>
        <a:p>
          <a:endParaRPr lang="en-US">
            <a:solidFill>
              <a:schemeClr val="tx1"/>
            </a:solidFill>
          </a:endParaRPr>
        </a:p>
      </dgm:t>
    </dgm:pt>
    <dgm:pt modelId="{0C21049B-B60B-461D-B5A1-E43AAFC5C143}" type="sibTrans" cxnId="{018A266E-E9DC-451B-B430-38D64C382842}">
      <dgm:prSet/>
      <dgm:spPr/>
      <dgm:t>
        <a:bodyPr/>
        <a:lstStyle/>
        <a:p>
          <a:endParaRPr lang="en-US">
            <a:solidFill>
              <a:schemeClr val="tx1"/>
            </a:solidFill>
          </a:endParaRPr>
        </a:p>
      </dgm:t>
    </dgm:pt>
    <dgm:pt modelId="{BACA2342-33CB-4114-9EBE-393BA601503A}" type="pres">
      <dgm:prSet presAssocID="{DCB77490-6EA0-4084-B733-BC47CCA4C9E0}" presName="Name0" presStyleCnt="0">
        <dgm:presLayoutVars>
          <dgm:dir/>
          <dgm:animLvl val="lvl"/>
          <dgm:resizeHandles val="exact"/>
        </dgm:presLayoutVars>
      </dgm:prSet>
      <dgm:spPr/>
      <dgm:t>
        <a:bodyPr/>
        <a:lstStyle/>
        <a:p>
          <a:endParaRPr lang="en-US"/>
        </a:p>
      </dgm:t>
    </dgm:pt>
    <dgm:pt modelId="{B2A19134-EF2A-4CE8-BB3F-7E3746D926AC}" type="pres">
      <dgm:prSet presAssocID="{CB86FC75-0917-49FD-B4B4-7E01D8280802}" presName="linNode" presStyleCnt="0"/>
      <dgm:spPr/>
    </dgm:pt>
    <dgm:pt modelId="{A988610D-E6F0-44CD-BA44-510A327D1277}" type="pres">
      <dgm:prSet presAssocID="{CB86FC75-0917-49FD-B4B4-7E01D8280802}" presName="parentText" presStyleLbl="node1" presStyleIdx="0" presStyleCnt="2" custScaleX="277778" custLinFactNeighborX="-136" custLinFactNeighborY="-11830">
        <dgm:presLayoutVars>
          <dgm:chMax val="1"/>
          <dgm:bulletEnabled val="1"/>
        </dgm:presLayoutVars>
      </dgm:prSet>
      <dgm:spPr/>
      <dgm:t>
        <a:bodyPr/>
        <a:lstStyle/>
        <a:p>
          <a:endParaRPr lang="en-US"/>
        </a:p>
      </dgm:t>
    </dgm:pt>
    <dgm:pt modelId="{77BE215B-D69D-4BB1-B85E-153930C1F82E}" type="pres">
      <dgm:prSet presAssocID="{887CCDF1-F3E8-4859-99F7-0BD8585B5740}" presName="sp" presStyleCnt="0"/>
      <dgm:spPr/>
    </dgm:pt>
    <dgm:pt modelId="{8581CEEE-5924-4C2F-859A-6A36BD243622}" type="pres">
      <dgm:prSet presAssocID="{4F2B8F93-4FE0-4798-88B0-3333A8D807FB}" presName="linNode" presStyleCnt="0"/>
      <dgm:spPr/>
    </dgm:pt>
    <dgm:pt modelId="{DBEB94D2-B4C6-4D99-B28D-BB748F79D2A9}" type="pres">
      <dgm:prSet presAssocID="{4F2B8F93-4FE0-4798-88B0-3333A8D807FB}" presName="parentText" presStyleLbl="node1" presStyleIdx="1" presStyleCnt="2" custScaleX="277778" custLinFactX="100000" custLinFactNeighborX="127359" custLinFactNeighborY="-2500">
        <dgm:presLayoutVars>
          <dgm:chMax val="1"/>
          <dgm:bulletEnabled val="1"/>
        </dgm:presLayoutVars>
      </dgm:prSet>
      <dgm:spPr/>
      <dgm:t>
        <a:bodyPr/>
        <a:lstStyle/>
        <a:p>
          <a:endParaRPr lang="en-US"/>
        </a:p>
      </dgm:t>
    </dgm:pt>
  </dgm:ptLst>
  <dgm:cxnLst>
    <dgm:cxn modelId="{403292D9-46D4-48FC-A804-C2BA56A094BB}" srcId="{DCB77490-6EA0-4084-B733-BC47CCA4C9E0}" destId="{CB86FC75-0917-49FD-B4B4-7E01D8280802}" srcOrd="0" destOrd="0" parTransId="{F10B7D13-38C6-404F-A68C-38404786EB8D}" sibTransId="{887CCDF1-F3E8-4859-99F7-0BD8585B5740}"/>
    <dgm:cxn modelId="{8FA31039-A212-7843-A3B5-85232FDDE1BD}" type="presOf" srcId="{DCB77490-6EA0-4084-B733-BC47CCA4C9E0}" destId="{BACA2342-33CB-4114-9EBE-393BA601503A}" srcOrd="0" destOrd="0" presId="urn:microsoft.com/office/officeart/2005/8/layout/vList5"/>
    <dgm:cxn modelId="{57903EB8-5D7A-714B-95B7-14FDCBC016B8}" type="presOf" srcId="{4F2B8F93-4FE0-4798-88B0-3333A8D807FB}" destId="{DBEB94D2-B4C6-4D99-B28D-BB748F79D2A9}" srcOrd="0" destOrd="0" presId="urn:microsoft.com/office/officeart/2005/8/layout/vList5"/>
    <dgm:cxn modelId="{A0F1D488-0AD2-A14C-B808-842E81803347}" type="presOf" srcId="{CB86FC75-0917-49FD-B4B4-7E01D8280802}" destId="{A988610D-E6F0-44CD-BA44-510A327D1277}" srcOrd="0" destOrd="0" presId="urn:microsoft.com/office/officeart/2005/8/layout/vList5"/>
    <dgm:cxn modelId="{018A266E-E9DC-451B-B430-38D64C382842}" srcId="{DCB77490-6EA0-4084-B733-BC47CCA4C9E0}" destId="{4F2B8F93-4FE0-4798-88B0-3333A8D807FB}" srcOrd="1" destOrd="0" parTransId="{D463C68D-CF09-4B65-8DE0-AF417932DE82}" sibTransId="{0C21049B-B60B-461D-B5A1-E43AAFC5C143}"/>
    <dgm:cxn modelId="{0AECFA6D-EF5B-7149-BE8A-1E85C6D4FBBE}" type="presParOf" srcId="{BACA2342-33CB-4114-9EBE-393BA601503A}" destId="{B2A19134-EF2A-4CE8-BB3F-7E3746D926AC}" srcOrd="0" destOrd="0" presId="urn:microsoft.com/office/officeart/2005/8/layout/vList5"/>
    <dgm:cxn modelId="{ED2309D0-0C4D-B443-B8EE-0E0C8230A97A}" type="presParOf" srcId="{B2A19134-EF2A-4CE8-BB3F-7E3746D926AC}" destId="{A988610D-E6F0-44CD-BA44-510A327D1277}" srcOrd="0" destOrd="0" presId="urn:microsoft.com/office/officeart/2005/8/layout/vList5"/>
    <dgm:cxn modelId="{EA7B681A-A1FA-AD4C-938C-5D8C1C0401D5}" type="presParOf" srcId="{BACA2342-33CB-4114-9EBE-393BA601503A}" destId="{77BE215B-D69D-4BB1-B85E-153930C1F82E}" srcOrd="1" destOrd="0" presId="urn:microsoft.com/office/officeart/2005/8/layout/vList5"/>
    <dgm:cxn modelId="{B3D6F346-18E4-4E41-987C-9DA11E688D3D}" type="presParOf" srcId="{BACA2342-33CB-4114-9EBE-393BA601503A}" destId="{8581CEEE-5924-4C2F-859A-6A36BD243622}" srcOrd="2" destOrd="0" presId="urn:microsoft.com/office/officeart/2005/8/layout/vList5"/>
    <dgm:cxn modelId="{5520EBA3-A3C2-1C4F-8D26-ABD67CE946B1}" type="presParOf" srcId="{8581CEEE-5924-4C2F-859A-6A36BD243622}" destId="{DBEB94D2-B4C6-4D99-B28D-BB748F79D2A9}"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8610D-E6F0-44CD-BA44-510A327D1277}">
      <dsp:nvSpPr>
        <dsp:cNvPr id="0" name=""/>
        <dsp:cNvSpPr/>
      </dsp:nvSpPr>
      <dsp:spPr>
        <a:xfrm>
          <a:off x="0" y="0"/>
          <a:ext cx="5176543" cy="18213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Consumer products</a:t>
          </a:r>
          <a:endParaRPr lang="en-US" sz="5400" b="0" kern="1200" dirty="0">
            <a:solidFill>
              <a:schemeClr val="tx1"/>
            </a:solidFill>
          </a:endParaRPr>
        </a:p>
      </dsp:txBody>
      <dsp:txXfrm>
        <a:off x="0" y="0"/>
        <a:ext cx="5176543" cy="1821321"/>
      </dsp:txXfrm>
    </dsp:sp>
    <dsp:sp modelId="{DBEB94D2-B4C6-4D99-B28D-BB748F79D2A9}">
      <dsp:nvSpPr>
        <dsp:cNvPr id="0" name=""/>
        <dsp:cNvSpPr/>
      </dsp:nvSpPr>
      <dsp:spPr>
        <a:xfrm>
          <a:off x="5056" y="1866900"/>
          <a:ext cx="5176543" cy="1821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Industrial products</a:t>
          </a:r>
          <a:endParaRPr lang="en-US" sz="5400" kern="1200" dirty="0">
            <a:solidFill>
              <a:schemeClr val="tx1"/>
            </a:solidFill>
          </a:endParaRPr>
        </a:p>
      </dsp:txBody>
      <dsp:txXfrm>
        <a:off x="5056" y="1866900"/>
        <a:ext cx="5176543" cy="18213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F710351-21E7-4B6E-8310-F30A19E6BCD2}" type="datetime1">
              <a:rPr lang="en-US"/>
              <a:pPr/>
              <a:t>6/29/2013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7B969B2-DC41-4ABF-B4F7-D2B26BF2E7C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31825" indent="-17462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B26FE18-6937-428E-8328-5B98721EA19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9F8249F-98DE-4557-8176-838DC64207C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is a product that could be convenience, shopping, and specialty?</a:t>
            </a:r>
            <a:endParaRPr lang="en-US" sz="800" i="1" dirty="0" smtClean="0"/>
          </a:p>
          <a:p>
            <a:r>
              <a:rPr lang="en-US" dirty="0" smtClean="0"/>
              <a:t>This is a bit of a puzzle. They might realize that a camera could fall into several categories depending on the buyer and the situation. Certainly, if you are on vacation and you forgot your camera, you would pick one up at a convenience store, pharmacy, or maybe the hotel store. If you were a professional photographer, a camera purchase could easily be specialty if you were buying a $5,000 camera.  Other examples might include mats for the floor of a automobile, tires, or a fan.</a:t>
            </a:r>
          </a:p>
        </p:txBody>
      </p:sp>
      <p:sp>
        <p:nvSpPr>
          <p:cNvPr id="31748" name="Slide Number Placeholder 3"/>
          <p:cNvSpPr>
            <a:spLocks noGrp="1"/>
          </p:cNvSpPr>
          <p:nvPr>
            <p:ph type="sldNum" sz="quarter" idx="5"/>
          </p:nvPr>
        </p:nvSpPr>
        <p:spPr bwMode="auto">
          <a:noFill/>
          <a:ln>
            <a:miter lim="800000"/>
            <a:headEnd/>
            <a:tailEnd/>
          </a:ln>
        </p:spPr>
        <p:txBody>
          <a:bodyPr/>
          <a:lstStyle/>
          <a:p>
            <a:fld id="{3E19CEFC-D728-4A35-8934-04BD9A22384F}"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F00AD85-38B2-414F-BDAB-A51046719249}"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b="1" smtClean="0"/>
              <a:t>Note to Instructor</a:t>
            </a:r>
          </a:p>
          <a:p>
            <a:r>
              <a:rPr lang="en-US" smtClean="0"/>
              <a:t>This Web link brings you to CBIZ—a consulting firm for businesses. It is interesting to look at their drop-down menus for an overview of the services they offer.</a:t>
            </a:r>
          </a:p>
        </p:txBody>
      </p:sp>
      <p:sp>
        <p:nvSpPr>
          <p:cNvPr id="35844" name="Slide Number Placeholder 3"/>
          <p:cNvSpPr>
            <a:spLocks noGrp="1"/>
          </p:cNvSpPr>
          <p:nvPr>
            <p:ph type="sldNum" sz="quarter" idx="5"/>
          </p:nvPr>
        </p:nvSpPr>
        <p:spPr bwMode="auto">
          <a:noFill/>
          <a:ln>
            <a:miter lim="800000"/>
            <a:headEnd/>
            <a:tailEnd/>
          </a:ln>
        </p:spPr>
        <p:txBody>
          <a:bodyPr/>
          <a:lstStyle/>
          <a:p>
            <a:fld id="{9110EF5E-D25B-45B8-9305-EE69690F8EA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t>Now </a:t>
            </a:r>
            <a:r>
              <a:rPr lang="en-US" sz="1200" kern="1200" baseline="0" dirty="0" smtClean="0">
                <a:solidFill>
                  <a:schemeClr val="tx1"/>
                </a:solidFill>
                <a:latin typeface="+mn-lt"/>
                <a:ea typeface="ＭＳ Ｐゴシック" charset="-128"/>
                <a:cs typeface="ＭＳ Ｐゴシック" charset="-128"/>
              </a:rPr>
              <a:t>we dig into the specific</a:t>
            </a:r>
          </a:p>
          <a:p>
            <a:r>
              <a:rPr lang="en-US" sz="1200" kern="1200" baseline="0" dirty="0" smtClean="0">
                <a:solidFill>
                  <a:schemeClr val="tx1"/>
                </a:solidFill>
                <a:latin typeface="+mn-lt"/>
                <a:ea typeface="ＭＳ Ｐゴシック" charset="-128"/>
                <a:cs typeface="ＭＳ Ｐゴシック" charset="-128"/>
              </a:rPr>
              <a:t>decisions that companies must make</a:t>
            </a:r>
          </a:p>
          <a:p>
            <a:r>
              <a:rPr lang="en-US" sz="1200" kern="1200" baseline="0" dirty="0" smtClean="0">
                <a:solidFill>
                  <a:schemeClr val="tx1"/>
                </a:solidFill>
                <a:latin typeface="+mn-lt"/>
                <a:ea typeface="ＭＳ Ｐゴシック" charset="-128"/>
                <a:cs typeface="ＭＳ Ｐゴシック" charset="-128"/>
              </a:rPr>
              <a:t>when designing and marketing</a:t>
            </a:r>
          </a:p>
          <a:p>
            <a:r>
              <a:rPr lang="en-US" sz="1200" kern="1200" baseline="0" dirty="0" smtClean="0">
                <a:solidFill>
                  <a:schemeClr val="tx1"/>
                </a:solidFill>
                <a:latin typeface="+mn-lt"/>
                <a:ea typeface="ＭＳ Ｐゴシック" charset="-128"/>
                <a:cs typeface="ＭＳ Ｐゴシック" charset="-128"/>
              </a:rPr>
              <a:t>products and services.</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3989881F-8B94-449D-9E0F-B005CC3D5F7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7A49A5A3-E46D-47EA-BDD0-850E0DECF45C}"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z="1200" b="1" kern="1200" baseline="0" dirty="0" smtClean="0">
                <a:solidFill>
                  <a:schemeClr val="tx1"/>
                </a:solidFill>
                <a:latin typeface="+mn-lt"/>
                <a:ea typeface="ＭＳ Ｐゴシック" charset="-128"/>
                <a:cs typeface="ＭＳ Ｐゴシック" charset="-128"/>
              </a:rPr>
              <a:t>Product quality</a:t>
            </a:r>
          </a:p>
          <a:p>
            <a:r>
              <a:rPr lang="en-US" sz="1200" kern="1200" baseline="0" dirty="0" smtClean="0">
                <a:solidFill>
                  <a:schemeClr val="tx1"/>
                </a:solidFill>
                <a:latin typeface="+mn-lt"/>
                <a:ea typeface="ＭＳ Ｐゴシック" charset="-128"/>
                <a:cs typeface="ＭＳ Ｐゴシック" charset="-128"/>
              </a:rPr>
              <a:t>The characteristics of a product or service that bear on its ability to satisfy stated or</a:t>
            </a:r>
          </a:p>
          <a:p>
            <a:r>
              <a:rPr lang="en-US" sz="1200" kern="1200" baseline="0" dirty="0" smtClean="0">
                <a:solidFill>
                  <a:schemeClr val="tx1"/>
                </a:solidFill>
                <a:latin typeface="+mn-lt"/>
                <a:ea typeface="ＭＳ Ｐゴシック" charset="-128"/>
                <a:cs typeface="ＭＳ Ｐゴシック" charset="-128"/>
              </a:rPr>
              <a:t>implied customer needs.</a:t>
            </a:r>
            <a:endParaRPr lang="en-US" sz="1200" b="1" kern="1200" baseline="0" dirty="0" smtClean="0">
              <a:solidFill>
                <a:schemeClr val="tx1"/>
              </a:solidFill>
              <a:latin typeface="+mn-lt"/>
              <a:ea typeface="ＭＳ Ｐゴシック" charset="-128"/>
              <a:cs typeface="ＭＳ Ｐゴシック" charset="-128"/>
            </a:endParaRPr>
          </a:p>
          <a:p>
            <a:r>
              <a:rPr lang="en-US" sz="1200" b="1" kern="1200" baseline="0" dirty="0" smtClean="0">
                <a:solidFill>
                  <a:schemeClr val="tx1"/>
                </a:solidFill>
                <a:latin typeface="+mn-lt"/>
                <a:ea typeface="ＭＳ Ｐゴシック" charset="-128"/>
                <a:cs typeface="ＭＳ Ｐゴシック" charset="-128"/>
              </a:rPr>
              <a:t>Product quality is one of the marketer’s major positioning tools. Quality</a:t>
            </a:r>
          </a:p>
          <a:p>
            <a:r>
              <a:rPr lang="en-US" sz="1200" kern="1200" baseline="0" dirty="0" smtClean="0">
                <a:solidFill>
                  <a:schemeClr val="tx1"/>
                </a:solidFill>
                <a:latin typeface="+mn-lt"/>
                <a:ea typeface="ＭＳ Ｐゴシック" charset="-128"/>
                <a:cs typeface="ＭＳ Ｐゴシック" charset="-128"/>
              </a:rPr>
              <a:t>has a direct impact on product or service performance; thus, it is closely linked to customer</a:t>
            </a:r>
          </a:p>
          <a:p>
            <a:r>
              <a:rPr lang="en-US" sz="1200" kern="1200" baseline="0" dirty="0" smtClean="0">
                <a:solidFill>
                  <a:schemeClr val="tx1"/>
                </a:solidFill>
                <a:latin typeface="+mn-lt"/>
                <a:ea typeface="ＭＳ Ｐゴシック" charset="-128"/>
                <a:cs typeface="ＭＳ Ｐゴシック" charset="-128"/>
              </a:rPr>
              <a:t>value and satisfaction</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553896D2-A6AD-4135-851D-AA2E8FC4E97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5BA90D6C-9E59-424A-B8B9-C2C9E82D8182}"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b="1" smtClean="0"/>
              <a:t>Note to Instructor</a:t>
            </a:r>
          </a:p>
          <a:p>
            <a:r>
              <a:rPr lang="en-US" smtClean="0"/>
              <a:t>The text highlights OXO’s unique design for their product. This link takes you to the OXO Web site to explore some of there products. </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6315BD30-8028-41E7-BDF7-B61B22D1DF98}"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Discussion Questions</a:t>
            </a:r>
          </a:p>
          <a:p>
            <a:pPr marL="533400" indent="-533400"/>
            <a:r>
              <a:rPr lang="en-US" i="1" smtClean="0"/>
              <a:t>What brands do you tend to purchase consistently? Why?</a:t>
            </a:r>
          </a:p>
          <a:p>
            <a:pPr marL="533400" indent="-533400"/>
            <a:r>
              <a:rPr lang="en-US" smtClean="0"/>
              <a:t>This discussion should lead to the consumer benefits of brands including quality and consistency. It is interesting to now ask students what the benefits might be for the seller of having a strong brand. This will include segmentation, positioning, and the ability to communicate product features</a:t>
            </a:r>
          </a:p>
          <a:p>
            <a:pPr marL="533400" indent="-533400"/>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993AC4BF-E1E9-431A-A3DB-3E337258C00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E0AB444-C787-4215-82DF-6723867BBDB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dirty="0" smtClean="0"/>
              <a:t>Note to Instructor</a:t>
            </a:r>
          </a:p>
        </p:txBody>
      </p:sp>
      <p:sp>
        <p:nvSpPr>
          <p:cNvPr id="56324" name="Slide Number Placeholder 3"/>
          <p:cNvSpPr>
            <a:spLocks noGrp="1"/>
          </p:cNvSpPr>
          <p:nvPr>
            <p:ph type="sldNum" sz="quarter" idx="5"/>
          </p:nvPr>
        </p:nvSpPr>
        <p:spPr bwMode="auto">
          <a:noFill/>
          <a:ln>
            <a:miter lim="800000"/>
            <a:headEnd/>
            <a:tailEnd/>
          </a:ln>
        </p:spPr>
        <p:txBody>
          <a:bodyPr/>
          <a:lstStyle/>
          <a:p>
            <a:fld id="{93555C0A-5928-44D1-8666-CCEF9DBFC88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marL="533400" indent="-533400">
              <a:lnSpc>
                <a:spcPct val="90000"/>
              </a:lnSpc>
            </a:pPr>
            <a:r>
              <a:rPr lang="en-US" b="1" smtClean="0"/>
              <a:t>Note to Instructor</a:t>
            </a:r>
          </a:p>
          <a:p>
            <a:pPr marL="533400" indent="-533400">
              <a:lnSpc>
                <a:spcPct val="90000"/>
              </a:lnSpc>
            </a:pPr>
            <a:r>
              <a:rPr lang="en-US" smtClean="0"/>
              <a:t>Companies must continually:</a:t>
            </a:r>
          </a:p>
          <a:p>
            <a:pPr marL="569913" lvl="1" indent="-225425">
              <a:lnSpc>
                <a:spcPct val="90000"/>
              </a:lnSpc>
            </a:pPr>
            <a:r>
              <a:rPr lang="en-US" smtClean="0"/>
              <a:t>Assess the value of current services to obtain ideas for new ones.</a:t>
            </a:r>
          </a:p>
          <a:p>
            <a:pPr marL="569913" lvl="1" indent="-225425">
              <a:lnSpc>
                <a:spcPct val="90000"/>
              </a:lnSpc>
            </a:pPr>
            <a:r>
              <a:rPr lang="en-US" smtClean="0"/>
              <a:t>Assess the costs of providing these services.</a:t>
            </a:r>
          </a:p>
          <a:p>
            <a:pPr marL="569913" lvl="1" indent="-225425">
              <a:lnSpc>
                <a:spcPct val="90000"/>
              </a:lnSpc>
            </a:pPr>
            <a:r>
              <a:rPr lang="en-US" smtClean="0"/>
              <a:t>Develop a package of services to satisfy customers and provide profit to the company.</a:t>
            </a:r>
          </a:p>
          <a:p>
            <a:pPr marL="533400" indent="-533400"/>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B88EC61A-6664-47FD-AFE7-27BD10D3A310}"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6EC350CF-350E-40CC-B620-0D8BA86EE1F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r>
              <a:rPr lang="en-US" dirty="0" smtClean="0"/>
              <a:t>Product line stretching is when a company lengthens its product line beyond its current range.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Product line filling </a:t>
            </a:r>
            <a:r>
              <a:rPr lang="en-US" dirty="0" smtClean="0"/>
              <a:t>occurs when companies add more items within the present range of the line.</a:t>
            </a:r>
          </a:p>
          <a:p>
            <a:pPr>
              <a:buFontTx/>
              <a:buChar char="•"/>
            </a:pPr>
            <a:r>
              <a:rPr lang="en-US" b="1" dirty="0" smtClean="0"/>
              <a:t>Downward product line stretching is </a:t>
            </a:r>
            <a:r>
              <a:rPr lang="en-US" dirty="0" smtClean="0"/>
              <a:t>used by companies at the upper end of the market to plug a market hole or respond to a competitor’s attack.</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b="1" dirty="0" smtClean="0"/>
              <a:t>Upward product line stretching </a:t>
            </a:r>
            <a:r>
              <a:rPr lang="en-US" dirty="0" smtClean="0"/>
              <a:t>is by companies at the lower end of the market to add prestige to their current products.</a:t>
            </a:r>
          </a:p>
          <a:p>
            <a:pPr>
              <a:buFontTx/>
              <a:buChar char="•"/>
            </a:pPr>
            <a:r>
              <a:rPr lang="en-US" b="1" dirty="0" smtClean="0"/>
              <a:t>Combination line stretching </a:t>
            </a:r>
            <a:r>
              <a:rPr lang="en-US" dirty="0" smtClean="0"/>
              <a:t>is used by companies in the middle range of the market to achieve both goals of upward and downward line stretching.</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FDA84CD2-D273-443E-8187-B71F1DFC9B8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dirty="0" smtClean="0"/>
              <a:t>In slideshow view, click on movie icon to launch Swiss Army video snippet.  See accompanying DVD for full video segment.</a:t>
            </a:r>
          </a:p>
          <a:p>
            <a:pPr marL="533400" indent="-533400"/>
            <a:endParaRPr lang="en-US" b="1" dirty="0" smtClean="0"/>
          </a:p>
          <a:p>
            <a:pPr marL="533400" indent="-533400"/>
            <a:r>
              <a:rPr lang="en-US" b="1" dirty="0" smtClean="0"/>
              <a:t>Product mix width </a:t>
            </a:r>
            <a:r>
              <a:rPr lang="en-US" dirty="0" smtClean="0"/>
              <a:t>is the number of different product lines the company carries.</a:t>
            </a:r>
          </a:p>
          <a:p>
            <a:pPr marL="533400" indent="-533400"/>
            <a:r>
              <a:rPr lang="en-US" b="1" dirty="0" smtClean="0"/>
              <a:t>Product mix length</a:t>
            </a:r>
            <a:r>
              <a:rPr lang="en-US" dirty="0" smtClean="0"/>
              <a:t> is the total number of items the company carries within its product lines.</a:t>
            </a:r>
          </a:p>
          <a:p>
            <a:pPr marL="533400" indent="-533400"/>
            <a:r>
              <a:rPr lang="en-US" b="1" dirty="0" smtClean="0"/>
              <a:t>Product mix depth</a:t>
            </a:r>
            <a:r>
              <a:rPr lang="en-US" dirty="0" smtClean="0"/>
              <a:t> is the number of versions offered of each product in the line.</a:t>
            </a:r>
          </a:p>
          <a:p>
            <a:pPr marL="533400" indent="-533400"/>
            <a:r>
              <a:rPr lang="en-US" b="1" dirty="0" smtClean="0"/>
              <a:t>Consistency</a:t>
            </a:r>
            <a:r>
              <a:rPr lang="en-US" dirty="0" smtClean="0"/>
              <a:t> is how closely the various product lines are in end use, production requirements, or distribution channels.</a:t>
            </a:r>
          </a:p>
          <a:p>
            <a:pPr marL="533400" indent="-533400"/>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47692E91-7501-4770-B479-5F674A477D09}"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marL="533400" indent="-533400"/>
            <a:r>
              <a:rPr lang="en-US" b="1" dirty="0" smtClean="0">
                <a:latin typeface="Times New Roman" charset="0"/>
              </a:rPr>
              <a:t>Note to Instructor</a:t>
            </a:r>
          </a:p>
          <a:p>
            <a:pPr marL="533400" indent="-533400"/>
            <a:r>
              <a:rPr lang="en-US" b="1" dirty="0" smtClean="0"/>
              <a:t>Intangibility </a:t>
            </a:r>
            <a:r>
              <a:rPr lang="en-US" dirty="0" smtClean="0"/>
              <a:t>refers to the fact that services cannot be seen, tasted, felt, heard, or smelled before they are purchased.</a:t>
            </a:r>
          </a:p>
          <a:p>
            <a:pPr marL="533400" indent="-533400"/>
            <a:r>
              <a:rPr lang="en-US" b="1" dirty="0" smtClean="0"/>
              <a:t>Inseparability</a:t>
            </a:r>
            <a:r>
              <a:rPr lang="en-US" dirty="0" smtClean="0"/>
              <a:t> refers to the fact that services cannot be separated from their providers.</a:t>
            </a:r>
          </a:p>
          <a:p>
            <a:pPr marL="533400" indent="-533400"/>
            <a:r>
              <a:rPr lang="en-US" b="1" dirty="0" smtClean="0"/>
              <a:t>Variability </a:t>
            </a:r>
            <a:r>
              <a:rPr lang="en-US" dirty="0" smtClean="0"/>
              <a:t>refers to the fact that service quality depends on who provides the services as well as when, where, and how they are provided.</a:t>
            </a:r>
          </a:p>
          <a:p>
            <a:pPr marL="533400" indent="-533400"/>
            <a:r>
              <a:rPr lang="en-US" b="1" dirty="0" err="1" smtClean="0"/>
              <a:t>Perishability</a:t>
            </a:r>
            <a:r>
              <a:rPr lang="en-US" dirty="0" smtClean="0"/>
              <a:t> refers to the fact that services cannot be stored for later sale or use.</a:t>
            </a:r>
          </a:p>
          <a:p>
            <a:pPr marL="533400" indent="-533400"/>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84388B3C-6FFC-462F-8B01-F097034676E3}"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b="1" dirty="0" smtClean="0"/>
              <a:t>Note to Instructor</a:t>
            </a:r>
          </a:p>
        </p:txBody>
      </p:sp>
      <p:sp>
        <p:nvSpPr>
          <p:cNvPr id="68612" name="Slide Number Placeholder 3"/>
          <p:cNvSpPr>
            <a:spLocks noGrp="1"/>
          </p:cNvSpPr>
          <p:nvPr>
            <p:ph type="sldNum" sz="quarter" idx="5"/>
          </p:nvPr>
        </p:nvSpPr>
        <p:spPr bwMode="auto">
          <a:noFill/>
          <a:ln>
            <a:miter lim="800000"/>
            <a:headEnd/>
            <a:tailEnd/>
          </a:ln>
        </p:spPr>
        <p:txBody>
          <a:bodyPr/>
          <a:lstStyle/>
          <a:p>
            <a:fld id="{64EEA76D-0498-43EF-BD04-BE3BCDA17F1A}" type="slidenum">
              <a:rPr lang="en-US"/>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marL="228600" indent="-228600"/>
            <a:r>
              <a:rPr lang="en-US" b="1" dirty="0" smtClean="0"/>
              <a:t>Note to Instructor</a:t>
            </a:r>
          </a:p>
          <a:p>
            <a:pPr marL="228600" indent="-228600"/>
            <a:r>
              <a:rPr lang="en-US" dirty="0" smtClean="0"/>
              <a:t>The text has example for each of these:</a:t>
            </a:r>
          </a:p>
          <a:p>
            <a:pPr marL="569913" lvl="1" indent="-284163">
              <a:buFontTx/>
              <a:buAutoNum type="arabicPeriod"/>
            </a:pPr>
            <a:r>
              <a:rPr lang="en-US" dirty="0" smtClean="0"/>
              <a:t>It should suggest something about the product’s benefits and qualities. Examples: Beauty rest, Die Hard, Intensive Care, Curves (women’s fitness centers). </a:t>
            </a:r>
          </a:p>
          <a:p>
            <a:pPr marL="569913" lvl="1" indent="-284163">
              <a:buFontTx/>
              <a:buAutoNum type="arabicPeriod"/>
            </a:pPr>
            <a:r>
              <a:rPr lang="en-US" dirty="0" smtClean="0"/>
              <a:t>It should be easy to pronounce, recognize, and remember: Tide, Silk, </a:t>
            </a:r>
            <a:r>
              <a:rPr lang="en-US" dirty="0" err="1" smtClean="0"/>
              <a:t>iPod</a:t>
            </a:r>
            <a:r>
              <a:rPr lang="en-US" dirty="0" smtClean="0"/>
              <a:t> Touch, </a:t>
            </a:r>
            <a:r>
              <a:rPr lang="en-US" dirty="0" err="1" smtClean="0"/>
              <a:t>JetBlue</a:t>
            </a:r>
            <a:r>
              <a:rPr lang="en-US" dirty="0" smtClean="0"/>
              <a:t>. </a:t>
            </a:r>
          </a:p>
          <a:p>
            <a:pPr marL="569913" lvl="1" indent="-284163">
              <a:buFontTx/>
              <a:buAutoNum type="arabicPeriod"/>
            </a:pPr>
            <a:r>
              <a:rPr lang="en-US" dirty="0" smtClean="0"/>
              <a:t>The brand name should be distinctive: Lexus, </a:t>
            </a:r>
            <a:r>
              <a:rPr lang="en-US" dirty="0" err="1" smtClean="0"/>
              <a:t>Zappos</a:t>
            </a:r>
            <a:r>
              <a:rPr lang="en-US" dirty="0" smtClean="0"/>
              <a:t>. </a:t>
            </a:r>
          </a:p>
          <a:p>
            <a:pPr marL="569913" lvl="1" indent="-284163">
              <a:buFontTx/>
              <a:buAutoNum type="arabicPeriod"/>
            </a:pPr>
            <a:r>
              <a:rPr lang="en-US" dirty="0" smtClean="0"/>
              <a:t>It should be extendable: </a:t>
            </a:r>
            <a:r>
              <a:rPr lang="en-US" dirty="0" err="1" smtClean="0"/>
              <a:t>Amazon.com</a:t>
            </a:r>
            <a:r>
              <a:rPr lang="en-US" dirty="0" smtClean="0"/>
              <a:t> began as an online bookseller but chose a name that would allow expansion into other categories. </a:t>
            </a:r>
          </a:p>
          <a:p>
            <a:pPr marL="569913" lvl="1" indent="-284163">
              <a:buFontTx/>
              <a:buAutoNum type="arabicPeriod"/>
            </a:pPr>
            <a:r>
              <a:rPr lang="en-US" dirty="0" smtClean="0"/>
              <a:t>The name should translate easily into foreign languages. Before changing its name to Exxon, Standard Oil of New Jersey rejected the name </a:t>
            </a:r>
            <a:r>
              <a:rPr lang="en-US" dirty="0" err="1" smtClean="0"/>
              <a:t>Enco</a:t>
            </a:r>
            <a:r>
              <a:rPr lang="en-US" dirty="0" smtClean="0"/>
              <a:t>, which it learned meant a stalled engine when pronounced in Japanese</a:t>
            </a:r>
          </a:p>
        </p:txBody>
      </p:sp>
      <p:sp>
        <p:nvSpPr>
          <p:cNvPr id="70660" name="Slide Number Placeholder 3"/>
          <p:cNvSpPr>
            <a:spLocks noGrp="1"/>
          </p:cNvSpPr>
          <p:nvPr>
            <p:ph type="sldNum" sz="quarter" idx="5"/>
          </p:nvPr>
        </p:nvSpPr>
        <p:spPr bwMode="auto">
          <a:noFill/>
          <a:ln>
            <a:miter lim="800000"/>
            <a:headEnd/>
            <a:tailEnd/>
          </a:ln>
        </p:spPr>
        <p:txBody>
          <a:bodyPr/>
          <a:lstStyle/>
          <a:p>
            <a:fld id="{CBADAE51-C07F-4AD4-B3B5-78650ADE06EA}"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03973CBE-B2DD-4C07-A62E-309C3F8E0D1E}"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B3D803C-557F-479E-ACA2-F7102B97FA0E}" type="slidenum">
              <a:rPr lang="en-US"/>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 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b="1" dirty="0" smtClean="0"/>
              <a:t>Note to Instructor</a:t>
            </a:r>
          </a:p>
          <a:p>
            <a:pPr>
              <a:spcBef>
                <a:spcPct val="0"/>
              </a:spcBef>
            </a:pPr>
            <a:r>
              <a:rPr lang="en-US" b="1" dirty="0" smtClean="0"/>
              <a:t>Core benefits</a:t>
            </a:r>
            <a:r>
              <a:rPr lang="en-US" dirty="0" smtClean="0"/>
              <a:t> represent what the buyer is really buying.</a:t>
            </a:r>
          </a:p>
          <a:p>
            <a:pPr>
              <a:spcBef>
                <a:spcPct val="0"/>
              </a:spcBef>
            </a:pPr>
            <a:endParaRPr lang="en-US" dirty="0" smtClean="0"/>
          </a:p>
          <a:p>
            <a:pPr>
              <a:spcBef>
                <a:spcPct val="0"/>
              </a:spcBef>
            </a:pPr>
            <a:r>
              <a:rPr lang="en-US" b="1" dirty="0" smtClean="0"/>
              <a:t>Actual product</a:t>
            </a:r>
            <a:r>
              <a:rPr lang="en-US" dirty="0" smtClean="0"/>
              <a:t> represents the design, brand name, and packaging that delivers the core benefit to the customer.</a:t>
            </a:r>
          </a:p>
          <a:p>
            <a:pPr>
              <a:spcBef>
                <a:spcPct val="0"/>
              </a:spcBef>
            </a:pPr>
            <a:endParaRPr lang="en-US" dirty="0" smtClean="0"/>
          </a:p>
          <a:p>
            <a:pPr>
              <a:spcBef>
                <a:spcPct val="0"/>
              </a:spcBef>
            </a:pPr>
            <a:r>
              <a:rPr lang="en-US" b="1" dirty="0" smtClean="0"/>
              <a:t>Augmented product</a:t>
            </a:r>
            <a:r>
              <a:rPr lang="en-US" dirty="0" smtClean="0"/>
              <a:t> represents additional services or benefits of the actual product.</a:t>
            </a:r>
          </a:p>
          <a:p>
            <a:pPr>
              <a:spcBef>
                <a:spcPct val="0"/>
              </a:spcBef>
            </a:pPr>
            <a:endParaRPr lang="en-US" dirty="0" smtClean="0"/>
          </a:p>
          <a:p>
            <a:pPr>
              <a:spcBef>
                <a:spcPct val="0"/>
              </a:spcBef>
            </a:pPr>
            <a:r>
              <a:rPr lang="en-US" dirty="0" smtClean="0"/>
              <a:t>It is a good idea for the students to bring in some products so the class can discuss the levels of product and services. Products including Gatorade, toothpaste, facial moisturizer or cosmetics work well in this discussion. You can often find augmented product features on the product’s Web sites including games, features and support.</a:t>
            </a:r>
          </a:p>
        </p:txBody>
      </p:sp>
      <p:sp>
        <p:nvSpPr>
          <p:cNvPr id="19460" name="Slide Number Placeholder 3"/>
          <p:cNvSpPr>
            <a:spLocks noGrp="1"/>
          </p:cNvSpPr>
          <p:nvPr>
            <p:ph type="sldNum" sz="quarter" idx="5"/>
          </p:nvPr>
        </p:nvSpPr>
        <p:spPr bwMode="auto">
          <a:noFill/>
          <a:ln>
            <a:miter lim="800000"/>
            <a:headEnd/>
            <a:tailEnd/>
          </a:ln>
        </p:spPr>
        <p:txBody>
          <a:bodyPr/>
          <a:lstStyle/>
          <a:p>
            <a:fld id="{4E9F5ACA-C9A7-4D43-9E74-079BEF6C0A68}"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4F379AA1-F9F1-4763-921A-714DB9381A65}"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D3035E29-763F-480C-ABC9-188E1C59D2C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1CEAEE6-1DF9-44CF-A350-CCE9D6568DB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5D0909A-3949-4724-8CE1-25B9662F217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56EDA7DC-1662-4FB5-9C68-31BAD2ADB4B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200400" cy="2661737"/>
          </a:xfrm>
          <a:prstGeom prst="rect">
            <a:avLst/>
          </a:prstGeom>
          <a:noFill/>
          <a:ln w="9525">
            <a:noFill/>
            <a:miter lim="800000"/>
            <a:headEnd/>
            <a:tailEnd/>
          </a:ln>
        </p:spPr>
      </p:pic>
      <p:sp>
        <p:nvSpPr>
          <p:cNvPr id="9" name="Rectangle 8"/>
          <p:cNvSpPr/>
          <p:nvPr userDrawn="1"/>
        </p:nvSpPr>
        <p:spPr>
          <a:xfrm>
            <a:off x="29718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nchor="ct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198EEE59-5D54-4703-A12A-F322359B860A}"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1" cstate="print"/>
          <a:srcRect/>
          <a:stretch>
            <a:fillRect/>
          </a:stretch>
        </p:blipFill>
        <p:spPr bwMode="auto">
          <a:xfrm>
            <a:off x="0" y="4495800"/>
            <a:ext cx="2198899" cy="182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cover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biz.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Kotler_POM13e_PPT_08_video_swiss_army.wm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dirty="0" smtClean="0"/>
              <a:t/>
            </a:r>
            <a:br>
              <a:rPr lang="en-US" dirty="0" smtClean="0"/>
            </a:br>
            <a:r>
              <a:rPr lang="en-US" dirty="0" smtClean="0"/>
              <a:t>Chapter Eight</a:t>
            </a:r>
          </a:p>
        </p:txBody>
      </p:sp>
      <p:sp>
        <p:nvSpPr>
          <p:cNvPr id="12291" name="Subtitle 2"/>
          <p:cNvSpPr>
            <a:spLocks noGrp="1"/>
          </p:cNvSpPr>
          <p:nvPr>
            <p:ph type="subTitle" idx="1"/>
          </p:nvPr>
        </p:nvSpPr>
        <p:spPr/>
        <p:txBody>
          <a:bodyPr/>
          <a:lstStyle/>
          <a:p>
            <a:r>
              <a:rPr lang="en-US" b="1" dirty="0" smtClean="0">
                <a:latin typeface="Calibri" charset="0"/>
              </a:rPr>
              <a:t>Product, Services, and Brands:  Building Customer Value</a:t>
            </a:r>
            <a:endParaRPr lang="en-US" sz="3600" dirty="0"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dirty="0" smtClean="0"/>
              <a:t>What Is a Product?</a:t>
            </a:r>
          </a:p>
        </p:txBody>
      </p:sp>
      <p:sp>
        <p:nvSpPr>
          <p:cNvPr id="28675" name="Rectangle 3"/>
          <p:cNvSpPr>
            <a:spLocks noGrp="1" noChangeArrowheads="1"/>
          </p:cNvSpPr>
          <p:nvPr>
            <p:ph idx="1"/>
          </p:nvPr>
        </p:nvSpPr>
        <p:spPr>
          <a:xfrm>
            <a:off x="1066800" y="1905000"/>
            <a:ext cx="7772400" cy="4114800"/>
          </a:xfrm>
        </p:spPr>
        <p:txBody>
          <a:bodyPr/>
          <a:lstStyle/>
          <a:p>
            <a:pPr>
              <a:buFontTx/>
              <a:buNone/>
            </a:pPr>
            <a:r>
              <a:rPr lang="en-US" sz="2800" b="1" dirty="0" smtClean="0">
                <a:latin typeface="Calibri" charset="0"/>
              </a:rPr>
              <a:t>Specialty products </a:t>
            </a:r>
          </a:p>
          <a:p>
            <a:pPr>
              <a:buFontTx/>
              <a:buNone/>
            </a:pPr>
            <a:r>
              <a:rPr lang="en-US" sz="2800" dirty="0" smtClean="0">
                <a:latin typeface="Calibri" charset="0"/>
              </a:rPr>
              <a:t>    consumer products and services with unique characteristics or brand identification for which a significant group of buyers is willing to make a special purchase effort</a:t>
            </a:r>
          </a:p>
          <a:p>
            <a:pPr lvl="2"/>
            <a:r>
              <a:rPr lang="en-US" dirty="0" smtClean="0">
                <a:latin typeface="Calibri" charset="0"/>
              </a:rPr>
              <a:t>Medical services</a:t>
            </a:r>
          </a:p>
          <a:p>
            <a:pPr lvl="2"/>
            <a:r>
              <a:rPr lang="en-US" dirty="0" smtClean="0">
                <a:latin typeface="Calibri" charset="0"/>
              </a:rPr>
              <a:t>Designer clothes</a:t>
            </a:r>
          </a:p>
          <a:p>
            <a:pPr lvl="2"/>
            <a:r>
              <a:rPr lang="en-US" dirty="0" smtClean="0">
                <a:latin typeface="Calibri" charset="0"/>
              </a:rPr>
              <a:t>High-end electronics</a:t>
            </a:r>
          </a:p>
        </p:txBody>
      </p:sp>
      <p:sp>
        <p:nvSpPr>
          <p:cNvPr id="28676" name="Text Placeholder 6"/>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smtClean="0"/>
              <a:t>What Is a Product?</a:t>
            </a:r>
          </a:p>
        </p:txBody>
      </p:sp>
      <p:sp>
        <p:nvSpPr>
          <p:cNvPr id="30723" name="Rectangle 3"/>
          <p:cNvSpPr>
            <a:spLocks noGrp="1" noChangeArrowheads="1"/>
          </p:cNvSpPr>
          <p:nvPr>
            <p:ph idx="1"/>
          </p:nvPr>
        </p:nvSpPr>
        <p:spPr>
          <a:xfrm>
            <a:off x="1066800" y="2133600"/>
            <a:ext cx="7772400" cy="3505200"/>
          </a:xfrm>
        </p:spPr>
        <p:txBody>
          <a:bodyPr/>
          <a:lstStyle/>
          <a:p>
            <a:pPr>
              <a:buFontTx/>
              <a:buNone/>
            </a:pPr>
            <a:r>
              <a:rPr lang="en-US" sz="2800" b="1" dirty="0" smtClean="0">
                <a:latin typeface="Calibri" charset="0"/>
              </a:rPr>
              <a:t>Unsought products</a:t>
            </a:r>
          </a:p>
          <a:p>
            <a:pPr>
              <a:buFontTx/>
              <a:buNone/>
            </a:pPr>
            <a:r>
              <a:rPr lang="en-US" sz="2800" dirty="0" smtClean="0">
                <a:latin typeface="Calibri" charset="0"/>
              </a:rPr>
              <a:t>   consumer products that the consumer does not know about or knows about but does not normally think of buying</a:t>
            </a:r>
          </a:p>
          <a:p>
            <a:pPr lvl="2"/>
            <a:r>
              <a:rPr lang="en-US" dirty="0" smtClean="0">
                <a:latin typeface="Calibri" charset="0"/>
              </a:rPr>
              <a:t>Life insurance</a:t>
            </a:r>
          </a:p>
          <a:p>
            <a:pPr lvl="2"/>
            <a:r>
              <a:rPr lang="en-US" dirty="0" smtClean="0">
                <a:latin typeface="Calibri" charset="0"/>
              </a:rPr>
              <a:t>Funeral services</a:t>
            </a:r>
          </a:p>
          <a:p>
            <a:pPr lvl="2"/>
            <a:r>
              <a:rPr lang="en-US" dirty="0" smtClean="0">
                <a:latin typeface="Calibri" charset="0"/>
              </a:rPr>
              <a:t>Blood donations</a:t>
            </a:r>
          </a:p>
        </p:txBody>
      </p:sp>
      <p:sp>
        <p:nvSpPr>
          <p:cNvPr id="30724"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What Is a Product?</a:t>
            </a:r>
          </a:p>
        </p:txBody>
      </p:sp>
      <p:sp>
        <p:nvSpPr>
          <p:cNvPr id="32771" name="Rectangle 3"/>
          <p:cNvSpPr>
            <a:spLocks noGrp="1" noChangeArrowheads="1"/>
          </p:cNvSpPr>
          <p:nvPr>
            <p:ph idx="1"/>
          </p:nvPr>
        </p:nvSpPr>
        <p:spPr>
          <a:xfrm>
            <a:off x="762000" y="1981200"/>
            <a:ext cx="7772400" cy="4114800"/>
          </a:xfrm>
        </p:spPr>
        <p:txBody>
          <a:bodyPr/>
          <a:lstStyle/>
          <a:p>
            <a:pPr>
              <a:buFontTx/>
              <a:buNone/>
            </a:pPr>
            <a:r>
              <a:rPr lang="en-US" sz="2800" b="1" dirty="0" smtClean="0">
                <a:latin typeface="Calibri" charset="0"/>
              </a:rPr>
              <a:t>Industrial products</a:t>
            </a:r>
          </a:p>
          <a:p>
            <a:pPr>
              <a:buFontTx/>
              <a:buNone/>
            </a:pPr>
            <a:r>
              <a:rPr lang="en-US" sz="2800" dirty="0" smtClean="0">
                <a:latin typeface="Calibri" charset="0"/>
              </a:rPr>
              <a:t>    products purchased for further processing or for use in conducting a business</a:t>
            </a:r>
          </a:p>
          <a:p>
            <a:r>
              <a:rPr lang="en-US" sz="2800" dirty="0" smtClean="0">
                <a:latin typeface="Calibri" charset="0"/>
              </a:rPr>
              <a:t>Classified by the purpose for which the product is purchased</a:t>
            </a:r>
          </a:p>
          <a:p>
            <a:pPr lvl="3"/>
            <a:r>
              <a:rPr lang="en-US" sz="2400" dirty="0" smtClean="0">
                <a:latin typeface="Calibri" charset="0"/>
              </a:rPr>
              <a:t>Materials and parts</a:t>
            </a:r>
          </a:p>
          <a:p>
            <a:pPr lvl="3"/>
            <a:r>
              <a:rPr lang="en-US" sz="2400" dirty="0" smtClean="0">
                <a:latin typeface="Calibri" charset="0"/>
              </a:rPr>
              <a:t>Capital items</a:t>
            </a:r>
          </a:p>
          <a:p>
            <a:pPr lvl="3"/>
            <a:r>
              <a:rPr lang="en-US" sz="2400" dirty="0" smtClean="0"/>
              <a:t>Supplies and services</a:t>
            </a:r>
            <a:endParaRPr lang="en-US" sz="2800" dirty="0" smtClean="0"/>
          </a:p>
        </p:txBody>
      </p:sp>
      <p:sp>
        <p:nvSpPr>
          <p:cNvPr id="3277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200" smtClean="0"/>
              <a:t>What Is a Product?</a:t>
            </a:r>
          </a:p>
        </p:txBody>
      </p:sp>
      <p:sp>
        <p:nvSpPr>
          <p:cNvPr id="34819" name="Rectangle 3"/>
          <p:cNvSpPr>
            <a:spLocks noGrp="1" noChangeArrowheads="1"/>
          </p:cNvSpPr>
          <p:nvPr>
            <p:ph idx="1"/>
          </p:nvPr>
        </p:nvSpPr>
        <p:spPr>
          <a:xfrm>
            <a:off x="1524000" y="2133600"/>
            <a:ext cx="6553200" cy="4114800"/>
          </a:xfrm>
        </p:spPr>
        <p:txBody>
          <a:bodyPr/>
          <a:lstStyle/>
          <a:p>
            <a:pPr marL="533400" indent="-533400">
              <a:buFontTx/>
              <a:buNone/>
            </a:pPr>
            <a:r>
              <a:rPr lang="en-US" sz="2400" b="1" dirty="0" smtClean="0">
                <a:latin typeface="Arial" charset="0"/>
              </a:rPr>
              <a:t>Capital items </a:t>
            </a:r>
            <a:r>
              <a:rPr lang="en-US" sz="2400" dirty="0" smtClean="0">
                <a:latin typeface="Arial" charset="0"/>
              </a:rPr>
              <a:t>are industrial products that aid in the buyer’s production or operations</a:t>
            </a:r>
          </a:p>
          <a:p>
            <a:pPr marL="533400" indent="-533400">
              <a:buFontTx/>
              <a:buNone/>
            </a:pPr>
            <a:r>
              <a:rPr lang="en-US" sz="2400" b="1" dirty="0" smtClean="0">
                <a:latin typeface="Arial" charset="0"/>
              </a:rPr>
              <a:t>Materials and parts </a:t>
            </a:r>
            <a:r>
              <a:rPr lang="en-US" sz="2400" dirty="0" smtClean="0">
                <a:latin typeface="Arial" charset="0"/>
              </a:rPr>
              <a:t>include raw materials and manufactured materials and parts usually sold directly to industrial users</a:t>
            </a:r>
          </a:p>
          <a:p>
            <a:pPr marL="533400" indent="-533400">
              <a:buFontTx/>
              <a:buNone/>
            </a:pPr>
            <a:r>
              <a:rPr lang="en-US" sz="2400" b="1" dirty="0" smtClean="0">
                <a:latin typeface="Arial" charset="0"/>
              </a:rPr>
              <a:t>Supplies and services</a:t>
            </a:r>
            <a:r>
              <a:rPr lang="en-US" sz="2400" dirty="0" smtClean="0">
                <a:latin typeface="Arial" charset="0"/>
              </a:rPr>
              <a:t> include operating supplies, repair and maintenance items, and business services</a:t>
            </a:r>
          </a:p>
          <a:p>
            <a:pPr marL="533400" indent="-533400">
              <a:buFontTx/>
              <a:buNone/>
            </a:pPr>
            <a:endParaRPr lang="en-US" sz="2800" dirty="0" smtClean="0">
              <a:latin typeface="Arial" charset="0"/>
            </a:endParaRPr>
          </a:p>
        </p:txBody>
      </p:sp>
      <p:sp>
        <p:nvSpPr>
          <p:cNvPr id="34820" name="Text Placeholder 5"/>
          <p:cNvSpPr>
            <a:spLocks noGrp="1"/>
          </p:cNvSpPr>
          <p:nvPr>
            <p:ph type="body" sz="quarter" idx="13"/>
          </p:nvPr>
        </p:nvSpPr>
        <p:spPr/>
        <p:txBody>
          <a:bodyPr/>
          <a:lstStyle/>
          <a:p>
            <a:pPr>
              <a:lnSpc>
                <a:spcPct val="90000"/>
              </a:lnSpc>
            </a:pPr>
            <a:r>
              <a:rPr lang="en-US" sz="2400" smtClean="0">
                <a:latin typeface="Calibri" charset="0"/>
              </a:rPr>
              <a:t>Product</a:t>
            </a:r>
            <a:r>
              <a:rPr lang="en-US" sz="2400" smtClean="0">
                <a:latin typeface="Arial" charset="0"/>
              </a:rPr>
              <a:t>and Service Classifications</a:t>
            </a:r>
          </a:p>
        </p:txBody>
      </p:sp>
      <p:pic>
        <p:nvPicPr>
          <p:cNvPr id="3482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638800"/>
            <a:ext cx="777875" cy="77787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1143000"/>
          </a:xfrm>
        </p:spPr>
        <p:txBody>
          <a:bodyPr/>
          <a:lstStyle/>
          <a:p>
            <a:r>
              <a:rPr lang="en-US" smtClean="0"/>
              <a:t>Product and Service Decisions</a:t>
            </a:r>
          </a:p>
        </p:txBody>
      </p:sp>
      <p:sp>
        <p:nvSpPr>
          <p:cNvPr id="43011" name="Rectangle 3"/>
          <p:cNvSpPr>
            <a:spLocks noGrp="1" noChangeArrowheads="1"/>
          </p:cNvSpPr>
          <p:nvPr>
            <p:ph type="body" sz="quarter" idx="13"/>
          </p:nvPr>
        </p:nvSpPr>
        <p:spPr/>
        <p:txBody>
          <a:bodyPr/>
          <a:lstStyle/>
          <a:p>
            <a:r>
              <a:rPr lang="en-US" smtClean="0">
                <a:latin typeface="Calibri" charset="0"/>
              </a:rPr>
              <a:t>Individual Product and Service Decisions</a:t>
            </a:r>
          </a:p>
          <a:p>
            <a:endParaRPr lang="en-US" smtClean="0">
              <a:latin typeface="Calibri" charset="0"/>
            </a:endParaRPr>
          </a:p>
          <a:p>
            <a:endParaRPr lang="en-US" smtClean="0">
              <a:latin typeface="Calibri" charset="0"/>
            </a:endParaRPr>
          </a:p>
        </p:txBody>
      </p:sp>
      <p:pic>
        <p:nvPicPr>
          <p:cNvPr id="43012" name="Picture 4" descr="fig08_02wo.jpg"/>
          <p:cNvPicPr>
            <a:picLocks noChangeAspect="1"/>
          </p:cNvPicPr>
          <p:nvPr/>
        </p:nvPicPr>
        <p:blipFill>
          <a:blip r:embed="rId3" cstate="print"/>
          <a:srcRect/>
          <a:stretch>
            <a:fillRect/>
          </a:stretch>
        </p:blipFill>
        <p:spPr bwMode="auto">
          <a:xfrm>
            <a:off x="304800" y="2863850"/>
            <a:ext cx="8229600" cy="127158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smtClean="0"/>
              <a:t>Product and Service Decisions</a:t>
            </a:r>
          </a:p>
        </p:txBody>
      </p:sp>
      <p:sp>
        <p:nvSpPr>
          <p:cNvPr id="45059" name="Rectangle 3"/>
          <p:cNvSpPr>
            <a:spLocks noGrp="1" noChangeArrowheads="1"/>
          </p:cNvSpPr>
          <p:nvPr>
            <p:ph idx="1"/>
          </p:nvPr>
        </p:nvSpPr>
        <p:spPr>
          <a:xfrm>
            <a:off x="1447800" y="1905000"/>
            <a:ext cx="6629400" cy="4114800"/>
          </a:xfrm>
        </p:spPr>
        <p:txBody>
          <a:bodyPr/>
          <a:lstStyle/>
          <a:p>
            <a:pPr marL="533400" indent="-533400" algn="ctr">
              <a:buFontTx/>
              <a:buNone/>
            </a:pPr>
            <a:endParaRPr lang="en-US" sz="1200" b="1" i="1" dirty="0" smtClean="0">
              <a:latin typeface="Times New Roman" charset="0"/>
            </a:endParaRPr>
          </a:p>
          <a:p>
            <a:pPr marL="533400" indent="-533400">
              <a:buFontTx/>
              <a:buNone/>
            </a:pPr>
            <a:r>
              <a:rPr lang="en-US" sz="2800" b="1" dirty="0" smtClean="0">
                <a:latin typeface="Calibri" charset="0"/>
              </a:rPr>
              <a:t>Product or service attributes</a:t>
            </a:r>
          </a:p>
          <a:p>
            <a:pPr marL="533400" indent="-533400">
              <a:buFontTx/>
              <a:buNone/>
            </a:pPr>
            <a:r>
              <a:rPr lang="en-US" sz="2800" dirty="0" smtClean="0">
                <a:latin typeface="Calibri" charset="0"/>
              </a:rPr>
              <a:t>communicate and deliver the benefits</a:t>
            </a:r>
          </a:p>
          <a:p>
            <a:pPr marL="533400" indent="-533400"/>
            <a:r>
              <a:rPr lang="en-US" sz="2800" dirty="0" smtClean="0">
                <a:latin typeface="Calibri" charset="0"/>
              </a:rPr>
              <a:t>Quality</a:t>
            </a:r>
          </a:p>
          <a:p>
            <a:pPr marL="533400" indent="-533400"/>
            <a:r>
              <a:rPr lang="en-US" sz="2800" dirty="0" smtClean="0">
                <a:latin typeface="Calibri" charset="0"/>
              </a:rPr>
              <a:t>Features</a:t>
            </a:r>
          </a:p>
          <a:p>
            <a:pPr marL="533400" indent="-533400"/>
            <a:r>
              <a:rPr lang="en-US" sz="2800" dirty="0" smtClean="0">
                <a:latin typeface="Calibri" charset="0"/>
              </a:rPr>
              <a:t>Style and design</a:t>
            </a:r>
          </a:p>
        </p:txBody>
      </p:sp>
      <p:sp>
        <p:nvSpPr>
          <p:cNvPr id="45060" name="Text Placeholder 4"/>
          <p:cNvSpPr>
            <a:spLocks noGrp="1"/>
          </p:cNvSpPr>
          <p:nvPr>
            <p:ph type="body" sz="quarter" idx="13"/>
          </p:nvPr>
        </p:nvSpPr>
        <p:spPr>
          <a:xfrm>
            <a:off x="228600" y="1447800"/>
            <a:ext cx="8534400" cy="457200"/>
          </a:xfrm>
        </p:spPr>
        <p:txBody>
          <a:bodyPr/>
          <a:lstStyle/>
          <a:p>
            <a:r>
              <a:rPr lang="en-US" smtClean="0">
                <a:latin typeface="Calibri" charset="0"/>
              </a:rPr>
              <a:t>Individual Product and Service Decisions</a:t>
            </a:r>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smtClean="0"/>
              <a:t>Product and Service Decisions</a:t>
            </a:r>
          </a:p>
        </p:txBody>
      </p:sp>
      <p:sp>
        <p:nvSpPr>
          <p:cNvPr id="47107" name="Rectangle 3"/>
          <p:cNvSpPr>
            <a:spLocks noGrp="1" noChangeArrowheads="1"/>
          </p:cNvSpPr>
          <p:nvPr>
            <p:ph idx="1"/>
          </p:nvPr>
        </p:nvSpPr>
        <p:spPr>
          <a:xfrm>
            <a:off x="762000" y="2362200"/>
            <a:ext cx="7772400" cy="2667000"/>
          </a:xfrm>
        </p:spPr>
        <p:txBody>
          <a:bodyPr/>
          <a:lstStyle/>
          <a:p>
            <a:pPr marL="533400" indent="-533400"/>
            <a:r>
              <a:rPr lang="en-US" sz="2800" b="1" dirty="0" smtClean="0">
                <a:latin typeface="Calibri" charset="0"/>
              </a:rPr>
              <a:t>Product Quality Level</a:t>
            </a:r>
            <a:r>
              <a:rPr lang="en-US" sz="2800" dirty="0" smtClean="0">
                <a:latin typeface="Calibri" charset="0"/>
              </a:rPr>
              <a:t> is the level of quality that supports the product’s positioning</a:t>
            </a:r>
          </a:p>
          <a:p>
            <a:pPr marL="533400" indent="-533400"/>
            <a:r>
              <a:rPr lang="en-US" sz="2800" b="1" dirty="0" smtClean="0">
                <a:latin typeface="Calibri" charset="0"/>
              </a:rPr>
              <a:t>Product Conformance Quality</a:t>
            </a:r>
            <a:r>
              <a:rPr lang="en-US" sz="2800" dirty="0" smtClean="0">
                <a:latin typeface="Calibri" charset="0"/>
              </a:rPr>
              <a:t> is the product’s freedom from defects and consistency in delivering a targeted level of performance</a:t>
            </a:r>
          </a:p>
          <a:p>
            <a:pPr marL="533400" indent="-533400">
              <a:buFontTx/>
              <a:buNone/>
            </a:pPr>
            <a:endParaRPr lang="en-US" sz="2800" dirty="0" smtClean="0">
              <a:latin typeface="Calibri" charset="0"/>
            </a:endParaRPr>
          </a:p>
          <a:p>
            <a:pPr marL="533400" indent="-533400">
              <a:buFontTx/>
              <a:buNone/>
            </a:pPr>
            <a:endParaRPr lang="en-US" sz="2800" dirty="0" smtClean="0">
              <a:latin typeface="Calibri" charset="0"/>
            </a:endParaRPr>
          </a:p>
        </p:txBody>
      </p:sp>
      <p:sp>
        <p:nvSpPr>
          <p:cNvPr id="47108" name="Text Placeholder 5"/>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smtClean="0"/>
              <a:t>Product and Service Decisions</a:t>
            </a:r>
          </a:p>
        </p:txBody>
      </p:sp>
      <p:sp>
        <p:nvSpPr>
          <p:cNvPr id="49155" name="Rectangle 3"/>
          <p:cNvSpPr>
            <a:spLocks noGrp="1" noChangeArrowheads="1"/>
          </p:cNvSpPr>
          <p:nvPr>
            <p:ph idx="1"/>
          </p:nvPr>
        </p:nvSpPr>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Product features</a:t>
            </a:r>
          </a:p>
          <a:p>
            <a:pPr marL="533400" indent="-533400">
              <a:lnSpc>
                <a:spcPct val="90000"/>
              </a:lnSpc>
            </a:pPr>
            <a:r>
              <a:rPr lang="en-US" sz="2800" dirty="0" smtClean="0">
                <a:latin typeface="Calibri" charset="0"/>
              </a:rPr>
              <a:t>are a competitive tool for differentiating a product from competitors’ products</a:t>
            </a:r>
          </a:p>
          <a:p>
            <a:pPr marL="533400" indent="-533400">
              <a:lnSpc>
                <a:spcPct val="90000"/>
              </a:lnSpc>
            </a:pPr>
            <a:r>
              <a:rPr lang="en-US" sz="2800" dirty="0" smtClean="0">
                <a:latin typeface="Calibri" charset="0"/>
              </a:rPr>
              <a:t>are assessed based on the value to the customer versus the cost to the company</a:t>
            </a:r>
          </a:p>
        </p:txBody>
      </p:sp>
      <p:sp>
        <p:nvSpPr>
          <p:cNvPr id="49156" name="Text Placeholder 3"/>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smtClean="0"/>
              <a:t>Product and Service Decisions</a:t>
            </a:r>
          </a:p>
        </p:txBody>
      </p:sp>
      <p:sp>
        <p:nvSpPr>
          <p:cNvPr id="51203" name="Rectangle 3"/>
          <p:cNvSpPr>
            <a:spLocks noGrp="1" noChangeArrowheads="1"/>
          </p:cNvSpPr>
          <p:nvPr>
            <p:ph idx="1"/>
          </p:nvPr>
        </p:nvSpPr>
        <p:spPr>
          <a:xfrm>
            <a:off x="4114800" y="2438400"/>
            <a:ext cx="4572000" cy="4114800"/>
          </a:xfrm>
        </p:spPr>
        <p:txBody>
          <a:bodyPr/>
          <a:lstStyle/>
          <a:p>
            <a:pPr marL="533400" indent="-533400">
              <a:buFontTx/>
              <a:buNone/>
            </a:pPr>
            <a:r>
              <a:rPr lang="en-US" sz="2800" b="1" smtClean="0">
                <a:latin typeface="Calibri" charset="0"/>
              </a:rPr>
              <a:t>Style</a:t>
            </a:r>
            <a:r>
              <a:rPr lang="en-US" sz="2800" smtClean="0">
                <a:latin typeface="Calibri" charset="0"/>
              </a:rPr>
              <a:t> describes the appearance of the product</a:t>
            </a:r>
          </a:p>
          <a:p>
            <a:pPr marL="533400" indent="-533400">
              <a:buFontTx/>
              <a:buNone/>
            </a:pPr>
            <a:r>
              <a:rPr lang="en-US" sz="2800" b="1" smtClean="0">
                <a:latin typeface="Calibri" charset="0"/>
              </a:rPr>
              <a:t>Design </a:t>
            </a:r>
            <a:r>
              <a:rPr lang="en-US" sz="2800" smtClean="0">
                <a:latin typeface="Calibri" charset="0"/>
              </a:rPr>
              <a:t>contributes to a product’s usefulness as well as to its looks</a:t>
            </a:r>
            <a:endParaRPr lang="en-US" sz="2400" smtClean="0">
              <a:latin typeface="Calibri" charset="0"/>
            </a:endParaRPr>
          </a:p>
        </p:txBody>
      </p:sp>
      <p:sp>
        <p:nvSpPr>
          <p:cNvPr id="51204" name="Text Placeholder 6"/>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512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715000"/>
            <a:ext cx="609600" cy="609600"/>
          </a:xfrm>
          <a:prstGeom prst="rect">
            <a:avLst/>
          </a:prstGeom>
          <a:noFill/>
          <a:ln w="9525">
            <a:noFill/>
            <a:miter lim="800000"/>
            <a:headEnd/>
            <a:tailEnd/>
          </a:ln>
        </p:spPr>
      </p:pic>
      <p:pic>
        <p:nvPicPr>
          <p:cNvPr id="51206" name="Picture 8" descr="ph08_06"/>
          <p:cNvPicPr>
            <a:picLocks noChangeAspect="1" noChangeArrowheads="1"/>
          </p:cNvPicPr>
          <p:nvPr/>
        </p:nvPicPr>
        <p:blipFill>
          <a:blip r:embed="rId5" cstate="print"/>
          <a:srcRect/>
          <a:stretch>
            <a:fillRect/>
          </a:stretch>
        </p:blipFill>
        <p:spPr bwMode="auto">
          <a:xfrm>
            <a:off x="1295400" y="1828800"/>
            <a:ext cx="2444750" cy="3011586"/>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fedex-logo-meaning.jpg"/>
          <p:cNvPicPr>
            <a:picLocks noChangeAspect="1"/>
          </p:cNvPicPr>
          <p:nvPr/>
        </p:nvPicPr>
        <p:blipFill>
          <a:blip r:embed="rId3" cstate="print"/>
          <a:stretch>
            <a:fillRect/>
          </a:stretch>
        </p:blipFill>
        <p:spPr>
          <a:xfrm>
            <a:off x="5334000" y="5181600"/>
            <a:ext cx="3362325" cy="1066800"/>
          </a:xfrm>
          <a:prstGeom prst="rect">
            <a:avLst/>
          </a:prstGeom>
        </p:spPr>
      </p:pic>
      <p:sp>
        <p:nvSpPr>
          <p:cNvPr id="53250" name="Rectangle 2"/>
          <p:cNvSpPr>
            <a:spLocks noGrp="1" noChangeArrowheads="1"/>
          </p:cNvSpPr>
          <p:nvPr>
            <p:ph type="title"/>
          </p:nvPr>
        </p:nvSpPr>
        <p:spPr/>
        <p:txBody>
          <a:bodyPr/>
          <a:lstStyle/>
          <a:p>
            <a:r>
              <a:rPr lang="en-US" sz="3200" smtClean="0"/>
              <a:t>Product and Service Decisions</a:t>
            </a:r>
          </a:p>
        </p:txBody>
      </p:sp>
      <p:sp>
        <p:nvSpPr>
          <p:cNvPr id="53251" name="Rectangle 3"/>
          <p:cNvSpPr>
            <a:spLocks noGrp="1" noChangeArrowheads="1"/>
          </p:cNvSpPr>
          <p:nvPr>
            <p:ph idx="1"/>
          </p:nvPr>
        </p:nvSpPr>
        <p:spPr>
          <a:xfrm>
            <a:off x="685800" y="2743200"/>
            <a:ext cx="7772400" cy="2209800"/>
          </a:xfrm>
        </p:spPr>
        <p:txBody>
          <a:bodyPr/>
          <a:lstStyle/>
          <a:p>
            <a:pPr marL="533400" indent="-533400">
              <a:buFontTx/>
              <a:buNone/>
            </a:pPr>
            <a:r>
              <a:rPr lang="en-US" sz="2800" b="1" dirty="0" smtClean="0">
                <a:latin typeface="Calibri" charset="0"/>
              </a:rPr>
              <a:t>Brand </a:t>
            </a:r>
            <a:r>
              <a:rPr lang="en-US" sz="2800" dirty="0" smtClean="0">
                <a:latin typeface="Calibri" charset="0"/>
              </a:rPr>
              <a:t>is the name, term, sign, or design—or a combination of these—that identifies the maker or seller of a product or service</a:t>
            </a:r>
          </a:p>
          <a:p>
            <a:pPr marL="533400" indent="-533400">
              <a:buFontTx/>
              <a:buNone/>
            </a:pPr>
            <a:endParaRPr lang="en-US" sz="2400" dirty="0" smtClean="0">
              <a:latin typeface="Calibri" charset="0"/>
            </a:endParaRPr>
          </a:p>
        </p:txBody>
      </p:sp>
      <p:sp>
        <p:nvSpPr>
          <p:cNvPr id="53252" name="Text Placeholder 4"/>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6" name="صورة 5" descr="mcdonalds-logo-meaning.jpg"/>
          <p:cNvPicPr>
            <a:picLocks noChangeAspect="1"/>
          </p:cNvPicPr>
          <p:nvPr/>
        </p:nvPicPr>
        <p:blipFill>
          <a:blip r:embed="rId4" cstate="print"/>
          <a:stretch>
            <a:fillRect/>
          </a:stretch>
        </p:blipFill>
        <p:spPr>
          <a:xfrm>
            <a:off x="4495801" y="4114800"/>
            <a:ext cx="3352800" cy="1047750"/>
          </a:xfrm>
          <a:prstGeom prst="rect">
            <a:avLst/>
          </a:prstGeom>
        </p:spPr>
      </p:pic>
      <p:pic>
        <p:nvPicPr>
          <p:cNvPr id="7" name="صورة 6" descr="mecerdes-benz-logo-meaning.jpg"/>
          <p:cNvPicPr>
            <a:picLocks noChangeAspect="1"/>
          </p:cNvPicPr>
          <p:nvPr/>
        </p:nvPicPr>
        <p:blipFill>
          <a:blip r:embed="rId5" cstate="print"/>
          <a:stretch>
            <a:fillRect/>
          </a:stretch>
        </p:blipFill>
        <p:spPr>
          <a:xfrm>
            <a:off x="3200400" y="5181600"/>
            <a:ext cx="2905125" cy="1066800"/>
          </a:xfrm>
          <a:prstGeom prst="rect">
            <a:avLst/>
          </a:prstGeom>
        </p:spPr>
      </p:pic>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Product, Services, and Branding Strategy</a:t>
            </a:r>
            <a:br>
              <a:rPr lang="en-US" smtClean="0"/>
            </a:br>
            <a:endParaRPr lang="en-US" smtClean="0"/>
          </a:p>
        </p:txBody>
      </p:sp>
      <p:sp>
        <p:nvSpPr>
          <p:cNvPr id="14339" name="Rectangle 3"/>
          <p:cNvSpPr>
            <a:spLocks noGrp="1" noChangeArrowheads="1"/>
          </p:cNvSpPr>
          <p:nvPr>
            <p:ph idx="1"/>
          </p:nvPr>
        </p:nvSpPr>
        <p:spPr>
          <a:xfrm>
            <a:off x="2133600" y="1981200"/>
            <a:ext cx="5257800" cy="4114800"/>
          </a:xfrm>
        </p:spPr>
        <p:txBody>
          <a:bodyPr/>
          <a:lstStyle/>
          <a:p>
            <a:r>
              <a:rPr lang="en-US" dirty="0" smtClean="0">
                <a:latin typeface="Calibri" charset="0"/>
              </a:rPr>
              <a:t>What Is a Product?</a:t>
            </a:r>
          </a:p>
          <a:p>
            <a:r>
              <a:rPr lang="en-US" dirty="0" smtClean="0">
                <a:latin typeface="Calibri" charset="0"/>
              </a:rPr>
              <a:t>Product and Services Decisions</a:t>
            </a:r>
          </a:p>
          <a:p>
            <a:r>
              <a:rPr lang="en-US" dirty="0" smtClean="0">
                <a:latin typeface="Calibri" charset="0"/>
              </a:rPr>
              <a:t>Services Marketing</a:t>
            </a:r>
          </a:p>
          <a:p>
            <a:r>
              <a:rPr lang="en-US" dirty="0" smtClean="0">
                <a:latin typeface="Calibri" charset="0"/>
              </a:rPr>
              <a:t>Branding Strategy: Building Strong Brands</a:t>
            </a:r>
          </a:p>
        </p:txBody>
      </p:sp>
      <p:sp>
        <p:nvSpPr>
          <p:cNvPr id="14340" name="Text Placeholder 3"/>
          <p:cNvSpPr>
            <a:spLocks noGrp="1"/>
          </p:cNvSpPr>
          <p:nvPr>
            <p:ph type="body" sz="quarter" idx="13"/>
          </p:nvPr>
        </p:nvSpPr>
        <p:spPr/>
        <p:txBody>
          <a:bodyPr/>
          <a:lstStyle/>
          <a:p>
            <a:r>
              <a:rPr lang="en-US" smtClean="0">
                <a:latin typeface="Calibri" charset="0"/>
              </a:rPr>
              <a:t>Topic Outline</a:t>
            </a: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r>
              <a:rPr lang="en-US" sz="3200" smtClean="0"/>
              <a:t>Product and Service Decisions</a:t>
            </a:r>
          </a:p>
        </p:txBody>
      </p:sp>
      <p:sp>
        <p:nvSpPr>
          <p:cNvPr id="55299" name="Rectangle 3"/>
          <p:cNvSpPr>
            <a:spLocks noGrp="1" noChangeArrowheads="1"/>
          </p:cNvSpPr>
          <p:nvPr>
            <p:ph idx="1"/>
          </p:nvPr>
        </p:nvSpPr>
        <p:spPr>
          <a:xfrm>
            <a:off x="990600" y="2286000"/>
            <a:ext cx="7315200" cy="2971800"/>
          </a:xfrm>
        </p:spPr>
        <p:txBody>
          <a:bodyPr/>
          <a:lstStyle/>
          <a:p>
            <a:pPr marL="533400" indent="-533400">
              <a:buFontTx/>
              <a:buNone/>
            </a:pPr>
            <a:r>
              <a:rPr lang="en-US" sz="2800" b="1" dirty="0" smtClean="0">
                <a:latin typeface="Calibri" charset="0"/>
              </a:rPr>
              <a:t>Packaging</a:t>
            </a:r>
            <a:r>
              <a:rPr lang="en-US" sz="2800" dirty="0" smtClean="0">
                <a:latin typeface="Calibri" charset="0"/>
              </a:rPr>
              <a:t> involves designing and producing the container or wrapper for a product</a:t>
            </a:r>
          </a:p>
          <a:p>
            <a:pPr marL="533400" indent="-533400">
              <a:buFontTx/>
              <a:buNone/>
            </a:pPr>
            <a:r>
              <a:rPr lang="en-US" sz="2800" b="1" dirty="0" smtClean="0">
                <a:latin typeface="Calibri" charset="0"/>
              </a:rPr>
              <a:t>Labels</a:t>
            </a:r>
            <a:r>
              <a:rPr lang="en-US" sz="2800" dirty="0" smtClean="0">
                <a:latin typeface="Calibri" charset="0"/>
              </a:rPr>
              <a:t> identify the product or brand, describe attributes, and provide promotion</a:t>
            </a:r>
          </a:p>
        </p:txBody>
      </p:sp>
      <p:sp>
        <p:nvSpPr>
          <p:cNvPr id="55300" name="Text Placeholder 5"/>
          <p:cNvSpPr>
            <a:spLocks noGrp="1"/>
          </p:cNvSpPr>
          <p:nvPr>
            <p:ph type="body" sz="quarter" idx="13"/>
          </p:nvPr>
        </p:nvSpPr>
        <p:spPr>
          <a:xfrm>
            <a:off x="914400" y="1447800"/>
            <a:ext cx="7162800" cy="457200"/>
          </a:xfrm>
        </p:spPr>
        <p:txBody>
          <a:bodyPr/>
          <a:lstStyle/>
          <a:p>
            <a:pPr>
              <a:lnSpc>
                <a:spcPct val="90000"/>
              </a:lnSpc>
            </a:pPr>
            <a:r>
              <a:rPr lang="en-US" smtClean="0">
                <a:latin typeface="Arial" charset="0"/>
              </a:rPr>
              <a:t>Individual Product and Service Decisions</a:t>
            </a:r>
          </a:p>
        </p:txBody>
      </p:sp>
      <p:pic>
        <p:nvPicPr>
          <p:cNvPr id="1026" name="Picture 2"/>
          <p:cNvPicPr>
            <a:picLocks noChangeAspect="1" noChangeArrowheads="1"/>
          </p:cNvPicPr>
          <p:nvPr/>
        </p:nvPicPr>
        <p:blipFill>
          <a:blip r:embed="rId3" cstate="print"/>
          <a:srcRect/>
          <a:stretch>
            <a:fillRect/>
          </a:stretch>
        </p:blipFill>
        <p:spPr bwMode="auto">
          <a:xfrm>
            <a:off x="5943600" y="4419600"/>
            <a:ext cx="2274162" cy="167276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smtClean="0"/>
              <a:t>Product and Service Decisions</a:t>
            </a:r>
          </a:p>
        </p:txBody>
      </p:sp>
      <p:sp>
        <p:nvSpPr>
          <p:cNvPr id="57347" name="Rectangle 3"/>
          <p:cNvSpPr>
            <a:spLocks noGrp="1" noChangeArrowheads="1"/>
          </p:cNvSpPr>
          <p:nvPr>
            <p:ph idx="1"/>
          </p:nvPr>
        </p:nvSpPr>
        <p:spPr>
          <a:xfrm>
            <a:off x="685800" y="2362200"/>
            <a:ext cx="7772400" cy="4114800"/>
          </a:xfrm>
        </p:spPr>
        <p:txBody>
          <a:bodyPr/>
          <a:lstStyle/>
          <a:p>
            <a:pPr marL="533400" indent="-533400">
              <a:lnSpc>
                <a:spcPct val="90000"/>
              </a:lnSpc>
              <a:buFontTx/>
              <a:buNone/>
            </a:pPr>
            <a:r>
              <a:rPr lang="en-US" sz="2400" smtClean="0">
                <a:latin typeface="Calibri" charset="0"/>
              </a:rPr>
              <a:t>Product support services augment actual products</a:t>
            </a:r>
          </a:p>
          <a:p>
            <a:pPr marL="533400" indent="-533400">
              <a:lnSpc>
                <a:spcPct val="90000"/>
              </a:lnSpc>
              <a:buFontTx/>
              <a:buNone/>
            </a:pPr>
            <a:endParaRPr lang="en-US" sz="2400" smtClean="0">
              <a:latin typeface="Calibri" charset="0"/>
            </a:endParaRPr>
          </a:p>
        </p:txBody>
      </p:sp>
      <p:sp>
        <p:nvSpPr>
          <p:cNvPr id="57348" name="Text Placeholder 3"/>
          <p:cNvSpPr>
            <a:spLocks noGrp="1"/>
          </p:cNvSpPr>
          <p:nvPr>
            <p:ph type="body" sz="quarter" idx="13"/>
          </p:nvPr>
        </p:nvSpPr>
        <p:spPr>
          <a:xfrm>
            <a:off x="914400" y="1295400"/>
            <a:ext cx="7162800" cy="685800"/>
          </a:xfrm>
        </p:spPr>
        <p:txBody>
          <a:bodyPr/>
          <a:lstStyle/>
          <a:p>
            <a:pPr>
              <a:lnSpc>
                <a:spcPct val="90000"/>
              </a:lnSpc>
            </a:pPr>
            <a:r>
              <a:rPr lang="en-US" smtClean="0">
                <a:latin typeface="Arial" charset="0"/>
              </a:rPr>
              <a:t>Individual Product and Service Decisions</a:t>
            </a:r>
          </a:p>
        </p:txBody>
      </p:sp>
      <p:pic>
        <p:nvPicPr>
          <p:cNvPr id="57349" name="Picture 7" descr="ph08_09"/>
          <p:cNvPicPr>
            <a:picLocks noChangeAspect="1" noChangeArrowheads="1"/>
          </p:cNvPicPr>
          <p:nvPr/>
        </p:nvPicPr>
        <p:blipFill>
          <a:blip r:embed="rId3" cstate="print"/>
          <a:srcRect/>
          <a:stretch>
            <a:fillRect/>
          </a:stretch>
        </p:blipFill>
        <p:spPr bwMode="auto">
          <a:xfrm>
            <a:off x="2209800" y="2922588"/>
            <a:ext cx="4419600" cy="3325812"/>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200" smtClean="0"/>
              <a:t>Product and Service Decisions</a:t>
            </a:r>
          </a:p>
        </p:txBody>
      </p:sp>
      <p:sp>
        <p:nvSpPr>
          <p:cNvPr id="59395" name="Rectangle 3"/>
          <p:cNvSpPr>
            <a:spLocks noGrp="1" noChangeArrowheads="1"/>
          </p:cNvSpPr>
          <p:nvPr>
            <p:ph idx="1"/>
          </p:nvPr>
        </p:nvSpPr>
        <p:spPr/>
        <p:txBody>
          <a:bodyPr/>
          <a:lstStyle/>
          <a:p>
            <a:pPr marL="533400" indent="-533400">
              <a:buFontTx/>
              <a:buNone/>
            </a:pPr>
            <a:endParaRPr lang="en-US" sz="2800" smtClean="0">
              <a:solidFill>
                <a:srgbClr val="1A643E"/>
              </a:solidFill>
              <a:latin typeface="Calibri" charset="0"/>
            </a:endParaRPr>
          </a:p>
          <a:p>
            <a:pPr marL="533400" indent="-533400">
              <a:buFontTx/>
              <a:buNone/>
            </a:pPr>
            <a:r>
              <a:rPr lang="en-US" sz="2800" b="1" smtClean="0">
                <a:latin typeface="Calibri" charset="0"/>
              </a:rPr>
              <a:t>Product line</a:t>
            </a:r>
            <a:r>
              <a:rPr lang="en-US" sz="2800" smtClean="0">
                <a:latin typeface="Calibri" charset="0"/>
              </a:rPr>
              <a:t> is a group of products that are closely related because they function in a similar manner, are sold to the same customer groups, are marketed through the same types of outlets, or fall within given price ranges</a:t>
            </a:r>
          </a:p>
        </p:txBody>
      </p:sp>
      <p:sp>
        <p:nvSpPr>
          <p:cNvPr id="59396" name="Text Placeholder 3"/>
          <p:cNvSpPr>
            <a:spLocks noGrp="1"/>
          </p:cNvSpPr>
          <p:nvPr>
            <p:ph type="body" sz="quarter" idx="13"/>
          </p:nvPr>
        </p:nvSpPr>
        <p:spPr/>
        <p:txBody>
          <a:bodyPr/>
          <a:lstStyle/>
          <a:p>
            <a:pPr>
              <a:lnSpc>
                <a:spcPct val="90000"/>
              </a:lnSpc>
            </a:pPr>
            <a:r>
              <a:rPr lang="en-US" smtClean="0">
                <a:latin typeface="Arial" charset="0"/>
              </a:rPr>
              <a:t>Product Line Decisions</a:t>
            </a: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200" smtClean="0"/>
              <a:t>Product and Service Decisions</a:t>
            </a:r>
          </a:p>
        </p:txBody>
      </p:sp>
      <p:sp>
        <p:nvSpPr>
          <p:cNvPr id="61443" name="Rectangle 3"/>
          <p:cNvSpPr>
            <a:spLocks noGrp="1" noChangeArrowheads="1"/>
          </p:cNvSpPr>
          <p:nvPr>
            <p:ph idx="1"/>
          </p:nvPr>
        </p:nvSpPr>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line length </a:t>
            </a:r>
            <a:r>
              <a:rPr lang="en-US" sz="2800" dirty="0" smtClean="0">
                <a:latin typeface="Calibri" charset="0"/>
              </a:rPr>
              <a:t>is the number of items in the product line</a:t>
            </a:r>
          </a:p>
          <a:p>
            <a:pPr marL="533400" indent="-533400"/>
            <a:r>
              <a:rPr lang="en-US" sz="2800" dirty="0" smtClean="0">
                <a:latin typeface="Calibri" charset="0"/>
              </a:rPr>
              <a:t>Line stretching</a:t>
            </a:r>
          </a:p>
          <a:p>
            <a:pPr marL="533400" indent="-533400"/>
            <a:r>
              <a:rPr lang="en-US" sz="2800" dirty="0" smtClean="0">
                <a:latin typeface="Calibri" charset="0"/>
              </a:rPr>
              <a:t>Line filling</a:t>
            </a:r>
          </a:p>
        </p:txBody>
      </p:sp>
      <p:sp>
        <p:nvSpPr>
          <p:cNvPr id="61444" name="Text Placeholder 3"/>
          <p:cNvSpPr>
            <a:spLocks noGrp="1"/>
          </p:cNvSpPr>
          <p:nvPr>
            <p:ph type="body" sz="quarter" idx="13"/>
          </p:nvPr>
        </p:nvSpPr>
        <p:spPr>
          <a:xfrm>
            <a:off x="914400" y="1447800"/>
            <a:ext cx="7162800" cy="609600"/>
          </a:xfrm>
        </p:spPr>
        <p:txBody>
          <a:bodyPr/>
          <a:lstStyle/>
          <a:p>
            <a:r>
              <a:rPr lang="en-US" sz="3200" smtClean="0">
                <a:latin typeface="Arial" charset="0"/>
              </a:rPr>
              <a:t>Product Line Decisions</a:t>
            </a:r>
          </a:p>
        </p:txBody>
      </p:sp>
      <p:pic>
        <p:nvPicPr>
          <p:cNvPr id="5" name="صورة 4" descr="359_home_img1_hotels.jpg"/>
          <p:cNvPicPr>
            <a:picLocks noChangeAspect="1"/>
          </p:cNvPicPr>
          <p:nvPr/>
        </p:nvPicPr>
        <p:blipFill>
          <a:blip r:embed="rId3" cstate="print"/>
          <a:stretch>
            <a:fillRect/>
          </a:stretch>
        </p:blipFill>
        <p:spPr>
          <a:xfrm>
            <a:off x="5410200" y="3657600"/>
            <a:ext cx="3143250" cy="2590800"/>
          </a:xfrm>
          <a:prstGeom prst="rect">
            <a:avLst/>
          </a:prstGeom>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smtClean="0"/>
              <a:t>Product and Service Decisions</a:t>
            </a:r>
          </a:p>
        </p:txBody>
      </p:sp>
      <p:sp>
        <p:nvSpPr>
          <p:cNvPr id="63491" name="Rectangle 3"/>
          <p:cNvSpPr>
            <a:spLocks noGrp="1" noChangeArrowheads="1"/>
          </p:cNvSpPr>
          <p:nvPr>
            <p:ph idx="1"/>
          </p:nvPr>
        </p:nvSpPr>
        <p:spPr>
          <a:xfrm>
            <a:off x="685800" y="1524000"/>
            <a:ext cx="7924800" cy="4114800"/>
          </a:xfrm>
        </p:spPr>
        <p:txBody>
          <a:bodyPr/>
          <a:lstStyle/>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Product mix </a:t>
            </a:r>
            <a:r>
              <a:rPr lang="en-US" sz="2800" dirty="0" smtClean="0">
                <a:latin typeface="Calibri" charset="0"/>
              </a:rPr>
              <a:t>consists of all the products and items that a particular seller offers for sale</a:t>
            </a:r>
          </a:p>
          <a:p>
            <a:pPr marL="2247900" lvl="4" indent="-533400"/>
            <a:r>
              <a:rPr lang="en-US" sz="2800" dirty="0" smtClean="0">
                <a:latin typeface="Calibri" charset="0"/>
              </a:rPr>
              <a:t>Width</a:t>
            </a:r>
          </a:p>
          <a:p>
            <a:pPr marL="2247900" lvl="4" indent="-533400"/>
            <a:r>
              <a:rPr lang="en-US" sz="2800" dirty="0" smtClean="0">
                <a:latin typeface="Calibri" charset="0"/>
              </a:rPr>
              <a:t>Length</a:t>
            </a:r>
          </a:p>
          <a:p>
            <a:pPr marL="2247900" lvl="4" indent="-533400"/>
            <a:r>
              <a:rPr lang="en-US" sz="2800" dirty="0" smtClean="0">
                <a:latin typeface="Calibri" charset="0"/>
              </a:rPr>
              <a:t>Depth</a:t>
            </a:r>
          </a:p>
          <a:p>
            <a:pPr marL="2247900" lvl="4" indent="-533400"/>
            <a:r>
              <a:rPr lang="en-US" sz="2800" dirty="0" smtClean="0">
                <a:latin typeface="Calibri" charset="0"/>
              </a:rPr>
              <a:t>Consistency</a:t>
            </a:r>
          </a:p>
        </p:txBody>
      </p:sp>
      <p:sp>
        <p:nvSpPr>
          <p:cNvPr id="63492" name="Text Placeholder 3"/>
          <p:cNvSpPr>
            <a:spLocks noGrp="1"/>
          </p:cNvSpPr>
          <p:nvPr>
            <p:ph type="body" sz="quarter" idx="13"/>
          </p:nvPr>
        </p:nvSpPr>
        <p:spPr>
          <a:xfrm>
            <a:off x="914400" y="1295400"/>
            <a:ext cx="7162800" cy="533400"/>
          </a:xfrm>
        </p:spPr>
        <p:txBody>
          <a:bodyPr/>
          <a:lstStyle/>
          <a:p>
            <a:r>
              <a:rPr lang="en-US" dirty="0" smtClean="0">
                <a:latin typeface="Arial" charset="0"/>
              </a:rPr>
              <a:t>Product Mix Decisions</a:t>
            </a:r>
          </a:p>
        </p:txBody>
      </p:sp>
      <p:pic>
        <p:nvPicPr>
          <p:cNvPr id="63493"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pic>
        <p:nvPicPr>
          <p:cNvPr id="63494" name="Picture 8" descr="ph08_10"/>
          <p:cNvPicPr>
            <a:picLocks noChangeAspect="1" noChangeArrowheads="1"/>
          </p:cNvPicPr>
          <p:nvPr/>
        </p:nvPicPr>
        <p:blipFill>
          <a:blip r:embed="rId5" cstate="print"/>
          <a:srcRect/>
          <a:stretch>
            <a:fillRect/>
          </a:stretch>
        </p:blipFill>
        <p:spPr bwMode="auto">
          <a:xfrm>
            <a:off x="5638800" y="4267200"/>
            <a:ext cx="3010599" cy="188595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 name="عنصر نائب للمحتوى 4" descr="p&amp;g.jpg"/>
          <p:cNvPicPr>
            <a:picLocks noGrp="1" noChangeAspect="1"/>
          </p:cNvPicPr>
          <p:nvPr>
            <p:ph idx="1"/>
          </p:nvPr>
        </p:nvPicPr>
        <p:blipFill>
          <a:blip r:embed="rId2" cstate="print"/>
          <a:stretch>
            <a:fillRect/>
          </a:stretch>
        </p:blipFill>
        <p:spPr>
          <a:xfrm>
            <a:off x="685800" y="1752600"/>
            <a:ext cx="7772400" cy="3651618"/>
          </a:xfrm>
        </p:spPr>
      </p:pic>
      <p:sp>
        <p:nvSpPr>
          <p:cNvPr id="4" name="عنصر نائب للنص 3"/>
          <p:cNvSpPr>
            <a:spLocks noGrp="1"/>
          </p:cNvSpPr>
          <p:nvPr>
            <p:ph type="body" sz="quarter" idx="13"/>
          </p:nvPr>
        </p:nvSpPr>
        <p:spPr/>
        <p:txBody>
          <a:bodyPr/>
          <a:lstStyle/>
          <a:p>
            <a:r>
              <a:rPr lang="en-US" dirty="0" smtClean="0">
                <a:latin typeface="Arial" charset="0"/>
              </a:rPr>
              <a:t>P&amp;G Product Mix</a:t>
            </a:r>
            <a:endParaRPr lang="en-US" dirty="0"/>
          </a:p>
        </p:txBody>
      </p:sp>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Services Marketing</a:t>
            </a:r>
          </a:p>
        </p:txBody>
      </p:sp>
      <p:sp>
        <p:nvSpPr>
          <p:cNvPr id="77827" name="Rectangle 3"/>
          <p:cNvSpPr>
            <a:spLocks noGrp="1" noChangeArrowheads="1"/>
          </p:cNvSpPr>
          <p:nvPr>
            <p:ph type="body" sz="quarter" idx="13"/>
          </p:nvPr>
        </p:nvSpPr>
        <p:spPr/>
        <p:txBody>
          <a:bodyPr/>
          <a:lstStyle/>
          <a:p>
            <a:endParaRPr lang="en-US" smtClean="0">
              <a:latin typeface="Calibri" charset="0"/>
            </a:endParaRPr>
          </a:p>
          <a:p>
            <a:r>
              <a:rPr lang="en-US" smtClean="0">
                <a:latin typeface="Calibri" charset="0"/>
              </a:rPr>
              <a:t>Nature and Characteristics of a Service</a:t>
            </a:r>
          </a:p>
          <a:p>
            <a:endParaRPr lang="en-US" smtClean="0">
              <a:latin typeface="Calibri" charset="0"/>
            </a:endParaRPr>
          </a:p>
        </p:txBody>
      </p:sp>
      <p:pic>
        <p:nvPicPr>
          <p:cNvPr id="77828" name="Picture 4" descr="fig08_05wo.jpg"/>
          <p:cNvPicPr>
            <a:picLocks noChangeAspect="1"/>
          </p:cNvPicPr>
          <p:nvPr/>
        </p:nvPicPr>
        <p:blipFill>
          <a:blip r:embed="rId3" cstate="print"/>
          <a:srcRect/>
          <a:stretch>
            <a:fillRect/>
          </a:stretch>
        </p:blipFill>
        <p:spPr bwMode="auto">
          <a:xfrm>
            <a:off x="762000" y="2438400"/>
            <a:ext cx="7315200" cy="318928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828800" y="2209800"/>
            <a:ext cx="6629400" cy="3200400"/>
          </a:xfrm>
        </p:spPr>
        <p:txBody>
          <a:bodyPr/>
          <a:lstStyle/>
          <a:p>
            <a:pPr marL="533400" indent="-533400">
              <a:buFontTx/>
              <a:buNone/>
            </a:pPr>
            <a:endParaRPr lang="en-US" sz="2800" b="1" dirty="0" smtClean="0">
              <a:latin typeface="Calibri" charset="0"/>
            </a:endParaRPr>
          </a:p>
          <a:p>
            <a:pPr algn="ctr">
              <a:buNone/>
            </a:pPr>
            <a:r>
              <a:rPr lang="en-US" sz="2800" b="1" dirty="0" smtClean="0"/>
              <a:t>Brand equity</a:t>
            </a:r>
          </a:p>
          <a:p>
            <a:pPr>
              <a:buNone/>
            </a:pPr>
            <a:r>
              <a:rPr lang="en-US" sz="2800" dirty="0" smtClean="0"/>
              <a:t>The differential effect that knowing the</a:t>
            </a:r>
          </a:p>
          <a:p>
            <a:pPr>
              <a:buNone/>
            </a:pPr>
            <a:r>
              <a:rPr lang="en-US" sz="2800" dirty="0" smtClean="0"/>
              <a:t>brand name has on customer response to</a:t>
            </a:r>
          </a:p>
          <a:p>
            <a:pPr>
              <a:buNone/>
            </a:pPr>
            <a:r>
              <a:rPr lang="en-US" sz="2800" dirty="0" smtClean="0"/>
              <a:t>the product or its marketing.</a:t>
            </a:r>
            <a:endParaRPr lang="en-US" sz="2800" b="1" dirty="0" smtClean="0">
              <a:latin typeface="Calibri" charset="0"/>
            </a:endParaRPr>
          </a:p>
        </p:txBody>
      </p:sp>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pic>
        <p:nvPicPr>
          <p:cNvPr id="5" name="Content Placeholder 4" descr="fig08_03wo.jpg"/>
          <p:cNvPicPr>
            <a:picLocks noGrp="1" noChangeAspect="1"/>
          </p:cNvPicPr>
          <p:nvPr>
            <p:ph idx="1"/>
          </p:nvPr>
        </p:nvPicPr>
        <p:blipFill>
          <a:blip r:embed="rId3" cstate="print"/>
          <a:srcRect/>
          <a:stretch>
            <a:fillRect/>
          </a:stretch>
        </p:blipFill>
        <p:spPr bwMode="auto">
          <a:xfrm>
            <a:off x="838200" y="2209800"/>
            <a:ext cx="7772400" cy="127984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ph08_12"/>
          <p:cNvPicPr>
            <a:picLocks noChangeAspect="1" noChangeArrowheads="1"/>
          </p:cNvPicPr>
          <p:nvPr/>
        </p:nvPicPr>
        <p:blipFill>
          <a:blip r:embed="rId3" cstate="print"/>
          <a:srcRect/>
          <a:stretch>
            <a:fillRect/>
          </a:stretch>
        </p:blipFill>
        <p:spPr bwMode="auto">
          <a:xfrm>
            <a:off x="6248400" y="2133600"/>
            <a:ext cx="2286000" cy="2408464"/>
          </a:xfrm>
          <a:prstGeom prst="rect">
            <a:avLst/>
          </a:prstGeom>
          <a:noFill/>
          <a:ln w="9525">
            <a:noFill/>
            <a:miter lim="800000"/>
            <a:headEnd/>
            <a:tailEnd/>
          </a:ln>
        </p:spPr>
      </p:pic>
      <p:sp>
        <p:nvSpPr>
          <p:cNvPr id="67587" name="Rectangle 2"/>
          <p:cNvSpPr>
            <a:spLocks noGrp="1" noChangeArrowheads="1"/>
          </p:cNvSpPr>
          <p:nvPr>
            <p:ph type="title"/>
          </p:nvPr>
        </p:nvSpPr>
        <p:spPr/>
        <p:txBody>
          <a:bodyPr/>
          <a:lstStyle/>
          <a:p>
            <a:r>
              <a:rPr lang="en-US" sz="3200" smtClean="0"/>
              <a:t>Branding Strategy: Building Strong Brands</a:t>
            </a:r>
          </a:p>
        </p:txBody>
      </p:sp>
      <p:sp>
        <p:nvSpPr>
          <p:cNvPr id="67588" name="Rectangle 3"/>
          <p:cNvSpPr>
            <a:spLocks noGrp="1" noChangeArrowheads="1"/>
          </p:cNvSpPr>
          <p:nvPr>
            <p:ph idx="1"/>
          </p:nvPr>
        </p:nvSpPr>
        <p:spPr>
          <a:xfrm>
            <a:off x="2133600" y="2286000"/>
            <a:ext cx="4648200" cy="4114800"/>
          </a:xfrm>
        </p:spPr>
        <p:txBody>
          <a:bodyPr/>
          <a:lstStyle/>
          <a:p>
            <a:pPr marL="533400" indent="-533400">
              <a:buFontTx/>
              <a:buNone/>
            </a:pPr>
            <a:r>
              <a:rPr lang="en-US" sz="2800" dirty="0" smtClean="0">
                <a:latin typeface="Calibri" charset="0"/>
              </a:rPr>
              <a:t>Brand strategy decisions include:</a:t>
            </a:r>
          </a:p>
          <a:p>
            <a:pPr marL="533400" indent="-533400"/>
            <a:r>
              <a:rPr lang="en-US" sz="2800" dirty="0" smtClean="0">
                <a:latin typeface="Calibri" charset="0"/>
              </a:rPr>
              <a:t>Product attributes</a:t>
            </a:r>
          </a:p>
          <a:p>
            <a:pPr marL="533400" indent="-533400"/>
            <a:r>
              <a:rPr lang="en-US" sz="2800" dirty="0" smtClean="0">
                <a:latin typeface="Calibri" charset="0"/>
              </a:rPr>
              <a:t>Product benefits</a:t>
            </a:r>
          </a:p>
          <a:p>
            <a:pPr marL="533400" indent="-533400"/>
            <a:r>
              <a:rPr lang="en-US" sz="2800" dirty="0" smtClean="0">
                <a:latin typeface="Calibri" charset="0"/>
              </a:rPr>
              <a:t>Product beliefs and values</a:t>
            </a:r>
          </a:p>
        </p:txBody>
      </p:sp>
      <p:sp>
        <p:nvSpPr>
          <p:cNvPr id="67589" name="Text Placeholder 7"/>
          <p:cNvSpPr>
            <a:spLocks noGrp="1"/>
          </p:cNvSpPr>
          <p:nvPr>
            <p:ph type="body" sz="quarter" idx="13"/>
          </p:nvPr>
        </p:nvSpPr>
        <p:spPr>
          <a:xfrm>
            <a:off x="914400" y="1447800"/>
            <a:ext cx="7162800" cy="609600"/>
          </a:xfrm>
        </p:spPr>
        <p:txBody>
          <a:bodyPr/>
          <a:lstStyle/>
          <a:p>
            <a:r>
              <a:rPr lang="en-US" smtClean="0">
                <a:latin typeface="Arial" charset="0"/>
              </a:rPr>
              <a:t>Brand Positioning</a:t>
            </a:r>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1828800" y="1981200"/>
            <a:ext cx="6629400" cy="3505200"/>
          </a:xfrm>
        </p:spPr>
        <p:txBody>
          <a:bodyPr/>
          <a:lstStyle/>
          <a:p>
            <a:pPr>
              <a:buFontTx/>
              <a:buNone/>
            </a:pPr>
            <a:r>
              <a:rPr lang="en-US" sz="2800" b="1" dirty="0" smtClean="0">
                <a:latin typeface="Calibri" charset="0"/>
              </a:rPr>
              <a:t>Product</a:t>
            </a:r>
            <a:r>
              <a:rPr lang="en-US" sz="2800" dirty="0" smtClean="0">
                <a:latin typeface="Calibri" charset="0"/>
              </a:rPr>
              <a:t> is anything that can be offered in a market for attention, acquisition, use, or consumption that might satisfy a need or want</a:t>
            </a:r>
          </a:p>
          <a:p>
            <a:pPr>
              <a:buFontTx/>
              <a:buNone/>
            </a:pPr>
            <a:r>
              <a:rPr lang="en-US" sz="2800" b="1" dirty="0" smtClean="0">
                <a:latin typeface="Calibri" charset="0"/>
              </a:rPr>
              <a:t>Service</a:t>
            </a:r>
            <a:r>
              <a:rPr lang="en-US" sz="2800" dirty="0" smtClean="0">
                <a:latin typeface="Calibri" charset="0"/>
              </a:rPr>
              <a:t> is a product that consists of activities, benefits or satisfaction that is essentially intangible and does not result in the ownership of anything</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228600"/>
            <a:ext cx="9144000" cy="1143000"/>
          </a:xfrm>
        </p:spPr>
        <p:txBody>
          <a:bodyPr/>
          <a:lstStyle/>
          <a:p>
            <a:r>
              <a:rPr lang="en-US" sz="3200" smtClean="0"/>
              <a:t>Branding Strategy: Building Strong Brands</a:t>
            </a:r>
          </a:p>
        </p:txBody>
      </p:sp>
      <p:sp>
        <p:nvSpPr>
          <p:cNvPr id="69635" name="Rectangle 3"/>
          <p:cNvSpPr>
            <a:spLocks noGrp="1" noChangeArrowheads="1"/>
          </p:cNvSpPr>
          <p:nvPr>
            <p:ph idx="1"/>
          </p:nvPr>
        </p:nvSpPr>
        <p:spPr>
          <a:xfrm>
            <a:off x="2209800" y="1981200"/>
            <a:ext cx="6248400" cy="4114800"/>
          </a:xfrm>
        </p:spPr>
        <p:txBody>
          <a:bodyPr/>
          <a:lstStyle/>
          <a:p>
            <a:pPr marL="533400" indent="-533400">
              <a:buFontTx/>
              <a:buNone/>
            </a:pPr>
            <a:r>
              <a:rPr lang="en-US" sz="2800" dirty="0" smtClean="0">
                <a:latin typeface="Calibri" charset="0"/>
              </a:rPr>
              <a:t>Desirable qualities </a:t>
            </a:r>
          </a:p>
          <a:p>
            <a:pPr marL="533400" indent="-533400">
              <a:buFont typeface="Calibri" charset="0"/>
              <a:buAutoNum type="arabicPeriod"/>
            </a:pPr>
            <a:r>
              <a:rPr lang="en-US" sz="2800" dirty="0" smtClean="0">
                <a:latin typeface="Calibri" charset="0"/>
              </a:rPr>
              <a:t>Suggest benefits and qualities</a:t>
            </a:r>
          </a:p>
          <a:p>
            <a:pPr marL="533400" indent="-533400">
              <a:buFont typeface="Calibri" charset="0"/>
              <a:buAutoNum type="arabicPeriod"/>
            </a:pPr>
            <a:r>
              <a:rPr lang="en-US" sz="2800" dirty="0" smtClean="0">
                <a:latin typeface="Calibri" charset="0"/>
              </a:rPr>
              <a:t>Easy to pronounce, recognize, and remember</a:t>
            </a:r>
          </a:p>
          <a:p>
            <a:pPr marL="533400" indent="-533400">
              <a:buFont typeface="Calibri" charset="0"/>
              <a:buAutoNum type="arabicPeriod"/>
            </a:pPr>
            <a:r>
              <a:rPr lang="en-US" sz="2800" dirty="0" smtClean="0">
                <a:latin typeface="Calibri" charset="0"/>
              </a:rPr>
              <a:t>Distinctive</a:t>
            </a:r>
          </a:p>
          <a:p>
            <a:pPr marL="533400" indent="-533400">
              <a:buFont typeface="Calibri" charset="0"/>
              <a:buAutoNum type="arabicPeriod"/>
            </a:pPr>
            <a:r>
              <a:rPr lang="en-US" sz="2800" dirty="0" smtClean="0">
                <a:latin typeface="Calibri" charset="0"/>
              </a:rPr>
              <a:t>Extendable</a:t>
            </a:r>
          </a:p>
          <a:p>
            <a:pPr marL="533400" indent="-533400">
              <a:buFont typeface="Calibri" charset="0"/>
              <a:buAutoNum type="arabicPeriod"/>
            </a:pPr>
            <a:r>
              <a:rPr lang="en-US" sz="2800" dirty="0" smtClean="0">
                <a:latin typeface="Calibri" charset="0"/>
              </a:rPr>
              <a:t>Translatable for the global economy</a:t>
            </a:r>
          </a:p>
          <a:p>
            <a:pPr marL="533400" indent="-533400">
              <a:buFont typeface="Calibri" charset="0"/>
              <a:buAutoNum type="arabicPeriod"/>
            </a:pPr>
            <a:r>
              <a:rPr lang="en-US" sz="2800" dirty="0" smtClean="0">
                <a:latin typeface="Calibri" charset="0"/>
              </a:rPr>
              <a:t>Capable of registration and legal protection</a:t>
            </a:r>
          </a:p>
        </p:txBody>
      </p:sp>
      <p:sp>
        <p:nvSpPr>
          <p:cNvPr id="69636" name="Text Placeholder 3"/>
          <p:cNvSpPr>
            <a:spLocks noGrp="1"/>
          </p:cNvSpPr>
          <p:nvPr>
            <p:ph type="body" sz="quarter" idx="13"/>
          </p:nvPr>
        </p:nvSpPr>
        <p:spPr>
          <a:xfrm>
            <a:off x="914400" y="1295400"/>
            <a:ext cx="7162800" cy="533400"/>
          </a:xfrm>
        </p:spPr>
        <p:txBody>
          <a:bodyPr/>
          <a:lstStyle/>
          <a:p>
            <a:r>
              <a:rPr lang="en-US" smtClean="0">
                <a:latin typeface="Arial" charset="0"/>
              </a:rPr>
              <a:t>Brand Name Selection</a:t>
            </a:r>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Branding Strategy: Building Strong Brands</a:t>
            </a:r>
          </a:p>
        </p:txBody>
      </p:sp>
      <p:sp>
        <p:nvSpPr>
          <p:cNvPr id="71683" name="Rectangle 3"/>
          <p:cNvSpPr>
            <a:spLocks noGrp="1" noChangeArrowheads="1"/>
          </p:cNvSpPr>
          <p:nvPr>
            <p:ph idx="1"/>
          </p:nvPr>
        </p:nvSpPr>
        <p:spPr>
          <a:xfrm>
            <a:off x="2286000" y="1981200"/>
            <a:ext cx="6172200" cy="4114800"/>
          </a:xfrm>
        </p:spPr>
        <p:txBody>
          <a:bodyPr/>
          <a:lstStyle/>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Manufacturer’s brand</a:t>
            </a:r>
          </a:p>
          <a:p>
            <a:pPr marL="533400" indent="-533400">
              <a:buFontTx/>
              <a:buNone/>
            </a:pPr>
            <a:r>
              <a:rPr lang="en-US" sz="2800" dirty="0" smtClean="0">
                <a:latin typeface="Calibri" charset="0"/>
              </a:rPr>
              <a:t>Private brand</a:t>
            </a:r>
          </a:p>
          <a:p>
            <a:pPr marL="533400" indent="-533400">
              <a:buFontTx/>
              <a:buNone/>
            </a:pPr>
            <a:r>
              <a:rPr lang="en-US" sz="2800" dirty="0" smtClean="0">
                <a:latin typeface="Calibri" charset="0"/>
              </a:rPr>
              <a:t>Licensed brand</a:t>
            </a:r>
          </a:p>
          <a:p>
            <a:pPr marL="533400" indent="-533400">
              <a:buFontTx/>
              <a:buNone/>
            </a:pPr>
            <a:r>
              <a:rPr lang="en-US" sz="2800" dirty="0" smtClean="0">
                <a:latin typeface="Calibri" charset="0"/>
              </a:rPr>
              <a:t>Co-brand</a:t>
            </a:r>
          </a:p>
        </p:txBody>
      </p:sp>
      <p:sp>
        <p:nvSpPr>
          <p:cNvPr id="71684" name="Text Placeholder 3"/>
          <p:cNvSpPr>
            <a:spLocks noGrp="1"/>
          </p:cNvSpPr>
          <p:nvPr>
            <p:ph type="body" sz="quarter" idx="13"/>
          </p:nvPr>
        </p:nvSpPr>
        <p:spPr/>
        <p:txBody>
          <a:bodyPr/>
          <a:lstStyle/>
          <a:p>
            <a:r>
              <a:rPr lang="en-US" smtClean="0">
                <a:latin typeface="Arial" charset="0"/>
              </a:rPr>
              <a:t>Brand Sponsorship</a:t>
            </a:r>
          </a:p>
        </p:txBody>
      </p:sp>
      <p:pic>
        <p:nvPicPr>
          <p:cNvPr id="71685" name="Picture 9" descr="ph08_14"/>
          <p:cNvPicPr>
            <a:picLocks noChangeAspect="1" noChangeArrowheads="1"/>
          </p:cNvPicPr>
          <p:nvPr/>
        </p:nvPicPr>
        <p:blipFill>
          <a:blip r:embed="rId3" cstate="print"/>
          <a:srcRect/>
          <a:stretch>
            <a:fillRect/>
          </a:stretch>
        </p:blipFill>
        <p:spPr bwMode="auto">
          <a:xfrm>
            <a:off x="6096000" y="2438400"/>
            <a:ext cx="2057400" cy="2766991"/>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6200"/>
            <a:ext cx="9144000" cy="1143000"/>
          </a:xfrm>
        </p:spPr>
        <p:txBody>
          <a:bodyPr/>
          <a:lstStyle/>
          <a:p>
            <a:r>
              <a:rPr lang="en-US" sz="3200" smtClean="0"/>
              <a:t>Branding Strategy: Building Strong Brands</a:t>
            </a:r>
          </a:p>
        </p:txBody>
      </p:sp>
      <p:sp>
        <p:nvSpPr>
          <p:cNvPr id="73731"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Brand Development Strategies</a:t>
            </a:r>
          </a:p>
          <a:p>
            <a:endParaRPr lang="en-US" smtClean="0">
              <a:latin typeface="Calibri" charset="0"/>
            </a:endParaRPr>
          </a:p>
          <a:p>
            <a:endParaRPr lang="en-US" smtClean="0">
              <a:latin typeface="Calibri" charset="0"/>
            </a:endParaRPr>
          </a:p>
        </p:txBody>
      </p:sp>
      <p:pic>
        <p:nvPicPr>
          <p:cNvPr id="73732" name="Picture 7" descr="ph08_16"/>
          <p:cNvPicPr>
            <a:picLocks noChangeAspect="1" noChangeArrowheads="1"/>
          </p:cNvPicPr>
          <p:nvPr/>
        </p:nvPicPr>
        <p:blipFill>
          <a:blip r:embed="rId3" cstate="print"/>
          <a:srcRect/>
          <a:stretch>
            <a:fillRect/>
          </a:stretch>
        </p:blipFill>
        <p:spPr bwMode="auto">
          <a:xfrm>
            <a:off x="7543800" y="1600200"/>
            <a:ext cx="1062038" cy="1322381"/>
          </a:xfrm>
          <a:prstGeom prst="rect">
            <a:avLst/>
          </a:prstGeom>
          <a:noFill/>
          <a:ln w="9525">
            <a:noFill/>
            <a:miter lim="800000"/>
            <a:headEnd/>
            <a:tailEnd/>
          </a:ln>
        </p:spPr>
      </p:pic>
      <p:pic>
        <p:nvPicPr>
          <p:cNvPr id="73733" name="Picture 5" descr="fig08_04wo.jpg"/>
          <p:cNvPicPr>
            <a:picLocks noChangeAspect="1"/>
          </p:cNvPicPr>
          <p:nvPr/>
        </p:nvPicPr>
        <p:blipFill>
          <a:blip r:embed="rId4" cstate="print"/>
          <a:srcRect/>
          <a:stretch>
            <a:fillRect/>
          </a:stretch>
        </p:blipFill>
        <p:spPr bwMode="auto">
          <a:xfrm>
            <a:off x="1905000" y="2286000"/>
            <a:ext cx="5638800" cy="341471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762000" y="2362200"/>
            <a:ext cx="7848600" cy="2438400"/>
          </a:xfrm>
        </p:spPr>
        <p:txBody>
          <a:bodyPr/>
          <a:lstStyle/>
          <a:p>
            <a:pPr>
              <a:buFontTx/>
              <a:buNone/>
            </a:pPr>
            <a:r>
              <a:rPr lang="en-US" sz="2800" b="1" dirty="0" smtClean="0">
                <a:latin typeface="Calibri" charset="0"/>
              </a:rPr>
              <a:t>      Experiences</a:t>
            </a:r>
            <a:endParaRPr lang="en-US" sz="2800" dirty="0" smtClean="0">
              <a:latin typeface="Calibri" charset="0"/>
            </a:endParaRPr>
          </a:p>
          <a:p>
            <a:pPr>
              <a:buNone/>
            </a:pPr>
            <a:r>
              <a:rPr lang="en-US" sz="2800" b="1" dirty="0" smtClean="0">
                <a:latin typeface="Calibri" charset="0"/>
              </a:rPr>
              <a:t>      Organizations</a:t>
            </a:r>
          </a:p>
          <a:p>
            <a:pPr>
              <a:buNone/>
            </a:pPr>
            <a:r>
              <a:rPr lang="en-US" sz="2800" b="1" dirty="0" smtClean="0">
                <a:latin typeface="Calibri" charset="0"/>
              </a:rPr>
              <a:t>      Persons</a:t>
            </a:r>
          </a:p>
          <a:p>
            <a:pPr>
              <a:buNone/>
            </a:pPr>
            <a:r>
              <a:rPr lang="en-US" sz="2800" b="1" dirty="0" smtClean="0">
                <a:latin typeface="Calibri" charset="0"/>
              </a:rPr>
              <a:t>      Places, and Ideas</a:t>
            </a:r>
          </a:p>
          <a:p>
            <a:pPr algn="ctr">
              <a:buFontTx/>
              <a:buNone/>
            </a:pPr>
            <a:endParaRPr lang="en-US" sz="2800" dirty="0" smtClean="0">
              <a:latin typeface="Calibri" charset="0"/>
            </a:endParaRPr>
          </a:p>
          <a:p>
            <a:pPr algn="ctr">
              <a:buFontTx/>
              <a:buNone/>
            </a:pPr>
            <a:endParaRPr lang="en-US" sz="2800" dirty="0" smtClean="0">
              <a:latin typeface="Calibri" charset="0"/>
            </a:endParaRPr>
          </a:p>
          <a:p>
            <a:pPr algn="ct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ig08_01wo.jpg"/>
          <p:cNvPicPr>
            <a:picLocks noChangeAspect="1"/>
          </p:cNvPicPr>
          <p:nvPr/>
        </p:nvPicPr>
        <p:blipFill>
          <a:blip r:embed="rId3" cstate="print"/>
          <a:srcRect/>
          <a:stretch>
            <a:fillRect/>
          </a:stretch>
        </p:blipFill>
        <p:spPr bwMode="auto">
          <a:xfrm>
            <a:off x="1981200" y="1600200"/>
            <a:ext cx="5029200" cy="5029200"/>
          </a:xfrm>
          <a:prstGeom prst="rect">
            <a:avLst/>
          </a:prstGeom>
          <a:noFill/>
          <a:ln w="9525">
            <a:noFill/>
            <a:miter lim="800000"/>
            <a:headEnd/>
            <a:tailEnd/>
          </a:ln>
        </p:spPr>
      </p:pic>
      <p:sp>
        <p:nvSpPr>
          <p:cNvPr id="18435" name="Rectangle 2"/>
          <p:cNvSpPr>
            <a:spLocks noGrp="1" noChangeArrowheads="1"/>
          </p:cNvSpPr>
          <p:nvPr>
            <p:ph type="title"/>
          </p:nvPr>
        </p:nvSpPr>
        <p:spPr>
          <a:xfrm>
            <a:off x="685800" y="76200"/>
            <a:ext cx="7772400" cy="1143000"/>
          </a:xfrm>
        </p:spPr>
        <p:txBody>
          <a:bodyPr/>
          <a:lstStyle/>
          <a:p>
            <a:r>
              <a:rPr lang="en-US" smtClean="0"/>
              <a:t>What Is a Product?</a:t>
            </a:r>
          </a:p>
        </p:txBody>
      </p:sp>
      <p:sp>
        <p:nvSpPr>
          <p:cNvPr id="18436" name="Rectangle 3"/>
          <p:cNvSpPr>
            <a:spLocks noGrp="1" noChangeArrowheads="1"/>
          </p:cNvSpPr>
          <p:nvPr>
            <p:ph type="body" sz="quarter" idx="13"/>
          </p:nvPr>
        </p:nvSpPr>
        <p:spPr>
          <a:xfrm>
            <a:off x="914400" y="1066800"/>
            <a:ext cx="7162800" cy="381000"/>
          </a:xfrm>
        </p:spPr>
        <p:txBody>
          <a:bodyPr/>
          <a:lstStyle/>
          <a:p>
            <a:r>
              <a:rPr lang="en-US" smtClean="0">
                <a:latin typeface="Calibri" charset="0"/>
              </a:rPr>
              <a:t>Levels of Product and Services</a:t>
            </a:r>
          </a:p>
          <a:p>
            <a:endParaRPr lang="en-US"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What Is a Product?</a:t>
            </a:r>
          </a:p>
        </p:txBody>
      </p:sp>
      <p:graphicFrame>
        <p:nvGraphicFramePr>
          <p:cNvPr id="8" name="Content Placeholder 7"/>
          <p:cNvGraphicFramePr>
            <a:graphicFrameLocks noGrp="1"/>
          </p:cNvGraphicFramePr>
          <p:nvPr>
            <p:ph idx="1"/>
          </p:nvPr>
        </p:nvGraphicFramePr>
        <p:xfrm>
          <a:off x="2133600" y="1905000"/>
          <a:ext cx="5181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 Placeholder 3"/>
          <p:cNvSpPr>
            <a:spLocks noGrp="1"/>
          </p:cNvSpPr>
          <p:nvPr>
            <p:ph type="body" sz="quarter" idx="13"/>
          </p:nvPr>
        </p:nvSpPr>
        <p:spPr/>
        <p:txBody>
          <a:bodyPr/>
          <a:lstStyle/>
          <a:p>
            <a:r>
              <a:rPr lang="en-US" smtClean="0">
                <a:latin typeface="Calibri" charset="0"/>
              </a:rPr>
              <a:t>Product and Service Classifications</a:t>
            </a:r>
          </a:p>
          <a:p>
            <a:endParaRPr lang="en-US" smtClean="0">
              <a:latin typeface="Calibri" charset="0"/>
            </a:endParaRP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smtClean="0"/>
              <a:t>What Is a Product?</a:t>
            </a:r>
          </a:p>
        </p:txBody>
      </p:sp>
      <p:sp>
        <p:nvSpPr>
          <p:cNvPr id="22531" name="Rectangle 3"/>
          <p:cNvSpPr>
            <a:spLocks noGrp="1" noChangeArrowheads="1"/>
          </p:cNvSpPr>
          <p:nvPr>
            <p:ph idx="1"/>
          </p:nvPr>
        </p:nvSpPr>
        <p:spPr>
          <a:xfrm>
            <a:off x="1828800" y="1981200"/>
            <a:ext cx="6324600" cy="4114800"/>
          </a:xfrm>
        </p:spPr>
        <p:txBody>
          <a:bodyPr/>
          <a:lstStyle/>
          <a:p>
            <a:r>
              <a:rPr lang="en-US" sz="2800" dirty="0" smtClean="0">
                <a:latin typeface="Calibri" charset="0"/>
              </a:rPr>
              <a:t>Consumer products are products and services for personal consumption</a:t>
            </a:r>
          </a:p>
          <a:p>
            <a:r>
              <a:rPr lang="en-US" sz="2800" dirty="0" smtClean="0">
                <a:latin typeface="Calibri" charset="0"/>
              </a:rPr>
              <a:t>Classified by how consumers buy them</a:t>
            </a:r>
          </a:p>
          <a:p>
            <a:pPr lvl="1"/>
            <a:r>
              <a:rPr lang="en-US" dirty="0" smtClean="0">
                <a:latin typeface="Calibri" charset="0"/>
              </a:rPr>
              <a:t>Convenience products</a:t>
            </a:r>
          </a:p>
          <a:p>
            <a:pPr lvl="1"/>
            <a:r>
              <a:rPr lang="en-US" dirty="0" smtClean="0">
                <a:latin typeface="Calibri" charset="0"/>
              </a:rPr>
              <a:t>Shopping products</a:t>
            </a:r>
          </a:p>
          <a:p>
            <a:pPr lvl="1"/>
            <a:r>
              <a:rPr lang="en-US" dirty="0" smtClean="0">
                <a:latin typeface="Calibri" charset="0"/>
              </a:rPr>
              <a:t>Specialty products</a:t>
            </a:r>
          </a:p>
          <a:p>
            <a:pPr lvl="1"/>
            <a:r>
              <a:rPr lang="en-US" dirty="0" smtClean="0">
                <a:latin typeface="Calibri" charset="0"/>
              </a:rPr>
              <a:t>Unsought products</a:t>
            </a:r>
          </a:p>
        </p:txBody>
      </p:sp>
      <p:sp>
        <p:nvSpPr>
          <p:cNvPr id="2253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smtClean="0"/>
              <a:t>What Is a Product?</a:t>
            </a:r>
          </a:p>
        </p:txBody>
      </p:sp>
      <p:sp>
        <p:nvSpPr>
          <p:cNvPr id="24579" name="Rectangle 3"/>
          <p:cNvSpPr>
            <a:spLocks noGrp="1" noChangeArrowheads="1"/>
          </p:cNvSpPr>
          <p:nvPr>
            <p:ph idx="1"/>
          </p:nvPr>
        </p:nvSpPr>
        <p:spPr>
          <a:xfrm>
            <a:off x="1752600" y="1981200"/>
            <a:ext cx="6400800" cy="4114800"/>
          </a:xfrm>
        </p:spPr>
        <p:txBody>
          <a:bodyPr/>
          <a:lstStyle/>
          <a:p>
            <a:pPr>
              <a:buFontTx/>
              <a:buNone/>
            </a:pPr>
            <a:r>
              <a:rPr lang="en-US" sz="2800" b="1" dirty="0" smtClean="0">
                <a:latin typeface="Calibri" charset="0"/>
              </a:rPr>
              <a:t>Convenience products </a:t>
            </a:r>
          </a:p>
          <a:p>
            <a:pPr>
              <a:buFontTx/>
              <a:buNone/>
            </a:pPr>
            <a:r>
              <a:rPr lang="en-US" sz="2800" dirty="0" smtClean="0">
                <a:latin typeface="Calibri" charset="0"/>
              </a:rPr>
              <a:t>	consumer products and services that the customer usually buys frequently, immediately, and with a minimum comparison and buying effort</a:t>
            </a:r>
          </a:p>
          <a:p>
            <a:pPr lvl="1"/>
            <a:r>
              <a:rPr lang="en-US" sz="2400" dirty="0" smtClean="0">
                <a:latin typeface="Calibri" charset="0"/>
              </a:rPr>
              <a:t>Newspapers</a:t>
            </a:r>
          </a:p>
          <a:p>
            <a:pPr lvl="1"/>
            <a:r>
              <a:rPr lang="en-US" sz="2400" dirty="0" smtClean="0">
                <a:latin typeface="Calibri" charset="0"/>
              </a:rPr>
              <a:t>Candy</a:t>
            </a:r>
          </a:p>
          <a:p>
            <a:pPr lvl="1"/>
            <a:r>
              <a:rPr lang="en-US" sz="2400" dirty="0" smtClean="0">
                <a:latin typeface="Calibri" charset="0"/>
              </a:rPr>
              <a:t>Fast food</a:t>
            </a:r>
          </a:p>
        </p:txBody>
      </p:sp>
      <p:sp>
        <p:nvSpPr>
          <p:cNvPr id="24580"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What Is a Product?</a:t>
            </a:r>
          </a:p>
        </p:txBody>
      </p:sp>
      <p:sp>
        <p:nvSpPr>
          <p:cNvPr id="26627" name="Rectangle 3"/>
          <p:cNvSpPr>
            <a:spLocks noGrp="1" noChangeArrowheads="1"/>
          </p:cNvSpPr>
          <p:nvPr>
            <p:ph idx="1"/>
          </p:nvPr>
        </p:nvSpPr>
        <p:spPr>
          <a:xfrm>
            <a:off x="1828800" y="2209800"/>
            <a:ext cx="6248400" cy="3429000"/>
          </a:xfrm>
        </p:spPr>
        <p:txBody>
          <a:bodyPr/>
          <a:lstStyle/>
          <a:p>
            <a:pPr>
              <a:buFontTx/>
              <a:buNone/>
            </a:pPr>
            <a:r>
              <a:rPr lang="en-US" sz="2800" b="1" dirty="0" smtClean="0">
                <a:latin typeface="Calibri" charset="0"/>
              </a:rPr>
              <a:t>Shopping products </a:t>
            </a:r>
          </a:p>
          <a:p>
            <a:pPr>
              <a:buFontTx/>
              <a:buNone/>
            </a:pPr>
            <a:r>
              <a:rPr lang="en-US" sz="2800" dirty="0" smtClean="0">
                <a:latin typeface="Calibri" charset="0"/>
              </a:rPr>
              <a:t>    consumer products and services that the customer compares carefully on suitability, quality, price, and style</a:t>
            </a:r>
          </a:p>
          <a:p>
            <a:pPr lvl="1"/>
            <a:r>
              <a:rPr lang="en-US" sz="2400" dirty="0" smtClean="0">
                <a:latin typeface="Calibri" charset="0"/>
              </a:rPr>
              <a:t>Furniture</a:t>
            </a:r>
          </a:p>
          <a:p>
            <a:pPr lvl="1"/>
            <a:r>
              <a:rPr lang="en-US" sz="2400" dirty="0" smtClean="0">
                <a:latin typeface="Calibri" charset="0"/>
              </a:rPr>
              <a:t>Cars</a:t>
            </a:r>
          </a:p>
          <a:p>
            <a:pPr lvl="1"/>
            <a:r>
              <a:rPr lang="en-US" sz="2400" dirty="0" smtClean="0">
                <a:latin typeface="Calibri" charset="0"/>
              </a:rPr>
              <a:t>Appliances</a:t>
            </a:r>
          </a:p>
        </p:txBody>
      </p:sp>
      <p:sp>
        <p:nvSpPr>
          <p:cNvPr id="26628"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cover dir="rd"/>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1843</TotalTime>
  <Words>1875</Words>
  <Application>Microsoft Office PowerPoint</Application>
  <PresentationFormat>On-screen Show (4:3)</PresentationFormat>
  <Paragraphs>262</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1_Blank Presentation</vt:lpstr>
      <vt:lpstr> Chapter Eight</vt:lpstr>
      <vt:lpstr>Product, Services, and Branding Strategy </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What Is a Product?</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Product and Service Decisions</vt:lpstr>
      <vt:lpstr>Slide 25</vt:lpstr>
      <vt:lpstr>Services Marketing</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lpstr>Branding Strategy: Building Strong Brands</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192</cp:revision>
  <dcterms:created xsi:type="dcterms:W3CDTF">2011-02-17T22:47:46Z</dcterms:created>
  <dcterms:modified xsi:type="dcterms:W3CDTF">2013-06-29T21:55:23Z</dcterms:modified>
</cp:coreProperties>
</file>