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66" r:id="rId2"/>
    <p:sldId id="280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37" r:id="rId18"/>
    <p:sldId id="338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39" r:id="rId29"/>
    <p:sldId id="340" r:id="rId30"/>
    <p:sldId id="322" r:id="rId31"/>
    <p:sldId id="323" r:id="rId32"/>
    <p:sldId id="324" r:id="rId33"/>
    <p:sldId id="325" r:id="rId34"/>
    <p:sldId id="326" r:id="rId35"/>
    <p:sldId id="327" r:id="rId36"/>
    <p:sldId id="328" r:id="rId37"/>
    <p:sldId id="329" r:id="rId38"/>
    <p:sldId id="330" r:id="rId39"/>
    <p:sldId id="331" r:id="rId40"/>
    <p:sldId id="332" r:id="rId41"/>
    <p:sldId id="333" r:id="rId42"/>
    <p:sldId id="334" r:id="rId43"/>
    <p:sldId id="335" r:id="rId44"/>
    <p:sldId id="336" r:id="rId45"/>
    <p:sldId id="289" r:id="rId46"/>
    <p:sldId id="290" r:id="rId47"/>
    <p:sldId id="288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768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5F5F5F"/>
    <a:srgbClr val="006699"/>
    <a:srgbClr val="FFF2CD"/>
    <a:srgbClr val="AE1237"/>
    <a:srgbClr val="6C45BB"/>
    <a:srgbClr val="8E47B9"/>
    <a:srgbClr val="960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55" autoAdjust="0"/>
    <p:restoredTop sz="91148" autoAdjust="0"/>
  </p:normalViewPr>
  <p:slideViewPr>
    <p:cSldViewPr>
      <p:cViewPr>
        <p:scale>
          <a:sx n="90" d="100"/>
          <a:sy n="90" d="100"/>
        </p:scale>
        <p:origin x="1176" y="390"/>
      </p:cViewPr>
      <p:guideLst>
        <p:guide orient="horz" pos="768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8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640C0C7-4045-4E2B-90F2-1E2556129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97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8D46FFC-0BF3-47CE-B10F-0B32029C7D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21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234950"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2pPr>
    <a:lvl3pPr marL="457200"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3pPr>
    <a:lvl4pPr marL="692150"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4pPr>
    <a:lvl5pPr marL="914400" algn="l" rtl="0" eaLnBrk="0" fontAlgn="base" hangingPunct="0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F5777F-7701-4D50-84CC-6E4CFD724F50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3108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DCDFE9-9058-4FF5-ABF4-F9D4B8479AB8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28CF033-504D-4938-8C8C-3F536CB63261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9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518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08A58D-6F64-440F-A1E9-AF3A1E524DB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694FCFD-9585-4842-A1FB-6E4C38850474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10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774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A8F292-51EF-4491-8359-14E651C2BDD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F87130B-5ABD-4633-801F-6B0975AA2379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11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4651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23B6BC-D3AC-4D5E-8A26-B8B2AB4BECF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E788D6E-4972-4678-B90F-5454C8AA8D9D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12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9486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75A8DC-8757-4DBC-B1E6-3F3D25788911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B70AA97-9621-4CE3-869C-046F69E6F787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13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234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AD1069-3742-43E0-AB4B-530004EC59B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E5083D2-9D86-4347-8058-492DE1899F68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14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8625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7D749F-2D78-4EC5-B211-16D4130EC46C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13821B6-FE66-4296-A188-73774554056D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15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3264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A25627-FBB8-4BCA-9535-DD083748CE0F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0876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1C1972-0C17-40BF-99B5-688072D6B9F9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424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BD4A26-68E4-44C8-A0C6-62CD9217CA7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6A078F2-CAD2-45F5-BB1C-74AADFDDB9C2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18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045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C4685A-B830-4B27-AEC9-71A53A2CD070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51555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253618-08EB-4C39-B55F-85AC976B3FF4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3B8218A-13B8-49F8-9AA2-4E9E05731610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19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893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04A187-02AB-442F-8CDE-D3225D664F9A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1E964F0-CBBE-4187-B4E1-B716A6443075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20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2828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D2BC77-550F-444F-B54A-E814D17076F0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57A4381-0959-48E9-9FCE-C719D8B7BA40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21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45000"/>
              </a:spcBef>
              <a:buClr>
                <a:srgbClr val="339966"/>
              </a:buClr>
              <a:buSzPct val="120000"/>
            </a:pPr>
            <a:endParaRPr lang="en-US" sz="1300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4834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DC0E99-3C88-4844-9A30-9F485F47BFC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2913207-BC6D-40DB-8300-AFC935B4FD77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22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957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8BB1AE-E1B4-462E-96EE-A9C3C8BD55A0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4A728D7-4E5F-4F31-8702-847A8AC0C5E7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23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4305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17797C-13C9-4B7C-B0B4-90DBFED8394C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9383C6B-3A7D-41F9-B727-2D0978D60A9A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24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0321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11D5B8-EAA2-4AEB-B31B-76D0EF0EB44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627C2E9-62BC-4CDC-9C23-8755F1FAF3C4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25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0147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2B4CF4-E016-4ADB-A5FE-7315258B7B6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313F8F5-E213-433B-821E-A4E4AD0F38D7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26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1992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1805C9-2DB8-4BA0-A94F-E2305E6F7881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237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2B5190-CDC0-4C98-A8DA-71AED71D4C67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599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D3A538-4B29-4CFD-B9AD-AF4B02CD40DF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C52DEF3-091E-440F-B082-0DC6551F701F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0915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889712-5C99-472B-8B31-4A7496E3E8BD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4EACE02-6F12-47B9-B789-DEFB31C1BA8A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29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47813" y="534988"/>
            <a:ext cx="3749675" cy="2811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3598863"/>
            <a:ext cx="5867400" cy="520223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7411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F5B55C-5951-4B79-B876-7D54BB1BAC2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FFD7898-F84B-4936-B009-57C1727C1877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30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6725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DD9F9C-4A0B-4AFB-AFE7-04897817601C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E6C69530-7814-404B-9B09-D7F557FA87FB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31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9054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70DB64-613A-4928-8D0F-199D7C2928C8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314D20A-2CD7-40C4-85FF-294773EA0421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32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10051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D9043-D5A1-49F1-9938-61C53F80773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68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7EC4A8C-C78A-4F66-A705-D340C5C6266D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33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1804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2750AD-D75F-44AE-864E-1B599528147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CA88077-0DE5-4E78-BD5F-052F373ABF2F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34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0139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D12C03-98EF-404B-B006-CFE2A172D8B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ED4E484-48E0-4DE1-BE5F-D9C51FEA08A4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35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60375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32BD7E-5DE5-42E5-AEC6-07D247E70E18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7C04FBF-093C-415B-8F8B-350D41D88441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36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8054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56599A-98A0-433F-90A9-D782BCC15829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099EDE3-547C-446F-96CE-87E91A1D9B7F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37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86736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177C46-B453-46B8-9FEB-7D411A0C3579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AC3790C-A54D-4311-8D23-07C98B1A148C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38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482410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69AFB8-268E-4AA1-AC56-0352F12E877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A4E4ED7-454E-438C-B292-9257930F23EF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8888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56B0F9-22E4-4F0A-A7D1-66585645601C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EA0D18E8-E4E2-44B3-8181-8B1C3663F75D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39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69878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BC5DB2-E835-414C-9332-E70969015FAB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73639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8D608B-E54F-4E01-B169-BF11F814142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32682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E7B39-46E3-4F4F-8233-4A183B6ABCDF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0CB15E9-A706-4193-B55C-7CBF5F391BEE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42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10010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DF3651-057F-4099-996F-2E5F255DC309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73FCA09-99ED-48BD-8554-47D4B8B30E60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43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31294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FA91A6-CB9E-4C9C-8D4E-CAB133B83932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70408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B514F9-8416-48BB-BBEB-C92F10999F55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11917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3FCF74-F24A-4FE3-B89F-77B99185BAD7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767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A145AE-1D4A-4A7C-8CB4-8CEF53C61DD8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D9ACD1-8A1B-4952-9F65-67CE0A29DD4D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4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790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1055B8-73AD-4F56-AC59-C224EEC85F32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A197BB4-9B54-4701-95A3-28F04708611F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5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306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B5A6A8-A095-4285-9A9F-E6812F6CAB69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D3A39AF-A014-431A-9F50-A46F38F7B110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6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376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A7D1B7-3281-4ACC-8068-32DFA97280F8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7990DD3-312C-447B-B9D1-7662CEBCE97B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7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00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A525E1-53CD-43F2-A134-221E0D3B8CD2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27DB617-0696-483E-9122-0B8C5084C338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8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023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FFF2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152400" y="4138613"/>
            <a:ext cx="6858000" cy="22082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Chapter</a:t>
            </a:r>
            <a:r>
              <a:rPr lang="en-US" sz="4800" baseline="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7</a:t>
            </a:r>
          </a:p>
          <a:p>
            <a:pPr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Consumers</a:t>
            </a:r>
            <a:r>
              <a:rPr lang="en-US" sz="4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Producers, and the Efficiency of Markets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-11113" y="6500813"/>
            <a:ext cx="63357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Cengage Learning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EMEA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543800" y="6324600"/>
            <a:ext cx="1143000" cy="354013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fld id="{DA7D0419-0F17-4341-8BA9-C8F13F829E27}" type="slidenum">
              <a:rPr lang="en-US" sz="1700">
                <a:solidFill>
                  <a:srgbClr val="B2B2B2"/>
                </a:solidFill>
                <a:latin typeface="Times New Roman" charset="0"/>
                <a:ea typeface="Verdana" charset="0"/>
                <a:cs typeface="Verdana" charset="0"/>
              </a:rPr>
              <a:pPr algn="r"/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rgbClr val="006699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79581"/>
          </a:xfrm>
        </p:spPr>
        <p:txBody>
          <a:bodyPr/>
          <a:lstStyle>
            <a:lvl1pPr>
              <a:lnSpc>
                <a:spcPct val="105000"/>
              </a:lnSpc>
              <a:spcBef>
                <a:spcPts val="1200"/>
              </a:spcBef>
              <a:buClr>
                <a:srgbClr val="A3C167"/>
              </a:buCl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lnSpc>
                <a:spcPct val="105000"/>
              </a:lnSpc>
              <a:spcBef>
                <a:spcPts val="300"/>
              </a:spcBef>
              <a:buClr>
                <a:srgbClr val="CC9900"/>
              </a:buClr>
              <a:buFont typeface="Wingdings" pitchFamily="2" charset="2"/>
              <a:buChar char="§"/>
              <a:defRPr sz="2700">
                <a:latin typeface="Arial" pitchFamily="34" charset="0"/>
                <a:cs typeface="Arial" pitchFamily="34" charset="0"/>
              </a:defRPr>
            </a:lvl2pPr>
            <a:lvl3pPr>
              <a:lnSpc>
                <a:spcPct val="105000"/>
              </a:lnSpc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4pPr>
            <a:lvl5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D2850BF-BC36-495D-8BC3-D0F6CFD7C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543800" y="6324600"/>
            <a:ext cx="1143000" cy="354013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fld id="{07B977A3-D78D-4C5D-9039-2778B076F8AE}" type="slidenum">
              <a:rPr lang="en-US" sz="1700">
                <a:solidFill>
                  <a:srgbClr val="B2B2B2"/>
                </a:solidFill>
                <a:latin typeface="Times New Roman" charset="0"/>
                <a:ea typeface="Verdana" charset="0"/>
                <a:cs typeface="Verdana" charset="0"/>
              </a:rPr>
              <a:pPr algn="r"/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-11113" y="6500813"/>
            <a:ext cx="66405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Cengage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Learning EMEA.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543800" y="6324600"/>
            <a:ext cx="1143000" cy="354013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fld id="{AA0A5A4A-5E47-4DB7-88F4-53E9A92F7729}" type="slidenum">
              <a:rPr lang="en-US" sz="1700">
                <a:solidFill>
                  <a:srgbClr val="B2B2B2"/>
                </a:solidFill>
                <a:latin typeface="Times New Roman" charset="0"/>
                <a:ea typeface="Verdana" charset="0"/>
                <a:cs typeface="Verdana" charset="0"/>
              </a:rPr>
              <a:pPr algn="r"/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 kern="1200">
          <a:solidFill>
            <a:srgbClr val="006699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ts val="1200"/>
        </a:spcBef>
        <a:spcAft>
          <a:spcPct val="0"/>
        </a:spcAft>
        <a:buClr>
          <a:srgbClr val="A3C167"/>
        </a:buClr>
        <a:buFont typeface="Wingdings" charset="2"/>
        <a:buChar char="§"/>
        <a:defRPr sz="28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105000"/>
        </a:lnSpc>
        <a:spcBef>
          <a:spcPts val="300"/>
        </a:spcBef>
        <a:spcAft>
          <a:spcPct val="0"/>
        </a:spcAft>
        <a:buClr>
          <a:srgbClr val="CC9900"/>
        </a:buClr>
        <a:buFont typeface="Wingdings" charset="2"/>
        <a:buChar char="§"/>
        <a:defRPr sz="27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marL="1143000" indent="-228600" algn="l" rtl="0" eaLnBrk="0" fontAlgn="base" hangingPunct="0">
        <a:lnSpc>
          <a:spcPct val="105000"/>
        </a:lnSpc>
        <a:spcBef>
          <a:spcPts val="300"/>
        </a:spcBef>
        <a:spcAft>
          <a:spcPct val="0"/>
        </a:spcAft>
        <a:buClr>
          <a:srgbClr val="B3A2C7"/>
        </a:buClr>
        <a:buFont typeface="Wingdings" charset="2"/>
        <a:buChar char="§"/>
        <a:defRPr sz="24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marL="1600200" indent="-228600" algn="l" rtl="0" eaLnBrk="0" fontAlgn="base" hangingPunct="0">
        <a:lnSpc>
          <a:spcPct val="105000"/>
        </a:lnSpc>
        <a:spcBef>
          <a:spcPts val="3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marL="2057400" indent="-228600" algn="l" rtl="0" eaLnBrk="0" fontAlgn="base" hangingPunct="0">
        <a:lnSpc>
          <a:spcPct val="105000"/>
        </a:lnSpc>
        <a:spcBef>
          <a:spcPts val="3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Excel_97-2003_Worksheet4.xls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Excel_97-2003_Worksheet5.xls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Excel_97-2003_Worksheet6.xls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7.xls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8.xls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9.xls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10.xls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11.xls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12.xls"/><Relationship Id="rId4" Type="http://schemas.openxmlformats.org/officeDocument/2006/relationships/oleObject" Target="../embeddings/oleObject1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13.xls"/><Relationship Id="rId4" Type="http://schemas.openxmlformats.org/officeDocument/2006/relationships/oleObject" Target="../embeddings/oleObject1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14.xls"/><Relationship Id="rId4" Type="http://schemas.openxmlformats.org/officeDocument/2006/relationships/oleObject" Target="../embeddings/oleObject1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15.xls"/><Relationship Id="rId4" Type="http://schemas.openxmlformats.org/officeDocument/2006/relationships/oleObject" Target="../embeddings/oleObject1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6.xls"/><Relationship Id="rId4" Type="http://schemas.openxmlformats.org/officeDocument/2006/relationships/oleObject" Target="../embeddings/oleObject1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7.xls"/><Relationship Id="rId4" Type="http://schemas.openxmlformats.org/officeDocument/2006/relationships/oleObject" Target="../embeddings/oleObject1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8.xls"/><Relationship Id="rId4" Type="http://schemas.openxmlformats.org/officeDocument/2006/relationships/oleObject" Target="../embeddings/oleObject1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Excel_97-2003_Worksheet19.xls"/><Relationship Id="rId4" Type="http://schemas.openxmlformats.org/officeDocument/2006/relationships/oleObject" Target="../embeddings/oleObject1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Excel_97-2003_Worksheet20.xls"/><Relationship Id="rId4" Type="http://schemas.openxmlformats.org/officeDocument/2006/relationships/oleObject" Target="../embeddings/oleObject2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21.xls"/><Relationship Id="rId4" Type="http://schemas.openxmlformats.org/officeDocument/2006/relationships/oleObject" Target="../embeddings/oleObject2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22.xls"/><Relationship Id="rId4" Type="http://schemas.openxmlformats.org/officeDocument/2006/relationships/oleObject" Target="../embeddings/oleObject22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23.xls"/><Relationship Id="rId4" Type="http://schemas.openxmlformats.org/officeDocument/2006/relationships/oleObject" Target="../embeddings/oleObject2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24.xls"/><Relationship Id="rId4" Type="http://schemas.openxmlformats.org/officeDocument/2006/relationships/oleObject" Target="../embeddings/oleObject24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25.xls"/><Relationship Id="rId4" Type="http://schemas.openxmlformats.org/officeDocument/2006/relationships/oleObject" Target="../embeddings/oleObject25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26.xls"/><Relationship Id="rId4" Type="http://schemas.openxmlformats.org/officeDocument/2006/relationships/oleObject" Target="../embeddings/oleObject26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839200" cy="549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N. Gregory </a:t>
            </a:r>
            <a:r>
              <a:rPr lang="en-US" sz="3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Mankiw</a:t>
            </a:r>
            <a:r>
              <a:rPr lang="en-US" sz="3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&amp; Mohamed H. Rashwan</a:t>
            </a:r>
            <a:endParaRPr lang="en-US" sz="3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868" name="Group 12"/>
          <p:cNvGrpSpPr>
            <a:grpSpLocks/>
          </p:cNvGrpSpPr>
          <p:nvPr/>
        </p:nvGrpSpPr>
        <p:grpSpPr bwMode="auto">
          <a:xfrm>
            <a:off x="304800" y="1050925"/>
            <a:ext cx="6707188" cy="1467123"/>
            <a:chOff x="457200" y="2045525"/>
            <a:chExt cx="6707187" cy="1466327"/>
          </a:xfrm>
        </p:grpSpPr>
        <p:sp>
          <p:nvSpPr>
            <p:cNvPr id="6" name="TextBox 9"/>
            <p:cNvSpPr txBox="1">
              <a:spLocks noChangeArrowheads="1"/>
            </p:cNvSpPr>
            <p:nvPr/>
          </p:nvSpPr>
          <p:spPr bwMode="auto">
            <a:xfrm>
              <a:off x="457200" y="2147070"/>
              <a:ext cx="6707187" cy="1188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2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ea typeface="+mn-ea"/>
                  <a:cs typeface="Arial" charset="0"/>
                </a:rPr>
                <a:t>E</a:t>
              </a:r>
              <a:r>
                <a:rPr lang="en-US" sz="64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ea typeface="+mn-ea"/>
                  <a:cs typeface="Arial" charset="0"/>
                </a:rPr>
                <a:t>conomics</a:t>
              </a:r>
            </a:p>
          </p:txBody>
        </p:sp>
        <p:sp>
          <p:nvSpPr>
            <p:cNvPr id="36870" name="TextBox 6"/>
            <p:cNvSpPr txBox="1">
              <a:spLocks noChangeArrowheads="1"/>
            </p:cNvSpPr>
            <p:nvPr/>
          </p:nvSpPr>
          <p:spPr bwMode="auto">
            <a:xfrm>
              <a:off x="1125537" y="2045525"/>
              <a:ext cx="4681538" cy="579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rgbClr val="5F5F5F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Principles of</a:t>
              </a:r>
            </a:p>
          </p:txBody>
        </p:sp>
        <p:sp>
          <p:nvSpPr>
            <p:cNvPr id="36871" name="TextBox 16"/>
            <p:cNvSpPr txBox="1">
              <a:spLocks noChangeArrowheads="1"/>
            </p:cNvSpPr>
            <p:nvPr/>
          </p:nvSpPr>
          <p:spPr bwMode="auto">
            <a:xfrm>
              <a:off x="3716288" y="3054900"/>
              <a:ext cx="2667000" cy="456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Arab World Edition</a:t>
              </a:r>
              <a:endParaRPr lang="en-US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Consumer Surplus (CS)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008063"/>
            <a:ext cx="8145462" cy="1643062"/>
          </a:xfrm>
        </p:spPr>
        <p:txBody>
          <a:bodyPr/>
          <a:lstStyle/>
          <a:p>
            <a:pPr marL="0" indent="0" eaLnBrk="1" hangingPunct="1">
              <a:buFont typeface="Wingdings" charset="2"/>
              <a:buNone/>
            </a:pPr>
            <a:r>
              <a:rPr lang="en-US" sz="2700" b="1" smtClean="0">
                <a:solidFill>
                  <a:srgbClr val="CC0000"/>
                </a:solidFill>
                <a:latin typeface="Arial" charset="0"/>
              </a:rPr>
              <a:t>Consumer surplus</a:t>
            </a:r>
            <a:r>
              <a:rPr lang="en-US" sz="2700" smtClean="0">
                <a:latin typeface="Arial" charset="0"/>
              </a:rPr>
              <a:t> is the amount a buyer is willing to pay minus the amount the buyer actually pays: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mtClean="0">
                <a:latin typeface="Arial" charset="0"/>
              </a:rPr>
              <a:t>	CS  =  WTP  –  </a:t>
            </a:r>
            <a:r>
              <a:rPr lang="en-US" b="1" i="1" smtClean="0">
                <a:latin typeface="Arial" charset="0"/>
              </a:rPr>
              <a:t>P</a:t>
            </a:r>
          </a:p>
        </p:txBody>
      </p:sp>
      <p:graphicFrame>
        <p:nvGraphicFramePr>
          <p:cNvPr id="86020" name="Group 4"/>
          <p:cNvGraphicFramePr>
            <a:graphicFrameLocks noGrp="1"/>
          </p:cNvGraphicFramePr>
          <p:nvPr/>
        </p:nvGraphicFramePr>
        <p:xfrm>
          <a:off x="465138" y="3073400"/>
          <a:ext cx="2538412" cy="2932114"/>
        </p:xfrm>
        <a:graphic>
          <a:graphicData uri="http://schemas.openxmlformats.org/drawingml/2006/table">
            <a:tbl>
              <a:tblPr/>
              <a:tblGrid>
                <a:gridCol w="1506537"/>
                <a:gridCol w="1031875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name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WTP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Dekel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$250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Fahd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175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Asad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Nasim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86040" name="Rectangle 24"/>
          <p:cNvSpPr>
            <a:spLocks noChangeArrowheads="1"/>
          </p:cNvSpPr>
          <p:nvPr/>
        </p:nvSpPr>
        <p:spPr bwMode="auto">
          <a:xfrm>
            <a:off x="3544888" y="2965450"/>
            <a:ext cx="5140325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Suppose </a:t>
            </a:r>
            <a:r>
              <a:rPr lang="en-US" sz="2600" b="1" i="1">
                <a:ea typeface="Arial" charset="0"/>
                <a:cs typeface="Arial" charset="0"/>
              </a:rPr>
              <a:t>P</a:t>
            </a:r>
            <a:r>
              <a:rPr lang="en-US" sz="2600">
                <a:ea typeface="Arial" charset="0"/>
                <a:cs typeface="Arial" charset="0"/>
              </a:rPr>
              <a:t> = $260.  </a:t>
            </a:r>
          </a:p>
          <a:p>
            <a:pPr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Dekel’s CS = $300 – 260 = $40.</a:t>
            </a:r>
          </a:p>
          <a:p>
            <a:pPr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The others get no CS because they do not buy a rug at this price.  </a:t>
            </a:r>
          </a:p>
          <a:p>
            <a:pPr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Total CS = $40.</a:t>
            </a:r>
          </a:p>
        </p:txBody>
      </p:sp>
      <p:sp>
        <p:nvSpPr>
          <p:cNvPr id="86041" name="Rectangle 25"/>
          <p:cNvSpPr>
            <a:spLocks noChangeArrowheads="1"/>
          </p:cNvSpPr>
          <p:nvPr/>
        </p:nvSpPr>
        <p:spPr bwMode="auto">
          <a:xfrm>
            <a:off x="1306513" y="2054225"/>
            <a:ext cx="3040062" cy="569913"/>
          </a:xfrm>
          <a:prstGeom prst="rect">
            <a:avLst/>
          </a:prstGeom>
          <a:noFill/>
          <a:ln w="19050">
            <a:solidFill>
              <a:srgbClr val="0099CC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6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6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6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6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6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uiExpand="1" build="p" bldLvl="5"/>
      <p:bldP spid="86040" grpId="0" uiExpand="1" build="p"/>
      <p:bldP spid="860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14313" y="804863"/>
          <a:ext cx="5900737" cy="571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Chart" r:id="rId5" imgW="3175000" imgH="3086100" progId="Excel.Sheet.8">
                  <p:embed/>
                </p:oleObj>
              </mc:Choice>
              <mc:Fallback>
                <p:oleObj name="Chart" r:id="rId5" imgW="3175000" imgH="30861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804863"/>
                        <a:ext cx="5900737" cy="571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CS and the Demand Curve</a:t>
            </a: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1393825" y="838200"/>
            <a:ext cx="40322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ea typeface="Arial" charset="0"/>
                <a:cs typeface="Arial" charset="0"/>
              </a:rPr>
              <a:t>P</a:t>
            </a:r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5233988" y="5416550"/>
            <a:ext cx="474662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ea typeface="Arial" charset="0"/>
                <a:cs typeface="Arial" charset="0"/>
              </a:rPr>
              <a:t>Q</a:t>
            </a:r>
          </a:p>
        </p:txBody>
      </p:sp>
      <p:grpSp>
        <p:nvGrpSpPr>
          <p:cNvPr id="4103" name="Group 10"/>
          <p:cNvGrpSpPr>
            <a:grpSpLocks/>
          </p:cNvGrpSpPr>
          <p:nvPr/>
        </p:nvGrpSpPr>
        <p:grpSpPr bwMode="auto">
          <a:xfrm>
            <a:off x="1614488" y="1270000"/>
            <a:ext cx="3368675" cy="4292600"/>
            <a:chOff x="1017" y="800"/>
            <a:chExt cx="2122" cy="2704"/>
          </a:xfrm>
        </p:grpSpPr>
        <p:sp>
          <p:nvSpPr>
            <p:cNvPr id="4111" name="Line 11"/>
            <p:cNvSpPr>
              <a:spLocks noChangeShapeType="1"/>
            </p:cNvSpPr>
            <p:nvPr/>
          </p:nvSpPr>
          <p:spPr bwMode="auto">
            <a:xfrm flipV="1">
              <a:off x="1035" y="800"/>
              <a:ext cx="0" cy="51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2" name="Line 12"/>
            <p:cNvSpPr>
              <a:spLocks noChangeShapeType="1"/>
            </p:cNvSpPr>
            <p:nvPr/>
          </p:nvSpPr>
          <p:spPr bwMode="auto">
            <a:xfrm>
              <a:off x="1017" y="1309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3" name="Line 13"/>
            <p:cNvSpPr>
              <a:spLocks noChangeShapeType="1"/>
            </p:cNvSpPr>
            <p:nvPr/>
          </p:nvSpPr>
          <p:spPr bwMode="auto">
            <a:xfrm flipV="1">
              <a:off x="3139" y="2571"/>
              <a:ext cx="0" cy="93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4" name="Line 14"/>
            <p:cNvSpPr>
              <a:spLocks noChangeShapeType="1"/>
            </p:cNvSpPr>
            <p:nvPr/>
          </p:nvSpPr>
          <p:spPr bwMode="auto">
            <a:xfrm flipV="1">
              <a:off x="2605" y="2196"/>
              <a:ext cx="0" cy="39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5" name="Line 15"/>
            <p:cNvSpPr>
              <a:spLocks noChangeShapeType="1"/>
            </p:cNvSpPr>
            <p:nvPr/>
          </p:nvSpPr>
          <p:spPr bwMode="auto">
            <a:xfrm>
              <a:off x="2587" y="2589"/>
              <a:ext cx="55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6" name="Line 16"/>
            <p:cNvSpPr>
              <a:spLocks noChangeShapeType="1"/>
            </p:cNvSpPr>
            <p:nvPr/>
          </p:nvSpPr>
          <p:spPr bwMode="auto">
            <a:xfrm flipV="1">
              <a:off x="2083" y="1661"/>
              <a:ext cx="0" cy="55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7" name="Line 17"/>
            <p:cNvSpPr>
              <a:spLocks noChangeShapeType="1"/>
            </p:cNvSpPr>
            <p:nvPr/>
          </p:nvSpPr>
          <p:spPr bwMode="auto">
            <a:xfrm>
              <a:off x="2065" y="2213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8" name="Line 18"/>
            <p:cNvSpPr>
              <a:spLocks noChangeShapeType="1"/>
            </p:cNvSpPr>
            <p:nvPr/>
          </p:nvSpPr>
          <p:spPr bwMode="auto">
            <a:xfrm flipV="1">
              <a:off x="1554" y="1291"/>
              <a:ext cx="0" cy="39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9" name="Line 19"/>
            <p:cNvSpPr>
              <a:spLocks noChangeShapeType="1"/>
            </p:cNvSpPr>
            <p:nvPr/>
          </p:nvSpPr>
          <p:spPr bwMode="auto">
            <a:xfrm>
              <a:off x="1536" y="1678"/>
              <a:ext cx="54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04" name="Group 20"/>
          <p:cNvGrpSpPr>
            <a:grpSpLocks/>
          </p:cNvGrpSpPr>
          <p:nvPr/>
        </p:nvGrpSpPr>
        <p:grpSpPr bwMode="auto">
          <a:xfrm>
            <a:off x="2500313" y="1130300"/>
            <a:ext cx="1849437" cy="947738"/>
            <a:chOff x="1575" y="712"/>
            <a:chExt cx="1165" cy="597"/>
          </a:xfrm>
        </p:grpSpPr>
        <p:sp>
          <p:nvSpPr>
            <p:cNvPr id="4109" name="Arc 21"/>
            <p:cNvSpPr>
              <a:spLocks/>
            </p:cNvSpPr>
            <p:nvPr/>
          </p:nvSpPr>
          <p:spPr bwMode="auto">
            <a:xfrm flipV="1">
              <a:off x="1615" y="938"/>
              <a:ext cx="553" cy="371"/>
            </a:xfrm>
            <a:custGeom>
              <a:avLst/>
              <a:gdLst>
                <a:gd name="T0" fmla="*/ 0 w 23113"/>
                <a:gd name="T1" fmla="*/ 0 h 21600"/>
                <a:gd name="T2" fmla="*/ 0 w 23113"/>
                <a:gd name="T3" fmla="*/ 0 h 21600"/>
                <a:gd name="T4" fmla="*/ 0 w 231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113"/>
                <a:gd name="T10" fmla="*/ 0 h 21600"/>
                <a:gd name="T11" fmla="*/ 23113 w 231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13" h="21600" fill="none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</a:path>
                <a:path w="23113" h="21600" stroke="0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  <a:lnTo>
                    <a:pt x="151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med"/>
              <a:tailEnd type="none" w="lg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110" name="Text Box 22"/>
            <p:cNvSpPr txBox="1">
              <a:spLocks noChangeArrowheads="1"/>
            </p:cNvSpPr>
            <p:nvPr/>
          </p:nvSpPr>
          <p:spPr bwMode="auto">
            <a:xfrm>
              <a:off x="1575" y="712"/>
              <a:ext cx="1165" cy="5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Asad’s WTP</a:t>
              </a:r>
            </a:p>
          </p:txBody>
        </p:sp>
      </p:grpSp>
      <p:sp>
        <p:nvSpPr>
          <p:cNvPr id="88097" name="Rectangle 33"/>
          <p:cNvSpPr>
            <a:spLocks noChangeArrowheads="1"/>
          </p:cNvSpPr>
          <p:nvPr/>
        </p:nvSpPr>
        <p:spPr bwMode="auto">
          <a:xfrm>
            <a:off x="5765800" y="1054100"/>
            <a:ext cx="3067050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40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 b="1" i="1">
                <a:ea typeface="Arial" charset="0"/>
                <a:cs typeface="Arial" charset="0"/>
              </a:rPr>
              <a:t>P</a:t>
            </a:r>
            <a:r>
              <a:rPr lang="en-US" sz="2600">
                <a:ea typeface="Arial" charset="0"/>
                <a:cs typeface="Arial" charset="0"/>
              </a:rPr>
              <a:t> = $260  </a:t>
            </a:r>
          </a:p>
          <a:p>
            <a:pPr>
              <a:spcBef>
                <a:spcPct val="40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Asad’s CS =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$300 – 260 = </a:t>
            </a:r>
            <a:r>
              <a:rPr lang="en-US" sz="2600" u="sng">
                <a:ea typeface="Arial" charset="0"/>
                <a:cs typeface="Arial" charset="0"/>
              </a:rPr>
              <a:t>$40</a:t>
            </a:r>
            <a:endParaRPr lang="en-US" sz="2600">
              <a:ea typeface="Arial" charset="0"/>
              <a:cs typeface="Arial" charset="0"/>
            </a:endParaRPr>
          </a:p>
          <a:p>
            <a:pPr>
              <a:spcBef>
                <a:spcPct val="40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Total CS = </a:t>
            </a:r>
            <a:r>
              <a:rPr lang="en-US" sz="2600" u="sng">
                <a:ea typeface="Arial" charset="0"/>
                <a:cs typeface="Arial" charset="0"/>
              </a:rPr>
              <a:t>$40</a:t>
            </a:r>
            <a:endParaRPr lang="en-US" sz="2600">
              <a:ea typeface="Arial" charset="0"/>
              <a:cs typeface="Arial" charset="0"/>
            </a:endParaRPr>
          </a:p>
        </p:txBody>
      </p:sp>
      <p:sp>
        <p:nvSpPr>
          <p:cNvPr id="88098" name="Line 34"/>
          <p:cNvSpPr>
            <a:spLocks noChangeShapeType="1"/>
          </p:cNvSpPr>
          <p:nvPr/>
        </p:nvSpPr>
        <p:spPr bwMode="auto">
          <a:xfrm>
            <a:off x="1638300" y="2568575"/>
            <a:ext cx="823913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100" name="Rectangle 36"/>
          <p:cNvSpPr>
            <a:spLocks noChangeArrowheads="1"/>
          </p:cNvSpPr>
          <p:nvPr/>
        </p:nvSpPr>
        <p:spPr bwMode="auto">
          <a:xfrm>
            <a:off x="1644650" y="2106613"/>
            <a:ext cx="792163" cy="450850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88101" name="Line 37"/>
          <p:cNvSpPr>
            <a:spLocks noChangeShapeType="1"/>
          </p:cNvSpPr>
          <p:nvPr/>
        </p:nvSpPr>
        <p:spPr bwMode="auto">
          <a:xfrm>
            <a:off x="904875" y="2392363"/>
            <a:ext cx="679450" cy="1698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8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8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97" grpId="0" uiExpand="1" build="p"/>
      <p:bldP spid="88098" grpId="0" animBg="1"/>
      <p:bldP spid="88100" grpId="0" uiExpand="1" animBg="1"/>
      <p:bldP spid="8810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0" y="762000"/>
          <a:ext cx="5900738" cy="571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Worksheet" r:id="rId5" imgW="3175000" imgH="3086100" progId="Excel.Sheet.8">
                  <p:embed/>
                </p:oleObj>
              </mc:Choice>
              <mc:Fallback>
                <p:oleObj name="Worksheet" r:id="rId5" imgW="3175000" imgH="30861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0"/>
                        <a:ext cx="5900738" cy="571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CS and the Demand Curve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393825" y="838200"/>
            <a:ext cx="40322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ea typeface="Arial" charset="0"/>
                <a:cs typeface="Arial" charset="0"/>
              </a:rPr>
              <a:t>P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233988" y="5416550"/>
            <a:ext cx="474662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ea typeface="Arial" charset="0"/>
                <a:cs typeface="Arial" charset="0"/>
              </a:rPr>
              <a:t>Q</a:t>
            </a:r>
          </a:p>
        </p:txBody>
      </p:sp>
      <p:grpSp>
        <p:nvGrpSpPr>
          <p:cNvPr id="5127" name="Group 6"/>
          <p:cNvGrpSpPr>
            <a:grpSpLocks/>
          </p:cNvGrpSpPr>
          <p:nvPr/>
        </p:nvGrpSpPr>
        <p:grpSpPr bwMode="auto">
          <a:xfrm>
            <a:off x="1614488" y="1270000"/>
            <a:ext cx="3368675" cy="4292600"/>
            <a:chOff x="1017" y="800"/>
            <a:chExt cx="2122" cy="2704"/>
          </a:xfrm>
        </p:grpSpPr>
        <p:sp>
          <p:nvSpPr>
            <p:cNvPr id="5139" name="Line 7"/>
            <p:cNvSpPr>
              <a:spLocks noChangeShapeType="1"/>
            </p:cNvSpPr>
            <p:nvPr/>
          </p:nvSpPr>
          <p:spPr bwMode="auto">
            <a:xfrm flipV="1">
              <a:off x="1035" y="800"/>
              <a:ext cx="0" cy="51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0" name="Line 8"/>
            <p:cNvSpPr>
              <a:spLocks noChangeShapeType="1"/>
            </p:cNvSpPr>
            <p:nvPr/>
          </p:nvSpPr>
          <p:spPr bwMode="auto">
            <a:xfrm>
              <a:off x="1017" y="1309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1" name="Line 9"/>
            <p:cNvSpPr>
              <a:spLocks noChangeShapeType="1"/>
            </p:cNvSpPr>
            <p:nvPr/>
          </p:nvSpPr>
          <p:spPr bwMode="auto">
            <a:xfrm flipV="1">
              <a:off x="3139" y="2571"/>
              <a:ext cx="0" cy="93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2" name="Line 10"/>
            <p:cNvSpPr>
              <a:spLocks noChangeShapeType="1"/>
            </p:cNvSpPr>
            <p:nvPr/>
          </p:nvSpPr>
          <p:spPr bwMode="auto">
            <a:xfrm flipV="1">
              <a:off x="2605" y="2196"/>
              <a:ext cx="0" cy="39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3" name="Line 11"/>
            <p:cNvSpPr>
              <a:spLocks noChangeShapeType="1"/>
            </p:cNvSpPr>
            <p:nvPr/>
          </p:nvSpPr>
          <p:spPr bwMode="auto">
            <a:xfrm>
              <a:off x="2587" y="2589"/>
              <a:ext cx="55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4" name="Line 12"/>
            <p:cNvSpPr>
              <a:spLocks noChangeShapeType="1"/>
            </p:cNvSpPr>
            <p:nvPr/>
          </p:nvSpPr>
          <p:spPr bwMode="auto">
            <a:xfrm flipV="1">
              <a:off x="2083" y="1661"/>
              <a:ext cx="0" cy="55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5" name="Line 13"/>
            <p:cNvSpPr>
              <a:spLocks noChangeShapeType="1"/>
            </p:cNvSpPr>
            <p:nvPr/>
          </p:nvSpPr>
          <p:spPr bwMode="auto">
            <a:xfrm>
              <a:off x="2065" y="2213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6" name="Line 14"/>
            <p:cNvSpPr>
              <a:spLocks noChangeShapeType="1"/>
            </p:cNvSpPr>
            <p:nvPr/>
          </p:nvSpPr>
          <p:spPr bwMode="auto">
            <a:xfrm flipV="1">
              <a:off x="1554" y="1291"/>
              <a:ext cx="0" cy="39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7" name="Line 15"/>
            <p:cNvSpPr>
              <a:spLocks noChangeShapeType="1"/>
            </p:cNvSpPr>
            <p:nvPr/>
          </p:nvSpPr>
          <p:spPr bwMode="auto">
            <a:xfrm>
              <a:off x="1536" y="1678"/>
              <a:ext cx="54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286000" y="1143000"/>
            <a:ext cx="2078038" cy="947738"/>
            <a:chOff x="1575" y="712"/>
            <a:chExt cx="1165" cy="597"/>
          </a:xfrm>
        </p:grpSpPr>
        <p:sp>
          <p:nvSpPr>
            <p:cNvPr id="5137" name="Arc 17"/>
            <p:cNvSpPr>
              <a:spLocks/>
            </p:cNvSpPr>
            <p:nvPr/>
          </p:nvSpPr>
          <p:spPr bwMode="auto">
            <a:xfrm flipV="1">
              <a:off x="1615" y="938"/>
              <a:ext cx="553" cy="371"/>
            </a:xfrm>
            <a:custGeom>
              <a:avLst/>
              <a:gdLst>
                <a:gd name="T0" fmla="*/ 0 w 23113"/>
                <a:gd name="T1" fmla="*/ 0 h 21600"/>
                <a:gd name="T2" fmla="*/ 0 w 23113"/>
                <a:gd name="T3" fmla="*/ 0 h 21600"/>
                <a:gd name="T4" fmla="*/ 0 w 231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113"/>
                <a:gd name="T10" fmla="*/ 0 h 21600"/>
                <a:gd name="T11" fmla="*/ 23113 w 231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13" h="21600" fill="none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</a:path>
                <a:path w="23113" h="21600" stroke="0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  <a:lnTo>
                    <a:pt x="151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med"/>
              <a:tailEnd type="none" w="lg" len="med"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138" name="Text Box 18"/>
            <p:cNvSpPr txBox="1">
              <a:spLocks noChangeArrowheads="1"/>
            </p:cNvSpPr>
            <p:nvPr/>
          </p:nvSpPr>
          <p:spPr bwMode="auto">
            <a:xfrm>
              <a:off x="1575" y="712"/>
              <a:ext cx="1165" cy="30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Asad’s WTP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038475" y="1787525"/>
            <a:ext cx="2441575" cy="881063"/>
            <a:chOff x="1914" y="1126"/>
            <a:chExt cx="1538" cy="555"/>
          </a:xfrm>
        </p:grpSpPr>
        <p:sp>
          <p:nvSpPr>
            <p:cNvPr id="5135" name="Arc 20"/>
            <p:cNvSpPr>
              <a:spLocks/>
            </p:cNvSpPr>
            <p:nvPr/>
          </p:nvSpPr>
          <p:spPr bwMode="auto">
            <a:xfrm flipV="1">
              <a:off x="2149" y="1292"/>
              <a:ext cx="601" cy="389"/>
            </a:xfrm>
            <a:custGeom>
              <a:avLst/>
              <a:gdLst>
                <a:gd name="T0" fmla="*/ 0 w 23113"/>
                <a:gd name="T1" fmla="*/ 0 h 21600"/>
                <a:gd name="T2" fmla="*/ 0 w 23113"/>
                <a:gd name="T3" fmla="*/ 0 h 21600"/>
                <a:gd name="T4" fmla="*/ 0 w 231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113"/>
                <a:gd name="T10" fmla="*/ 0 h 21600"/>
                <a:gd name="T11" fmla="*/ 23113 w 231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13" h="21600" fill="none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</a:path>
                <a:path w="23113" h="21600" stroke="0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  <a:lnTo>
                    <a:pt x="151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med"/>
              <a:tailEnd type="none" w="lg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5136" name="Text Box 21"/>
            <p:cNvSpPr txBox="1">
              <a:spLocks noChangeArrowheads="1"/>
            </p:cNvSpPr>
            <p:nvPr/>
          </p:nvSpPr>
          <p:spPr bwMode="auto">
            <a:xfrm>
              <a:off x="1914" y="1126"/>
              <a:ext cx="1538" cy="30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Dekel’s WTP</a:t>
              </a:r>
            </a:p>
          </p:txBody>
        </p:sp>
      </p:grpSp>
      <p:sp>
        <p:nvSpPr>
          <p:cNvPr id="90134" name="Rectangle 22"/>
          <p:cNvSpPr>
            <a:spLocks noChangeArrowheads="1"/>
          </p:cNvSpPr>
          <p:nvPr/>
        </p:nvSpPr>
        <p:spPr bwMode="auto">
          <a:xfrm>
            <a:off x="5765800" y="1054100"/>
            <a:ext cx="3067050" cy="35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40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Instead, suppose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 b="1" i="1">
                <a:ea typeface="Arial" charset="0"/>
                <a:cs typeface="Arial" charset="0"/>
              </a:rPr>
              <a:t>P</a:t>
            </a:r>
            <a:r>
              <a:rPr lang="en-US" sz="2600">
                <a:ea typeface="Arial" charset="0"/>
                <a:cs typeface="Arial" charset="0"/>
              </a:rPr>
              <a:t> = $220  </a:t>
            </a:r>
          </a:p>
          <a:p>
            <a:pPr>
              <a:spcBef>
                <a:spcPct val="40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Flea’s CS =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$300 – 220 = </a:t>
            </a:r>
            <a:r>
              <a:rPr lang="en-US" sz="2600" u="sng">
                <a:ea typeface="Arial" charset="0"/>
                <a:cs typeface="Arial" charset="0"/>
              </a:rPr>
              <a:t>$80</a:t>
            </a:r>
            <a:endParaRPr lang="en-US" sz="2600">
              <a:ea typeface="Arial" charset="0"/>
              <a:cs typeface="Arial" charset="0"/>
            </a:endParaRPr>
          </a:p>
          <a:p>
            <a:pPr>
              <a:spcBef>
                <a:spcPct val="40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Anthony’s CS =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$250 – 220 = </a:t>
            </a:r>
            <a:r>
              <a:rPr lang="en-US" sz="2600" u="sng">
                <a:ea typeface="Arial" charset="0"/>
                <a:cs typeface="Arial" charset="0"/>
              </a:rPr>
              <a:t>$30</a:t>
            </a:r>
            <a:endParaRPr lang="en-US" sz="2600">
              <a:ea typeface="Arial" charset="0"/>
              <a:cs typeface="Arial" charset="0"/>
            </a:endParaRPr>
          </a:p>
          <a:p>
            <a:pPr>
              <a:spcBef>
                <a:spcPct val="40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Total CS = </a:t>
            </a:r>
            <a:r>
              <a:rPr lang="en-US" sz="2600" u="sng">
                <a:ea typeface="Arial" charset="0"/>
                <a:cs typeface="Arial" charset="0"/>
              </a:rPr>
              <a:t>$110</a:t>
            </a:r>
            <a:endParaRPr lang="en-US" sz="2600">
              <a:ea typeface="Arial" charset="0"/>
              <a:cs typeface="Arial" charset="0"/>
            </a:endParaRPr>
          </a:p>
        </p:txBody>
      </p:sp>
      <p:sp>
        <p:nvSpPr>
          <p:cNvPr id="90135" name="Line 23"/>
          <p:cNvSpPr>
            <a:spLocks noChangeShapeType="1"/>
          </p:cNvSpPr>
          <p:nvPr/>
        </p:nvSpPr>
        <p:spPr bwMode="auto">
          <a:xfrm>
            <a:off x="1638300" y="3049588"/>
            <a:ext cx="166687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6" name="Rectangle 24"/>
          <p:cNvSpPr>
            <a:spLocks noChangeArrowheads="1"/>
          </p:cNvSpPr>
          <p:nvPr/>
        </p:nvSpPr>
        <p:spPr bwMode="auto">
          <a:xfrm>
            <a:off x="1644650" y="2106613"/>
            <a:ext cx="792163" cy="931862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90137" name="Line 25"/>
          <p:cNvSpPr>
            <a:spLocks noChangeShapeType="1"/>
          </p:cNvSpPr>
          <p:nvPr/>
        </p:nvSpPr>
        <p:spPr bwMode="auto">
          <a:xfrm>
            <a:off x="855663" y="2965450"/>
            <a:ext cx="728662" cy="777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8" name="Rectangle 26"/>
          <p:cNvSpPr>
            <a:spLocks noChangeArrowheads="1"/>
          </p:cNvSpPr>
          <p:nvPr/>
        </p:nvSpPr>
        <p:spPr bwMode="auto">
          <a:xfrm>
            <a:off x="2436813" y="2692400"/>
            <a:ext cx="849312" cy="346075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0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0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0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0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0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0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0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34" grpId="0" uiExpand="1" build="p"/>
      <p:bldP spid="90135" grpId="0" animBg="1"/>
      <p:bldP spid="90136" grpId="0" uiExpand="1" animBg="1"/>
      <p:bldP spid="90136" grpId="1" uiExpand="1" animBg="1"/>
      <p:bldP spid="90136" grpId="2" animBg="1"/>
      <p:bldP spid="90137" grpId="0" animBg="1"/>
      <p:bldP spid="90138" grpId="0" uiExpand="1" animBg="1"/>
      <p:bldP spid="90138" grpId="1" uiExpand="1" animBg="1"/>
      <p:bldP spid="90138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14313" y="804863"/>
          <a:ext cx="5900737" cy="571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hart" r:id="rId5" imgW="3175000" imgH="3086100" progId="Excel.Sheet.8">
                  <p:embed/>
                </p:oleObj>
              </mc:Choice>
              <mc:Fallback>
                <p:oleObj name="Chart" r:id="rId5" imgW="3175000" imgH="30861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804863"/>
                        <a:ext cx="5900737" cy="571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CS and the Demand Curve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393825" y="838200"/>
            <a:ext cx="40322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ea typeface="Arial" charset="0"/>
                <a:cs typeface="Arial" charset="0"/>
              </a:rPr>
              <a:t>P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233988" y="5416550"/>
            <a:ext cx="474662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ea typeface="Arial" charset="0"/>
                <a:cs typeface="Arial" charset="0"/>
              </a:rPr>
              <a:t>Q</a:t>
            </a:r>
          </a:p>
        </p:txBody>
      </p:sp>
      <p:grpSp>
        <p:nvGrpSpPr>
          <p:cNvPr id="6151" name="Group 6"/>
          <p:cNvGrpSpPr>
            <a:grpSpLocks/>
          </p:cNvGrpSpPr>
          <p:nvPr/>
        </p:nvGrpSpPr>
        <p:grpSpPr bwMode="auto">
          <a:xfrm>
            <a:off x="1614488" y="1270000"/>
            <a:ext cx="3368675" cy="4292600"/>
            <a:chOff x="1017" y="800"/>
            <a:chExt cx="2122" cy="2704"/>
          </a:xfrm>
        </p:grpSpPr>
        <p:sp>
          <p:nvSpPr>
            <p:cNvPr id="6157" name="Line 7"/>
            <p:cNvSpPr>
              <a:spLocks noChangeShapeType="1"/>
            </p:cNvSpPr>
            <p:nvPr/>
          </p:nvSpPr>
          <p:spPr bwMode="auto">
            <a:xfrm flipV="1">
              <a:off x="1035" y="800"/>
              <a:ext cx="0" cy="51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8" name="Line 8"/>
            <p:cNvSpPr>
              <a:spLocks noChangeShapeType="1"/>
            </p:cNvSpPr>
            <p:nvPr/>
          </p:nvSpPr>
          <p:spPr bwMode="auto">
            <a:xfrm>
              <a:off x="1017" y="1309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9" name="Line 9"/>
            <p:cNvSpPr>
              <a:spLocks noChangeShapeType="1"/>
            </p:cNvSpPr>
            <p:nvPr/>
          </p:nvSpPr>
          <p:spPr bwMode="auto">
            <a:xfrm flipV="1">
              <a:off x="3139" y="2571"/>
              <a:ext cx="0" cy="93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0" name="Line 10"/>
            <p:cNvSpPr>
              <a:spLocks noChangeShapeType="1"/>
            </p:cNvSpPr>
            <p:nvPr/>
          </p:nvSpPr>
          <p:spPr bwMode="auto">
            <a:xfrm flipV="1">
              <a:off x="2605" y="2196"/>
              <a:ext cx="0" cy="39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1" name="Line 11"/>
            <p:cNvSpPr>
              <a:spLocks noChangeShapeType="1"/>
            </p:cNvSpPr>
            <p:nvPr/>
          </p:nvSpPr>
          <p:spPr bwMode="auto">
            <a:xfrm>
              <a:off x="2587" y="2589"/>
              <a:ext cx="55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2" name="Line 12"/>
            <p:cNvSpPr>
              <a:spLocks noChangeShapeType="1"/>
            </p:cNvSpPr>
            <p:nvPr/>
          </p:nvSpPr>
          <p:spPr bwMode="auto">
            <a:xfrm flipV="1">
              <a:off x="2083" y="1661"/>
              <a:ext cx="0" cy="55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3" name="Line 13"/>
            <p:cNvSpPr>
              <a:spLocks noChangeShapeType="1"/>
            </p:cNvSpPr>
            <p:nvPr/>
          </p:nvSpPr>
          <p:spPr bwMode="auto">
            <a:xfrm>
              <a:off x="2065" y="2213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4" name="Line 14"/>
            <p:cNvSpPr>
              <a:spLocks noChangeShapeType="1"/>
            </p:cNvSpPr>
            <p:nvPr/>
          </p:nvSpPr>
          <p:spPr bwMode="auto">
            <a:xfrm flipV="1">
              <a:off x="1554" y="1291"/>
              <a:ext cx="0" cy="39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5" name="Line 15"/>
            <p:cNvSpPr>
              <a:spLocks noChangeShapeType="1"/>
            </p:cNvSpPr>
            <p:nvPr/>
          </p:nvSpPr>
          <p:spPr bwMode="auto">
            <a:xfrm>
              <a:off x="1536" y="1678"/>
              <a:ext cx="54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2182" name="Rectangle 22"/>
          <p:cNvSpPr>
            <a:spLocks noChangeArrowheads="1"/>
          </p:cNvSpPr>
          <p:nvPr/>
        </p:nvSpPr>
        <p:spPr bwMode="auto">
          <a:xfrm>
            <a:off x="5386388" y="1203325"/>
            <a:ext cx="2889250" cy="2743200"/>
          </a:xfrm>
          <a:prstGeom prst="rect">
            <a:avLst/>
          </a:prstGeom>
          <a:solidFill>
            <a:srgbClr val="FFFF99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0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 i="1">
                <a:ea typeface="Arial" charset="0"/>
                <a:cs typeface="Arial" charset="0"/>
              </a:rPr>
              <a:t>The lesson:</a:t>
            </a:r>
          </a:p>
          <a:p>
            <a:pPr algn="ctr">
              <a:lnSpc>
                <a:spcPct val="105000"/>
              </a:lnSpc>
              <a:spcBef>
                <a:spcPct val="20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600" i="1">
                <a:ea typeface="Arial" charset="0"/>
                <a:cs typeface="Arial" charset="0"/>
              </a:rPr>
              <a:t>Total CS equals the area under </a:t>
            </a:r>
            <a:br>
              <a:rPr lang="en-US" sz="2600" i="1">
                <a:ea typeface="Arial" charset="0"/>
                <a:cs typeface="Arial" charset="0"/>
              </a:rPr>
            </a:br>
            <a:r>
              <a:rPr lang="en-US" sz="2600" i="1">
                <a:ea typeface="Arial" charset="0"/>
                <a:cs typeface="Arial" charset="0"/>
              </a:rPr>
              <a:t>the demand curve above the price, from 0 to </a:t>
            </a:r>
            <a:r>
              <a:rPr lang="en-US" sz="2600" b="1" i="1">
                <a:ea typeface="Arial" charset="0"/>
                <a:cs typeface="Arial" charset="0"/>
              </a:rPr>
              <a:t>Q</a:t>
            </a:r>
            <a:r>
              <a:rPr lang="en-US" sz="2600" i="1"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6153" name="Line 23"/>
          <p:cNvSpPr>
            <a:spLocks noChangeShapeType="1"/>
          </p:cNvSpPr>
          <p:nvPr/>
        </p:nvSpPr>
        <p:spPr bwMode="auto">
          <a:xfrm>
            <a:off x="1638300" y="3049588"/>
            <a:ext cx="166687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Rectangle 24"/>
          <p:cNvSpPr>
            <a:spLocks noChangeArrowheads="1"/>
          </p:cNvSpPr>
          <p:nvPr/>
        </p:nvSpPr>
        <p:spPr bwMode="auto">
          <a:xfrm>
            <a:off x="1644650" y="2106613"/>
            <a:ext cx="792163" cy="931862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6155" name="Line 25"/>
          <p:cNvSpPr>
            <a:spLocks noChangeShapeType="1"/>
          </p:cNvSpPr>
          <p:nvPr/>
        </p:nvSpPr>
        <p:spPr bwMode="auto">
          <a:xfrm>
            <a:off x="855663" y="2965450"/>
            <a:ext cx="728662" cy="777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6" name="Rectangle 26"/>
          <p:cNvSpPr>
            <a:spLocks noChangeArrowheads="1"/>
          </p:cNvSpPr>
          <p:nvPr/>
        </p:nvSpPr>
        <p:spPr bwMode="auto">
          <a:xfrm>
            <a:off x="2436813" y="2692400"/>
            <a:ext cx="849312" cy="346075"/>
          </a:xfrm>
          <a:prstGeom prst="rect">
            <a:avLst/>
          </a:prstGeom>
          <a:solidFill>
            <a:srgbClr val="00CC99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690938" y="1009650"/>
            <a:ext cx="5076825" cy="5295900"/>
            <a:chOff x="2325" y="636"/>
            <a:chExt cx="3198" cy="3336"/>
          </a:xfrm>
        </p:grpSpPr>
        <p:grpSp>
          <p:nvGrpSpPr>
            <p:cNvPr id="7191" name="Group 2"/>
            <p:cNvGrpSpPr>
              <a:grpSpLocks/>
            </p:cNvGrpSpPr>
            <p:nvPr/>
          </p:nvGrpSpPr>
          <p:grpSpPr bwMode="auto">
            <a:xfrm>
              <a:off x="2386" y="636"/>
              <a:ext cx="3137" cy="3336"/>
              <a:chOff x="2386" y="636"/>
              <a:chExt cx="3137" cy="3336"/>
            </a:xfrm>
          </p:grpSpPr>
          <p:graphicFrame>
            <p:nvGraphicFramePr>
              <p:cNvPr id="7170" name="Object 3"/>
              <p:cNvGraphicFramePr>
                <a:graphicFrameLocks noChangeAspect="1"/>
              </p:cNvGraphicFramePr>
              <p:nvPr/>
            </p:nvGraphicFramePr>
            <p:xfrm>
              <a:off x="2386" y="636"/>
              <a:ext cx="3120" cy="33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71" name="Chart" r:id="rId5" imgW="3073400" imgH="3289300" progId="Excel.Sheet.8">
                      <p:embed/>
                    </p:oleObj>
                  </mc:Choice>
                  <mc:Fallback>
                    <p:oleObj name="Chart" r:id="rId5" imgW="3073400" imgH="3289300" progId="Excel.Sheet.8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86" y="636"/>
                            <a:ext cx="3120" cy="33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193" name="Rectangle 4"/>
              <p:cNvSpPr>
                <a:spLocks noChangeArrowheads="1"/>
              </p:cNvSpPr>
              <p:nvPr/>
            </p:nvSpPr>
            <p:spPr bwMode="auto">
              <a:xfrm>
                <a:off x="2717" y="731"/>
                <a:ext cx="260" cy="3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700" b="1" i="1">
                    <a:ea typeface="Arial" charset="0"/>
                    <a:cs typeface="Arial" charset="0"/>
                  </a:rPr>
                  <a:t>P</a:t>
                </a:r>
              </a:p>
            </p:txBody>
          </p:sp>
          <p:sp>
            <p:nvSpPr>
              <p:cNvPr id="7194" name="Rectangle 5"/>
              <p:cNvSpPr>
                <a:spLocks noChangeArrowheads="1"/>
              </p:cNvSpPr>
              <p:nvPr/>
            </p:nvSpPr>
            <p:spPr bwMode="auto">
              <a:xfrm>
                <a:off x="5218" y="3279"/>
                <a:ext cx="305" cy="3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700" b="1" i="1">
                    <a:ea typeface="Arial" charset="0"/>
                    <a:cs typeface="Arial" charset="0"/>
                  </a:rPr>
                  <a:t>Q</a:t>
                </a:r>
              </a:p>
            </p:txBody>
          </p:sp>
        </p:grpSp>
        <p:sp>
          <p:nvSpPr>
            <p:cNvPr id="7192" name="Text Box 24"/>
            <p:cNvSpPr txBox="1">
              <a:spLocks noChangeArrowheads="1"/>
            </p:cNvSpPr>
            <p:nvPr/>
          </p:nvSpPr>
          <p:spPr bwMode="auto">
            <a:xfrm>
              <a:off x="2325" y="1052"/>
              <a:ext cx="276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$</a:t>
              </a:r>
            </a:p>
          </p:txBody>
        </p:sp>
      </p:grpSp>
      <p:sp>
        <p:nvSpPr>
          <p:cNvPr id="717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76213" y="252413"/>
            <a:ext cx="8769350" cy="6492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300" smtClean="0"/>
              <a:t>CS with Lots of Buyers &amp; a Smooth D Curve</a:t>
            </a: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5068888" y="1054100"/>
            <a:ext cx="34702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ea typeface="Arial" charset="0"/>
                <a:cs typeface="Arial" charset="0"/>
              </a:rPr>
              <a:t>The demand for shoes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7189" name="Line 10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90" name="Rectangle 11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D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6481763" y="3746500"/>
            <a:ext cx="2235200" cy="1547813"/>
            <a:chOff x="4083" y="2360"/>
            <a:chExt cx="1408" cy="975"/>
          </a:xfrm>
        </p:grpSpPr>
        <p:sp>
          <p:nvSpPr>
            <p:cNvPr id="7187" name="Text Box 13"/>
            <p:cNvSpPr txBox="1">
              <a:spLocks noChangeArrowheads="1"/>
            </p:cNvSpPr>
            <p:nvPr/>
          </p:nvSpPr>
          <p:spPr bwMode="auto">
            <a:xfrm>
              <a:off x="4083" y="2360"/>
              <a:ext cx="1408" cy="5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1000s of pairs of shoes</a:t>
              </a:r>
            </a:p>
          </p:txBody>
        </p:sp>
        <p:sp>
          <p:nvSpPr>
            <p:cNvPr id="7188" name="Line 14"/>
            <p:cNvSpPr>
              <a:spLocks noChangeShapeType="1"/>
            </p:cNvSpPr>
            <p:nvPr/>
          </p:nvSpPr>
          <p:spPr bwMode="auto">
            <a:xfrm>
              <a:off x="4989" y="2901"/>
              <a:ext cx="299" cy="43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2298700" y="1098550"/>
            <a:ext cx="2006600" cy="863600"/>
            <a:chOff x="1448" y="692"/>
            <a:chExt cx="1264" cy="544"/>
          </a:xfrm>
        </p:grpSpPr>
        <p:sp>
          <p:nvSpPr>
            <p:cNvPr id="7185" name="Line 16"/>
            <p:cNvSpPr>
              <a:spLocks noChangeShapeType="1"/>
            </p:cNvSpPr>
            <p:nvPr/>
          </p:nvSpPr>
          <p:spPr bwMode="auto">
            <a:xfrm flipV="1">
              <a:off x="2159" y="896"/>
              <a:ext cx="553" cy="105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6" name="Text Box 17"/>
            <p:cNvSpPr txBox="1">
              <a:spLocks noChangeArrowheads="1"/>
            </p:cNvSpPr>
            <p:nvPr/>
          </p:nvSpPr>
          <p:spPr bwMode="auto">
            <a:xfrm>
              <a:off x="1448" y="692"/>
              <a:ext cx="899" cy="5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Price </a:t>
              </a:r>
              <a:br>
                <a:rPr lang="en-US" sz="2500">
                  <a:ea typeface="Arial" charset="0"/>
                  <a:cs typeface="Arial" charset="0"/>
                </a:rPr>
              </a:br>
              <a:r>
                <a:rPr lang="en-US" sz="2500">
                  <a:ea typeface="Arial" charset="0"/>
                  <a:cs typeface="Arial" charset="0"/>
                </a:rPr>
                <a:t>per pair</a:t>
              </a:r>
            </a:p>
          </p:txBody>
        </p:sp>
      </p:grpSp>
      <p:sp>
        <p:nvSpPr>
          <p:cNvPr id="107527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008063"/>
            <a:ext cx="3178175" cy="5118100"/>
          </a:xfrm>
        </p:spPr>
        <p:txBody>
          <a:bodyPr/>
          <a:lstStyle/>
          <a:p>
            <a:pPr marL="0" indent="0" eaLnBrk="1" hangingPunct="1"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At </a:t>
            </a:r>
            <a:r>
              <a:rPr lang="en-US" sz="2600" b="1" i="1" smtClean="0">
                <a:latin typeface="Arial" charset="0"/>
              </a:rPr>
              <a:t>Q</a:t>
            </a:r>
            <a:r>
              <a:rPr lang="en-US" sz="2600" smtClean="0">
                <a:latin typeface="Arial" charset="0"/>
              </a:rPr>
              <a:t> = 5(thousand), the marginal buyer is willing to pay $50 for pair of shoes.  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Suppose </a:t>
            </a:r>
            <a:r>
              <a:rPr lang="en-US" sz="2600" b="1" i="1" smtClean="0">
                <a:latin typeface="Arial" charset="0"/>
              </a:rPr>
              <a:t>P</a:t>
            </a:r>
            <a:r>
              <a:rPr lang="en-US" sz="2600" smtClean="0">
                <a:latin typeface="Arial" charset="0"/>
              </a:rPr>
              <a:t> = $30. 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Then his consumer surplus = $20.  </a:t>
            </a:r>
          </a:p>
          <a:p>
            <a:pPr marL="0" indent="0" eaLnBrk="1" hangingPunct="1">
              <a:buFont typeface="Wingdings" charset="2"/>
              <a:buNone/>
            </a:pPr>
            <a:endParaRPr lang="en-US" sz="2600" smtClean="0">
              <a:latin typeface="Arial" charset="0"/>
            </a:endParaRPr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 flipV="1">
            <a:off x="5151438" y="2486025"/>
            <a:ext cx="0" cy="2957513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40" name="Line 20"/>
          <p:cNvSpPr>
            <a:spLocks noChangeShapeType="1"/>
          </p:cNvSpPr>
          <p:nvPr/>
        </p:nvSpPr>
        <p:spPr bwMode="auto">
          <a:xfrm flipV="1">
            <a:off x="5172075" y="2484438"/>
            <a:ext cx="0" cy="11858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med"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3881438" y="3475038"/>
            <a:ext cx="2398712" cy="393700"/>
            <a:chOff x="2445" y="2189"/>
            <a:chExt cx="1511" cy="248"/>
          </a:xfrm>
        </p:grpSpPr>
        <p:sp>
          <p:nvSpPr>
            <p:cNvPr id="7183" name="Line 19"/>
            <p:cNvSpPr>
              <a:spLocks noChangeShapeType="1"/>
            </p:cNvSpPr>
            <p:nvPr/>
          </p:nvSpPr>
          <p:spPr bwMode="auto">
            <a:xfrm>
              <a:off x="2771" y="2311"/>
              <a:ext cx="1185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4" name="Rectangle 21"/>
            <p:cNvSpPr>
              <a:spLocks noChangeArrowheads="1"/>
            </p:cNvSpPr>
            <p:nvPr/>
          </p:nvSpPr>
          <p:spPr bwMode="auto">
            <a:xfrm>
              <a:off x="2445" y="2189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107543" name="Line 23"/>
          <p:cNvSpPr>
            <a:spLocks noChangeShapeType="1"/>
          </p:cNvSpPr>
          <p:nvPr/>
        </p:nvSpPr>
        <p:spPr bwMode="auto">
          <a:xfrm>
            <a:off x="4586288" y="2484438"/>
            <a:ext cx="573087" cy="0"/>
          </a:xfrm>
          <a:prstGeom prst="line">
            <a:avLst/>
          </a:prstGeom>
          <a:noFill/>
          <a:ln w="12700">
            <a:solidFill>
              <a:srgbClr val="3333FF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0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7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7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10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8" grpId="0"/>
      <p:bldP spid="107527" grpId="0" uiExpand="1" build="p" bldLvl="5"/>
      <p:bldP spid="107538" grpId="0" animBg="1"/>
      <p:bldP spid="107540" grpId="0" animBg="1"/>
      <p:bldP spid="1075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6" name="Group 2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8194" name="Object 3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5" name="Chart" r:id="rId5" imgW="3073400" imgH="3289300" progId="Excel.Sheet.8">
                    <p:embed/>
                  </p:oleObj>
                </mc:Choice>
                <mc:Fallback>
                  <p:oleObj name="Chart" r:id="rId5" imgW="3073400" imgH="3289300" progId="Excel.Sheet.8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4" name="Rectangle 4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8215" name="Rectangle 5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87325" y="252413"/>
            <a:ext cx="8755063" cy="6492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300" smtClean="0"/>
              <a:t>CS with Lots of Buyers &amp; a Smooth D Curve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5068888" y="1054100"/>
            <a:ext cx="34702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ea typeface="Arial" charset="0"/>
                <a:cs typeface="Arial" charset="0"/>
              </a:rPr>
              <a:t>The demand for shoes</a:t>
            </a:r>
          </a:p>
        </p:txBody>
      </p:sp>
      <p:grpSp>
        <p:nvGrpSpPr>
          <p:cNvPr id="8199" name="Group 8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8212" name="Line 9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3" name="Rectangle 10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D</a:t>
              </a:r>
            </a:p>
          </p:txBody>
        </p:sp>
      </p:grpSp>
      <p:sp>
        <p:nvSpPr>
          <p:cNvPr id="113681" name="Rectangle 17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28688"/>
            <a:ext cx="3146425" cy="5570537"/>
          </a:xfrm>
        </p:spPr>
        <p:txBody>
          <a:bodyPr/>
          <a:lstStyle/>
          <a:p>
            <a:pPr marL="0" indent="0" eaLnBrk="1" hangingPunct="1"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CS is the area b/w </a:t>
            </a:r>
            <a:r>
              <a:rPr lang="en-US" sz="2600" b="1" i="1" smtClean="0">
                <a:latin typeface="Arial" charset="0"/>
              </a:rPr>
              <a:t>P</a:t>
            </a:r>
            <a:r>
              <a:rPr lang="en-US" sz="2600" smtClean="0">
                <a:latin typeface="Arial" charset="0"/>
              </a:rPr>
              <a:t>  and the </a:t>
            </a:r>
            <a:r>
              <a:rPr lang="en-US" sz="2600" b="1" i="1" smtClean="0">
                <a:latin typeface="Arial" charset="0"/>
              </a:rPr>
              <a:t>D</a:t>
            </a:r>
            <a:r>
              <a:rPr lang="en-US" sz="2600" smtClean="0">
                <a:latin typeface="Arial" charset="0"/>
              </a:rPr>
              <a:t> curve, from 0 to </a:t>
            </a:r>
            <a:r>
              <a:rPr lang="en-US" sz="2600" b="1" i="1" smtClean="0">
                <a:latin typeface="Arial" charset="0"/>
              </a:rPr>
              <a:t>Q</a:t>
            </a:r>
            <a:r>
              <a:rPr lang="en-US" sz="2600" smtClean="0">
                <a:latin typeface="Arial" charset="0"/>
              </a:rPr>
              <a:t>. 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Recall:  area of </a:t>
            </a:r>
            <a:br>
              <a:rPr lang="en-US" sz="2600" smtClean="0">
                <a:latin typeface="Arial" charset="0"/>
              </a:rPr>
            </a:br>
            <a:r>
              <a:rPr lang="en-US" sz="2600" smtClean="0">
                <a:latin typeface="Arial" charset="0"/>
              </a:rPr>
              <a:t>a triangle equals </a:t>
            </a:r>
            <a:br>
              <a:rPr lang="en-US" sz="2600" smtClean="0">
                <a:latin typeface="Arial" charset="0"/>
              </a:rPr>
            </a:br>
            <a:r>
              <a:rPr lang="en-US" sz="2600" smtClean="0">
                <a:latin typeface="Arial" charset="0"/>
              </a:rPr>
              <a:t>½ x base x height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Height =</a:t>
            </a:r>
            <a:br>
              <a:rPr lang="en-US" sz="2600" smtClean="0">
                <a:latin typeface="Arial" charset="0"/>
              </a:rPr>
            </a:br>
            <a:r>
              <a:rPr lang="en-US" sz="2600" smtClean="0">
                <a:latin typeface="Arial" charset="0"/>
              </a:rPr>
              <a:t>$60 – 30 = </a:t>
            </a:r>
            <a:r>
              <a:rPr lang="en-US" sz="2600" u="sng" smtClean="0">
                <a:latin typeface="Arial" charset="0"/>
              </a:rPr>
              <a:t>$30</a:t>
            </a:r>
            <a:r>
              <a:rPr lang="en-US" sz="2600" smtClean="0">
                <a:latin typeface="Arial" charset="0"/>
              </a:rPr>
              <a:t>. 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So, </a:t>
            </a:r>
            <a:br>
              <a:rPr lang="en-US" sz="2600" smtClean="0">
                <a:latin typeface="Arial" charset="0"/>
              </a:rPr>
            </a:br>
            <a:r>
              <a:rPr lang="en-US" sz="2600" smtClean="0">
                <a:latin typeface="Arial" charset="0"/>
              </a:rPr>
              <a:t>CS = ½ x 15 x $30 </a:t>
            </a:r>
            <a:br>
              <a:rPr lang="en-US" sz="2600" smtClean="0">
                <a:latin typeface="Arial" charset="0"/>
              </a:rPr>
            </a:br>
            <a:r>
              <a:rPr lang="en-US" sz="2600" smtClean="0">
                <a:latin typeface="Arial" charset="0"/>
              </a:rPr>
              <a:t>      = </a:t>
            </a:r>
            <a:r>
              <a:rPr lang="en-US" sz="2600" u="sng" smtClean="0">
                <a:latin typeface="Arial" charset="0"/>
              </a:rPr>
              <a:t>$225</a:t>
            </a:r>
            <a:r>
              <a:rPr lang="en-US" sz="2600" smtClean="0">
                <a:latin typeface="Arial" charset="0"/>
              </a:rPr>
              <a:t>.</a:t>
            </a:r>
          </a:p>
        </p:txBody>
      </p:sp>
      <p:grpSp>
        <p:nvGrpSpPr>
          <p:cNvPr id="8201" name="Group 20"/>
          <p:cNvGrpSpPr>
            <a:grpSpLocks/>
          </p:cNvGrpSpPr>
          <p:nvPr/>
        </p:nvGrpSpPr>
        <p:grpSpPr bwMode="auto">
          <a:xfrm>
            <a:off x="3881438" y="3475038"/>
            <a:ext cx="2398712" cy="393700"/>
            <a:chOff x="2445" y="2189"/>
            <a:chExt cx="1511" cy="248"/>
          </a:xfrm>
        </p:grpSpPr>
        <p:sp>
          <p:nvSpPr>
            <p:cNvPr id="8210" name="Line 21"/>
            <p:cNvSpPr>
              <a:spLocks noChangeShapeType="1"/>
            </p:cNvSpPr>
            <p:nvPr/>
          </p:nvSpPr>
          <p:spPr bwMode="auto">
            <a:xfrm>
              <a:off x="2771" y="2311"/>
              <a:ext cx="1185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1" name="Rectangle 22"/>
            <p:cNvSpPr>
              <a:spLocks noChangeArrowheads="1"/>
            </p:cNvSpPr>
            <p:nvPr/>
          </p:nvSpPr>
          <p:spPr bwMode="auto">
            <a:xfrm>
              <a:off x="2445" y="2189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113687" name="AutoShape 23"/>
          <p:cNvSpPr>
            <a:spLocks noChangeArrowheads="1"/>
          </p:cNvSpPr>
          <p:nvPr/>
        </p:nvSpPr>
        <p:spPr bwMode="auto">
          <a:xfrm>
            <a:off x="4597400" y="1930400"/>
            <a:ext cx="1657350" cy="1733550"/>
          </a:xfrm>
          <a:prstGeom prst="rtTriangle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029325" y="3673475"/>
            <a:ext cx="522288" cy="2473325"/>
            <a:chOff x="3798" y="2314"/>
            <a:chExt cx="329" cy="1558"/>
          </a:xfrm>
        </p:grpSpPr>
        <p:sp>
          <p:nvSpPr>
            <p:cNvPr id="8208" name="Line 25"/>
            <p:cNvSpPr>
              <a:spLocks noChangeShapeType="1"/>
            </p:cNvSpPr>
            <p:nvPr/>
          </p:nvSpPr>
          <p:spPr bwMode="auto">
            <a:xfrm rot="5400000">
              <a:off x="3306" y="2971"/>
              <a:ext cx="1314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9" name="Rectangle 26"/>
            <p:cNvSpPr>
              <a:spLocks noChangeArrowheads="1"/>
            </p:cNvSpPr>
            <p:nvPr/>
          </p:nvSpPr>
          <p:spPr bwMode="auto">
            <a:xfrm>
              <a:off x="3798" y="3624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3808413" y="1895475"/>
            <a:ext cx="735012" cy="1760538"/>
            <a:chOff x="2399" y="1194"/>
            <a:chExt cx="463" cy="1109"/>
          </a:xfrm>
        </p:grpSpPr>
        <p:sp>
          <p:nvSpPr>
            <p:cNvPr id="8206" name="AutoShape 29"/>
            <p:cNvSpPr>
              <a:spLocks/>
            </p:cNvSpPr>
            <p:nvPr/>
          </p:nvSpPr>
          <p:spPr bwMode="auto">
            <a:xfrm>
              <a:off x="2659" y="1194"/>
              <a:ext cx="203" cy="1109"/>
            </a:xfrm>
            <a:prstGeom prst="leftBrace">
              <a:avLst>
                <a:gd name="adj1" fmla="val 74535"/>
                <a:gd name="adj2" fmla="val 50676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8207" name="Text Box 30"/>
            <p:cNvSpPr txBox="1">
              <a:spLocks noChangeArrowheads="1"/>
            </p:cNvSpPr>
            <p:nvPr/>
          </p:nvSpPr>
          <p:spPr bwMode="auto">
            <a:xfrm>
              <a:off x="2399" y="1599"/>
              <a:ext cx="231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i="1">
                  <a:solidFill>
                    <a:srgbClr val="FF0000"/>
                  </a:solidFill>
                  <a:ea typeface="Arial" charset="0"/>
                  <a:cs typeface="Arial" charset="0"/>
                </a:rPr>
                <a:t>h</a:t>
              </a:r>
            </a:p>
          </p:txBody>
        </p:sp>
      </p:grpSp>
      <p:sp>
        <p:nvSpPr>
          <p:cNvPr id="8205" name="Text Box 32"/>
          <p:cNvSpPr txBox="1">
            <a:spLocks noChangeArrowheads="1"/>
          </p:cNvSpPr>
          <p:nvPr/>
        </p:nvSpPr>
        <p:spPr bwMode="auto">
          <a:xfrm>
            <a:off x="3690938" y="1670050"/>
            <a:ext cx="438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ea typeface="Arial" charset="0"/>
                <a:cs typeface="Arial" charset="0"/>
              </a:rPr>
              <a:t>$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3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3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3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3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81" grpId="0" uiExpand="1" build="p" bldLvl="5"/>
      <p:bldP spid="113687" grpId="0" uiExpan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0" name="Group 2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9218" name="Object 3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9" name="Chart" r:id="rId5" imgW="3073400" imgH="3289300" progId="Excel.Sheet.8">
                    <p:embed/>
                  </p:oleObj>
                </mc:Choice>
                <mc:Fallback>
                  <p:oleObj name="Chart" r:id="rId5" imgW="3073400" imgH="3289300" progId="Excel.Sheet.8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43" name="Rectangle 4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9244" name="Rectangle 5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9221" name="AutoShape 15"/>
          <p:cNvSpPr>
            <a:spLocks noChangeArrowheads="1"/>
          </p:cNvSpPr>
          <p:nvPr/>
        </p:nvSpPr>
        <p:spPr bwMode="auto">
          <a:xfrm>
            <a:off x="4597400" y="1930400"/>
            <a:ext cx="1657350" cy="1733550"/>
          </a:xfrm>
          <a:prstGeom prst="rtTriangle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117785" name="AutoShape 25"/>
          <p:cNvSpPr>
            <a:spLocks noChangeArrowheads="1"/>
          </p:cNvSpPr>
          <p:nvPr/>
        </p:nvSpPr>
        <p:spPr bwMode="auto">
          <a:xfrm>
            <a:off x="5722938" y="3106738"/>
            <a:ext cx="528637" cy="554037"/>
          </a:xfrm>
          <a:prstGeom prst="rtTriangle">
            <a:avLst/>
          </a:prstGeom>
          <a:pattFill prst="wdUpDiag">
            <a:fgClr>
              <a:srgbClr val="33CCFF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117786" name="Rectangle 26"/>
          <p:cNvSpPr>
            <a:spLocks noChangeArrowheads="1"/>
          </p:cNvSpPr>
          <p:nvPr/>
        </p:nvSpPr>
        <p:spPr bwMode="auto">
          <a:xfrm>
            <a:off x="4594225" y="3082925"/>
            <a:ext cx="1111250" cy="581025"/>
          </a:xfrm>
          <a:prstGeom prst="rect">
            <a:avLst/>
          </a:prstGeom>
          <a:pattFill prst="wdDnDiag">
            <a:fgClr>
              <a:srgbClr val="00CC99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922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How a Higher Price Reduces CS</a:t>
            </a:r>
          </a:p>
        </p:txBody>
      </p:sp>
      <p:grpSp>
        <p:nvGrpSpPr>
          <p:cNvPr id="9225" name="Group 8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9241" name="Line 9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2" name="Rectangle 10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D</a:t>
              </a:r>
            </a:p>
          </p:txBody>
        </p:sp>
      </p:grpSp>
      <p:sp>
        <p:nvSpPr>
          <p:cNvPr id="117771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28688"/>
            <a:ext cx="3146425" cy="5700712"/>
          </a:xfrm>
        </p:spPr>
        <p:txBody>
          <a:bodyPr/>
          <a:lstStyle/>
          <a:p>
            <a:pPr marL="0" indent="0" eaLnBrk="1" hangingPunct="1">
              <a:spcBef>
                <a:spcPct val="40000"/>
              </a:spcBef>
              <a:buFont typeface="Wingdings" charset="2"/>
              <a:buNone/>
            </a:pPr>
            <a:r>
              <a:rPr lang="en-US" sz="2500" smtClean="0">
                <a:latin typeface="Arial" charset="0"/>
              </a:rPr>
              <a:t>If </a:t>
            </a:r>
            <a:r>
              <a:rPr lang="en-US" sz="2500" b="1" i="1" smtClean="0">
                <a:latin typeface="Arial" charset="0"/>
              </a:rPr>
              <a:t>P</a:t>
            </a:r>
            <a:r>
              <a:rPr lang="en-US" sz="2500" smtClean="0">
                <a:latin typeface="Arial" charset="0"/>
              </a:rPr>
              <a:t> rises to $40, </a:t>
            </a:r>
          </a:p>
          <a:p>
            <a:pPr marL="0" indent="0" eaLnBrk="1" hangingPunct="1">
              <a:spcBef>
                <a:spcPct val="30000"/>
              </a:spcBef>
              <a:buFont typeface="Wingdings" charset="2"/>
              <a:buNone/>
            </a:pPr>
            <a:r>
              <a:rPr lang="en-US" sz="2500" smtClean="0">
                <a:latin typeface="Arial" charset="0"/>
              </a:rPr>
              <a:t>CS = ½ x 10 x $20</a:t>
            </a:r>
            <a:br>
              <a:rPr lang="en-US" sz="2500" smtClean="0">
                <a:latin typeface="Arial" charset="0"/>
              </a:rPr>
            </a:br>
            <a:r>
              <a:rPr lang="en-US" sz="2500" smtClean="0">
                <a:latin typeface="Arial" charset="0"/>
              </a:rPr>
              <a:t>      = $100.</a:t>
            </a:r>
          </a:p>
          <a:p>
            <a:pPr marL="0" indent="0" eaLnBrk="1" hangingPunct="1">
              <a:spcBef>
                <a:spcPct val="40000"/>
              </a:spcBef>
              <a:buFont typeface="Wingdings" charset="2"/>
              <a:buNone/>
            </a:pPr>
            <a:r>
              <a:rPr lang="en-US" sz="2500" smtClean="0">
                <a:latin typeface="Arial" charset="0"/>
              </a:rPr>
              <a:t>Two reasons for the fall in CS.</a:t>
            </a:r>
          </a:p>
        </p:txBody>
      </p:sp>
      <p:sp>
        <p:nvSpPr>
          <p:cNvPr id="9227" name="Line 13"/>
          <p:cNvSpPr>
            <a:spLocks noChangeShapeType="1"/>
          </p:cNvSpPr>
          <p:nvPr/>
        </p:nvSpPr>
        <p:spPr bwMode="auto">
          <a:xfrm>
            <a:off x="4584700" y="3668713"/>
            <a:ext cx="16954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878263" y="2881313"/>
            <a:ext cx="2111375" cy="3265487"/>
            <a:chOff x="2443" y="1815"/>
            <a:chExt cx="1330" cy="2057"/>
          </a:xfrm>
        </p:grpSpPr>
        <p:sp>
          <p:nvSpPr>
            <p:cNvPr id="9236" name="Rectangle 17"/>
            <p:cNvSpPr>
              <a:spLocks noChangeArrowheads="1"/>
            </p:cNvSpPr>
            <p:nvPr/>
          </p:nvSpPr>
          <p:spPr bwMode="auto">
            <a:xfrm>
              <a:off x="3444" y="3624"/>
              <a:ext cx="329" cy="24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grpSp>
          <p:nvGrpSpPr>
            <p:cNvPr id="9237" name="Group 22"/>
            <p:cNvGrpSpPr>
              <a:grpSpLocks/>
            </p:cNvGrpSpPr>
            <p:nvPr/>
          </p:nvGrpSpPr>
          <p:grpSpPr bwMode="auto">
            <a:xfrm>
              <a:off x="2443" y="1815"/>
              <a:ext cx="1160" cy="248"/>
              <a:chOff x="2443" y="1815"/>
              <a:chExt cx="1160" cy="248"/>
            </a:xfrm>
          </p:grpSpPr>
          <p:sp>
            <p:nvSpPr>
              <p:cNvPr id="9239" name="Line 19"/>
              <p:cNvSpPr>
                <a:spLocks noChangeShapeType="1"/>
              </p:cNvSpPr>
              <p:nvPr/>
            </p:nvSpPr>
            <p:spPr bwMode="auto">
              <a:xfrm>
                <a:off x="2769" y="1937"/>
                <a:ext cx="834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40" name="Rectangle 20"/>
              <p:cNvSpPr>
                <a:spLocks noChangeArrowheads="1"/>
              </p:cNvSpPr>
              <p:nvPr/>
            </p:nvSpPr>
            <p:spPr bwMode="auto">
              <a:xfrm>
                <a:off x="2443" y="1815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9238" name="Line 21"/>
            <p:cNvSpPr>
              <a:spLocks noChangeShapeType="1"/>
            </p:cNvSpPr>
            <p:nvPr/>
          </p:nvSpPr>
          <p:spPr bwMode="auto">
            <a:xfrm flipV="1">
              <a:off x="3600" y="1932"/>
              <a:ext cx="0" cy="169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7784" name="AutoShape 24"/>
          <p:cNvSpPr>
            <a:spLocks noChangeArrowheads="1"/>
          </p:cNvSpPr>
          <p:nvPr/>
        </p:nvSpPr>
        <p:spPr bwMode="auto">
          <a:xfrm>
            <a:off x="4592638" y="1924050"/>
            <a:ext cx="1100137" cy="1143000"/>
          </a:xfrm>
          <a:prstGeom prst="rtTriangle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5794375" y="1471613"/>
            <a:ext cx="2630488" cy="1985962"/>
            <a:chOff x="3650" y="927"/>
            <a:chExt cx="1657" cy="1251"/>
          </a:xfrm>
        </p:grpSpPr>
        <p:sp>
          <p:nvSpPr>
            <p:cNvPr id="9234" name="Line 29"/>
            <p:cNvSpPr>
              <a:spLocks noChangeShapeType="1"/>
            </p:cNvSpPr>
            <p:nvPr/>
          </p:nvSpPr>
          <p:spPr bwMode="auto">
            <a:xfrm flipH="1">
              <a:off x="3723" y="1662"/>
              <a:ext cx="516" cy="516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non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5" name="Text Box 27"/>
            <p:cNvSpPr txBox="1">
              <a:spLocks noChangeArrowheads="1"/>
            </p:cNvSpPr>
            <p:nvPr/>
          </p:nvSpPr>
          <p:spPr bwMode="auto">
            <a:xfrm>
              <a:off x="3650" y="927"/>
              <a:ext cx="1657" cy="75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403225" indent="-403225">
                <a:spcBef>
                  <a:spcPct val="50000"/>
                </a:spcBef>
              </a:pPr>
              <a:r>
                <a:rPr lang="en-US">
                  <a:ea typeface="Arial" charset="0"/>
                  <a:cs typeface="Arial" charset="0"/>
                </a:rPr>
                <a:t>1. 	Fall in CS </a:t>
              </a:r>
              <a:br>
                <a:rPr lang="en-US">
                  <a:ea typeface="Arial" charset="0"/>
                  <a:cs typeface="Arial" charset="0"/>
                </a:rPr>
              </a:br>
              <a:r>
                <a:rPr lang="en-US">
                  <a:ea typeface="Arial" charset="0"/>
                  <a:cs typeface="Arial" charset="0"/>
                </a:rPr>
                <a:t>due to buyers leaving market</a:t>
              </a: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777875" y="3514725"/>
            <a:ext cx="4329113" cy="1811338"/>
            <a:chOff x="490" y="2214"/>
            <a:chExt cx="2727" cy="1141"/>
          </a:xfrm>
        </p:grpSpPr>
        <p:sp>
          <p:nvSpPr>
            <p:cNvPr id="9232" name="Line 31"/>
            <p:cNvSpPr>
              <a:spLocks noChangeShapeType="1"/>
            </p:cNvSpPr>
            <p:nvPr/>
          </p:nvSpPr>
          <p:spPr bwMode="auto">
            <a:xfrm flipV="1">
              <a:off x="2252" y="2214"/>
              <a:ext cx="965" cy="523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3" name="Text Box 28"/>
            <p:cNvSpPr txBox="1">
              <a:spLocks noChangeArrowheads="1"/>
            </p:cNvSpPr>
            <p:nvPr/>
          </p:nvSpPr>
          <p:spPr bwMode="auto">
            <a:xfrm>
              <a:off x="490" y="2601"/>
              <a:ext cx="1867" cy="75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CC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403225" indent="-403225">
                <a:spcBef>
                  <a:spcPct val="50000"/>
                </a:spcBef>
              </a:pPr>
              <a:r>
                <a:rPr lang="en-US">
                  <a:ea typeface="Arial" charset="0"/>
                  <a:cs typeface="Arial" charset="0"/>
                </a:rPr>
                <a:t>2. 	Fall in CS due to remaining buyers </a:t>
              </a:r>
              <a:br>
                <a:rPr lang="en-US">
                  <a:ea typeface="Arial" charset="0"/>
                  <a:cs typeface="Arial" charset="0"/>
                </a:rPr>
              </a:br>
              <a:r>
                <a:rPr lang="en-US">
                  <a:ea typeface="Arial" charset="0"/>
                  <a:cs typeface="Arial" charset="0"/>
                </a:rPr>
                <a:t>paying higher </a:t>
              </a:r>
              <a:r>
                <a:rPr lang="en-US" b="1" i="1">
                  <a:ea typeface="Arial" charset="0"/>
                  <a:cs typeface="Arial" charset="0"/>
                </a:rPr>
                <a:t>P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7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7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7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7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85" grpId="0" animBg="1"/>
      <p:bldP spid="117786" grpId="0" animBg="1"/>
      <p:bldP spid="117771" grpId="0" uiExpand="1" build="p" bldLvl="5"/>
      <p:bldP spid="117784" grpId="0" uiExpan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27654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  <p:graphicFrame>
        <p:nvGraphicFramePr>
          <p:cNvPr id="27650" name="Object 67"/>
          <p:cNvGraphicFramePr>
            <a:graphicFrameLocks noChangeAspect="1"/>
          </p:cNvGraphicFramePr>
          <p:nvPr/>
        </p:nvGraphicFramePr>
        <p:xfrm>
          <a:off x="4070350" y="906463"/>
          <a:ext cx="4821238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Chart" r:id="rId5" imgW="2946400" imgH="3213100" progId="Excel.Sheet.8">
                  <p:embed/>
                </p:oleObj>
              </mc:Choice>
              <mc:Fallback>
                <p:oleObj name="Chart" r:id="rId5" imgW="2946400" imgH="3213100" progId="Excel.Sheet.8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0350" y="906463"/>
                        <a:ext cx="4821238" cy="579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27655" name="Text Box 68" descr="Wide upward diagonal"/>
          <p:cNvSpPr txBox="1">
            <a:spLocks noChangeArrowheads="1"/>
          </p:cNvSpPr>
          <p:nvPr/>
        </p:nvSpPr>
        <p:spPr bwMode="auto">
          <a:xfrm>
            <a:off x="4198938" y="1054100"/>
            <a:ext cx="592137" cy="50323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700" b="1" i="1">
                <a:ea typeface="Arial" charset="0"/>
                <a:cs typeface="Arial" charset="0"/>
              </a:rPr>
              <a:t>P</a:t>
            </a:r>
          </a:p>
        </p:txBody>
      </p:sp>
      <p:sp useBgFill="1">
        <p:nvSpPr>
          <p:cNvPr id="27656" name="Text Box 70" descr="Wide upward diagonal"/>
          <p:cNvSpPr txBox="1">
            <a:spLocks noChangeArrowheads="1"/>
          </p:cNvSpPr>
          <p:nvPr/>
        </p:nvSpPr>
        <p:spPr bwMode="auto">
          <a:xfrm>
            <a:off x="8277225" y="6051550"/>
            <a:ext cx="592138" cy="4111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t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700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27657" name="Text Box 71"/>
          <p:cNvSpPr txBox="1">
            <a:spLocks noChangeArrowheads="1"/>
          </p:cNvSpPr>
          <p:nvPr/>
        </p:nvSpPr>
        <p:spPr bwMode="auto">
          <a:xfrm>
            <a:off x="5251450" y="796925"/>
            <a:ext cx="29098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i="1">
                <a:ea typeface="Arial" charset="0"/>
                <a:cs typeface="Arial" charset="0"/>
              </a:rPr>
              <a:t>demand curve</a:t>
            </a:r>
          </a:p>
        </p:txBody>
      </p:sp>
      <p:sp>
        <p:nvSpPr>
          <p:cNvPr id="12" name="Rectangle 92"/>
          <p:cNvSpPr>
            <a:spLocks noChangeArrowheads="1"/>
          </p:cNvSpPr>
          <p:nvPr/>
        </p:nvSpPr>
        <p:spPr bwMode="auto">
          <a:xfrm>
            <a:off x="425450" y="1295400"/>
            <a:ext cx="31369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463550" indent="-463550">
              <a:spcBef>
                <a:spcPct val="30000"/>
              </a:spcBef>
              <a:buClr>
                <a:srgbClr val="003399"/>
              </a:buClr>
              <a:buSzPct val="120000"/>
              <a:buFont typeface="Wingdings" charset="2"/>
              <a:buNone/>
            </a:pPr>
            <a:r>
              <a:rPr lang="en-US" sz="2500" b="1">
                <a:solidFill>
                  <a:srgbClr val="339966"/>
                </a:solidFill>
              </a:rPr>
              <a:t>A.</a:t>
            </a:r>
            <a:r>
              <a:rPr lang="en-US" sz="2600" b="1">
                <a:solidFill>
                  <a:srgbClr val="339966"/>
                </a:solidFill>
              </a:rPr>
              <a:t> </a:t>
            </a:r>
            <a:r>
              <a:rPr lang="en-US" sz="2600">
                <a:solidFill>
                  <a:srgbClr val="339966"/>
                </a:solidFill>
              </a:rPr>
              <a:t>	</a:t>
            </a:r>
            <a:r>
              <a:rPr lang="en-US" sz="2600"/>
              <a:t>Find marginal buyer’s WTP at </a:t>
            </a:r>
            <a:br>
              <a:rPr lang="en-US" sz="2600"/>
            </a:br>
            <a:r>
              <a:rPr lang="en-US" sz="2600" b="1" i="1"/>
              <a:t>Q</a:t>
            </a:r>
            <a:r>
              <a:rPr lang="en-US" sz="2600"/>
              <a:t> = 10. </a:t>
            </a:r>
          </a:p>
          <a:p>
            <a:pPr marL="463550" indent="-463550">
              <a:spcBef>
                <a:spcPct val="25000"/>
              </a:spcBef>
              <a:buClr>
                <a:srgbClr val="003399"/>
              </a:buClr>
              <a:buSzPct val="120000"/>
              <a:buFont typeface="Wingdings" charset="2"/>
              <a:buNone/>
            </a:pPr>
            <a:r>
              <a:rPr lang="en-US" sz="2500" b="1">
                <a:solidFill>
                  <a:srgbClr val="339966"/>
                </a:solidFill>
              </a:rPr>
              <a:t>B.</a:t>
            </a:r>
            <a:r>
              <a:rPr lang="en-US" sz="2600">
                <a:solidFill>
                  <a:srgbClr val="339966"/>
                </a:solidFill>
              </a:rPr>
              <a:t>	</a:t>
            </a:r>
            <a:r>
              <a:rPr lang="en-US" sz="2600"/>
              <a:t>Find CS for </a:t>
            </a:r>
            <a:br>
              <a:rPr lang="en-US" sz="2600"/>
            </a:br>
            <a:r>
              <a:rPr lang="en-US" sz="2600" b="1" i="1"/>
              <a:t>P</a:t>
            </a:r>
            <a:r>
              <a:rPr lang="en-US" sz="2600"/>
              <a:t> = $30.</a:t>
            </a:r>
          </a:p>
        </p:txBody>
      </p:sp>
      <p:sp>
        <p:nvSpPr>
          <p:cNvPr id="13" name="Rectangle 93"/>
          <p:cNvSpPr>
            <a:spLocks noChangeArrowheads="1"/>
          </p:cNvSpPr>
          <p:nvPr/>
        </p:nvSpPr>
        <p:spPr bwMode="auto">
          <a:xfrm>
            <a:off x="530225" y="3444875"/>
            <a:ext cx="3775075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45000"/>
              </a:spcBef>
              <a:buClr>
                <a:srgbClr val="003399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Suppose </a:t>
            </a:r>
            <a:r>
              <a:rPr lang="en-US" sz="2600" b="1" i="1">
                <a:ea typeface="Arial" charset="0"/>
                <a:cs typeface="Arial" charset="0"/>
              </a:rPr>
              <a:t>P</a:t>
            </a:r>
            <a:r>
              <a:rPr lang="en-US" sz="2600">
                <a:ea typeface="Arial" charset="0"/>
                <a:cs typeface="Arial" charset="0"/>
              </a:rPr>
              <a:t> falls to $20.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How much will CS increase due to… </a:t>
            </a:r>
            <a:endParaRPr lang="en-US" sz="2600" b="1">
              <a:solidFill>
                <a:srgbClr val="008080"/>
              </a:solidFill>
              <a:ea typeface="Arial" charset="0"/>
              <a:cs typeface="Arial" charset="0"/>
            </a:endParaRPr>
          </a:p>
        </p:txBody>
      </p:sp>
      <p:sp>
        <p:nvSpPr>
          <p:cNvPr id="14" name="Rectangle 94"/>
          <p:cNvSpPr>
            <a:spLocks noChangeArrowheads="1"/>
          </p:cNvSpPr>
          <p:nvPr/>
        </p:nvSpPr>
        <p:spPr bwMode="auto">
          <a:xfrm>
            <a:off x="533400" y="4724400"/>
            <a:ext cx="3775075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463550" indent="-463550">
              <a:spcBef>
                <a:spcPct val="20000"/>
              </a:spcBef>
              <a:buClr>
                <a:srgbClr val="003399"/>
              </a:buClr>
              <a:buSzPct val="120000"/>
              <a:buFont typeface="Wingdings" charset="2"/>
              <a:buNone/>
            </a:pPr>
            <a:r>
              <a:rPr lang="en-US" sz="2500" b="1">
                <a:solidFill>
                  <a:srgbClr val="339966"/>
                </a:solidFill>
                <a:ea typeface="Arial" charset="0"/>
                <a:cs typeface="Arial" charset="0"/>
              </a:rPr>
              <a:t>C.</a:t>
            </a:r>
            <a:r>
              <a:rPr lang="en-US" sz="2600" b="1">
                <a:solidFill>
                  <a:srgbClr val="339966"/>
                </a:solidFill>
                <a:ea typeface="Arial" charset="0"/>
                <a:cs typeface="Arial" charset="0"/>
              </a:rPr>
              <a:t> </a:t>
            </a:r>
            <a:r>
              <a:rPr lang="en-US" sz="2600">
                <a:solidFill>
                  <a:srgbClr val="339966"/>
                </a:solidFill>
                <a:ea typeface="Arial" charset="0"/>
                <a:cs typeface="Arial" charset="0"/>
              </a:rPr>
              <a:t>	</a:t>
            </a:r>
            <a:r>
              <a:rPr lang="en-US" sz="2600">
                <a:ea typeface="Arial" charset="0"/>
                <a:cs typeface="Arial" charset="0"/>
              </a:rPr>
              <a:t>buyers entering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the market</a:t>
            </a:r>
          </a:p>
          <a:p>
            <a:pPr marL="463550" indent="-463550">
              <a:spcBef>
                <a:spcPct val="20000"/>
              </a:spcBef>
              <a:buClr>
                <a:srgbClr val="003399"/>
              </a:buClr>
              <a:buSzPct val="120000"/>
              <a:buFont typeface="Wingdings" charset="2"/>
              <a:buNone/>
            </a:pPr>
            <a:r>
              <a:rPr lang="en-US" sz="2500" b="1">
                <a:solidFill>
                  <a:srgbClr val="339966"/>
                </a:solidFill>
                <a:ea typeface="Arial" charset="0"/>
                <a:cs typeface="Arial" charset="0"/>
              </a:rPr>
              <a:t>D.</a:t>
            </a:r>
            <a:r>
              <a:rPr lang="en-US" sz="2600">
                <a:solidFill>
                  <a:srgbClr val="339966"/>
                </a:solidFill>
                <a:ea typeface="Arial" charset="0"/>
                <a:cs typeface="Arial" charset="0"/>
              </a:rPr>
              <a:t>	</a:t>
            </a:r>
            <a:r>
              <a:rPr lang="en-US" sz="2600">
                <a:ea typeface="Arial" charset="0"/>
                <a:cs typeface="Arial" charset="0"/>
              </a:rPr>
              <a:t>existing buyers paying lower price</a:t>
            </a:r>
          </a:p>
        </p:txBody>
      </p:sp>
      <p:sp>
        <p:nvSpPr>
          <p:cNvPr id="27661" name="Text Box 10"/>
          <p:cNvSpPr txBox="1">
            <a:spLocks noChangeArrowheads="1"/>
          </p:cNvSpPr>
          <p:nvPr/>
        </p:nvSpPr>
        <p:spPr bwMode="auto">
          <a:xfrm>
            <a:off x="4035425" y="1547813"/>
            <a:ext cx="438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ea typeface="Arial" charset="0"/>
                <a:cs typeface="Arial" charset="0"/>
              </a:rPr>
              <a:t>$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1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Consumer surplus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bldLvl="5"/>
      <p:bldP spid="13" grpId="0"/>
      <p:bldP spid="1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1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</a:t>
            </a:r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  <p:graphicFrame>
        <p:nvGraphicFramePr>
          <p:cNvPr id="28674" name="Object 8"/>
          <p:cNvGraphicFramePr>
            <a:graphicFrameLocks noChangeAspect="1"/>
          </p:cNvGraphicFramePr>
          <p:nvPr/>
        </p:nvGraphicFramePr>
        <p:xfrm>
          <a:off x="4070350" y="906463"/>
          <a:ext cx="4821238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Chart" r:id="rId5" imgW="2946400" imgH="3213100" progId="Excel.Sheet.8">
                  <p:embed/>
                </p:oleObj>
              </mc:Choice>
              <mc:Fallback>
                <p:oleObj name="Chart" r:id="rId5" imgW="2946400" imgH="3213100" progId="Excel.Shee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0350" y="906463"/>
                        <a:ext cx="4821238" cy="579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28680" name="Text Box 9" descr="Wide upward diagonal"/>
          <p:cNvSpPr txBox="1">
            <a:spLocks noChangeArrowheads="1"/>
          </p:cNvSpPr>
          <p:nvPr/>
        </p:nvSpPr>
        <p:spPr bwMode="auto">
          <a:xfrm>
            <a:off x="4198938" y="1054100"/>
            <a:ext cx="592137" cy="50323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700" b="1" i="1">
                <a:ea typeface="Arial" charset="0"/>
                <a:cs typeface="Arial" charset="0"/>
              </a:rPr>
              <a:t>P</a:t>
            </a:r>
          </a:p>
        </p:txBody>
      </p:sp>
      <p:sp>
        <p:nvSpPr>
          <p:cNvPr id="28681" name="Text Box 10"/>
          <p:cNvSpPr txBox="1">
            <a:spLocks noChangeArrowheads="1"/>
          </p:cNvSpPr>
          <p:nvPr/>
        </p:nvSpPr>
        <p:spPr bwMode="auto">
          <a:xfrm>
            <a:off x="4035425" y="1547813"/>
            <a:ext cx="438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ea typeface="Arial" charset="0"/>
                <a:cs typeface="Arial" charset="0"/>
              </a:rPr>
              <a:t>$</a:t>
            </a:r>
          </a:p>
        </p:txBody>
      </p:sp>
      <p:sp useBgFill="1">
        <p:nvSpPr>
          <p:cNvPr id="28682" name="Text Box 11" descr="Wide upward diagonal"/>
          <p:cNvSpPr txBox="1">
            <a:spLocks noChangeArrowheads="1"/>
          </p:cNvSpPr>
          <p:nvPr/>
        </p:nvSpPr>
        <p:spPr bwMode="auto">
          <a:xfrm>
            <a:off x="8277225" y="6051550"/>
            <a:ext cx="592138" cy="4111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t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700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28683" name="Text Box 12"/>
          <p:cNvSpPr txBox="1">
            <a:spLocks noChangeArrowheads="1"/>
          </p:cNvSpPr>
          <p:nvPr/>
        </p:nvSpPr>
        <p:spPr bwMode="auto">
          <a:xfrm>
            <a:off x="5251450" y="796925"/>
            <a:ext cx="29098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i="1">
                <a:ea typeface="Arial" charset="0"/>
                <a:cs typeface="Arial" charset="0"/>
              </a:rPr>
              <a:t>demand curve</a:t>
            </a:r>
          </a:p>
        </p:txBody>
      </p: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4240213" y="3848100"/>
            <a:ext cx="3890962" cy="2679700"/>
            <a:chOff x="2645" y="2193"/>
            <a:chExt cx="2451" cy="1688"/>
          </a:xfrm>
        </p:grpSpPr>
        <p:grpSp>
          <p:nvGrpSpPr>
            <p:cNvPr id="28697" name="Group 14"/>
            <p:cNvGrpSpPr>
              <a:grpSpLocks/>
            </p:cNvGrpSpPr>
            <p:nvPr/>
          </p:nvGrpSpPr>
          <p:grpSpPr bwMode="auto">
            <a:xfrm>
              <a:off x="2645" y="2193"/>
              <a:ext cx="2280" cy="248"/>
              <a:chOff x="2645" y="2193"/>
              <a:chExt cx="2280" cy="248"/>
            </a:xfrm>
          </p:grpSpPr>
          <p:sp>
            <p:nvSpPr>
              <p:cNvPr id="28701" name="Line 15"/>
              <p:cNvSpPr>
                <a:spLocks noChangeShapeType="1"/>
              </p:cNvSpPr>
              <p:nvPr/>
            </p:nvSpPr>
            <p:spPr bwMode="auto">
              <a:xfrm>
                <a:off x="2971" y="2319"/>
                <a:ext cx="195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02" name="Rectangle 16"/>
              <p:cNvSpPr>
                <a:spLocks noChangeArrowheads="1"/>
              </p:cNvSpPr>
              <p:nvPr/>
            </p:nvSpPr>
            <p:spPr bwMode="auto">
              <a:xfrm>
                <a:off x="2645" y="2193"/>
                <a:ext cx="329" cy="24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28698" name="Group 17"/>
            <p:cNvGrpSpPr>
              <a:grpSpLocks/>
            </p:cNvGrpSpPr>
            <p:nvPr/>
          </p:nvGrpSpPr>
          <p:grpSpPr bwMode="auto">
            <a:xfrm>
              <a:off x="4767" y="2323"/>
              <a:ext cx="329" cy="1558"/>
              <a:chOff x="3798" y="2314"/>
              <a:chExt cx="329" cy="1558"/>
            </a:xfrm>
          </p:grpSpPr>
          <p:sp>
            <p:nvSpPr>
              <p:cNvPr id="28699" name="Line 18"/>
              <p:cNvSpPr>
                <a:spLocks noChangeShapeType="1"/>
              </p:cNvSpPr>
              <p:nvPr/>
            </p:nvSpPr>
            <p:spPr bwMode="auto">
              <a:xfrm rot="5400000">
                <a:off x="3306" y="2971"/>
                <a:ext cx="131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00" name="Rectangle 19"/>
              <p:cNvSpPr>
                <a:spLocks noChangeArrowheads="1"/>
              </p:cNvSpPr>
              <p:nvPr/>
            </p:nvSpPr>
            <p:spPr bwMode="auto">
              <a:xfrm>
                <a:off x="3798" y="3624"/>
                <a:ext cx="329" cy="24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</p:grp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4883150" y="2266950"/>
            <a:ext cx="1454150" cy="869950"/>
          </a:xfrm>
          <a:prstGeom prst="rtTriangle">
            <a:avLst/>
          </a:prstGeom>
          <a:solidFill>
            <a:srgbClr val="3366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grpSp>
        <p:nvGrpSpPr>
          <p:cNvPr id="19" name="Group 21"/>
          <p:cNvGrpSpPr>
            <a:grpSpLocks/>
          </p:cNvGrpSpPr>
          <p:nvPr/>
        </p:nvGrpSpPr>
        <p:grpSpPr bwMode="auto">
          <a:xfrm>
            <a:off x="4222750" y="2944813"/>
            <a:ext cx="2425700" cy="3598862"/>
            <a:chOff x="2646" y="1615"/>
            <a:chExt cx="1528" cy="2267"/>
          </a:xfrm>
        </p:grpSpPr>
        <p:sp>
          <p:nvSpPr>
            <p:cNvPr id="28692" name="Rectangle 22"/>
            <p:cNvSpPr>
              <a:spLocks noChangeArrowheads="1"/>
            </p:cNvSpPr>
            <p:nvPr/>
          </p:nvSpPr>
          <p:spPr bwMode="auto">
            <a:xfrm>
              <a:off x="3845" y="3634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grpSp>
          <p:nvGrpSpPr>
            <p:cNvPr id="28693" name="Group 23"/>
            <p:cNvGrpSpPr>
              <a:grpSpLocks/>
            </p:cNvGrpSpPr>
            <p:nvPr/>
          </p:nvGrpSpPr>
          <p:grpSpPr bwMode="auto">
            <a:xfrm>
              <a:off x="2646" y="1615"/>
              <a:ext cx="1361" cy="248"/>
              <a:chOff x="2646" y="1615"/>
              <a:chExt cx="1361" cy="248"/>
            </a:xfrm>
          </p:grpSpPr>
          <p:sp>
            <p:nvSpPr>
              <p:cNvPr id="28695" name="Line 24"/>
              <p:cNvSpPr>
                <a:spLocks noChangeShapeType="1"/>
              </p:cNvSpPr>
              <p:nvPr/>
            </p:nvSpPr>
            <p:spPr bwMode="auto">
              <a:xfrm flipV="1">
                <a:off x="2972" y="1737"/>
                <a:ext cx="1035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96" name="Rectangle 25"/>
              <p:cNvSpPr>
                <a:spLocks noChangeArrowheads="1"/>
              </p:cNvSpPr>
              <p:nvPr/>
            </p:nvSpPr>
            <p:spPr bwMode="auto">
              <a:xfrm>
                <a:off x="2646" y="1615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28694" name="Line 26"/>
            <p:cNvSpPr>
              <a:spLocks noChangeShapeType="1"/>
            </p:cNvSpPr>
            <p:nvPr/>
          </p:nvSpPr>
          <p:spPr bwMode="auto">
            <a:xfrm flipV="1">
              <a:off x="4003" y="1732"/>
              <a:ext cx="0" cy="190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AutoShape 27"/>
          <p:cNvSpPr>
            <a:spLocks noChangeArrowheads="1"/>
          </p:cNvSpPr>
          <p:nvPr/>
        </p:nvSpPr>
        <p:spPr bwMode="auto">
          <a:xfrm>
            <a:off x="6397625" y="3175000"/>
            <a:ext cx="1401763" cy="863600"/>
          </a:xfrm>
          <a:prstGeom prst="rtTriangle">
            <a:avLst/>
          </a:prstGeom>
          <a:pattFill prst="wdUpDiag">
            <a:fgClr>
              <a:srgbClr val="33CCFF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4889500" y="3152775"/>
            <a:ext cx="1476375" cy="885825"/>
          </a:xfrm>
          <a:prstGeom prst="rect">
            <a:avLst/>
          </a:prstGeom>
          <a:pattFill prst="wdDnDiag">
            <a:fgClr>
              <a:srgbClr val="00CC99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409575" y="1371600"/>
            <a:ext cx="3775075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404813" indent="-404813">
              <a:spcBef>
                <a:spcPct val="40000"/>
              </a:spcBef>
              <a:buClr>
                <a:srgbClr val="003399"/>
              </a:buClr>
              <a:buSzPct val="120000"/>
              <a:buFont typeface="Wingdings" charset="2"/>
              <a:buNone/>
            </a:pPr>
            <a:r>
              <a:rPr lang="en-US" sz="2500" b="1">
                <a:solidFill>
                  <a:srgbClr val="339966"/>
                </a:solidFill>
              </a:rPr>
              <a:t>A.	</a:t>
            </a:r>
            <a:r>
              <a:rPr lang="en-US" sz="2600"/>
              <a:t>At </a:t>
            </a:r>
            <a:r>
              <a:rPr lang="en-US" sz="2600" b="1" i="1"/>
              <a:t>Q</a:t>
            </a:r>
            <a:r>
              <a:rPr lang="en-US" sz="2600"/>
              <a:t> = 10, marginal buyer’s WTP is </a:t>
            </a:r>
            <a:r>
              <a:rPr lang="en-US" sz="2600" u="sng"/>
              <a:t>$30</a:t>
            </a:r>
            <a:r>
              <a:rPr lang="en-US" sz="2600"/>
              <a:t>.</a:t>
            </a:r>
          </a:p>
          <a:p>
            <a:pPr marL="404813" indent="-404813">
              <a:spcBef>
                <a:spcPct val="40000"/>
              </a:spcBef>
              <a:buClr>
                <a:srgbClr val="003399"/>
              </a:buClr>
              <a:buSzPct val="120000"/>
              <a:buFont typeface="Wingdings" charset="2"/>
              <a:buNone/>
            </a:pPr>
            <a:r>
              <a:rPr lang="en-US" sz="2500" b="1">
                <a:solidFill>
                  <a:srgbClr val="339966"/>
                </a:solidFill>
              </a:rPr>
              <a:t>B.</a:t>
            </a:r>
            <a:r>
              <a:rPr lang="en-US" sz="2500">
                <a:solidFill>
                  <a:srgbClr val="339966"/>
                </a:solidFill>
              </a:rPr>
              <a:t>	</a:t>
            </a:r>
            <a:r>
              <a:rPr lang="en-US" sz="2600"/>
              <a:t>CS = ½ x 10 x $10 </a:t>
            </a:r>
            <a:br>
              <a:rPr lang="en-US" sz="2600"/>
            </a:br>
            <a:r>
              <a:rPr lang="en-US" sz="2600"/>
              <a:t>= </a:t>
            </a:r>
            <a:r>
              <a:rPr lang="en-US" sz="2600" u="sng"/>
              <a:t>$50</a:t>
            </a: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474663" y="3302000"/>
            <a:ext cx="343535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45000"/>
              </a:spcBef>
              <a:buClr>
                <a:srgbClr val="003399"/>
              </a:buClr>
              <a:buSzPct val="120000"/>
              <a:buFont typeface="Wingdings" charset="2"/>
              <a:buNone/>
            </a:pPr>
            <a:r>
              <a:rPr lang="en-US" sz="2600" b="1" i="1">
                <a:ea typeface="Arial" charset="0"/>
                <a:cs typeface="Arial" charset="0"/>
              </a:rPr>
              <a:t>P</a:t>
            </a:r>
            <a:r>
              <a:rPr lang="en-US" sz="2600">
                <a:ea typeface="Arial" charset="0"/>
                <a:cs typeface="Arial" charset="0"/>
              </a:rPr>
              <a:t>  falls to $20.</a:t>
            </a:r>
            <a:endParaRPr lang="en-US" sz="2600" b="1">
              <a:solidFill>
                <a:srgbClr val="008080"/>
              </a:solidFill>
              <a:ea typeface="Arial" charset="0"/>
              <a:cs typeface="Arial" charset="0"/>
            </a:endParaRPr>
          </a:p>
        </p:txBody>
      </p:sp>
      <p:sp>
        <p:nvSpPr>
          <p:cNvPr id="29" name="Rectangle 35"/>
          <p:cNvSpPr>
            <a:spLocks noChangeArrowheads="1"/>
          </p:cNvSpPr>
          <p:nvPr/>
        </p:nvSpPr>
        <p:spPr bwMode="auto">
          <a:xfrm>
            <a:off x="444500" y="3868738"/>
            <a:ext cx="37750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404813" indent="-404813">
              <a:spcBef>
                <a:spcPct val="40000"/>
              </a:spcBef>
              <a:buClr>
                <a:srgbClr val="003399"/>
              </a:buClr>
              <a:buSzPct val="120000"/>
              <a:buFont typeface="Wingdings" charset="2"/>
              <a:buNone/>
            </a:pPr>
            <a:r>
              <a:rPr lang="en-US" sz="2500" b="1">
                <a:solidFill>
                  <a:srgbClr val="339966"/>
                </a:solidFill>
                <a:ea typeface="Arial" charset="0"/>
                <a:cs typeface="Arial" charset="0"/>
              </a:rPr>
              <a:t>C. </a:t>
            </a:r>
            <a:r>
              <a:rPr lang="en-US" sz="2600">
                <a:ea typeface="Arial" charset="0"/>
                <a:cs typeface="Arial" charset="0"/>
              </a:rPr>
              <a:t>CS for the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additional buyers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= ½ x 10 x $10 = </a:t>
            </a:r>
            <a:r>
              <a:rPr lang="en-US" sz="2600" u="sng">
                <a:ea typeface="Arial" charset="0"/>
                <a:cs typeface="Arial" charset="0"/>
              </a:rPr>
              <a:t>$50</a:t>
            </a:r>
          </a:p>
          <a:p>
            <a:pPr marL="404813" indent="-404813">
              <a:spcBef>
                <a:spcPct val="40000"/>
              </a:spcBef>
              <a:buClr>
                <a:srgbClr val="003399"/>
              </a:buClr>
              <a:buSzPct val="120000"/>
              <a:buFont typeface="Wingdings" charset="2"/>
              <a:buNone/>
            </a:pPr>
            <a:r>
              <a:rPr lang="en-US" sz="2500" b="1">
                <a:solidFill>
                  <a:srgbClr val="339966"/>
                </a:solidFill>
                <a:ea typeface="Arial" charset="0"/>
                <a:cs typeface="Arial" charset="0"/>
              </a:rPr>
              <a:t>D. </a:t>
            </a:r>
            <a:r>
              <a:rPr lang="en-US" sz="2600">
                <a:ea typeface="Arial" charset="0"/>
                <a:cs typeface="Arial" charset="0"/>
              </a:rPr>
              <a:t>Increase in CS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on initial 10 units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= 10 x $10 = </a:t>
            </a:r>
            <a:r>
              <a:rPr lang="en-US" sz="2600" u="sng">
                <a:ea typeface="Arial" charset="0"/>
                <a:cs typeface="Arial" charset="0"/>
              </a:rPr>
              <a:t>$100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5" grpId="0" uiExpand="1" animBg="1"/>
      <p:bldP spid="26" grpId="0" animBg="1"/>
      <p:bldP spid="27" grpId="0" uiExpand="1" build="p" bldLvl="5"/>
      <p:bldP spid="28" grpId="0"/>
      <p:bldP spid="2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Cost and the Supply Curve</a:t>
            </a:r>
          </a:p>
        </p:txBody>
      </p:sp>
      <p:graphicFrame>
        <p:nvGraphicFramePr>
          <p:cNvPr id="123998" name="Group 94"/>
          <p:cNvGraphicFramePr>
            <a:graphicFrameLocks noGrp="1"/>
          </p:cNvGraphicFramePr>
          <p:nvPr/>
        </p:nvGraphicFramePr>
        <p:xfrm>
          <a:off x="631825" y="3863975"/>
          <a:ext cx="2433638" cy="2346326"/>
        </p:xfrm>
        <a:graphic>
          <a:graphicData uri="http://schemas.openxmlformats.org/drawingml/2006/table">
            <a:tbl>
              <a:tblPr/>
              <a:tblGrid>
                <a:gridCol w="1385888"/>
                <a:gridCol w="104775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name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Akil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$10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Rakin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Tamir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23999" name="Text Box 95"/>
          <p:cNvSpPr txBox="1">
            <a:spLocks noChangeArrowheads="1"/>
          </p:cNvSpPr>
          <p:nvPr/>
        </p:nvSpPr>
        <p:spPr bwMode="auto">
          <a:xfrm>
            <a:off x="3670300" y="3735388"/>
            <a:ext cx="4919663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2700">
                <a:ea typeface="Arial" charset="0"/>
                <a:cs typeface="Arial" charset="0"/>
              </a:rPr>
              <a:t>A seller will produce and sell the good/service only if the </a:t>
            </a:r>
            <a:br>
              <a:rPr lang="en-US" sz="2700">
                <a:ea typeface="Arial" charset="0"/>
                <a:cs typeface="Arial" charset="0"/>
              </a:rPr>
            </a:br>
            <a:r>
              <a:rPr lang="en-US" sz="2700">
                <a:ea typeface="Arial" charset="0"/>
                <a:cs typeface="Arial" charset="0"/>
              </a:rPr>
              <a:t>price exceeds his or her cost. 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2700">
                <a:ea typeface="Arial" charset="0"/>
                <a:cs typeface="Arial" charset="0"/>
              </a:rPr>
              <a:t>Hence, cost is a measure of willingness to sell. </a:t>
            </a:r>
          </a:p>
        </p:txBody>
      </p:sp>
      <p:sp>
        <p:nvSpPr>
          <p:cNvPr id="39959" name="Rectangle 96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35038"/>
            <a:ext cx="8229600" cy="31289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35000"/>
              </a:spcBef>
            </a:pPr>
            <a:r>
              <a:rPr lang="en-US" sz="2700" b="1" smtClean="0">
                <a:solidFill>
                  <a:srgbClr val="CC0000"/>
                </a:solidFill>
                <a:latin typeface="Arial" charset="0"/>
              </a:rPr>
              <a:t>Cost</a:t>
            </a:r>
            <a:r>
              <a:rPr lang="en-US" sz="2700" smtClean="0">
                <a:latin typeface="Arial" charset="0"/>
              </a:rPr>
              <a:t> is the value of everything a seller must give up to produce a good (i.e., opportunity cost).  </a:t>
            </a:r>
          </a:p>
          <a:p>
            <a:pPr eaLnBrk="1" hangingPunct="1">
              <a:lnSpc>
                <a:spcPct val="100000"/>
              </a:lnSpc>
              <a:spcBef>
                <a:spcPct val="35000"/>
              </a:spcBef>
            </a:pPr>
            <a:r>
              <a:rPr lang="en-US" sz="2700" smtClean="0">
                <a:latin typeface="Arial" charset="0"/>
              </a:rPr>
              <a:t>Includes cost of all resources used to produce good, including value of the seller’s time.  </a:t>
            </a:r>
          </a:p>
          <a:p>
            <a:pPr eaLnBrk="1" hangingPunct="1">
              <a:lnSpc>
                <a:spcPct val="100000"/>
              </a:lnSpc>
              <a:spcBef>
                <a:spcPct val="35000"/>
              </a:spcBef>
            </a:pPr>
            <a:r>
              <a:rPr lang="en-US" sz="2700" smtClean="0">
                <a:latin typeface="Arial" charset="0"/>
              </a:rPr>
              <a:t>Example:  Costs of 3 sellers in the lawn-cutting business.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3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3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3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99" grpId="0" uiExpand="1" build="p"/>
      <p:bldP spid="39959" grpId="0" uiExpand="1" build="p" bldLvl="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87338"/>
            <a:ext cx="8229600" cy="9144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3100" i="1" smtClean="0">
                <a:solidFill>
                  <a:srgbClr val="6C45BB"/>
                </a:solidFill>
                <a:latin typeface="Arial" charset="0"/>
                <a:ea typeface="Arial" charset="0"/>
                <a:cs typeface="Arial" charset="0"/>
              </a:rPr>
              <a:t>In this chapter, </a:t>
            </a:r>
            <a:br>
              <a:rPr lang="en-US" sz="3100" i="1" smtClean="0">
                <a:solidFill>
                  <a:srgbClr val="6C45BB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100" i="1" smtClean="0">
                <a:solidFill>
                  <a:srgbClr val="6C45BB"/>
                </a:solidFill>
                <a:latin typeface="Arial" charset="0"/>
                <a:ea typeface="Arial" charset="0"/>
                <a:cs typeface="Arial" charset="0"/>
              </a:rPr>
              <a:t>look for the answers to these questions: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51388"/>
          </a:xfrm>
        </p:spPr>
        <p:txBody>
          <a:bodyPr/>
          <a:lstStyle/>
          <a:p>
            <a:pPr marL="285750" indent="-285750" eaLnBrk="1" hangingPunct="1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What is consumer surplus?  How is it related to the demand curve?</a:t>
            </a:r>
          </a:p>
          <a:p>
            <a:pPr marL="285750" indent="-285750" eaLnBrk="1" hangingPunct="1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What is producer surplus?  How is it related to the supply curve?</a:t>
            </a:r>
          </a:p>
          <a:p>
            <a:pPr marL="285750" indent="-285750" eaLnBrk="1" hangingPunct="1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Do markets produce a desirable allocation of resources?  Or could the market outcome be improved upon?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Cost and the Supply Curve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7770813" y="4133850"/>
            <a:ext cx="795337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6334125" y="4133850"/>
            <a:ext cx="143668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3716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35 &amp; up</a:t>
            </a: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7770813" y="3443288"/>
            <a:ext cx="795337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36199" name="Rectangle 7"/>
          <p:cNvSpPr>
            <a:spLocks noChangeArrowheads="1"/>
          </p:cNvSpPr>
          <p:nvPr/>
        </p:nvSpPr>
        <p:spPr bwMode="auto">
          <a:xfrm>
            <a:off x="6334125" y="3443288"/>
            <a:ext cx="1436688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3716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20 – 34</a:t>
            </a:r>
          </a:p>
        </p:txBody>
      </p:sp>
      <p:sp>
        <p:nvSpPr>
          <p:cNvPr id="136200" name="Rectangle 8"/>
          <p:cNvSpPr>
            <a:spLocks noChangeArrowheads="1"/>
          </p:cNvSpPr>
          <p:nvPr/>
        </p:nvSpPr>
        <p:spPr bwMode="auto">
          <a:xfrm>
            <a:off x="7770813" y="2752725"/>
            <a:ext cx="795337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36201" name="Rectangle 9"/>
          <p:cNvSpPr>
            <a:spLocks noChangeArrowheads="1"/>
          </p:cNvSpPr>
          <p:nvPr/>
        </p:nvSpPr>
        <p:spPr bwMode="auto">
          <a:xfrm>
            <a:off x="6334125" y="2752725"/>
            <a:ext cx="143668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3716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10 – 19</a:t>
            </a:r>
          </a:p>
        </p:txBody>
      </p:sp>
      <p:sp>
        <p:nvSpPr>
          <p:cNvPr id="136202" name="Rectangle 10"/>
          <p:cNvSpPr>
            <a:spLocks noChangeArrowheads="1"/>
          </p:cNvSpPr>
          <p:nvPr/>
        </p:nvSpPr>
        <p:spPr bwMode="auto">
          <a:xfrm>
            <a:off x="7770813" y="2062163"/>
            <a:ext cx="795337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36203" name="Rectangle 11"/>
          <p:cNvSpPr>
            <a:spLocks noChangeArrowheads="1"/>
          </p:cNvSpPr>
          <p:nvPr/>
        </p:nvSpPr>
        <p:spPr bwMode="auto">
          <a:xfrm>
            <a:off x="6334125" y="2062163"/>
            <a:ext cx="1436688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3716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$0 – 9</a:t>
            </a:r>
          </a:p>
        </p:txBody>
      </p:sp>
      <p:sp>
        <p:nvSpPr>
          <p:cNvPr id="136204" name="Rectangle 12"/>
          <p:cNvSpPr>
            <a:spLocks noChangeArrowheads="1"/>
          </p:cNvSpPr>
          <p:nvPr/>
        </p:nvSpPr>
        <p:spPr bwMode="auto">
          <a:xfrm>
            <a:off x="7770813" y="1481138"/>
            <a:ext cx="7953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b="1" i="1">
                <a:ea typeface="Arial" charset="0"/>
                <a:cs typeface="Arial" charset="0"/>
              </a:rPr>
              <a:t>Q</a:t>
            </a:r>
            <a:r>
              <a:rPr lang="en-US" sz="2500" b="1" i="1" baseline="30000">
                <a:ea typeface="Arial" charset="0"/>
                <a:cs typeface="Arial" charset="0"/>
              </a:rPr>
              <a:t>s</a:t>
            </a:r>
          </a:p>
        </p:txBody>
      </p:sp>
      <p:sp>
        <p:nvSpPr>
          <p:cNvPr id="136205" name="Rectangle 13"/>
          <p:cNvSpPr>
            <a:spLocks noChangeArrowheads="1"/>
          </p:cNvSpPr>
          <p:nvPr/>
        </p:nvSpPr>
        <p:spPr bwMode="auto">
          <a:xfrm>
            <a:off x="6334125" y="1481138"/>
            <a:ext cx="14366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b="1" i="1">
                <a:ea typeface="Arial" charset="0"/>
                <a:cs typeface="Arial" charset="0"/>
              </a:rPr>
              <a:t>P</a:t>
            </a:r>
          </a:p>
        </p:txBody>
      </p:sp>
      <p:sp>
        <p:nvSpPr>
          <p:cNvPr id="136206" name="Line 14"/>
          <p:cNvSpPr>
            <a:spLocks noChangeShapeType="1"/>
          </p:cNvSpPr>
          <p:nvPr/>
        </p:nvSpPr>
        <p:spPr bwMode="auto">
          <a:xfrm>
            <a:off x="6334125" y="1481138"/>
            <a:ext cx="22320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207" name="Line 15"/>
          <p:cNvSpPr>
            <a:spLocks noChangeShapeType="1"/>
          </p:cNvSpPr>
          <p:nvPr/>
        </p:nvSpPr>
        <p:spPr bwMode="auto">
          <a:xfrm>
            <a:off x="6334125" y="2062163"/>
            <a:ext cx="223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208" name="Line 16"/>
          <p:cNvSpPr>
            <a:spLocks noChangeShapeType="1"/>
          </p:cNvSpPr>
          <p:nvPr/>
        </p:nvSpPr>
        <p:spPr bwMode="auto">
          <a:xfrm>
            <a:off x="6334125" y="4824413"/>
            <a:ext cx="22320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209" name="Line 17"/>
          <p:cNvSpPr>
            <a:spLocks noChangeShapeType="1"/>
          </p:cNvSpPr>
          <p:nvPr/>
        </p:nvSpPr>
        <p:spPr bwMode="auto">
          <a:xfrm>
            <a:off x="6334125" y="1481138"/>
            <a:ext cx="0" cy="33432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210" name="Line 18"/>
          <p:cNvSpPr>
            <a:spLocks noChangeShapeType="1"/>
          </p:cNvSpPr>
          <p:nvPr/>
        </p:nvSpPr>
        <p:spPr bwMode="auto">
          <a:xfrm>
            <a:off x="7770813" y="1481138"/>
            <a:ext cx="0" cy="3343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211" name="Line 19"/>
          <p:cNvSpPr>
            <a:spLocks noChangeShapeType="1"/>
          </p:cNvSpPr>
          <p:nvPr/>
        </p:nvSpPr>
        <p:spPr bwMode="auto">
          <a:xfrm>
            <a:off x="8566150" y="1481138"/>
            <a:ext cx="0" cy="33432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212" name="Line 20"/>
          <p:cNvSpPr>
            <a:spLocks noChangeShapeType="1"/>
          </p:cNvSpPr>
          <p:nvPr/>
        </p:nvSpPr>
        <p:spPr bwMode="auto">
          <a:xfrm>
            <a:off x="6334125" y="2752725"/>
            <a:ext cx="223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213" name="Line 21"/>
          <p:cNvSpPr>
            <a:spLocks noChangeShapeType="1"/>
          </p:cNvSpPr>
          <p:nvPr/>
        </p:nvSpPr>
        <p:spPr bwMode="auto">
          <a:xfrm>
            <a:off x="6334125" y="3443288"/>
            <a:ext cx="223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214" name="Line 22"/>
          <p:cNvSpPr>
            <a:spLocks noChangeShapeType="1"/>
          </p:cNvSpPr>
          <p:nvPr/>
        </p:nvSpPr>
        <p:spPr bwMode="auto">
          <a:xfrm>
            <a:off x="6334125" y="4133850"/>
            <a:ext cx="223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232" name="Text Box 40"/>
          <p:cNvSpPr txBox="1">
            <a:spLocks noChangeArrowheads="1"/>
          </p:cNvSpPr>
          <p:nvPr/>
        </p:nvSpPr>
        <p:spPr bwMode="auto">
          <a:xfrm>
            <a:off x="969963" y="1828800"/>
            <a:ext cx="4383087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2700">
                <a:ea typeface="Arial" charset="0"/>
                <a:cs typeface="Arial" charset="0"/>
              </a:rPr>
              <a:t>Derive the supply schedule from the cost data:</a:t>
            </a:r>
          </a:p>
        </p:txBody>
      </p:sp>
      <p:graphicFrame>
        <p:nvGraphicFramePr>
          <p:cNvPr id="136250" name="Group 58"/>
          <p:cNvGraphicFramePr>
            <a:graphicFrameLocks noGrp="1"/>
          </p:cNvGraphicFramePr>
          <p:nvPr/>
        </p:nvGraphicFramePr>
        <p:xfrm>
          <a:off x="631825" y="3863975"/>
          <a:ext cx="2433638" cy="2346326"/>
        </p:xfrm>
        <a:graphic>
          <a:graphicData uri="http://schemas.openxmlformats.org/drawingml/2006/table">
            <a:tbl>
              <a:tblPr/>
              <a:tblGrid>
                <a:gridCol w="1385888"/>
                <a:gridCol w="104775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name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Akil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$10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Rakin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Tamir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6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3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3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" grpId="0"/>
      <p:bldP spid="136197" grpId="0"/>
      <p:bldP spid="136198" grpId="0"/>
      <p:bldP spid="136199" grpId="0"/>
      <p:bldP spid="136200" grpId="0"/>
      <p:bldP spid="136201" grpId="0"/>
      <p:bldP spid="136202" grpId="0"/>
      <p:bldP spid="136203" grpId="0"/>
      <p:bldP spid="136204" grpId="0"/>
      <p:bldP spid="136205" grpId="0"/>
      <p:bldP spid="136206" grpId="0" animBg="1"/>
      <p:bldP spid="136207" grpId="0" animBg="1"/>
      <p:bldP spid="136208" grpId="0" animBg="1"/>
      <p:bldP spid="136209" grpId="0" animBg="1"/>
      <p:bldP spid="136210" grpId="0" animBg="1"/>
      <p:bldP spid="136211" grpId="0" animBg="1"/>
      <p:bldP spid="136212" grpId="0" animBg="1"/>
      <p:bldP spid="136213" grpId="0" animBg="1"/>
      <p:bldP spid="136214" grpId="0" animBg="1"/>
      <p:bldP spid="1362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Cost and the Supply Curve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214313" y="979488"/>
            <a:ext cx="4548187" cy="5254625"/>
            <a:chOff x="135" y="617"/>
            <a:chExt cx="2865" cy="3310"/>
          </a:xfrm>
        </p:grpSpPr>
        <p:graphicFrame>
          <p:nvGraphicFramePr>
            <p:cNvPr id="12290" name="Object 2"/>
            <p:cNvGraphicFramePr>
              <a:graphicFrameLocks noChangeAspect="1"/>
            </p:cNvGraphicFramePr>
            <p:nvPr/>
          </p:nvGraphicFramePr>
          <p:xfrm>
            <a:off x="135" y="651"/>
            <a:ext cx="2865" cy="3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1" name="Chart" r:id="rId5" imgW="2413000" imgH="2755900" progId="Excel.Sheet.8">
                    <p:embed/>
                  </p:oleObj>
                </mc:Choice>
                <mc:Fallback>
                  <p:oleObj name="Chart" r:id="rId5" imgW="2413000" imgH="2755900" progId="Excel.Sheet.8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" y="651"/>
                          <a:ext cx="2865" cy="32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30" name="Text Box 4"/>
            <p:cNvSpPr txBox="1">
              <a:spLocks noChangeArrowheads="1"/>
            </p:cNvSpPr>
            <p:nvPr/>
          </p:nvSpPr>
          <p:spPr bwMode="auto">
            <a:xfrm>
              <a:off x="735" y="617"/>
              <a:ext cx="254" cy="3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12331" name="Text Box 5"/>
            <p:cNvSpPr txBox="1">
              <a:spLocks noChangeArrowheads="1"/>
            </p:cNvSpPr>
            <p:nvPr/>
          </p:nvSpPr>
          <p:spPr bwMode="auto">
            <a:xfrm>
              <a:off x="2694" y="3200"/>
              <a:ext cx="299" cy="3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1341438" y="1497013"/>
            <a:ext cx="2444750" cy="3832225"/>
            <a:chOff x="845" y="943"/>
            <a:chExt cx="1540" cy="2414"/>
          </a:xfrm>
        </p:grpSpPr>
        <p:sp>
          <p:nvSpPr>
            <p:cNvPr id="12323" name="Line 6"/>
            <p:cNvSpPr>
              <a:spLocks noChangeShapeType="1"/>
            </p:cNvSpPr>
            <p:nvPr/>
          </p:nvSpPr>
          <p:spPr bwMode="auto">
            <a:xfrm flipV="1">
              <a:off x="1372" y="2231"/>
              <a:ext cx="0" cy="580"/>
            </a:xfrm>
            <a:prstGeom prst="line">
              <a:avLst/>
            </a:prstGeom>
            <a:noFill/>
            <a:ln w="57150">
              <a:solidFill>
                <a:srgbClr val="3399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4" name="Line 7"/>
            <p:cNvSpPr>
              <a:spLocks noChangeShapeType="1"/>
            </p:cNvSpPr>
            <p:nvPr/>
          </p:nvSpPr>
          <p:spPr bwMode="auto">
            <a:xfrm flipV="1">
              <a:off x="1883" y="1383"/>
              <a:ext cx="0" cy="861"/>
            </a:xfrm>
            <a:prstGeom prst="line">
              <a:avLst/>
            </a:prstGeom>
            <a:noFill/>
            <a:ln w="57150">
              <a:solidFill>
                <a:srgbClr val="3399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5" name="Line 8"/>
            <p:cNvSpPr>
              <a:spLocks noChangeShapeType="1"/>
            </p:cNvSpPr>
            <p:nvPr/>
          </p:nvSpPr>
          <p:spPr bwMode="auto">
            <a:xfrm>
              <a:off x="845" y="2793"/>
              <a:ext cx="531" cy="0"/>
            </a:xfrm>
            <a:prstGeom prst="line">
              <a:avLst/>
            </a:prstGeom>
            <a:noFill/>
            <a:ln w="57150">
              <a:solidFill>
                <a:srgbClr val="3399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6" name="Line 9"/>
            <p:cNvSpPr>
              <a:spLocks noChangeShapeType="1"/>
            </p:cNvSpPr>
            <p:nvPr/>
          </p:nvSpPr>
          <p:spPr bwMode="auto">
            <a:xfrm flipV="1">
              <a:off x="862" y="2800"/>
              <a:ext cx="0" cy="557"/>
            </a:xfrm>
            <a:prstGeom prst="line">
              <a:avLst/>
            </a:prstGeom>
            <a:noFill/>
            <a:ln w="57150">
              <a:solidFill>
                <a:srgbClr val="3399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7" name="Line 10"/>
            <p:cNvSpPr>
              <a:spLocks noChangeShapeType="1"/>
            </p:cNvSpPr>
            <p:nvPr/>
          </p:nvSpPr>
          <p:spPr bwMode="auto">
            <a:xfrm>
              <a:off x="1355" y="2226"/>
              <a:ext cx="531" cy="0"/>
            </a:xfrm>
            <a:prstGeom prst="line">
              <a:avLst/>
            </a:prstGeom>
            <a:noFill/>
            <a:ln w="57150">
              <a:solidFill>
                <a:srgbClr val="3399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8" name="Line 11"/>
            <p:cNvSpPr>
              <a:spLocks noChangeShapeType="1"/>
            </p:cNvSpPr>
            <p:nvPr/>
          </p:nvSpPr>
          <p:spPr bwMode="auto">
            <a:xfrm>
              <a:off x="1866" y="1386"/>
              <a:ext cx="519" cy="0"/>
            </a:xfrm>
            <a:prstGeom prst="line">
              <a:avLst/>
            </a:prstGeom>
            <a:noFill/>
            <a:ln w="57150">
              <a:solidFill>
                <a:srgbClr val="3399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29" name="Line 12"/>
            <p:cNvSpPr>
              <a:spLocks noChangeShapeType="1"/>
            </p:cNvSpPr>
            <p:nvPr/>
          </p:nvSpPr>
          <p:spPr bwMode="auto">
            <a:xfrm flipV="1">
              <a:off x="2383" y="943"/>
              <a:ext cx="0" cy="461"/>
            </a:xfrm>
            <a:prstGeom prst="line">
              <a:avLst/>
            </a:prstGeom>
            <a:noFill/>
            <a:ln w="57150">
              <a:solidFill>
                <a:srgbClr val="3399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34157" name="Group 13"/>
          <p:cNvGraphicFramePr>
            <a:graphicFrameLocks noGrp="1"/>
          </p:cNvGraphicFramePr>
          <p:nvPr/>
        </p:nvGraphicFramePr>
        <p:xfrm>
          <a:off x="6334125" y="1481138"/>
          <a:ext cx="2232025" cy="3343277"/>
        </p:xfrm>
        <a:graphic>
          <a:graphicData uri="http://schemas.openxmlformats.org/drawingml/2006/table">
            <a:tbl>
              <a:tblPr/>
              <a:tblGrid>
                <a:gridCol w="1436688"/>
                <a:gridCol w="795337"/>
              </a:tblGrid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US" sz="25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 – 9</a:t>
                      </a:r>
                    </a:p>
                  </a:txBody>
                  <a:tcPr marR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– 19</a:t>
                      </a:r>
                    </a:p>
                  </a:txBody>
                  <a:tcPr marR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– 34</a:t>
                      </a:r>
                    </a:p>
                  </a:txBody>
                  <a:tcPr marR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 &amp; up</a:t>
                      </a:r>
                    </a:p>
                  </a:txBody>
                  <a:tcPr marR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88" name="AutoShape 44"/>
          <p:cNvSpPr>
            <a:spLocks/>
          </p:cNvSpPr>
          <p:nvPr/>
        </p:nvSpPr>
        <p:spPr bwMode="auto">
          <a:xfrm>
            <a:off x="1408113" y="4452938"/>
            <a:ext cx="182562" cy="866775"/>
          </a:xfrm>
          <a:prstGeom prst="rightBrace">
            <a:avLst>
              <a:gd name="adj1" fmla="val 39565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134189" name="Line 45"/>
          <p:cNvSpPr>
            <a:spLocks noChangeShapeType="1"/>
          </p:cNvSpPr>
          <p:nvPr/>
        </p:nvSpPr>
        <p:spPr bwMode="auto">
          <a:xfrm>
            <a:off x="5684838" y="2433638"/>
            <a:ext cx="73977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90" name="Line 46"/>
          <p:cNvSpPr>
            <a:spLocks noChangeShapeType="1"/>
          </p:cNvSpPr>
          <p:nvPr/>
        </p:nvSpPr>
        <p:spPr bwMode="auto">
          <a:xfrm>
            <a:off x="5686425" y="3108325"/>
            <a:ext cx="73977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91" name="Line 47"/>
          <p:cNvSpPr>
            <a:spLocks noChangeShapeType="1"/>
          </p:cNvSpPr>
          <p:nvPr/>
        </p:nvSpPr>
        <p:spPr bwMode="auto">
          <a:xfrm>
            <a:off x="5680075" y="3840163"/>
            <a:ext cx="73977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92" name="Line 48"/>
          <p:cNvSpPr>
            <a:spLocks noChangeShapeType="1"/>
          </p:cNvSpPr>
          <p:nvPr/>
        </p:nvSpPr>
        <p:spPr bwMode="auto">
          <a:xfrm>
            <a:off x="5680075" y="4508500"/>
            <a:ext cx="73977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93" name="AutoShape 49"/>
          <p:cNvSpPr>
            <a:spLocks/>
          </p:cNvSpPr>
          <p:nvPr/>
        </p:nvSpPr>
        <p:spPr bwMode="auto">
          <a:xfrm>
            <a:off x="2206625" y="3562350"/>
            <a:ext cx="182563" cy="866775"/>
          </a:xfrm>
          <a:prstGeom prst="rightBrace">
            <a:avLst>
              <a:gd name="adj1" fmla="val 39565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134194" name="AutoShape 50"/>
          <p:cNvSpPr>
            <a:spLocks/>
          </p:cNvSpPr>
          <p:nvPr/>
        </p:nvSpPr>
        <p:spPr bwMode="auto">
          <a:xfrm>
            <a:off x="3046413" y="2233613"/>
            <a:ext cx="182562" cy="1303337"/>
          </a:xfrm>
          <a:prstGeom prst="rightBrace">
            <a:avLst>
              <a:gd name="adj1" fmla="val 59493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134195" name="AutoShape 51"/>
          <p:cNvSpPr>
            <a:spLocks/>
          </p:cNvSpPr>
          <p:nvPr/>
        </p:nvSpPr>
        <p:spPr bwMode="auto">
          <a:xfrm>
            <a:off x="3824288" y="1501775"/>
            <a:ext cx="182562" cy="696913"/>
          </a:xfrm>
          <a:prstGeom prst="rightBrace">
            <a:avLst>
              <a:gd name="adj1" fmla="val 31812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4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34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34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34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4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34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34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34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4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3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34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34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4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134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4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34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88" grpId="0" animBg="1"/>
      <p:bldP spid="134188" grpId="1" animBg="1"/>
      <p:bldP spid="134189" grpId="0" animBg="1"/>
      <p:bldP spid="134189" grpId="1" animBg="1"/>
      <p:bldP spid="134190" grpId="0" animBg="1"/>
      <p:bldP spid="134190" grpId="1" animBg="1"/>
      <p:bldP spid="134191" grpId="0" animBg="1"/>
      <p:bldP spid="134191" grpId="1" animBg="1"/>
      <p:bldP spid="134192" grpId="0" animBg="1"/>
      <p:bldP spid="134192" grpId="1" animBg="1"/>
      <p:bldP spid="134193" grpId="0" animBg="1"/>
      <p:bldP spid="134193" grpId="1" animBg="1"/>
      <p:bldP spid="134194" grpId="0" animBg="1"/>
      <p:bldP spid="134194" grpId="1" animBg="1"/>
      <p:bldP spid="134195" grpId="0" animBg="1"/>
      <p:bldP spid="13419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214313" y="1033463"/>
          <a:ext cx="4548187" cy="520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Chart" r:id="rId5" imgW="2413000" imgH="2755900" progId="Excel.Sheet.8">
                  <p:embed/>
                </p:oleObj>
              </mc:Choice>
              <mc:Fallback>
                <p:oleObj name="Chart" r:id="rId5" imgW="2413000" imgH="27559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1033463"/>
                        <a:ext cx="4548187" cy="5200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Cost and the Supply Curve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166813" y="979488"/>
            <a:ext cx="403225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ea typeface="Arial" charset="0"/>
                <a:cs typeface="Arial" charset="0"/>
              </a:rPr>
              <a:t>P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4276725" y="5080000"/>
            <a:ext cx="474663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 flipV="1">
            <a:off x="2178050" y="3541713"/>
            <a:ext cx="0" cy="920750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 flipV="1">
            <a:off x="2989263" y="2195513"/>
            <a:ext cx="0" cy="1366837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>
            <a:off x="1341438" y="4433888"/>
            <a:ext cx="842962" cy="0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 flipV="1">
            <a:off x="1368425" y="4445000"/>
            <a:ext cx="0" cy="884238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>
            <a:off x="2151063" y="3533775"/>
            <a:ext cx="842962" cy="0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4" name="Line 11"/>
          <p:cNvSpPr>
            <a:spLocks noChangeShapeType="1"/>
          </p:cNvSpPr>
          <p:nvPr/>
        </p:nvSpPr>
        <p:spPr bwMode="auto">
          <a:xfrm>
            <a:off x="2962275" y="2200275"/>
            <a:ext cx="823913" cy="0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5" name="Line 12"/>
          <p:cNvSpPr>
            <a:spLocks noChangeShapeType="1"/>
          </p:cNvSpPr>
          <p:nvPr/>
        </p:nvSpPr>
        <p:spPr bwMode="auto">
          <a:xfrm flipV="1">
            <a:off x="3783013" y="1497013"/>
            <a:ext cx="0" cy="731837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451" name="Text Box 19"/>
          <p:cNvSpPr txBox="1">
            <a:spLocks noChangeArrowheads="1"/>
          </p:cNvSpPr>
          <p:nvPr/>
        </p:nvSpPr>
        <p:spPr bwMode="auto">
          <a:xfrm>
            <a:off x="6059488" y="1285875"/>
            <a:ext cx="27590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ct val="40000"/>
              </a:spcBef>
            </a:pPr>
            <a:r>
              <a:rPr lang="en-US" sz="2600">
                <a:ea typeface="Arial" charset="0"/>
                <a:cs typeface="Arial" charset="0"/>
              </a:rPr>
              <a:t>At each </a:t>
            </a:r>
            <a:r>
              <a:rPr lang="en-US" sz="2600" b="1" i="1">
                <a:ea typeface="Arial" charset="0"/>
                <a:cs typeface="Arial" charset="0"/>
              </a:rPr>
              <a:t>Q</a:t>
            </a:r>
            <a:r>
              <a:rPr lang="en-US" sz="2600">
                <a:ea typeface="Arial" charset="0"/>
                <a:cs typeface="Arial" charset="0"/>
              </a:rPr>
              <a:t>,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the height of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the </a:t>
            </a:r>
            <a:r>
              <a:rPr lang="en-US" sz="2600" b="1" i="1">
                <a:ea typeface="Arial" charset="0"/>
                <a:cs typeface="Arial" charset="0"/>
              </a:rPr>
              <a:t>S</a:t>
            </a:r>
            <a:r>
              <a:rPr lang="en-US" sz="2600">
                <a:ea typeface="Arial" charset="0"/>
                <a:cs typeface="Arial" charset="0"/>
              </a:rPr>
              <a:t> curve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is the cost of the </a:t>
            </a:r>
            <a:r>
              <a:rPr lang="en-US" sz="2600" b="1" i="1">
                <a:solidFill>
                  <a:srgbClr val="990099"/>
                </a:solidFill>
                <a:ea typeface="Arial" charset="0"/>
                <a:cs typeface="Arial" charset="0"/>
              </a:rPr>
              <a:t>marginal seller</a:t>
            </a:r>
            <a:r>
              <a:rPr lang="en-US" sz="2600">
                <a:ea typeface="Arial" charset="0"/>
                <a:cs typeface="Arial" charset="0"/>
              </a:rPr>
              <a:t>,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the seller who would leave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the market if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the price were any lower.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883025" y="1762125"/>
            <a:ext cx="1836738" cy="863600"/>
            <a:chOff x="2446" y="1110"/>
            <a:chExt cx="1157" cy="544"/>
          </a:xfrm>
        </p:grpSpPr>
        <p:sp>
          <p:nvSpPr>
            <p:cNvPr id="13334" name="Line 24"/>
            <p:cNvSpPr>
              <a:spLocks noChangeShapeType="1"/>
            </p:cNvSpPr>
            <p:nvPr/>
          </p:nvSpPr>
          <p:spPr bwMode="auto">
            <a:xfrm flipH="1">
              <a:off x="2446" y="1387"/>
              <a:ext cx="3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5" name="Text Box 25"/>
            <p:cNvSpPr txBox="1">
              <a:spLocks noChangeArrowheads="1"/>
            </p:cNvSpPr>
            <p:nvPr/>
          </p:nvSpPr>
          <p:spPr bwMode="auto">
            <a:xfrm>
              <a:off x="2668" y="1110"/>
              <a:ext cx="935" cy="5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Tamir’s </a:t>
              </a:r>
              <a:br>
                <a:rPr lang="en-US" sz="2500">
                  <a:ea typeface="Arial" charset="0"/>
                  <a:cs typeface="Arial" charset="0"/>
                </a:rPr>
              </a:br>
              <a:r>
                <a:rPr lang="en-US" sz="2500">
                  <a:ea typeface="Arial" charset="0"/>
                  <a:cs typeface="Arial" charset="0"/>
                </a:rPr>
                <a:t>cost</a:t>
              </a: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073400" y="3009900"/>
            <a:ext cx="1819275" cy="863600"/>
            <a:chOff x="1936" y="1896"/>
            <a:chExt cx="1146" cy="544"/>
          </a:xfrm>
        </p:grpSpPr>
        <p:sp>
          <p:nvSpPr>
            <p:cNvPr id="13332" name="Line 27"/>
            <p:cNvSpPr>
              <a:spLocks noChangeShapeType="1"/>
            </p:cNvSpPr>
            <p:nvPr/>
          </p:nvSpPr>
          <p:spPr bwMode="auto">
            <a:xfrm flipH="1">
              <a:off x="1936" y="2225"/>
              <a:ext cx="3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3" name="Text Box 28"/>
            <p:cNvSpPr txBox="1">
              <a:spLocks noChangeArrowheads="1"/>
            </p:cNvSpPr>
            <p:nvPr/>
          </p:nvSpPr>
          <p:spPr bwMode="auto">
            <a:xfrm>
              <a:off x="2205" y="1896"/>
              <a:ext cx="877" cy="5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Rakin’s cost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263775" y="4197350"/>
            <a:ext cx="2578100" cy="482600"/>
            <a:chOff x="1426" y="2644"/>
            <a:chExt cx="1624" cy="304"/>
          </a:xfrm>
        </p:grpSpPr>
        <p:sp>
          <p:nvSpPr>
            <p:cNvPr id="13330" name="Line 30"/>
            <p:cNvSpPr>
              <a:spLocks noChangeShapeType="1"/>
            </p:cNvSpPr>
            <p:nvPr/>
          </p:nvSpPr>
          <p:spPr bwMode="auto">
            <a:xfrm flipH="1">
              <a:off x="1426" y="2796"/>
              <a:ext cx="3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1" name="Text Box 31"/>
            <p:cNvSpPr txBox="1">
              <a:spLocks noChangeArrowheads="1"/>
            </p:cNvSpPr>
            <p:nvPr/>
          </p:nvSpPr>
          <p:spPr bwMode="auto">
            <a:xfrm>
              <a:off x="1702" y="2644"/>
              <a:ext cx="1348" cy="30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Akil’s cost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5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14313" y="1033463"/>
          <a:ext cx="4548187" cy="520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Chart" r:id="rId5" imgW="2413000" imgH="2755900" progId="Excel.Sheet.8">
                  <p:embed/>
                </p:oleObj>
              </mc:Choice>
              <mc:Fallback>
                <p:oleObj name="Chart" r:id="rId5" imgW="2413000" imgH="27559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1033463"/>
                        <a:ext cx="4548187" cy="5200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Producer Surplus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1166813" y="979488"/>
            <a:ext cx="403225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ea typeface="Arial" charset="0"/>
                <a:cs typeface="Arial" charset="0"/>
              </a:rPr>
              <a:t>P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4276725" y="5080000"/>
            <a:ext cx="474663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14343" name="Line 6"/>
          <p:cNvSpPr>
            <a:spLocks noChangeShapeType="1"/>
          </p:cNvSpPr>
          <p:nvPr/>
        </p:nvSpPr>
        <p:spPr bwMode="auto">
          <a:xfrm flipV="1">
            <a:off x="2178050" y="3541713"/>
            <a:ext cx="0" cy="920750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4" name="Line 7"/>
          <p:cNvSpPr>
            <a:spLocks noChangeShapeType="1"/>
          </p:cNvSpPr>
          <p:nvPr/>
        </p:nvSpPr>
        <p:spPr bwMode="auto">
          <a:xfrm flipV="1">
            <a:off x="2989263" y="2195513"/>
            <a:ext cx="0" cy="1366837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5" name="Line 8"/>
          <p:cNvSpPr>
            <a:spLocks noChangeShapeType="1"/>
          </p:cNvSpPr>
          <p:nvPr/>
        </p:nvSpPr>
        <p:spPr bwMode="auto">
          <a:xfrm>
            <a:off x="1341438" y="4433888"/>
            <a:ext cx="842962" cy="0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" name="Line 9"/>
          <p:cNvSpPr>
            <a:spLocks noChangeShapeType="1"/>
          </p:cNvSpPr>
          <p:nvPr/>
        </p:nvSpPr>
        <p:spPr bwMode="auto">
          <a:xfrm flipV="1">
            <a:off x="1368425" y="4445000"/>
            <a:ext cx="0" cy="884238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7" name="Line 10"/>
          <p:cNvSpPr>
            <a:spLocks noChangeShapeType="1"/>
          </p:cNvSpPr>
          <p:nvPr/>
        </p:nvSpPr>
        <p:spPr bwMode="auto">
          <a:xfrm>
            <a:off x="2151063" y="3533775"/>
            <a:ext cx="842962" cy="0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8" name="Line 11"/>
          <p:cNvSpPr>
            <a:spLocks noChangeShapeType="1"/>
          </p:cNvSpPr>
          <p:nvPr/>
        </p:nvSpPr>
        <p:spPr bwMode="auto">
          <a:xfrm>
            <a:off x="2962275" y="2200275"/>
            <a:ext cx="823913" cy="0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9" name="Line 12"/>
          <p:cNvSpPr>
            <a:spLocks noChangeShapeType="1"/>
          </p:cNvSpPr>
          <p:nvPr/>
        </p:nvSpPr>
        <p:spPr bwMode="auto">
          <a:xfrm flipV="1">
            <a:off x="3783013" y="1497013"/>
            <a:ext cx="0" cy="731837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262" name="Text Box 22"/>
          <p:cNvSpPr txBox="1">
            <a:spLocks noChangeArrowheads="1"/>
          </p:cNvSpPr>
          <p:nvPr/>
        </p:nvSpPr>
        <p:spPr bwMode="auto">
          <a:xfrm>
            <a:off x="4716463" y="1616075"/>
            <a:ext cx="3836987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2600" b="1">
                <a:solidFill>
                  <a:srgbClr val="CC0000"/>
                </a:solidFill>
                <a:ea typeface="Arial" charset="0"/>
                <a:cs typeface="Arial" charset="0"/>
              </a:rPr>
              <a:t>Producer surplus </a:t>
            </a:r>
            <a:r>
              <a:rPr lang="en-US" sz="2600">
                <a:ea typeface="Arial" charset="0"/>
                <a:cs typeface="Arial" charset="0"/>
              </a:rPr>
              <a:t>(PS): the amount a seller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is paid for a good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minus the seller’s cost</a:t>
            </a:r>
          </a:p>
        </p:txBody>
      </p:sp>
      <p:sp>
        <p:nvSpPr>
          <p:cNvPr id="138263" name="Text Box 23"/>
          <p:cNvSpPr txBox="1">
            <a:spLocks noChangeArrowheads="1"/>
          </p:cNvSpPr>
          <p:nvPr/>
        </p:nvSpPr>
        <p:spPr bwMode="auto">
          <a:xfrm>
            <a:off x="5251450" y="1023938"/>
            <a:ext cx="2489200" cy="51911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Bef>
                <a:spcPct val="50000"/>
              </a:spcBef>
            </a:pPr>
            <a:r>
              <a:rPr lang="en-US" sz="2600">
                <a:ea typeface="Arial" charset="0"/>
                <a:cs typeface="Arial" charset="0"/>
              </a:rPr>
              <a:t>PS = </a:t>
            </a:r>
            <a:r>
              <a:rPr lang="en-US" sz="2600" b="1" i="1">
                <a:ea typeface="Arial" charset="0"/>
                <a:cs typeface="Arial" charset="0"/>
              </a:rPr>
              <a:t>P</a:t>
            </a:r>
            <a:r>
              <a:rPr lang="en-US" sz="2600">
                <a:ea typeface="Arial" charset="0"/>
                <a:cs typeface="Arial" charset="0"/>
              </a:rPr>
              <a:t> – cost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62" grpId="0"/>
      <p:bldP spid="13826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14313" y="1033463"/>
          <a:ext cx="4548187" cy="520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Chart" r:id="rId5" imgW="2413000" imgH="2755900" progId="Excel.Sheet.8">
                  <p:embed/>
                </p:oleObj>
              </mc:Choice>
              <mc:Fallback>
                <p:oleObj name="Chart" r:id="rId5" imgW="2413000" imgH="27559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1033463"/>
                        <a:ext cx="4548187" cy="5200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69" name="Rectangle 33"/>
          <p:cNvSpPr>
            <a:spLocks noChangeArrowheads="1"/>
          </p:cNvSpPr>
          <p:nvPr/>
        </p:nvSpPr>
        <p:spPr bwMode="auto">
          <a:xfrm>
            <a:off x="2174875" y="3097213"/>
            <a:ext cx="811213" cy="42862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142368" name="Rectangle 32"/>
          <p:cNvSpPr>
            <a:spLocks noChangeArrowheads="1"/>
          </p:cNvSpPr>
          <p:nvPr/>
        </p:nvSpPr>
        <p:spPr bwMode="auto">
          <a:xfrm>
            <a:off x="1370013" y="3097213"/>
            <a:ext cx="806450" cy="131445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Producer Surplus and the S Curve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1166813" y="979488"/>
            <a:ext cx="403225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ea typeface="Arial" charset="0"/>
                <a:cs typeface="Arial" charset="0"/>
              </a:rPr>
              <a:t>P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4276725" y="5080000"/>
            <a:ext cx="474663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15369" name="Line 6"/>
          <p:cNvSpPr>
            <a:spLocks noChangeShapeType="1"/>
          </p:cNvSpPr>
          <p:nvPr/>
        </p:nvSpPr>
        <p:spPr bwMode="auto">
          <a:xfrm flipV="1">
            <a:off x="2178050" y="3541713"/>
            <a:ext cx="0" cy="920750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0" name="Line 7"/>
          <p:cNvSpPr>
            <a:spLocks noChangeShapeType="1"/>
          </p:cNvSpPr>
          <p:nvPr/>
        </p:nvSpPr>
        <p:spPr bwMode="auto">
          <a:xfrm flipV="1">
            <a:off x="2989263" y="2195513"/>
            <a:ext cx="0" cy="1366837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1" name="Line 8"/>
          <p:cNvSpPr>
            <a:spLocks noChangeShapeType="1"/>
          </p:cNvSpPr>
          <p:nvPr/>
        </p:nvSpPr>
        <p:spPr bwMode="auto">
          <a:xfrm>
            <a:off x="1341438" y="4433888"/>
            <a:ext cx="842962" cy="0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2" name="Line 9"/>
          <p:cNvSpPr>
            <a:spLocks noChangeShapeType="1"/>
          </p:cNvSpPr>
          <p:nvPr/>
        </p:nvSpPr>
        <p:spPr bwMode="auto">
          <a:xfrm flipV="1">
            <a:off x="1368425" y="4445000"/>
            <a:ext cx="0" cy="884238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3" name="Line 10"/>
          <p:cNvSpPr>
            <a:spLocks noChangeShapeType="1"/>
          </p:cNvSpPr>
          <p:nvPr/>
        </p:nvSpPr>
        <p:spPr bwMode="auto">
          <a:xfrm>
            <a:off x="2151063" y="3533775"/>
            <a:ext cx="842962" cy="0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4" name="Line 11"/>
          <p:cNvSpPr>
            <a:spLocks noChangeShapeType="1"/>
          </p:cNvSpPr>
          <p:nvPr/>
        </p:nvSpPr>
        <p:spPr bwMode="auto">
          <a:xfrm>
            <a:off x="2962275" y="2200275"/>
            <a:ext cx="823913" cy="0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5" name="Line 12"/>
          <p:cNvSpPr>
            <a:spLocks noChangeShapeType="1"/>
          </p:cNvSpPr>
          <p:nvPr/>
        </p:nvSpPr>
        <p:spPr bwMode="auto">
          <a:xfrm flipV="1">
            <a:off x="3783013" y="1497013"/>
            <a:ext cx="0" cy="731837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6" name="Text Box 13"/>
          <p:cNvSpPr txBox="1">
            <a:spLocks noChangeArrowheads="1"/>
          </p:cNvSpPr>
          <p:nvPr/>
        </p:nvSpPr>
        <p:spPr bwMode="auto">
          <a:xfrm>
            <a:off x="5251450" y="1028700"/>
            <a:ext cx="248920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Bef>
                <a:spcPct val="50000"/>
              </a:spcBef>
            </a:pPr>
            <a:r>
              <a:rPr lang="en-US" sz="2600">
                <a:ea typeface="Arial" charset="0"/>
                <a:cs typeface="Arial" charset="0"/>
              </a:rPr>
              <a:t>PS = </a:t>
            </a:r>
            <a:r>
              <a:rPr lang="en-US" sz="2600" b="1" i="1">
                <a:ea typeface="Arial" charset="0"/>
                <a:cs typeface="Arial" charset="0"/>
              </a:rPr>
              <a:t>P</a:t>
            </a:r>
            <a:r>
              <a:rPr lang="en-US" sz="2600">
                <a:ea typeface="Arial" charset="0"/>
                <a:cs typeface="Arial" charset="0"/>
              </a:rPr>
              <a:t> – cost</a:t>
            </a:r>
          </a:p>
        </p:txBody>
      </p:sp>
      <p:sp>
        <p:nvSpPr>
          <p:cNvPr id="142350" name="Text Box 14"/>
          <p:cNvSpPr txBox="1">
            <a:spLocks noChangeArrowheads="1"/>
          </p:cNvSpPr>
          <p:nvPr/>
        </p:nvSpPr>
        <p:spPr bwMode="auto">
          <a:xfrm>
            <a:off x="5970588" y="1622425"/>
            <a:ext cx="2916237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2600">
                <a:ea typeface="Arial" charset="0"/>
                <a:cs typeface="Arial" charset="0"/>
              </a:rPr>
              <a:t>Suppose </a:t>
            </a:r>
            <a:r>
              <a:rPr lang="en-US" sz="2600" b="1" i="1">
                <a:ea typeface="Arial" charset="0"/>
                <a:cs typeface="Arial" charset="0"/>
              </a:rPr>
              <a:t>P</a:t>
            </a:r>
            <a:r>
              <a:rPr lang="en-US" sz="2600">
                <a:ea typeface="Arial" charset="0"/>
                <a:cs typeface="Arial" charset="0"/>
              </a:rPr>
              <a:t> = $25.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2600">
                <a:ea typeface="Arial" charset="0"/>
                <a:cs typeface="Arial" charset="0"/>
              </a:rPr>
              <a:t>Akil’s PS = $15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2600">
                <a:ea typeface="Arial" charset="0"/>
                <a:cs typeface="Arial" charset="0"/>
              </a:rPr>
              <a:t>Rakin’s PS = $5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2600">
                <a:ea typeface="Arial" charset="0"/>
                <a:cs typeface="Arial" charset="0"/>
              </a:rPr>
              <a:t>Tamir’s PS = $0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2600">
                <a:ea typeface="Arial" charset="0"/>
                <a:cs typeface="Arial" charset="0"/>
              </a:rPr>
              <a:t>Total PS = $20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509588" y="3094038"/>
            <a:ext cx="2454275" cy="0"/>
            <a:chOff x="321" y="1949"/>
            <a:chExt cx="1546" cy="0"/>
          </a:xfrm>
        </p:grpSpPr>
        <p:sp>
          <p:nvSpPr>
            <p:cNvPr id="15389" name="Line 29"/>
            <p:cNvSpPr>
              <a:spLocks noChangeShapeType="1"/>
            </p:cNvSpPr>
            <p:nvPr/>
          </p:nvSpPr>
          <p:spPr bwMode="auto">
            <a:xfrm>
              <a:off x="321" y="1949"/>
              <a:ext cx="520" cy="0"/>
            </a:xfrm>
            <a:prstGeom prst="line">
              <a:avLst/>
            </a:prstGeom>
            <a:noFill/>
            <a:ln w="38100">
              <a:solidFill>
                <a:srgbClr val="3333FF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0" name="Line 30"/>
            <p:cNvSpPr>
              <a:spLocks noChangeShapeType="1"/>
            </p:cNvSpPr>
            <p:nvPr/>
          </p:nvSpPr>
          <p:spPr bwMode="auto">
            <a:xfrm>
              <a:off x="859" y="1949"/>
              <a:ext cx="1008" cy="0"/>
            </a:xfrm>
            <a:prstGeom prst="line">
              <a:avLst/>
            </a:prstGeom>
            <a:noFill/>
            <a:ln w="12700">
              <a:solidFill>
                <a:srgbClr val="3333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379" name="Group 35"/>
          <p:cNvGrpSpPr>
            <a:grpSpLocks/>
          </p:cNvGrpSpPr>
          <p:nvPr/>
        </p:nvGrpSpPr>
        <p:grpSpPr bwMode="auto">
          <a:xfrm>
            <a:off x="3073400" y="3009900"/>
            <a:ext cx="1819275" cy="863600"/>
            <a:chOff x="1936" y="1896"/>
            <a:chExt cx="1146" cy="544"/>
          </a:xfrm>
        </p:grpSpPr>
        <p:sp>
          <p:nvSpPr>
            <p:cNvPr id="15387" name="Line 20"/>
            <p:cNvSpPr>
              <a:spLocks noChangeShapeType="1"/>
            </p:cNvSpPr>
            <p:nvPr/>
          </p:nvSpPr>
          <p:spPr bwMode="auto">
            <a:xfrm flipH="1">
              <a:off x="1936" y="2225"/>
              <a:ext cx="3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8" name="Text Box 19"/>
            <p:cNvSpPr txBox="1">
              <a:spLocks noChangeArrowheads="1"/>
            </p:cNvSpPr>
            <p:nvPr/>
          </p:nvSpPr>
          <p:spPr bwMode="auto">
            <a:xfrm>
              <a:off x="2205" y="1896"/>
              <a:ext cx="877" cy="5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Rakin’s cost</a:t>
              </a:r>
            </a:p>
          </p:txBody>
        </p:sp>
      </p:grpSp>
      <p:grpSp>
        <p:nvGrpSpPr>
          <p:cNvPr id="15380" name="Group 36"/>
          <p:cNvGrpSpPr>
            <a:grpSpLocks/>
          </p:cNvGrpSpPr>
          <p:nvPr/>
        </p:nvGrpSpPr>
        <p:grpSpPr bwMode="auto">
          <a:xfrm>
            <a:off x="2263775" y="4197350"/>
            <a:ext cx="2578100" cy="482600"/>
            <a:chOff x="1426" y="2644"/>
            <a:chExt cx="1624" cy="304"/>
          </a:xfrm>
        </p:grpSpPr>
        <p:sp>
          <p:nvSpPr>
            <p:cNvPr id="15385" name="Line 17"/>
            <p:cNvSpPr>
              <a:spLocks noChangeShapeType="1"/>
            </p:cNvSpPr>
            <p:nvPr/>
          </p:nvSpPr>
          <p:spPr bwMode="auto">
            <a:xfrm flipH="1">
              <a:off x="1426" y="2796"/>
              <a:ext cx="3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6" name="Text Box 16"/>
            <p:cNvSpPr txBox="1">
              <a:spLocks noChangeArrowheads="1"/>
            </p:cNvSpPr>
            <p:nvPr/>
          </p:nvSpPr>
          <p:spPr bwMode="auto">
            <a:xfrm>
              <a:off x="1702" y="2644"/>
              <a:ext cx="1348" cy="30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Akil’s cost</a:t>
              </a:r>
            </a:p>
          </p:txBody>
        </p:sp>
      </p:grpSp>
      <p:sp>
        <p:nvSpPr>
          <p:cNvPr id="142373" name="Rectangle 37"/>
          <p:cNvSpPr>
            <a:spLocks noChangeArrowheads="1"/>
          </p:cNvSpPr>
          <p:nvPr/>
        </p:nvSpPr>
        <p:spPr bwMode="auto">
          <a:xfrm>
            <a:off x="4873625" y="4805363"/>
            <a:ext cx="3589338" cy="1835150"/>
          </a:xfrm>
          <a:prstGeom prst="rect">
            <a:avLst/>
          </a:prstGeom>
          <a:solidFill>
            <a:srgbClr val="FFFF99"/>
          </a:solidFill>
          <a:ln w="19050">
            <a:solidFill>
              <a:srgbClr val="FFFF00"/>
            </a:solidFill>
            <a:miter lim="800000"/>
            <a:headEnd/>
            <a:tailEnd/>
          </a:ln>
          <a:effectLst>
            <a:outerShdw dist="71842" dir="2700000" algn="ctr" rotWithShape="0">
              <a:srgbClr val="808080"/>
            </a:outerShdw>
          </a:effectLst>
        </p:spPr>
        <p:txBody>
          <a:bodyPr/>
          <a:lstStyle/>
          <a:p>
            <a:pPr algn="ctr" fontAlgn="auto">
              <a:lnSpc>
                <a:spcPct val="105000"/>
              </a:lnSpc>
              <a:spcBef>
                <a:spcPct val="20000"/>
              </a:spcBef>
              <a:spcAft>
                <a:spcPts val="0"/>
              </a:spcAft>
              <a:buClr>
                <a:srgbClr val="00B85C"/>
              </a:buClr>
              <a:buSzPct val="120000"/>
              <a:buFont typeface="Wingdings" pitchFamily="2" charset="2"/>
              <a:buNone/>
              <a:defRPr/>
            </a:pPr>
            <a:r>
              <a:rPr lang="en-US" sz="2600" i="1">
                <a:latin typeface="+mn-lt"/>
                <a:ea typeface="+mn-ea"/>
                <a:cs typeface="Arial" charset="0"/>
              </a:rPr>
              <a:t>Total PS equals the area above the supply curve under the price, from 0 to </a:t>
            </a:r>
            <a:r>
              <a:rPr lang="en-US" sz="2600" b="1" i="1">
                <a:latin typeface="+mn-lt"/>
                <a:ea typeface="+mn-ea"/>
                <a:cs typeface="Arial" charset="0"/>
              </a:rPr>
              <a:t>Q</a:t>
            </a:r>
            <a:r>
              <a:rPr lang="en-US" sz="2600" i="1">
                <a:latin typeface="+mn-lt"/>
                <a:ea typeface="+mn-ea"/>
                <a:cs typeface="Arial" charset="0"/>
              </a:rPr>
              <a:t>.</a:t>
            </a:r>
          </a:p>
        </p:txBody>
      </p:sp>
      <p:grpSp>
        <p:nvGrpSpPr>
          <p:cNvPr id="15382" name="Group 30"/>
          <p:cNvGrpSpPr>
            <a:grpSpLocks/>
          </p:cNvGrpSpPr>
          <p:nvPr/>
        </p:nvGrpSpPr>
        <p:grpSpPr bwMode="auto">
          <a:xfrm>
            <a:off x="3883025" y="1762125"/>
            <a:ext cx="1836738" cy="863600"/>
            <a:chOff x="2446" y="1110"/>
            <a:chExt cx="1157" cy="544"/>
          </a:xfrm>
        </p:grpSpPr>
        <p:sp>
          <p:nvSpPr>
            <p:cNvPr id="15383" name="Line 24"/>
            <p:cNvSpPr>
              <a:spLocks noChangeShapeType="1"/>
            </p:cNvSpPr>
            <p:nvPr/>
          </p:nvSpPr>
          <p:spPr bwMode="auto">
            <a:xfrm flipH="1">
              <a:off x="2446" y="1387"/>
              <a:ext cx="3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4" name="Text Box 25"/>
            <p:cNvSpPr txBox="1">
              <a:spLocks noChangeArrowheads="1"/>
            </p:cNvSpPr>
            <p:nvPr/>
          </p:nvSpPr>
          <p:spPr bwMode="auto">
            <a:xfrm>
              <a:off x="2668" y="1110"/>
              <a:ext cx="935" cy="5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Tamir’s </a:t>
              </a:r>
              <a:br>
                <a:rPr lang="en-US" sz="2500">
                  <a:ea typeface="Arial" charset="0"/>
                  <a:cs typeface="Arial" charset="0"/>
                </a:rPr>
              </a:br>
              <a:r>
                <a:rPr lang="en-US" sz="2500">
                  <a:ea typeface="Arial" charset="0"/>
                  <a:cs typeface="Arial" charset="0"/>
                </a:rPr>
                <a:t>cost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2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2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2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42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2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2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2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2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2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2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2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69" grpId="0" uiExpand="1" animBg="1"/>
      <p:bldP spid="142369" grpId="1" uiExpand="1" animBg="1"/>
      <p:bldP spid="142369" grpId="2" animBg="1"/>
      <p:bldP spid="142368" grpId="0" uiExpand="1" animBg="1"/>
      <p:bldP spid="142368" grpId="1" uiExpand="1" animBg="1"/>
      <p:bldP spid="142368" grpId="2" animBg="1"/>
      <p:bldP spid="142350" grpId="0" uiExpand="1" build="p"/>
      <p:bldP spid="14237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8" name="Group 2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16386" name="Object 3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87" name="Chart" r:id="rId5" imgW="3073400" imgH="3289300" progId="Excel.Sheet.8">
                    <p:embed/>
                  </p:oleObj>
                </mc:Choice>
                <mc:Fallback>
                  <p:oleObj name="Chart" r:id="rId5" imgW="3073400" imgH="3289300" progId="Excel.Sheet.8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07" name="Rectangle 4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16408" name="Rectangle 5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1639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31775" y="252413"/>
            <a:ext cx="8724900" cy="6492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300" smtClean="0"/>
              <a:t>PS with Lots of Sellers &amp; a Smooth S Curve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5068888" y="1054100"/>
            <a:ext cx="34702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ea typeface="Arial" charset="0"/>
                <a:cs typeface="Arial" charset="0"/>
              </a:rPr>
              <a:t>The supply of shoes</a:t>
            </a:r>
          </a:p>
        </p:txBody>
      </p:sp>
      <p:grpSp>
        <p:nvGrpSpPr>
          <p:cNvPr id="16391" name="Group 33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16405" name="Line 9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6" name="Rectangle 10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S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481763" y="3746500"/>
            <a:ext cx="2235200" cy="1547813"/>
            <a:chOff x="4083" y="2360"/>
            <a:chExt cx="1408" cy="975"/>
          </a:xfrm>
        </p:grpSpPr>
        <p:sp>
          <p:nvSpPr>
            <p:cNvPr id="16403" name="Text Box 12"/>
            <p:cNvSpPr txBox="1">
              <a:spLocks noChangeArrowheads="1"/>
            </p:cNvSpPr>
            <p:nvPr/>
          </p:nvSpPr>
          <p:spPr bwMode="auto">
            <a:xfrm>
              <a:off x="4083" y="2360"/>
              <a:ext cx="1408" cy="5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1000s of pairs of shoes</a:t>
              </a:r>
            </a:p>
          </p:txBody>
        </p:sp>
        <p:sp>
          <p:nvSpPr>
            <p:cNvPr id="16404" name="Line 13"/>
            <p:cNvSpPr>
              <a:spLocks noChangeShapeType="1"/>
            </p:cNvSpPr>
            <p:nvPr/>
          </p:nvSpPr>
          <p:spPr bwMode="auto">
            <a:xfrm>
              <a:off x="4989" y="2901"/>
              <a:ext cx="299" cy="43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2298700" y="1098550"/>
            <a:ext cx="2006600" cy="863600"/>
            <a:chOff x="1448" y="692"/>
            <a:chExt cx="1264" cy="544"/>
          </a:xfrm>
        </p:grpSpPr>
        <p:sp>
          <p:nvSpPr>
            <p:cNvPr id="16401" name="Line 15"/>
            <p:cNvSpPr>
              <a:spLocks noChangeShapeType="1"/>
            </p:cNvSpPr>
            <p:nvPr/>
          </p:nvSpPr>
          <p:spPr bwMode="auto">
            <a:xfrm flipV="1">
              <a:off x="2159" y="896"/>
              <a:ext cx="553" cy="105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triangl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2" name="Text Box 16"/>
            <p:cNvSpPr txBox="1">
              <a:spLocks noChangeArrowheads="1"/>
            </p:cNvSpPr>
            <p:nvPr/>
          </p:nvSpPr>
          <p:spPr bwMode="auto">
            <a:xfrm>
              <a:off x="1448" y="692"/>
              <a:ext cx="899" cy="54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Price </a:t>
              </a:r>
              <a:br>
                <a:rPr lang="en-US" sz="2500">
                  <a:ea typeface="Arial" charset="0"/>
                  <a:cs typeface="Arial" charset="0"/>
                </a:rPr>
              </a:br>
              <a:r>
                <a:rPr lang="en-US" sz="2500">
                  <a:ea typeface="Arial" charset="0"/>
                  <a:cs typeface="Arial" charset="0"/>
                </a:rPr>
                <a:t>per pair</a:t>
              </a:r>
            </a:p>
          </p:txBody>
        </p:sp>
      </p:grpSp>
      <p:sp>
        <p:nvSpPr>
          <p:cNvPr id="150545" name="Rectangle 17"/>
          <p:cNvSpPr>
            <a:spLocks noGrp="1" noChangeArrowheads="1"/>
          </p:cNvSpPr>
          <p:nvPr>
            <p:ph type="body" idx="4294967295"/>
          </p:nvPr>
        </p:nvSpPr>
        <p:spPr>
          <a:xfrm>
            <a:off x="446088" y="1001713"/>
            <a:ext cx="3305175" cy="5124450"/>
          </a:xfrm>
        </p:spPr>
        <p:txBody>
          <a:bodyPr/>
          <a:lstStyle/>
          <a:p>
            <a:pPr marL="0" indent="0" eaLnBrk="1" hangingPunct="1"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Suppose </a:t>
            </a:r>
            <a:r>
              <a:rPr lang="en-US" sz="2600" b="1" i="1" smtClean="0">
                <a:latin typeface="Arial" charset="0"/>
              </a:rPr>
              <a:t>P</a:t>
            </a:r>
            <a:r>
              <a:rPr lang="en-US" sz="2600" smtClean="0">
                <a:latin typeface="Arial" charset="0"/>
              </a:rPr>
              <a:t> = $40. 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At </a:t>
            </a:r>
            <a:r>
              <a:rPr lang="en-US" sz="2600" b="1" i="1" smtClean="0">
                <a:latin typeface="Arial" charset="0"/>
              </a:rPr>
              <a:t>Q</a:t>
            </a:r>
            <a:r>
              <a:rPr lang="en-US" sz="2600" smtClean="0">
                <a:latin typeface="Arial" charset="0"/>
              </a:rPr>
              <a:t> = 15(thousand), the marginal seller’s cost is $30, 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and his producer surplus is $10.  </a:t>
            </a:r>
          </a:p>
          <a:p>
            <a:pPr marL="0" indent="0" eaLnBrk="1" hangingPunct="1">
              <a:buFont typeface="Wingdings" charset="2"/>
              <a:buNone/>
            </a:pPr>
            <a:endParaRPr lang="en-US" sz="2600" smtClean="0">
              <a:latin typeface="Arial" charset="0"/>
            </a:endParaRPr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3881438" y="2882900"/>
            <a:ext cx="3544887" cy="393700"/>
            <a:chOff x="2445" y="1816"/>
            <a:chExt cx="2233" cy="248"/>
          </a:xfrm>
        </p:grpSpPr>
        <p:sp>
          <p:nvSpPr>
            <p:cNvPr id="16399" name="Line 21"/>
            <p:cNvSpPr>
              <a:spLocks noChangeShapeType="1"/>
            </p:cNvSpPr>
            <p:nvPr/>
          </p:nvSpPr>
          <p:spPr bwMode="auto">
            <a:xfrm>
              <a:off x="2771" y="1938"/>
              <a:ext cx="1907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0" name="Rectangle 22"/>
            <p:cNvSpPr>
              <a:spLocks noChangeArrowheads="1"/>
            </p:cNvSpPr>
            <p:nvPr/>
          </p:nvSpPr>
          <p:spPr bwMode="auto">
            <a:xfrm>
              <a:off x="2445" y="1816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150547" name="Line 19"/>
          <p:cNvSpPr>
            <a:spLocks noChangeShapeType="1"/>
          </p:cNvSpPr>
          <p:nvPr/>
        </p:nvSpPr>
        <p:spPr bwMode="auto">
          <a:xfrm flipV="1">
            <a:off x="6281738" y="3073400"/>
            <a:ext cx="0" cy="592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med"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46" name="Line 18"/>
          <p:cNvSpPr>
            <a:spLocks noChangeShapeType="1"/>
          </p:cNvSpPr>
          <p:nvPr/>
        </p:nvSpPr>
        <p:spPr bwMode="auto">
          <a:xfrm flipH="1" flipV="1">
            <a:off x="6283325" y="3675063"/>
            <a:ext cx="7938" cy="1770062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66" name="Line 38"/>
          <p:cNvSpPr>
            <a:spLocks noChangeShapeType="1"/>
          </p:cNvSpPr>
          <p:nvPr/>
        </p:nvSpPr>
        <p:spPr bwMode="auto">
          <a:xfrm>
            <a:off x="4586288" y="3670300"/>
            <a:ext cx="1697037" cy="0"/>
          </a:xfrm>
          <a:prstGeom prst="line">
            <a:avLst/>
          </a:prstGeom>
          <a:noFill/>
          <a:ln w="12700">
            <a:solidFill>
              <a:srgbClr val="3333FF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0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505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50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05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15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45" grpId="0" build="p" bldLvl="5"/>
      <p:bldP spid="150547" grpId="0" animBg="1"/>
      <p:bldP spid="150546" grpId="0" animBg="1"/>
      <p:bldP spid="15056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2" name="Group 2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17410" name="Object 3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1" name="Chart" r:id="rId5" imgW="3073400" imgH="3289300" progId="Excel.Sheet.8">
                    <p:embed/>
                  </p:oleObj>
                </mc:Choice>
                <mc:Fallback>
                  <p:oleObj name="Chart" r:id="rId5" imgW="3073400" imgH="3289300" progId="Excel.Sheet.8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28" name="Rectangle 4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17429" name="Rectangle 5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164891" name="AutoShape 27"/>
          <p:cNvSpPr>
            <a:spLocks noChangeArrowheads="1"/>
          </p:cNvSpPr>
          <p:nvPr/>
        </p:nvSpPr>
        <p:spPr bwMode="auto">
          <a:xfrm flipV="1">
            <a:off x="4594225" y="3082925"/>
            <a:ext cx="2800350" cy="1455738"/>
          </a:xfrm>
          <a:prstGeom prst="rtTriangle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17415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33363" y="252413"/>
            <a:ext cx="8707437" cy="6492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300" smtClean="0"/>
              <a:t>PS with Lots of Sellers &amp; a Smooth S Curve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5068888" y="1054100"/>
            <a:ext cx="34702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>
                <a:ea typeface="Arial" charset="0"/>
                <a:cs typeface="Arial" charset="0"/>
              </a:rPr>
              <a:t>The supply of shoes</a:t>
            </a:r>
          </a:p>
        </p:txBody>
      </p:sp>
      <p:grpSp>
        <p:nvGrpSpPr>
          <p:cNvPr id="17416" name="Group 8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17426" name="Line 9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7" name="Rectangle 10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S</a:t>
              </a:r>
            </a:p>
          </p:txBody>
        </p:sp>
      </p:grpSp>
      <p:sp>
        <p:nvSpPr>
          <p:cNvPr id="164881" name="Rectangle 17"/>
          <p:cNvSpPr>
            <a:spLocks noGrp="1" noChangeArrowheads="1"/>
          </p:cNvSpPr>
          <p:nvPr>
            <p:ph type="body" idx="4294967295"/>
          </p:nvPr>
        </p:nvSpPr>
        <p:spPr>
          <a:xfrm>
            <a:off x="446088" y="1001713"/>
            <a:ext cx="3305175" cy="5124450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2600" smtClean="0">
                <a:latin typeface="Arial" charset="0"/>
              </a:rPr>
              <a:t>PS is the area b/w </a:t>
            </a:r>
            <a:br>
              <a:rPr lang="en-US" sz="2600" smtClean="0">
                <a:latin typeface="Arial" charset="0"/>
              </a:rPr>
            </a:br>
            <a:r>
              <a:rPr lang="en-US" sz="2600" b="1" i="1" smtClean="0">
                <a:latin typeface="Arial" charset="0"/>
              </a:rPr>
              <a:t>P</a:t>
            </a:r>
            <a:r>
              <a:rPr lang="en-US" sz="2600" smtClean="0">
                <a:latin typeface="Arial" charset="0"/>
              </a:rPr>
              <a:t>  and the </a:t>
            </a:r>
            <a:r>
              <a:rPr lang="en-US" sz="2600" b="1" i="1" smtClean="0">
                <a:latin typeface="Arial" charset="0"/>
              </a:rPr>
              <a:t>S</a:t>
            </a:r>
            <a:r>
              <a:rPr lang="en-US" sz="2600" smtClean="0">
                <a:latin typeface="Arial" charset="0"/>
              </a:rPr>
              <a:t> curve, from 0 to </a:t>
            </a:r>
            <a:r>
              <a:rPr lang="en-US" sz="2600" b="1" i="1" smtClean="0">
                <a:latin typeface="Arial" charset="0"/>
              </a:rPr>
              <a:t>Q</a:t>
            </a:r>
            <a:r>
              <a:rPr lang="en-US" sz="2600" smtClean="0">
                <a:latin typeface="Arial" charset="0"/>
              </a:rPr>
              <a:t>.</a:t>
            </a:r>
          </a:p>
          <a:p>
            <a:pPr marL="0" indent="0" eaLnBrk="1" hangingPunct="1">
              <a:spcBef>
                <a:spcPct val="50000"/>
              </a:spcBef>
              <a:buClrTx/>
              <a:buFontTx/>
              <a:buNone/>
            </a:pPr>
            <a:r>
              <a:rPr lang="en-US" sz="2600" smtClean="0">
                <a:latin typeface="Arial" charset="0"/>
              </a:rPr>
              <a:t>The height of this triangle is </a:t>
            </a:r>
            <a:br>
              <a:rPr lang="en-US" sz="2600" smtClean="0">
                <a:latin typeface="Arial" charset="0"/>
              </a:rPr>
            </a:br>
            <a:r>
              <a:rPr lang="en-US" sz="2600" smtClean="0">
                <a:latin typeface="Arial" charset="0"/>
              </a:rPr>
              <a:t>$40 – 15 = $25.</a:t>
            </a:r>
          </a:p>
          <a:p>
            <a:pPr marL="0" indent="0" eaLnBrk="1" hangingPunct="1">
              <a:spcBef>
                <a:spcPct val="50000"/>
              </a:spcBef>
              <a:buClrTx/>
              <a:buFontTx/>
              <a:buNone/>
            </a:pPr>
            <a:r>
              <a:rPr lang="en-US" sz="2600" smtClean="0">
                <a:latin typeface="Arial" charset="0"/>
              </a:rPr>
              <a:t>So, </a:t>
            </a:r>
            <a:br>
              <a:rPr lang="en-US" sz="2600" smtClean="0">
                <a:latin typeface="Arial" charset="0"/>
              </a:rPr>
            </a:br>
            <a:r>
              <a:rPr lang="en-US" sz="2600" smtClean="0">
                <a:latin typeface="Arial" charset="0"/>
              </a:rPr>
              <a:t>PS = ½ x </a:t>
            </a:r>
            <a:r>
              <a:rPr lang="en-US" sz="2600" i="1" smtClean="0">
                <a:latin typeface="Arial" charset="0"/>
              </a:rPr>
              <a:t>b</a:t>
            </a:r>
            <a:r>
              <a:rPr lang="en-US" sz="2600" smtClean="0">
                <a:latin typeface="Arial" charset="0"/>
              </a:rPr>
              <a:t> x </a:t>
            </a:r>
            <a:r>
              <a:rPr lang="en-US" sz="2600" i="1" smtClean="0">
                <a:latin typeface="Arial" charset="0"/>
              </a:rPr>
              <a:t>h</a:t>
            </a:r>
            <a:r>
              <a:rPr lang="en-US" sz="2600" smtClean="0">
                <a:latin typeface="Arial" charset="0"/>
              </a:rPr>
              <a:t/>
            </a:r>
            <a:br>
              <a:rPr lang="en-US" sz="2600" smtClean="0">
                <a:latin typeface="Arial" charset="0"/>
              </a:rPr>
            </a:br>
            <a:r>
              <a:rPr lang="en-US" sz="2600" smtClean="0">
                <a:latin typeface="Arial" charset="0"/>
              </a:rPr>
              <a:t>      = ½ x 25 x $25</a:t>
            </a:r>
            <a:br>
              <a:rPr lang="en-US" sz="2600" smtClean="0">
                <a:latin typeface="Arial" charset="0"/>
              </a:rPr>
            </a:br>
            <a:r>
              <a:rPr lang="en-US" sz="2600" smtClean="0">
                <a:latin typeface="Arial" charset="0"/>
              </a:rPr>
              <a:t>      = </a:t>
            </a:r>
            <a:r>
              <a:rPr lang="en-US" sz="2600" u="sng" smtClean="0">
                <a:latin typeface="Arial" charset="0"/>
              </a:rPr>
              <a:t>$312.50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sz="2600" smtClean="0">
              <a:latin typeface="Arial" charset="0"/>
            </a:endParaRPr>
          </a:p>
        </p:txBody>
      </p:sp>
      <p:grpSp>
        <p:nvGrpSpPr>
          <p:cNvPr id="17418" name="Group 18"/>
          <p:cNvGrpSpPr>
            <a:grpSpLocks/>
          </p:cNvGrpSpPr>
          <p:nvPr/>
        </p:nvGrpSpPr>
        <p:grpSpPr bwMode="auto">
          <a:xfrm>
            <a:off x="3881438" y="2882900"/>
            <a:ext cx="3544887" cy="393700"/>
            <a:chOff x="2445" y="1816"/>
            <a:chExt cx="2233" cy="248"/>
          </a:xfrm>
        </p:grpSpPr>
        <p:sp>
          <p:nvSpPr>
            <p:cNvPr id="17424" name="Line 19"/>
            <p:cNvSpPr>
              <a:spLocks noChangeShapeType="1"/>
            </p:cNvSpPr>
            <p:nvPr/>
          </p:nvSpPr>
          <p:spPr bwMode="auto">
            <a:xfrm>
              <a:off x="2771" y="1938"/>
              <a:ext cx="1907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5" name="Rectangle 20"/>
            <p:cNvSpPr>
              <a:spLocks noChangeArrowheads="1"/>
            </p:cNvSpPr>
            <p:nvPr/>
          </p:nvSpPr>
          <p:spPr bwMode="auto">
            <a:xfrm>
              <a:off x="2445" y="1816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17419" name="Line 25"/>
          <p:cNvSpPr>
            <a:spLocks noChangeShapeType="1"/>
          </p:cNvSpPr>
          <p:nvPr/>
        </p:nvSpPr>
        <p:spPr bwMode="auto">
          <a:xfrm rot="5400000">
            <a:off x="6082506" y="4418807"/>
            <a:ext cx="2681287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Rectangle 26"/>
          <p:cNvSpPr>
            <a:spLocks noChangeArrowheads="1"/>
          </p:cNvSpPr>
          <p:nvPr/>
        </p:nvSpPr>
        <p:spPr bwMode="auto">
          <a:xfrm>
            <a:off x="7161213" y="5764213"/>
            <a:ext cx="522287" cy="39370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3803650" y="3086100"/>
            <a:ext cx="739775" cy="1477963"/>
            <a:chOff x="2396" y="1944"/>
            <a:chExt cx="466" cy="931"/>
          </a:xfrm>
        </p:grpSpPr>
        <p:sp>
          <p:nvSpPr>
            <p:cNvPr id="17422" name="AutoShape 28"/>
            <p:cNvSpPr>
              <a:spLocks/>
            </p:cNvSpPr>
            <p:nvPr/>
          </p:nvSpPr>
          <p:spPr bwMode="auto">
            <a:xfrm>
              <a:off x="2659" y="1944"/>
              <a:ext cx="203" cy="931"/>
            </a:xfrm>
            <a:prstGeom prst="leftBrace">
              <a:avLst>
                <a:gd name="adj1" fmla="val 62572"/>
                <a:gd name="adj2" fmla="val 58968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17423" name="Text Box 29"/>
            <p:cNvSpPr txBox="1">
              <a:spLocks noChangeArrowheads="1"/>
            </p:cNvSpPr>
            <p:nvPr/>
          </p:nvSpPr>
          <p:spPr bwMode="auto">
            <a:xfrm>
              <a:off x="2396" y="2336"/>
              <a:ext cx="231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600" i="1">
                  <a:solidFill>
                    <a:srgbClr val="FF0000"/>
                  </a:solidFill>
                  <a:ea typeface="Arial" charset="0"/>
                  <a:cs typeface="Arial" charset="0"/>
                </a:rPr>
                <a:t>h</a:t>
              </a: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4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4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91" grpId="0" uiExpand="1" animBg="1"/>
      <p:bldP spid="164881" grpId="0" uiExpand="1" build="p" bldLvl="5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6" name="Group 2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18434" name="Object 3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35" name="Chart" r:id="rId5" imgW="3073400" imgH="3289300" progId="Excel.Sheet.8">
                    <p:embed/>
                  </p:oleObj>
                </mc:Choice>
                <mc:Fallback>
                  <p:oleObj name="Chart" r:id="rId5" imgW="3073400" imgH="3289300" progId="Excel.Sheet.8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60" name="Rectangle 4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18461" name="Rectangle 5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18437" name="AutoShape 6"/>
          <p:cNvSpPr>
            <a:spLocks noChangeArrowheads="1"/>
          </p:cNvSpPr>
          <p:nvPr/>
        </p:nvSpPr>
        <p:spPr bwMode="auto">
          <a:xfrm flipV="1">
            <a:off x="4594225" y="3082925"/>
            <a:ext cx="2800350" cy="1455738"/>
          </a:xfrm>
          <a:prstGeom prst="rtTriangle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18438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How a Lower Price Reduces PS</a:t>
            </a:r>
          </a:p>
        </p:txBody>
      </p:sp>
      <p:sp>
        <p:nvSpPr>
          <p:cNvPr id="166924" name="Rectangle 12"/>
          <p:cNvSpPr>
            <a:spLocks noGrp="1" noChangeArrowheads="1"/>
          </p:cNvSpPr>
          <p:nvPr>
            <p:ph type="body" idx="4294967295"/>
          </p:nvPr>
        </p:nvSpPr>
        <p:spPr>
          <a:xfrm>
            <a:off x="446088" y="1001713"/>
            <a:ext cx="3305175" cy="2857500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3000" smtClean="0">
                <a:latin typeface="Arial" charset="0"/>
              </a:rPr>
              <a:t>If </a:t>
            </a:r>
            <a:r>
              <a:rPr lang="en-US" sz="3000" b="1" i="1" smtClean="0">
                <a:latin typeface="Arial" charset="0"/>
              </a:rPr>
              <a:t>P</a:t>
            </a:r>
            <a:r>
              <a:rPr lang="en-US" sz="3000" smtClean="0">
                <a:latin typeface="Arial" charset="0"/>
              </a:rPr>
              <a:t>  falls to $30,</a:t>
            </a:r>
          </a:p>
          <a:p>
            <a:pPr marL="0" indent="0" eaLnBrk="1" hangingPunct="1">
              <a:spcBef>
                <a:spcPct val="30000"/>
              </a:spcBef>
              <a:buFont typeface="Wingdings" charset="2"/>
              <a:buNone/>
            </a:pPr>
            <a:r>
              <a:rPr lang="en-US" sz="2900" smtClean="0">
                <a:latin typeface="Arial" charset="0"/>
              </a:rPr>
              <a:t>PS = ½ x 15 x $15</a:t>
            </a:r>
            <a:br>
              <a:rPr lang="en-US" sz="2900" smtClean="0">
                <a:latin typeface="Arial" charset="0"/>
              </a:rPr>
            </a:br>
            <a:r>
              <a:rPr lang="en-US" sz="2900" smtClean="0">
                <a:latin typeface="Arial" charset="0"/>
              </a:rPr>
              <a:t>      = </a:t>
            </a:r>
            <a:r>
              <a:rPr lang="en-US" sz="2900" u="sng" smtClean="0">
                <a:latin typeface="Arial" charset="0"/>
              </a:rPr>
              <a:t>$112.50</a:t>
            </a:r>
          </a:p>
          <a:p>
            <a:pPr marL="0" indent="0" eaLnBrk="1" hangingPunct="1">
              <a:spcBef>
                <a:spcPct val="40000"/>
              </a:spcBef>
              <a:buFont typeface="Wingdings" charset="2"/>
              <a:buNone/>
            </a:pPr>
            <a:r>
              <a:rPr lang="en-US" sz="2900" smtClean="0">
                <a:latin typeface="Arial" charset="0"/>
              </a:rPr>
              <a:t>Two reasons for the fall in PS.</a:t>
            </a:r>
          </a:p>
        </p:txBody>
      </p:sp>
      <p:sp>
        <p:nvSpPr>
          <p:cNvPr id="18440" name="Line 14"/>
          <p:cNvSpPr>
            <a:spLocks noChangeShapeType="1"/>
          </p:cNvSpPr>
          <p:nvPr/>
        </p:nvSpPr>
        <p:spPr bwMode="auto">
          <a:xfrm>
            <a:off x="4586288" y="3076575"/>
            <a:ext cx="2835275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6" name="AutoShape 24"/>
          <p:cNvSpPr>
            <a:spLocks noChangeArrowheads="1"/>
          </p:cNvSpPr>
          <p:nvPr/>
        </p:nvSpPr>
        <p:spPr bwMode="auto">
          <a:xfrm flipV="1">
            <a:off x="4592638" y="3675063"/>
            <a:ext cx="1665287" cy="876300"/>
          </a:xfrm>
          <a:prstGeom prst="rtTriangle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grpSp>
        <p:nvGrpSpPr>
          <p:cNvPr id="18442" name="Group 9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18458" name="Line 10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9" name="Rectangle 11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S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886200" y="3476625"/>
            <a:ext cx="2674938" cy="2676525"/>
            <a:chOff x="2448" y="2190"/>
            <a:chExt cx="1685" cy="1686"/>
          </a:xfrm>
        </p:grpSpPr>
        <p:grpSp>
          <p:nvGrpSpPr>
            <p:cNvPr id="18452" name="Group 22"/>
            <p:cNvGrpSpPr>
              <a:grpSpLocks/>
            </p:cNvGrpSpPr>
            <p:nvPr/>
          </p:nvGrpSpPr>
          <p:grpSpPr bwMode="auto">
            <a:xfrm>
              <a:off x="3804" y="2302"/>
              <a:ext cx="329" cy="1574"/>
              <a:chOff x="3804" y="2302"/>
              <a:chExt cx="329" cy="1574"/>
            </a:xfrm>
          </p:grpSpPr>
          <p:sp>
            <p:nvSpPr>
              <p:cNvPr id="18456" name="Line 16"/>
              <p:cNvSpPr>
                <a:spLocks noChangeShapeType="1"/>
              </p:cNvSpPr>
              <p:nvPr/>
            </p:nvSpPr>
            <p:spPr bwMode="auto">
              <a:xfrm rot="5400000">
                <a:off x="3299" y="2965"/>
                <a:ext cx="1326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7" name="Rectangle 17"/>
              <p:cNvSpPr>
                <a:spLocks noChangeArrowheads="1"/>
              </p:cNvSpPr>
              <p:nvPr/>
            </p:nvSpPr>
            <p:spPr bwMode="auto">
              <a:xfrm>
                <a:off x="3804" y="3628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18453" name="Group 21"/>
            <p:cNvGrpSpPr>
              <a:grpSpLocks/>
            </p:cNvGrpSpPr>
            <p:nvPr/>
          </p:nvGrpSpPr>
          <p:grpSpPr bwMode="auto">
            <a:xfrm>
              <a:off x="2448" y="2190"/>
              <a:ext cx="1517" cy="248"/>
              <a:chOff x="2448" y="2190"/>
              <a:chExt cx="1517" cy="248"/>
            </a:xfrm>
          </p:grpSpPr>
          <p:sp>
            <p:nvSpPr>
              <p:cNvPr id="18454" name="Line 19"/>
              <p:cNvSpPr>
                <a:spLocks noChangeShapeType="1"/>
              </p:cNvSpPr>
              <p:nvPr/>
            </p:nvSpPr>
            <p:spPr bwMode="auto">
              <a:xfrm>
                <a:off x="2774" y="2312"/>
                <a:ext cx="1191" cy="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5" name="Rectangle 20"/>
              <p:cNvSpPr>
                <a:spLocks noChangeArrowheads="1"/>
              </p:cNvSpPr>
              <p:nvPr/>
            </p:nvSpPr>
            <p:spPr bwMode="auto">
              <a:xfrm>
                <a:off x="2448" y="2190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</p:grpSp>
      <p:sp>
        <p:nvSpPr>
          <p:cNvPr id="166937" name="AutoShape 25"/>
          <p:cNvSpPr>
            <a:spLocks noChangeArrowheads="1"/>
          </p:cNvSpPr>
          <p:nvPr/>
        </p:nvSpPr>
        <p:spPr bwMode="auto">
          <a:xfrm flipV="1">
            <a:off x="6292850" y="3086100"/>
            <a:ext cx="1068388" cy="552450"/>
          </a:xfrm>
          <a:prstGeom prst="rtTriangle">
            <a:avLst/>
          </a:prstGeom>
          <a:pattFill prst="wdUpDiag">
            <a:fgClr>
              <a:srgbClr val="33CCFF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166938" name="Rectangle 26"/>
          <p:cNvSpPr>
            <a:spLocks noChangeArrowheads="1"/>
          </p:cNvSpPr>
          <p:nvPr/>
        </p:nvSpPr>
        <p:spPr bwMode="auto">
          <a:xfrm>
            <a:off x="4594225" y="3084513"/>
            <a:ext cx="1692275" cy="568325"/>
          </a:xfrm>
          <a:prstGeom prst="rect">
            <a:avLst/>
          </a:prstGeom>
          <a:pattFill prst="wdDnDiag">
            <a:fgClr>
              <a:srgbClr val="00CC99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5353050" y="1350963"/>
            <a:ext cx="2630488" cy="1893887"/>
            <a:chOff x="3372" y="851"/>
            <a:chExt cx="1657" cy="1193"/>
          </a:xfrm>
        </p:grpSpPr>
        <p:sp>
          <p:nvSpPr>
            <p:cNvPr id="18450" name="Line 28"/>
            <p:cNvSpPr>
              <a:spLocks noChangeShapeType="1"/>
            </p:cNvSpPr>
            <p:nvPr/>
          </p:nvSpPr>
          <p:spPr bwMode="auto">
            <a:xfrm flipH="1" flipV="1">
              <a:off x="4172" y="1551"/>
              <a:ext cx="52" cy="493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none" w="lg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1" name="Text Box 29"/>
            <p:cNvSpPr txBox="1">
              <a:spLocks noChangeArrowheads="1"/>
            </p:cNvSpPr>
            <p:nvPr/>
          </p:nvSpPr>
          <p:spPr bwMode="auto">
            <a:xfrm>
              <a:off x="3372" y="851"/>
              <a:ext cx="1657" cy="75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403225" indent="-403225">
                <a:spcBef>
                  <a:spcPct val="50000"/>
                </a:spcBef>
              </a:pPr>
              <a:r>
                <a:rPr lang="en-US">
                  <a:ea typeface="Arial" charset="0"/>
                  <a:cs typeface="Arial" charset="0"/>
                </a:rPr>
                <a:t>1. 	Fall in PS </a:t>
              </a:r>
              <a:br>
                <a:rPr lang="en-US">
                  <a:ea typeface="Arial" charset="0"/>
                  <a:cs typeface="Arial" charset="0"/>
                </a:rPr>
              </a:br>
              <a:r>
                <a:rPr lang="en-US">
                  <a:ea typeface="Arial" charset="0"/>
                  <a:cs typeface="Arial" charset="0"/>
                </a:rPr>
                <a:t>due to sellers leaving market</a:t>
              </a:r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587375" y="3454400"/>
            <a:ext cx="4602163" cy="1882775"/>
            <a:chOff x="370" y="2176"/>
            <a:chExt cx="2899" cy="1186"/>
          </a:xfrm>
        </p:grpSpPr>
        <p:sp>
          <p:nvSpPr>
            <p:cNvPr id="18448" name="Line 31"/>
            <p:cNvSpPr>
              <a:spLocks noChangeShapeType="1"/>
            </p:cNvSpPr>
            <p:nvPr/>
          </p:nvSpPr>
          <p:spPr bwMode="auto">
            <a:xfrm flipV="1">
              <a:off x="2042" y="2176"/>
              <a:ext cx="1227" cy="688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9" name="Text Box 32"/>
            <p:cNvSpPr txBox="1">
              <a:spLocks noChangeArrowheads="1"/>
            </p:cNvSpPr>
            <p:nvPr/>
          </p:nvSpPr>
          <p:spPr bwMode="auto">
            <a:xfrm>
              <a:off x="370" y="2608"/>
              <a:ext cx="1867" cy="75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CC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403225" indent="-403225">
                <a:spcBef>
                  <a:spcPct val="50000"/>
                </a:spcBef>
              </a:pPr>
              <a:r>
                <a:rPr lang="en-US">
                  <a:ea typeface="Arial" charset="0"/>
                  <a:cs typeface="Arial" charset="0"/>
                </a:rPr>
                <a:t>2. 	Fall in PS due to remaining sellers</a:t>
              </a:r>
              <a:br>
                <a:rPr lang="en-US">
                  <a:ea typeface="Arial" charset="0"/>
                  <a:cs typeface="Arial" charset="0"/>
                </a:rPr>
              </a:br>
              <a:r>
                <a:rPr lang="en-US">
                  <a:ea typeface="Arial" charset="0"/>
                  <a:cs typeface="Arial" charset="0"/>
                </a:rPr>
                <a:t>getting lower </a:t>
              </a:r>
              <a:r>
                <a:rPr lang="en-US" b="1" i="1">
                  <a:ea typeface="Arial" charset="0"/>
                  <a:cs typeface="Arial" charset="0"/>
                </a:rPr>
                <a:t>P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6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6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6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6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6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6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4" grpId="0" uiExpand="1" build="p"/>
      <p:bldP spid="166936" grpId="0" uiExpand="1" animBg="1"/>
      <p:bldP spid="166937" grpId="0" animBg="1"/>
      <p:bldP spid="16693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2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Producer surplus</a:t>
            </a:r>
          </a:p>
        </p:txBody>
      </p:sp>
      <p:sp>
        <p:nvSpPr>
          <p:cNvPr id="29703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  <p:graphicFrame>
        <p:nvGraphicFramePr>
          <p:cNvPr id="29698" name="Object 8"/>
          <p:cNvGraphicFramePr>
            <a:graphicFrameLocks noChangeAspect="1"/>
          </p:cNvGraphicFramePr>
          <p:nvPr/>
        </p:nvGraphicFramePr>
        <p:xfrm>
          <a:off x="4092575" y="917575"/>
          <a:ext cx="4821238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Chart" r:id="rId5" imgW="2984500" imgH="3429000" progId="Excel.Sheet.8">
                  <p:embed/>
                </p:oleObj>
              </mc:Choice>
              <mc:Fallback>
                <p:oleObj name="Chart" r:id="rId5" imgW="2984500" imgH="3429000" progId="Excel.Shee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575" y="917575"/>
                        <a:ext cx="4821238" cy="579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29704" name="Text Box 9" descr="Wide upward diagonal"/>
          <p:cNvSpPr txBox="1">
            <a:spLocks noChangeArrowheads="1"/>
          </p:cNvSpPr>
          <p:nvPr/>
        </p:nvSpPr>
        <p:spPr bwMode="auto">
          <a:xfrm>
            <a:off x="4221163" y="1065213"/>
            <a:ext cx="592137" cy="50323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700" b="1" i="1">
                <a:ea typeface="Arial" charset="0"/>
                <a:cs typeface="Arial" charset="0"/>
              </a:rPr>
              <a:t>P</a:t>
            </a:r>
          </a:p>
        </p:txBody>
      </p:sp>
      <p:sp useBgFill="1">
        <p:nvSpPr>
          <p:cNvPr id="29705" name="Text Box 10" descr="Wide upward diagonal"/>
          <p:cNvSpPr txBox="1">
            <a:spLocks noChangeArrowheads="1"/>
          </p:cNvSpPr>
          <p:nvPr/>
        </p:nvSpPr>
        <p:spPr bwMode="auto">
          <a:xfrm>
            <a:off x="8299450" y="6029325"/>
            <a:ext cx="592138" cy="50323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700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5273675" y="808038"/>
            <a:ext cx="29098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i="1">
                <a:ea typeface="Arial" charset="0"/>
                <a:cs typeface="Arial" charset="0"/>
              </a:rPr>
              <a:t>supply curve</a:t>
            </a:r>
          </a:p>
        </p:txBody>
      </p:sp>
      <p:sp>
        <p:nvSpPr>
          <p:cNvPr id="29707" name="Rectangle 26"/>
          <p:cNvSpPr>
            <a:spLocks noChangeArrowheads="1"/>
          </p:cNvSpPr>
          <p:nvPr/>
        </p:nvSpPr>
        <p:spPr bwMode="auto">
          <a:xfrm>
            <a:off x="495300" y="1336675"/>
            <a:ext cx="37719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463550" indent="-463550">
              <a:spcBef>
                <a:spcPct val="30000"/>
              </a:spcBef>
              <a:buClr>
                <a:srgbClr val="003399"/>
              </a:buClr>
              <a:buSzPct val="120000"/>
              <a:buFont typeface="Wingdings" charset="2"/>
              <a:buNone/>
            </a:pPr>
            <a:r>
              <a:rPr lang="en-US" sz="2500" b="1">
                <a:solidFill>
                  <a:srgbClr val="669900"/>
                </a:solidFill>
              </a:rPr>
              <a:t>A. </a:t>
            </a:r>
            <a:r>
              <a:rPr lang="en-US" sz="2500">
                <a:solidFill>
                  <a:srgbClr val="669900"/>
                </a:solidFill>
              </a:rPr>
              <a:t>	</a:t>
            </a:r>
            <a:r>
              <a:rPr lang="en-US" sz="2600"/>
              <a:t>Find marginal </a:t>
            </a:r>
            <a:br>
              <a:rPr lang="en-US" sz="2600"/>
            </a:br>
            <a:r>
              <a:rPr lang="en-US" sz="2600"/>
              <a:t>seller’s cost </a:t>
            </a:r>
            <a:br>
              <a:rPr lang="en-US" sz="2600"/>
            </a:br>
            <a:r>
              <a:rPr lang="en-US" sz="2600"/>
              <a:t>at </a:t>
            </a:r>
            <a:r>
              <a:rPr lang="en-US" sz="2600" b="1" i="1"/>
              <a:t>Q</a:t>
            </a:r>
            <a:r>
              <a:rPr lang="en-US" sz="2600"/>
              <a:t> = 10. </a:t>
            </a:r>
          </a:p>
          <a:p>
            <a:pPr marL="463550" indent="-463550">
              <a:spcBef>
                <a:spcPct val="30000"/>
              </a:spcBef>
              <a:buClr>
                <a:srgbClr val="003399"/>
              </a:buClr>
              <a:buSzPct val="120000"/>
              <a:buFont typeface="Wingdings" charset="2"/>
              <a:buNone/>
            </a:pPr>
            <a:r>
              <a:rPr lang="en-US" sz="2500" b="1">
                <a:solidFill>
                  <a:srgbClr val="669900"/>
                </a:solidFill>
              </a:rPr>
              <a:t>B.</a:t>
            </a:r>
            <a:r>
              <a:rPr lang="en-US" sz="2500">
                <a:solidFill>
                  <a:srgbClr val="669900"/>
                </a:solidFill>
              </a:rPr>
              <a:t>	</a:t>
            </a:r>
            <a:r>
              <a:rPr lang="en-US" sz="2600"/>
              <a:t>Find total PS for </a:t>
            </a:r>
            <a:br>
              <a:rPr lang="en-US" sz="2600"/>
            </a:br>
            <a:r>
              <a:rPr lang="en-US" sz="2600" b="1" i="1"/>
              <a:t>P</a:t>
            </a:r>
            <a:r>
              <a:rPr lang="en-US" sz="2600"/>
              <a:t> = $20.</a:t>
            </a:r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474663" y="3586163"/>
            <a:ext cx="3775075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45000"/>
              </a:spcBef>
              <a:buClr>
                <a:srgbClr val="003399"/>
              </a:buClr>
              <a:buSzPct val="120000"/>
              <a:buFont typeface="Wingdings" charset="2"/>
              <a:buNone/>
            </a:pPr>
            <a:r>
              <a:rPr lang="en-US" sz="2600">
                <a:ea typeface="Arial" charset="0"/>
                <a:cs typeface="Arial" charset="0"/>
              </a:rPr>
              <a:t>Suppose </a:t>
            </a:r>
            <a:r>
              <a:rPr lang="en-US" sz="2600" b="1" i="1">
                <a:ea typeface="Arial" charset="0"/>
                <a:cs typeface="Arial" charset="0"/>
              </a:rPr>
              <a:t>P</a:t>
            </a:r>
            <a:r>
              <a:rPr lang="en-US" sz="2600">
                <a:ea typeface="Arial" charset="0"/>
                <a:cs typeface="Arial" charset="0"/>
              </a:rPr>
              <a:t> rises to $30.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Find the increase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in PS due to: </a:t>
            </a:r>
            <a:endParaRPr lang="en-US" sz="2600" b="1">
              <a:solidFill>
                <a:srgbClr val="008080"/>
              </a:solidFill>
              <a:ea typeface="Arial" charset="0"/>
              <a:cs typeface="Arial" charset="0"/>
            </a:endParaRPr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466725" y="4832350"/>
            <a:ext cx="3775075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463550" indent="-463550">
              <a:spcBef>
                <a:spcPts val="600"/>
              </a:spcBef>
              <a:buClr>
                <a:srgbClr val="003399"/>
              </a:buClr>
              <a:buSzPct val="120000"/>
              <a:buFont typeface="Wingdings" charset="2"/>
              <a:buNone/>
            </a:pPr>
            <a:r>
              <a:rPr lang="en-US" sz="2500" b="1" dirty="0">
                <a:solidFill>
                  <a:srgbClr val="669900"/>
                </a:solidFill>
                <a:ea typeface="Arial" charset="0"/>
                <a:cs typeface="Arial" charset="0"/>
              </a:rPr>
              <a:t>C. </a:t>
            </a:r>
            <a:r>
              <a:rPr lang="en-US" sz="2500" dirty="0">
                <a:solidFill>
                  <a:srgbClr val="669900"/>
                </a:solidFill>
                <a:ea typeface="Arial" charset="0"/>
                <a:cs typeface="Arial" charset="0"/>
              </a:rPr>
              <a:t>	</a:t>
            </a:r>
            <a:r>
              <a:rPr lang="en-US" sz="2600" dirty="0">
                <a:ea typeface="Arial" charset="0"/>
                <a:cs typeface="Arial" charset="0"/>
              </a:rPr>
              <a:t>selling 5 </a:t>
            </a:r>
            <a:br>
              <a:rPr lang="en-US" sz="2600" dirty="0">
                <a:ea typeface="Arial" charset="0"/>
                <a:cs typeface="Arial" charset="0"/>
              </a:rPr>
            </a:br>
            <a:r>
              <a:rPr lang="en-US" sz="2600" dirty="0">
                <a:ea typeface="Arial" charset="0"/>
                <a:cs typeface="Arial" charset="0"/>
              </a:rPr>
              <a:t>additional units</a:t>
            </a:r>
          </a:p>
          <a:p>
            <a:pPr marL="463550" indent="-463550">
              <a:spcBef>
                <a:spcPts val="600"/>
              </a:spcBef>
              <a:buClr>
                <a:srgbClr val="003399"/>
              </a:buClr>
              <a:buSzPct val="120000"/>
              <a:buFont typeface="Wingdings" charset="2"/>
              <a:buNone/>
            </a:pPr>
            <a:r>
              <a:rPr lang="en-US" sz="2500" b="1" dirty="0">
                <a:solidFill>
                  <a:srgbClr val="669900"/>
                </a:solidFill>
                <a:ea typeface="Arial" charset="0"/>
                <a:cs typeface="Arial" charset="0"/>
              </a:rPr>
              <a:t>D. </a:t>
            </a:r>
            <a:r>
              <a:rPr lang="en-US" sz="2500" dirty="0">
                <a:solidFill>
                  <a:srgbClr val="669900"/>
                </a:solidFill>
                <a:ea typeface="Arial" charset="0"/>
                <a:cs typeface="Arial" charset="0"/>
              </a:rPr>
              <a:t>	</a:t>
            </a:r>
            <a:r>
              <a:rPr lang="en-US" sz="2600" dirty="0">
                <a:ea typeface="Arial" charset="0"/>
                <a:cs typeface="Arial" charset="0"/>
              </a:rPr>
              <a:t>getting a higher price on the initial 10 units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2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</a:t>
            </a:r>
          </a:p>
        </p:txBody>
      </p:sp>
      <p:sp>
        <p:nvSpPr>
          <p:cNvPr id="30727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  <p:graphicFrame>
        <p:nvGraphicFramePr>
          <p:cNvPr id="30722" name="Object 8"/>
          <p:cNvGraphicFramePr>
            <a:graphicFrameLocks noChangeAspect="1"/>
          </p:cNvGraphicFramePr>
          <p:nvPr/>
        </p:nvGraphicFramePr>
        <p:xfrm>
          <a:off x="4092575" y="917575"/>
          <a:ext cx="4821238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Chart" r:id="rId5" imgW="2984500" imgH="3429000" progId="Excel.Sheet.8">
                  <p:embed/>
                </p:oleObj>
              </mc:Choice>
              <mc:Fallback>
                <p:oleObj name="Chart" r:id="rId5" imgW="2984500" imgH="3429000" progId="Excel.Shee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575" y="917575"/>
                        <a:ext cx="4821238" cy="579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30728" name="Text Box 9" descr="Wide upward diagonal"/>
          <p:cNvSpPr txBox="1">
            <a:spLocks noChangeArrowheads="1"/>
          </p:cNvSpPr>
          <p:nvPr/>
        </p:nvSpPr>
        <p:spPr bwMode="auto">
          <a:xfrm>
            <a:off x="4221163" y="1065213"/>
            <a:ext cx="592137" cy="50323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700" b="1" i="1">
                <a:ea typeface="Arial" charset="0"/>
                <a:cs typeface="Arial" charset="0"/>
              </a:rPr>
              <a:t>P</a:t>
            </a:r>
          </a:p>
        </p:txBody>
      </p:sp>
      <p:sp useBgFill="1">
        <p:nvSpPr>
          <p:cNvPr id="30729" name="Text Box 10" descr="Wide upward diagonal"/>
          <p:cNvSpPr txBox="1">
            <a:spLocks noChangeArrowheads="1"/>
          </p:cNvSpPr>
          <p:nvPr/>
        </p:nvSpPr>
        <p:spPr bwMode="auto">
          <a:xfrm>
            <a:off x="8299450" y="6029325"/>
            <a:ext cx="592138" cy="50323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700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30730" name="Text Box 11"/>
          <p:cNvSpPr txBox="1">
            <a:spLocks noChangeArrowheads="1"/>
          </p:cNvSpPr>
          <p:nvPr/>
        </p:nvSpPr>
        <p:spPr bwMode="auto">
          <a:xfrm>
            <a:off x="5273675" y="808038"/>
            <a:ext cx="29098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i="1">
                <a:ea typeface="Arial" charset="0"/>
                <a:cs typeface="Arial" charset="0"/>
              </a:rPr>
              <a:t>supply curve</a:t>
            </a:r>
          </a:p>
        </p:txBody>
      </p: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4264025" y="2952750"/>
            <a:ext cx="3146425" cy="3602038"/>
            <a:chOff x="2648" y="1612"/>
            <a:chExt cx="1982" cy="2269"/>
          </a:xfrm>
        </p:grpSpPr>
        <p:grpSp>
          <p:nvGrpSpPr>
            <p:cNvPr id="30744" name="Group 13"/>
            <p:cNvGrpSpPr>
              <a:grpSpLocks/>
            </p:cNvGrpSpPr>
            <p:nvPr/>
          </p:nvGrpSpPr>
          <p:grpSpPr bwMode="auto">
            <a:xfrm>
              <a:off x="2648" y="1612"/>
              <a:ext cx="1812" cy="248"/>
              <a:chOff x="2648" y="1612"/>
              <a:chExt cx="1812" cy="248"/>
            </a:xfrm>
          </p:grpSpPr>
          <p:sp>
            <p:nvSpPr>
              <p:cNvPr id="30748" name="Line 14"/>
              <p:cNvSpPr>
                <a:spLocks noChangeShapeType="1"/>
              </p:cNvSpPr>
              <p:nvPr/>
            </p:nvSpPr>
            <p:spPr bwMode="auto">
              <a:xfrm>
                <a:off x="2974" y="1738"/>
                <a:ext cx="1486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49" name="Rectangle 15"/>
              <p:cNvSpPr>
                <a:spLocks noChangeArrowheads="1"/>
              </p:cNvSpPr>
              <p:nvPr/>
            </p:nvSpPr>
            <p:spPr bwMode="auto">
              <a:xfrm>
                <a:off x="2648" y="1612"/>
                <a:ext cx="329" cy="24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30745" name="Group 16"/>
            <p:cNvGrpSpPr>
              <a:grpSpLocks/>
            </p:cNvGrpSpPr>
            <p:nvPr/>
          </p:nvGrpSpPr>
          <p:grpSpPr bwMode="auto">
            <a:xfrm>
              <a:off x="4301" y="1735"/>
              <a:ext cx="329" cy="2146"/>
              <a:chOff x="4301" y="1735"/>
              <a:chExt cx="329" cy="2146"/>
            </a:xfrm>
          </p:grpSpPr>
          <p:sp>
            <p:nvSpPr>
              <p:cNvPr id="30746" name="Line 17"/>
              <p:cNvSpPr>
                <a:spLocks noChangeShapeType="1"/>
              </p:cNvSpPr>
              <p:nvPr/>
            </p:nvSpPr>
            <p:spPr bwMode="auto">
              <a:xfrm rot="16200000" flipH="1">
                <a:off x="3514" y="2684"/>
                <a:ext cx="1902" cy="3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47" name="Rectangle 18"/>
              <p:cNvSpPr>
                <a:spLocks noChangeArrowheads="1"/>
              </p:cNvSpPr>
              <p:nvPr/>
            </p:nvSpPr>
            <p:spPr bwMode="auto">
              <a:xfrm>
                <a:off x="4301" y="3633"/>
                <a:ext cx="329" cy="24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4260850" y="3879850"/>
            <a:ext cx="2425700" cy="2676525"/>
            <a:chOff x="2646" y="2196"/>
            <a:chExt cx="1528" cy="1686"/>
          </a:xfrm>
        </p:grpSpPr>
        <p:sp>
          <p:nvSpPr>
            <p:cNvPr id="30739" name="Rectangle 20"/>
            <p:cNvSpPr>
              <a:spLocks noChangeArrowheads="1"/>
            </p:cNvSpPr>
            <p:nvPr/>
          </p:nvSpPr>
          <p:spPr bwMode="auto">
            <a:xfrm>
              <a:off x="3845" y="3634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grpSp>
          <p:nvGrpSpPr>
            <p:cNvPr id="30740" name="Group 21"/>
            <p:cNvGrpSpPr>
              <a:grpSpLocks/>
            </p:cNvGrpSpPr>
            <p:nvPr/>
          </p:nvGrpSpPr>
          <p:grpSpPr bwMode="auto">
            <a:xfrm>
              <a:off x="2646" y="2196"/>
              <a:ext cx="1361" cy="248"/>
              <a:chOff x="2646" y="1615"/>
              <a:chExt cx="1361" cy="248"/>
            </a:xfrm>
          </p:grpSpPr>
          <p:sp>
            <p:nvSpPr>
              <p:cNvPr id="30742" name="Line 22"/>
              <p:cNvSpPr>
                <a:spLocks noChangeShapeType="1"/>
              </p:cNvSpPr>
              <p:nvPr/>
            </p:nvSpPr>
            <p:spPr bwMode="auto">
              <a:xfrm flipV="1">
                <a:off x="2972" y="1737"/>
                <a:ext cx="1035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43" name="Rectangle 23"/>
              <p:cNvSpPr>
                <a:spLocks noChangeArrowheads="1"/>
              </p:cNvSpPr>
              <p:nvPr/>
            </p:nvSpPr>
            <p:spPr bwMode="auto">
              <a:xfrm>
                <a:off x="2646" y="1615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0741" name="Line 24"/>
            <p:cNvSpPr>
              <a:spLocks noChangeShapeType="1"/>
            </p:cNvSpPr>
            <p:nvPr/>
          </p:nvSpPr>
          <p:spPr bwMode="auto">
            <a:xfrm flipV="1">
              <a:off x="4003" y="2317"/>
              <a:ext cx="0" cy="132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4951413" y="3163888"/>
            <a:ext cx="1447800" cy="896937"/>
          </a:xfrm>
          <a:prstGeom prst="rect">
            <a:avLst/>
          </a:prstGeom>
          <a:pattFill prst="wdDnDiag">
            <a:fgClr>
              <a:srgbClr val="00CC99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24" name="AutoShape 26"/>
          <p:cNvSpPr>
            <a:spLocks noChangeArrowheads="1"/>
          </p:cNvSpPr>
          <p:nvPr/>
        </p:nvSpPr>
        <p:spPr bwMode="auto">
          <a:xfrm flipV="1">
            <a:off x="6421438" y="3167063"/>
            <a:ext cx="677862" cy="865187"/>
          </a:xfrm>
          <a:prstGeom prst="rtTriangle">
            <a:avLst/>
          </a:prstGeom>
          <a:pattFill prst="dkHorz">
            <a:fgClr>
              <a:srgbClr val="33CCFF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rot="10800000"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25" name="AutoShape 27"/>
          <p:cNvSpPr>
            <a:spLocks noChangeArrowheads="1"/>
          </p:cNvSpPr>
          <p:nvPr/>
        </p:nvSpPr>
        <p:spPr bwMode="auto">
          <a:xfrm flipV="1">
            <a:off x="4967288" y="4084638"/>
            <a:ext cx="1428750" cy="1762125"/>
          </a:xfrm>
          <a:prstGeom prst="rtTriangle">
            <a:avLst/>
          </a:prstGeom>
          <a:solidFill>
            <a:srgbClr val="FF6600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rot="10800000"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26" name="Rectangle 32"/>
          <p:cNvSpPr>
            <a:spLocks noChangeArrowheads="1"/>
          </p:cNvSpPr>
          <p:nvPr/>
        </p:nvSpPr>
        <p:spPr bwMode="auto">
          <a:xfrm>
            <a:off x="484188" y="1412875"/>
            <a:ext cx="3771900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404813" indent="-404813">
              <a:spcBef>
                <a:spcPct val="40000"/>
              </a:spcBef>
              <a:buClr>
                <a:srgbClr val="003399"/>
              </a:buClr>
              <a:buSzPct val="120000"/>
              <a:buFont typeface="Wingdings" charset="2"/>
              <a:buNone/>
            </a:pPr>
            <a:r>
              <a:rPr lang="en-US" sz="2500" b="1">
                <a:solidFill>
                  <a:srgbClr val="339966"/>
                </a:solidFill>
              </a:rPr>
              <a:t>A. </a:t>
            </a:r>
            <a:r>
              <a:rPr lang="en-US" sz="2600"/>
              <a:t>At </a:t>
            </a:r>
            <a:r>
              <a:rPr lang="en-US" sz="2600" b="1" i="1"/>
              <a:t>Q</a:t>
            </a:r>
            <a:r>
              <a:rPr lang="en-US" sz="2600"/>
              <a:t> = 10,</a:t>
            </a:r>
            <a:r>
              <a:rPr lang="en-US" sz="2500"/>
              <a:t> </a:t>
            </a:r>
            <a:br>
              <a:rPr lang="en-US" sz="2500"/>
            </a:br>
            <a:r>
              <a:rPr lang="en-US" sz="2600"/>
              <a:t>marginal cost = </a:t>
            </a:r>
            <a:r>
              <a:rPr lang="en-US" sz="2600" u="sng"/>
              <a:t>$20</a:t>
            </a:r>
            <a:r>
              <a:rPr lang="en-US" sz="2600"/>
              <a:t> </a:t>
            </a:r>
          </a:p>
          <a:p>
            <a:pPr marL="404813" indent="-404813">
              <a:spcBef>
                <a:spcPct val="40000"/>
              </a:spcBef>
              <a:buClr>
                <a:srgbClr val="003399"/>
              </a:buClr>
              <a:buSzPct val="120000"/>
              <a:buFont typeface="Wingdings" charset="2"/>
              <a:buNone/>
            </a:pPr>
            <a:r>
              <a:rPr lang="en-US" sz="2500" b="1">
                <a:solidFill>
                  <a:srgbClr val="339966"/>
                </a:solidFill>
              </a:rPr>
              <a:t>B.</a:t>
            </a:r>
            <a:r>
              <a:rPr lang="en-US" sz="2500">
                <a:solidFill>
                  <a:srgbClr val="339966"/>
                </a:solidFill>
              </a:rPr>
              <a:t>	</a:t>
            </a:r>
            <a:r>
              <a:rPr lang="en-US" sz="2600"/>
              <a:t>PS = ½ x 10 x $20 </a:t>
            </a:r>
            <a:br>
              <a:rPr lang="en-US" sz="2600"/>
            </a:br>
            <a:r>
              <a:rPr lang="en-US" sz="2600"/>
              <a:t>  = </a:t>
            </a:r>
            <a:r>
              <a:rPr lang="en-US" sz="2600" u="sng"/>
              <a:t>$100</a:t>
            </a: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517525" y="3300413"/>
            <a:ext cx="28924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45000"/>
              </a:spcBef>
              <a:buClr>
                <a:srgbClr val="003399"/>
              </a:buClr>
              <a:buSzPct val="120000"/>
              <a:buFont typeface="Wingdings" charset="2"/>
              <a:buNone/>
            </a:pPr>
            <a:r>
              <a:rPr lang="en-US" sz="2600" b="1" i="1">
                <a:ea typeface="Arial" charset="0"/>
                <a:cs typeface="Arial" charset="0"/>
              </a:rPr>
              <a:t>P</a:t>
            </a:r>
            <a:r>
              <a:rPr lang="en-US" sz="2600">
                <a:ea typeface="Arial" charset="0"/>
                <a:cs typeface="Arial" charset="0"/>
              </a:rPr>
              <a:t>  rises to $30.</a:t>
            </a:r>
            <a:endParaRPr lang="en-US" sz="2600" b="1">
              <a:solidFill>
                <a:srgbClr val="008080"/>
              </a:solidFill>
              <a:ea typeface="Arial" charset="0"/>
              <a:cs typeface="Arial" charset="0"/>
            </a:endParaRPr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488950" y="3895725"/>
            <a:ext cx="3775075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457200" indent="-457200">
              <a:spcBef>
                <a:spcPct val="40000"/>
              </a:spcBef>
              <a:buClr>
                <a:srgbClr val="003399"/>
              </a:buClr>
              <a:buSzPct val="120000"/>
              <a:buFont typeface="Wingdings" charset="2"/>
              <a:buNone/>
            </a:pPr>
            <a:r>
              <a:rPr lang="en-US" sz="2500" b="1">
                <a:solidFill>
                  <a:srgbClr val="339966"/>
                </a:solidFill>
                <a:ea typeface="Arial" charset="0"/>
                <a:cs typeface="Arial" charset="0"/>
              </a:rPr>
              <a:t>C.	</a:t>
            </a:r>
            <a:r>
              <a:rPr lang="en-US" sz="2600">
                <a:ea typeface="Arial" charset="0"/>
                <a:cs typeface="Arial" charset="0"/>
              </a:rPr>
              <a:t>PS on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additional units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= ½ x 5 x $10 = </a:t>
            </a:r>
            <a:r>
              <a:rPr lang="en-US" sz="2600" u="sng">
                <a:ea typeface="Arial" charset="0"/>
                <a:cs typeface="Arial" charset="0"/>
              </a:rPr>
              <a:t>$25</a:t>
            </a:r>
          </a:p>
          <a:p>
            <a:pPr marL="457200" indent="-457200">
              <a:spcBef>
                <a:spcPct val="40000"/>
              </a:spcBef>
              <a:buClr>
                <a:srgbClr val="003399"/>
              </a:buClr>
              <a:buSzPct val="120000"/>
              <a:buFont typeface="Wingdings" charset="2"/>
              <a:buNone/>
            </a:pPr>
            <a:r>
              <a:rPr lang="en-US" sz="2500" b="1">
                <a:solidFill>
                  <a:srgbClr val="339966"/>
                </a:solidFill>
                <a:ea typeface="Arial" charset="0"/>
                <a:cs typeface="Arial" charset="0"/>
              </a:rPr>
              <a:t>D. </a:t>
            </a:r>
            <a:r>
              <a:rPr lang="en-US" sz="2500">
                <a:solidFill>
                  <a:srgbClr val="339966"/>
                </a:solidFill>
                <a:ea typeface="Arial" charset="0"/>
                <a:cs typeface="Arial" charset="0"/>
              </a:rPr>
              <a:t> </a:t>
            </a:r>
            <a:r>
              <a:rPr lang="en-US" sz="2600">
                <a:ea typeface="Arial" charset="0"/>
                <a:cs typeface="Arial" charset="0"/>
              </a:rPr>
              <a:t>Increase in PS 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on initial 10 units</a:t>
            </a:r>
            <a:br>
              <a:rPr lang="en-US" sz="2600">
                <a:ea typeface="Arial" charset="0"/>
                <a:cs typeface="Arial" charset="0"/>
              </a:rPr>
            </a:br>
            <a:r>
              <a:rPr lang="en-US" sz="2600">
                <a:ea typeface="Arial" charset="0"/>
                <a:cs typeface="Arial" charset="0"/>
              </a:rPr>
              <a:t>= 10 x $10 = </a:t>
            </a:r>
            <a:r>
              <a:rPr lang="en-US" sz="2600" u="sng">
                <a:ea typeface="Arial" charset="0"/>
                <a:cs typeface="Arial" charset="0"/>
              </a:rPr>
              <a:t>$100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uiExpand="1" animBg="1"/>
      <p:bldP spid="25" grpId="0" animBg="1"/>
      <p:bldP spid="26" grpId="0" uiExpand="1" build="p" bldLvl="5"/>
      <p:bldP spid="27" grpId="0"/>
      <p:bldP spid="2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Welfare Economics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Recall, the </a:t>
            </a:r>
            <a:r>
              <a:rPr lang="en-US" b="1" smtClean="0">
                <a:solidFill>
                  <a:srgbClr val="800080"/>
                </a:solidFill>
                <a:latin typeface="Arial" charset="0"/>
              </a:rPr>
              <a:t>allocation of resources</a:t>
            </a:r>
            <a:r>
              <a:rPr lang="en-US" smtClean="0">
                <a:latin typeface="Arial" charset="0"/>
              </a:rPr>
              <a:t> refers to: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how much of each good is produced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which producers produce it</a:t>
            </a:r>
          </a:p>
          <a:p>
            <a:pPr lvl="1" eaLnBrk="1" hangingPunct="1"/>
            <a:r>
              <a:rPr lang="en-US" smtClean="0">
                <a:latin typeface="Arial" charset="0"/>
              </a:rPr>
              <a:t>which consumers consume it</a:t>
            </a:r>
          </a:p>
          <a:p>
            <a:pPr eaLnBrk="1" hangingPunct="1"/>
            <a:r>
              <a:rPr lang="en-US" b="1" smtClean="0">
                <a:solidFill>
                  <a:srgbClr val="CC0000"/>
                </a:solidFill>
                <a:latin typeface="Arial" charset="0"/>
              </a:rPr>
              <a:t>Welfare economics</a:t>
            </a:r>
            <a:r>
              <a:rPr lang="en-US" smtClean="0">
                <a:latin typeface="Arial" charset="0"/>
              </a:rPr>
              <a:t> studies </a:t>
            </a:r>
            <a:r>
              <a:rPr lang="en-US" u="sng" smtClean="0">
                <a:latin typeface="Arial" charset="0"/>
              </a:rPr>
              <a:t>how</a:t>
            </a:r>
            <a:r>
              <a:rPr lang="en-US" smtClean="0">
                <a:latin typeface="Arial" charset="0"/>
              </a:rPr>
              <a:t> the allocation of resources affects economic well-being.</a:t>
            </a:r>
          </a:p>
          <a:p>
            <a:pPr eaLnBrk="1" hangingPunct="1"/>
            <a:r>
              <a:rPr lang="en-US" smtClean="0">
                <a:latin typeface="Arial" charset="0"/>
              </a:rPr>
              <a:t>First, we look at the well-being of consumers.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mtClean="0">
                <a:latin typeface="Tahoma" charset="0"/>
                <a:ea typeface="Tahoma" charset="0"/>
                <a:cs typeface="Tahoma" charset="0"/>
              </a:rPr>
              <a:t>CS, PS, and Total Surplus</a:t>
            </a:r>
          </a:p>
        </p:txBody>
      </p:sp>
      <p:sp>
        <p:nvSpPr>
          <p:cNvPr id="295942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marL="685800" indent="-685800" eaLnBrk="1" hangingPunct="1">
              <a:spcBef>
                <a:spcPct val="20000"/>
              </a:spcBef>
              <a:buFont typeface="Wingdings" charset="2"/>
              <a:buNone/>
            </a:pPr>
            <a:r>
              <a:rPr lang="en-US" sz="2700" smtClean="0">
                <a:latin typeface="Arial" charset="0"/>
                <a:cs typeface="ＭＳ Ｐゴシック" charset="-128"/>
              </a:rPr>
              <a:t>CS  = (value to buyers) – (amount paid by buyers)</a:t>
            </a:r>
          </a:p>
          <a:p>
            <a:pPr marL="685800" indent="-685800" eaLnBrk="1" hangingPunct="1">
              <a:spcBef>
                <a:spcPct val="25000"/>
              </a:spcBef>
              <a:buFont typeface="Wingdings" charset="2"/>
              <a:buNone/>
            </a:pPr>
            <a:r>
              <a:rPr lang="en-US" sz="2700" smtClean="0">
                <a:latin typeface="Arial" charset="0"/>
                <a:cs typeface="ＭＳ Ｐゴシック" charset="-128"/>
              </a:rPr>
              <a:t>	=	 buyers’ gains from participating in the market</a:t>
            </a:r>
          </a:p>
          <a:p>
            <a:pPr marL="685800" indent="-685800" eaLnBrk="1" hangingPunct="1">
              <a:spcBef>
                <a:spcPct val="70000"/>
              </a:spcBef>
              <a:buFont typeface="Wingdings" charset="2"/>
              <a:buNone/>
            </a:pPr>
            <a:r>
              <a:rPr lang="en-US" sz="2700" smtClean="0">
                <a:latin typeface="Arial" charset="0"/>
                <a:cs typeface="ＭＳ Ｐゴシック" charset="-128"/>
              </a:rPr>
              <a:t>PS  = (amount received by sellers) – (cost to sellers)</a:t>
            </a:r>
          </a:p>
          <a:p>
            <a:pPr marL="685800" indent="-685800" eaLnBrk="1" hangingPunct="1">
              <a:spcBef>
                <a:spcPct val="25000"/>
              </a:spcBef>
              <a:buFont typeface="Wingdings" charset="2"/>
              <a:buNone/>
            </a:pPr>
            <a:r>
              <a:rPr lang="en-US" sz="2700" smtClean="0">
                <a:latin typeface="Arial" charset="0"/>
                <a:cs typeface="ＭＳ Ｐゴシック" charset="-128"/>
              </a:rPr>
              <a:t>	= sellers’ gains from participating in the market</a:t>
            </a:r>
          </a:p>
          <a:p>
            <a:pPr marL="685800" indent="-685800" eaLnBrk="1" hangingPunct="1">
              <a:spcBef>
                <a:spcPct val="70000"/>
              </a:spcBef>
              <a:buFont typeface="Wingdings" charset="2"/>
              <a:buNone/>
            </a:pPr>
            <a:r>
              <a:rPr lang="en-US" sz="2700" b="1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Total surplus</a:t>
            </a:r>
            <a:r>
              <a:rPr lang="en-US" sz="2700" smtClean="0">
                <a:latin typeface="Arial" charset="0"/>
                <a:cs typeface="ＭＳ Ｐゴシック" charset="-128"/>
              </a:rPr>
              <a:t> = CS + PS</a:t>
            </a:r>
          </a:p>
          <a:p>
            <a:pPr marL="685800" indent="-685800" eaLnBrk="1" hangingPunct="1">
              <a:spcBef>
                <a:spcPct val="25000"/>
              </a:spcBef>
              <a:buFont typeface="Wingdings" charset="2"/>
              <a:buNone/>
            </a:pPr>
            <a:r>
              <a:rPr lang="en-US" sz="2700" smtClean="0">
                <a:latin typeface="Arial" charset="0"/>
                <a:cs typeface="ＭＳ Ｐゴシック" charset="-128"/>
              </a:rPr>
              <a:t>	= total gains from trade in a market</a:t>
            </a:r>
          </a:p>
          <a:p>
            <a:pPr marL="685800" indent="-685800" eaLnBrk="1" hangingPunct="1">
              <a:spcBef>
                <a:spcPct val="25000"/>
              </a:spcBef>
              <a:buFont typeface="Wingdings" charset="2"/>
              <a:buNone/>
            </a:pPr>
            <a:r>
              <a:rPr lang="en-US" sz="2700" smtClean="0">
                <a:latin typeface="Arial" charset="0"/>
                <a:cs typeface="ＭＳ Ｐゴシック" charset="-128"/>
              </a:rPr>
              <a:t>	= (value to buyers) – (cost to sellers)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5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59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5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5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5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59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59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2" grpId="0" build="p" bldLvl="5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The Market’s Allocation of Resources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marL="346075" indent="-346075" eaLnBrk="1" hangingPunct="1"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In a market economy, the allocation of resources </a:t>
            </a:r>
            <a:br>
              <a:rPr lang="en-US" sz="2700" smtClean="0">
                <a:latin typeface="Arial" charset="0"/>
                <a:cs typeface="ＭＳ Ｐゴシック" charset="-128"/>
              </a:rPr>
            </a:br>
            <a:r>
              <a:rPr lang="en-US" sz="2700" smtClean="0">
                <a:latin typeface="Arial" charset="0"/>
                <a:cs typeface="ＭＳ Ｐゴシック" charset="-128"/>
              </a:rPr>
              <a:t>is decentralized, determined by the interactions </a:t>
            </a:r>
            <a:br>
              <a:rPr lang="en-US" sz="2700" smtClean="0">
                <a:latin typeface="Arial" charset="0"/>
                <a:cs typeface="ＭＳ Ｐゴシック" charset="-128"/>
              </a:rPr>
            </a:br>
            <a:r>
              <a:rPr lang="en-US" sz="2700" smtClean="0">
                <a:latin typeface="Arial" charset="0"/>
                <a:cs typeface="ＭＳ Ｐゴシック" charset="-128"/>
              </a:rPr>
              <a:t>of many self-interested buyers and sellers.</a:t>
            </a:r>
          </a:p>
          <a:p>
            <a:pPr marL="346075" indent="-346075" eaLnBrk="1" hangingPunct="1"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Is the market’s allocation of resources desirable?   Or would a different allocation of resources make society better off?  </a:t>
            </a:r>
          </a:p>
          <a:p>
            <a:pPr marL="346075" indent="-346075" eaLnBrk="1" hangingPunct="1"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To answer this, we use total surplus as a measure of society’s well-being, and we consider whether the market’s allocation is </a:t>
            </a:r>
            <a:r>
              <a:rPr lang="en-US" sz="2700" i="1" smtClean="0">
                <a:latin typeface="Arial" charset="0"/>
                <a:cs typeface="ＭＳ Ｐゴシック" charset="-128"/>
              </a:rPr>
              <a:t>efficient</a:t>
            </a:r>
            <a:r>
              <a:rPr lang="en-US" sz="2700" smtClean="0">
                <a:latin typeface="Arial" charset="0"/>
                <a:cs typeface="ＭＳ Ｐゴシック" charset="-128"/>
              </a:rPr>
              <a:t>.  </a:t>
            </a:r>
          </a:p>
          <a:p>
            <a:pPr marL="346075" indent="-346075" eaLnBrk="1" hangingPunct="1">
              <a:spcBef>
                <a:spcPct val="25000"/>
              </a:spcBef>
              <a:buFont typeface="Wingdings" charset="2"/>
              <a:buNone/>
            </a:pPr>
            <a:r>
              <a:rPr lang="en-US" sz="2700" smtClean="0">
                <a:latin typeface="Arial" charset="0"/>
                <a:cs typeface="ＭＳ Ｐゴシック" charset="-128"/>
              </a:rPr>
              <a:t>	(Policymakers also care about </a:t>
            </a:r>
            <a:r>
              <a:rPr lang="en-US" sz="2700" i="1" smtClean="0">
                <a:latin typeface="Arial" charset="0"/>
                <a:cs typeface="ＭＳ Ｐゴシック" charset="-128"/>
              </a:rPr>
              <a:t>equality</a:t>
            </a:r>
            <a:r>
              <a:rPr lang="en-US" sz="2700" smtClean="0">
                <a:latin typeface="Arial" charset="0"/>
                <a:cs typeface="ＭＳ Ｐゴシック" charset="-128"/>
              </a:rPr>
              <a:t>, though our focus here is on efficiency.)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p" bldLvl="4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Efficiency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944688"/>
            <a:ext cx="8313737" cy="4016375"/>
          </a:xfrm>
        </p:spPr>
        <p:txBody>
          <a:bodyPr/>
          <a:lstStyle/>
          <a:p>
            <a:pPr marL="0" indent="0" eaLnBrk="1" hangingPunct="1">
              <a:buFont typeface="Wingdings" charset="2"/>
              <a:buNone/>
            </a:pPr>
            <a:r>
              <a:rPr lang="en-US" sz="2700" smtClean="0">
                <a:latin typeface="Arial" charset="0"/>
              </a:rPr>
              <a:t>An allocation of resources is </a:t>
            </a:r>
            <a:r>
              <a:rPr lang="en-US" sz="2700" b="1" smtClean="0">
                <a:solidFill>
                  <a:srgbClr val="CC0000"/>
                </a:solidFill>
                <a:latin typeface="Arial" charset="0"/>
              </a:rPr>
              <a:t>efficient</a:t>
            </a:r>
            <a:r>
              <a:rPr lang="en-US" sz="2700" smtClean="0">
                <a:latin typeface="Arial" charset="0"/>
              </a:rPr>
              <a:t> if it maximizes total surplus.  Efficiency means:</a:t>
            </a:r>
          </a:p>
          <a:p>
            <a:pPr marL="460375" lvl="1" eaLnBrk="1" hangingPunct="1">
              <a:spcBef>
                <a:spcPct val="25000"/>
              </a:spcBef>
            </a:pPr>
            <a:r>
              <a:rPr lang="en-US" smtClean="0">
                <a:latin typeface="Arial" charset="0"/>
              </a:rPr>
              <a:t>The goods are consumed by the buyers who value them most highly. </a:t>
            </a:r>
          </a:p>
          <a:p>
            <a:pPr marL="460375" lvl="1" eaLnBrk="1" hangingPunct="1">
              <a:spcBef>
                <a:spcPct val="25000"/>
              </a:spcBef>
            </a:pPr>
            <a:r>
              <a:rPr lang="en-US" smtClean="0">
                <a:latin typeface="Arial" charset="0"/>
              </a:rPr>
              <a:t>The goods are produced by the producers with the lowest costs.</a:t>
            </a:r>
          </a:p>
          <a:p>
            <a:pPr marL="460375" lvl="1" eaLnBrk="1" hangingPunct="1">
              <a:spcBef>
                <a:spcPct val="25000"/>
              </a:spcBef>
            </a:pPr>
            <a:r>
              <a:rPr lang="en-US" smtClean="0">
                <a:latin typeface="Arial" charset="0"/>
              </a:rPr>
              <a:t>Raising or lowering the quantity of a good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would not increase total surplus. </a:t>
            </a:r>
          </a:p>
        </p:txBody>
      </p:sp>
      <p:grpSp>
        <p:nvGrpSpPr>
          <p:cNvPr id="71683" name="Group 7"/>
          <p:cNvGrpSpPr>
            <a:grpSpLocks/>
          </p:cNvGrpSpPr>
          <p:nvPr/>
        </p:nvGrpSpPr>
        <p:grpSpPr bwMode="auto">
          <a:xfrm>
            <a:off x="908050" y="889000"/>
            <a:ext cx="7662863" cy="890588"/>
            <a:chOff x="593" y="539"/>
            <a:chExt cx="4827" cy="561"/>
          </a:xfrm>
        </p:grpSpPr>
        <p:sp>
          <p:nvSpPr>
            <p:cNvPr id="71684" name="Rectangle 6"/>
            <p:cNvSpPr>
              <a:spLocks noChangeArrowheads="1"/>
            </p:cNvSpPr>
            <p:nvPr/>
          </p:nvSpPr>
          <p:spPr bwMode="auto">
            <a:xfrm>
              <a:off x="593" y="539"/>
              <a:ext cx="4728" cy="561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71685" name="Rectangle 4"/>
            <p:cNvSpPr>
              <a:spLocks noChangeArrowheads="1"/>
            </p:cNvSpPr>
            <p:nvPr/>
          </p:nvSpPr>
          <p:spPr bwMode="auto">
            <a:xfrm>
              <a:off x="1506" y="619"/>
              <a:ext cx="3914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20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700">
                  <a:ea typeface="Arial" charset="0"/>
                  <a:cs typeface="Arial" charset="0"/>
                </a:rPr>
                <a:t>=  (value to buyers)  –  (cost to sellers)</a:t>
              </a:r>
            </a:p>
          </p:txBody>
        </p:sp>
        <p:sp>
          <p:nvSpPr>
            <p:cNvPr id="71686" name="Rectangle 5"/>
            <p:cNvSpPr>
              <a:spLocks noChangeArrowheads="1"/>
            </p:cNvSpPr>
            <p:nvPr/>
          </p:nvSpPr>
          <p:spPr bwMode="auto">
            <a:xfrm>
              <a:off x="628" y="558"/>
              <a:ext cx="914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700">
                  <a:ea typeface="Arial" charset="0"/>
                  <a:cs typeface="Arial" charset="0"/>
                </a:rPr>
                <a:t>Total </a:t>
              </a:r>
              <a:br>
                <a:rPr lang="en-US" sz="2700">
                  <a:ea typeface="Arial" charset="0"/>
                  <a:cs typeface="Arial" charset="0"/>
                </a:rPr>
              </a:br>
              <a:r>
                <a:rPr lang="en-US" sz="2700">
                  <a:ea typeface="Arial" charset="0"/>
                  <a:cs typeface="Arial" charset="0"/>
                </a:rPr>
                <a:t>surplus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build="p" bldLvl="4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300" smtClean="0">
                <a:latin typeface="Tahoma" charset="0"/>
                <a:ea typeface="Tahoma" charset="0"/>
                <a:cs typeface="Tahoma" charset="0"/>
              </a:rPr>
              <a:t>Evaluating the Market Equilibrium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008063"/>
            <a:ext cx="3298825" cy="5118100"/>
          </a:xfrm>
        </p:spPr>
        <p:txBody>
          <a:bodyPr/>
          <a:lstStyle/>
          <a:p>
            <a:pPr marL="0" indent="0" eaLnBrk="1" hangingPunct="1"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Market eq’m:</a:t>
            </a:r>
            <a:br>
              <a:rPr lang="en-US" sz="2600" smtClean="0">
                <a:latin typeface="Arial" charset="0"/>
              </a:rPr>
            </a:br>
            <a:r>
              <a:rPr lang="en-US" sz="2600" smtClean="0">
                <a:latin typeface="Arial" charset="0"/>
              </a:rPr>
              <a:t>  </a:t>
            </a:r>
            <a:r>
              <a:rPr lang="en-US" sz="2600" b="1" i="1" smtClean="0">
                <a:latin typeface="Arial" charset="0"/>
              </a:rPr>
              <a:t>P</a:t>
            </a:r>
            <a:r>
              <a:rPr lang="en-US" sz="2600" smtClean="0">
                <a:latin typeface="Arial" charset="0"/>
              </a:rPr>
              <a:t> = $30 </a:t>
            </a:r>
            <a:br>
              <a:rPr lang="en-US" sz="2600" smtClean="0">
                <a:latin typeface="Arial" charset="0"/>
              </a:rPr>
            </a:br>
            <a:r>
              <a:rPr lang="en-US" sz="2600" smtClean="0">
                <a:latin typeface="Arial" charset="0"/>
              </a:rPr>
              <a:t>  </a:t>
            </a:r>
            <a:r>
              <a:rPr lang="en-US" sz="2600" b="1" i="1" smtClean="0">
                <a:latin typeface="Arial" charset="0"/>
              </a:rPr>
              <a:t>Q</a:t>
            </a:r>
            <a:r>
              <a:rPr lang="en-US" sz="2600" smtClean="0">
                <a:latin typeface="Arial" charset="0"/>
              </a:rPr>
              <a:t> = 15,000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Total surplus</a:t>
            </a:r>
            <a:br>
              <a:rPr lang="en-US" sz="2600" smtClean="0">
                <a:latin typeface="Arial" charset="0"/>
              </a:rPr>
            </a:br>
            <a:r>
              <a:rPr lang="en-US" sz="2600" smtClean="0">
                <a:latin typeface="Arial" charset="0"/>
              </a:rPr>
              <a:t>   =  CS + PS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Is the market eq’m efficient?</a:t>
            </a:r>
          </a:p>
          <a:p>
            <a:pPr marL="0" indent="0" eaLnBrk="1" hangingPunct="1">
              <a:buFont typeface="Wingdings" charset="2"/>
              <a:buNone/>
            </a:pPr>
            <a:endParaRPr lang="en-US" sz="2600" smtClean="0">
              <a:latin typeface="Arial" charset="0"/>
            </a:endParaRPr>
          </a:p>
        </p:txBody>
      </p:sp>
      <p:grpSp>
        <p:nvGrpSpPr>
          <p:cNvPr id="21510" name="Group 4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21506" name="Object 5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07" name="Chart" r:id="rId5" imgW="3073400" imgH="3289300" progId="Excel.Sheet.8">
                    <p:embed/>
                  </p:oleObj>
                </mc:Choice>
                <mc:Fallback>
                  <p:oleObj name="Chart" r:id="rId5" imgW="3073400" imgH="3289300" progId="Excel.Sheet.8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31" name="Rectangle 6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21532" name="Rectangle 7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21511" name="Group 9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21529" name="Line 10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0" name="Rectangle 11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S</a:t>
              </a:r>
            </a:p>
          </p:txBody>
        </p:sp>
      </p:grpSp>
      <p:grpSp>
        <p:nvGrpSpPr>
          <p:cNvPr id="21512" name="Group 12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21527" name="Line 13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8" name="Rectangle 14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D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886200" y="3476625"/>
            <a:ext cx="2674938" cy="2676525"/>
            <a:chOff x="2448" y="2190"/>
            <a:chExt cx="1685" cy="1686"/>
          </a:xfrm>
        </p:grpSpPr>
        <p:grpSp>
          <p:nvGrpSpPr>
            <p:cNvPr id="21521" name="Group 20"/>
            <p:cNvGrpSpPr>
              <a:grpSpLocks/>
            </p:cNvGrpSpPr>
            <p:nvPr/>
          </p:nvGrpSpPr>
          <p:grpSpPr bwMode="auto">
            <a:xfrm>
              <a:off x="3804" y="2302"/>
              <a:ext cx="329" cy="1574"/>
              <a:chOff x="3804" y="2302"/>
              <a:chExt cx="329" cy="1574"/>
            </a:xfrm>
          </p:grpSpPr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 rot="5400000">
                <a:off x="3299" y="2965"/>
                <a:ext cx="132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26" name="Rectangle 22"/>
              <p:cNvSpPr>
                <a:spLocks noChangeArrowheads="1"/>
              </p:cNvSpPr>
              <p:nvPr/>
            </p:nvSpPr>
            <p:spPr bwMode="auto">
              <a:xfrm>
                <a:off x="3804" y="3628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21522" name="Group 23"/>
            <p:cNvGrpSpPr>
              <a:grpSpLocks/>
            </p:cNvGrpSpPr>
            <p:nvPr/>
          </p:nvGrpSpPr>
          <p:grpSpPr bwMode="auto">
            <a:xfrm>
              <a:off x="2448" y="2190"/>
              <a:ext cx="1517" cy="248"/>
              <a:chOff x="2448" y="2190"/>
              <a:chExt cx="1517" cy="248"/>
            </a:xfrm>
          </p:grpSpPr>
          <p:sp>
            <p:nvSpPr>
              <p:cNvPr id="21523" name="Line 24"/>
              <p:cNvSpPr>
                <a:spLocks noChangeShapeType="1"/>
              </p:cNvSpPr>
              <p:nvPr/>
            </p:nvSpPr>
            <p:spPr bwMode="auto">
              <a:xfrm>
                <a:off x="2774" y="2312"/>
                <a:ext cx="1191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24" name="Rectangle 25"/>
              <p:cNvSpPr>
                <a:spLocks noChangeArrowheads="1"/>
              </p:cNvSpPr>
              <p:nvPr/>
            </p:nvSpPr>
            <p:spPr bwMode="auto">
              <a:xfrm>
                <a:off x="2448" y="2190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4597400" y="1930400"/>
            <a:ext cx="1657350" cy="1733550"/>
            <a:chOff x="2896" y="1216"/>
            <a:chExt cx="1044" cy="1092"/>
          </a:xfrm>
        </p:grpSpPr>
        <p:sp>
          <p:nvSpPr>
            <p:cNvPr id="21519" name="AutoShape 15"/>
            <p:cNvSpPr>
              <a:spLocks noChangeArrowheads="1"/>
            </p:cNvSpPr>
            <p:nvPr/>
          </p:nvSpPr>
          <p:spPr bwMode="auto">
            <a:xfrm>
              <a:off x="2896" y="1216"/>
              <a:ext cx="1044" cy="1092"/>
            </a:xfrm>
            <a:prstGeom prst="rtTriangle">
              <a:avLst/>
            </a:prstGeom>
            <a:solidFill>
              <a:srgbClr val="66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21520" name="Text Box 27"/>
            <p:cNvSpPr txBox="1">
              <a:spLocks noChangeArrowheads="1"/>
            </p:cNvSpPr>
            <p:nvPr/>
          </p:nvSpPr>
          <p:spPr bwMode="auto">
            <a:xfrm>
              <a:off x="3001" y="1876"/>
              <a:ext cx="44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b="1">
                  <a:ea typeface="Arial" charset="0"/>
                  <a:cs typeface="Arial" charset="0"/>
                </a:rPr>
                <a:t>CS</a:t>
              </a:r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4592638" y="3675063"/>
            <a:ext cx="1665287" cy="876300"/>
            <a:chOff x="2893" y="2315"/>
            <a:chExt cx="1049" cy="552"/>
          </a:xfrm>
        </p:grpSpPr>
        <p:sp>
          <p:nvSpPr>
            <p:cNvPr id="21517" name="AutoShape 26"/>
            <p:cNvSpPr>
              <a:spLocks noChangeArrowheads="1"/>
            </p:cNvSpPr>
            <p:nvPr/>
          </p:nvSpPr>
          <p:spPr bwMode="auto">
            <a:xfrm flipV="1">
              <a:off x="2893" y="2315"/>
              <a:ext cx="1049" cy="552"/>
            </a:xfrm>
            <a:prstGeom prst="rtTriangle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21518" name="Text Box 28"/>
            <p:cNvSpPr txBox="1">
              <a:spLocks noChangeArrowheads="1"/>
            </p:cNvSpPr>
            <p:nvPr/>
          </p:nvSpPr>
          <p:spPr bwMode="auto">
            <a:xfrm>
              <a:off x="2995" y="2345"/>
              <a:ext cx="39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b="1">
                  <a:ea typeface="Arial" charset="0"/>
                  <a:cs typeface="Arial" charset="0"/>
                </a:rPr>
                <a:t>PS</a:t>
              </a:r>
            </a:p>
          </p:txBody>
        </p:sp>
      </p:grpSp>
      <p:sp>
        <p:nvSpPr>
          <p:cNvPr id="188448" name="AutoShape 32"/>
          <p:cNvSpPr>
            <a:spLocks noChangeArrowheads="1"/>
          </p:cNvSpPr>
          <p:nvPr/>
        </p:nvSpPr>
        <p:spPr bwMode="auto">
          <a:xfrm rot="5400000">
            <a:off x="4144962" y="2436813"/>
            <a:ext cx="2549525" cy="1619250"/>
          </a:xfrm>
          <a:prstGeom prst="triangle">
            <a:avLst>
              <a:gd name="adj" fmla="val 66435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uiExpand="1" build="p" bldLvl="5"/>
      <p:bldP spid="188448" grpId="0" uiExpan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300" smtClean="0">
                <a:latin typeface="Tahoma" charset="0"/>
                <a:ea typeface="Tahoma" charset="0"/>
                <a:cs typeface="Tahoma" charset="0"/>
              </a:rPr>
              <a:t>Which Buyers Consume the Good?</a:t>
            </a:r>
          </a:p>
        </p:txBody>
      </p:sp>
      <p:grpSp>
        <p:nvGrpSpPr>
          <p:cNvPr id="22533" name="Group 4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22530" name="Object 5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1" name="Chart" r:id="rId5" imgW="3073400" imgH="3289300" progId="Excel.Sheet.8">
                    <p:embed/>
                  </p:oleObj>
                </mc:Choice>
                <mc:Fallback>
                  <p:oleObj name="Chart" r:id="rId5" imgW="3073400" imgH="3289300" progId="Excel.Sheet.8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50" name="Rectangle 6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22551" name="Rectangle 7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22534" name="Group 8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22548" name="Line 9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C0C0C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9" name="Rectangle 10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solidFill>
                    <a:srgbClr val="C0C0C0"/>
                  </a:solidFill>
                  <a:ea typeface="Arial" charset="0"/>
                  <a:cs typeface="Arial" charset="0"/>
                </a:rPr>
                <a:t>S</a:t>
              </a:r>
            </a:p>
          </p:txBody>
        </p:sp>
      </p:grpSp>
      <p:grpSp>
        <p:nvGrpSpPr>
          <p:cNvPr id="22535" name="Group 11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22546" name="Line 12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7" name="Rectangle 13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D</a:t>
              </a:r>
            </a:p>
          </p:txBody>
        </p:sp>
      </p:grpSp>
      <p:grpSp>
        <p:nvGrpSpPr>
          <p:cNvPr id="22536" name="Group 14"/>
          <p:cNvGrpSpPr>
            <a:grpSpLocks/>
          </p:cNvGrpSpPr>
          <p:nvPr/>
        </p:nvGrpSpPr>
        <p:grpSpPr bwMode="auto">
          <a:xfrm>
            <a:off x="3886200" y="3476625"/>
            <a:ext cx="2674938" cy="2676525"/>
            <a:chOff x="2448" y="2190"/>
            <a:chExt cx="1685" cy="1686"/>
          </a:xfrm>
        </p:grpSpPr>
        <p:grpSp>
          <p:nvGrpSpPr>
            <p:cNvPr id="22540" name="Group 15"/>
            <p:cNvGrpSpPr>
              <a:grpSpLocks/>
            </p:cNvGrpSpPr>
            <p:nvPr/>
          </p:nvGrpSpPr>
          <p:grpSpPr bwMode="auto">
            <a:xfrm>
              <a:off x="3804" y="2302"/>
              <a:ext cx="329" cy="1574"/>
              <a:chOff x="3804" y="2302"/>
              <a:chExt cx="329" cy="1574"/>
            </a:xfrm>
          </p:grpSpPr>
          <p:sp>
            <p:nvSpPr>
              <p:cNvPr id="22544" name="Line 16"/>
              <p:cNvSpPr>
                <a:spLocks noChangeShapeType="1"/>
              </p:cNvSpPr>
              <p:nvPr/>
            </p:nvSpPr>
            <p:spPr bwMode="auto">
              <a:xfrm rot="5400000">
                <a:off x="3299" y="2965"/>
                <a:ext cx="132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45" name="Rectangle 17"/>
              <p:cNvSpPr>
                <a:spLocks noChangeArrowheads="1"/>
              </p:cNvSpPr>
              <p:nvPr/>
            </p:nvSpPr>
            <p:spPr bwMode="auto">
              <a:xfrm>
                <a:off x="3804" y="3628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22541" name="Group 18"/>
            <p:cNvGrpSpPr>
              <a:grpSpLocks/>
            </p:cNvGrpSpPr>
            <p:nvPr/>
          </p:nvGrpSpPr>
          <p:grpSpPr bwMode="auto">
            <a:xfrm>
              <a:off x="2448" y="2190"/>
              <a:ext cx="1517" cy="248"/>
              <a:chOff x="2448" y="2190"/>
              <a:chExt cx="1517" cy="248"/>
            </a:xfrm>
          </p:grpSpPr>
          <p:sp>
            <p:nvSpPr>
              <p:cNvPr id="22542" name="Line 19"/>
              <p:cNvSpPr>
                <a:spLocks noChangeShapeType="1"/>
              </p:cNvSpPr>
              <p:nvPr/>
            </p:nvSpPr>
            <p:spPr bwMode="auto">
              <a:xfrm>
                <a:off x="2774" y="2312"/>
                <a:ext cx="1191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43" name="Rectangle 20"/>
              <p:cNvSpPr>
                <a:spLocks noChangeArrowheads="1"/>
              </p:cNvSpPr>
              <p:nvPr/>
            </p:nvSpPr>
            <p:spPr bwMode="auto">
              <a:xfrm>
                <a:off x="2448" y="2190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</p:grpSp>
      <p:sp>
        <p:nvSpPr>
          <p:cNvPr id="189469" name="Rectangle 29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01713"/>
            <a:ext cx="3178175" cy="5216525"/>
          </a:xfrm>
        </p:spPr>
        <p:txBody>
          <a:bodyPr/>
          <a:lstStyle/>
          <a:p>
            <a:pPr marL="0" indent="0" eaLnBrk="1" hangingPunct="1">
              <a:spcBef>
                <a:spcPct val="60000"/>
              </a:spcBef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Every buyer </a:t>
            </a:r>
            <a:br>
              <a:rPr lang="en-US" sz="2600" smtClean="0">
                <a:latin typeface="Arial" charset="0"/>
              </a:rPr>
            </a:br>
            <a:r>
              <a:rPr lang="en-US" sz="2600" smtClean="0">
                <a:latin typeface="Arial" charset="0"/>
              </a:rPr>
              <a:t>whose WTP is </a:t>
            </a:r>
            <a:br>
              <a:rPr lang="en-US" sz="2600" smtClean="0">
                <a:latin typeface="Arial" charset="0"/>
              </a:rPr>
            </a:br>
            <a:r>
              <a:rPr lang="en-US" sz="2600" smtClean="0">
                <a:latin typeface="Arial" charset="0"/>
              </a:rPr>
              <a:t>≥ $30 will buy. </a:t>
            </a:r>
          </a:p>
          <a:p>
            <a:pPr marL="0" indent="0" eaLnBrk="1" hangingPunct="1">
              <a:spcBef>
                <a:spcPct val="60000"/>
              </a:spcBef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Every buyer </a:t>
            </a:r>
            <a:br>
              <a:rPr lang="en-US" sz="2600" smtClean="0">
                <a:latin typeface="Arial" charset="0"/>
              </a:rPr>
            </a:br>
            <a:r>
              <a:rPr lang="en-US" sz="2600" smtClean="0">
                <a:latin typeface="Arial" charset="0"/>
              </a:rPr>
              <a:t>whose WTP is </a:t>
            </a:r>
            <a:br>
              <a:rPr lang="en-US" sz="2600" smtClean="0">
                <a:latin typeface="Arial" charset="0"/>
              </a:rPr>
            </a:br>
            <a:r>
              <a:rPr lang="en-US" sz="2600" smtClean="0">
                <a:latin typeface="Arial" charset="0"/>
              </a:rPr>
              <a:t>&lt; $30 will not.  </a:t>
            </a:r>
          </a:p>
          <a:p>
            <a:pPr marL="0" indent="0" eaLnBrk="1" hangingPunct="1">
              <a:spcBef>
                <a:spcPct val="60000"/>
              </a:spcBef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So, </a:t>
            </a:r>
            <a:r>
              <a:rPr lang="en-US" sz="2600" b="1" i="1" smtClean="0">
                <a:solidFill>
                  <a:srgbClr val="FF0000"/>
                </a:solidFill>
                <a:latin typeface="Arial" charset="0"/>
              </a:rPr>
              <a:t>the buyers who value the good most highly are the ones who consume it.</a:t>
            </a:r>
            <a:r>
              <a:rPr lang="en-US" sz="2600" smtClean="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189470" name="AutoShape 30"/>
          <p:cNvSpPr>
            <a:spLocks/>
          </p:cNvSpPr>
          <p:nvPr/>
        </p:nvSpPr>
        <p:spPr bwMode="auto">
          <a:xfrm rot="-2625674">
            <a:off x="5422900" y="1408113"/>
            <a:ext cx="280988" cy="2478087"/>
          </a:xfrm>
          <a:prstGeom prst="rightBrace">
            <a:avLst>
              <a:gd name="adj1" fmla="val 73493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189471" name="AutoShape 31"/>
          <p:cNvSpPr>
            <a:spLocks/>
          </p:cNvSpPr>
          <p:nvPr/>
        </p:nvSpPr>
        <p:spPr bwMode="auto">
          <a:xfrm rot="-2625674">
            <a:off x="6938963" y="3302000"/>
            <a:ext cx="280987" cy="1858963"/>
          </a:xfrm>
          <a:prstGeom prst="rightBrace">
            <a:avLst>
              <a:gd name="adj1" fmla="val 55132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8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9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8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9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69" grpId="0" build="p" bldLvl="5"/>
      <p:bldP spid="189470" grpId="0" animBg="1"/>
      <p:bldP spid="189470" grpId="1" animBg="1"/>
      <p:bldP spid="189471" grpId="0" animBg="1"/>
      <p:bldP spid="189471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300" smtClean="0">
                <a:latin typeface="Tahoma" charset="0"/>
                <a:ea typeface="Tahoma" charset="0"/>
                <a:cs typeface="Tahoma" charset="0"/>
              </a:rPr>
              <a:t>Which Sellers Produce the Good?</a:t>
            </a:r>
          </a:p>
        </p:txBody>
      </p:sp>
      <p:grpSp>
        <p:nvGrpSpPr>
          <p:cNvPr id="23557" name="Group 3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23554" name="Object 4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5" name="Chart" r:id="rId5" imgW="3073400" imgH="3289300" progId="Excel.Sheet.8">
                    <p:embed/>
                  </p:oleObj>
                </mc:Choice>
                <mc:Fallback>
                  <p:oleObj name="Chart" r:id="rId5" imgW="3073400" imgH="3289300" progId="Excel.Sheet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74" name="Rectangle 5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23575" name="Rectangle 6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23558" name="Group 7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23572" name="Rectangle 9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23573" name="Line 8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559" name="Group 10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23570" name="Line 11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C0C0C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71" name="Rectangle 12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solidFill>
                    <a:srgbClr val="C0C0C0"/>
                  </a:solidFill>
                  <a:ea typeface="Arial" charset="0"/>
                  <a:cs typeface="Arial" charset="0"/>
                </a:rPr>
                <a:t>D</a:t>
              </a:r>
            </a:p>
          </p:txBody>
        </p:sp>
      </p:grpSp>
      <p:grpSp>
        <p:nvGrpSpPr>
          <p:cNvPr id="23560" name="Group 13"/>
          <p:cNvGrpSpPr>
            <a:grpSpLocks/>
          </p:cNvGrpSpPr>
          <p:nvPr/>
        </p:nvGrpSpPr>
        <p:grpSpPr bwMode="auto">
          <a:xfrm>
            <a:off x="3886200" y="3476625"/>
            <a:ext cx="2674938" cy="2676525"/>
            <a:chOff x="2448" y="2190"/>
            <a:chExt cx="1685" cy="1686"/>
          </a:xfrm>
        </p:grpSpPr>
        <p:grpSp>
          <p:nvGrpSpPr>
            <p:cNvPr id="23564" name="Group 14"/>
            <p:cNvGrpSpPr>
              <a:grpSpLocks/>
            </p:cNvGrpSpPr>
            <p:nvPr/>
          </p:nvGrpSpPr>
          <p:grpSpPr bwMode="auto">
            <a:xfrm>
              <a:off x="3804" y="2302"/>
              <a:ext cx="329" cy="1574"/>
              <a:chOff x="3804" y="2302"/>
              <a:chExt cx="329" cy="1574"/>
            </a:xfrm>
          </p:grpSpPr>
          <p:sp>
            <p:nvSpPr>
              <p:cNvPr id="23568" name="Line 15"/>
              <p:cNvSpPr>
                <a:spLocks noChangeShapeType="1"/>
              </p:cNvSpPr>
              <p:nvPr/>
            </p:nvSpPr>
            <p:spPr bwMode="auto">
              <a:xfrm rot="5400000">
                <a:off x="3299" y="2965"/>
                <a:ext cx="1326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69" name="Rectangle 16"/>
              <p:cNvSpPr>
                <a:spLocks noChangeArrowheads="1"/>
              </p:cNvSpPr>
              <p:nvPr/>
            </p:nvSpPr>
            <p:spPr bwMode="auto">
              <a:xfrm>
                <a:off x="3804" y="3628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23565" name="Group 17"/>
            <p:cNvGrpSpPr>
              <a:grpSpLocks/>
            </p:cNvGrpSpPr>
            <p:nvPr/>
          </p:nvGrpSpPr>
          <p:grpSpPr bwMode="auto">
            <a:xfrm>
              <a:off x="2448" y="2190"/>
              <a:ext cx="1517" cy="248"/>
              <a:chOff x="2448" y="2190"/>
              <a:chExt cx="1517" cy="248"/>
            </a:xfrm>
          </p:grpSpPr>
          <p:sp>
            <p:nvSpPr>
              <p:cNvPr id="23566" name="Line 18"/>
              <p:cNvSpPr>
                <a:spLocks noChangeShapeType="1"/>
              </p:cNvSpPr>
              <p:nvPr/>
            </p:nvSpPr>
            <p:spPr bwMode="auto">
              <a:xfrm>
                <a:off x="2774" y="2312"/>
                <a:ext cx="1191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67" name="Rectangle 19"/>
              <p:cNvSpPr>
                <a:spLocks noChangeArrowheads="1"/>
              </p:cNvSpPr>
              <p:nvPr/>
            </p:nvSpPr>
            <p:spPr bwMode="auto">
              <a:xfrm>
                <a:off x="2448" y="2190"/>
                <a:ext cx="329" cy="248"/>
              </a:xfrm>
              <a:prstGeom prst="rect">
                <a:avLst/>
              </a:prstGeom>
              <a:noFill/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>
                  <a:ea typeface="Arial" charset="0"/>
                  <a:cs typeface="Arial" charset="0"/>
                </a:endParaRPr>
              </a:p>
            </p:txBody>
          </p:sp>
        </p:grpSp>
      </p:grpSp>
      <p:sp>
        <p:nvSpPr>
          <p:cNvPr id="200724" name="Rectangle 20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01713"/>
            <a:ext cx="3178175" cy="5216525"/>
          </a:xfrm>
        </p:spPr>
        <p:txBody>
          <a:bodyPr/>
          <a:lstStyle/>
          <a:p>
            <a:pPr marL="0" indent="0" eaLnBrk="1" hangingPunct="1"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Every seller whose cost is ≤ $30 will produce the good. 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Every seller whose cost is &gt; $30 will not.  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So, </a:t>
            </a:r>
            <a:r>
              <a:rPr lang="en-US" sz="2600" b="1" i="1" smtClean="0">
                <a:solidFill>
                  <a:srgbClr val="FF0000"/>
                </a:solidFill>
                <a:latin typeface="Arial" charset="0"/>
              </a:rPr>
              <a:t>the sellers with the lowest cost produce the good.</a:t>
            </a:r>
          </a:p>
        </p:txBody>
      </p:sp>
      <p:sp>
        <p:nvSpPr>
          <p:cNvPr id="200725" name="AutoShape 21"/>
          <p:cNvSpPr>
            <a:spLocks/>
          </p:cNvSpPr>
          <p:nvPr/>
        </p:nvSpPr>
        <p:spPr bwMode="auto">
          <a:xfrm rot="3720000">
            <a:off x="7295356" y="2093119"/>
            <a:ext cx="280988" cy="2355850"/>
          </a:xfrm>
          <a:prstGeom prst="rightBrace">
            <a:avLst>
              <a:gd name="adj1" fmla="val 69868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  <p:sp>
        <p:nvSpPr>
          <p:cNvPr id="200726" name="AutoShape 22"/>
          <p:cNvSpPr>
            <a:spLocks/>
          </p:cNvSpPr>
          <p:nvPr/>
        </p:nvSpPr>
        <p:spPr bwMode="auto">
          <a:xfrm rot="3720000">
            <a:off x="5375275" y="3348038"/>
            <a:ext cx="280987" cy="1893888"/>
          </a:xfrm>
          <a:prstGeom prst="rightBrace">
            <a:avLst>
              <a:gd name="adj1" fmla="val 56168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20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20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24" grpId="0" build="p" bldLvl="5"/>
      <p:bldP spid="200725" grpId="0" animBg="1"/>
      <p:bldP spid="200725" grpId="1" animBg="1"/>
      <p:bldP spid="200726" grpId="0" animBg="1"/>
      <p:bldP spid="200726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700" dirty="0" smtClean="0"/>
              <a:t>Does </a:t>
            </a:r>
            <a:r>
              <a:rPr lang="en-US" sz="3700" dirty="0" err="1" smtClean="0"/>
              <a:t>Eq’m</a:t>
            </a:r>
            <a:r>
              <a:rPr lang="en-US" sz="3700" dirty="0" smtClean="0"/>
              <a:t> </a:t>
            </a:r>
            <a:r>
              <a:rPr lang="en-US" sz="3700" i="1" dirty="0" smtClean="0"/>
              <a:t>Q</a:t>
            </a:r>
            <a:r>
              <a:rPr lang="en-US" sz="3700" dirty="0" smtClean="0"/>
              <a:t>  Maximize Total Surplus?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24578" name="Object 4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79" name="Chart" r:id="rId5" imgW="3073400" imgH="3289300" progId="Excel.Sheet.8">
                    <p:embed/>
                  </p:oleObj>
                </mc:Choice>
                <mc:Fallback>
                  <p:oleObj name="Chart" r:id="rId5" imgW="3073400" imgH="3289300" progId="Excel.Sheet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97" name="Rectangle 5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24598" name="Rectangle 6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24582" name="Group 7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24595" name="Line 8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6" name="Rectangle 9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S</a:t>
              </a:r>
            </a:p>
          </p:txBody>
        </p:sp>
      </p:grpSp>
      <p:grpSp>
        <p:nvGrpSpPr>
          <p:cNvPr id="24583" name="Group 10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24593" name="Line 11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4" name="Rectangle 12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D</a:t>
              </a:r>
            </a:p>
          </p:txBody>
        </p:sp>
      </p:grpSp>
      <p:grpSp>
        <p:nvGrpSpPr>
          <p:cNvPr id="24584" name="Group 14"/>
          <p:cNvGrpSpPr>
            <a:grpSpLocks/>
          </p:cNvGrpSpPr>
          <p:nvPr/>
        </p:nvGrpSpPr>
        <p:grpSpPr bwMode="auto">
          <a:xfrm>
            <a:off x="6038850" y="3654425"/>
            <a:ext cx="522288" cy="2498725"/>
            <a:chOff x="3804" y="2302"/>
            <a:chExt cx="329" cy="1574"/>
          </a:xfrm>
        </p:grpSpPr>
        <p:sp>
          <p:nvSpPr>
            <p:cNvPr id="24591" name="Line 15"/>
            <p:cNvSpPr>
              <a:spLocks noChangeShapeType="1"/>
            </p:cNvSpPr>
            <p:nvPr/>
          </p:nvSpPr>
          <p:spPr bwMode="auto">
            <a:xfrm rot="5400000">
              <a:off x="3299" y="2965"/>
              <a:ext cx="1326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2" name="Rectangle 16"/>
            <p:cNvSpPr>
              <a:spLocks noChangeArrowheads="1"/>
            </p:cNvSpPr>
            <p:nvPr/>
          </p:nvSpPr>
          <p:spPr bwMode="auto">
            <a:xfrm>
              <a:off x="3804" y="3628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201748" name="Rectangle 20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01713"/>
            <a:ext cx="3322638" cy="5216525"/>
          </a:xfrm>
        </p:spPr>
        <p:txBody>
          <a:bodyPr/>
          <a:lstStyle/>
          <a:p>
            <a:pPr marL="0" indent="0" eaLnBrk="1" hangingPunct="1">
              <a:spcBef>
                <a:spcPct val="25000"/>
              </a:spcBef>
              <a:buFont typeface="Wingdings" charset="2"/>
              <a:buNone/>
            </a:pPr>
            <a:r>
              <a:rPr lang="en-US" sz="2500" smtClean="0">
                <a:latin typeface="Arial" charset="0"/>
              </a:rPr>
              <a:t>At </a:t>
            </a:r>
            <a:r>
              <a:rPr lang="en-US" sz="2500" b="1" i="1" smtClean="0">
                <a:latin typeface="Arial" charset="0"/>
              </a:rPr>
              <a:t>Q</a:t>
            </a:r>
            <a:r>
              <a:rPr lang="en-US" sz="2500" smtClean="0">
                <a:latin typeface="Arial" charset="0"/>
              </a:rPr>
              <a:t> = 20, </a:t>
            </a:r>
            <a:br>
              <a:rPr lang="en-US" sz="2500" smtClean="0">
                <a:latin typeface="Arial" charset="0"/>
              </a:rPr>
            </a:br>
            <a:r>
              <a:rPr lang="en-US" sz="2500" smtClean="0">
                <a:latin typeface="Arial" charset="0"/>
              </a:rPr>
              <a:t>cost of producing </a:t>
            </a:r>
            <a:br>
              <a:rPr lang="en-US" sz="2500" smtClean="0">
                <a:latin typeface="Arial" charset="0"/>
              </a:rPr>
            </a:br>
            <a:r>
              <a:rPr lang="en-US" sz="2500" smtClean="0">
                <a:latin typeface="Arial" charset="0"/>
              </a:rPr>
              <a:t>the marginal unit </a:t>
            </a:r>
            <a:br>
              <a:rPr lang="en-US" sz="2500" smtClean="0">
                <a:latin typeface="Arial" charset="0"/>
              </a:rPr>
            </a:br>
            <a:r>
              <a:rPr lang="en-US" sz="2500" smtClean="0">
                <a:latin typeface="Arial" charset="0"/>
              </a:rPr>
              <a:t>is $35 </a:t>
            </a:r>
          </a:p>
          <a:p>
            <a:pPr marL="0" indent="0" eaLnBrk="1" hangingPunct="1">
              <a:spcBef>
                <a:spcPct val="25000"/>
              </a:spcBef>
              <a:buFont typeface="Wingdings" charset="2"/>
              <a:buNone/>
            </a:pPr>
            <a:r>
              <a:rPr lang="en-US" sz="2500" smtClean="0">
                <a:latin typeface="Arial" charset="0"/>
              </a:rPr>
              <a:t>value to consumers </a:t>
            </a:r>
            <a:br>
              <a:rPr lang="en-US" sz="2500" smtClean="0">
                <a:latin typeface="Arial" charset="0"/>
              </a:rPr>
            </a:br>
            <a:r>
              <a:rPr lang="en-US" sz="2500" smtClean="0">
                <a:latin typeface="Arial" charset="0"/>
              </a:rPr>
              <a:t>of the marginal unit </a:t>
            </a:r>
            <a:br>
              <a:rPr lang="en-US" sz="2500" smtClean="0">
                <a:latin typeface="Arial" charset="0"/>
              </a:rPr>
            </a:br>
            <a:r>
              <a:rPr lang="en-US" sz="2500" smtClean="0">
                <a:latin typeface="Arial" charset="0"/>
              </a:rPr>
              <a:t>is only $20</a:t>
            </a:r>
          </a:p>
          <a:p>
            <a:pPr marL="0" indent="0" eaLnBrk="1" hangingPunct="1">
              <a:spcBef>
                <a:spcPct val="25000"/>
              </a:spcBef>
              <a:buFont typeface="Wingdings" charset="2"/>
              <a:buNone/>
            </a:pPr>
            <a:r>
              <a:rPr lang="en-US" sz="2500" smtClean="0">
                <a:latin typeface="Arial" charset="0"/>
              </a:rPr>
              <a:t>Hence, can increase total surplus </a:t>
            </a:r>
            <a:br>
              <a:rPr lang="en-US" sz="2500" smtClean="0">
                <a:latin typeface="Arial" charset="0"/>
              </a:rPr>
            </a:br>
            <a:r>
              <a:rPr lang="en-US" sz="2500" smtClean="0">
                <a:latin typeface="Arial" charset="0"/>
              </a:rPr>
              <a:t>by reducing </a:t>
            </a:r>
            <a:r>
              <a:rPr lang="en-US" sz="2500" b="1" i="1" smtClean="0">
                <a:latin typeface="Arial" charset="0"/>
              </a:rPr>
              <a:t>Q</a:t>
            </a:r>
            <a:r>
              <a:rPr lang="en-US" sz="2500" smtClean="0">
                <a:latin typeface="Arial" charset="0"/>
              </a:rPr>
              <a:t>.  </a:t>
            </a:r>
          </a:p>
          <a:p>
            <a:pPr marL="0" indent="0" eaLnBrk="1" hangingPunct="1">
              <a:spcBef>
                <a:spcPct val="35000"/>
              </a:spcBef>
              <a:buFont typeface="Wingdings" charset="2"/>
              <a:buNone/>
            </a:pPr>
            <a:r>
              <a:rPr lang="en-US" sz="2500" i="1" smtClean="0">
                <a:solidFill>
                  <a:srgbClr val="FF0000"/>
                </a:solidFill>
                <a:latin typeface="Arial" charset="0"/>
              </a:rPr>
              <a:t>This is true at any </a:t>
            </a:r>
            <a:r>
              <a:rPr lang="en-US" sz="2500" b="1" i="1" smtClean="0">
                <a:solidFill>
                  <a:srgbClr val="FF0000"/>
                </a:solidFill>
                <a:latin typeface="Arial" charset="0"/>
              </a:rPr>
              <a:t>Q</a:t>
            </a:r>
            <a:r>
              <a:rPr lang="en-US" sz="2500" i="1" smtClean="0">
                <a:solidFill>
                  <a:srgbClr val="FF0000"/>
                </a:solidFill>
                <a:latin typeface="Arial" charset="0"/>
              </a:rPr>
              <a:t> greater than 15. </a:t>
            </a:r>
          </a:p>
        </p:txBody>
      </p:sp>
      <p:sp>
        <p:nvSpPr>
          <p:cNvPr id="201749" name="Line 21"/>
          <p:cNvSpPr>
            <a:spLocks noChangeShapeType="1"/>
          </p:cNvSpPr>
          <p:nvPr/>
        </p:nvSpPr>
        <p:spPr bwMode="auto">
          <a:xfrm flipH="1" flipV="1">
            <a:off x="6851650" y="3351213"/>
            <a:ext cx="12700" cy="20986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50" name="Line 22"/>
          <p:cNvSpPr>
            <a:spLocks noChangeShapeType="1"/>
          </p:cNvSpPr>
          <p:nvPr/>
        </p:nvSpPr>
        <p:spPr bwMode="auto">
          <a:xfrm flipH="1" flipV="1">
            <a:off x="6878638" y="4279900"/>
            <a:ext cx="7937" cy="1169988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51" name="Line 23"/>
          <p:cNvSpPr>
            <a:spLocks noChangeShapeType="1"/>
          </p:cNvSpPr>
          <p:nvPr/>
        </p:nvSpPr>
        <p:spPr bwMode="auto">
          <a:xfrm>
            <a:off x="4586288" y="3357563"/>
            <a:ext cx="2257425" cy="0"/>
          </a:xfrm>
          <a:prstGeom prst="line">
            <a:avLst/>
          </a:prstGeom>
          <a:noFill/>
          <a:ln w="12700">
            <a:solidFill>
              <a:srgbClr val="CC0000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52" name="Line 24"/>
          <p:cNvSpPr>
            <a:spLocks noChangeShapeType="1"/>
          </p:cNvSpPr>
          <p:nvPr/>
        </p:nvSpPr>
        <p:spPr bwMode="auto">
          <a:xfrm>
            <a:off x="4587875" y="4270375"/>
            <a:ext cx="2286000" cy="0"/>
          </a:xfrm>
          <a:prstGeom prst="line">
            <a:avLst/>
          </a:prstGeom>
          <a:noFill/>
          <a:ln w="12700">
            <a:solidFill>
              <a:srgbClr val="00CC00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53" name="Line 25"/>
          <p:cNvSpPr>
            <a:spLocks noChangeShapeType="1"/>
          </p:cNvSpPr>
          <p:nvPr/>
        </p:nvSpPr>
        <p:spPr bwMode="auto">
          <a:xfrm flipH="1">
            <a:off x="6457950" y="5448300"/>
            <a:ext cx="4000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0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0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0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48" grpId="0" build="p" bldLvl="5"/>
      <p:bldP spid="201749" grpId="0" animBg="1"/>
      <p:bldP spid="201750" grpId="0" animBg="1"/>
      <p:bldP spid="201751" grpId="0" animBg="1"/>
      <p:bldP spid="201752" grpId="0" animBg="1"/>
      <p:bldP spid="20175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700" dirty="0" smtClean="0"/>
              <a:t>Does </a:t>
            </a:r>
            <a:r>
              <a:rPr lang="en-US" sz="3700" dirty="0" err="1" smtClean="0"/>
              <a:t>Eq’m</a:t>
            </a:r>
            <a:r>
              <a:rPr lang="en-US" sz="3700" dirty="0" smtClean="0"/>
              <a:t> </a:t>
            </a:r>
            <a:r>
              <a:rPr lang="en-US" sz="3700" i="1" dirty="0" smtClean="0"/>
              <a:t>Q</a:t>
            </a:r>
            <a:r>
              <a:rPr lang="en-US" sz="3700" dirty="0" smtClean="0"/>
              <a:t>  Maximize Total Surplus?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25602" name="Object 4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3" name="Chart" r:id="rId5" imgW="3073400" imgH="3289300" progId="Excel.Sheet.8">
                    <p:embed/>
                  </p:oleObj>
                </mc:Choice>
                <mc:Fallback>
                  <p:oleObj name="Chart" r:id="rId5" imgW="3073400" imgH="3289300" progId="Excel.Sheet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21" name="Rectangle 5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25622" name="Rectangle 6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25606" name="Group 7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25619" name="Line 8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20" name="Rectangle 9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S</a:t>
              </a:r>
            </a:p>
          </p:txBody>
        </p:sp>
      </p:grpSp>
      <p:grpSp>
        <p:nvGrpSpPr>
          <p:cNvPr id="25607" name="Group 10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25617" name="Line 11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8" name="Rectangle 12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D</a:t>
              </a:r>
            </a:p>
          </p:txBody>
        </p:sp>
      </p:grpSp>
      <p:grpSp>
        <p:nvGrpSpPr>
          <p:cNvPr id="25608" name="Group 14"/>
          <p:cNvGrpSpPr>
            <a:grpSpLocks/>
          </p:cNvGrpSpPr>
          <p:nvPr/>
        </p:nvGrpSpPr>
        <p:grpSpPr bwMode="auto">
          <a:xfrm>
            <a:off x="6038850" y="3654425"/>
            <a:ext cx="522288" cy="2498725"/>
            <a:chOff x="3804" y="2302"/>
            <a:chExt cx="329" cy="1574"/>
          </a:xfrm>
        </p:grpSpPr>
        <p:sp>
          <p:nvSpPr>
            <p:cNvPr id="25615" name="Line 15"/>
            <p:cNvSpPr>
              <a:spLocks noChangeShapeType="1"/>
            </p:cNvSpPr>
            <p:nvPr/>
          </p:nvSpPr>
          <p:spPr bwMode="auto">
            <a:xfrm rot="5400000">
              <a:off x="3299" y="2965"/>
              <a:ext cx="1326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16" name="Rectangle 16"/>
            <p:cNvSpPr>
              <a:spLocks noChangeArrowheads="1"/>
            </p:cNvSpPr>
            <p:nvPr/>
          </p:nvSpPr>
          <p:spPr bwMode="auto">
            <a:xfrm>
              <a:off x="3804" y="3628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202772" name="Rectangle 20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01713"/>
            <a:ext cx="3322638" cy="5216525"/>
          </a:xfrm>
        </p:spPr>
        <p:txBody>
          <a:bodyPr/>
          <a:lstStyle/>
          <a:p>
            <a:pPr marL="0" indent="0" eaLnBrk="1" hangingPunct="1">
              <a:spcBef>
                <a:spcPct val="25000"/>
              </a:spcBef>
              <a:buFont typeface="Wingdings" charset="2"/>
              <a:buNone/>
            </a:pPr>
            <a:r>
              <a:rPr lang="en-US" sz="2500" smtClean="0">
                <a:latin typeface="Arial" charset="0"/>
              </a:rPr>
              <a:t>At </a:t>
            </a:r>
            <a:r>
              <a:rPr lang="en-US" sz="2500" b="1" i="1" smtClean="0">
                <a:latin typeface="Arial" charset="0"/>
              </a:rPr>
              <a:t>Q</a:t>
            </a:r>
            <a:r>
              <a:rPr lang="en-US" sz="2500" smtClean="0">
                <a:latin typeface="Arial" charset="0"/>
              </a:rPr>
              <a:t> = 10, </a:t>
            </a:r>
            <a:br>
              <a:rPr lang="en-US" sz="2500" smtClean="0">
                <a:latin typeface="Arial" charset="0"/>
              </a:rPr>
            </a:br>
            <a:r>
              <a:rPr lang="en-US" sz="2500" smtClean="0">
                <a:latin typeface="Arial" charset="0"/>
              </a:rPr>
              <a:t>cost of producing </a:t>
            </a:r>
            <a:br>
              <a:rPr lang="en-US" sz="2500" smtClean="0">
                <a:latin typeface="Arial" charset="0"/>
              </a:rPr>
            </a:br>
            <a:r>
              <a:rPr lang="en-US" sz="2500" smtClean="0">
                <a:latin typeface="Arial" charset="0"/>
              </a:rPr>
              <a:t>the marginal unit </a:t>
            </a:r>
            <a:br>
              <a:rPr lang="en-US" sz="2500" smtClean="0">
                <a:latin typeface="Arial" charset="0"/>
              </a:rPr>
            </a:br>
            <a:r>
              <a:rPr lang="en-US" sz="2500" smtClean="0">
                <a:latin typeface="Arial" charset="0"/>
              </a:rPr>
              <a:t>is $25 </a:t>
            </a:r>
          </a:p>
          <a:p>
            <a:pPr marL="0" indent="0" eaLnBrk="1" hangingPunct="1">
              <a:spcBef>
                <a:spcPct val="25000"/>
              </a:spcBef>
              <a:buFont typeface="Wingdings" charset="2"/>
              <a:buNone/>
            </a:pPr>
            <a:r>
              <a:rPr lang="en-US" sz="2500" smtClean="0">
                <a:latin typeface="Arial" charset="0"/>
              </a:rPr>
              <a:t>value to consumers </a:t>
            </a:r>
            <a:br>
              <a:rPr lang="en-US" sz="2500" smtClean="0">
                <a:latin typeface="Arial" charset="0"/>
              </a:rPr>
            </a:br>
            <a:r>
              <a:rPr lang="en-US" sz="2500" smtClean="0">
                <a:latin typeface="Arial" charset="0"/>
              </a:rPr>
              <a:t>of the marginal unit </a:t>
            </a:r>
            <a:br>
              <a:rPr lang="en-US" sz="2500" smtClean="0">
                <a:latin typeface="Arial" charset="0"/>
              </a:rPr>
            </a:br>
            <a:r>
              <a:rPr lang="en-US" sz="2500" smtClean="0">
                <a:latin typeface="Arial" charset="0"/>
              </a:rPr>
              <a:t>is $40</a:t>
            </a:r>
          </a:p>
          <a:p>
            <a:pPr marL="0" indent="0" eaLnBrk="1" hangingPunct="1">
              <a:spcBef>
                <a:spcPct val="25000"/>
              </a:spcBef>
              <a:buFont typeface="Wingdings" charset="2"/>
              <a:buNone/>
            </a:pPr>
            <a:r>
              <a:rPr lang="en-US" sz="2500" smtClean="0">
                <a:latin typeface="Arial" charset="0"/>
              </a:rPr>
              <a:t>Hence, can increase total surplus </a:t>
            </a:r>
            <a:br>
              <a:rPr lang="en-US" sz="2500" smtClean="0">
                <a:latin typeface="Arial" charset="0"/>
              </a:rPr>
            </a:br>
            <a:r>
              <a:rPr lang="en-US" sz="2500" smtClean="0">
                <a:latin typeface="Arial" charset="0"/>
              </a:rPr>
              <a:t>by increasing </a:t>
            </a:r>
            <a:r>
              <a:rPr lang="en-US" sz="2500" b="1" i="1" smtClean="0">
                <a:latin typeface="Arial" charset="0"/>
              </a:rPr>
              <a:t>Q</a:t>
            </a:r>
            <a:r>
              <a:rPr lang="en-US" sz="2500" smtClean="0">
                <a:latin typeface="Arial" charset="0"/>
              </a:rPr>
              <a:t>.  </a:t>
            </a:r>
          </a:p>
          <a:p>
            <a:pPr marL="0" indent="0" eaLnBrk="1" hangingPunct="1">
              <a:spcBef>
                <a:spcPct val="35000"/>
              </a:spcBef>
              <a:buFont typeface="Wingdings" charset="2"/>
              <a:buNone/>
            </a:pPr>
            <a:r>
              <a:rPr lang="en-US" sz="2500" i="1" smtClean="0">
                <a:solidFill>
                  <a:srgbClr val="FF0000"/>
                </a:solidFill>
                <a:latin typeface="Arial" charset="0"/>
              </a:rPr>
              <a:t>This is true at any </a:t>
            </a:r>
            <a:r>
              <a:rPr lang="en-US" sz="2500" b="1" i="1" smtClean="0">
                <a:solidFill>
                  <a:srgbClr val="FF0000"/>
                </a:solidFill>
                <a:latin typeface="Arial" charset="0"/>
              </a:rPr>
              <a:t>Q</a:t>
            </a:r>
            <a:r>
              <a:rPr lang="en-US" sz="2500" i="1" smtClean="0">
                <a:solidFill>
                  <a:srgbClr val="FF0000"/>
                </a:solidFill>
                <a:latin typeface="Arial" charset="0"/>
              </a:rPr>
              <a:t> less than 15. </a:t>
            </a:r>
          </a:p>
        </p:txBody>
      </p:sp>
      <p:sp>
        <p:nvSpPr>
          <p:cNvPr id="202773" name="Line 21"/>
          <p:cNvSpPr>
            <a:spLocks noChangeShapeType="1"/>
          </p:cNvSpPr>
          <p:nvPr/>
        </p:nvSpPr>
        <p:spPr bwMode="auto">
          <a:xfrm flipH="1" flipV="1">
            <a:off x="5702300" y="3970338"/>
            <a:ext cx="12700" cy="14795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774" name="Line 22"/>
          <p:cNvSpPr>
            <a:spLocks noChangeShapeType="1"/>
          </p:cNvSpPr>
          <p:nvPr/>
        </p:nvSpPr>
        <p:spPr bwMode="auto">
          <a:xfrm flipH="1" flipV="1">
            <a:off x="5715000" y="3065463"/>
            <a:ext cx="22225" cy="238442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777" name="Line 25"/>
          <p:cNvSpPr>
            <a:spLocks noChangeShapeType="1"/>
          </p:cNvSpPr>
          <p:nvPr/>
        </p:nvSpPr>
        <p:spPr bwMode="auto">
          <a:xfrm rot="10800000" flipH="1">
            <a:off x="5713413" y="5448300"/>
            <a:ext cx="4000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778" name="Line 26"/>
          <p:cNvSpPr>
            <a:spLocks noChangeShapeType="1"/>
          </p:cNvSpPr>
          <p:nvPr/>
        </p:nvSpPr>
        <p:spPr bwMode="auto">
          <a:xfrm>
            <a:off x="4586288" y="3071813"/>
            <a:ext cx="1128712" cy="0"/>
          </a:xfrm>
          <a:prstGeom prst="line">
            <a:avLst/>
          </a:prstGeom>
          <a:noFill/>
          <a:ln w="12700">
            <a:solidFill>
              <a:srgbClr val="00CC00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779" name="Line 27"/>
          <p:cNvSpPr>
            <a:spLocks noChangeShapeType="1"/>
          </p:cNvSpPr>
          <p:nvPr/>
        </p:nvSpPr>
        <p:spPr bwMode="auto">
          <a:xfrm>
            <a:off x="4587875" y="3973513"/>
            <a:ext cx="1128713" cy="0"/>
          </a:xfrm>
          <a:prstGeom prst="line">
            <a:avLst/>
          </a:prstGeom>
          <a:noFill/>
          <a:ln w="12700">
            <a:solidFill>
              <a:srgbClr val="CC0000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0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0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2" grpId="0" build="p" bldLvl="5"/>
      <p:bldP spid="202773" grpId="0" animBg="1"/>
      <p:bldP spid="202774" grpId="0" animBg="1"/>
      <p:bldP spid="202777" grpId="0" animBg="1"/>
      <p:bldP spid="202778" grpId="0" animBg="1"/>
      <p:bldP spid="20277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700" smtClean="0"/>
              <a:t>Does Eq’m </a:t>
            </a:r>
            <a:r>
              <a:rPr lang="en-US" sz="3700" i="1" smtClean="0"/>
              <a:t>Q</a:t>
            </a:r>
            <a:r>
              <a:rPr lang="en-US" sz="3700" smtClean="0"/>
              <a:t>  Maximize Total Surplus?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87775" y="1009650"/>
            <a:ext cx="4979988" cy="5295900"/>
            <a:chOff x="2386" y="636"/>
            <a:chExt cx="3137" cy="3336"/>
          </a:xfrm>
        </p:grpSpPr>
        <p:graphicFrame>
          <p:nvGraphicFramePr>
            <p:cNvPr id="26626" name="Object 4"/>
            <p:cNvGraphicFramePr>
              <a:graphicFrameLocks noChangeAspect="1"/>
            </p:cNvGraphicFramePr>
            <p:nvPr/>
          </p:nvGraphicFramePr>
          <p:xfrm>
            <a:off x="2386" y="636"/>
            <a:ext cx="3120" cy="3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27" name="Chart" r:id="rId5" imgW="3073400" imgH="3289300" progId="Excel.Sheet.8">
                    <p:embed/>
                  </p:oleObj>
                </mc:Choice>
                <mc:Fallback>
                  <p:oleObj name="Chart" r:id="rId5" imgW="3073400" imgH="3289300" progId="Excel.Sheet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6" y="636"/>
                          <a:ext cx="3120" cy="3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40" name="Rectangle 5"/>
            <p:cNvSpPr>
              <a:spLocks noChangeArrowheads="1"/>
            </p:cNvSpPr>
            <p:nvPr/>
          </p:nvSpPr>
          <p:spPr bwMode="auto">
            <a:xfrm>
              <a:off x="2717" y="731"/>
              <a:ext cx="260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P</a:t>
              </a:r>
            </a:p>
          </p:txBody>
        </p:sp>
        <p:sp>
          <p:nvSpPr>
            <p:cNvPr id="26641" name="Rectangle 6"/>
            <p:cNvSpPr>
              <a:spLocks noChangeArrowheads="1"/>
            </p:cNvSpPr>
            <p:nvPr/>
          </p:nvSpPr>
          <p:spPr bwMode="auto">
            <a:xfrm>
              <a:off x="5218" y="3279"/>
              <a:ext cx="305" cy="31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26630" name="Group 7"/>
          <p:cNvGrpSpPr>
            <a:grpSpLocks/>
          </p:cNvGrpSpPr>
          <p:nvPr/>
        </p:nvGrpSpPr>
        <p:grpSpPr bwMode="auto">
          <a:xfrm>
            <a:off x="4586288" y="2178050"/>
            <a:ext cx="4219575" cy="2386013"/>
            <a:chOff x="2889" y="1372"/>
            <a:chExt cx="2658" cy="1503"/>
          </a:xfrm>
        </p:grpSpPr>
        <p:sp>
          <p:nvSpPr>
            <p:cNvPr id="26638" name="Line 8"/>
            <p:cNvSpPr>
              <a:spLocks noChangeShapeType="1"/>
            </p:cNvSpPr>
            <p:nvPr/>
          </p:nvSpPr>
          <p:spPr bwMode="auto">
            <a:xfrm flipV="1">
              <a:off x="2889" y="1614"/>
              <a:ext cx="2401" cy="1261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9" name="Rectangle 9"/>
            <p:cNvSpPr>
              <a:spLocks noChangeArrowheads="1"/>
            </p:cNvSpPr>
            <p:nvPr/>
          </p:nvSpPr>
          <p:spPr bwMode="auto">
            <a:xfrm>
              <a:off x="5242" y="1372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S</a:t>
              </a:r>
            </a:p>
          </p:txBody>
        </p:sp>
      </p:grpSp>
      <p:grpSp>
        <p:nvGrpSpPr>
          <p:cNvPr id="26631" name="Group 10"/>
          <p:cNvGrpSpPr>
            <a:grpSpLocks/>
          </p:cNvGrpSpPr>
          <p:nvPr/>
        </p:nvGrpSpPr>
        <p:grpSpPr bwMode="auto">
          <a:xfrm>
            <a:off x="4583113" y="1887538"/>
            <a:ext cx="3438525" cy="3495675"/>
            <a:chOff x="2887" y="1189"/>
            <a:chExt cx="2166" cy="2202"/>
          </a:xfrm>
        </p:grpSpPr>
        <p:sp>
          <p:nvSpPr>
            <p:cNvPr id="26636" name="Line 11"/>
            <p:cNvSpPr>
              <a:spLocks noChangeShapeType="1"/>
            </p:cNvSpPr>
            <p:nvPr/>
          </p:nvSpPr>
          <p:spPr bwMode="auto">
            <a:xfrm>
              <a:off x="2887" y="1189"/>
              <a:ext cx="1901" cy="1990"/>
            </a:xfrm>
            <a:prstGeom prst="line">
              <a:avLst/>
            </a:prstGeom>
            <a:noFill/>
            <a:ln w="44450">
              <a:solidFill>
                <a:srgbClr val="0033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7" name="Rectangle 12"/>
            <p:cNvSpPr>
              <a:spLocks noChangeArrowheads="1"/>
            </p:cNvSpPr>
            <p:nvPr/>
          </p:nvSpPr>
          <p:spPr bwMode="auto">
            <a:xfrm>
              <a:off x="4748" y="3074"/>
              <a:ext cx="305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700" b="1" i="1">
                  <a:ea typeface="Arial" charset="0"/>
                  <a:cs typeface="Arial" charset="0"/>
                </a:rPr>
                <a:t>D</a:t>
              </a:r>
            </a:p>
          </p:txBody>
        </p:sp>
      </p:grpSp>
      <p:grpSp>
        <p:nvGrpSpPr>
          <p:cNvPr id="26632" name="Group 14"/>
          <p:cNvGrpSpPr>
            <a:grpSpLocks/>
          </p:cNvGrpSpPr>
          <p:nvPr/>
        </p:nvGrpSpPr>
        <p:grpSpPr bwMode="auto">
          <a:xfrm>
            <a:off x="6038850" y="3654425"/>
            <a:ext cx="522288" cy="2498725"/>
            <a:chOff x="3804" y="2302"/>
            <a:chExt cx="329" cy="1574"/>
          </a:xfrm>
        </p:grpSpPr>
        <p:sp>
          <p:nvSpPr>
            <p:cNvPr id="26634" name="Line 15"/>
            <p:cNvSpPr>
              <a:spLocks noChangeShapeType="1"/>
            </p:cNvSpPr>
            <p:nvPr/>
          </p:nvSpPr>
          <p:spPr bwMode="auto">
            <a:xfrm rot="5400000">
              <a:off x="3299" y="2965"/>
              <a:ext cx="1326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5" name="Rectangle 16"/>
            <p:cNvSpPr>
              <a:spLocks noChangeArrowheads="1"/>
            </p:cNvSpPr>
            <p:nvPr/>
          </p:nvSpPr>
          <p:spPr bwMode="auto">
            <a:xfrm>
              <a:off x="3804" y="3628"/>
              <a:ext cx="329" cy="248"/>
            </a:xfrm>
            <a:prstGeom prst="rect">
              <a:avLst/>
            </a:prstGeom>
            <a:noFill/>
            <a:ln w="1270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sp>
        <p:nvSpPr>
          <p:cNvPr id="202772" name="Rectangle 20"/>
          <p:cNvSpPr>
            <a:spLocks noGrp="1" noChangeArrowheads="1"/>
          </p:cNvSpPr>
          <p:nvPr>
            <p:ph type="body" idx="4294967295"/>
          </p:nvPr>
        </p:nvSpPr>
        <p:spPr>
          <a:xfrm>
            <a:off x="557213" y="1187450"/>
            <a:ext cx="2994025" cy="4945063"/>
          </a:xfrm>
        </p:spPr>
        <p:txBody>
          <a:bodyPr/>
          <a:lstStyle/>
          <a:p>
            <a:pPr marL="0" indent="0" eaLnBrk="1" hangingPunct="1">
              <a:spcBef>
                <a:spcPct val="25000"/>
              </a:spcBef>
              <a:buFont typeface="Wingdings" charset="2"/>
              <a:buNone/>
            </a:pPr>
            <a:r>
              <a:rPr lang="en-US" sz="2700" b="1" i="1" smtClean="0">
                <a:solidFill>
                  <a:srgbClr val="FF0000"/>
                </a:solidFill>
                <a:latin typeface="Arial" charset="0"/>
              </a:rPr>
              <a:t>The market </a:t>
            </a:r>
            <a:br>
              <a:rPr lang="en-US" sz="2700" b="1" i="1" smtClean="0">
                <a:solidFill>
                  <a:srgbClr val="FF0000"/>
                </a:solidFill>
                <a:latin typeface="Arial" charset="0"/>
              </a:rPr>
            </a:br>
            <a:r>
              <a:rPr lang="en-US" sz="2700" b="1" i="1" smtClean="0">
                <a:solidFill>
                  <a:srgbClr val="FF0000"/>
                </a:solidFill>
                <a:latin typeface="Arial" charset="0"/>
              </a:rPr>
              <a:t>eq’m quantity maximizes </a:t>
            </a:r>
            <a:br>
              <a:rPr lang="en-US" sz="2700" b="1" i="1" smtClean="0">
                <a:solidFill>
                  <a:srgbClr val="FF0000"/>
                </a:solidFill>
                <a:latin typeface="Arial" charset="0"/>
              </a:rPr>
            </a:br>
            <a:r>
              <a:rPr lang="en-US" sz="2700" b="1" i="1" smtClean="0">
                <a:solidFill>
                  <a:srgbClr val="FF0000"/>
                </a:solidFill>
                <a:latin typeface="Arial" charset="0"/>
              </a:rPr>
              <a:t>total surplus:</a:t>
            </a:r>
            <a:br>
              <a:rPr lang="en-US" sz="2700" b="1" i="1" smtClean="0">
                <a:solidFill>
                  <a:srgbClr val="FF0000"/>
                </a:solidFill>
                <a:latin typeface="Arial" charset="0"/>
              </a:rPr>
            </a:br>
            <a:r>
              <a:rPr lang="en-US" sz="2700" b="1" i="1" smtClean="0">
                <a:solidFill>
                  <a:srgbClr val="FF0000"/>
                </a:solidFill>
                <a:latin typeface="Arial" charset="0"/>
              </a:rPr>
              <a:t>At any other quantity, </a:t>
            </a:r>
            <a:br>
              <a:rPr lang="en-US" sz="2700" b="1" i="1" smtClean="0">
                <a:solidFill>
                  <a:srgbClr val="FF0000"/>
                </a:solidFill>
                <a:latin typeface="Arial" charset="0"/>
              </a:rPr>
            </a:br>
            <a:r>
              <a:rPr lang="en-US" sz="2700" b="1" i="1" smtClean="0">
                <a:solidFill>
                  <a:srgbClr val="FF0000"/>
                </a:solidFill>
                <a:latin typeface="Arial" charset="0"/>
              </a:rPr>
              <a:t>can increase </a:t>
            </a:r>
            <a:br>
              <a:rPr lang="en-US" sz="2700" b="1" i="1" smtClean="0">
                <a:solidFill>
                  <a:srgbClr val="FF0000"/>
                </a:solidFill>
                <a:latin typeface="Arial" charset="0"/>
              </a:rPr>
            </a:br>
            <a:r>
              <a:rPr lang="en-US" sz="2700" b="1" i="1" smtClean="0">
                <a:solidFill>
                  <a:srgbClr val="FF0000"/>
                </a:solidFill>
                <a:latin typeface="Arial" charset="0"/>
              </a:rPr>
              <a:t>total surplus by moving toward </a:t>
            </a:r>
            <a:br>
              <a:rPr lang="en-US" sz="2700" b="1" i="1" smtClean="0">
                <a:solidFill>
                  <a:srgbClr val="FF0000"/>
                </a:solidFill>
                <a:latin typeface="Arial" charset="0"/>
              </a:rPr>
            </a:br>
            <a:r>
              <a:rPr lang="en-US" sz="2700" b="1" i="1" smtClean="0">
                <a:solidFill>
                  <a:srgbClr val="FF0000"/>
                </a:solidFill>
                <a:latin typeface="Arial" charset="0"/>
              </a:rPr>
              <a:t>the market eq’m quantity.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2" grpId="0" build="p" bldLvl="5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5738"/>
            <a:ext cx="8229600" cy="6492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Adam Smith and the Invisible Hand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44838" y="1314450"/>
            <a:ext cx="5608637" cy="1857375"/>
          </a:xfrm>
        </p:spPr>
        <p:txBody>
          <a:bodyPr/>
          <a:lstStyle/>
          <a:p>
            <a:pPr marL="0" indent="0" eaLnBrk="1" hangingPunct="1">
              <a:buFont typeface="Wingdings" charset="2"/>
              <a:buNone/>
            </a:pPr>
            <a:r>
              <a:rPr lang="en-US" sz="2500" smtClean="0">
                <a:latin typeface="Arial" charset="0"/>
              </a:rPr>
              <a:t>“Man has almost constant occasion for the help of his brethren, and it is vain for him to expect it from their benevolence only.</a:t>
            </a:r>
          </a:p>
        </p:txBody>
      </p:sp>
      <p:pic>
        <p:nvPicPr>
          <p:cNvPr id="86019" name="Picture 4" descr="AdamSmith(reduced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875" y="1519238"/>
            <a:ext cx="2405063" cy="3587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86020" name="Text Box 5"/>
          <p:cNvSpPr txBox="1">
            <a:spLocks noChangeArrowheads="1"/>
          </p:cNvSpPr>
          <p:nvPr/>
        </p:nvSpPr>
        <p:spPr bwMode="auto">
          <a:xfrm>
            <a:off x="423863" y="5162550"/>
            <a:ext cx="2352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ea typeface="Arial" charset="0"/>
                <a:cs typeface="Arial" charset="0"/>
              </a:rPr>
              <a:t>Adam Smith</a:t>
            </a:r>
            <a:r>
              <a:rPr lang="en-US">
                <a:ea typeface="Arial" charset="0"/>
                <a:cs typeface="Arial" charset="0"/>
              </a:rPr>
              <a:t>, </a:t>
            </a:r>
            <a:br>
              <a:rPr lang="en-US">
                <a:ea typeface="Arial" charset="0"/>
                <a:cs typeface="Arial" charset="0"/>
              </a:rPr>
            </a:br>
            <a:r>
              <a:rPr lang="en-US">
                <a:ea typeface="Arial" charset="0"/>
                <a:cs typeface="Arial" charset="0"/>
              </a:rPr>
              <a:t>1723-1790</a:t>
            </a:r>
          </a:p>
        </p:txBody>
      </p:sp>
      <p:sp>
        <p:nvSpPr>
          <p:cNvPr id="86021" name="Text Box 6"/>
          <p:cNvSpPr txBox="1">
            <a:spLocks noChangeArrowheads="1"/>
          </p:cNvSpPr>
          <p:nvPr/>
        </p:nvSpPr>
        <p:spPr bwMode="auto">
          <a:xfrm>
            <a:off x="0" y="78105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996633"/>
                </a:solidFill>
                <a:ea typeface="Arial" charset="0"/>
                <a:cs typeface="Arial" charset="0"/>
              </a:rPr>
              <a:t>Passages from </a:t>
            </a:r>
            <a:r>
              <a:rPr lang="en-US" sz="2800" i="1">
                <a:solidFill>
                  <a:srgbClr val="996633"/>
                </a:solidFill>
                <a:ea typeface="Arial" charset="0"/>
                <a:cs typeface="Arial" charset="0"/>
              </a:rPr>
              <a:t>The Wealth of Nations</a:t>
            </a:r>
            <a:r>
              <a:rPr lang="en-US" sz="2800">
                <a:solidFill>
                  <a:srgbClr val="996633"/>
                </a:solidFill>
                <a:ea typeface="Arial" charset="0"/>
                <a:cs typeface="Arial" charset="0"/>
              </a:rPr>
              <a:t>, 1776</a:t>
            </a:r>
          </a:p>
        </p:txBody>
      </p:sp>
      <p:sp>
        <p:nvSpPr>
          <p:cNvPr id="205831" name="Rectangle 7"/>
          <p:cNvSpPr>
            <a:spLocks noChangeArrowheads="1"/>
          </p:cNvSpPr>
          <p:nvPr/>
        </p:nvSpPr>
        <p:spPr bwMode="auto">
          <a:xfrm>
            <a:off x="3146425" y="2519363"/>
            <a:ext cx="5548313" cy="217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                              He will be more likely to prevail if he can interest their self-love in his favor, and show them that it is for their own advantage to do for him what he requires of them…</a:t>
            </a:r>
          </a:p>
        </p:txBody>
      </p:sp>
      <p:sp>
        <p:nvSpPr>
          <p:cNvPr id="205832" name="Rectangle 8"/>
          <p:cNvSpPr>
            <a:spLocks noChangeArrowheads="1"/>
          </p:cNvSpPr>
          <p:nvPr/>
        </p:nvSpPr>
        <p:spPr bwMode="auto">
          <a:xfrm>
            <a:off x="3148013" y="4522788"/>
            <a:ext cx="5608637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It is not from the benevolence of the butcher, the brewer, or the baker that we expect our dinner, but from their regard to their own interest….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 bldLvl="5"/>
      <p:bldP spid="205831" grpId="0"/>
      <p:bldP spid="2058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Willingness to Pay (WTP)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008063"/>
            <a:ext cx="8369300" cy="1925637"/>
          </a:xfrm>
        </p:spPr>
        <p:txBody>
          <a:bodyPr/>
          <a:lstStyle/>
          <a:p>
            <a:pPr marL="0" indent="0" eaLnBrk="1" hangingPunct="1">
              <a:buFont typeface="Wingdings" charset="2"/>
              <a:buNone/>
            </a:pPr>
            <a:r>
              <a:rPr lang="en-US" sz="2700" smtClean="0">
                <a:latin typeface="Arial" charset="0"/>
              </a:rPr>
              <a:t>A buyer’s </a:t>
            </a:r>
            <a:r>
              <a:rPr lang="en-US" sz="2700" b="1" smtClean="0">
                <a:solidFill>
                  <a:srgbClr val="CC0000"/>
                </a:solidFill>
                <a:latin typeface="Arial" charset="0"/>
              </a:rPr>
              <a:t>willingness to pay</a:t>
            </a:r>
            <a:r>
              <a:rPr lang="en-US" sz="2700" smtClean="0">
                <a:latin typeface="Arial" charset="0"/>
              </a:rPr>
              <a:t> for a good is the maximum amount the buyer will pay for that good.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sz="2700" smtClean="0">
                <a:latin typeface="Arial" charset="0"/>
              </a:rPr>
              <a:t>WTP measures how much the buyer values the good.</a:t>
            </a:r>
          </a:p>
        </p:txBody>
      </p:sp>
      <p:graphicFrame>
        <p:nvGraphicFramePr>
          <p:cNvPr id="65627" name="Group 91"/>
          <p:cNvGraphicFramePr>
            <a:graphicFrameLocks noGrp="1"/>
          </p:cNvGraphicFramePr>
          <p:nvPr/>
        </p:nvGraphicFramePr>
        <p:xfrm>
          <a:off x="465138" y="3073400"/>
          <a:ext cx="2538412" cy="2932114"/>
        </p:xfrm>
        <a:graphic>
          <a:graphicData uri="http://schemas.openxmlformats.org/drawingml/2006/table">
            <a:tbl>
              <a:tblPr/>
              <a:tblGrid>
                <a:gridCol w="1506537"/>
                <a:gridCol w="1031875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name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WTP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Dekel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$250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Fahd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175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Asad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Nasim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65648" name="Rectangle 112"/>
          <p:cNvSpPr>
            <a:spLocks noChangeArrowheads="1"/>
          </p:cNvSpPr>
          <p:nvPr/>
        </p:nvSpPr>
        <p:spPr bwMode="auto">
          <a:xfrm>
            <a:off x="3484563" y="3035300"/>
            <a:ext cx="2836862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700">
                <a:ea typeface="Arial" charset="0"/>
                <a:cs typeface="Arial" charset="0"/>
              </a:rPr>
              <a:t>Example:  </a:t>
            </a:r>
            <a:br>
              <a:rPr lang="en-US" sz="2700">
                <a:ea typeface="Arial" charset="0"/>
                <a:cs typeface="Arial" charset="0"/>
              </a:rPr>
            </a:br>
            <a:r>
              <a:rPr lang="en-US" sz="2700">
                <a:ea typeface="Arial" charset="0"/>
                <a:cs typeface="Arial" charset="0"/>
              </a:rPr>
              <a:t>4 buyers’ WTP </a:t>
            </a:r>
            <a:br>
              <a:rPr lang="en-US" sz="2700">
                <a:ea typeface="Arial" charset="0"/>
                <a:cs typeface="Arial" charset="0"/>
              </a:rPr>
            </a:br>
            <a:r>
              <a:rPr lang="en-US" sz="2700">
                <a:ea typeface="Arial" charset="0"/>
                <a:cs typeface="Arial" charset="0"/>
              </a:rPr>
              <a:t>for a rug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uiExpand="1" build="p" bldLvl="4"/>
      <p:bldP spid="6564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5738"/>
            <a:ext cx="8229600" cy="6492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Adam Smith and the Invisible Hand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19672" y="1314450"/>
            <a:ext cx="5889625" cy="1524000"/>
          </a:xfrm>
        </p:spPr>
        <p:txBody>
          <a:bodyPr/>
          <a:lstStyle/>
          <a:p>
            <a:pPr marL="0" indent="0" eaLnBrk="1" hangingPunct="1">
              <a:buFont typeface="Wingdings" charset="2"/>
              <a:buNone/>
            </a:pPr>
            <a:r>
              <a:rPr lang="en-US" sz="2500" dirty="0" smtClean="0">
                <a:latin typeface="Arial" charset="0"/>
              </a:rPr>
              <a:t>“Every individual…neither intends to promote the public interest, nor knows how much he is promoting it…. </a:t>
            </a:r>
          </a:p>
        </p:txBody>
      </p:sp>
      <p:sp>
        <p:nvSpPr>
          <p:cNvPr id="88069" name="Text Box 6"/>
          <p:cNvSpPr txBox="1">
            <a:spLocks noChangeArrowheads="1"/>
          </p:cNvSpPr>
          <p:nvPr/>
        </p:nvSpPr>
        <p:spPr bwMode="auto">
          <a:xfrm>
            <a:off x="0" y="78105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996633"/>
                </a:solidFill>
                <a:ea typeface="Arial" charset="0"/>
                <a:cs typeface="Arial" charset="0"/>
              </a:rPr>
              <a:t>Passages from </a:t>
            </a:r>
            <a:r>
              <a:rPr lang="en-US" sz="2800" i="1">
                <a:solidFill>
                  <a:srgbClr val="996633"/>
                </a:solidFill>
                <a:ea typeface="Arial" charset="0"/>
                <a:cs typeface="Arial" charset="0"/>
              </a:rPr>
              <a:t>The Wealth of Nations</a:t>
            </a:r>
            <a:r>
              <a:rPr lang="en-US" sz="2800">
                <a:solidFill>
                  <a:srgbClr val="996633"/>
                </a:solidFill>
                <a:ea typeface="Arial" charset="0"/>
                <a:cs typeface="Arial" charset="0"/>
              </a:rPr>
              <a:t>, 1776</a:t>
            </a:r>
          </a:p>
        </p:txBody>
      </p:sp>
      <p:sp>
        <p:nvSpPr>
          <p:cNvPr id="211975" name="Rectangle 7"/>
          <p:cNvSpPr>
            <a:spLocks noChangeArrowheads="1"/>
          </p:cNvSpPr>
          <p:nvPr/>
        </p:nvSpPr>
        <p:spPr bwMode="auto">
          <a:xfrm>
            <a:off x="1622847" y="2513013"/>
            <a:ext cx="5889625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dirty="0">
                <a:ea typeface="Arial" charset="0"/>
                <a:cs typeface="Arial" charset="0"/>
              </a:rPr>
              <a:t>He intends only his own gain, and he is in this, as in many other cases, led by </a:t>
            </a:r>
            <a:r>
              <a:rPr lang="en-US" sz="2500" b="1" dirty="0">
                <a:solidFill>
                  <a:srgbClr val="990099"/>
                </a:solidFill>
                <a:ea typeface="Arial" charset="0"/>
                <a:cs typeface="Arial" charset="0"/>
              </a:rPr>
              <a:t>an invisible hand</a:t>
            </a:r>
            <a:r>
              <a:rPr lang="en-US" sz="2500" dirty="0">
                <a:ea typeface="Arial" charset="0"/>
                <a:cs typeface="Arial" charset="0"/>
              </a:rPr>
              <a:t> to promote an end which was no part of his intention.  </a:t>
            </a:r>
          </a:p>
        </p:txBody>
      </p:sp>
      <p:sp>
        <p:nvSpPr>
          <p:cNvPr id="211976" name="Rectangle 8"/>
          <p:cNvSpPr>
            <a:spLocks noChangeArrowheads="1"/>
          </p:cNvSpPr>
          <p:nvPr/>
        </p:nvSpPr>
        <p:spPr bwMode="auto">
          <a:xfrm>
            <a:off x="1621259" y="4111625"/>
            <a:ext cx="58896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Nor is it always the worse for the society that it was no part of it.  By pursuing his own interest he frequently promotes </a:t>
            </a:r>
            <a:br>
              <a:rPr lang="en-US" sz="2500">
                <a:ea typeface="Arial" charset="0"/>
                <a:cs typeface="Arial" charset="0"/>
              </a:rPr>
            </a:br>
            <a:r>
              <a:rPr lang="en-US" sz="2500">
                <a:ea typeface="Arial" charset="0"/>
                <a:cs typeface="Arial" charset="0"/>
              </a:rPr>
              <a:t>that of the society more effectually than when he really intends to promote it.”</a:t>
            </a:r>
          </a:p>
        </p:txBody>
      </p:sp>
      <p:sp>
        <p:nvSpPr>
          <p:cNvPr id="211977" name="Rectangle 9"/>
          <p:cNvSpPr>
            <a:spLocks noChangeArrowheads="1"/>
          </p:cNvSpPr>
          <p:nvPr/>
        </p:nvSpPr>
        <p:spPr bwMode="auto">
          <a:xfrm>
            <a:off x="1622847" y="3311525"/>
            <a:ext cx="28257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b="1" dirty="0">
                <a:solidFill>
                  <a:srgbClr val="990099"/>
                </a:solidFill>
                <a:ea typeface="Arial" charset="0"/>
                <a:cs typeface="Arial" charset="0"/>
              </a:rPr>
              <a:t>an invisible hand</a:t>
            </a:r>
            <a:endParaRPr lang="en-US" sz="2500" dirty="0"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1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1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1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1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 bldLvl="5"/>
      <p:bldP spid="211975" grpId="0" build="p" bldLvl="5"/>
      <p:bldP spid="211976" grpId="0" build="p" bldLvl="5"/>
      <p:bldP spid="211977" grpId="0" build="p" bldLvl="5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2413"/>
            <a:ext cx="9144000" cy="68103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300" dirty="0" smtClean="0">
                <a:latin typeface="Tahoma" charset="0"/>
                <a:ea typeface="Tahoma" charset="0"/>
                <a:cs typeface="Tahoma" charset="0"/>
              </a:rPr>
              <a:t>The Free Market versus Government Intervention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1447800"/>
            <a:ext cx="8313737" cy="4965700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sz="2700" dirty="0" smtClean="0">
                <a:latin typeface="Arial" charset="0"/>
                <a:cs typeface="ＭＳ Ｐゴシック" charset="-128"/>
              </a:rPr>
              <a:t>The market equilibrium is efficient.  No other outcome achieves higher total surplus. 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700" dirty="0" smtClean="0">
                <a:latin typeface="Arial" charset="0"/>
                <a:cs typeface="ＭＳ Ｐゴシック" charset="-128"/>
              </a:rPr>
              <a:t>Government cannot raise total surplus by changing the market’s allocation of resources. 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700" b="1" i="1" dirty="0" smtClean="0">
                <a:solidFill>
                  <a:srgbClr val="993366"/>
                </a:solidFill>
                <a:latin typeface="Arial" charset="0"/>
                <a:cs typeface="ＭＳ Ｐゴシック" charset="-128"/>
              </a:rPr>
              <a:t>Laissez faire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 (French for “allow them to do”): </a:t>
            </a:r>
            <a:br>
              <a:rPr lang="en-US" sz="2700" dirty="0" smtClean="0">
                <a:latin typeface="Arial" charset="0"/>
                <a:cs typeface="ＭＳ Ｐゴシック" charset="-128"/>
              </a:rPr>
            </a:br>
            <a:r>
              <a:rPr lang="en-US" sz="2700" dirty="0" smtClean="0">
                <a:latin typeface="Arial" charset="0"/>
                <a:cs typeface="ＭＳ Ｐゴシック" charset="-128"/>
              </a:rPr>
              <a:t>the notion that government should not interfere with the market.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2413"/>
            <a:ext cx="9144000" cy="681037"/>
          </a:xfrm>
        </p:spPr>
        <p:txBody>
          <a:bodyPr/>
          <a:lstStyle/>
          <a:p>
            <a:pPr algn="ctr" eaLnBrk="1" hangingPunct="1"/>
            <a:r>
              <a:rPr lang="en-US" sz="3300" dirty="0" smtClean="0">
                <a:latin typeface="Tahoma" charset="0"/>
                <a:ea typeface="Tahoma" charset="0"/>
                <a:cs typeface="Tahoma" charset="0"/>
              </a:rPr>
              <a:t>The Free Market versus Central Planning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1008063"/>
            <a:ext cx="8313737" cy="5405437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Suppose resources were allocated not by the market, but by a central planner who cares about society’s well-being. 	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To allocate resources efficiently and maximize total surplus, the planner would need to know every seller’s cost and every buyer’s WTP for every good in the entire economy.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This is impossible, and why centrally-planned economies are never very efficient.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CONCLUSION</a:t>
            </a:r>
          </a:p>
        </p:txBody>
      </p:sp>
      <p:sp>
        <p:nvSpPr>
          <p:cNvPr id="137232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This chapter used welfare economics to demonstrate one of the Ten Principles:</a:t>
            </a:r>
            <a:br>
              <a:rPr lang="en-US" dirty="0" smtClean="0">
                <a:latin typeface="Arial" charset="0"/>
                <a:cs typeface="ＭＳ Ｐゴシック" charset="-128"/>
              </a:rPr>
            </a:br>
            <a:r>
              <a:rPr lang="en-US" dirty="0" smtClean="0">
                <a:latin typeface="Arial" charset="0"/>
                <a:cs typeface="ＭＳ Ｐゴシック" charset="-128"/>
              </a:rPr>
              <a:t>     </a:t>
            </a:r>
            <a:r>
              <a:rPr lang="en-US" b="1" i="1" dirty="0" smtClean="0">
                <a:solidFill>
                  <a:srgbClr val="996633"/>
                </a:solidFill>
                <a:latin typeface="Arial" charset="0"/>
                <a:cs typeface="ＭＳ Ｐゴシック" charset="-128"/>
              </a:rPr>
              <a:t>Markets are usually a good way to </a:t>
            </a:r>
            <a:br>
              <a:rPr lang="en-US" b="1" i="1" dirty="0" smtClean="0">
                <a:solidFill>
                  <a:srgbClr val="996633"/>
                </a:solidFill>
                <a:latin typeface="Arial" charset="0"/>
                <a:cs typeface="ＭＳ Ｐゴシック" charset="-128"/>
              </a:rPr>
            </a:br>
            <a:r>
              <a:rPr lang="en-US" b="1" i="1" dirty="0" smtClean="0">
                <a:solidFill>
                  <a:srgbClr val="996633"/>
                </a:solidFill>
                <a:latin typeface="Arial" charset="0"/>
                <a:cs typeface="ＭＳ Ｐゴシック" charset="-128"/>
              </a:rPr>
              <a:t>     organize economic activity.</a:t>
            </a:r>
          </a:p>
          <a:p>
            <a:pPr eaLnBrk="1" hangingPunct="1"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Important note:  We derived these lessons assuming perfectly competitive markets.  </a:t>
            </a:r>
          </a:p>
          <a:p>
            <a:pPr eaLnBrk="1" hangingPunct="1"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In other conditions we will study in later chapters, the market may fail to allocate resources efficiently…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7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7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32" grpId="0" build="p" bldLvl="5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charset="0"/>
                <a:ea typeface="Tahoma" charset="0"/>
                <a:cs typeface="Tahoma" charset="0"/>
              </a:rPr>
              <a:t>CONCLUSION</a:t>
            </a:r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257800"/>
          </a:xfrm>
        </p:spPr>
        <p:txBody>
          <a:bodyPr/>
          <a:lstStyle/>
          <a:p>
            <a:pPr eaLnBrk="1" hangingPunct="1">
              <a:buFont typeface="Wingdings" charset="2"/>
              <a:buChar char="§"/>
            </a:pPr>
            <a:r>
              <a:rPr lang="en-US" sz="2600" smtClean="0">
                <a:latin typeface="Arial" charset="0"/>
                <a:cs typeface="ＭＳ Ｐゴシック" charset="-128"/>
              </a:rPr>
              <a:t>Such market failures occur when: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sz="2600" smtClean="0">
                <a:latin typeface="Arial" charset="0"/>
              </a:rPr>
              <a:t>a buyer or seller has </a:t>
            </a:r>
            <a:r>
              <a:rPr lang="en-US" sz="2600" i="1" smtClean="0">
                <a:latin typeface="Arial" charset="0"/>
              </a:rPr>
              <a:t>market power</a:t>
            </a:r>
            <a:r>
              <a:rPr lang="en-US" sz="2400" smtClean="0">
                <a:latin typeface="Arial" charset="0"/>
              </a:rPr>
              <a:t>—</a:t>
            </a:r>
            <a:r>
              <a:rPr lang="en-US" sz="2600" smtClean="0">
                <a:latin typeface="Arial" charset="0"/>
              </a:rPr>
              <a:t>the ability to affect the market price.</a:t>
            </a:r>
          </a:p>
          <a:p>
            <a:pPr lvl="1" eaLnBrk="1" hangingPunct="1">
              <a:buFont typeface="Wingdings" charset="2"/>
              <a:buChar char="§"/>
            </a:pPr>
            <a:r>
              <a:rPr lang="en-US" sz="2600" smtClean="0">
                <a:latin typeface="Arial" charset="0"/>
              </a:rPr>
              <a:t>transactions have side effects, called </a:t>
            </a:r>
            <a:r>
              <a:rPr lang="en-US" sz="2600" i="1" smtClean="0">
                <a:latin typeface="Arial" charset="0"/>
              </a:rPr>
              <a:t>externalities</a:t>
            </a:r>
            <a:r>
              <a:rPr lang="en-US" sz="2600" smtClean="0">
                <a:latin typeface="Arial" charset="0"/>
              </a:rPr>
              <a:t>, that affect bystanders.  (example:  pollution)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600" smtClean="0">
                <a:latin typeface="Arial" charset="0"/>
                <a:cs typeface="ＭＳ Ｐゴシック" charset="-128"/>
              </a:rPr>
              <a:t>We’ll use welfare economics to see how public policy may improve on the market outcome in such cases.  </a:t>
            </a:r>
          </a:p>
          <a:p>
            <a:pPr eaLnBrk="1" hangingPunct="1">
              <a:buFont typeface="Wingdings" charset="2"/>
              <a:buChar char="§"/>
            </a:pPr>
            <a:r>
              <a:rPr lang="en-US" sz="2600" smtClean="0">
                <a:latin typeface="Arial" charset="0"/>
                <a:cs typeface="ＭＳ Ｐゴシック" charset="-128"/>
              </a:rPr>
              <a:t>Despite the possibility of market failure, the analysis in this chapter applies in many markets, and the invisible hand remains extremely important.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5" grpId="0" build="p" bldLvl="5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EE8C4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AE123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8458200" cy="725487"/>
          </a:xfrm>
          <a:solidFill>
            <a:srgbClr val="CACA92">
              <a:alpha val="50000"/>
            </a:srgbClr>
          </a:solidFill>
        </p:spPr>
        <p:txBody>
          <a:bodyPr bIns="0" rtlCol="0" anchor="b">
            <a:noAutofit/>
          </a:bodyPr>
          <a:lstStyle/>
          <a:p>
            <a:pPr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z="3000" spc="500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9830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/>
          <a:lstStyle/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The height of the </a:t>
            </a:r>
            <a:r>
              <a:rPr lang="en-US" b="1" i="1" smtClean="0">
                <a:latin typeface="Arial" charset="0"/>
                <a:cs typeface="ＭＳ Ｐゴシック" charset="-128"/>
              </a:rPr>
              <a:t>D</a:t>
            </a:r>
            <a:r>
              <a:rPr lang="en-US" smtClean="0">
                <a:latin typeface="Arial" charset="0"/>
                <a:cs typeface="ＭＳ Ｐゴシック" charset="-128"/>
              </a:rPr>
              <a:t> curve reflects the value of the good to buyers—their willingness to pay for it.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Consumer surplus is the difference between what buyers are willing to pay for a good and what they actually pay. 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On the graph, consumer surplus is the area between </a:t>
            </a:r>
            <a:r>
              <a:rPr lang="en-US" b="1" i="1" smtClean="0">
                <a:latin typeface="Arial" charset="0"/>
                <a:cs typeface="ＭＳ Ｐゴシック" charset="-128"/>
              </a:rPr>
              <a:t>P</a:t>
            </a:r>
            <a:r>
              <a:rPr lang="en-US" smtClean="0">
                <a:latin typeface="Arial" charset="0"/>
                <a:cs typeface="ＭＳ Ｐゴシック" charset="-128"/>
              </a:rPr>
              <a:t> and the </a:t>
            </a:r>
            <a:r>
              <a:rPr lang="en-US" b="1" i="1" smtClean="0">
                <a:latin typeface="Arial" charset="0"/>
                <a:cs typeface="ＭＳ Ｐゴシック" charset="-128"/>
              </a:rPr>
              <a:t>D</a:t>
            </a:r>
            <a:r>
              <a:rPr lang="en-US" smtClean="0">
                <a:latin typeface="Arial" charset="0"/>
                <a:cs typeface="ＭＳ Ｐゴシック" charset="-128"/>
              </a:rPr>
              <a:t> curve.</a:t>
            </a:r>
          </a:p>
        </p:txBody>
      </p:sp>
      <p:sp>
        <p:nvSpPr>
          <p:cNvPr id="98309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EE8C4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AE123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8458200" cy="725487"/>
          </a:xfrm>
          <a:solidFill>
            <a:srgbClr val="CACA92">
              <a:alpha val="50000"/>
            </a:srgbClr>
          </a:solidFill>
        </p:spPr>
        <p:txBody>
          <a:bodyPr bIns="0" rtlCol="0" anchor="b">
            <a:noAutofit/>
          </a:bodyPr>
          <a:lstStyle/>
          <a:p>
            <a:pPr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z="3000" spc="500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10035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The height of the </a:t>
            </a:r>
            <a:r>
              <a:rPr lang="en-US" b="1" i="1" smtClean="0">
                <a:latin typeface="Arial" charset="0"/>
                <a:cs typeface="ＭＳ Ｐゴシック" charset="-128"/>
              </a:rPr>
              <a:t>S</a:t>
            </a:r>
            <a:r>
              <a:rPr lang="en-US" smtClean="0">
                <a:latin typeface="Arial" charset="0"/>
                <a:cs typeface="ＭＳ Ｐゴシック" charset="-128"/>
              </a:rPr>
              <a:t> curve is sellers’ cost of producing the good.  Sellers are willing to sell if the price they get is at least as high as their cost.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Producer surplus is the difference between what sellers receive for a good and their cost of producing it.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On the graph, producer surplus is the area between </a:t>
            </a:r>
            <a:r>
              <a:rPr lang="en-US" b="1" i="1" smtClean="0">
                <a:latin typeface="Arial" charset="0"/>
                <a:cs typeface="ＭＳ Ｐゴシック" charset="-128"/>
              </a:rPr>
              <a:t>P</a:t>
            </a:r>
            <a:r>
              <a:rPr lang="en-US" smtClean="0">
                <a:latin typeface="Arial" charset="0"/>
                <a:cs typeface="ＭＳ Ｐゴシック" charset="-128"/>
              </a:rPr>
              <a:t> and the </a:t>
            </a:r>
            <a:r>
              <a:rPr lang="en-US" b="1" i="1" smtClean="0">
                <a:latin typeface="Arial" charset="0"/>
                <a:cs typeface="ＭＳ Ｐゴシック" charset="-128"/>
              </a:rPr>
              <a:t>S</a:t>
            </a:r>
            <a:r>
              <a:rPr lang="en-US" smtClean="0">
                <a:latin typeface="Arial" charset="0"/>
                <a:cs typeface="ＭＳ Ｐゴシック" charset="-128"/>
              </a:rPr>
              <a:t> curve. </a:t>
            </a:r>
          </a:p>
        </p:txBody>
      </p:sp>
      <p:sp>
        <p:nvSpPr>
          <p:cNvPr id="100357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EE8C4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AE123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8458200" cy="725487"/>
          </a:xfrm>
          <a:solidFill>
            <a:srgbClr val="CACA92">
              <a:alpha val="50000"/>
            </a:srgbClr>
          </a:solidFill>
        </p:spPr>
        <p:txBody>
          <a:bodyPr bIns="0" rtlCol="0" anchor="b">
            <a:noAutofit/>
          </a:bodyPr>
          <a:lstStyle/>
          <a:p>
            <a:pPr eaLnBrk="1" fontAlgn="auto" hangingPunct="1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z="3000" spc="500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10240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To measure society’s well-being, we use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total surplus, the sum of consumer and producer surplus. 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Efficiency means that total surplus is maximized, that the goods are produced by sellers with lowest cost, and that they are consumed by buyers who most value them.  </a:t>
            </a:r>
          </a:p>
          <a:p>
            <a:pPr eaLnBrk="1" hangingPunct="1"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Under perfect competition, the market outcome is efficient.  Altering it would reduce total surplus.</a:t>
            </a:r>
          </a:p>
        </p:txBody>
      </p:sp>
      <p:sp>
        <p:nvSpPr>
          <p:cNvPr id="102405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WTP and the Demand Curve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3388" y="1052513"/>
            <a:ext cx="8170862" cy="1098550"/>
          </a:xfrm>
        </p:spPr>
        <p:txBody>
          <a:bodyPr/>
          <a:lstStyle/>
          <a:p>
            <a:pPr marL="511175" indent="-511175" eaLnBrk="1" hangingPunct="1">
              <a:buFont typeface="Wingdings" charset="2"/>
              <a:buNone/>
            </a:pPr>
            <a:r>
              <a:rPr lang="en-US" sz="2700" b="1" smtClean="0">
                <a:solidFill>
                  <a:srgbClr val="339966"/>
                </a:solidFill>
                <a:latin typeface="Arial" charset="0"/>
              </a:rPr>
              <a:t>Q:</a:t>
            </a:r>
            <a:r>
              <a:rPr lang="en-US" sz="2700" b="1" smtClean="0">
                <a:latin typeface="Arial" charset="0"/>
              </a:rPr>
              <a:t>	</a:t>
            </a:r>
            <a:r>
              <a:rPr lang="en-US" sz="2700" smtClean="0">
                <a:latin typeface="Arial" charset="0"/>
              </a:rPr>
              <a:t>If price of a rug is $200, who will buy a rug and what is quantity demanded?</a:t>
            </a:r>
          </a:p>
        </p:txBody>
      </p:sp>
      <p:sp>
        <p:nvSpPr>
          <p:cNvPr id="67649" name="Rectangle 65"/>
          <p:cNvSpPr>
            <a:spLocks noChangeArrowheads="1"/>
          </p:cNvSpPr>
          <p:nvPr/>
        </p:nvSpPr>
        <p:spPr bwMode="auto">
          <a:xfrm>
            <a:off x="3173413" y="2228850"/>
            <a:ext cx="559911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63550" indent="-463550">
              <a:lnSpc>
                <a:spcPct val="110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700" b="1">
                <a:solidFill>
                  <a:srgbClr val="339966"/>
                </a:solidFill>
                <a:ea typeface="Arial" charset="0"/>
                <a:cs typeface="Arial" charset="0"/>
              </a:rPr>
              <a:t>A:</a:t>
            </a:r>
            <a:r>
              <a:rPr lang="en-US" sz="2700">
                <a:ea typeface="Arial" charset="0"/>
                <a:cs typeface="Arial" charset="0"/>
              </a:rPr>
              <a:t>	Dekel &amp; Asad will buy a rug, Fahd &amp; Nasim will not. </a:t>
            </a:r>
          </a:p>
          <a:p>
            <a:pPr marL="463550" indent="-463550">
              <a:lnSpc>
                <a:spcPct val="110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700">
                <a:ea typeface="Arial" charset="0"/>
                <a:cs typeface="Arial" charset="0"/>
              </a:rPr>
              <a:t>	Hence, </a:t>
            </a:r>
            <a:r>
              <a:rPr lang="en-US" sz="2700" b="1" i="1">
                <a:ea typeface="Arial" charset="0"/>
                <a:cs typeface="Arial" charset="0"/>
              </a:rPr>
              <a:t>Q</a:t>
            </a:r>
            <a:r>
              <a:rPr lang="en-US" sz="2700" b="1" i="1" baseline="30000">
                <a:ea typeface="Arial" charset="0"/>
                <a:cs typeface="Arial" charset="0"/>
              </a:rPr>
              <a:t>d</a:t>
            </a:r>
            <a:r>
              <a:rPr lang="en-US" sz="2700">
                <a:ea typeface="Arial" charset="0"/>
                <a:cs typeface="Arial" charset="0"/>
              </a:rPr>
              <a:t> = 2 </a:t>
            </a:r>
            <a:br>
              <a:rPr lang="en-US" sz="2700">
                <a:ea typeface="Arial" charset="0"/>
                <a:cs typeface="Arial" charset="0"/>
              </a:rPr>
            </a:br>
            <a:r>
              <a:rPr lang="en-US" sz="2700">
                <a:ea typeface="Arial" charset="0"/>
                <a:cs typeface="Arial" charset="0"/>
              </a:rPr>
              <a:t>when </a:t>
            </a:r>
            <a:r>
              <a:rPr lang="en-US" sz="2700" b="1" i="1">
                <a:ea typeface="Arial" charset="0"/>
                <a:cs typeface="Arial" charset="0"/>
              </a:rPr>
              <a:t>P</a:t>
            </a:r>
            <a:r>
              <a:rPr lang="en-US" sz="2700">
                <a:ea typeface="Arial" charset="0"/>
                <a:cs typeface="Arial" charset="0"/>
              </a:rPr>
              <a:t> = $200.</a:t>
            </a:r>
          </a:p>
        </p:txBody>
      </p:sp>
      <p:graphicFrame>
        <p:nvGraphicFramePr>
          <p:cNvPr id="67650" name="Group 66"/>
          <p:cNvGraphicFramePr>
            <a:graphicFrameLocks noGrp="1"/>
          </p:cNvGraphicFramePr>
          <p:nvPr/>
        </p:nvGraphicFramePr>
        <p:xfrm>
          <a:off x="465138" y="3073400"/>
          <a:ext cx="2538412" cy="2932114"/>
        </p:xfrm>
        <a:graphic>
          <a:graphicData uri="http://schemas.openxmlformats.org/drawingml/2006/table">
            <a:tbl>
              <a:tblPr/>
              <a:tblGrid>
                <a:gridCol w="1506537"/>
                <a:gridCol w="1031875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name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WTP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Dekel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$250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Fahd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175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Asad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Nasim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 bldLvl="4"/>
      <p:bldP spid="6764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WTP and the Demand Curve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96913" y="1116013"/>
            <a:ext cx="1873250" cy="1547812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buFont typeface="Wingdings" charset="2"/>
              <a:buNone/>
            </a:pPr>
            <a:r>
              <a:rPr lang="en-US" sz="2700" smtClean="0">
                <a:latin typeface="Arial" charset="0"/>
              </a:rPr>
              <a:t>Derive the demand schedule:</a:t>
            </a:r>
          </a:p>
        </p:txBody>
      </p:sp>
      <p:sp>
        <p:nvSpPr>
          <p:cNvPr id="69776" name="Rectangle 144"/>
          <p:cNvSpPr>
            <a:spLocks noChangeArrowheads="1"/>
          </p:cNvSpPr>
          <p:nvPr/>
        </p:nvSpPr>
        <p:spPr bwMode="auto">
          <a:xfrm>
            <a:off x="7874000" y="5222875"/>
            <a:ext cx="795338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69774" name="Rectangle 142"/>
          <p:cNvSpPr>
            <a:spLocks noChangeArrowheads="1"/>
          </p:cNvSpPr>
          <p:nvPr/>
        </p:nvSpPr>
        <p:spPr bwMode="auto">
          <a:xfrm>
            <a:off x="5148263" y="5222875"/>
            <a:ext cx="2725737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rIns="0" anchor="ctr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Dekel, Fahd, Asad, Nasim</a:t>
            </a:r>
          </a:p>
        </p:txBody>
      </p:sp>
      <p:sp>
        <p:nvSpPr>
          <p:cNvPr id="61445" name="Rectangle 140"/>
          <p:cNvSpPr>
            <a:spLocks noChangeArrowheads="1"/>
          </p:cNvSpPr>
          <p:nvPr/>
        </p:nvSpPr>
        <p:spPr bwMode="auto">
          <a:xfrm>
            <a:off x="3413125" y="5222875"/>
            <a:ext cx="1735138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3716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   0 – 125</a:t>
            </a:r>
          </a:p>
        </p:txBody>
      </p:sp>
      <p:sp>
        <p:nvSpPr>
          <p:cNvPr id="69768" name="Rectangle 136"/>
          <p:cNvSpPr>
            <a:spLocks noChangeArrowheads="1"/>
          </p:cNvSpPr>
          <p:nvPr/>
        </p:nvSpPr>
        <p:spPr bwMode="auto">
          <a:xfrm>
            <a:off x="7874000" y="4332288"/>
            <a:ext cx="795338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69766" name="Rectangle 134"/>
          <p:cNvSpPr>
            <a:spLocks noChangeArrowheads="1"/>
          </p:cNvSpPr>
          <p:nvPr/>
        </p:nvSpPr>
        <p:spPr bwMode="auto">
          <a:xfrm>
            <a:off x="5148263" y="4332288"/>
            <a:ext cx="2725737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rIns="0" anchor="ctr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Dekel, Fahd, Asad</a:t>
            </a:r>
          </a:p>
        </p:txBody>
      </p:sp>
      <p:sp>
        <p:nvSpPr>
          <p:cNvPr id="61448" name="Rectangle 132"/>
          <p:cNvSpPr>
            <a:spLocks noChangeArrowheads="1"/>
          </p:cNvSpPr>
          <p:nvPr/>
        </p:nvSpPr>
        <p:spPr bwMode="auto">
          <a:xfrm>
            <a:off x="3413125" y="4332288"/>
            <a:ext cx="1735138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3716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126 – 175</a:t>
            </a:r>
          </a:p>
        </p:txBody>
      </p:sp>
      <p:sp>
        <p:nvSpPr>
          <p:cNvPr id="69760" name="Rectangle 128"/>
          <p:cNvSpPr>
            <a:spLocks noChangeArrowheads="1"/>
          </p:cNvSpPr>
          <p:nvPr/>
        </p:nvSpPr>
        <p:spPr bwMode="auto">
          <a:xfrm>
            <a:off x="7874000" y="3641725"/>
            <a:ext cx="7953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69758" name="Rectangle 126"/>
          <p:cNvSpPr>
            <a:spLocks noChangeArrowheads="1"/>
          </p:cNvSpPr>
          <p:nvPr/>
        </p:nvSpPr>
        <p:spPr bwMode="auto">
          <a:xfrm>
            <a:off x="5148263" y="3641725"/>
            <a:ext cx="2725737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rIns="0" anchor="ctr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Dekel, Asad</a:t>
            </a:r>
          </a:p>
        </p:txBody>
      </p:sp>
      <p:sp>
        <p:nvSpPr>
          <p:cNvPr id="61451" name="Rectangle 124"/>
          <p:cNvSpPr>
            <a:spLocks noChangeArrowheads="1"/>
          </p:cNvSpPr>
          <p:nvPr/>
        </p:nvSpPr>
        <p:spPr bwMode="auto">
          <a:xfrm>
            <a:off x="3413125" y="3641725"/>
            <a:ext cx="17351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3716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176 – 250</a:t>
            </a:r>
          </a:p>
        </p:txBody>
      </p:sp>
      <p:sp>
        <p:nvSpPr>
          <p:cNvPr id="69752" name="Rectangle 120"/>
          <p:cNvSpPr>
            <a:spLocks noChangeArrowheads="1"/>
          </p:cNvSpPr>
          <p:nvPr/>
        </p:nvSpPr>
        <p:spPr bwMode="auto">
          <a:xfrm>
            <a:off x="7874000" y="2951163"/>
            <a:ext cx="795338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69750" name="Rectangle 118"/>
          <p:cNvSpPr>
            <a:spLocks noChangeArrowheads="1"/>
          </p:cNvSpPr>
          <p:nvPr/>
        </p:nvSpPr>
        <p:spPr bwMode="auto">
          <a:xfrm>
            <a:off x="5148263" y="2951163"/>
            <a:ext cx="2725737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rIns="0" anchor="ctr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Asad</a:t>
            </a:r>
          </a:p>
        </p:txBody>
      </p:sp>
      <p:sp>
        <p:nvSpPr>
          <p:cNvPr id="61454" name="Rectangle 116"/>
          <p:cNvSpPr>
            <a:spLocks noChangeArrowheads="1"/>
          </p:cNvSpPr>
          <p:nvPr/>
        </p:nvSpPr>
        <p:spPr bwMode="auto">
          <a:xfrm>
            <a:off x="3413125" y="2951163"/>
            <a:ext cx="1735138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3716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251 – 300</a:t>
            </a:r>
          </a:p>
        </p:txBody>
      </p:sp>
      <p:sp>
        <p:nvSpPr>
          <p:cNvPr id="69744" name="Rectangle 112"/>
          <p:cNvSpPr>
            <a:spLocks noChangeArrowheads="1"/>
          </p:cNvSpPr>
          <p:nvPr/>
        </p:nvSpPr>
        <p:spPr bwMode="auto">
          <a:xfrm>
            <a:off x="7874000" y="2260600"/>
            <a:ext cx="7953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69742" name="Rectangle 110"/>
          <p:cNvSpPr>
            <a:spLocks noChangeArrowheads="1"/>
          </p:cNvSpPr>
          <p:nvPr/>
        </p:nvSpPr>
        <p:spPr bwMode="auto">
          <a:xfrm>
            <a:off x="5148263" y="2260600"/>
            <a:ext cx="2725737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7160" rIns="0" anchor="ctr"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nobody</a:t>
            </a:r>
          </a:p>
        </p:txBody>
      </p:sp>
      <p:sp>
        <p:nvSpPr>
          <p:cNvPr id="61457" name="Rectangle 108"/>
          <p:cNvSpPr>
            <a:spLocks noChangeArrowheads="1"/>
          </p:cNvSpPr>
          <p:nvPr/>
        </p:nvSpPr>
        <p:spPr bwMode="auto">
          <a:xfrm>
            <a:off x="3413125" y="2260600"/>
            <a:ext cx="17351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137160" anchor="ctr">
            <a:prstTxWarp prst="textNoShape">
              <a:avLst/>
            </a:prstTxWarp>
          </a:bodyPr>
          <a:lstStyle/>
          <a:p>
            <a:pPr algn="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$301 &amp; up</a:t>
            </a:r>
          </a:p>
        </p:txBody>
      </p:sp>
      <p:sp>
        <p:nvSpPr>
          <p:cNvPr id="61458" name="Rectangle 27"/>
          <p:cNvSpPr>
            <a:spLocks noChangeArrowheads="1"/>
          </p:cNvSpPr>
          <p:nvPr/>
        </p:nvSpPr>
        <p:spPr bwMode="auto">
          <a:xfrm>
            <a:off x="7874000" y="1370013"/>
            <a:ext cx="795338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b="1" i="1">
                <a:ea typeface="Arial" charset="0"/>
                <a:cs typeface="Arial" charset="0"/>
              </a:rPr>
              <a:t>Q</a:t>
            </a:r>
            <a:r>
              <a:rPr lang="en-US" sz="2500" b="1" i="1" baseline="30000"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61459" name="Rectangle 26"/>
          <p:cNvSpPr>
            <a:spLocks noChangeArrowheads="1"/>
          </p:cNvSpPr>
          <p:nvPr/>
        </p:nvSpPr>
        <p:spPr bwMode="auto">
          <a:xfrm>
            <a:off x="5148263" y="1370013"/>
            <a:ext cx="2725737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who buys</a:t>
            </a:r>
          </a:p>
        </p:txBody>
      </p:sp>
      <p:sp>
        <p:nvSpPr>
          <p:cNvPr id="61460" name="Rectangle 25"/>
          <p:cNvSpPr>
            <a:spLocks noChangeArrowheads="1"/>
          </p:cNvSpPr>
          <p:nvPr/>
        </p:nvSpPr>
        <p:spPr bwMode="auto">
          <a:xfrm>
            <a:off x="3413125" y="1370013"/>
            <a:ext cx="1735138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 b="1" i="1">
                <a:ea typeface="Arial" charset="0"/>
                <a:cs typeface="Arial" charset="0"/>
              </a:rPr>
              <a:t>P</a:t>
            </a:r>
            <a:r>
              <a:rPr lang="en-US" sz="2500">
                <a:ea typeface="Arial" charset="0"/>
                <a:cs typeface="Arial" charset="0"/>
              </a:rPr>
              <a:t> (price </a:t>
            </a:r>
            <a:br>
              <a:rPr lang="en-US" sz="2500">
                <a:ea typeface="Arial" charset="0"/>
                <a:cs typeface="Arial" charset="0"/>
              </a:rPr>
            </a:br>
            <a:r>
              <a:rPr lang="en-US" sz="2500">
                <a:ea typeface="Arial" charset="0"/>
                <a:cs typeface="Arial" charset="0"/>
              </a:rPr>
              <a:t>of iPod)</a:t>
            </a:r>
          </a:p>
        </p:txBody>
      </p:sp>
      <p:sp>
        <p:nvSpPr>
          <p:cNvPr id="61461" name="Line 37"/>
          <p:cNvSpPr>
            <a:spLocks noChangeShapeType="1"/>
          </p:cNvSpPr>
          <p:nvPr/>
        </p:nvSpPr>
        <p:spPr bwMode="auto">
          <a:xfrm>
            <a:off x="3413125" y="1370013"/>
            <a:ext cx="525621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2" name="Line 38"/>
          <p:cNvSpPr>
            <a:spLocks noChangeShapeType="1"/>
          </p:cNvSpPr>
          <p:nvPr/>
        </p:nvSpPr>
        <p:spPr bwMode="auto">
          <a:xfrm>
            <a:off x="3413125" y="2260600"/>
            <a:ext cx="525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3" name="Line 41"/>
          <p:cNvSpPr>
            <a:spLocks noChangeShapeType="1"/>
          </p:cNvSpPr>
          <p:nvPr/>
        </p:nvSpPr>
        <p:spPr bwMode="auto">
          <a:xfrm>
            <a:off x="3413125" y="6113463"/>
            <a:ext cx="525621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4" name="Line 42"/>
          <p:cNvSpPr>
            <a:spLocks noChangeShapeType="1"/>
          </p:cNvSpPr>
          <p:nvPr/>
        </p:nvSpPr>
        <p:spPr bwMode="auto">
          <a:xfrm>
            <a:off x="3413125" y="1370013"/>
            <a:ext cx="0" cy="47434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5" name="Line 43"/>
          <p:cNvSpPr>
            <a:spLocks noChangeShapeType="1"/>
          </p:cNvSpPr>
          <p:nvPr/>
        </p:nvSpPr>
        <p:spPr bwMode="auto">
          <a:xfrm>
            <a:off x="5148263" y="1370013"/>
            <a:ext cx="0" cy="4743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6" name="Line 44"/>
          <p:cNvSpPr>
            <a:spLocks noChangeShapeType="1"/>
          </p:cNvSpPr>
          <p:nvPr/>
        </p:nvSpPr>
        <p:spPr bwMode="auto">
          <a:xfrm>
            <a:off x="7874000" y="1370013"/>
            <a:ext cx="0" cy="4743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7" name="Line 45"/>
          <p:cNvSpPr>
            <a:spLocks noChangeShapeType="1"/>
          </p:cNvSpPr>
          <p:nvPr/>
        </p:nvSpPr>
        <p:spPr bwMode="auto">
          <a:xfrm>
            <a:off x="8669338" y="1370013"/>
            <a:ext cx="0" cy="47434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8" name="Line 109"/>
          <p:cNvSpPr>
            <a:spLocks noChangeShapeType="1"/>
          </p:cNvSpPr>
          <p:nvPr/>
        </p:nvSpPr>
        <p:spPr bwMode="auto">
          <a:xfrm>
            <a:off x="3413125" y="2951163"/>
            <a:ext cx="525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9" name="Line 117"/>
          <p:cNvSpPr>
            <a:spLocks noChangeShapeType="1"/>
          </p:cNvSpPr>
          <p:nvPr/>
        </p:nvSpPr>
        <p:spPr bwMode="auto">
          <a:xfrm>
            <a:off x="3413125" y="3641725"/>
            <a:ext cx="525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0" name="Line 125"/>
          <p:cNvSpPr>
            <a:spLocks noChangeShapeType="1"/>
          </p:cNvSpPr>
          <p:nvPr/>
        </p:nvSpPr>
        <p:spPr bwMode="auto">
          <a:xfrm>
            <a:off x="3413125" y="4332288"/>
            <a:ext cx="525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1" name="Line 133"/>
          <p:cNvSpPr>
            <a:spLocks noChangeShapeType="1"/>
          </p:cNvSpPr>
          <p:nvPr/>
        </p:nvSpPr>
        <p:spPr bwMode="auto">
          <a:xfrm>
            <a:off x="3413125" y="5222875"/>
            <a:ext cx="5256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r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9882" name="Group 250"/>
          <p:cNvGraphicFramePr>
            <a:graphicFrameLocks noGrp="1"/>
          </p:cNvGraphicFramePr>
          <p:nvPr/>
        </p:nvGraphicFramePr>
        <p:xfrm>
          <a:off x="465138" y="3073400"/>
          <a:ext cx="2538412" cy="2932114"/>
        </p:xfrm>
        <a:graphic>
          <a:graphicData uri="http://schemas.openxmlformats.org/drawingml/2006/table">
            <a:tbl>
              <a:tblPr/>
              <a:tblGrid>
                <a:gridCol w="1506537"/>
                <a:gridCol w="1031875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name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WTP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Dekel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$250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Fahd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175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Asad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Nasim</a:t>
                      </a:r>
                    </a:p>
                  </a:txBody>
                  <a:tcPr marL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9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9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9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uild="p" bldLvl="4"/>
      <p:bldP spid="69776" grpId="0"/>
      <p:bldP spid="69774" grpId="0"/>
      <p:bldP spid="69768" grpId="0"/>
      <p:bldP spid="69766" grpId="0"/>
      <p:bldP spid="69760" grpId="0"/>
      <p:bldP spid="69758" grpId="0"/>
      <p:bldP spid="69752" grpId="0"/>
      <p:bldP spid="69750" grpId="0"/>
      <p:bldP spid="69744" grpId="0"/>
      <p:bldP spid="697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66"/>
          <p:cNvGraphicFramePr>
            <a:graphicFrameLocks noChangeAspect="1"/>
          </p:cNvGraphicFramePr>
          <p:nvPr/>
        </p:nvGraphicFramePr>
        <p:xfrm>
          <a:off x="214313" y="804863"/>
          <a:ext cx="5900737" cy="571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5" imgW="3175000" imgH="3086100" progId="Excel.Sheet.8">
                  <p:embed/>
                </p:oleObj>
              </mc:Choice>
              <mc:Fallback>
                <p:oleObj name="Chart" r:id="rId5" imgW="3175000" imgH="3086100" progId="Excel.Sheet.8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804863"/>
                        <a:ext cx="5900737" cy="571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9" name="Line 69"/>
          <p:cNvSpPr>
            <a:spLocks noChangeShapeType="1"/>
          </p:cNvSpPr>
          <p:nvPr/>
        </p:nvSpPr>
        <p:spPr bwMode="auto">
          <a:xfrm flipV="1">
            <a:off x="1643063" y="1270000"/>
            <a:ext cx="0" cy="8159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50" name="Line 70"/>
          <p:cNvSpPr>
            <a:spLocks noChangeShapeType="1"/>
          </p:cNvSpPr>
          <p:nvPr/>
        </p:nvSpPr>
        <p:spPr bwMode="auto">
          <a:xfrm>
            <a:off x="1614488" y="2078038"/>
            <a:ext cx="8556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WTP and the Demand Curve</a:t>
            </a:r>
          </a:p>
        </p:txBody>
      </p:sp>
      <p:graphicFrame>
        <p:nvGraphicFramePr>
          <p:cNvPr id="71745" name="Group 65"/>
          <p:cNvGraphicFramePr>
            <a:graphicFrameLocks noGrp="1"/>
          </p:cNvGraphicFramePr>
          <p:nvPr/>
        </p:nvGraphicFramePr>
        <p:xfrm>
          <a:off x="6146800" y="1370013"/>
          <a:ext cx="2530475" cy="4335465"/>
        </p:xfrm>
        <a:graphic>
          <a:graphicData uri="http://schemas.openxmlformats.org/drawingml/2006/table">
            <a:tbl>
              <a:tblPr/>
              <a:tblGrid>
                <a:gridCol w="1735138"/>
                <a:gridCol w="795337"/>
              </a:tblGrid>
              <a:tr h="882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US" sz="25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$301 &amp; up</a:t>
                      </a:r>
                    </a:p>
                  </a:txBody>
                  <a:tcPr marR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251 – 300</a:t>
                      </a:r>
                    </a:p>
                  </a:txBody>
                  <a:tcPr marR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176 – 250</a:t>
                      </a:r>
                    </a:p>
                  </a:txBody>
                  <a:tcPr marR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126 – 175</a:t>
                      </a:r>
                    </a:p>
                  </a:txBody>
                  <a:tcPr marR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0 – 125</a:t>
                      </a:r>
                    </a:p>
                  </a:txBody>
                  <a:tcPr marR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4" name="Text Box 67"/>
          <p:cNvSpPr txBox="1">
            <a:spLocks noChangeArrowheads="1"/>
          </p:cNvSpPr>
          <p:nvPr/>
        </p:nvSpPr>
        <p:spPr bwMode="auto">
          <a:xfrm>
            <a:off x="1393825" y="838200"/>
            <a:ext cx="40322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ea typeface="Arial" charset="0"/>
                <a:cs typeface="Arial" charset="0"/>
              </a:rPr>
              <a:t>P</a:t>
            </a:r>
          </a:p>
        </p:txBody>
      </p:sp>
      <p:sp>
        <p:nvSpPr>
          <p:cNvPr id="1055" name="Text Box 68"/>
          <p:cNvSpPr txBox="1">
            <a:spLocks noChangeArrowheads="1"/>
          </p:cNvSpPr>
          <p:nvPr/>
        </p:nvSpPr>
        <p:spPr bwMode="auto">
          <a:xfrm>
            <a:off x="5489575" y="5360988"/>
            <a:ext cx="474663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ea typeface="Arial" charset="0"/>
                <a:cs typeface="Arial" charset="0"/>
              </a:rPr>
              <a:t>Q</a:t>
            </a:r>
          </a:p>
        </p:txBody>
      </p:sp>
      <p:sp>
        <p:nvSpPr>
          <p:cNvPr id="71764" name="Line 84"/>
          <p:cNvSpPr>
            <a:spLocks noChangeShapeType="1"/>
          </p:cNvSpPr>
          <p:nvPr/>
        </p:nvSpPr>
        <p:spPr bwMode="auto">
          <a:xfrm flipV="1">
            <a:off x="4983163" y="4081463"/>
            <a:ext cx="0" cy="14811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7" name="Line 87"/>
          <p:cNvSpPr>
            <a:spLocks noChangeShapeType="1"/>
          </p:cNvSpPr>
          <p:nvPr/>
        </p:nvSpPr>
        <p:spPr bwMode="auto">
          <a:xfrm flipV="1">
            <a:off x="4135438" y="3486150"/>
            <a:ext cx="0" cy="6302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8" name="Line 88"/>
          <p:cNvSpPr>
            <a:spLocks noChangeShapeType="1"/>
          </p:cNvSpPr>
          <p:nvPr/>
        </p:nvSpPr>
        <p:spPr bwMode="auto">
          <a:xfrm>
            <a:off x="4106863" y="4110038"/>
            <a:ext cx="8763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70" name="Line 90"/>
          <p:cNvSpPr>
            <a:spLocks noChangeShapeType="1"/>
          </p:cNvSpPr>
          <p:nvPr/>
        </p:nvSpPr>
        <p:spPr bwMode="auto">
          <a:xfrm flipV="1">
            <a:off x="3306763" y="2636838"/>
            <a:ext cx="0" cy="8842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71" name="Line 91"/>
          <p:cNvSpPr>
            <a:spLocks noChangeShapeType="1"/>
          </p:cNvSpPr>
          <p:nvPr/>
        </p:nvSpPr>
        <p:spPr bwMode="auto">
          <a:xfrm>
            <a:off x="3278188" y="3513138"/>
            <a:ext cx="8556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73" name="Line 93"/>
          <p:cNvSpPr>
            <a:spLocks noChangeShapeType="1"/>
          </p:cNvSpPr>
          <p:nvPr/>
        </p:nvSpPr>
        <p:spPr bwMode="auto">
          <a:xfrm flipV="1">
            <a:off x="2466975" y="2049463"/>
            <a:ext cx="0" cy="62071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74" name="Line 94"/>
          <p:cNvSpPr>
            <a:spLocks noChangeShapeType="1"/>
          </p:cNvSpPr>
          <p:nvPr/>
        </p:nvSpPr>
        <p:spPr bwMode="auto">
          <a:xfrm>
            <a:off x="2438400" y="2663825"/>
            <a:ext cx="868363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6183313" y="2300288"/>
            <a:ext cx="2462212" cy="604837"/>
            <a:chOff x="2965" y="1248"/>
            <a:chExt cx="1050" cy="381"/>
          </a:xfrm>
        </p:grpSpPr>
        <p:sp>
          <p:nvSpPr>
            <p:cNvPr id="1088" name="Rectangle 104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1089" name="Rectangle 103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3" name="Group 106"/>
          <p:cNvGrpSpPr>
            <a:grpSpLocks/>
          </p:cNvGrpSpPr>
          <p:nvPr/>
        </p:nvGrpSpPr>
        <p:grpSpPr bwMode="auto">
          <a:xfrm>
            <a:off x="6183313" y="2990850"/>
            <a:ext cx="2462212" cy="604838"/>
            <a:chOff x="2965" y="1248"/>
            <a:chExt cx="1050" cy="381"/>
          </a:xfrm>
        </p:grpSpPr>
        <p:sp>
          <p:nvSpPr>
            <p:cNvPr id="1086" name="Rectangle 107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1087" name="Rectangle 108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4" name="Group 112"/>
          <p:cNvGrpSpPr>
            <a:grpSpLocks/>
          </p:cNvGrpSpPr>
          <p:nvPr/>
        </p:nvGrpSpPr>
        <p:grpSpPr bwMode="auto">
          <a:xfrm>
            <a:off x="6178550" y="3676650"/>
            <a:ext cx="2462213" cy="604838"/>
            <a:chOff x="2965" y="1248"/>
            <a:chExt cx="1050" cy="381"/>
          </a:xfrm>
        </p:grpSpPr>
        <p:sp>
          <p:nvSpPr>
            <p:cNvPr id="1084" name="Rectangle 113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1085" name="Rectangle 114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5" name="Group 115"/>
          <p:cNvGrpSpPr>
            <a:grpSpLocks/>
          </p:cNvGrpSpPr>
          <p:nvPr/>
        </p:nvGrpSpPr>
        <p:grpSpPr bwMode="auto">
          <a:xfrm>
            <a:off x="6183313" y="4371975"/>
            <a:ext cx="2462212" cy="604838"/>
            <a:chOff x="2965" y="1248"/>
            <a:chExt cx="1050" cy="381"/>
          </a:xfrm>
        </p:grpSpPr>
        <p:sp>
          <p:nvSpPr>
            <p:cNvPr id="1082" name="Rectangle 116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1083" name="Rectangle 117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6" name="Group 118"/>
          <p:cNvGrpSpPr>
            <a:grpSpLocks/>
          </p:cNvGrpSpPr>
          <p:nvPr/>
        </p:nvGrpSpPr>
        <p:grpSpPr bwMode="auto">
          <a:xfrm>
            <a:off x="6183313" y="5057775"/>
            <a:ext cx="2462212" cy="604838"/>
            <a:chOff x="2965" y="1248"/>
            <a:chExt cx="1050" cy="381"/>
          </a:xfrm>
        </p:grpSpPr>
        <p:sp>
          <p:nvSpPr>
            <p:cNvPr id="1080" name="Rectangle 119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1081" name="Rectangle 120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7" name="Group 121"/>
          <p:cNvGrpSpPr>
            <a:grpSpLocks/>
          </p:cNvGrpSpPr>
          <p:nvPr/>
        </p:nvGrpSpPr>
        <p:grpSpPr bwMode="auto">
          <a:xfrm>
            <a:off x="7169150" y="5057775"/>
            <a:ext cx="1476375" cy="604838"/>
            <a:chOff x="2965" y="1248"/>
            <a:chExt cx="1050" cy="381"/>
          </a:xfrm>
        </p:grpSpPr>
        <p:sp>
          <p:nvSpPr>
            <p:cNvPr id="1078" name="Rectangle 122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1079" name="Rectangle 123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8" name="Group 124"/>
          <p:cNvGrpSpPr>
            <a:grpSpLocks/>
          </p:cNvGrpSpPr>
          <p:nvPr/>
        </p:nvGrpSpPr>
        <p:grpSpPr bwMode="auto">
          <a:xfrm>
            <a:off x="7164388" y="4376738"/>
            <a:ext cx="1476375" cy="604837"/>
            <a:chOff x="2965" y="1248"/>
            <a:chExt cx="1050" cy="381"/>
          </a:xfrm>
        </p:grpSpPr>
        <p:sp>
          <p:nvSpPr>
            <p:cNvPr id="1076" name="Rectangle 125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1077" name="Rectangle 126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127"/>
          <p:cNvGrpSpPr>
            <a:grpSpLocks/>
          </p:cNvGrpSpPr>
          <p:nvPr/>
        </p:nvGrpSpPr>
        <p:grpSpPr bwMode="auto">
          <a:xfrm>
            <a:off x="7164388" y="3676650"/>
            <a:ext cx="1476375" cy="604838"/>
            <a:chOff x="2965" y="1248"/>
            <a:chExt cx="1050" cy="381"/>
          </a:xfrm>
        </p:grpSpPr>
        <p:sp>
          <p:nvSpPr>
            <p:cNvPr id="1074" name="Rectangle 128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1075" name="Rectangle 129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  <p:grpSp>
        <p:nvGrpSpPr>
          <p:cNvPr id="10" name="Group 130"/>
          <p:cNvGrpSpPr>
            <a:grpSpLocks/>
          </p:cNvGrpSpPr>
          <p:nvPr/>
        </p:nvGrpSpPr>
        <p:grpSpPr bwMode="auto">
          <a:xfrm>
            <a:off x="7169150" y="2990850"/>
            <a:ext cx="1476375" cy="604838"/>
            <a:chOff x="2965" y="1248"/>
            <a:chExt cx="1050" cy="381"/>
          </a:xfrm>
        </p:grpSpPr>
        <p:sp>
          <p:nvSpPr>
            <p:cNvPr id="1072" name="Rectangle 131"/>
            <p:cNvSpPr>
              <a:spLocks noChangeArrowheads="1"/>
            </p:cNvSpPr>
            <p:nvPr/>
          </p:nvSpPr>
          <p:spPr bwMode="auto">
            <a:xfrm>
              <a:off x="2965" y="1248"/>
              <a:ext cx="1047" cy="381"/>
            </a:xfrm>
            <a:prstGeom prst="rect">
              <a:avLst/>
            </a:prstGeom>
            <a:noFill/>
            <a:ln w="57150">
              <a:solidFill>
                <a:srgbClr val="FFFF66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  <p:sp>
          <p:nvSpPr>
            <p:cNvPr id="1073" name="Rectangle 132"/>
            <p:cNvSpPr>
              <a:spLocks noChangeArrowheads="1"/>
            </p:cNvSpPr>
            <p:nvPr/>
          </p:nvSpPr>
          <p:spPr bwMode="auto">
            <a:xfrm>
              <a:off x="2968" y="1248"/>
              <a:ext cx="1047" cy="381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ea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7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7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7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9" grpId="0" animBg="1"/>
      <p:bldP spid="71750" grpId="0" animBg="1"/>
      <p:bldP spid="71764" grpId="0" animBg="1"/>
      <p:bldP spid="71767" grpId="0" animBg="1"/>
      <p:bldP spid="71768" grpId="0" animBg="1"/>
      <p:bldP spid="71770" grpId="0" animBg="1"/>
      <p:bldP spid="71771" grpId="0" animBg="1"/>
      <p:bldP spid="71773" grpId="0" animBg="1"/>
      <p:bldP spid="717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14313" y="804863"/>
          <a:ext cx="5900737" cy="571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hart" r:id="rId5" imgW="3175000" imgH="3086100" progId="Excel.Sheet.8">
                  <p:embed/>
                </p:oleObj>
              </mc:Choice>
              <mc:Fallback>
                <p:oleObj name="Chart" r:id="rId5" imgW="3175000" imgH="30861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804863"/>
                        <a:ext cx="5900737" cy="571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About the Staircase Shape…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2649538" y="1027113"/>
            <a:ext cx="5346700" cy="887412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Font typeface="Wingdings" charset="2"/>
              <a:buNone/>
            </a:pPr>
            <a:r>
              <a:rPr lang="en-US" sz="2500" smtClean="0">
                <a:latin typeface="Arial" charset="0"/>
              </a:rPr>
              <a:t>This </a:t>
            </a:r>
            <a:r>
              <a:rPr lang="en-US" sz="2500" b="1" i="1" smtClean="0">
                <a:latin typeface="Arial" charset="0"/>
              </a:rPr>
              <a:t>D</a:t>
            </a:r>
            <a:r>
              <a:rPr lang="en-US" sz="2500" smtClean="0">
                <a:latin typeface="Arial" charset="0"/>
              </a:rPr>
              <a:t> curve looks like a staircase </a:t>
            </a:r>
            <a:br>
              <a:rPr lang="en-US" sz="2500" smtClean="0">
                <a:latin typeface="Arial" charset="0"/>
              </a:rPr>
            </a:br>
            <a:r>
              <a:rPr lang="en-US" sz="2500" smtClean="0">
                <a:latin typeface="Arial" charset="0"/>
              </a:rPr>
              <a:t>with 4 steps – one per buyer.  </a:t>
            </a:r>
          </a:p>
        </p:txBody>
      </p:sp>
      <p:sp>
        <p:nvSpPr>
          <p:cNvPr id="2054" name="Text Box 30"/>
          <p:cNvSpPr txBox="1">
            <a:spLocks noChangeArrowheads="1"/>
          </p:cNvSpPr>
          <p:nvPr/>
        </p:nvSpPr>
        <p:spPr bwMode="auto">
          <a:xfrm>
            <a:off x="1393825" y="838200"/>
            <a:ext cx="40322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ea typeface="Arial" charset="0"/>
                <a:cs typeface="Arial" charset="0"/>
              </a:rPr>
              <a:t>P</a:t>
            </a:r>
          </a:p>
        </p:txBody>
      </p:sp>
      <p:sp>
        <p:nvSpPr>
          <p:cNvPr id="2055" name="Text Box 31"/>
          <p:cNvSpPr txBox="1">
            <a:spLocks noChangeArrowheads="1"/>
          </p:cNvSpPr>
          <p:nvPr/>
        </p:nvSpPr>
        <p:spPr bwMode="auto">
          <a:xfrm>
            <a:off x="5489575" y="5360988"/>
            <a:ext cx="474663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ea typeface="Arial" charset="0"/>
                <a:cs typeface="Arial" charset="0"/>
              </a:rPr>
              <a:t>Q</a:t>
            </a:r>
          </a:p>
        </p:txBody>
      </p:sp>
      <p:grpSp>
        <p:nvGrpSpPr>
          <p:cNvPr id="2056" name="Group 66"/>
          <p:cNvGrpSpPr>
            <a:grpSpLocks/>
          </p:cNvGrpSpPr>
          <p:nvPr/>
        </p:nvGrpSpPr>
        <p:grpSpPr bwMode="auto">
          <a:xfrm>
            <a:off x="1614488" y="1270000"/>
            <a:ext cx="3368675" cy="4292600"/>
            <a:chOff x="1017" y="800"/>
            <a:chExt cx="2122" cy="2704"/>
          </a:xfrm>
        </p:grpSpPr>
        <p:sp>
          <p:nvSpPr>
            <p:cNvPr id="2060" name="Line 3"/>
            <p:cNvSpPr>
              <a:spLocks noChangeShapeType="1"/>
            </p:cNvSpPr>
            <p:nvPr/>
          </p:nvSpPr>
          <p:spPr bwMode="auto">
            <a:xfrm flipV="1">
              <a:off x="1035" y="800"/>
              <a:ext cx="0" cy="51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Line 4"/>
            <p:cNvSpPr>
              <a:spLocks noChangeShapeType="1"/>
            </p:cNvSpPr>
            <p:nvPr/>
          </p:nvSpPr>
          <p:spPr bwMode="auto">
            <a:xfrm>
              <a:off x="1017" y="1309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2" name="Line 32"/>
            <p:cNvSpPr>
              <a:spLocks noChangeShapeType="1"/>
            </p:cNvSpPr>
            <p:nvPr/>
          </p:nvSpPr>
          <p:spPr bwMode="auto">
            <a:xfrm flipV="1">
              <a:off x="3139" y="2571"/>
              <a:ext cx="0" cy="93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Line 33"/>
            <p:cNvSpPr>
              <a:spLocks noChangeShapeType="1"/>
            </p:cNvSpPr>
            <p:nvPr/>
          </p:nvSpPr>
          <p:spPr bwMode="auto">
            <a:xfrm flipV="1">
              <a:off x="2605" y="2196"/>
              <a:ext cx="0" cy="39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4" name="Line 34"/>
            <p:cNvSpPr>
              <a:spLocks noChangeShapeType="1"/>
            </p:cNvSpPr>
            <p:nvPr/>
          </p:nvSpPr>
          <p:spPr bwMode="auto">
            <a:xfrm>
              <a:off x="2587" y="2589"/>
              <a:ext cx="55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5" name="Line 35"/>
            <p:cNvSpPr>
              <a:spLocks noChangeShapeType="1"/>
            </p:cNvSpPr>
            <p:nvPr/>
          </p:nvSpPr>
          <p:spPr bwMode="auto">
            <a:xfrm flipV="1">
              <a:off x="2083" y="1661"/>
              <a:ext cx="0" cy="55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6" name="Line 36"/>
            <p:cNvSpPr>
              <a:spLocks noChangeShapeType="1"/>
            </p:cNvSpPr>
            <p:nvPr/>
          </p:nvSpPr>
          <p:spPr bwMode="auto">
            <a:xfrm>
              <a:off x="2065" y="2213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7" name="Line 37"/>
            <p:cNvSpPr>
              <a:spLocks noChangeShapeType="1"/>
            </p:cNvSpPr>
            <p:nvPr/>
          </p:nvSpPr>
          <p:spPr bwMode="auto">
            <a:xfrm flipV="1">
              <a:off x="1554" y="1291"/>
              <a:ext cx="0" cy="39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" name="Line 38"/>
            <p:cNvSpPr>
              <a:spLocks noChangeShapeType="1"/>
            </p:cNvSpPr>
            <p:nvPr/>
          </p:nvSpPr>
          <p:spPr bwMode="auto">
            <a:xfrm>
              <a:off x="1536" y="1678"/>
              <a:ext cx="54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4052" name="Rectangle 84"/>
          <p:cNvSpPr>
            <a:spLocks noChangeArrowheads="1"/>
          </p:cNvSpPr>
          <p:nvPr/>
        </p:nvSpPr>
        <p:spPr bwMode="auto">
          <a:xfrm>
            <a:off x="3633788" y="1931988"/>
            <a:ext cx="50307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If there were a huge # of buyers,  as in a competitive market,</a:t>
            </a:r>
          </a:p>
        </p:txBody>
      </p:sp>
      <p:sp>
        <p:nvSpPr>
          <p:cNvPr id="84054" name="Rectangle 86"/>
          <p:cNvSpPr>
            <a:spLocks noChangeArrowheads="1"/>
          </p:cNvSpPr>
          <p:nvPr/>
        </p:nvSpPr>
        <p:spPr bwMode="auto">
          <a:xfrm>
            <a:off x="4579938" y="2867025"/>
            <a:ext cx="41243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there would be a huge # </a:t>
            </a:r>
            <a:br>
              <a:rPr lang="en-US" sz="2500">
                <a:ea typeface="Arial" charset="0"/>
                <a:cs typeface="Arial" charset="0"/>
              </a:rPr>
            </a:br>
            <a:r>
              <a:rPr lang="en-US" sz="2500">
                <a:ea typeface="Arial" charset="0"/>
                <a:cs typeface="Arial" charset="0"/>
              </a:rPr>
              <a:t>of very tiny steps,</a:t>
            </a:r>
          </a:p>
        </p:txBody>
      </p:sp>
      <p:sp>
        <p:nvSpPr>
          <p:cNvPr id="84056" name="Rectangle 88"/>
          <p:cNvSpPr>
            <a:spLocks noChangeArrowheads="1"/>
          </p:cNvSpPr>
          <p:nvPr/>
        </p:nvSpPr>
        <p:spPr bwMode="auto">
          <a:xfrm>
            <a:off x="5616575" y="3787775"/>
            <a:ext cx="303053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45000"/>
              </a:spcBef>
              <a:buClr>
                <a:srgbClr val="00B85C"/>
              </a:buClr>
              <a:buSzPct val="120000"/>
              <a:buFont typeface="Wingdings" charset="2"/>
              <a:buNone/>
            </a:pPr>
            <a:r>
              <a:rPr lang="en-US" sz="2500">
                <a:ea typeface="Arial" charset="0"/>
                <a:cs typeface="Arial" charset="0"/>
              </a:rPr>
              <a:t>and it would look more like a smooth curve.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4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0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4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0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40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0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 build="p" bldLvl="5"/>
      <p:bldP spid="84052" grpId="0"/>
      <p:bldP spid="84054" grpId="0"/>
      <p:bldP spid="840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14313" y="804863"/>
          <a:ext cx="5900737" cy="571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Worksheet" r:id="rId5" imgW="3175000" imgH="3086100" progId="Excel.Sheet.8">
                  <p:embed/>
                </p:oleObj>
              </mc:Choice>
              <mc:Fallback>
                <p:oleObj name="Worksheet" r:id="rId5" imgW="3175000" imgH="30861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804863"/>
                        <a:ext cx="5900737" cy="571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0188"/>
            <a:ext cx="8229600" cy="649287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WTP and the Demand Curve</a:t>
            </a:r>
          </a:p>
        </p:txBody>
      </p:sp>
      <p:sp>
        <p:nvSpPr>
          <p:cNvPr id="3078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164263" y="1009650"/>
            <a:ext cx="2728912" cy="3927475"/>
          </a:xfrm>
        </p:spPr>
        <p:txBody>
          <a:bodyPr/>
          <a:lstStyle/>
          <a:p>
            <a:pPr marL="0" indent="0" eaLnBrk="1" hangingPunct="1">
              <a:buFont typeface="Wingdings" charset="2"/>
              <a:buNone/>
            </a:pPr>
            <a:r>
              <a:rPr lang="en-US" sz="2600" smtClean="0">
                <a:latin typeface="Arial" charset="0"/>
              </a:rPr>
              <a:t>At any </a:t>
            </a:r>
            <a:r>
              <a:rPr lang="en-US" sz="2600" b="1" i="1" smtClean="0">
                <a:latin typeface="Arial" charset="0"/>
              </a:rPr>
              <a:t>Q</a:t>
            </a:r>
            <a:r>
              <a:rPr lang="en-US" sz="2600" smtClean="0">
                <a:latin typeface="Arial" charset="0"/>
              </a:rPr>
              <a:t>, </a:t>
            </a:r>
            <a:br>
              <a:rPr lang="en-US" sz="2600" smtClean="0">
                <a:latin typeface="Arial" charset="0"/>
              </a:rPr>
            </a:br>
            <a:r>
              <a:rPr lang="en-US" sz="2600" smtClean="0">
                <a:latin typeface="Arial" charset="0"/>
              </a:rPr>
              <a:t>the height of </a:t>
            </a:r>
            <a:br>
              <a:rPr lang="en-US" sz="2600" smtClean="0">
                <a:latin typeface="Arial" charset="0"/>
              </a:rPr>
            </a:br>
            <a:r>
              <a:rPr lang="en-US" sz="2600" smtClean="0">
                <a:latin typeface="Arial" charset="0"/>
              </a:rPr>
              <a:t>the </a:t>
            </a:r>
            <a:r>
              <a:rPr lang="en-US" sz="2600" b="1" i="1" smtClean="0">
                <a:latin typeface="Arial" charset="0"/>
              </a:rPr>
              <a:t>D</a:t>
            </a:r>
            <a:r>
              <a:rPr lang="en-US" sz="2600" smtClean="0">
                <a:latin typeface="Arial" charset="0"/>
              </a:rPr>
              <a:t> curve is the WTP of the </a:t>
            </a:r>
            <a:r>
              <a:rPr lang="en-US" sz="2600" b="1" i="1" smtClean="0">
                <a:solidFill>
                  <a:srgbClr val="990099"/>
                </a:solidFill>
                <a:latin typeface="Arial" charset="0"/>
              </a:rPr>
              <a:t>marginal buyer</a:t>
            </a:r>
            <a:r>
              <a:rPr lang="en-US" sz="2600" smtClean="0">
                <a:latin typeface="Arial" charset="0"/>
              </a:rPr>
              <a:t>, the buyer who would leave the market if </a:t>
            </a:r>
            <a:r>
              <a:rPr lang="en-US" sz="2600" b="1" i="1" smtClean="0">
                <a:latin typeface="Arial" charset="0"/>
              </a:rPr>
              <a:t>P</a:t>
            </a:r>
            <a:r>
              <a:rPr lang="en-US" sz="2600" smtClean="0">
                <a:latin typeface="Arial" charset="0"/>
              </a:rPr>
              <a:t> were any higher.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393825" y="838200"/>
            <a:ext cx="403225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ea typeface="Arial" charset="0"/>
                <a:cs typeface="Arial" charset="0"/>
              </a:rPr>
              <a:t>P</a:t>
            </a:r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5489575" y="5360988"/>
            <a:ext cx="474663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ea typeface="Arial" charset="0"/>
                <a:cs typeface="Arial" charset="0"/>
              </a:rPr>
              <a:t>Q</a:t>
            </a:r>
          </a:p>
        </p:txBody>
      </p:sp>
      <p:grpSp>
        <p:nvGrpSpPr>
          <p:cNvPr id="3080" name="Group 10"/>
          <p:cNvGrpSpPr>
            <a:grpSpLocks/>
          </p:cNvGrpSpPr>
          <p:nvPr/>
        </p:nvGrpSpPr>
        <p:grpSpPr bwMode="auto">
          <a:xfrm>
            <a:off x="1614488" y="1270000"/>
            <a:ext cx="3368675" cy="4292600"/>
            <a:chOff x="1017" y="800"/>
            <a:chExt cx="2122" cy="2704"/>
          </a:xfrm>
        </p:grpSpPr>
        <p:sp>
          <p:nvSpPr>
            <p:cNvPr id="3093" name="Line 11"/>
            <p:cNvSpPr>
              <a:spLocks noChangeShapeType="1"/>
            </p:cNvSpPr>
            <p:nvPr/>
          </p:nvSpPr>
          <p:spPr bwMode="auto">
            <a:xfrm flipV="1">
              <a:off x="1035" y="800"/>
              <a:ext cx="0" cy="51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4" name="Line 12"/>
            <p:cNvSpPr>
              <a:spLocks noChangeShapeType="1"/>
            </p:cNvSpPr>
            <p:nvPr/>
          </p:nvSpPr>
          <p:spPr bwMode="auto">
            <a:xfrm>
              <a:off x="1017" y="1309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5" name="Line 13"/>
            <p:cNvSpPr>
              <a:spLocks noChangeShapeType="1"/>
            </p:cNvSpPr>
            <p:nvPr/>
          </p:nvSpPr>
          <p:spPr bwMode="auto">
            <a:xfrm flipV="1">
              <a:off x="3139" y="2571"/>
              <a:ext cx="0" cy="93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6" name="Line 14"/>
            <p:cNvSpPr>
              <a:spLocks noChangeShapeType="1"/>
            </p:cNvSpPr>
            <p:nvPr/>
          </p:nvSpPr>
          <p:spPr bwMode="auto">
            <a:xfrm flipV="1">
              <a:off x="2605" y="2196"/>
              <a:ext cx="0" cy="39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7" name="Line 15"/>
            <p:cNvSpPr>
              <a:spLocks noChangeShapeType="1"/>
            </p:cNvSpPr>
            <p:nvPr/>
          </p:nvSpPr>
          <p:spPr bwMode="auto">
            <a:xfrm>
              <a:off x="2587" y="2589"/>
              <a:ext cx="55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8" name="Line 16"/>
            <p:cNvSpPr>
              <a:spLocks noChangeShapeType="1"/>
            </p:cNvSpPr>
            <p:nvPr/>
          </p:nvSpPr>
          <p:spPr bwMode="auto">
            <a:xfrm flipV="1">
              <a:off x="2083" y="1661"/>
              <a:ext cx="0" cy="55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9" name="Line 17"/>
            <p:cNvSpPr>
              <a:spLocks noChangeShapeType="1"/>
            </p:cNvSpPr>
            <p:nvPr/>
          </p:nvSpPr>
          <p:spPr bwMode="auto">
            <a:xfrm>
              <a:off x="2065" y="2213"/>
              <a:ext cx="5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0" name="Line 18"/>
            <p:cNvSpPr>
              <a:spLocks noChangeShapeType="1"/>
            </p:cNvSpPr>
            <p:nvPr/>
          </p:nvSpPr>
          <p:spPr bwMode="auto">
            <a:xfrm flipV="1">
              <a:off x="1554" y="1291"/>
              <a:ext cx="0" cy="39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1" name="Line 19"/>
            <p:cNvSpPr>
              <a:spLocks noChangeShapeType="1"/>
            </p:cNvSpPr>
            <p:nvPr/>
          </p:nvSpPr>
          <p:spPr bwMode="auto">
            <a:xfrm>
              <a:off x="1536" y="1678"/>
              <a:ext cx="547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500313" y="1130300"/>
            <a:ext cx="2071687" cy="947738"/>
            <a:chOff x="1575" y="712"/>
            <a:chExt cx="1165" cy="597"/>
          </a:xfrm>
        </p:grpSpPr>
        <p:sp>
          <p:nvSpPr>
            <p:cNvPr id="3091" name="Arc 21"/>
            <p:cNvSpPr>
              <a:spLocks/>
            </p:cNvSpPr>
            <p:nvPr/>
          </p:nvSpPr>
          <p:spPr bwMode="auto">
            <a:xfrm flipV="1">
              <a:off x="1615" y="938"/>
              <a:ext cx="553" cy="371"/>
            </a:xfrm>
            <a:custGeom>
              <a:avLst/>
              <a:gdLst>
                <a:gd name="T0" fmla="*/ 0 w 23113"/>
                <a:gd name="T1" fmla="*/ 0 h 21600"/>
                <a:gd name="T2" fmla="*/ 0 w 23113"/>
                <a:gd name="T3" fmla="*/ 0 h 21600"/>
                <a:gd name="T4" fmla="*/ 0 w 231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113"/>
                <a:gd name="T10" fmla="*/ 0 h 21600"/>
                <a:gd name="T11" fmla="*/ 23113 w 231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13" h="21600" fill="none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</a:path>
                <a:path w="23113" h="21600" stroke="0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  <a:lnTo>
                    <a:pt x="151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med"/>
              <a:tailEnd type="none" w="lg" len="med"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092" name="Text Box 22"/>
            <p:cNvSpPr txBox="1">
              <a:spLocks noChangeArrowheads="1"/>
            </p:cNvSpPr>
            <p:nvPr/>
          </p:nvSpPr>
          <p:spPr bwMode="auto">
            <a:xfrm>
              <a:off x="1575" y="712"/>
              <a:ext cx="1165" cy="30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Asad’s WTP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038475" y="1787525"/>
            <a:ext cx="2441575" cy="881063"/>
            <a:chOff x="1914" y="1126"/>
            <a:chExt cx="1538" cy="555"/>
          </a:xfrm>
        </p:grpSpPr>
        <p:sp>
          <p:nvSpPr>
            <p:cNvPr id="3089" name="Arc 24"/>
            <p:cNvSpPr>
              <a:spLocks/>
            </p:cNvSpPr>
            <p:nvPr/>
          </p:nvSpPr>
          <p:spPr bwMode="auto">
            <a:xfrm flipV="1">
              <a:off x="2149" y="1292"/>
              <a:ext cx="601" cy="389"/>
            </a:xfrm>
            <a:custGeom>
              <a:avLst/>
              <a:gdLst>
                <a:gd name="T0" fmla="*/ 0 w 23113"/>
                <a:gd name="T1" fmla="*/ 0 h 21600"/>
                <a:gd name="T2" fmla="*/ 0 w 23113"/>
                <a:gd name="T3" fmla="*/ 0 h 21600"/>
                <a:gd name="T4" fmla="*/ 0 w 231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113"/>
                <a:gd name="T10" fmla="*/ 0 h 21600"/>
                <a:gd name="T11" fmla="*/ 23113 w 231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13" h="21600" fill="none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</a:path>
                <a:path w="23113" h="21600" stroke="0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  <a:lnTo>
                    <a:pt x="151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med"/>
              <a:tailEnd type="none" w="lg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090" name="Text Box 25"/>
            <p:cNvSpPr txBox="1">
              <a:spLocks noChangeArrowheads="1"/>
            </p:cNvSpPr>
            <p:nvPr/>
          </p:nvSpPr>
          <p:spPr bwMode="auto">
            <a:xfrm>
              <a:off x="1914" y="1126"/>
              <a:ext cx="1538" cy="30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Dekel’s WTP</a:t>
              </a: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3768725" y="2584450"/>
            <a:ext cx="2078038" cy="950913"/>
            <a:chOff x="2374" y="1628"/>
            <a:chExt cx="1309" cy="599"/>
          </a:xfrm>
        </p:grpSpPr>
        <p:sp>
          <p:nvSpPr>
            <p:cNvPr id="3087" name="Arc 27"/>
            <p:cNvSpPr>
              <a:spLocks/>
            </p:cNvSpPr>
            <p:nvPr/>
          </p:nvSpPr>
          <p:spPr bwMode="auto">
            <a:xfrm flipV="1">
              <a:off x="2683" y="1826"/>
              <a:ext cx="361" cy="401"/>
            </a:xfrm>
            <a:custGeom>
              <a:avLst/>
              <a:gdLst>
                <a:gd name="T0" fmla="*/ 0 w 23113"/>
                <a:gd name="T1" fmla="*/ 0 h 21600"/>
                <a:gd name="T2" fmla="*/ 0 w 23113"/>
                <a:gd name="T3" fmla="*/ 0 h 21600"/>
                <a:gd name="T4" fmla="*/ 0 w 231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113"/>
                <a:gd name="T10" fmla="*/ 0 h 21600"/>
                <a:gd name="T11" fmla="*/ 23113 w 231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13" h="21600" fill="none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</a:path>
                <a:path w="23113" h="21600" stroke="0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  <a:lnTo>
                    <a:pt x="151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med"/>
              <a:tailEnd type="none" w="lg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088" name="Text Box 28"/>
            <p:cNvSpPr txBox="1">
              <a:spLocks noChangeArrowheads="1"/>
            </p:cNvSpPr>
            <p:nvPr/>
          </p:nvSpPr>
          <p:spPr bwMode="auto">
            <a:xfrm>
              <a:off x="2374" y="1628"/>
              <a:ext cx="1309" cy="30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Fahd’s WTP</a:t>
              </a:r>
            </a:p>
          </p:txBody>
        </p:sp>
      </p:grp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4768850" y="2870200"/>
            <a:ext cx="1479550" cy="1246188"/>
            <a:chOff x="3004" y="1808"/>
            <a:chExt cx="793" cy="785"/>
          </a:xfrm>
        </p:grpSpPr>
        <p:sp>
          <p:nvSpPr>
            <p:cNvPr id="3085" name="Arc 4"/>
            <p:cNvSpPr>
              <a:spLocks/>
            </p:cNvSpPr>
            <p:nvPr/>
          </p:nvSpPr>
          <p:spPr bwMode="auto">
            <a:xfrm flipV="1">
              <a:off x="3193" y="2198"/>
              <a:ext cx="271" cy="395"/>
            </a:xfrm>
            <a:custGeom>
              <a:avLst/>
              <a:gdLst>
                <a:gd name="T0" fmla="*/ 0 w 23113"/>
                <a:gd name="T1" fmla="*/ 0 h 21600"/>
                <a:gd name="T2" fmla="*/ 0 w 23113"/>
                <a:gd name="T3" fmla="*/ 0 h 21600"/>
                <a:gd name="T4" fmla="*/ 0 w 23113"/>
                <a:gd name="T5" fmla="*/ 0 h 21600"/>
                <a:gd name="T6" fmla="*/ 0 60000 65536"/>
                <a:gd name="T7" fmla="*/ 0 60000 65536"/>
                <a:gd name="T8" fmla="*/ 0 60000 65536"/>
                <a:gd name="T9" fmla="*/ 0 w 23113"/>
                <a:gd name="T10" fmla="*/ 0 h 21600"/>
                <a:gd name="T11" fmla="*/ 23113 w 231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13" h="21600" fill="none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</a:path>
                <a:path w="23113" h="21600" stroke="0" extrusionOk="0">
                  <a:moveTo>
                    <a:pt x="0" y="53"/>
                  </a:moveTo>
                  <a:cubicBezTo>
                    <a:pt x="503" y="17"/>
                    <a:pt x="1008" y="-1"/>
                    <a:pt x="1513" y="0"/>
                  </a:cubicBezTo>
                  <a:cubicBezTo>
                    <a:pt x="13442" y="0"/>
                    <a:pt x="23113" y="9670"/>
                    <a:pt x="23113" y="21600"/>
                  </a:cubicBezTo>
                  <a:lnTo>
                    <a:pt x="151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med"/>
              <a:tailEnd type="none" w="lg" len="med"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086" name="Text Box 5"/>
            <p:cNvSpPr txBox="1">
              <a:spLocks noChangeArrowheads="1"/>
            </p:cNvSpPr>
            <p:nvPr/>
          </p:nvSpPr>
          <p:spPr bwMode="auto">
            <a:xfrm>
              <a:off x="3004" y="1808"/>
              <a:ext cx="793" cy="5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ea typeface="Arial" charset="0"/>
                  <a:cs typeface="Arial" charset="0"/>
                </a:rPr>
                <a:t>Nasim’s </a:t>
              </a:r>
              <a:br>
                <a:rPr lang="en-US" sz="2500">
                  <a:ea typeface="Arial" charset="0"/>
                  <a:cs typeface="Arial" charset="0"/>
                </a:rPr>
              </a:br>
              <a:r>
                <a:rPr lang="en-US" sz="2500">
                  <a:ea typeface="Arial" charset="0"/>
                  <a:cs typeface="Arial" charset="0"/>
                </a:rPr>
                <a:t>WTP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build="p" bldLvl="4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</TotalTime>
  <Words>2164</Words>
  <Application>Microsoft Office PowerPoint</Application>
  <PresentationFormat>On-screen Show (4:3)</PresentationFormat>
  <Paragraphs>513</Paragraphs>
  <Slides>47</Slides>
  <Notes>47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9" baseType="lpstr">
      <vt:lpstr>ＭＳ Ｐゴシック</vt:lpstr>
      <vt:lpstr>Arial</vt:lpstr>
      <vt:lpstr>Book Antiqua</vt:lpstr>
      <vt:lpstr>Calibri</vt:lpstr>
      <vt:lpstr>Century</vt:lpstr>
      <vt:lpstr>Tahoma</vt:lpstr>
      <vt:lpstr>Times New Roman</vt:lpstr>
      <vt:lpstr>Verdana</vt:lpstr>
      <vt:lpstr>Wingdings</vt:lpstr>
      <vt:lpstr>Office Theme</vt:lpstr>
      <vt:lpstr>Chart</vt:lpstr>
      <vt:lpstr>Worksheet</vt:lpstr>
      <vt:lpstr>PowerPoint Presentation</vt:lpstr>
      <vt:lpstr>In this chapter,  look for the answers to these questions:</vt:lpstr>
      <vt:lpstr>Welfare Economics</vt:lpstr>
      <vt:lpstr>Willingness to Pay (WTP)</vt:lpstr>
      <vt:lpstr>WTP and the Demand Curve</vt:lpstr>
      <vt:lpstr>WTP and the Demand Curve</vt:lpstr>
      <vt:lpstr>WTP and the Demand Curve</vt:lpstr>
      <vt:lpstr>About the Staircase Shape…</vt:lpstr>
      <vt:lpstr>WTP and the Demand Curve</vt:lpstr>
      <vt:lpstr>Consumer Surplus (CS)</vt:lpstr>
      <vt:lpstr>CS and the Demand Curve</vt:lpstr>
      <vt:lpstr>CS and the Demand Curve</vt:lpstr>
      <vt:lpstr>CS and the Demand Curve</vt:lpstr>
      <vt:lpstr>CS with Lots of Buyers &amp; a Smooth D Curve</vt:lpstr>
      <vt:lpstr>CS with Lots of Buyers &amp; a Smooth D Curve</vt:lpstr>
      <vt:lpstr>How a Higher Price Reduces CS</vt:lpstr>
      <vt:lpstr>ACTIVE LEARNING   1    Consumer surplus</vt:lpstr>
      <vt:lpstr>ACTIVE LEARNING   1    Answers</vt:lpstr>
      <vt:lpstr>Cost and the Supply Curve</vt:lpstr>
      <vt:lpstr>Cost and the Supply Curve</vt:lpstr>
      <vt:lpstr>Cost and the Supply Curve</vt:lpstr>
      <vt:lpstr>Cost and the Supply Curve</vt:lpstr>
      <vt:lpstr>Producer Surplus</vt:lpstr>
      <vt:lpstr>Producer Surplus and the S Curve</vt:lpstr>
      <vt:lpstr>PS with Lots of Sellers &amp; a Smooth S Curve</vt:lpstr>
      <vt:lpstr>PS with Lots of Sellers &amp; a Smooth S Curve</vt:lpstr>
      <vt:lpstr>How a Lower Price Reduces PS</vt:lpstr>
      <vt:lpstr>ACTIVE LEARNING   2    Producer surplus</vt:lpstr>
      <vt:lpstr>ACTIVE LEARNING   2    Answers</vt:lpstr>
      <vt:lpstr>CS, PS, and Total Surplus</vt:lpstr>
      <vt:lpstr>The Market’s Allocation of Resources</vt:lpstr>
      <vt:lpstr>Efficiency</vt:lpstr>
      <vt:lpstr>Evaluating the Market Equilibrium</vt:lpstr>
      <vt:lpstr>Which Buyers Consume the Good?</vt:lpstr>
      <vt:lpstr>Which Sellers Produce the Good?</vt:lpstr>
      <vt:lpstr>Does Eq’m Q  Maximize Total Surplus?</vt:lpstr>
      <vt:lpstr>Does Eq’m Q  Maximize Total Surplus?</vt:lpstr>
      <vt:lpstr>Does Eq’m Q  Maximize Total Surplus?</vt:lpstr>
      <vt:lpstr>Adam Smith and the Invisible Hand</vt:lpstr>
      <vt:lpstr>Adam Smith and the Invisible Hand</vt:lpstr>
      <vt:lpstr>The Free Market versus Government Intervention</vt:lpstr>
      <vt:lpstr>The Free Market versus Central Planning</vt:lpstr>
      <vt:lpstr>CONCLUSION</vt:lpstr>
      <vt:lpstr>CONCLUSION</vt:lpstr>
      <vt:lpstr>SUMMARY</vt:lpstr>
      <vt:lpstr>SUMMARY</vt:lpstr>
      <vt:lpstr>SUMMARY</vt:lpstr>
    </vt:vector>
  </TitlesOfParts>
  <Manager/>
  <Company>Carthage College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</dc:title>
  <dc:subject/>
  <dc:creator>Ron</dc:creator>
  <cp:keywords/>
  <dc:description/>
  <cp:lastModifiedBy>Grene, Jennifer</cp:lastModifiedBy>
  <cp:revision>150</cp:revision>
  <dcterms:created xsi:type="dcterms:W3CDTF">2014-11-25T10:58:00Z</dcterms:created>
  <dcterms:modified xsi:type="dcterms:W3CDTF">2014-12-17T16:05:04Z</dcterms:modified>
  <cp:category/>
</cp:coreProperties>
</file>