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8"/>
  </p:notesMasterIdLst>
  <p:handoutMasterIdLst>
    <p:handoutMasterId r:id="rId29"/>
  </p:handoutMasterIdLst>
  <p:sldIdLst>
    <p:sldId id="256" r:id="rId2"/>
    <p:sldId id="257" r:id="rId3"/>
    <p:sldId id="258" r:id="rId4"/>
    <p:sldId id="260" r:id="rId5"/>
    <p:sldId id="443" r:id="rId6"/>
    <p:sldId id="413" r:id="rId7"/>
    <p:sldId id="318" r:id="rId8"/>
    <p:sldId id="414" r:id="rId9"/>
    <p:sldId id="415" r:id="rId10"/>
    <p:sldId id="417" r:id="rId11"/>
    <p:sldId id="447" r:id="rId12"/>
    <p:sldId id="418" r:id="rId13"/>
    <p:sldId id="419" r:id="rId14"/>
    <p:sldId id="420" r:id="rId15"/>
    <p:sldId id="334" r:id="rId16"/>
    <p:sldId id="361" r:id="rId17"/>
    <p:sldId id="335" r:id="rId18"/>
    <p:sldId id="446" r:id="rId19"/>
    <p:sldId id="421" r:id="rId20"/>
    <p:sldId id="422" r:id="rId21"/>
    <p:sldId id="423" r:id="rId22"/>
    <p:sldId id="424" r:id="rId23"/>
    <p:sldId id="445" r:id="rId24"/>
    <p:sldId id="426" r:id="rId25"/>
    <p:sldId id="311" r:id="rId26"/>
    <p:sldId id="41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73" d="100"/>
          <a:sy n="73" d="100"/>
        </p:scale>
        <p:origin x="-1068"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1980"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F16132-CC66-4070-BDEB-17CCB34A8439}" type="datetimeFigureOut">
              <a:rPr lang="en-US" smtClean="0"/>
              <a:pPr/>
              <a:t>10/8/2019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B04BB8-D620-4CC0-952B-21E0C5611B04}" type="slidenum">
              <a:rPr lang="en-US" smtClean="0"/>
              <a:pPr/>
              <a:t>‹#›</a:t>
            </a:fld>
            <a:endParaRPr lang="en-US"/>
          </a:p>
        </p:txBody>
      </p:sp>
    </p:spTree>
    <p:extLst>
      <p:ext uri="{BB962C8B-B14F-4D97-AF65-F5344CB8AC3E}">
        <p14:creationId xmlns:p14="http://schemas.microsoft.com/office/powerpoint/2010/main" xmlns="" val="2290706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900CCD-8A10-4D49-BB79-792FE2AD7547}" type="datetimeFigureOut">
              <a:rPr lang="en-US"/>
              <a:pPr>
                <a:defRPr/>
              </a:pPr>
              <a:t>10/8/2019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8EF7D4-693D-4308-8526-5D7856EBEEC3}" type="slidenum">
              <a:rPr lang="en-US"/>
              <a:pPr>
                <a:defRPr/>
              </a:pPr>
              <a:t>‹#›</a:t>
            </a:fld>
            <a:endParaRPr lang="en-US" dirty="0"/>
          </a:p>
        </p:txBody>
      </p:sp>
    </p:spTree>
    <p:extLst>
      <p:ext uri="{BB962C8B-B14F-4D97-AF65-F5344CB8AC3E}">
        <p14:creationId xmlns:p14="http://schemas.microsoft.com/office/powerpoint/2010/main" xmlns=""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dirty="0"/>
          </a:p>
        </p:txBody>
      </p:sp>
    </p:spTree>
    <p:extLst>
      <p:ext uri="{BB962C8B-B14F-4D97-AF65-F5344CB8AC3E}">
        <p14:creationId xmlns:p14="http://schemas.microsoft.com/office/powerpoint/2010/main" xmlns="" val="103554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10</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11</a:t>
            </a:fld>
            <a:endParaRPr lang="en-US" dirty="0"/>
          </a:p>
        </p:txBody>
      </p:sp>
    </p:spTree>
    <p:extLst>
      <p:ext uri="{BB962C8B-B14F-4D97-AF65-F5344CB8AC3E}">
        <p14:creationId xmlns:p14="http://schemas.microsoft.com/office/powerpoint/2010/main" xmlns="" val="139702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12</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13</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14</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15</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16</a:t>
            </a:fld>
            <a:endParaRPr lang="en-US" dirty="0"/>
          </a:p>
        </p:txBody>
      </p:sp>
    </p:spTree>
    <p:extLst>
      <p:ext uri="{BB962C8B-B14F-4D97-AF65-F5344CB8AC3E}">
        <p14:creationId xmlns:p14="http://schemas.microsoft.com/office/powerpoint/2010/main" xmlns="" val="311623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17</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19</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20</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a:t>
            </a:fld>
            <a:endParaRPr lang="en-US" dirty="0"/>
          </a:p>
        </p:txBody>
      </p:sp>
    </p:spTree>
    <p:extLst>
      <p:ext uri="{BB962C8B-B14F-4D97-AF65-F5344CB8AC3E}">
        <p14:creationId xmlns:p14="http://schemas.microsoft.com/office/powerpoint/2010/main" xmlns="" val="303439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21</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22</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23</a:t>
            </a:fld>
            <a:endParaRPr lang="en-US" dirty="0"/>
          </a:p>
        </p:txBody>
      </p:sp>
    </p:spTree>
    <p:extLst>
      <p:ext uri="{BB962C8B-B14F-4D97-AF65-F5344CB8AC3E}">
        <p14:creationId xmlns:p14="http://schemas.microsoft.com/office/powerpoint/2010/main" xmlns="" val="418879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24</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25</a:t>
            </a:fld>
            <a:endParaRPr lang="en-US" dirty="0"/>
          </a:p>
        </p:txBody>
      </p:sp>
    </p:spTree>
    <p:extLst>
      <p:ext uri="{BB962C8B-B14F-4D97-AF65-F5344CB8AC3E}">
        <p14:creationId xmlns:p14="http://schemas.microsoft.com/office/powerpoint/2010/main" xmlns="" val="2631803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26</a:t>
            </a:fld>
            <a:endParaRPr lang="en-US" dirty="0"/>
          </a:p>
        </p:txBody>
      </p:sp>
    </p:spTree>
    <p:extLst>
      <p:ext uri="{BB962C8B-B14F-4D97-AF65-F5344CB8AC3E}">
        <p14:creationId xmlns:p14="http://schemas.microsoft.com/office/powerpoint/2010/main" xmlns="" val="3638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a:t>
            </a:fld>
            <a:endParaRPr lang="en-US" dirty="0"/>
          </a:p>
        </p:txBody>
      </p:sp>
    </p:spTree>
    <p:extLst>
      <p:ext uri="{BB962C8B-B14F-4D97-AF65-F5344CB8AC3E}">
        <p14:creationId xmlns:p14="http://schemas.microsoft.com/office/powerpoint/2010/main" xmlns="" val="322761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a:t>
            </a:fld>
            <a:endParaRPr lang="en-US" dirty="0"/>
          </a:p>
        </p:txBody>
      </p:sp>
    </p:spTree>
    <p:extLst>
      <p:ext uri="{BB962C8B-B14F-4D97-AF65-F5344CB8AC3E}">
        <p14:creationId xmlns:p14="http://schemas.microsoft.com/office/powerpoint/2010/main" xmlns="" val="311623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5</a:t>
            </a:fld>
            <a:endParaRPr lang="en-US" dirty="0"/>
          </a:p>
        </p:txBody>
      </p:sp>
    </p:spTree>
    <p:extLst>
      <p:ext uri="{BB962C8B-B14F-4D97-AF65-F5344CB8AC3E}">
        <p14:creationId xmlns:p14="http://schemas.microsoft.com/office/powerpoint/2010/main" xmlns="" val="415690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6</a:t>
            </a:fld>
            <a:endParaRPr lang="en-US" dirty="0"/>
          </a:p>
        </p:txBody>
      </p:sp>
    </p:spTree>
    <p:extLst>
      <p:ext uri="{BB962C8B-B14F-4D97-AF65-F5344CB8AC3E}">
        <p14:creationId xmlns:p14="http://schemas.microsoft.com/office/powerpoint/2010/main" xmlns="" val="311623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7</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8</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9</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9C7DC90-A538-4D3C-9401-92C2D8DD97AE}" type="datetime1">
              <a:rPr lang="en-US" smtClean="0"/>
              <a:pPr>
                <a:defRPr/>
              </a:pPr>
              <a:t>10/8/2019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dirty="0"/>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3962400"/>
            <a:ext cx="2286000" cy="2895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BE16E6E-BC5F-40BA-8EF2-F72E2EF6898B}" type="datetime1">
              <a:rPr lang="en-US" smtClean="0"/>
              <a:pPr>
                <a:defRPr/>
              </a:pPr>
              <a:t>10/8/2019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3FF7A705-15A9-4FB3-BB83-4414C5BD27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296201B-5135-4C7A-B164-D207B1FBBDD2}" type="datetime1">
              <a:rPr lang="en-US" smtClean="0"/>
              <a:pPr>
                <a:defRPr/>
              </a:pPr>
              <a:t>10/8/2019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81824122-7DA4-439C-8E1C-2685A4CDC0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pPr>
              <a:defRPr/>
            </a:pPr>
            <a:fld id="{EB9CF567-92F2-4868-AE5F-6064AF3DA26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
        <p:nvSpPr>
          <p:cNvPr id="8" name="Footer Placeholder 2"/>
          <p:cNvSpPr>
            <a:spLocks noGrp="1"/>
          </p:cNvSpPr>
          <p:nvPr>
            <p:ph type="ftr" sz="quarter" idx="3"/>
          </p:nvPr>
        </p:nvSpPr>
        <p:spPr>
          <a:xfrm>
            <a:off x="3810000" y="6407944"/>
            <a:ext cx="4759241" cy="365125"/>
          </a:xfrm>
        </p:spPr>
        <p:txBody>
          <a:bodyPr/>
          <a:lstStyle/>
          <a:p>
            <a:pPr algn="l">
              <a:defRPr/>
            </a:pPr>
            <a:r>
              <a:rPr lang="en-US" dirty="0"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B5295DC0-BDF4-4946-95FC-61C4F2C15E4D}" type="datetime1">
              <a:rPr lang="en-US" smtClean="0"/>
              <a:pPr>
                <a:defRPr/>
              </a:pPr>
              <a:t>10/8/2019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D2CAABE-7C30-4EA4-B5F3-01358C5E740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5F46BC3-41DA-4098-8CA3-5AE4500AA7C8}" type="datetime1">
              <a:rPr lang="en-US" smtClean="0"/>
              <a:pPr>
                <a:defRPr/>
              </a:pPr>
              <a:t>10/8/2019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045C1710-DF5A-49B1-AD3F-FCC479A1A2A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5733D5C7-06BD-4A57-9316-AFFC05FB9A2D}" type="datetime1">
              <a:rPr lang="en-US" smtClean="0"/>
              <a:pPr>
                <a:defRPr/>
              </a:pPr>
              <a:t>10/8/2019</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86D10E8-0367-4E5D-9E4A-DD9E1662923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05B6098F-756C-4371-8629-D7887CAE58D3}" type="datetime1">
              <a:rPr lang="en-US" smtClean="0"/>
              <a:pPr>
                <a:defRPr/>
              </a:pPr>
              <a:t>10/8/2019</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74182478-D854-4386-B19D-338899BFC4A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DBF1234E-A55B-461F-95E4-6E9D08D8F588}" type="datetime1">
              <a:rPr lang="en-US" smtClean="0"/>
              <a:pPr>
                <a:defRPr/>
              </a:pPr>
              <a:t>10/8/2019</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D3A6B547-B69A-4B3E-824B-F8B9F77F30B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7B0C22D-B331-43E5-B1B9-EFA38C5EA6F6}" type="datetime1">
              <a:rPr lang="en-US" smtClean="0"/>
              <a:pPr>
                <a:defRPr/>
              </a:pPr>
              <a:t>10/8/2019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85D84466-CB37-49EF-9CF4-ADD313A8598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EFE5778-8BFC-4536-9703-0D28E9F70237}" type="datetime1">
              <a:rPr lang="en-US" smtClean="0"/>
              <a:pPr>
                <a:defRPr/>
              </a:pPr>
              <a:t>10/8/2019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41E24F9-DA40-43C1-89CE-AAA16B93C677}" type="datetime1">
              <a:rPr lang="en-US" smtClean="0"/>
              <a:pPr>
                <a:defRPr/>
              </a:pPr>
              <a:t>10/8/2019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Design  11</a:t>
            </a:r>
            <a:r>
              <a:rPr lang="en-US" baseline="30000" dirty="0" smtClean="0"/>
              <a:t>th</a:t>
            </a:r>
            <a:r>
              <a:rPr lang="en-US" dirty="0" smtClean="0"/>
              <a:t> 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5</a:t>
            </a:r>
          </a:p>
          <a:p>
            <a:pPr eaLnBrk="1" hangingPunct="1"/>
            <a:r>
              <a:rPr lang="en-US" dirty="0" smtClean="0">
                <a:solidFill>
                  <a:schemeClr val="tx1"/>
                </a:solidFill>
              </a:rPr>
              <a:t>Data and Process Modeling</a:t>
            </a:r>
          </a:p>
        </p:txBody>
      </p:sp>
      <p:sp>
        <p:nvSpPr>
          <p:cNvPr id="4"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
        <p:nvSpPr>
          <p:cNvPr id="5" name="Slide Number Placeholder 2"/>
          <p:cNvSpPr>
            <a:spLocks noGrp="1"/>
          </p:cNvSpPr>
          <p:nvPr>
            <p:ph type="sldNum" sz="quarter" idx="12"/>
          </p:nvPr>
        </p:nvSpPr>
        <p:spPr>
          <a:xfrm>
            <a:off x="8647272" y="6407944"/>
            <a:ext cx="365760" cy="365125"/>
          </a:xfrm>
        </p:spPr>
        <p:txBody>
          <a:bodyPr/>
          <a:lstStyle/>
          <a:p>
            <a:pPr>
              <a:defRPr/>
            </a:pPr>
            <a:fld id="{4D2CAABE-7C30-4EA4-B5F3-01358C5E740E}"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a:t>Data Flow Symbol</a:t>
            </a:r>
          </a:p>
          <a:p>
            <a:pPr lvl="1"/>
            <a:r>
              <a:rPr lang="en-US" dirty="0"/>
              <a:t>Following</a:t>
            </a:r>
            <a:r>
              <a:rPr lang="en-US" b="1" dirty="0"/>
              <a:t> </a:t>
            </a:r>
            <a:r>
              <a:rPr lang="en-US" dirty="0"/>
              <a:t>data flow and process </a:t>
            </a:r>
            <a:r>
              <a:rPr lang="en-US" dirty="0" smtClean="0"/>
              <a:t>combinations </a:t>
            </a:r>
            <a:r>
              <a:rPr lang="en-US" dirty="0"/>
              <a:t>must be avoided</a:t>
            </a:r>
          </a:p>
          <a:p>
            <a:pPr marL="1078992" lvl="2">
              <a:spcBef>
                <a:spcPts val="324"/>
              </a:spcBef>
              <a:buClr>
                <a:schemeClr val="accent1"/>
              </a:buClr>
              <a:buFont typeface="Verdana"/>
              <a:buChar char="◦"/>
            </a:pPr>
            <a:r>
              <a:rPr lang="en-US" b="1" dirty="0"/>
              <a:t>Spontaneous generation</a:t>
            </a:r>
            <a:endParaRPr lang="en-US" dirty="0"/>
          </a:p>
          <a:p>
            <a:pPr marL="1078992" lvl="2">
              <a:spcBef>
                <a:spcPts val="324"/>
              </a:spcBef>
              <a:buClr>
                <a:schemeClr val="accent1"/>
              </a:buClr>
              <a:buFont typeface="Verdana"/>
              <a:buChar char="◦"/>
            </a:pPr>
            <a:r>
              <a:rPr lang="en-US" b="1" dirty="0"/>
              <a:t>Black holes</a:t>
            </a:r>
          </a:p>
          <a:p>
            <a:pPr marL="1078992" lvl="2">
              <a:spcBef>
                <a:spcPts val="324"/>
              </a:spcBef>
              <a:buClr>
                <a:schemeClr val="accent1"/>
              </a:buClr>
              <a:buFont typeface="Verdana"/>
              <a:buChar char="◦"/>
            </a:pPr>
            <a:r>
              <a:rPr lang="en-US" b="1" dirty="0"/>
              <a:t>Gray holes</a:t>
            </a:r>
          </a:p>
          <a:p>
            <a:endParaRPr lang="en-US" dirty="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10</a:t>
            </a:fld>
            <a:endParaRPr lang="en-US" dirty="0"/>
          </a:p>
        </p:txBody>
      </p:sp>
      <p:sp>
        <p:nvSpPr>
          <p:cNvPr id="2" name="Title 1"/>
          <p:cNvSpPr>
            <a:spLocks noGrp="1"/>
          </p:cNvSpPr>
          <p:nvPr>
            <p:ph type="title"/>
          </p:nvPr>
        </p:nvSpPr>
        <p:spPr/>
        <p:txBody>
          <a:bodyPr rtlCol="0">
            <a:normAutofit/>
          </a:bodyPr>
          <a:lstStyle/>
          <a:p>
            <a:pPr>
              <a:defRPr/>
            </a:pPr>
            <a:r>
              <a:rPr lang="en-US" dirty="0"/>
              <a:t>Data Flow </a:t>
            </a:r>
            <a:r>
              <a:rPr lang="en-US" dirty="0" smtClean="0"/>
              <a:t>Diagrams </a:t>
            </a:r>
            <a:r>
              <a:rPr lang="en-US" sz="1300" dirty="0" smtClean="0"/>
              <a:t>(Cont. 4)</a:t>
            </a:r>
          </a:p>
        </p:txBody>
      </p:sp>
      <p:sp>
        <p:nvSpPr>
          <p:cNvPr id="8" name="Rectangle 7"/>
          <p:cNvSpPr/>
          <p:nvPr/>
        </p:nvSpPr>
        <p:spPr>
          <a:xfrm>
            <a:off x="1600200" y="5232738"/>
            <a:ext cx="6324600" cy="1015663"/>
          </a:xfrm>
          <a:prstGeom prst="rect">
            <a:avLst/>
          </a:prstGeom>
        </p:spPr>
        <p:txBody>
          <a:bodyPr wrap="square">
            <a:spAutoFit/>
          </a:bodyPr>
          <a:lstStyle/>
          <a:p>
            <a:r>
              <a:rPr lang="en-US" sz="1200" b="1" dirty="0"/>
              <a:t>FIGURE </a:t>
            </a:r>
            <a:r>
              <a:rPr lang="en-US" sz="1200" b="1" dirty="0" smtClean="0"/>
              <a:t>5-4 </a:t>
            </a:r>
            <a:r>
              <a:rPr lang="en-US" sz="1200" dirty="0"/>
              <a:t>Examples of incorrect combinations of data flow </a:t>
            </a:r>
            <a:r>
              <a:rPr lang="en-US" sz="1200" dirty="0" smtClean="0"/>
              <a:t>and process </a:t>
            </a:r>
            <a:r>
              <a:rPr lang="en-US" sz="1200" dirty="0"/>
              <a:t>symbols. APPLY INSURANCE PREMIUM has no input and </a:t>
            </a:r>
            <a:r>
              <a:rPr lang="en-US" sz="1200" dirty="0" smtClean="0"/>
              <a:t>is called </a:t>
            </a:r>
            <a:r>
              <a:rPr lang="en-US" sz="1200" dirty="0"/>
              <a:t>a spontaneous generation process. CALCULATE GROSS PAY </a:t>
            </a:r>
            <a:r>
              <a:rPr lang="en-US" sz="1200" dirty="0" smtClean="0"/>
              <a:t>has no </a:t>
            </a:r>
            <a:r>
              <a:rPr lang="en-US" sz="1200" dirty="0"/>
              <a:t>outputs and is called a black hole process. CALCULATE </a:t>
            </a:r>
            <a:r>
              <a:rPr lang="en-US" sz="1200" dirty="0" smtClean="0"/>
              <a:t>GRADE has </a:t>
            </a:r>
            <a:r>
              <a:rPr lang="en-US" sz="1200" dirty="0"/>
              <a:t>an input that is obviously unable to produce the output. </a:t>
            </a:r>
            <a:r>
              <a:rPr lang="en-US" sz="1200" dirty="0" smtClean="0"/>
              <a:t>This process </a:t>
            </a:r>
            <a:r>
              <a:rPr lang="en-US" sz="1200" dirty="0"/>
              <a:t>is called a gray hole</a:t>
            </a:r>
          </a:p>
        </p:txBody>
      </p:sp>
      <p:pic>
        <p:nvPicPr>
          <p:cNvPr id="3074" name="Picture 2" descr="The figure has three rectangles with curved edges placed one below the other. The first rectangle is labeled apply insurance premium. To the left of the rectangle there is a left pointing arrow that is labeled policy number and to the right there is a right pointing arrow that is labeled payment amount.&#10;The second rectangle is labeled calculate gross pay. To the left of the rectangle there is a right pointing arrow that is labeled hours worked and to the right there is a left pointing arrow that is labeled pay rate.&#10;The third rectangle is labeled calculate grade. To the left of the rectangle there is a right pointing arrow that is labeled date of birth and to the right there is a left pointing arrow that is labeled final grade. To the right side of this figure there is a curly bracket. This bracket is labeled incorrect.&#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2386134"/>
            <a:ext cx="3200400" cy="2787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1"/>
          <p:cNvSpPr>
            <a:spLocks noGrp="1"/>
          </p:cNvSpPr>
          <p:nvPr/>
        </p:nvSpPr>
        <p:spPr>
          <a:xfrm>
            <a:off x="4226919" y="6477000"/>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28019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11</a:t>
            </a:fld>
            <a:endParaRPr lang="en-US" dirty="0"/>
          </a:p>
        </p:txBody>
      </p:sp>
      <p:sp>
        <p:nvSpPr>
          <p:cNvPr id="2" name="Title 1"/>
          <p:cNvSpPr>
            <a:spLocks noGrp="1"/>
          </p:cNvSpPr>
          <p:nvPr>
            <p:ph type="title"/>
          </p:nvPr>
        </p:nvSpPr>
        <p:spPr/>
        <p:txBody>
          <a:bodyPr rtlCol="0">
            <a:normAutofit/>
          </a:bodyPr>
          <a:lstStyle/>
          <a:p>
            <a:pPr algn="ctr">
              <a:defRPr/>
            </a:pPr>
            <a:r>
              <a:rPr lang="en-US" dirty="0"/>
              <a:t>Data Flow </a:t>
            </a:r>
            <a:r>
              <a:rPr lang="en-US" dirty="0" smtClean="0"/>
              <a:t>Diagrams </a:t>
            </a:r>
            <a:r>
              <a:rPr lang="en-US" sz="1300" dirty="0" smtClean="0"/>
              <a:t>(Cont. 5)</a:t>
            </a:r>
          </a:p>
        </p:txBody>
      </p:sp>
      <p:sp>
        <p:nvSpPr>
          <p:cNvPr id="3" name="Flowchart: Predefined Process 2" descr="This slide depicts a data store symbol. It contains a  flat rectangle with sharp edges, open on the right side . The rectangle has a header labeled data store symbol. Directly below the header, following content is given:&#10;• Represent data that the system stores &#10;• A DFD does not show the detailed contents of a data store — the specific structure and data elements are defined in the data dictionary &#10;• A data store must be connected to a process with a data flow&#10;"/>
          <p:cNvSpPr/>
          <p:nvPr/>
        </p:nvSpPr>
        <p:spPr>
          <a:xfrm>
            <a:off x="576262" y="2362200"/>
            <a:ext cx="7924800" cy="28194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eaLnBrk="1" hangingPunct="1"/>
            <a:r>
              <a:rPr lang="en-US" sz="2800" dirty="0"/>
              <a:t>Data </a:t>
            </a:r>
            <a:r>
              <a:rPr lang="en-US" sz="2800" dirty="0" smtClean="0"/>
              <a:t>Store </a:t>
            </a:r>
            <a:r>
              <a:rPr lang="en-US" sz="2800" dirty="0"/>
              <a:t>symbol</a:t>
            </a:r>
          </a:p>
          <a:p>
            <a:pPr marL="1257300" lvl="2" indent="-342900" eaLnBrk="1" hangingPunct="1">
              <a:buFont typeface="Arial" pitchFamily="34" charset="0"/>
              <a:buChar char="•"/>
            </a:pPr>
            <a:r>
              <a:rPr lang="en-US" sz="2000" dirty="0"/>
              <a:t>Represent data that the system stores </a:t>
            </a:r>
            <a:endParaRPr lang="en-US" sz="2000" dirty="0" smtClean="0"/>
          </a:p>
          <a:p>
            <a:pPr marL="1257300" lvl="2" indent="-342900" eaLnBrk="1" hangingPunct="1">
              <a:buFont typeface="Arial" pitchFamily="34" charset="0"/>
              <a:buChar char="•"/>
            </a:pPr>
            <a:r>
              <a:rPr lang="en-US" dirty="0" smtClean="0"/>
              <a:t>A </a:t>
            </a:r>
            <a:r>
              <a:rPr lang="en-US" dirty="0"/>
              <a:t>DFD does not show </a:t>
            </a:r>
            <a:r>
              <a:rPr lang="en-US" dirty="0" smtClean="0"/>
              <a:t>the detailed </a:t>
            </a:r>
            <a:r>
              <a:rPr lang="en-US" dirty="0"/>
              <a:t>contents of a data store — the specific structure and data elements </a:t>
            </a:r>
            <a:r>
              <a:rPr lang="en-US" dirty="0" smtClean="0"/>
              <a:t>are defined </a:t>
            </a:r>
            <a:r>
              <a:rPr lang="en-US" dirty="0"/>
              <a:t>in the data </a:t>
            </a:r>
            <a:r>
              <a:rPr lang="en-US" dirty="0" smtClean="0"/>
              <a:t>dictionary </a:t>
            </a:r>
          </a:p>
          <a:p>
            <a:pPr marL="1257300" lvl="2" indent="-342900" eaLnBrk="1" hangingPunct="1">
              <a:buFont typeface="Arial" pitchFamily="34" charset="0"/>
              <a:buChar char="•"/>
            </a:pPr>
            <a:r>
              <a:rPr lang="en-US" dirty="0" smtClean="0"/>
              <a:t>A </a:t>
            </a:r>
            <a:r>
              <a:rPr lang="en-US" dirty="0"/>
              <a:t>data store </a:t>
            </a:r>
            <a:r>
              <a:rPr lang="en-US" dirty="0" smtClean="0"/>
              <a:t>must be </a:t>
            </a:r>
            <a:r>
              <a:rPr lang="en-US" dirty="0"/>
              <a:t>connected to a </a:t>
            </a:r>
            <a:r>
              <a:rPr lang="en-US" dirty="0" smtClean="0"/>
              <a:t>process with </a:t>
            </a:r>
            <a:r>
              <a:rPr lang="en-US" dirty="0"/>
              <a:t>a data flow</a:t>
            </a:r>
          </a:p>
        </p:txBody>
      </p:sp>
      <p:sp>
        <p:nvSpPr>
          <p:cNvPr id="5" name="Rectangle 4" descr="This slide depicts a data store symbol. It contains a  flat rectangle with sharp edges, open on the right side . The rectangle has a header labeled data store symbol. Directly below the header, following content is given:&#10;• Represent data that the system stores &#10;• A DFD does not show the detailed contents of a data store — the specific structure and data elements are defined in the data dictionary &#10;• A data store must be connected to a process with a data flow&#10;"/>
          <p:cNvSpPr/>
          <p:nvPr/>
        </p:nvSpPr>
        <p:spPr>
          <a:xfrm>
            <a:off x="7391400" y="1447800"/>
            <a:ext cx="14478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178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12</a:t>
            </a:fld>
            <a:endParaRPr lang="en-US" dirty="0"/>
          </a:p>
        </p:txBody>
      </p:sp>
      <p:sp>
        <p:nvSpPr>
          <p:cNvPr id="2" name="Title 1"/>
          <p:cNvSpPr>
            <a:spLocks noGrp="1"/>
          </p:cNvSpPr>
          <p:nvPr>
            <p:ph type="title"/>
          </p:nvPr>
        </p:nvSpPr>
        <p:spPr/>
        <p:txBody>
          <a:bodyPr rtlCol="0">
            <a:normAutofit/>
          </a:bodyPr>
          <a:lstStyle/>
          <a:p>
            <a:pPr>
              <a:defRPr/>
            </a:pPr>
            <a:r>
              <a:rPr lang="en-US" dirty="0"/>
              <a:t>Data Flow </a:t>
            </a:r>
            <a:r>
              <a:rPr lang="en-US" dirty="0" smtClean="0"/>
              <a:t>Diagrams </a:t>
            </a:r>
            <a:r>
              <a:rPr lang="en-US" sz="1300" dirty="0" smtClean="0"/>
              <a:t>(Cont. 6)</a:t>
            </a:r>
          </a:p>
        </p:txBody>
      </p:sp>
      <p:sp>
        <p:nvSpPr>
          <p:cNvPr id="8" name="Rectangle 7"/>
          <p:cNvSpPr/>
          <p:nvPr/>
        </p:nvSpPr>
        <p:spPr>
          <a:xfrm>
            <a:off x="152400" y="4495800"/>
            <a:ext cx="3048000" cy="738664"/>
          </a:xfrm>
          <a:prstGeom prst="rect">
            <a:avLst/>
          </a:prstGeom>
        </p:spPr>
        <p:txBody>
          <a:bodyPr wrap="square">
            <a:spAutoFit/>
          </a:bodyPr>
          <a:lstStyle/>
          <a:p>
            <a:r>
              <a:rPr lang="en-US" sz="1400" b="1" dirty="0"/>
              <a:t>FIGURE </a:t>
            </a:r>
            <a:r>
              <a:rPr lang="en-US" sz="1400" b="1" dirty="0" smtClean="0"/>
              <a:t>5-5 </a:t>
            </a:r>
            <a:r>
              <a:rPr lang="en-US" sz="1400" dirty="0"/>
              <a:t>Examples of correct uses of data store symbols in a data flow diagram</a:t>
            </a:r>
          </a:p>
        </p:txBody>
      </p:sp>
      <p:pic>
        <p:nvPicPr>
          <p:cNvPr id="5123" name="Picture 3" descr="This slide contains three rectangles with sharp edges and two rectangles with curved edges. This first three rectangles are horizontally placed one after another. Starting from the left, there is a rectangle with sharp edges, it is labeled courses. The third and fourth rectangles are with curved edges and are labeled post payment and book flight respectively. The first rectangle has downward pointing arrow, labeled class list. This arrow leads to another sharp edged rectangle labeled students. The second rectangle has a downward pointing arrow, labeled customer payment. This arrow leads to another sharp edged rectangle labeled daily payments. The third rectangle has an upward pointing arrow, labeled flight request. At the end of this arrow there is a sharp edged rectangle labeled daily passengers. To the left side of this figure there is a curly bracket. This bracket is labeled incorrec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3581400"/>
            <a:ext cx="5218272" cy="2422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descr="This slide contains seven rectangles with curved edges and three rectangles with sharp edges. This first three rectangles are horizontally placed one after another. Starting from the left the first three rectangles are labeled post payment, create invoice, and admit patient.  Each rectangle has a downward pointing arrow. Starting from the left the arrows are labeled customer payment, invoice, and admission form. At the end of each arrow there is a sharp edged rectangle. Starting from left, the sharp edged rectangles are labeled daily payments, accounts receivables, and patients. The rectangle labeled daily payments has a downward pointing arrow, labeled prepare deposit. This arrow points towards a curved edged rectangle labeled prepare deposit. The rectangle labeled accounts receivable has a downward pointing arrow labeled invoice detail and an upward pointing arrow labeled payment detail. The downward pointing arrow points towards a rectangle with curved edges, labeled post payment. The rectangle labeled patients has a downward pointing arrow labeled symptom and an upward pointing arrow labeled treatment. Each arrow ends in a rectangle with curved edges labeled diagnose patient and treat patient respectively. To the left of this figure there is a curly bracket. This bracket is labeled correc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2" y="1295400"/>
            <a:ext cx="3688686" cy="2527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5334000" y="2057400"/>
            <a:ext cx="3295650" cy="1384995"/>
          </a:xfrm>
          <a:prstGeom prst="rect">
            <a:avLst/>
          </a:prstGeom>
        </p:spPr>
        <p:txBody>
          <a:bodyPr wrap="square">
            <a:spAutoFit/>
          </a:bodyPr>
          <a:lstStyle/>
          <a:p>
            <a:r>
              <a:rPr lang="en-US" sz="1400" b="1" dirty="0"/>
              <a:t>FIGURE </a:t>
            </a:r>
            <a:r>
              <a:rPr lang="en-US" sz="1400" b="1" dirty="0" smtClean="0"/>
              <a:t>5-6 </a:t>
            </a:r>
            <a:r>
              <a:rPr lang="en-US" sz="1400" dirty="0"/>
              <a:t>Examples of incorrect uses of data store symbols: Two data stores cannot </a:t>
            </a:r>
            <a:r>
              <a:rPr lang="en-US" sz="1400" dirty="0" smtClean="0"/>
              <a:t>be connected </a:t>
            </a:r>
            <a:r>
              <a:rPr lang="en-US" sz="1400" dirty="0"/>
              <a:t>by a data flow without an intervening process, and each data store should have </a:t>
            </a:r>
            <a:r>
              <a:rPr lang="en-US" sz="1400" dirty="0" smtClean="0"/>
              <a:t>an outgoing </a:t>
            </a:r>
            <a:r>
              <a:rPr lang="en-US" sz="1400" dirty="0"/>
              <a:t>and incoming data flow</a:t>
            </a:r>
          </a:p>
        </p:txBody>
      </p:sp>
      <p:sp>
        <p:nvSpPr>
          <p:cNvPr id="11"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26477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13</a:t>
            </a:fld>
            <a:endParaRPr lang="en-US" dirty="0"/>
          </a:p>
        </p:txBody>
      </p:sp>
      <p:sp>
        <p:nvSpPr>
          <p:cNvPr id="2" name="Title 1"/>
          <p:cNvSpPr>
            <a:spLocks noGrp="1"/>
          </p:cNvSpPr>
          <p:nvPr>
            <p:ph type="title"/>
          </p:nvPr>
        </p:nvSpPr>
        <p:spPr/>
        <p:txBody>
          <a:bodyPr rtlCol="0">
            <a:normAutofit/>
          </a:bodyPr>
          <a:lstStyle/>
          <a:p>
            <a:pPr>
              <a:defRPr/>
            </a:pPr>
            <a:r>
              <a:rPr lang="en-US" dirty="0"/>
              <a:t>Data Flow </a:t>
            </a:r>
            <a:r>
              <a:rPr lang="en-US" dirty="0" smtClean="0"/>
              <a:t>Diagrams </a:t>
            </a:r>
            <a:r>
              <a:rPr lang="en-US" sz="1300" dirty="0" smtClean="0"/>
              <a:t>(Cont. 7)</a:t>
            </a:r>
          </a:p>
        </p:txBody>
      </p:sp>
      <p:sp>
        <p:nvSpPr>
          <p:cNvPr id="4" name="Rectangle 3" descr="This slide depicts the symbol for an entity. It contains a rectangle with sharp edges which is be shaded to make it look three-dimensional. The rectangle has a header that reads entity symbol. Directly below the header, following content is given:&#10;• Shows how the system interfaces with the outside world&#10;• A DFD shows only external entities that provide data to the system or receive output from the system&#10;• DFD entities also are called terminators because they are data origins or final destinations &#10;• Each entity must be connected to a process by a data flow&#10;&#10;"/>
          <p:cNvSpPr/>
          <p:nvPr/>
        </p:nvSpPr>
        <p:spPr>
          <a:xfrm>
            <a:off x="1905000" y="1676400"/>
            <a:ext cx="6019800" cy="4191000"/>
          </a:xfrm>
          <a:prstGeom prst="rect">
            <a:avLst/>
          </a:prstGeom>
          <a:effectLst>
            <a:outerShdw dist="38100" dir="13500000" sx="106000" sy="106000" algn="b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Entity Symbol</a:t>
            </a:r>
          </a:p>
          <a:p>
            <a:pPr marL="285750" indent="-285750">
              <a:buFont typeface="Arial" pitchFamily="34" charset="0"/>
              <a:buChar char="•"/>
            </a:pPr>
            <a:r>
              <a:rPr lang="en-US" sz="2400" dirty="0" smtClean="0"/>
              <a:t>Shows how </a:t>
            </a:r>
            <a:r>
              <a:rPr lang="en-US" sz="2400" dirty="0"/>
              <a:t>the system </a:t>
            </a:r>
            <a:r>
              <a:rPr lang="en-US" sz="2400" dirty="0" smtClean="0"/>
              <a:t>interfaces with the </a:t>
            </a:r>
            <a:r>
              <a:rPr lang="en-US" sz="2400" dirty="0"/>
              <a:t>outside </a:t>
            </a:r>
            <a:r>
              <a:rPr lang="en-US" sz="2400" dirty="0" smtClean="0"/>
              <a:t>world</a:t>
            </a:r>
          </a:p>
          <a:p>
            <a:pPr marL="285750" indent="-285750">
              <a:buFont typeface="Arial" pitchFamily="34" charset="0"/>
              <a:buChar char="•"/>
            </a:pPr>
            <a:r>
              <a:rPr lang="en-US" sz="2400" dirty="0" smtClean="0"/>
              <a:t>A </a:t>
            </a:r>
            <a:r>
              <a:rPr lang="en-US" sz="2400" dirty="0"/>
              <a:t>DFD shows only </a:t>
            </a:r>
            <a:r>
              <a:rPr lang="en-US" sz="2400" dirty="0" smtClean="0"/>
              <a:t>external entities </a:t>
            </a:r>
            <a:r>
              <a:rPr lang="en-US" sz="2400" dirty="0"/>
              <a:t>that provide data to </a:t>
            </a:r>
            <a:r>
              <a:rPr lang="en-US" sz="2400" dirty="0" smtClean="0"/>
              <a:t>the system </a:t>
            </a:r>
            <a:r>
              <a:rPr lang="en-US" sz="2400" dirty="0"/>
              <a:t>or receive output </a:t>
            </a:r>
            <a:r>
              <a:rPr lang="en-US" sz="2400" dirty="0" smtClean="0"/>
              <a:t>from the system</a:t>
            </a:r>
          </a:p>
          <a:p>
            <a:pPr marL="285750" indent="-285750">
              <a:buFont typeface="Arial" pitchFamily="34" charset="0"/>
              <a:buChar char="•"/>
            </a:pPr>
            <a:r>
              <a:rPr lang="en-US" sz="2400" dirty="0"/>
              <a:t>DFD entities also are called </a:t>
            </a:r>
            <a:r>
              <a:rPr lang="en-US" sz="2400" b="1" dirty="0"/>
              <a:t>terminators </a:t>
            </a:r>
            <a:r>
              <a:rPr lang="en-US" sz="2400" dirty="0"/>
              <a:t>because they are data origins or final </a:t>
            </a:r>
            <a:r>
              <a:rPr lang="en-US" sz="2400" dirty="0" smtClean="0"/>
              <a:t>destinations </a:t>
            </a:r>
          </a:p>
          <a:p>
            <a:pPr marL="285750" indent="-285750">
              <a:buFont typeface="Arial" pitchFamily="34" charset="0"/>
              <a:buChar char="•"/>
            </a:pPr>
            <a:r>
              <a:rPr lang="en-US" sz="2400" dirty="0" smtClean="0"/>
              <a:t>Each </a:t>
            </a:r>
            <a:r>
              <a:rPr lang="en-US" sz="2400" dirty="0"/>
              <a:t>entity must be connected to a </a:t>
            </a:r>
            <a:r>
              <a:rPr lang="en-US" sz="2400" dirty="0" smtClean="0"/>
              <a:t>process by </a:t>
            </a:r>
            <a:r>
              <a:rPr lang="en-US" sz="2400" dirty="0"/>
              <a:t>a data flow</a:t>
            </a:r>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123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14</a:t>
            </a:fld>
            <a:endParaRPr lang="en-US" dirty="0"/>
          </a:p>
        </p:txBody>
      </p:sp>
      <p:sp>
        <p:nvSpPr>
          <p:cNvPr id="2" name="Title 1"/>
          <p:cNvSpPr>
            <a:spLocks noGrp="1"/>
          </p:cNvSpPr>
          <p:nvPr>
            <p:ph type="title"/>
          </p:nvPr>
        </p:nvSpPr>
        <p:spPr/>
        <p:txBody>
          <a:bodyPr rtlCol="0">
            <a:normAutofit/>
          </a:bodyPr>
          <a:lstStyle/>
          <a:p>
            <a:pPr>
              <a:defRPr/>
            </a:pPr>
            <a:r>
              <a:rPr lang="en-US" dirty="0"/>
              <a:t>Data Flow </a:t>
            </a:r>
            <a:r>
              <a:rPr lang="en-US" dirty="0" smtClean="0"/>
              <a:t>Diagrams </a:t>
            </a:r>
            <a:r>
              <a:rPr lang="en-US" sz="1300" dirty="0" smtClean="0"/>
              <a:t>(Cont. 8)</a:t>
            </a:r>
          </a:p>
        </p:txBody>
      </p:sp>
      <p:sp>
        <p:nvSpPr>
          <p:cNvPr id="8" name="Rectangle 7"/>
          <p:cNvSpPr/>
          <p:nvPr/>
        </p:nvSpPr>
        <p:spPr>
          <a:xfrm>
            <a:off x="190500" y="5105400"/>
            <a:ext cx="3819525" cy="523220"/>
          </a:xfrm>
          <a:prstGeom prst="rect">
            <a:avLst/>
          </a:prstGeom>
        </p:spPr>
        <p:txBody>
          <a:bodyPr wrap="square">
            <a:spAutoFit/>
          </a:bodyPr>
          <a:lstStyle/>
          <a:p>
            <a:r>
              <a:rPr lang="en-US" sz="1400" b="1" dirty="0"/>
              <a:t>FIGURE </a:t>
            </a:r>
            <a:r>
              <a:rPr lang="en-US" sz="1400" b="1" dirty="0" smtClean="0"/>
              <a:t>5-7 </a:t>
            </a:r>
            <a:r>
              <a:rPr lang="en-US" sz="1400" dirty="0"/>
              <a:t>Examples of correct uses of external entities in a data flow diagram</a:t>
            </a:r>
          </a:p>
        </p:txBody>
      </p:sp>
      <p:sp>
        <p:nvSpPr>
          <p:cNvPr id="10" name="Rectangle 9"/>
          <p:cNvSpPr/>
          <p:nvPr/>
        </p:nvSpPr>
        <p:spPr>
          <a:xfrm>
            <a:off x="5715000" y="2438400"/>
            <a:ext cx="3295650" cy="1169551"/>
          </a:xfrm>
          <a:prstGeom prst="rect">
            <a:avLst/>
          </a:prstGeom>
        </p:spPr>
        <p:txBody>
          <a:bodyPr wrap="square">
            <a:spAutoFit/>
          </a:bodyPr>
          <a:lstStyle/>
          <a:p>
            <a:r>
              <a:rPr lang="en-US" sz="1400" b="1" dirty="0"/>
              <a:t>FIGURE </a:t>
            </a:r>
            <a:r>
              <a:rPr lang="en-US" sz="1400" b="1" dirty="0" smtClean="0"/>
              <a:t>5-8 </a:t>
            </a:r>
            <a:r>
              <a:rPr lang="en-US" sz="1400" dirty="0"/>
              <a:t>Examples of incorrect uses of external entities. An external entity </a:t>
            </a:r>
            <a:r>
              <a:rPr lang="en-US" sz="1400" dirty="0" smtClean="0"/>
              <a:t>must be </a:t>
            </a:r>
            <a:r>
              <a:rPr lang="en-US" sz="1400" dirty="0"/>
              <a:t>connected by a data flow to a process, and not directly to a data store or to </a:t>
            </a:r>
            <a:r>
              <a:rPr lang="en-US" sz="1400" dirty="0" smtClean="0"/>
              <a:t>another external </a:t>
            </a:r>
            <a:r>
              <a:rPr lang="en-US" sz="1400" dirty="0"/>
              <a:t>entity</a:t>
            </a:r>
          </a:p>
        </p:txBody>
      </p:sp>
      <p:pic>
        <p:nvPicPr>
          <p:cNvPr id="6147" name="Picture 3" descr="In this figure three squares are horizontally placed one after another. Starting from the left the squares are labeled  payroll department, customer, and bank respectively. A downward pointing arrow, labeled paycheck, from the first square leads to another square labeled employee. A downward pointing arrow from the second square, labeled payment, leads to a rectangle labeled accounts receivables. An upward pointing arrow from the third square, labeled bank deposit, leads to rectangle labeled daily payments. To the left side of this figure there is a curly bracket. This bracket is labeled incorrec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0025" y="3962400"/>
            <a:ext cx="4981575" cy="254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descr="This slide contains nine rectangles. This first three rectangles are horizontally placed one after another. Starting from the left the first rectangle is labeled customer. A downward pointing arrow, labeled payment leads to another rectangle with curved edges, labeled apply payment. The second rectangle is labeled bank. An upward pointing arrow labeled bank deposit leads to another rectangle labeled prepare deposit. The third rectangle is labeled customer. It has two arrows, the downward pointing arrow is labeled order and the upward pointing arrow is labeled invoice. These arrows lead to the rectangle labeled verify order. &#10;At the bottom of the figure there are three rectangles placed horizontally one after another. The rectangle in the center is labeled employee. To the left of this rectangle is a left pointing arrow, labeled time card. The arrow points towards another rectangle labeled verify time card. To the right of the rectangle in the center is a left pointing arrow, labeled pay check. At the end of the arrow is another rectangle labeled create paycheck. To the left of this figure there is a curly bracket. This bracket is labeled correct.&#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1" y="1292572"/>
            <a:ext cx="4305300" cy="3264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50517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15</a:t>
            </a:fld>
            <a:endParaRPr lang="en-US" dirty="0"/>
          </a:p>
        </p:txBody>
      </p:sp>
      <p:sp>
        <p:nvSpPr>
          <p:cNvPr id="2" name="Title 1"/>
          <p:cNvSpPr>
            <a:spLocks noGrp="1"/>
          </p:cNvSpPr>
          <p:nvPr>
            <p:ph type="title"/>
          </p:nvPr>
        </p:nvSpPr>
        <p:spPr/>
        <p:txBody>
          <a:bodyPr rtlCol="0">
            <a:normAutofit/>
          </a:bodyPr>
          <a:lstStyle/>
          <a:p>
            <a:pPr>
              <a:defRPr/>
            </a:pPr>
            <a:r>
              <a:rPr lang="en-US" dirty="0"/>
              <a:t>Data Flow Diagrams </a:t>
            </a:r>
            <a:r>
              <a:rPr lang="en-US" sz="1300" dirty="0"/>
              <a:t>(Cont. </a:t>
            </a:r>
            <a:r>
              <a:rPr lang="en-US" sz="1300" dirty="0" smtClean="0"/>
              <a:t>9)</a:t>
            </a:r>
          </a:p>
        </p:txBody>
      </p:sp>
      <p:sp>
        <p:nvSpPr>
          <p:cNvPr id="8" name="Rectangle 7"/>
          <p:cNvSpPr/>
          <p:nvPr/>
        </p:nvSpPr>
        <p:spPr>
          <a:xfrm>
            <a:off x="912159" y="5517951"/>
            <a:ext cx="3124200" cy="523220"/>
          </a:xfrm>
          <a:prstGeom prst="rect">
            <a:avLst/>
          </a:prstGeom>
        </p:spPr>
        <p:txBody>
          <a:bodyPr wrap="square">
            <a:spAutoFit/>
          </a:bodyPr>
          <a:lstStyle/>
          <a:p>
            <a:r>
              <a:rPr lang="en-US" sz="1400" b="1" dirty="0"/>
              <a:t>FIGURE </a:t>
            </a:r>
            <a:r>
              <a:rPr lang="en-US" sz="1400" b="1" dirty="0" smtClean="0"/>
              <a:t>5-9 </a:t>
            </a:r>
            <a:r>
              <a:rPr lang="en-US" sz="1400" dirty="0"/>
              <a:t>Examples of correct and incorrect uses of data flows</a:t>
            </a:r>
          </a:p>
        </p:txBody>
      </p:sp>
      <p:pic>
        <p:nvPicPr>
          <p:cNvPr id="7170" name="Picture 2" descr="In this figure there are three rows and six columns. The top of the figure is labeled correct and incorrect examples of data flows. &#10;Row 1, Column 1 - There are two rectangles with rounded corners placed one besides another. In between both the rectangles is a bi-directional arrow.&#10;Row 1, column 2 - It is labeled process to process &#10;Row 1, column 3- It has a symbol of tick mark.&#10;&#10;Row 2, column 1 - There are two rectangles placed one besides another, one with rounded corners and another with sharp edges. In between both the rectangles is a bi-directional arrow.&#10;Row 2, column 2 - It is labeled process to external entity &#10;Row 2, column 3- It has a symbol of tick mark.&#10;&#10;Row 3, column 1 - There are two rectangles placed one besides another, one with rounded corners and another is flat rectangle that is open on the right side and closed on the left side. In between both the rectangles is a bi-directional arrow.&#10;Row 3, column 2 - It is labeled process to data store &#10;Row 3, column 3- It has a symbol of tick mark.&#10;&#10;Row 4, column 1 - There are two rectangles with sharp edges placed one besides another. In between both the rectangles is a bi-directional arrow.&#10;Row 4, column 2 - It is labeled external entity to external entity &#10;Row 4, column 3- It has a symbol of cross.&#10;&#10;Row 5, column 1 - There are two rectangles placed one besides another, one with sharp corners and another is flat rectangle that is open on the right side and closed on the left side. In between both the rectangles is a bi-directional arrow.&#10;Row 5, column 2 - It is labeled external entity to data store &#10;Row 5, column 3- It has a symbol of cross.&#10;&#10;Row 6, column 1 - There are two rectangles placed one besides another. Both rectangles are flat and are closed on the right side and open on the right side. In between both the rectangles is a bi-directional arrow.&#10;Row 6, column 2 - It is labeled external entity to data store &#10;Row 6, column 3- It has a symbol of cross.&#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8347" y="1384656"/>
            <a:ext cx="4555471" cy="4862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47650" y="1563448"/>
            <a:ext cx="3788709" cy="2354491"/>
          </a:xfrm>
          <a:prstGeom prst="rect">
            <a:avLst/>
          </a:prstGeom>
        </p:spPr>
        <p:txBody>
          <a:bodyPr wrap="square">
            <a:spAutoFit/>
          </a:bodyPr>
          <a:lstStyle/>
          <a:p>
            <a:pPr marL="365760" indent="-256032">
              <a:spcBef>
                <a:spcPts val="400"/>
              </a:spcBef>
              <a:spcAft>
                <a:spcPts val="0"/>
              </a:spcAft>
              <a:buClr>
                <a:schemeClr val="accent1"/>
              </a:buClr>
              <a:buSzPct val="68000"/>
              <a:buFont typeface="Wingdings 3"/>
              <a:buChar char=""/>
            </a:pPr>
            <a:r>
              <a:rPr lang="en-US" sz="2700" dirty="0" smtClean="0">
                <a:latin typeface="+mn-lt"/>
              </a:rPr>
              <a:t>Keep in mind:</a:t>
            </a:r>
          </a:p>
          <a:p>
            <a:pPr marL="621792" lvl="1" indent="-228600">
              <a:spcBef>
                <a:spcPts val="324"/>
              </a:spcBef>
              <a:buClr>
                <a:schemeClr val="accent1"/>
              </a:buClr>
              <a:buFont typeface="Verdana"/>
              <a:buChar char="◦"/>
            </a:pPr>
            <a:r>
              <a:rPr lang="en-US" sz="2300" dirty="0" smtClean="0">
                <a:latin typeface="+mn-lt"/>
              </a:rPr>
              <a:t>All flow lines must be labeled</a:t>
            </a:r>
          </a:p>
          <a:p>
            <a:pPr marL="621792" lvl="1" indent="-228600">
              <a:spcBef>
                <a:spcPts val="324"/>
              </a:spcBef>
              <a:buClr>
                <a:schemeClr val="accent1"/>
              </a:buClr>
              <a:buFont typeface="Verdana"/>
              <a:buChar char="◦"/>
            </a:pPr>
            <a:r>
              <a:rPr lang="en-US" sz="2300" dirty="0" smtClean="0">
                <a:latin typeface="+mn-lt"/>
              </a:rPr>
              <a:t>Large processes can be broken down into smaller components</a:t>
            </a:r>
            <a:endParaRPr lang="en-US" sz="2300" dirty="0">
              <a:latin typeface="+mn-lt"/>
            </a:endParaRPr>
          </a:p>
        </p:txBody>
      </p:sp>
      <p:sp>
        <p:nvSpPr>
          <p:cNvPr id="9"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42684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16</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Creating a Set of DFDs</a:t>
            </a:r>
          </a:p>
        </p:txBody>
      </p:sp>
      <p:sp>
        <p:nvSpPr>
          <p:cNvPr id="19458" name="Text Placeholder 2"/>
          <p:cNvSpPr>
            <a:spLocks noGrp="1"/>
          </p:cNvSpPr>
          <p:nvPr>
            <p:ph idx="4294967295"/>
          </p:nvPr>
        </p:nvSpPr>
        <p:spPr>
          <a:xfrm>
            <a:off x="457200" y="1481138"/>
            <a:ext cx="7924800" cy="4767262"/>
          </a:xfrm>
        </p:spPr>
        <p:txBody>
          <a:bodyPr>
            <a:normAutofit/>
          </a:bodyPr>
          <a:lstStyle/>
          <a:p>
            <a:r>
              <a:rPr lang="en-US" dirty="0"/>
              <a:t>Create a graphical model of the information system based on your fact-finding results</a:t>
            </a:r>
          </a:p>
          <a:p>
            <a:pPr lvl="1"/>
            <a:r>
              <a:rPr lang="en-US" dirty="0"/>
              <a:t>First, you will review a set of guidelines for drawing </a:t>
            </a:r>
            <a:r>
              <a:rPr lang="en-US" dirty="0" smtClean="0"/>
              <a:t>DFDs</a:t>
            </a:r>
          </a:p>
          <a:p>
            <a:pPr lvl="1"/>
            <a:r>
              <a:rPr lang="en-US" dirty="0" smtClean="0"/>
              <a:t>Then </a:t>
            </a:r>
            <a:r>
              <a:rPr lang="en-US" dirty="0"/>
              <a:t>you will learn how to apply these guidelines and create a set of DFDs using a three-step process</a:t>
            </a:r>
          </a:p>
          <a:p>
            <a:pPr marL="393192" lvl="1" indent="0">
              <a:buNone/>
            </a:pPr>
            <a:endParaRPr lang="en-US" dirty="0" smtClean="0"/>
          </a:p>
          <a:p>
            <a:pPr lvl="1"/>
            <a:endParaRPr lang="en-US" dirty="0" smtClean="0"/>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197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17</a:t>
            </a:fld>
            <a:endParaRPr lang="en-US" dirty="0"/>
          </a:p>
        </p:txBody>
      </p:sp>
      <p:sp>
        <p:nvSpPr>
          <p:cNvPr id="2" name="Title 1"/>
          <p:cNvSpPr>
            <a:spLocks noGrp="1"/>
          </p:cNvSpPr>
          <p:nvPr>
            <p:ph type="title"/>
          </p:nvPr>
        </p:nvSpPr>
        <p:spPr/>
        <p:txBody>
          <a:bodyPr rtlCol="0">
            <a:normAutofit/>
          </a:bodyPr>
          <a:lstStyle/>
          <a:p>
            <a:pPr>
              <a:defRPr/>
            </a:pPr>
            <a:r>
              <a:rPr lang="en-US" dirty="0"/>
              <a:t>Creating a Set of DFDs </a:t>
            </a:r>
            <a:r>
              <a:rPr lang="en-US" sz="1300" dirty="0"/>
              <a:t>(Cont</a:t>
            </a:r>
            <a:r>
              <a:rPr lang="en-US" sz="1300" dirty="0" smtClean="0"/>
              <a:t>. 1)</a:t>
            </a:r>
            <a:endParaRPr lang="en-US" sz="1300" b="0" dirty="0" smtClean="0"/>
          </a:p>
        </p:txBody>
      </p:sp>
      <p:sp>
        <p:nvSpPr>
          <p:cNvPr id="7" name="Text Placeholder 2"/>
          <p:cNvSpPr>
            <a:spLocks noGrp="1"/>
          </p:cNvSpPr>
          <p:nvPr>
            <p:ph sz="half" idx="1"/>
          </p:nvPr>
        </p:nvSpPr>
        <p:spPr>
          <a:xfrm>
            <a:off x="457200" y="1481328"/>
            <a:ext cx="8286750" cy="4525963"/>
          </a:xfrm>
        </p:spPr>
        <p:txBody>
          <a:bodyPr rtlCol="0">
            <a:normAutofit/>
          </a:bodyPr>
          <a:lstStyle/>
          <a:p>
            <a:r>
              <a:rPr lang="en-US" dirty="0"/>
              <a:t>Guidelines for Drawing DFDs</a:t>
            </a:r>
          </a:p>
          <a:p>
            <a:pPr lvl="1"/>
            <a:r>
              <a:rPr lang="en-US" dirty="0"/>
              <a:t>Draw the context diagram so that it fits on one page</a:t>
            </a:r>
          </a:p>
          <a:p>
            <a:pPr lvl="1"/>
            <a:r>
              <a:rPr lang="en-US" dirty="0"/>
              <a:t>Use the name of the information system as the process name in the context diagram</a:t>
            </a:r>
          </a:p>
          <a:p>
            <a:pPr lvl="1"/>
            <a:r>
              <a:rPr lang="en-US" dirty="0"/>
              <a:t>Use unique names within each set of </a:t>
            </a:r>
            <a:r>
              <a:rPr lang="en-US" dirty="0" smtClean="0"/>
              <a:t>symbols</a:t>
            </a:r>
          </a:p>
          <a:p>
            <a:pPr lvl="1"/>
            <a:r>
              <a:rPr lang="en-US" dirty="0" smtClean="0"/>
              <a:t>Do not cross lines</a:t>
            </a:r>
          </a:p>
          <a:p>
            <a:pPr lvl="1"/>
            <a:r>
              <a:rPr lang="en-US" dirty="0" smtClean="0"/>
              <a:t>Provide a unique name and reference number for each process</a:t>
            </a:r>
          </a:p>
          <a:p>
            <a:pPr lvl="1"/>
            <a:r>
              <a:rPr lang="en-US" dirty="0"/>
              <a:t>E</a:t>
            </a:r>
            <a:r>
              <a:rPr lang="en-US" dirty="0" smtClean="0"/>
              <a:t>nsure </a:t>
            </a:r>
            <a:r>
              <a:rPr lang="en-US" dirty="0"/>
              <a:t>that the model is accurate, easy to understand, and meets the needs of </a:t>
            </a:r>
            <a:r>
              <a:rPr lang="en-US" dirty="0" smtClean="0"/>
              <a:t>its users</a:t>
            </a:r>
            <a:endParaRPr lang="en-US" dirty="0"/>
          </a:p>
          <a:p>
            <a:endParaRPr lang="en-US" dirty="0" smtClean="0"/>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2187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18</a:t>
            </a:fld>
            <a:endParaRPr lang="en-US" dirty="0"/>
          </a:p>
        </p:txBody>
      </p:sp>
      <p:sp>
        <p:nvSpPr>
          <p:cNvPr id="4" name="Title 3"/>
          <p:cNvSpPr>
            <a:spLocks noGrp="1"/>
          </p:cNvSpPr>
          <p:nvPr>
            <p:ph type="title"/>
          </p:nvPr>
        </p:nvSpPr>
        <p:spPr/>
        <p:txBody>
          <a:bodyPr/>
          <a:lstStyle/>
          <a:p>
            <a:r>
              <a:rPr lang="en-US" dirty="0"/>
              <a:t>Creating a Set of DFDs </a:t>
            </a:r>
            <a:r>
              <a:rPr lang="en-US" sz="1300" dirty="0"/>
              <a:t>(</a:t>
            </a:r>
            <a:r>
              <a:rPr lang="en-US" sz="1300" dirty="0" smtClean="0"/>
              <a:t>Cont.2)</a:t>
            </a:r>
            <a:endParaRPr lang="en-US" dirty="0"/>
          </a:p>
        </p:txBody>
      </p:sp>
      <p:pic>
        <p:nvPicPr>
          <p:cNvPr id="5" name="Picture 4" descr="This figure depicts a context diagram. In the center there is a rectangle with rounded corners, it is marked 0 and labeled grading system. To the top left corner of the central rectangle is a square with sharp edges, labeled student records system. A downward pointing arrow from this square leading to the central rectangle and is labeled class roster. An upward pointing arrow from the central rectangle leads to the square on the top left and is labeled final grade.&#10; To the top right of the central rectangle is square with sharp edges, it is labeled student. A downward pointing arrow from this square leads to the central rectangle and is labeled submitted work. An upward pointing arrow labeled, graded work, from the central rectangle leads to the square at top right corner.&#10;&#10;Below the central rectangle, there is a sharp edged square, labeled instructor. A downward pointing arrow from the central rectangle, labeled grade report, leads to the edged square. An upward pointing arrow from the square labeled instructor connects to the central rectangle. The arrow is labeled grading parameters.&#10;&#10;To the right of the central rectangle is a rectangle with sharp edges, labeled unique reference number for each process. An upward pointing arrow from this rectangle points to the digit 0 in the central rectangle. To the left of the central rectangle is a rectangle with sharp edges, labeled process 0 represents the entire grading system. An outward pointing arrow from this rectangle points to the central rectangle&#10;&#10;"/>
          <p:cNvPicPr>
            <a:picLocks noChangeAspect="1"/>
          </p:cNvPicPr>
          <p:nvPr/>
        </p:nvPicPr>
        <p:blipFill>
          <a:blip r:embed="rId2" cstate="print"/>
          <a:stretch>
            <a:fillRect/>
          </a:stretch>
        </p:blipFill>
        <p:spPr>
          <a:xfrm>
            <a:off x="2438400" y="1545649"/>
            <a:ext cx="5410200" cy="4734283"/>
          </a:xfrm>
          <a:prstGeom prst="rect">
            <a:avLst/>
          </a:prstGeom>
        </p:spPr>
      </p:pic>
      <p:sp>
        <p:nvSpPr>
          <p:cNvPr id="6" name="Rectangle 5"/>
          <p:cNvSpPr/>
          <p:nvPr/>
        </p:nvSpPr>
        <p:spPr>
          <a:xfrm>
            <a:off x="304800" y="4495800"/>
            <a:ext cx="2362200" cy="738664"/>
          </a:xfrm>
          <a:prstGeom prst="rect">
            <a:avLst/>
          </a:prstGeom>
        </p:spPr>
        <p:txBody>
          <a:bodyPr wrap="square">
            <a:spAutoFit/>
          </a:bodyPr>
          <a:lstStyle/>
          <a:p>
            <a:r>
              <a:rPr lang="en-US" sz="1400" b="1" dirty="0"/>
              <a:t>FIGURE </a:t>
            </a:r>
            <a:r>
              <a:rPr lang="en-US" sz="1400" b="1" dirty="0" smtClean="0"/>
              <a:t>5-10 </a:t>
            </a:r>
            <a:r>
              <a:rPr lang="en-US" sz="1400" dirty="0"/>
              <a:t>Context diagram DFD for </a:t>
            </a:r>
            <a:r>
              <a:rPr lang="en-US" sz="1400" dirty="0" smtClean="0"/>
              <a:t>grading system</a:t>
            </a:r>
            <a:endParaRPr lang="en-US" sz="1400" dirty="0"/>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20363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481328"/>
            <a:ext cx="3352800" cy="4525963"/>
          </a:xfrm>
        </p:spPr>
        <p:txBody>
          <a:bodyPr/>
          <a:lstStyle/>
          <a:p>
            <a:pPr eaLnBrk="1" hangingPunct="1"/>
            <a:r>
              <a:rPr lang="en-US" b="1" dirty="0" smtClean="0"/>
              <a:t>Step 1: Draw a Context Diagram</a:t>
            </a:r>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19</a:t>
            </a:fld>
            <a:endParaRPr lang="en-US" dirty="0"/>
          </a:p>
        </p:txBody>
      </p:sp>
      <p:sp>
        <p:nvSpPr>
          <p:cNvPr id="2" name="Title 1"/>
          <p:cNvSpPr>
            <a:spLocks noGrp="1"/>
          </p:cNvSpPr>
          <p:nvPr>
            <p:ph type="title"/>
          </p:nvPr>
        </p:nvSpPr>
        <p:spPr/>
        <p:txBody>
          <a:bodyPr rtlCol="0">
            <a:normAutofit/>
          </a:bodyPr>
          <a:lstStyle/>
          <a:p>
            <a:pPr>
              <a:defRPr/>
            </a:pPr>
            <a:r>
              <a:rPr lang="en-US" dirty="0"/>
              <a:t>Creating a Set of DFDs </a:t>
            </a:r>
            <a:r>
              <a:rPr lang="en-US" sz="1300" dirty="0"/>
              <a:t>(Cont</a:t>
            </a:r>
            <a:r>
              <a:rPr lang="en-US" sz="1300" dirty="0" smtClean="0"/>
              <a:t>. 3)</a:t>
            </a:r>
            <a:endParaRPr lang="en-US" sz="1300" b="0" dirty="0" smtClean="0"/>
          </a:p>
        </p:txBody>
      </p:sp>
      <p:sp>
        <p:nvSpPr>
          <p:cNvPr id="8" name="Rectangle 7"/>
          <p:cNvSpPr/>
          <p:nvPr/>
        </p:nvSpPr>
        <p:spPr>
          <a:xfrm>
            <a:off x="123824" y="4876800"/>
            <a:ext cx="3228975" cy="523220"/>
          </a:xfrm>
          <a:prstGeom prst="rect">
            <a:avLst/>
          </a:prstGeom>
        </p:spPr>
        <p:txBody>
          <a:bodyPr wrap="square">
            <a:spAutoFit/>
          </a:bodyPr>
          <a:lstStyle/>
          <a:p>
            <a:r>
              <a:rPr lang="en-US" sz="1400" b="1" dirty="0"/>
              <a:t>FIGURE </a:t>
            </a:r>
            <a:r>
              <a:rPr lang="en-US" sz="1400" b="1" dirty="0" smtClean="0"/>
              <a:t>5-11 </a:t>
            </a:r>
            <a:r>
              <a:rPr lang="en-US" sz="1400" dirty="0"/>
              <a:t>Context diagram DFD for </a:t>
            </a:r>
            <a:r>
              <a:rPr lang="en-US" sz="1400" dirty="0" smtClean="0"/>
              <a:t>an order system</a:t>
            </a:r>
            <a:endParaRPr lang="en-US" sz="1400" dirty="0"/>
          </a:p>
        </p:txBody>
      </p:sp>
      <p:pic>
        <p:nvPicPr>
          <p:cNvPr id="8195" name="Picture 3" descr="This figure depicts a context diagram. In the center there is a rectangle with rounded corners, it is labeled order system. To the top left corner of the central rectangle is a rectangle with sharp edges, labeled customer. Two downward pointing arrows from this rectangle are leading to the central rectangle and are labeled order and payment. Two upward pointing arrows from the central rectangle join lead to the rectangle on the top left and are labeled order reject notice and invoice.&#10; To the top right of the central rectangle is rectangle with sharp edges, it is labeled warehouse A downward pointing arrow from this rectangle leads to the central rectangle and is labeled completed order. An upward pointing arrow labeled, picking list, from the central rectangle leads to the rectangle at top right corner.&#10;&#10;Below the central rectangle, there are three sharp edged squares. First downward pointing arrow from the central rectangle, labeled commission, leads to the first sharp edged square labeled sales rep. Second downward pointing arrow from the central rectangle, labeled bank deposit, leads to the second sharp edged square labeled bank. Third downward pointing arrow from the central rectangle, labeled cash receipts entry, leads to the third sharp edged square labeled accounting.&#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8557" y="1384633"/>
            <a:ext cx="5235407" cy="4973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929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rmAutofit/>
          </a:bodyPr>
          <a:lstStyle/>
          <a:p>
            <a:r>
              <a:rPr lang="en-US" sz="2800" dirty="0" smtClean="0"/>
              <a:t>Describe </a:t>
            </a:r>
            <a:r>
              <a:rPr lang="en-US" sz="2800" dirty="0"/>
              <a:t>data and process modeling </a:t>
            </a:r>
            <a:r>
              <a:rPr lang="en-US" sz="2800" dirty="0" smtClean="0"/>
              <a:t>concepts and </a:t>
            </a:r>
            <a:r>
              <a:rPr lang="en-US" sz="2800" dirty="0"/>
              <a:t>tools, including data flow diagrams</a:t>
            </a:r>
            <a:r>
              <a:rPr lang="en-US" sz="2800" dirty="0" smtClean="0"/>
              <a:t>, a data </a:t>
            </a:r>
            <a:r>
              <a:rPr lang="en-US" sz="2800" dirty="0"/>
              <a:t>dictionary, and process descriptions</a:t>
            </a:r>
          </a:p>
          <a:p>
            <a:r>
              <a:rPr lang="en-US" sz="2800" dirty="0" smtClean="0"/>
              <a:t>Describe </a:t>
            </a:r>
            <a:r>
              <a:rPr lang="en-US" sz="2800" dirty="0"/>
              <a:t>the symbols used in data </a:t>
            </a:r>
            <a:r>
              <a:rPr lang="en-US" sz="2800" dirty="0" smtClean="0"/>
              <a:t>flow diagrams </a:t>
            </a:r>
            <a:r>
              <a:rPr lang="en-US" sz="2800" dirty="0"/>
              <a:t>and explain the rules for their use</a:t>
            </a:r>
          </a:p>
          <a:p>
            <a:r>
              <a:rPr lang="en-US" sz="2800" dirty="0" smtClean="0"/>
              <a:t>Draw </a:t>
            </a:r>
            <a:r>
              <a:rPr lang="en-US" sz="2800" dirty="0"/>
              <a:t>data flow diagrams in a sequence</a:t>
            </a:r>
            <a:r>
              <a:rPr lang="en-US" sz="2800" dirty="0" smtClean="0"/>
              <a:t>, from </a:t>
            </a:r>
            <a:r>
              <a:rPr lang="en-US" sz="2800" dirty="0"/>
              <a:t>general to specific</a:t>
            </a:r>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2</a:t>
            </a:fld>
            <a:endParaRPr lang="en-US" dirty="0"/>
          </a:p>
        </p:txBody>
      </p:sp>
      <p:sp>
        <p:nvSpPr>
          <p:cNvPr id="16385" name="Title 1"/>
          <p:cNvSpPr>
            <a:spLocks noGrp="1"/>
          </p:cNvSpPr>
          <p:nvPr>
            <p:ph type="title"/>
          </p:nvPr>
        </p:nvSpPr>
        <p:spPr/>
        <p:txBody>
          <a:bodyPr/>
          <a:lstStyle/>
          <a:p>
            <a:pPr eaLnBrk="1" hangingPunct="1"/>
            <a:r>
              <a:rPr lang="en-US" dirty="0" smtClean="0"/>
              <a:t>Chapter Objectives </a:t>
            </a:r>
            <a:endParaRPr lang="en-US" sz="1200" dirty="0" smtClean="0"/>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This figure depicts a context diagram 0. In the center there three rectangles with rounded corners. The rectangles are placed one below the other and numbered one, two, and three. The three rectangles are labeled fill order, create invoice, and apply payment respectively. &#10;&#10;To the left of the first rectangle is a square with sharp edges. The square is labeled customer. An upward pointing arrow from this square, labeled order, leads to the first rectangle. A downward pointing arrow from the first rectangle, labeled order reject invoice, leads to this square. An arrow, labeled invoice, connect the second rectangle to this square. This square is connected to the third rectangle with a downward pointing arrow labeled payment.&#10;&#10;To the right of the first rectangle is a square with sharp edges. The square is labeled warehouse. A downward pointing arrow from the first rectangle, labeled picking list, leads to this square. A downward pointing arrow from this square, labeled completed order, leads to the second rectangle.&#10;&#10;A downward pointing arrow, labeled invoice, from the second rectangle leads to a flat rectangle with open ends, labeled account receivable. The rectangle labeled accounts receivable has a downward pointing arrow, labeled invoice detail, connected to the third rectangle. The third rectangle has an upward pointing arrow labeled payment detail which leads to the rectangle labeled account receivable.&#10;&#10;There are three downward pointing arrows from the third rectangle. Starting from the left first arrow, labeled commission, leads to a square with sharp edges. The square is labeled sales dept.  The second arrow, labeled bank deposit, leads to a square with sharp edges. The square is labeled bank. The third arrow, labeled cash receipt entry, leads to a square with sharp edges. The square is labeled accounting.&#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0357" y="1608533"/>
            <a:ext cx="4506753" cy="4271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p:ph idx="1"/>
          </p:nvPr>
        </p:nvSpPr>
        <p:spPr>
          <a:xfrm>
            <a:off x="457199" y="1481328"/>
            <a:ext cx="4267201" cy="4525963"/>
          </a:xfrm>
        </p:spPr>
        <p:txBody>
          <a:bodyPr>
            <a:noAutofit/>
          </a:bodyPr>
          <a:lstStyle/>
          <a:p>
            <a:r>
              <a:rPr lang="en-US" b="1" dirty="0"/>
              <a:t>Step 2:</a:t>
            </a:r>
            <a:r>
              <a:rPr lang="en-US" dirty="0"/>
              <a:t> </a:t>
            </a:r>
            <a:r>
              <a:rPr lang="en-US" b="1" dirty="0"/>
              <a:t>Draw a Diagram </a:t>
            </a:r>
            <a:r>
              <a:rPr lang="en-US" b="1" dirty="0" smtClean="0"/>
              <a:t>0 DFD</a:t>
            </a:r>
          </a:p>
          <a:p>
            <a:pPr lvl="1"/>
            <a:r>
              <a:rPr lang="en-US" dirty="0"/>
              <a:t>If same data flows in both directions, you can use a double-headed arrow</a:t>
            </a:r>
          </a:p>
          <a:p>
            <a:pPr lvl="1"/>
            <a:r>
              <a:rPr lang="en-US" dirty="0"/>
              <a:t>Diagram 0 is an exploded view of process 0</a:t>
            </a:r>
          </a:p>
          <a:p>
            <a:pPr lvl="1"/>
            <a:r>
              <a:rPr lang="en-US" dirty="0"/>
              <a:t>Parent diagram</a:t>
            </a:r>
          </a:p>
          <a:p>
            <a:pPr lvl="1"/>
            <a:r>
              <a:rPr lang="en-US" dirty="0"/>
              <a:t>Child diagram</a:t>
            </a:r>
          </a:p>
          <a:p>
            <a:pPr lvl="1"/>
            <a:r>
              <a:rPr lang="en-US" dirty="0"/>
              <a:t>Functional primitive</a:t>
            </a:r>
          </a:p>
          <a:p>
            <a:pPr lvl="1"/>
            <a:endParaRPr lang="en-US" dirty="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20</a:t>
            </a:fld>
            <a:endParaRPr lang="en-US" dirty="0"/>
          </a:p>
        </p:txBody>
      </p:sp>
      <p:sp>
        <p:nvSpPr>
          <p:cNvPr id="2" name="Title 1"/>
          <p:cNvSpPr>
            <a:spLocks noGrp="1"/>
          </p:cNvSpPr>
          <p:nvPr>
            <p:ph type="title"/>
          </p:nvPr>
        </p:nvSpPr>
        <p:spPr/>
        <p:txBody>
          <a:bodyPr rtlCol="0">
            <a:normAutofit/>
          </a:bodyPr>
          <a:lstStyle/>
          <a:p>
            <a:pPr>
              <a:defRPr/>
            </a:pPr>
            <a:r>
              <a:rPr lang="en-US" dirty="0"/>
              <a:t>Creating a Set of DFDs </a:t>
            </a:r>
            <a:r>
              <a:rPr lang="en-US" sz="1300" dirty="0"/>
              <a:t>(Cont</a:t>
            </a:r>
            <a:r>
              <a:rPr lang="en-US" sz="1300" dirty="0" smtClean="0"/>
              <a:t>. 4)</a:t>
            </a:r>
            <a:endParaRPr lang="en-US" sz="1300" b="0" dirty="0" smtClean="0"/>
          </a:p>
        </p:txBody>
      </p:sp>
      <p:sp>
        <p:nvSpPr>
          <p:cNvPr id="8" name="Rectangle 7"/>
          <p:cNvSpPr/>
          <p:nvPr/>
        </p:nvSpPr>
        <p:spPr>
          <a:xfrm>
            <a:off x="4546080" y="5909561"/>
            <a:ext cx="4421029" cy="307777"/>
          </a:xfrm>
          <a:prstGeom prst="rect">
            <a:avLst/>
          </a:prstGeom>
        </p:spPr>
        <p:txBody>
          <a:bodyPr wrap="square">
            <a:spAutoFit/>
          </a:bodyPr>
          <a:lstStyle/>
          <a:p>
            <a:r>
              <a:rPr lang="en-US" sz="1400" b="1" dirty="0"/>
              <a:t>FIGURE </a:t>
            </a:r>
            <a:r>
              <a:rPr lang="en-US" sz="1400" b="1" dirty="0" smtClean="0"/>
              <a:t>5-13 </a:t>
            </a:r>
            <a:r>
              <a:rPr lang="en-US" sz="1400" dirty="0"/>
              <a:t>D</a:t>
            </a:r>
            <a:r>
              <a:rPr lang="en-US" sz="1400" dirty="0" smtClean="0"/>
              <a:t>iagram </a:t>
            </a:r>
            <a:r>
              <a:rPr lang="en-US" sz="1400" dirty="0"/>
              <a:t>0 </a:t>
            </a:r>
            <a:r>
              <a:rPr lang="en-US" sz="1400" dirty="0" smtClean="0"/>
              <a:t>DFD for </a:t>
            </a:r>
            <a:r>
              <a:rPr lang="en-US" sz="1400" dirty="0"/>
              <a:t>the </a:t>
            </a:r>
            <a:r>
              <a:rPr lang="en-US" sz="1400" dirty="0" smtClean="0"/>
              <a:t>order system</a:t>
            </a:r>
            <a:endParaRPr lang="en-US" sz="1400" dirty="0"/>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19884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is figure shows details of the fill order process in the order system. At the top in the center there is a square with sharp edges, labeled customer. From the left of the square there is a downward pointing arrow, labeled order, leading to a rectangle with rounded corners, numbered 1.1 and labeled verify order. To the left of the rectangle 1.1 is an outward pointing arrow , labeled rejected order, leading to a rectangle with rounded corners, numbered 1.2 and labeled prepare reject notice. An upward pointing arrow from this rectangle connects to the square on top. The arrow is labeled order reject notice.&#10;&#10;The rectangle 1.2 is connected with a downward pointing arrow to a flat rectangle with open edges, labeled D2 Customers. The arrow is labeled credit history. An upward pointing arrow labeled credit status connects to rectangle marked 1.1. &#10;&#10;A downward pointing arrow from rectangle marked 1.1 leads to another rectangle with rounded corners, numbered 1.3 and labeled assemble order. To the left of this rectangle is a flat rectangle with open ends, labeled D3 products. Both rectangles are connected with an outward pointing arrow from the flat rectangle, labeled pricing deal. A downward pointing arrow connects rectangle 1.3 with rectangle D3. The arrow is labeled inventory change. &#10;&#10;An outward pointing arrow from the right side of the rectangle marked 1.3 connects to a square with sharp edges labeled warehouse. The connecting arrow is labeled pricing list.&#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57487" y="1279559"/>
            <a:ext cx="6324600" cy="5159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p:ph idx="1"/>
          </p:nvPr>
        </p:nvSpPr>
        <p:spPr>
          <a:xfrm>
            <a:off x="457199" y="1481328"/>
            <a:ext cx="3769719" cy="4525963"/>
          </a:xfrm>
        </p:spPr>
        <p:txBody>
          <a:bodyPr/>
          <a:lstStyle/>
          <a:p>
            <a:r>
              <a:rPr lang="en-US" b="1" dirty="0"/>
              <a:t>Step 3: Draw the </a:t>
            </a:r>
            <a:r>
              <a:rPr lang="en-US" b="1" dirty="0" smtClean="0"/>
              <a:t>Lower Level Diagrams</a:t>
            </a:r>
            <a:endParaRPr lang="en-US" b="1" dirty="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21</a:t>
            </a:fld>
            <a:endParaRPr lang="en-US" dirty="0"/>
          </a:p>
        </p:txBody>
      </p:sp>
      <p:sp>
        <p:nvSpPr>
          <p:cNvPr id="2" name="Title 1"/>
          <p:cNvSpPr>
            <a:spLocks noGrp="1"/>
          </p:cNvSpPr>
          <p:nvPr>
            <p:ph type="title"/>
          </p:nvPr>
        </p:nvSpPr>
        <p:spPr/>
        <p:txBody>
          <a:bodyPr rtlCol="0">
            <a:normAutofit/>
          </a:bodyPr>
          <a:lstStyle/>
          <a:p>
            <a:pPr>
              <a:defRPr/>
            </a:pPr>
            <a:r>
              <a:rPr lang="en-US" dirty="0"/>
              <a:t>Creating a Set of DFDs </a:t>
            </a:r>
            <a:r>
              <a:rPr lang="en-US" sz="1300" dirty="0"/>
              <a:t>(Cont</a:t>
            </a:r>
            <a:r>
              <a:rPr lang="en-US" sz="1300" dirty="0" smtClean="0"/>
              <a:t>. 5)</a:t>
            </a:r>
            <a:endParaRPr lang="en-US" sz="1300" b="0" dirty="0" smtClean="0"/>
          </a:p>
        </p:txBody>
      </p:sp>
      <p:sp>
        <p:nvSpPr>
          <p:cNvPr id="8" name="Rectangle 7"/>
          <p:cNvSpPr/>
          <p:nvPr/>
        </p:nvSpPr>
        <p:spPr>
          <a:xfrm>
            <a:off x="214312" y="3710249"/>
            <a:ext cx="2362200" cy="954107"/>
          </a:xfrm>
          <a:prstGeom prst="rect">
            <a:avLst/>
          </a:prstGeom>
        </p:spPr>
        <p:txBody>
          <a:bodyPr wrap="square">
            <a:spAutoFit/>
          </a:bodyPr>
          <a:lstStyle/>
          <a:p>
            <a:r>
              <a:rPr lang="en-US" sz="1400" b="1" dirty="0"/>
              <a:t>FIGURE </a:t>
            </a:r>
            <a:r>
              <a:rPr lang="en-US" sz="1400" b="1" dirty="0" smtClean="0"/>
              <a:t>5-14 </a:t>
            </a:r>
            <a:r>
              <a:rPr lang="en-US" sz="1400" dirty="0"/>
              <a:t>D</a:t>
            </a:r>
            <a:r>
              <a:rPr lang="en-US" sz="1400" dirty="0" smtClean="0"/>
              <a:t>iagram 1 DFD shows details of the FILLORDER process in the order system</a:t>
            </a:r>
            <a:endParaRPr lang="en-US" sz="1400" dirty="0"/>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90007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is figure shows the fill order process without the symbols that connect to data flows entering or leaving FILL ORDER on the context diagram. A downward pointing arrow, labeled order, leads to a rectangle with rounded corners, numbered 1.1 and labeled verify order. To the left of the rectangle 1.1 is an outward pointing arrow , labeled rejected order, leading to a rectangle with rounded corners, numbered 1.2 and labeled prepare reject notice. An upward pointing arrow from this rectangle is labeled order reject notice.&#10;&#10;The rectangle 1.2 is connected with a downward pointing arrow to a flat rectangle with open edges, labeled D2 Customers. The arrow is labeled credit history. An upward pointing arrow labeled, credit status connects to rectangle marked 1.1. &#10;&#10;A downward pointing arrow from rectangle marked 1.1 leads to another rectangle with rounded corners, numbered 1.3 and labeled assemble order. To the left of this rectangle is a flat rectangle with open ends, labeled D3 products. Both rectangles are connected with an outward pointing arrow from the flat rectangle, labeled pricing deal. A downward pointing arrow connects rectangle 1.3 with rectangle D3. The arrow is labeled inventory change.&#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5274" y="1414026"/>
            <a:ext cx="5487758" cy="4300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p:ph idx="1"/>
          </p:nvPr>
        </p:nvSpPr>
        <p:spPr>
          <a:xfrm>
            <a:off x="457200" y="1481328"/>
            <a:ext cx="4114800" cy="4525963"/>
          </a:xfrm>
        </p:spPr>
        <p:txBody>
          <a:bodyPr>
            <a:noAutofit/>
          </a:bodyPr>
          <a:lstStyle/>
          <a:p>
            <a:r>
              <a:rPr lang="en-US" dirty="0"/>
              <a:t>Must use </a:t>
            </a:r>
            <a:r>
              <a:rPr lang="en-US" b="1" dirty="0"/>
              <a:t>leveling </a:t>
            </a:r>
            <a:r>
              <a:rPr lang="en-US" dirty="0"/>
              <a:t>and </a:t>
            </a:r>
            <a:r>
              <a:rPr lang="en-US" b="1" dirty="0"/>
              <a:t>balancing</a:t>
            </a:r>
            <a:r>
              <a:rPr lang="en-US" dirty="0"/>
              <a:t> techniques</a:t>
            </a:r>
          </a:p>
          <a:p>
            <a:r>
              <a:rPr lang="en-US" dirty="0"/>
              <a:t>Leveling examples</a:t>
            </a:r>
          </a:p>
          <a:p>
            <a:pPr lvl="1"/>
            <a:r>
              <a:rPr lang="en-US" dirty="0"/>
              <a:t>Uses a series of increasingly detailed DFDs to describe an information </a:t>
            </a:r>
            <a:r>
              <a:rPr lang="en-US" dirty="0" smtClean="0"/>
              <a:t/>
            </a:r>
            <a:br>
              <a:rPr lang="en-US" dirty="0" smtClean="0"/>
            </a:br>
            <a:r>
              <a:rPr lang="en-US" dirty="0" smtClean="0"/>
              <a:t>system</a:t>
            </a:r>
            <a:endParaRPr lang="en-US" dirty="0"/>
          </a:p>
          <a:p>
            <a:pPr lvl="1"/>
            <a:r>
              <a:rPr lang="en-US" dirty="0"/>
              <a:t>Exploding, partitioning, or decomposing</a:t>
            </a:r>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22</a:t>
            </a:fld>
            <a:endParaRPr lang="en-US" dirty="0"/>
          </a:p>
        </p:txBody>
      </p:sp>
      <p:sp>
        <p:nvSpPr>
          <p:cNvPr id="2" name="Title 1"/>
          <p:cNvSpPr>
            <a:spLocks noGrp="1"/>
          </p:cNvSpPr>
          <p:nvPr>
            <p:ph type="title"/>
          </p:nvPr>
        </p:nvSpPr>
        <p:spPr/>
        <p:txBody>
          <a:bodyPr rtlCol="0">
            <a:normAutofit/>
          </a:bodyPr>
          <a:lstStyle/>
          <a:p>
            <a:pPr>
              <a:defRPr/>
            </a:pPr>
            <a:r>
              <a:rPr lang="en-US" dirty="0"/>
              <a:t>Creating a Set of DFDs </a:t>
            </a:r>
            <a:r>
              <a:rPr lang="en-US" sz="1300" dirty="0"/>
              <a:t>(Cont</a:t>
            </a:r>
            <a:r>
              <a:rPr lang="en-US" sz="1300" dirty="0" smtClean="0"/>
              <a:t>. 6)</a:t>
            </a:r>
            <a:endParaRPr lang="en-US" sz="1300" b="0" dirty="0" smtClean="0"/>
          </a:p>
        </p:txBody>
      </p:sp>
      <p:sp>
        <p:nvSpPr>
          <p:cNvPr id="8" name="Rectangle 7"/>
          <p:cNvSpPr/>
          <p:nvPr/>
        </p:nvSpPr>
        <p:spPr>
          <a:xfrm>
            <a:off x="6211324" y="5048342"/>
            <a:ext cx="2971800" cy="1169551"/>
          </a:xfrm>
          <a:prstGeom prst="rect">
            <a:avLst/>
          </a:prstGeom>
        </p:spPr>
        <p:txBody>
          <a:bodyPr wrap="square">
            <a:spAutoFit/>
          </a:bodyPr>
          <a:lstStyle/>
          <a:p>
            <a:r>
              <a:rPr lang="en-US" sz="1400" b="1" dirty="0"/>
              <a:t>FIGURE </a:t>
            </a:r>
            <a:r>
              <a:rPr lang="en-US" sz="1400" b="1" dirty="0" smtClean="0"/>
              <a:t>5-15 </a:t>
            </a:r>
            <a:r>
              <a:rPr lang="en-US" sz="1400" dirty="0"/>
              <a:t>This diagram does not </a:t>
            </a:r>
            <a:r>
              <a:rPr lang="en-US" sz="1400" dirty="0" smtClean="0"/>
              <a:t>show the </a:t>
            </a:r>
            <a:r>
              <a:rPr lang="en-US" sz="1400" dirty="0"/>
              <a:t>symbols that </a:t>
            </a:r>
            <a:r>
              <a:rPr lang="en-US" sz="1400" dirty="0" smtClean="0"/>
              <a:t>connect </a:t>
            </a:r>
            <a:r>
              <a:rPr lang="en-US" sz="1400" dirty="0"/>
              <a:t>to data flows entering or leaving </a:t>
            </a:r>
            <a:r>
              <a:rPr lang="en-US" sz="1400" dirty="0" smtClean="0"/>
              <a:t>FILL ORDER </a:t>
            </a:r>
            <a:r>
              <a:rPr lang="en-US" sz="1400" dirty="0"/>
              <a:t>on the context diagram</a:t>
            </a:r>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85434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23</a:t>
            </a:fld>
            <a:endParaRPr lang="en-US" dirty="0"/>
          </a:p>
        </p:txBody>
      </p:sp>
      <p:sp>
        <p:nvSpPr>
          <p:cNvPr id="2" name="Title 1"/>
          <p:cNvSpPr>
            <a:spLocks noGrp="1"/>
          </p:cNvSpPr>
          <p:nvPr>
            <p:ph type="title"/>
          </p:nvPr>
        </p:nvSpPr>
        <p:spPr>
          <a:xfrm>
            <a:off x="457200" y="152400"/>
            <a:ext cx="8229600" cy="1143000"/>
          </a:xfrm>
        </p:spPr>
        <p:txBody>
          <a:bodyPr rtlCol="0">
            <a:normAutofit/>
          </a:bodyPr>
          <a:lstStyle/>
          <a:p>
            <a:pPr>
              <a:defRPr/>
            </a:pPr>
            <a:r>
              <a:rPr lang="en-US" dirty="0"/>
              <a:t>Creating a Set of DFDs </a:t>
            </a:r>
            <a:r>
              <a:rPr lang="en-US" sz="1300" dirty="0"/>
              <a:t>(Cont</a:t>
            </a:r>
            <a:r>
              <a:rPr lang="en-US" sz="1300" dirty="0" smtClean="0"/>
              <a:t>. 7)</a:t>
            </a:r>
            <a:endParaRPr lang="en-US" sz="1300" b="0" dirty="0" smtClean="0"/>
          </a:p>
        </p:txBody>
      </p:sp>
      <p:pic>
        <p:nvPicPr>
          <p:cNvPr id="3" name="Picture 2" descr="This figure in two parts. The two parts are placed one below the other. The first part is named is named order system diagram 0 DFD. &#10;&#10;In the center there three rectangles with rounded corners. The rectangles are placed one below the other and numbered one, two, and three. The three rectangles are labeled fill order, create invoice, and apply payment respectively. A dotted line encircles the rectangle labeled apply payment.&#10;&#10;To the left of the first rectangle is a square with sharp edges. The square is labeled customer. An upward pointing arrow from this square, labeled order, leads to the first rectangle. A downward pointing arrow from the first rectangle, labeled order reject invoice, leads to this square. An arrow, labeled invoice, connects the second rectangle to this square. This square is connected to the third rectangle with a downward pointing arrow labeled payment.&#10;&#10;To the right of the first rectangle is a square with sharp edges. The square is labeled warehouse. A downward pointing arrow from the first rectangle, labeled picking list, leads to this square. A downward pointing arrow from this square, labeled completed order, leads to the second rectangle.&#10;&#10;A downward pointing arrow, labeled invoice, from the second rectangle leads to a flat rectangle with open ends, labeled account receivable. The rectangle labeled accounts receivable has a downward pointing arrow, labeled invoice detail, connected to the third rectangle. The third rectangle has an upward pointing arrow labeled payment detail which leads to the rectangle labeled account receivable.&#10;&#10;There are three downward pointing arrows from the third rectangle. Starting from the left first arrow, labeled commission, leads to a square with sharp edges. The square is labeled sales dept.  The second arrow, labeled bank deposit, leads to a square with sharp edges. The square is labeled bank. The third arrow, labeled cash receipt entry, leads to a square with sharp edges. The square is labeled accounting.&#10;&#10;The second part of the diagram is named order system diagram 3DFD. At the top in the center there is a rectangle with curved edges. This rectangle is marked 3.1 and labeled post payment. To the left of this rectangle is a square with sharp edges, labeled customer. The square and the rectangle are connected with an arrow pointing outward from the square. The arrow is labeled payment. To the top right corner of the rectangle is a rectangle with open end, labeled D1 accounts receivable. An outward pointing arrow from the left of this rectangle connects to the rectangle 3.1. The arrow is labeled invoice detail. An outward pointing arrow from right side of rectangle 3.1 connects to the flat rectangle. The arrow is labeled payment detail.&#10;&#10;A downward pointing arrow from rectangle 3.1 connects to a flat rectangle with open ends. The flat rectangle is labeled D4 daily payments. From the left of this rectangle a downward pointing arrow connects to a rectangle with curved edges marked 3.2 and labeled deposit payment. The arrow is labeled daily payment.  A downward pointing arrow from rectangle 3.2 connects to a square with sharp edges labeled bank. The connecting arrow is labeled bank deposit.&#10;&#10;A downward pointing arrow from rectangle D4 connects to a rectangle with curved edges marked 3.2 and labeled deposit payment. The arrow is labeled daily payment.  A downward pointing arrow from rectangle 3.2 connects to a square with sharp edges labeled accounting. The connecting arrow is labeled cash receipts entry.&#10;&#10;A downward pointing arrow from the right side of the rectangle 3.1 connects to a rectangle with curved edges marked 3.4 and labeled pay commission. The arrow is labeled commission earned.  A downward pointing arrow from rectangle 3.4 connects to a square with sharp edges labeled sales rep. The connecting arrow is labeled commission.&#10;&#10;A dotted lined encloses rectangles 3.1, 3.2, 3.3, 3.4, and flat rectangle D4.&#10;To the right side of both the diagrams is a symbol of magnifying lens. This symbol is connected to the dotted lines in both the diagrams through outward pointing arrows.&#10;"/>
          <p:cNvPicPr>
            <a:picLocks noChangeAspect="1"/>
          </p:cNvPicPr>
          <p:nvPr/>
        </p:nvPicPr>
        <p:blipFill>
          <a:blip r:embed="rId3" cstate="print"/>
          <a:stretch>
            <a:fillRect/>
          </a:stretch>
        </p:blipFill>
        <p:spPr>
          <a:xfrm>
            <a:off x="3505200" y="1015988"/>
            <a:ext cx="4042012" cy="5461012"/>
          </a:xfrm>
          <a:prstGeom prst="rect">
            <a:avLst/>
          </a:prstGeom>
        </p:spPr>
      </p:pic>
      <p:sp>
        <p:nvSpPr>
          <p:cNvPr id="9" name="Rectangle 8"/>
          <p:cNvSpPr/>
          <p:nvPr/>
        </p:nvSpPr>
        <p:spPr>
          <a:xfrm>
            <a:off x="76200" y="3886200"/>
            <a:ext cx="3581400" cy="1384995"/>
          </a:xfrm>
          <a:prstGeom prst="rect">
            <a:avLst/>
          </a:prstGeom>
        </p:spPr>
        <p:txBody>
          <a:bodyPr wrap="square">
            <a:spAutoFit/>
          </a:bodyPr>
          <a:lstStyle/>
          <a:p>
            <a:r>
              <a:rPr lang="en-US" sz="1200" b="1" dirty="0"/>
              <a:t>FIGURE </a:t>
            </a:r>
            <a:r>
              <a:rPr lang="en-US" sz="1200" b="1" dirty="0" smtClean="0"/>
              <a:t>5-16 </a:t>
            </a:r>
            <a:r>
              <a:rPr lang="en-US" sz="1200" dirty="0"/>
              <a:t>The order system diagram 0 is shown at the top of the figure, and </a:t>
            </a:r>
            <a:r>
              <a:rPr lang="en-US" sz="1200" dirty="0" smtClean="0"/>
              <a:t>exploded diagram </a:t>
            </a:r>
            <a:r>
              <a:rPr lang="en-US" sz="1200" dirty="0"/>
              <a:t>3 DFD (for the APPLY PAYMENT process) is shown at the bottom. The two DFDs </a:t>
            </a:r>
            <a:r>
              <a:rPr lang="en-US" sz="1200" dirty="0" smtClean="0"/>
              <a:t>are balanced </a:t>
            </a:r>
            <a:r>
              <a:rPr lang="en-US" sz="1200" dirty="0"/>
              <a:t>because the child diagram at the bottom has the same input and output flows as </a:t>
            </a:r>
            <a:r>
              <a:rPr lang="en-US" sz="1200" dirty="0" smtClean="0"/>
              <a:t>the parent </a:t>
            </a:r>
            <a:r>
              <a:rPr lang="en-US" sz="1200" dirty="0"/>
              <a:t>process 3 shown at the </a:t>
            </a:r>
            <a:r>
              <a:rPr lang="en-US" sz="1200" dirty="0" smtClean="0"/>
              <a:t>top</a:t>
            </a:r>
            <a:endParaRPr lang="en-US" sz="1200" dirty="0"/>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3382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24</a:t>
            </a:fld>
            <a:endParaRPr lang="en-US" dirty="0"/>
          </a:p>
        </p:txBody>
      </p:sp>
      <p:sp>
        <p:nvSpPr>
          <p:cNvPr id="2" name="Title 1"/>
          <p:cNvSpPr>
            <a:spLocks noGrp="1"/>
          </p:cNvSpPr>
          <p:nvPr>
            <p:ph type="title"/>
          </p:nvPr>
        </p:nvSpPr>
        <p:spPr/>
        <p:txBody>
          <a:bodyPr rtlCol="0">
            <a:normAutofit/>
          </a:bodyPr>
          <a:lstStyle/>
          <a:p>
            <a:pPr>
              <a:defRPr/>
            </a:pPr>
            <a:r>
              <a:rPr lang="en-US" dirty="0"/>
              <a:t>Creating a Set of DFDs </a:t>
            </a:r>
            <a:r>
              <a:rPr lang="en-US" sz="1300" dirty="0"/>
              <a:t>(Cont</a:t>
            </a:r>
            <a:r>
              <a:rPr lang="en-US" sz="1300" dirty="0" smtClean="0"/>
              <a:t>. 8)</a:t>
            </a:r>
            <a:endParaRPr lang="en-US" sz="1300" b="0" dirty="0" smtClean="0"/>
          </a:p>
        </p:txBody>
      </p:sp>
      <p:sp>
        <p:nvSpPr>
          <p:cNvPr id="8" name="Rectangle 7"/>
          <p:cNvSpPr/>
          <p:nvPr/>
        </p:nvSpPr>
        <p:spPr>
          <a:xfrm>
            <a:off x="381000" y="4552145"/>
            <a:ext cx="3276600" cy="1162855"/>
          </a:xfrm>
          <a:prstGeom prst="rect">
            <a:avLst/>
          </a:prstGeom>
        </p:spPr>
        <p:txBody>
          <a:bodyPr wrap="square">
            <a:spAutoFit/>
          </a:bodyPr>
          <a:lstStyle/>
          <a:p>
            <a:r>
              <a:rPr lang="en-US" sz="1400" b="1" dirty="0"/>
              <a:t>FIGURE </a:t>
            </a:r>
            <a:r>
              <a:rPr lang="en-US" sz="1400" b="1" dirty="0" smtClean="0"/>
              <a:t>5-18 </a:t>
            </a:r>
            <a:r>
              <a:rPr lang="en-US" sz="1400" dirty="0"/>
              <a:t>In the next level of detail, the process 0 black box reveals </a:t>
            </a:r>
            <a:r>
              <a:rPr lang="en-US" sz="1400" dirty="0" smtClean="0"/>
              <a:t>three processes</a:t>
            </a:r>
            <a:r>
              <a:rPr lang="en-US" sz="1400" dirty="0"/>
              <a:t>, two data stores, and four internal data flows — all of which are </a:t>
            </a:r>
            <a:r>
              <a:rPr lang="en-US" sz="1400" dirty="0" smtClean="0"/>
              <a:t>shown inside </a:t>
            </a:r>
            <a:r>
              <a:rPr lang="en-US" sz="1400" dirty="0"/>
              <a:t>the dashed line</a:t>
            </a:r>
          </a:p>
        </p:txBody>
      </p:sp>
      <p:pic>
        <p:nvPicPr>
          <p:cNvPr id="13314" name="Picture 2" descr="In this figure in the center there are two rectangles with curved edges marked 1 and 3 and labeled process 1 and process 3 respectively.&#10;&#10;To the top left corner of the rectangle marked 1 is a square with sharp edges labeled external entity A. An outward pointing arrow from the square, labeled input data flow 1, connects the square to the rectangle marked 1.  A downward pointing arrow from the square, labeled internal data flow 1, connects to a flat rectangle with open end, marked D1 and labeled data store 1. A downward pointing arrow from D1 connects to a rectangle with curved edges marked 2 and labeled process 2. To the bottom left corner of this the rectangle is a square with sharp edges labeled external entity B. An outward pointing arrow from the square, labeled input data flow 2, connects the square to the rectangle in the center. To the bottom right corner of the rectangle is a square with sharp edges labeled external entity D. An outward pointing arrow from the rectangle, labeled output data flow 2, connects the square to the rectangle in the center. &#10;&#10;An upward pointing arrow from rectangle marked 2, connects to a flat rectangle with open end, marked D2 and labeled data store 2. The arrow is labeled internal data flow 4. An upward pointing arrow from D2 connects to rectangle 3 with curved edges, labeled process 3. The arrow is labeled internal data flow 2. To the top right corner of the rectangle 3 is a square with sharp edges labeled external entity C. An outward pointing arrow from the rectangle, labeled output data flow 1, connects the square to the rectangle 3.&#10; A dotted line encloses rectangles 1, 2, 3, and D1 and D2.&#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3972" y="3494074"/>
            <a:ext cx="5023240" cy="2686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descr="This figure is an illustration of parent DFD diagram. In the center there is a rectangle with curved edges. The rectangle is labeled process 0. The rectangle is enclosed in dotted lines. To the top left corner of this this rectangle is a square with sharp edges labeled external entity A. An outward pointing arrow from the square, labeled input data flow 1, connects the square to the rectangle in the center. To the bottom left corner of this the rectangle is a square with sharp edges labeled external entity B. An outward pointing arrow from the square, labeled input data flow 2, connects the square to the rectangle in the center. &#10;&#10;To the top right corner of the rectangle is a square with sharp edges labeled external entity C. An outward pointing arrow from the rectangle, labeled output data flow 1, connects the square to the rectangle in the center.  To the bottom right corner of the rectangle is a square with sharp edges labeled external entity D. An outward pointing arrow from the rectangle, labeled output data flow 2, connects the square to the rectangle in the center. &#10;&#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140725"/>
            <a:ext cx="5201608" cy="2353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5644738" y="2417641"/>
            <a:ext cx="3276600" cy="738664"/>
          </a:xfrm>
          <a:prstGeom prst="rect">
            <a:avLst/>
          </a:prstGeom>
        </p:spPr>
        <p:txBody>
          <a:bodyPr wrap="square">
            <a:spAutoFit/>
          </a:bodyPr>
          <a:lstStyle/>
          <a:p>
            <a:r>
              <a:rPr lang="en-US" sz="1400" b="1" dirty="0"/>
              <a:t>FIGURE </a:t>
            </a:r>
            <a:r>
              <a:rPr lang="en-US" sz="1400" b="1" dirty="0" smtClean="0"/>
              <a:t>5-17 </a:t>
            </a:r>
            <a:r>
              <a:rPr lang="en-US" sz="1400" dirty="0"/>
              <a:t>Example of a parent DFD diagram, showing process 0 as a black box</a:t>
            </a:r>
          </a:p>
        </p:txBody>
      </p:sp>
      <p:sp>
        <p:nvSpPr>
          <p:cNvPr id="9"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37234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4F6CA3-9192-46C9-AAD1-2E4D59A9260C}" type="slidenum">
              <a:rPr lang="en-US"/>
              <a:pPr>
                <a:defRPr/>
              </a:pPr>
              <a:t>25</a:t>
            </a:fld>
            <a:endParaRPr lang="en-US" dirty="0"/>
          </a:p>
        </p:txBody>
      </p:sp>
      <p:sp>
        <p:nvSpPr>
          <p:cNvPr id="56321" name="Title 1"/>
          <p:cNvSpPr>
            <a:spLocks noGrp="1"/>
          </p:cNvSpPr>
          <p:nvPr>
            <p:ph type="title"/>
          </p:nvPr>
        </p:nvSpPr>
        <p:spPr/>
        <p:txBody>
          <a:bodyPr/>
          <a:lstStyle/>
          <a:p>
            <a:pPr eaLnBrk="1" hangingPunct="1"/>
            <a:r>
              <a:rPr lang="en-US" dirty="0" smtClean="0"/>
              <a:t>Chapter Summary</a:t>
            </a:r>
          </a:p>
        </p:txBody>
      </p:sp>
      <p:sp>
        <p:nvSpPr>
          <p:cNvPr id="3" name="Text Placeholder 2"/>
          <p:cNvSpPr>
            <a:spLocks noGrp="1"/>
          </p:cNvSpPr>
          <p:nvPr>
            <p:ph idx="4294967295"/>
          </p:nvPr>
        </p:nvSpPr>
        <p:spPr>
          <a:xfrm>
            <a:off x="457200" y="1481138"/>
            <a:ext cx="8229600" cy="4525962"/>
          </a:xfrm>
        </p:spPr>
        <p:txBody>
          <a:bodyPr rtlCol="0">
            <a:normAutofit/>
          </a:bodyPr>
          <a:lstStyle/>
          <a:p>
            <a:pPr>
              <a:defRPr/>
            </a:pPr>
            <a:r>
              <a:rPr lang="en-US" dirty="0"/>
              <a:t>During data and process modeling, a systems analyst develops graphical models to show how the system transforms data into useful information</a:t>
            </a:r>
          </a:p>
          <a:p>
            <a:pPr>
              <a:defRPr/>
            </a:pPr>
            <a:r>
              <a:rPr lang="en-US" dirty="0"/>
              <a:t>The end product of data and process modeling is a logical model that will support business operations and meet user needs</a:t>
            </a:r>
          </a:p>
          <a:p>
            <a:pPr>
              <a:defRPr/>
            </a:pPr>
            <a:r>
              <a:rPr lang="en-US" dirty="0"/>
              <a:t>Data and process modeling involves three main tools: data flow diagrams, a data dictionary, and process descriptions</a:t>
            </a:r>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r>
              <a:rPr lang="en-US" dirty="0"/>
              <a:t>Data flow diagrams (DFDs) graphically show the movement and transformation of data in the information system</a:t>
            </a:r>
          </a:p>
          <a:p>
            <a:r>
              <a:rPr lang="en-US" dirty="0"/>
              <a:t>DFDs use four symbols</a:t>
            </a:r>
          </a:p>
          <a:p>
            <a:r>
              <a:rPr lang="en-US" dirty="0"/>
              <a:t>A set of DFDs is like a pyramid with the context diagram at the </a:t>
            </a:r>
            <a:r>
              <a:rPr lang="en-US" dirty="0" smtClean="0"/>
              <a:t>top</a:t>
            </a:r>
          </a:p>
          <a:p>
            <a:pPr marL="109728" indent="0">
              <a:buNone/>
            </a:pPr>
            <a:endParaRPr lang="en-US" dirty="0"/>
          </a:p>
        </p:txBody>
      </p:sp>
      <p:sp>
        <p:nvSpPr>
          <p:cNvPr id="6" name="Slide Number Placeholder 5"/>
          <p:cNvSpPr>
            <a:spLocks noGrp="1"/>
          </p:cNvSpPr>
          <p:nvPr>
            <p:ph type="sldNum" sz="quarter" idx="12"/>
          </p:nvPr>
        </p:nvSpPr>
        <p:spPr/>
        <p:txBody>
          <a:bodyPr/>
          <a:lstStyle/>
          <a:p>
            <a:pPr>
              <a:defRPr/>
            </a:pPr>
            <a:fld id="{F0FD7164-DFD5-47FD-8CCF-BCF749ED2AE7}" type="slidenum">
              <a:rPr lang="en-US"/>
              <a:pPr>
                <a:defRPr/>
              </a:pPr>
              <a:t>26</a:t>
            </a:fld>
            <a:endParaRPr lang="en-US" dirty="0"/>
          </a:p>
        </p:txBody>
      </p:sp>
      <p:sp>
        <p:nvSpPr>
          <p:cNvPr id="57345" name="Title 1"/>
          <p:cNvSpPr>
            <a:spLocks noGrp="1"/>
          </p:cNvSpPr>
          <p:nvPr>
            <p:ph type="title"/>
          </p:nvPr>
        </p:nvSpPr>
        <p:spPr/>
        <p:txBody>
          <a:bodyPr/>
          <a:lstStyle/>
          <a:p>
            <a:pPr eaLnBrk="1" hangingPunct="1"/>
            <a:r>
              <a:rPr lang="en-US" dirty="0" smtClean="0"/>
              <a:t>Chapter Summary </a:t>
            </a:r>
            <a:r>
              <a:rPr lang="en-US" sz="1200" dirty="0" smtClean="0"/>
              <a:t>(Cont. 1)</a:t>
            </a:r>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5507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r>
              <a:rPr lang="en-US" dirty="0" smtClean="0"/>
              <a:t>Explain </a:t>
            </a:r>
            <a:r>
              <a:rPr lang="en-US" dirty="0"/>
              <a:t>how to level and balance a set </a:t>
            </a:r>
            <a:r>
              <a:rPr lang="en-US" dirty="0" smtClean="0"/>
              <a:t>of data </a:t>
            </a:r>
            <a:r>
              <a:rPr lang="en-US" dirty="0"/>
              <a:t>flow </a:t>
            </a:r>
            <a:r>
              <a:rPr lang="en-US" dirty="0" smtClean="0"/>
              <a:t>diagrams</a:t>
            </a:r>
            <a:endParaRPr lang="en-US" dirty="0"/>
          </a:p>
        </p:txBody>
      </p:sp>
      <p:sp>
        <p:nvSpPr>
          <p:cNvPr id="6" name="Slide Number Placeholder 5"/>
          <p:cNvSpPr>
            <a:spLocks noGrp="1"/>
          </p:cNvSpPr>
          <p:nvPr>
            <p:ph type="sldNum" sz="quarter" idx="12"/>
          </p:nvPr>
        </p:nvSpPr>
        <p:spPr/>
        <p:txBody>
          <a:bodyPr/>
          <a:lstStyle/>
          <a:p>
            <a:pPr>
              <a:defRPr/>
            </a:pPr>
            <a:fld id="{2A2E474D-0DD9-4CC9-898C-22F9D94C02B6}" type="slidenum">
              <a:rPr lang="en-US"/>
              <a:pPr>
                <a:defRPr/>
              </a:pPr>
              <a:t>3</a:t>
            </a:fld>
            <a:endParaRPr lang="en-US" dirty="0"/>
          </a:p>
        </p:txBody>
      </p:sp>
      <p:sp>
        <p:nvSpPr>
          <p:cNvPr id="17409" name="Title 1"/>
          <p:cNvSpPr>
            <a:spLocks noGrp="1"/>
          </p:cNvSpPr>
          <p:nvPr>
            <p:ph type="title"/>
          </p:nvPr>
        </p:nvSpPr>
        <p:spPr/>
        <p:txBody>
          <a:bodyPr/>
          <a:lstStyle/>
          <a:p>
            <a:pPr eaLnBrk="1" hangingPunct="1"/>
            <a:r>
              <a:rPr lang="en-US" dirty="0" smtClean="0"/>
              <a:t>Chapter Objectives </a:t>
            </a:r>
            <a:r>
              <a:rPr lang="en-US" sz="1200" dirty="0" smtClean="0"/>
              <a:t>(Cont.)</a:t>
            </a:r>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4</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Introduction</a:t>
            </a:r>
          </a:p>
        </p:txBody>
      </p:sp>
      <p:sp>
        <p:nvSpPr>
          <p:cNvPr id="19458" name="Text Placeholder 2"/>
          <p:cNvSpPr>
            <a:spLocks noGrp="1"/>
          </p:cNvSpPr>
          <p:nvPr>
            <p:ph idx="4294967295"/>
          </p:nvPr>
        </p:nvSpPr>
        <p:spPr>
          <a:xfrm>
            <a:off x="457200" y="1481138"/>
            <a:ext cx="8229600" cy="4767262"/>
          </a:xfrm>
        </p:spPr>
        <p:txBody>
          <a:bodyPr>
            <a:normAutofit/>
          </a:bodyPr>
          <a:lstStyle/>
          <a:p>
            <a:r>
              <a:rPr lang="en-US" b="1" dirty="0" smtClean="0"/>
              <a:t>Logical Model</a:t>
            </a:r>
            <a:r>
              <a:rPr lang="en-US" dirty="0" smtClean="0"/>
              <a:t>: Shows what </a:t>
            </a:r>
            <a:r>
              <a:rPr lang="en-US" dirty="0"/>
              <a:t>the system must do, regardless of how it will be implemented physically</a:t>
            </a:r>
            <a:endParaRPr lang="en-US" dirty="0" smtClean="0"/>
          </a:p>
          <a:p>
            <a:r>
              <a:rPr lang="en-US" b="1" dirty="0" smtClean="0"/>
              <a:t>Physical Model</a:t>
            </a:r>
            <a:r>
              <a:rPr lang="en-US" dirty="0" smtClean="0"/>
              <a:t>: Describes </a:t>
            </a:r>
            <a:r>
              <a:rPr lang="en-US" dirty="0"/>
              <a:t>how the </a:t>
            </a:r>
            <a:r>
              <a:rPr lang="en-US" dirty="0" smtClean="0"/>
              <a:t>system will </a:t>
            </a:r>
            <a:r>
              <a:rPr lang="en-US" dirty="0"/>
              <a:t>be constructed</a:t>
            </a:r>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5</a:t>
            </a:fld>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Overview of Data and Process Modeling Tools</a:t>
            </a:r>
          </a:p>
        </p:txBody>
      </p:sp>
      <p:sp>
        <p:nvSpPr>
          <p:cNvPr id="19458" name="Text Placeholder 2"/>
          <p:cNvSpPr>
            <a:spLocks noGrp="1"/>
          </p:cNvSpPr>
          <p:nvPr>
            <p:ph idx="4294967295"/>
          </p:nvPr>
        </p:nvSpPr>
        <p:spPr>
          <a:xfrm>
            <a:off x="457200" y="1524000"/>
            <a:ext cx="8229600" cy="4767262"/>
          </a:xfrm>
        </p:spPr>
        <p:txBody>
          <a:bodyPr>
            <a:normAutofit/>
          </a:bodyPr>
          <a:lstStyle/>
          <a:p>
            <a:r>
              <a:rPr lang="en-US" dirty="0"/>
              <a:t>Systems analysts </a:t>
            </a:r>
            <a:r>
              <a:rPr lang="en-US" dirty="0" smtClean="0"/>
              <a:t>use graphical </a:t>
            </a:r>
            <a:r>
              <a:rPr lang="en-US" dirty="0"/>
              <a:t>techniques to describe an information system</a:t>
            </a:r>
          </a:p>
          <a:p>
            <a:r>
              <a:rPr lang="en-US" dirty="0" smtClean="0"/>
              <a:t>Data </a:t>
            </a:r>
            <a:r>
              <a:rPr lang="en-US" dirty="0"/>
              <a:t>flow diagram (</a:t>
            </a:r>
            <a:r>
              <a:rPr lang="en-US" dirty="0" smtClean="0"/>
              <a:t>DFD) - Uses </a:t>
            </a:r>
            <a:r>
              <a:rPr lang="en-US" dirty="0"/>
              <a:t>various symbols to show how the system transforms input data into useful information</a:t>
            </a:r>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6794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6</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Data Flow Diagrams</a:t>
            </a:r>
          </a:p>
        </p:txBody>
      </p:sp>
      <p:sp>
        <p:nvSpPr>
          <p:cNvPr id="19458" name="Text Placeholder 2"/>
          <p:cNvSpPr>
            <a:spLocks noGrp="1"/>
          </p:cNvSpPr>
          <p:nvPr>
            <p:ph idx="4294967295"/>
          </p:nvPr>
        </p:nvSpPr>
        <p:spPr>
          <a:xfrm>
            <a:off x="457200" y="1467312"/>
            <a:ext cx="8382000" cy="4781088"/>
          </a:xfrm>
        </p:spPr>
        <p:txBody>
          <a:bodyPr>
            <a:normAutofit/>
          </a:bodyPr>
          <a:lstStyle/>
          <a:p>
            <a:r>
              <a:rPr lang="en-US" dirty="0" smtClean="0"/>
              <a:t>A data flow diagram (DFD) shows how </a:t>
            </a:r>
            <a:r>
              <a:rPr lang="en-US" dirty="0"/>
              <a:t>data moves through an information system but does not show program logic or processing steps</a:t>
            </a:r>
          </a:p>
          <a:p>
            <a:r>
              <a:rPr lang="en-US" dirty="0"/>
              <a:t>A set of DFDs provides a logical model that shows what the system does, not how it does it</a:t>
            </a:r>
          </a:p>
        </p:txBody>
      </p:sp>
      <p:sp>
        <p:nvSpPr>
          <p:cNvPr id="5"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0311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7</a:t>
            </a:fld>
            <a:endParaRPr lang="en-US" dirty="0"/>
          </a:p>
        </p:txBody>
      </p:sp>
      <p:sp>
        <p:nvSpPr>
          <p:cNvPr id="2" name="Title 1"/>
          <p:cNvSpPr>
            <a:spLocks noGrp="1"/>
          </p:cNvSpPr>
          <p:nvPr>
            <p:ph type="title"/>
          </p:nvPr>
        </p:nvSpPr>
        <p:spPr/>
        <p:txBody>
          <a:bodyPr rtlCol="0">
            <a:normAutofit/>
          </a:bodyPr>
          <a:lstStyle/>
          <a:p>
            <a:pPr>
              <a:defRPr/>
            </a:pPr>
            <a:r>
              <a:rPr lang="en-US" dirty="0"/>
              <a:t>Data Flow </a:t>
            </a:r>
            <a:r>
              <a:rPr lang="en-US" dirty="0" smtClean="0"/>
              <a:t>Diagrams </a:t>
            </a:r>
            <a:r>
              <a:rPr lang="en-US" sz="1300" dirty="0" smtClean="0"/>
              <a:t>(Cont. 1)</a:t>
            </a:r>
          </a:p>
        </p:txBody>
      </p:sp>
      <p:sp>
        <p:nvSpPr>
          <p:cNvPr id="11" name="Text Placeholder 2"/>
          <p:cNvSpPr>
            <a:spLocks noGrp="1"/>
          </p:cNvSpPr>
          <p:nvPr>
            <p:ph idx="1"/>
          </p:nvPr>
        </p:nvSpPr>
        <p:spPr>
          <a:xfrm>
            <a:off x="228601" y="1295400"/>
            <a:ext cx="8686800" cy="4711891"/>
          </a:xfrm>
        </p:spPr>
        <p:txBody>
          <a:bodyPr rtlCol="0">
            <a:noAutofit/>
          </a:bodyPr>
          <a:lstStyle/>
          <a:p>
            <a:r>
              <a:rPr lang="en-US" dirty="0" smtClean="0"/>
              <a:t>DFD Symbols</a:t>
            </a:r>
          </a:p>
          <a:p>
            <a:pPr lvl="1"/>
            <a:r>
              <a:rPr lang="en-US" dirty="0" smtClean="0"/>
              <a:t>Four basic symbols </a:t>
            </a:r>
            <a:r>
              <a:rPr lang="en-US" dirty="0"/>
              <a:t>represent processes, data flows, data stores, </a:t>
            </a:r>
            <a:r>
              <a:rPr lang="en-US" dirty="0" smtClean="0"/>
              <a:t>and entities</a:t>
            </a:r>
          </a:p>
          <a:p>
            <a:pPr lvl="1"/>
            <a:r>
              <a:rPr lang="en-US" b="1" dirty="0" err="1" smtClean="0"/>
              <a:t>Gane</a:t>
            </a:r>
            <a:r>
              <a:rPr lang="en-US" b="1" dirty="0" smtClean="0"/>
              <a:t> and </a:t>
            </a:r>
            <a:r>
              <a:rPr lang="en-US" b="1" dirty="0" err="1" smtClean="0"/>
              <a:t>Sarson</a:t>
            </a:r>
            <a:r>
              <a:rPr lang="en-US" dirty="0" smtClean="0"/>
              <a:t>:</a:t>
            </a:r>
            <a:r>
              <a:rPr lang="en-US" dirty="0"/>
              <a:t> </a:t>
            </a:r>
            <a:r>
              <a:rPr lang="en-US" dirty="0" smtClean="0"/>
              <a:t>Used </a:t>
            </a:r>
            <a:r>
              <a:rPr lang="en-US" dirty="0"/>
              <a:t>in data </a:t>
            </a:r>
            <a:endParaRPr lang="en-US" dirty="0" smtClean="0"/>
          </a:p>
          <a:p>
            <a:pPr marL="393192" lvl="1" indent="0">
              <a:buNone/>
            </a:pPr>
            <a:r>
              <a:rPr lang="en-US" dirty="0"/>
              <a:t> </a:t>
            </a:r>
            <a:r>
              <a:rPr lang="en-US" dirty="0" smtClean="0"/>
              <a:t> flow diagrams</a:t>
            </a:r>
          </a:p>
          <a:p>
            <a:pPr lvl="2"/>
            <a:r>
              <a:rPr lang="en-US" sz="2000" dirty="0" smtClean="0"/>
              <a:t>Processes</a:t>
            </a:r>
            <a:r>
              <a:rPr lang="en-US" sz="2000" dirty="0"/>
              <a:t>, data flows, </a:t>
            </a:r>
            <a:endParaRPr lang="en-US" sz="2000" dirty="0" smtClean="0"/>
          </a:p>
          <a:p>
            <a:pPr marL="630936" lvl="2" indent="0">
              <a:buNone/>
            </a:pPr>
            <a:r>
              <a:rPr lang="en-US" sz="2000" dirty="0" smtClean="0"/>
              <a:t>  data stores, and </a:t>
            </a:r>
            <a:r>
              <a:rPr lang="en-US" sz="2000" dirty="0"/>
              <a:t>external </a:t>
            </a:r>
            <a:endParaRPr lang="en-US" sz="2000" dirty="0" smtClean="0"/>
          </a:p>
          <a:p>
            <a:pPr marL="630936" lvl="2" indent="0">
              <a:buNone/>
            </a:pPr>
            <a:r>
              <a:rPr lang="en-US" sz="2000" dirty="0"/>
              <a:t> </a:t>
            </a:r>
            <a:r>
              <a:rPr lang="en-US" sz="2000" dirty="0" smtClean="0"/>
              <a:t> entities </a:t>
            </a:r>
            <a:r>
              <a:rPr lang="en-US" sz="2000" dirty="0"/>
              <a:t>all have a unique symbol</a:t>
            </a:r>
            <a:r>
              <a:rPr lang="en-US" sz="2000" dirty="0" smtClean="0"/>
              <a:t> </a:t>
            </a:r>
          </a:p>
          <a:p>
            <a:pPr lvl="1"/>
            <a:r>
              <a:rPr lang="en-US" b="1" dirty="0" smtClean="0"/>
              <a:t>Yourdon</a:t>
            </a:r>
            <a:r>
              <a:rPr lang="en-US" dirty="0" smtClean="0"/>
              <a:t>:</a:t>
            </a:r>
            <a:r>
              <a:rPr lang="en-US" b="1" dirty="0" smtClean="0"/>
              <a:t> </a:t>
            </a:r>
            <a:r>
              <a:rPr lang="en-US" dirty="0" smtClean="0"/>
              <a:t>Used </a:t>
            </a:r>
            <a:r>
              <a:rPr lang="en-US" dirty="0"/>
              <a:t>in data flow </a:t>
            </a:r>
            <a:endParaRPr lang="en-US" dirty="0" smtClean="0"/>
          </a:p>
          <a:p>
            <a:pPr marL="393192" lvl="1" indent="0">
              <a:buNone/>
            </a:pPr>
            <a:r>
              <a:rPr lang="en-US" dirty="0" smtClean="0"/>
              <a:t>  diagrams </a:t>
            </a:r>
          </a:p>
          <a:p>
            <a:pPr lvl="2"/>
            <a:r>
              <a:rPr lang="en-US" sz="2000" dirty="0" smtClean="0"/>
              <a:t>Processes</a:t>
            </a:r>
            <a:r>
              <a:rPr lang="en-US" sz="2000" dirty="0"/>
              <a:t>, </a:t>
            </a:r>
            <a:r>
              <a:rPr lang="en-US" sz="2000" dirty="0" smtClean="0"/>
              <a:t>data </a:t>
            </a:r>
            <a:r>
              <a:rPr lang="en-US" sz="2000" dirty="0"/>
              <a:t>flows, data </a:t>
            </a:r>
            <a:r>
              <a:rPr lang="en-US" sz="2000" dirty="0" smtClean="0"/>
              <a:t>stores, and </a:t>
            </a:r>
            <a:r>
              <a:rPr lang="en-US" sz="2000" dirty="0"/>
              <a:t>external entities each have a unique </a:t>
            </a:r>
            <a:r>
              <a:rPr lang="en-US" sz="2000" dirty="0" smtClean="0"/>
              <a:t>symbol</a:t>
            </a:r>
            <a:br>
              <a:rPr lang="en-US" sz="2000" dirty="0" smtClean="0"/>
            </a:br>
            <a:endParaRPr lang="en-US" sz="2000" dirty="0" smtClean="0"/>
          </a:p>
        </p:txBody>
      </p:sp>
      <p:pic>
        <p:nvPicPr>
          <p:cNvPr id="3" name="Picture 2" descr="This figure has a rectangle labeled Gane and Sarson symbols, symbol names, and Yourdon symbols. Under Gane and Sarson symbols, there is a rectangle with curved edges that is labeled apply payment. Under this rectangle there is an arrow pointing right, it is labeled bank deposit.  Under this arrow there is a rectangle with sharp edges that is labeled students. Under the rectangle there is a square with sharp edges, labeled customer.&#10;Starting from the top, under symbol names, the text reads process, data flow, data store, and external entity.&#10;Under Yourdon symbols, there is a circle that is labeled apply payment. Under this circle there is an arrow pointing right, it is labelled bank deposit.  Under this arrow there is a rectangle with sharp edges that is labeled students. Under the rectangle there is a square with sharp edges, labeled customer.&#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226911"/>
            <a:ext cx="2779872" cy="2420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4886923" y="4686228"/>
            <a:ext cx="4485677" cy="430887"/>
          </a:xfrm>
          <a:prstGeom prst="rect">
            <a:avLst/>
          </a:prstGeom>
        </p:spPr>
        <p:txBody>
          <a:bodyPr wrap="square">
            <a:spAutoFit/>
          </a:bodyPr>
          <a:lstStyle/>
          <a:p>
            <a:r>
              <a:rPr lang="en-US" sz="1100" b="1" dirty="0"/>
              <a:t>FIGURE </a:t>
            </a:r>
            <a:r>
              <a:rPr lang="en-US" sz="1100" b="1" dirty="0" smtClean="0"/>
              <a:t>5-1 </a:t>
            </a:r>
            <a:r>
              <a:rPr lang="en-US" sz="1100" dirty="0"/>
              <a:t>Data flow diagram symbols, symbol names, and examples of the </a:t>
            </a:r>
            <a:r>
              <a:rPr lang="en-US" sz="1100" dirty="0" err="1"/>
              <a:t>Gane</a:t>
            </a:r>
            <a:r>
              <a:rPr lang="en-US" sz="1100" dirty="0"/>
              <a:t> </a:t>
            </a:r>
            <a:r>
              <a:rPr lang="en-US" sz="1100" dirty="0" smtClean="0"/>
              <a:t>and </a:t>
            </a:r>
            <a:r>
              <a:rPr lang="en-US" sz="1100" dirty="0" err="1" smtClean="0"/>
              <a:t>Sarson</a:t>
            </a:r>
            <a:r>
              <a:rPr lang="en-US" sz="1100" dirty="0" smtClean="0"/>
              <a:t> </a:t>
            </a:r>
            <a:r>
              <a:rPr lang="en-US" sz="1100" dirty="0"/>
              <a:t>and Yourdon symbol sets</a:t>
            </a:r>
          </a:p>
        </p:txBody>
      </p: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34744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8</a:t>
            </a:fld>
            <a:endParaRPr lang="en-US" dirty="0"/>
          </a:p>
        </p:txBody>
      </p:sp>
      <p:sp>
        <p:nvSpPr>
          <p:cNvPr id="2" name="Title 1"/>
          <p:cNvSpPr>
            <a:spLocks noGrp="1"/>
          </p:cNvSpPr>
          <p:nvPr>
            <p:ph type="title"/>
          </p:nvPr>
        </p:nvSpPr>
        <p:spPr/>
        <p:txBody>
          <a:bodyPr rtlCol="0">
            <a:normAutofit/>
          </a:bodyPr>
          <a:lstStyle/>
          <a:p>
            <a:pPr>
              <a:defRPr/>
            </a:pPr>
            <a:r>
              <a:rPr lang="en-US" dirty="0"/>
              <a:t>Data Flow </a:t>
            </a:r>
            <a:r>
              <a:rPr lang="en-US" dirty="0" smtClean="0"/>
              <a:t>Diagrams </a:t>
            </a:r>
            <a:r>
              <a:rPr lang="en-US" sz="1300" dirty="0" smtClean="0"/>
              <a:t>(Cont. 2)</a:t>
            </a:r>
          </a:p>
        </p:txBody>
      </p:sp>
      <p:sp>
        <p:nvSpPr>
          <p:cNvPr id="4" name="Rounded Rectangle 3" descr="This slide contains a rectangle with curved edges. The rectangle has a row at the top and it is labeled process symbol. Directly below the header process symbol, following content is given:&#10;• Must have at least one input and at least one output&#10;• Contains business logic that transforms the data&#10;• Process name identifies its function (verb)&#10;• Process number does not signify precedence&#10;• Examples: “apply rent payment” or “calculate commission&#10;• In DFDs, a process symbol can be referred to as a black box&#10;"/>
          <p:cNvSpPr/>
          <p:nvPr/>
        </p:nvSpPr>
        <p:spPr>
          <a:xfrm>
            <a:off x="2667000" y="1447800"/>
            <a:ext cx="41148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Process Symbol</a:t>
            </a:r>
          </a:p>
          <a:p>
            <a:endParaRPr lang="en-US" dirty="0"/>
          </a:p>
          <a:p>
            <a:pPr marL="285750" indent="-285750">
              <a:buFont typeface="Arial" pitchFamily="34" charset="0"/>
              <a:buChar char="•"/>
            </a:pPr>
            <a:r>
              <a:rPr lang="en-US" dirty="0"/>
              <a:t>Must have at least one input and at least one output</a:t>
            </a:r>
          </a:p>
          <a:p>
            <a:pPr marL="285750" indent="-285750">
              <a:buFont typeface="Arial" pitchFamily="34" charset="0"/>
              <a:buChar char="•"/>
            </a:pPr>
            <a:r>
              <a:rPr lang="en-US" dirty="0" smtClean="0"/>
              <a:t>Contains </a:t>
            </a:r>
            <a:r>
              <a:rPr lang="en-US" b="1" dirty="0" smtClean="0"/>
              <a:t>business logic</a:t>
            </a:r>
            <a:r>
              <a:rPr lang="en-US" dirty="0" smtClean="0"/>
              <a:t> that transforms the data</a:t>
            </a:r>
          </a:p>
          <a:p>
            <a:pPr marL="285750" indent="-285750">
              <a:buFont typeface="Arial" pitchFamily="34" charset="0"/>
              <a:buChar char="•"/>
            </a:pPr>
            <a:r>
              <a:rPr lang="en-US" dirty="0" smtClean="0"/>
              <a:t>Process name identifies its function (verb)</a:t>
            </a:r>
          </a:p>
          <a:p>
            <a:pPr marL="285750" indent="-285750">
              <a:buFont typeface="Arial" pitchFamily="34" charset="0"/>
              <a:buChar char="•"/>
            </a:pPr>
            <a:r>
              <a:rPr lang="en-US" dirty="0" smtClean="0"/>
              <a:t>Examples” </a:t>
            </a:r>
            <a:r>
              <a:rPr lang="en-US" dirty="0"/>
              <a:t>: “apply rent payment” or “calculate </a:t>
            </a:r>
            <a:r>
              <a:rPr lang="en-US" dirty="0" smtClean="0"/>
              <a:t>commission</a:t>
            </a:r>
          </a:p>
          <a:p>
            <a:pPr marL="285750" indent="-285750">
              <a:buFont typeface="Arial" pitchFamily="34" charset="0"/>
              <a:buChar char="•"/>
            </a:pPr>
            <a:r>
              <a:rPr lang="en-US" dirty="0"/>
              <a:t>In DFDs, a process symbol can be referred to as a </a:t>
            </a:r>
            <a:r>
              <a:rPr lang="en-US" b="1" dirty="0"/>
              <a:t>black box</a:t>
            </a:r>
            <a:endParaRPr lang="en-US" dirty="0" smtClean="0"/>
          </a:p>
          <a:p>
            <a:pPr marL="285750" indent="-285750" algn="ctr">
              <a:buFont typeface="Arial" pitchFamily="34" charset="0"/>
              <a:buChar char="•"/>
            </a:pPr>
            <a:endParaRPr lang="en-US" dirty="0" smtClean="0"/>
          </a:p>
        </p:txBody>
      </p:sp>
      <p:cxnSp>
        <p:nvCxnSpPr>
          <p:cNvPr id="9" name="Straight Connector 8" descr="This slide depicts a process symbol. It contains a rectangle with curved edges. The rectangle has a row at the top and it is labeled process symbol. Directly below the header process symbol, following content is given:&#10;• Must have at least one input and at least one output&#10;• Contains business logic that transforms the data&#10;• Process name identifies its function (verb)&#10;• Process number does not signify precedence&#10;• Examples: “apply rent payment” or “calculate commission&#10;• In DFDs, a process symbol can be referred to as a black box&#10;"/>
          <p:cNvCxnSpPr/>
          <p:nvPr/>
        </p:nvCxnSpPr>
        <p:spPr>
          <a:xfrm>
            <a:off x="2667000" y="2133600"/>
            <a:ext cx="411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0583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9</a:t>
            </a:fld>
            <a:endParaRPr lang="en-US" dirty="0"/>
          </a:p>
        </p:txBody>
      </p:sp>
      <p:sp>
        <p:nvSpPr>
          <p:cNvPr id="2" name="Title 1"/>
          <p:cNvSpPr>
            <a:spLocks noGrp="1"/>
          </p:cNvSpPr>
          <p:nvPr>
            <p:ph type="title"/>
          </p:nvPr>
        </p:nvSpPr>
        <p:spPr/>
        <p:txBody>
          <a:bodyPr rtlCol="0">
            <a:normAutofit/>
          </a:bodyPr>
          <a:lstStyle/>
          <a:p>
            <a:pPr>
              <a:defRPr/>
            </a:pPr>
            <a:r>
              <a:rPr lang="en-US" dirty="0"/>
              <a:t>Data Flow </a:t>
            </a:r>
            <a:r>
              <a:rPr lang="en-US" dirty="0" smtClean="0"/>
              <a:t>Diagrams </a:t>
            </a:r>
            <a:r>
              <a:rPr lang="en-US" sz="1300" dirty="0" smtClean="0"/>
              <a:t>(Cont. 3)</a:t>
            </a:r>
          </a:p>
        </p:txBody>
      </p:sp>
      <p:pic>
        <p:nvPicPr>
          <p:cNvPr id="2050" name="Picture 2" descr="This figure has five rectangles with curved edges. First three rectangles are placed one below the other. The fourth and the fifth rectangles are placed below the third rectangle and adjacent to each other.  All rectangles have unidirectional arrows on the either side. The arrows are pointing towards right hand side.&#10;The first rectangle is labeled create invoice. The arrow on the left is labeled services performed and the arrow to the right is labeled invoice. The second rectangle is labeled grade student work. The arrow to the left is labeled submitted work and there are two arrows to the right, the upper arrow is labeled graded work and the lower arrow is labeled student grade. The third rectangle is labeled calculate gross pay. There are two arrows to the left, the upper arrow is labeled hours worked and the lower arrow is labeled pay rate. The arrow to the right is labeled gross pay. The fourth reactangle is labeled verify order. The arrow to the left is labeled order and the arrow to the right is labeled accepted order. At the end of this arrow there is fifth rectangle which is labeled assemble order. The arrow to the right is labeled inventory change. In the left side of the figure there is  a curly bracket. This bracket is labeled correct.&#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76400"/>
            <a:ext cx="4457700" cy="4091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467225" y="1752600"/>
            <a:ext cx="4572000" cy="2354491"/>
          </a:xfrm>
          <a:prstGeom prst="rect">
            <a:avLst/>
          </a:prstGeom>
        </p:spPr>
        <p:txBody>
          <a:bodyPr>
            <a:spAutoFit/>
          </a:bodyPr>
          <a:lstStyle/>
          <a:p>
            <a:pPr marL="365760" indent="-256032">
              <a:spcBef>
                <a:spcPts val="400"/>
              </a:spcBef>
              <a:spcAft>
                <a:spcPts val="0"/>
              </a:spcAft>
              <a:buClr>
                <a:schemeClr val="accent1"/>
              </a:buClr>
              <a:buSzPct val="68000"/>
              <a:buFont typeface="Wingdings 3"/>
              <a:buChar char=""/>
            </a:pPr>
            <a:r>
              <a:rPr lang="en-US" sz="2700" b="1" dirty="0">
                <a:latin typeface="+mn-lt"/>
              </a:rPr>
              <a:t>Data F</a:t>
            </a:r>
            <a:r>
              <a:rPr lang="en-US" sz="2700" b="1" dirty="0" smtClean="0">
                <a:latin typeface="+mn-lt"/>
              </a:rPr>
              <a:t>low Symbol</a:t>
            </a:r>
            <a:endParaRPr lang="en-US" sz="2700" b="1" dirty="0">
              <a:latin typeface="+mn-lt"/>
            </a:endParaRPr>
          </a:p>
          <a:p>
            <a:pPr marL="621792" lvl="1" indent="-228600">
              <a:spcBef>
                <a:spcPts val="324"/>
              </a:spcBef>
              <a:buClr>
                <a:schemeClr val="accent1"/>
              </a:buClr>
              <a:buFont typeface="Verdana"/>
              <a:buChar char="◦"/>
            </a:pPr>
            <a:r>
              <a:rPr lang="en-US" sz="2300" dirty="0">
                <a:latin typeface="+mn-lt"/>
              </a:rPr>
              <a:t>Represents one or more data items</a:t>
            </a:r>
          </a:p>
          <a:p>
            <a:pPr marL="621792" lvl="1" indent="-228600">
              <a:spcBef>
                <a:spcPts val="324"/>
              </a:spcBef>
              <a:buClr>
                <a:schemeClr val="accent1"/>
              </a:buClr>
              <a:buFont typeface="Verdana"/>
              <a:buChar char="◦"/>
            </a:pPr>
            <a:r>
              <a:rPr lang="en-US" sz="2300" dirty="0">
                <a:latin typeface="+mn-lt"/>
              </a:rPr>
              <a:t>The symbol for a data flow is a line with a single or double </a:t>
            </a:r>
            <a:r>
              <a:rPr lang="en-US" sz="2300" dirty="0" smtClean="0">
                <a:latin typeface="+mn-lt"/>
              </a:rPr>
              <a:t>arrowhead</a:t>
            </a:r>
            <a:endParaRPr lang="en-US" sz="2300" dirty="0">
              <a:latin typeface="+mn-lt"/>
            </a:endParaRPr>
          </a:p>
        </p:txBody>
      </p:sp>
      <p:sp>
        <p:nvSpPr>
          <p:cNvPr id="8" name="Rectangle 7"/>
          <p:cNvSpPr/>
          <p:nvPr/>
        </p:nvSpPr>
        <p:spPr>
          <a:xfrm>
            <a:off x="1219200" y="5779988"/>
            <a:ext cx="6934200" cy="307777"/>
          </a:xfrm>
          <a:prstGeom prst="rect">
            <a:avLst/>
          </a:prstGeom>
        </p:spPr>
        <p:txBody>
          <a:bodyPr wrap="square">
            <a:spAutoFit/>
          </a:bodyPr>
          <a:lstStyle/>
          <a:p>
            <a:r>
              <a:rPr lang="en-US" sz="1400" b="1" dirty="0"/>
              <a:t>FIGURE </a:t>
            </a:r>
            <a:r>
              <a:rPr lang="en-US" sz="1400" b="1" dirty="0" smtClean="0"/>
              <a:t>5-3 </a:t>
            </a:r>
            <a:r>
              <a:rPr lang="en-US" sz="1400" dirty="0"/>
              <a:t>Examples of correct combinations of data flow and process symbols</a:t>
            </a:r>
          </a:p>
        </p:txBody>
      </p:sp>
      <p:sp>
        <p:nvSpPr>
          <p:cNvPr id="10" name="Footer Placeholder 1"/>
          <p:cNvSpPr>
            <a:spLocks noGrp="1"/>
          </p:cNvSpPr>
          <p:nvPr/>
        </p:nvSpPr>
        <p:spPr>
          <a:xfrm>
            <a:off x="4226919" y="6457618"/>
            <a:ext cx="4759241" cy="365125"/>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2243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2504</TotalTime>
  <Words>2224</Words>
  <Application>Microsoft Office PowerPoint</Application>
  <PresentationFormat>On-screen Show (4:3)</PresentationFormat>
  <Paragraphs>196</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Systems Analysis and Design  11th Edition</vt:lpstr>
      <vt:lpstr>Chapter Objectives </vt:lpstr>
      <vt:lpstr>Chapter Objectives (Cont.)</vt:lpstr>
      <vt:lpstr>Introduction</vt:lpstr>
      <vt:lpstr>Overview of Data and Process Modeling Tools</vt:lpstr>
      <vt:lpstr>Data Flow Diagrams</vt:lpstr>
      <vt:lpstr>Data Flow Diagrams (Cont. 1)</vt:lpstr>
      <vt:lpstr>Data Flow Diagrams (Cont. 2)</vt:lpstr>
      <vt:lpstr>Data Flow Diagrams (Cont. 3)</vt:lpstr>
      <vt:lpstr>Data Flow Diagrams (Cont. 4)</vt:lpstr>
      <vt:lpstr>Data Flow Diagrams (Cont. 5)</vt:lpstr>
      <vt:lpstr>Data Flow Diagrams (Cont. 6)</vt:lpstr>
      <vt:lpstr>Data Flow Diagrams (Cont. 7)</vt:lpstr>
      <vt:lpstr>Data Flow Diagrams (Cont. 8)</vt:lpstr>
      <vt:lpstr>Data Flow Diagrams (Cont. 9)</vt:lpstr>
      <vt:lpstr>Creating a Set of DFDs</vt:lpstr>
      <vt:lpstr>Creating a Set of DFDs (Cont. 1)</vt:lpstr>
      <vt:lpstr>Creating a Set of DFDs (Cont.2)</vt:lpstr>
      <vt:lpstr>Creating a Set of DFDs (Cont. 3)</vt:lpstr>
      <vt:lpstr>Creating a Set of DFDs (Cont. 4)</vt:lpstr>
      <vt:lpstr>Creating a Set of DFDs (Cont. 5)</vt:lpstr>
      <vt:lpstr>Creating a Set of DFDs (Cont. 6)</vt:lpstr>
      <vt:lpstr>Creating a Set of DFDs (Cont. 7)</vt:lpstr>
      <vt:lpstr>Creating a Set of DFDs (Cont. 8)</vt:lpstr>
      <vt:lpstr>Chapter Summary</vt:lpstr>
      <vt:lpstr>Chapter Summary (Cont.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ksu</cp:lastModifiedBy>
  <cp:revision>225</cp:revision>
  <dcterms:created xsi:type="dcterms:W3CDTF">2009-02-03T18:32:10Z</dcterms:created>
  <dcterms:modified xsi:type="dcterms:W3CDTF">2019-10-08T04:26:12Z</dcterms:modified>
</cp:coreProperties>
</file>