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0"/>
  </p:notesMasterIdLst>
  <p:sldIdLst>
    <p:sldId id="256" r:id="rId2"/>
    <p:sldId id="257" r:id="rId3"/>
    <p:sldId id="259" r:id="rId4"/>
    <p:sldId id="264" r:id="rId5"/>
    <p:sldId id="270" r:id="rId6"/>
    <p:sldId id="274" r:id="rId7"/>
    <p:sldId id="282" r:id="rId8"/>
    <p:sldId id="325" r:id="rId9"/>
    <p:sldId id="326" r:id="rId10"/>
    <p:sldId id="360" r:id="rId11"/>
    <p:sldId id="285" r:id="rId12"/>
    <p:sldId id="361" r:id="rId13"/>
    <p:sldId id="362" r:id="rId14"/>
    <p:sldId id="363" r:id="rId15"/>
    <p:sldId id="364" r:id="rId16"/>
    <p:sldId id="365" r:id="rId17"/>
    <p:sldId id="382" r:id="rId18"/>
    <p:sldId id="38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792" autoAdjust="0"/>
  </p:normalViewPr>
  <p:slideViewPr>
    <p:cSldViewPr>
      <p:cViewPr>
        <p:scale>
          <a:sx n="67" d="100"/>
          <a:sy n="67" d="100"/>
        </p:scale>
        <p:origin x="-741"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8900CCD-8A10-4D49-BB79-792FE2AD7547}" type="datetimeFigureOut">
              <a:rPr lang="en-US"/>
              <a:pPr>
                <a:defRPr/>
              </a:pPr>
              <a:t>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D8EF7D4-693D-4308-8526-5D7856EBEEC3}" type="slidenum">
              <a:rPr lang="en-US"/>
              <a:pPr>
                <a:defRPr/>
              </a:pPr>
              <a:t>‹#›</a:t>
            </a:fld>
            <a:endParaRPr lang="en-US"/>
          </a:p>
        </p:txBody>
      </p:sp>
    </p:spTree>
    <p:extLst>
      <p:ext uri="{BB962C8B-B14F-4D97-AF65-F5344CB8AC3E}">
        <p14:creationId xmlns:p14="http://schemas.microsoft.com/office/powerpoint/2010/main" val="4258081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a:t>
            </a:fld>
            <a:endParaRPr lang="en-US"/>
          </a:p>
        </p:txBody>
      </p:sp>
    </p:spTree>
    <p:extLst>
      <p:ext uri="{BB962C8B-B14F-4D97-AF65-F5344CB8AC3E}">
        <p14:creationId xmlns:p14="http://schemas.microsoft.com/office/powerpoint/2010/main" val="1035541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10</a:t>
            </a:fld>
            <a:endParaRPr lang="en-US"/>
          </a:p>
        </p:txBody>
      </p:sp>
    </p:spTree>
    <p:extLst>
      <p:ext uri="{BB962C8B-B14F-4D97-AF65-F5344CB8AC3E}">
        <p14:creationId xmlns:p14="http://schemas.microsoft.com/office/powerpoint/2010/main" val="1236556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11</a:t>
            </a:fld>
            <a:endParaRPr lang="en-US"/>
          </a:p>
        </p:txBody>
      </p:sp>
    </p:spTree>
    <p:extLst>
      <p:ext uri="{BB962C8B-B14F-4D97-AF65-F5344CB8AC3E}">
        <p14:creationId xmlns:p14="http://schemas.microsoft.com/office/powerpoint/2010/main" val="330293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12</a:t>
            </a:fld>
            <a:endParaRPr lang="en-US"/>
          </a:p>
        </p:txBody>
      </p:sp>
    </p:spTree>
    <p:extLst>
      <p:ext uri="{BB962C8B-B14F-4D97-AF65-F5344CB8AC3E}">
        <p14:creationId xmlns:p14="http://schemas.microsoft.com/office/powerpoint/2010/main" val="1671038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13</a:t>
            </a:fld>
            <a:endParaRPr lang="en-US"/>
          </a:p>
        </p:txBody>
      </p:sp>
    </p:spTree>
    <p:extLst>
      <p:ext uri="{BB962C8B-B14F-4D97-AF65-F5344CB8AC3E}">
        <p14:creationId xmlns:p14="http://schemas.microsoft.com/office/powerpoint/2010/main" val="84539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14</a:t>
            </a:fld>
            <a:endParaRPr lang="en-US"/>
          </a:p>
        </p:txBody>
      </p:sp>
    </p:spTree>
    <p:extLst>
      <p:ext uri="{BB962C8B-B14F-4D97-AF65-F5344CB8AC3E}">
        <p14:creationId xmlns:p14="http://schemas.microsoft.com/office/powerpoint/2010/main" val="2434436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15</a:t>
            </a:fld>
            <a:endParaRPr lang="en-US"/>
          </a:p>
        </p:txBody>
      </p:sp>
    </p:spTree>
    <p:extLst>
      <p:ext uri="{BB962C8B-B14F-4D97-AF65-F5344CB8AC3E}">
        <p14:creationId xmlns:p14="http://schemas.microsoft.com/office/powerpoint/2010/main" val="3153289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16</a:t>
            </a:fld>
            <a:endParaRPr lang="en-US"/>
          </a:p>
        </p:txBody>
      </p:sp>
    </p:spTree>
    <p:extLst>
      <p:ext uri="{BB962C8B-B14F-4D97-AF65-F5344CB8AC3E}">
        <p14:creationId xmlns:p14="http://schemas.microsoft.com/office/powerpoint/2010/main" val="2094068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17</a:t>
            </a:fld>
            <a:endParaRPr lang="en-US"/>
          </a:p>
        </p:txBody>
      </p:sp>
    </p:spTree>
    <p:extLst>
      <p:ext uri="{BB962C8B-B14F-4D97-AF65-F5344CB8AC3E}">
        <p14:creationId xmlns:p14="http://schemas.microsoft.com/office/powerpoint/2010/main" val="1532413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18</a:t>
            </a:fld>
            <a:endParaRPr lang="en-US"/>
          </a:p>
        </p:txBody>
      </p:sp>
    </p:spTree>
    <p:extLst>
      <p:ext uri="{BB962C8B-B14F-4D97-AF65-F5344CB8AC3E}">
        <p14:creationId xmlns:p14="http://schemas.microsoft.com/office/powerpoint/2010/main" val="3043059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2</a:t>
            </a:fld>
            <a:endParaRPr lang="en-US"/>
          </a:p>
        </p:txBody>
      </p:sp>
    </p:spTree>
    <p:extLst>
      <p:ext uri="{BB962C8B-B14F-4D97-AF65-F5344CB8AC3E}">
        <p14:creationId xmlns:p14="http://schemas.microsoft.com/office/powerpoint/2010/main" val="303439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3</a:t>
            </a:fld>
            <a:endParaRPr lang="en-US"/>
          </a:p>
        </p:txBody>
      </p:sp>
    </p:spTree>
    <p:extLst>
      <p:ext uri="{BB962C8B-B14F-4D97-AF65-F5344CB8AC3E}">
        <p14:creationId xmlns:p14="http://schemas.microsoft.com/office/powerpoint/2010/main" val="3268013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a:t>
            </a:r>
            <a:r>
              <a:rPr lang="en-US" baseline="0" dirty="0" smtClean="0"/>
              <a:t> online for business case sample and compare.</a:t>
            </a:r>
          </a:p>
          <a:p>
            <a:r>
              <a:rPr lang="en-US" baseline="0" dirty="0" smtClean="0"/>
              <a:t>Will we suffer productivity loss during the transition process? </a:t>
            </a:r>
          </a:p>
          <a:p>
            <a:r>
              <a:rPr lang="en-US" baseline="0" dirty="0" smtClean="0"/>
              <a:t>How this solution address key </a:t>
            </a:r>
            <a:r>
              <a:rPr lang="en-US" baseline="0" smtClean="0"/>
              <a:t>business issue </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4</a:t>
            </a:fld>
            <a:endParaRPr lang="en-US"/>
          </a:p>
        </p:txBody>
      </p:sp>
    </p:spTree>
    <p:extLst>
      <p:ext uri="{BB962C8B-B14F-4D97-AF65-F5344CB8AC3E}">
        <p14:creationId xmlns:p14="http://schemas.microsoft.com/office/powerpoint/2010/main" val="727387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5</a:t>
            </a:fld>
            <a:endParaRPr lang="en-US"/>
          </a:p>
        </p:txBody>
      </p:sp>
    </p:spTree>
    <p:extLst>
      <p:ext uri="{BB962C8B-B14F-4D97-AF65-F5344CB8AC3E}">
        <p14:creationId xmlns:p14="http://schemas.microsoft.com/office/powerpoint/2010/main" val="217914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6</a:t>
            </a:fld>
            <a:endParaRPr lang="en-US"/>
          </a:p>
        </p:txBody>
      </p:sp>
    </p:spTree>
    <p:extLst>
      <p:ext uri="{BB962C8B-B14F-4D97-AF65-F5344CB8AC3E}">
        <p14:creationId xmlns:p14="http://schemas.microsoft.com/office/powerpoint/2010/main" val="4050627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7</a:t>
            </a:fld>
            <a:endParaRPr lang="en-US"/>
          </a:p>
        </p:txBody>
      </p:sp>
    </p:spTree>
    <p:extLst>
      <p:ext uri="{BB962C8B-B14F-4D97-AF65-F5344CB8AC3E}">
        <p14:creationId xmlns:p14="http://schemas.microsoft.com/office/powerpoint/2010/main" val="3966792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8</a:t>
            </a:fld>
            <a:endParaRPr lang="en-US"/>
          </a:p>
        </p:txBody>
      </p:sp>
    </p:spTree>
    <p:extLst>
      <p:ext uri="{BB962C8B-B14F-4D97-AF65-F5344CB8AC3E}">
        <p14:creationId xmlns:p14="http://schemas.microsoft.com/office/powerpoint/2010/main" val="398685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9</a:t>
            </a:fld>
            <a:endParaRPr lang="en-US"/>
          </a:p>
        </p:txBody>
      </p:sp>
    </p:spTree>
    <p:extLst>
      <p:ext uri="{BB962C8B-B14F-4D97-AF65-F5344CB8AC3E}">
        <p14:creationId xmlns:p14="http://schemas.microsoft.com/office/powerpoint/2010/main" val="555528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9C7DC90-A538-4D3C-9401-92C2D8DD97AE}" type="datetime1">
              <a:rPr lang="en-US" smtClean="0"/>
              <a:pPr>
                <a:defRPr/>
              </a:pPr>
              <a:t>1/19/2019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79199C9-98F9-422D-8DB5-945D31ACEA8F}" type="slidenum">
              <a:rPr lang="en-US" smtClean="0"/>
              <a:pPr>
                <a:defRPr/>
              </a:pPr>
              <a:t>‹#›</a:t>
            </a:fld>
            <a:endParaRPr lang="en-US"/>
          </a:p>
        </p:txBody>
      </p:sp>
      <p:pic>
        <p:nvPicPr>
          <p:cNvPr id="13" name="Picture 5" descr="Cengage.gif"/>
          <p:cNvPicPr>
            <a:picLocks noChangeAspect="1"/>
          </p:cNvPicPr>
          <p:nvPr userDrawn="1"/>
        </p:nvPicPr>
        <p:blipFill>
          <a:blip r:embed="rId3" cstate="print"/>
          <a:srcRect/>
          <a:stretch>
            <a:fillRect/>
          </a:stretch>
        </p:blipFill>
        <p:spPr bwMode="auto">
          <a:xfrm>
            <a:off x="0" y="0"/>
            <a:ext cx="1597025" cy="942975"/>
          </a:xfrm>
          <a:prstGeom prst="rect">
            <a:avLst/>
          </a:prstGeom>
          <a:noFill/>
          <a:ln w="9525">
            <a:noFill/>
            <a:miter lim="800000"/>
            <a:headEnd/>
            <a:tailEnd/>
          </a:ln>
        </p:spPr>
      </p:pic>
      <p:pic>
        <p:nvPicPr>
          <p:cNvPr id="14" name="Picture 2" descr="C:\renger\SADProject\SAD_New\new\SAD 9e_Home Page_Template_files\slide0001_image006.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58000" y="3962400"/>
            <a:ext cx="2286000"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BE16E6E-BC5F-40BA-8EF2-F72E2EF6898B}" type="datetime1">
              <a:rPr lang="en-US" smtClean="0"/>
              <a:pPr>
                <a:defRPr/>
              </a:pPr>
              <a:t>1/19/2019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FF7A705-15A9-4FB3-BB83-4414C5BD27E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296201B-5135-4C7A-B164-D207B1FBBDD2}" type="datetime1">
              <a:rPr lang="en-US" smtClean="0"/>
              <a:pPr>
                <a:defRPr/>
              </a:pPr>
              <a:t>1/19/2019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1824122-7DA4-439C-8E1C-2685A4CDC0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6499632-BA1C-411F-BC01-932C63E5E55C}" type="datetime1">
              <a:rPr lang="en-US" smtClean="0"/>
              <a:pPr>
                <a:defRPr/>
              </a:pPr>
              <a:t>1/19/2019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B9CF567-92F2-4868-AE5F-6064AF3DA26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B5295DC0-BDF4-4946-95FC-61C4F2C15E4D}" type="datetime1">
              <a:rPr lang="en-US" smtClean="0"/>
              <a:pPr>
                <a:defRPr/>
              </a:pPr>
              <a:t>1/19/2019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D2CAABE-7C30-4EA4-B5F3-01358C5E740E}"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5F46BC3-41DA-4098-8CA3-5AE4500AA7C8}" type="datetime1">
              <a:rPr lang="en-US" smtClean="0"/>
              <a:pPr>
                <a:defRPr/>
              </a:pPr>
              <a:t>1/19/2019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045C1710-DF5A-49B1-AD3F-FCC479A1A2A8}"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5733D5C7-06BD-4A57-9316-AFFC05FB9A2D}" type="datetime1">
              <a:rPr lang="en-US" smtClean="0"/>
              <a:pPr>
                <a:defRPr/>
              </a:pPr>
              <a:t>1/19/2019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86D10E8-0367-4E5D-9E4A-DD9E1662923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05B6098F-756C-4371-8629-D7887CAE58D3}" type="datetime1">
              <a:rPr lang="en-US" smtClean="0"/>
              <a:pPr>
                <a:defRPr/>
              </a:pPr>
              <a:t>1/19/2019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74182478-D854-4386-B19D-338899BFC4A3}"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DBF1234E-A55B-461F-95E4-6E9D08D8F588}" type="datetime1">
              <a:rPr lang="en-US" smtClean="0"/>
              <a:pPr>
                <a:defRPr/>
              </a:pPr>
              <a:t>1/19/2019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D3A6B547-B69A-4B3E-824B-F8B9F77F30B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57B0C22D-B331-43E5-B1B9-EFA38C5EA6F6}" type="datetime1">
              <a:rPr lang="en-US" smtClean="0"/>
              <a:pPr>
                <a:defRPr/>
              </a:pPr>
              <a:t>1/19/2019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5D84466-CB37-49EF-9CF4-ADD313A8598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EFE5778-8BFC-4536-9703-0D28E9F70237}" type="datetime1">
              <a:rPr lang="en-US" smtClean="0"/>
              <a:pPr>
                <a:defRPr/>
              </a:pPr>
              <a:t>1/19/2019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20B8259-93AD-49B5-837E-5FA1F175561B}"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B41E24F9-DA40-43C1-89CE-AAA16B93C677}" type="datetime1">
              <a:rPr lang="en-US" smtClean="0"/>
              <a:pPr>
                <a:defRPr/>
              </a:pPr>
              <a:t>1/19/2019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A966EB8-3645-45BA-B837-242CADC3AE9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pPr eaLnBrk="1" hangingPunct="1"/>
            <a:r>
              <a:rPr lang="en-US" dirty="0" smtClean="0"/>
              <a:t>Systems Analysis and Design 11</a:t>
            </a:r>
            <a:r>
              <a:rPr lang="en-US" baseline="30000" dirty="0" smtClean="0"/>
              <a:t>th</a:t>
            </a:r>
            <a:r>
              <a:rPr lang="en-US" dirty="0" smtClean="0"/>
              <a:t> Edition</a:t>
            </a:r>
          </a:p>
        </p:txBody>
      </p:sp>
      <p:sp>
        <p:nvSpPr>
          <p:cNvPr id="15362" name="Subtitle 2"/>
          <p:cNvSpPr>
            <a:spLocks noGrp="1"/>
          </p:cNvSpPr>
          <p:nvPr>
            <p:ph type="body" idx="1"/>
          </p:nvPr>
        </p:nvSpPr>
        <p:spPr>
          <a:xfrm>
            <a:off x="4038600" y="2895600"/>
            <a:ext cx="5135880" cy="1491000"/>
          </a:xfrm>
        </p:spPr>
        <p:txBody>
          <a:bodyPr/>
          <a:lstStyle/>
          <a:p>
            <a:pPr eaLnBrk="1" hangingPunct="1"/>
            <a:r>
              <a:rPr lang="en-US" smtClean="0"/>
              <a:t>Chapter 2</a:t>
            </a:r>
          </a:p>
          <a:p>
            <a:pPr eaLnBrk="1" hangingPunct="1"/>
            <a:r>
              <a:rPr lang="en-US" smtClean="0">
                <a:solidFill>
                  <a:schemeClr val="tx1"/>
                </a:solidFill>
              </a:rPr>
              <a:t>Analyzing the Business Case</a:t>
            </a:r>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2"/>
          <p:cNvSpPr>
            <a:spLocks noGrp="1"/>
          </p:cNvSpPr>
          <p:nvPr>
            <p:ph sz="half" idx="1"/>
          </p:nvPr>
        </p:nvSpPr>
        <p:spPr>
          <a:xfrm>
            <a:off x="457200" y="1481328"/>
            <a:ext cx="7959641" cy="4525963"/>
          </a:xfrm>
        </p:spPr>
        <p:txBody>
          <a:bodyPr>
            <a:noAutofit/>
          </a:bodyPr>
          <a:lstStyle/>
          <a:p>
            <a:r>
              <a:rPr lang="en-US" sz="2700" dirty="0" smtClean="0"/>
              <a:t>Feasibility studies can be simple or exhaustive</a:t>
            </a:r>
          </a:p>
          <a:p>
            <a:r>
              <a:rPr lang="en-US" sz="2700" dirty="0" smtClean="0"/>
              <a:t>Effort required depends on the nature of the request</a:t>
            </a:r>
          </a:p>
          <a:p>
            <a:r>
              <a:rPr lang="en-US" sz="2700" dirty="0" smtClean="0"/>
              <a:t>Initial fact-finding involves:</a:t>
            </a:r>
          </a:p>
          <a:p>
            <a:pPr lvl="1"/>
            <a:r>
              <a:rPr lang="en-US" sz="2300" dirty="0" smtClean="0"/>
              <a:t>Studying organizational charts</a:t>
            </a:r>
          </a:p>
          <a:p>
            <a:pPr lvl="1"/>
            <a:r>
              <a:rPr lang="en-US" sz="2300" dirty="0" smtClean="0"/>
              <a:t>Performing interviews</a:t>
            </a:r>
          </a:p>
          <a:p>
            <a:pPr lvl="1"/>
            <a:r>
              <a:rPr lang="en-US" sz="2300" dirty="0" smtClean="0"/>
              <a:t>Reviewing current documentation</a:t>
            </a:r>
          </a:p>
          <a:p>
            <a:pPr lvl="1"/>
            <a:r>
              <a:rPr lang="en-US" sz="2300" dirty="0" smtClean="0"/>
              <a:t>Observing operations</a:t>
            </a:r>
          </a:p>
          <a:p>
            <a:pPr lvl="1"/>
            <a:r>
              <a:rPr lang="en-US" sz="2300" dirty="0" smtClean="0"/>
              <a:t>Surveying users</a:t>
            </a:r>
          </a:p>
        </p:txBody>
      </p:sp>
      <p:sp>
        <p:nvSpPr>
          <p:cNvPr id="6" name="Slide Number Placeholder 5"/>
          <p:cNvSpPr>
            <a:spLocks noGrp="1"/>
          </p:cNvSpPr>
          <p:nvPr>
            <p:ph type="sldNum" sz="quarter" idx="12"/>
          </p:nvPr>
        </p:nvSpPr>
        <p:spPr/>
        <p:txBody>
          <a:bodyPr/>
          <a:lstStyle/>
          <a:p>
            <a:pPr>
              <a:defRPr/>
            </a:pPr>
            <a:fld id="{32904BDD-46E6-4D85-A6BF-BC6C0A7141B2}" type="slidenum">
              <a:rPr lang="en-US"/>
              <a:pPr>
                <a:defRPr/>
              </a:pPr>
              <a:t>10</a:t>
            </a:fld>
            <a:endParaRPr lang="en-US"/>
          </a:p>
        </p:txBody>
      </p:sp>
      <p:sp>
        <p:nvSpPr>
          <p:cNvPr id="37889" name="Title 1"/>
          <p:cNvSpPr>
            <a:spLocks noGrp="1"/>
          </p:cNvSpPr>
          <p:nvPr>
            <p:ph type="title"/>
          </p:nvPr>
        </p:nvSpPr>
        <p:spPr/>
        <p:txBody>
          <a:bodyPr/>
          <a:lstStyle/>
          <a:p>
            <a:pPr eaLnBrk="1" hangingPunct="1"/>
            <a:r>
              <a:rPr lang="en-US" smtClean="0"/>
              <a:t>Overview of Feasibility</a:t>
            </a:r>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910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8E4D351-78DE-4D60-A10B-300A7ECF43D5}" type="slidenum">
              <a:rPr lang="en-US"/>
              <a:pPr>
                <a:defRPr/>
              </a:pPr>
              <a:t>11</a:t>
            </a:fld>
            <a:endParaRPr lang="en-US"/>
          </a:p>
        </p:txBody>
      </p:sp>
      <p:sp>
        <p:nvSpPr>
          <p:cNvPr id="38913" name="Title 1"/>
          <p:cNvSpPr>
            <a:spLocks noGrp="1"/>
          </p:cNvSpPr>
          <p:nvPr>
            <p:ph type="title"/>
          </p:nvPr>
        </p:nvSpPr>
        <p:spPr/>
        <p:txBody>
          <a:bodyPr>
            <a:normAutofit/>
          </a:bodyPr>
          <a:lstStyle/>
          <a:p>
            <a:r>
              <a:rPr lang="en-US" dirty="0"/>
              <a:t>Overview of </a:t>
            </a:r>
            <a:r>
              <a:rPr lang="en-US" dirty="0" smtClean="0"/>
              <a:t>Feasibility </a:t>
            </a:r>
            <a:r>
              <a:rPr lang="en-US" sz="1300" dirty="0" smtClean="0"/>
              <a:t>(Cont. 1)</a:t>
            </a:r>
          </a:p>
        </p:txBody>
      </p:sp>
      <p:pic>
        <p:nvPicPr>
          <p:cNvPr id="1026" name="Picture 2" descr="The center of the figure consists of a circle labeled feasible. A larger circle surrounds the circle at the center.  Four rectangles overlap the larger circle at four points. The content in the first rectangle reads operational-will it be easy to learn and use?&#10;The content in the second rectangle reads economic-will benefits exceed costs?&#10;The content in the third rectangle reads technical-do we have the tech resources? &#10;The content in the fourth rectangle reads schedule-can we do it in time?&#10;Arrows originate from each of the rectangles and point to the circle at the center.&#10;" title="FIGURE 2-11 A feasibility study examines operational, technical, economic, and schedule facto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161" y="1554189"/>
            <a:ext cx="5019675"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354930" y="5481690"/>
            <a:ext cx="6434138" cy="523220"/>
          </a:xfrm>
          <a:prstGeom prst="rect">
            <a:avLst/>
          </a:prstGeom>
        </p:spPr>
        <p:txBody>
          <a:bodyPr wrap="square">
            <a:spAutoFit/>
          </a:bodyPr>
          <a:lstStyle/>
          <a:p>
            <a:r>
              <a:rPr lang="en-US" sz="1400" b="1" dirty="0"/>
              <a:t>FIGURE </a:t>
            </a:r>
            <a:r>
              <a:rPr lang="en-US" sz="1400" b="1" dirty="0" smtClean="0"/>
              <a:t>2-11 </a:t>
            </a:r>
            <a:r>
              <a:rPr lang="en-US" sz="1400" dirty="0" smtClean="0"/>
              <a:t>A </a:t>
            </a:r>
            <a:r>
              <a:rPr lang="en-US" sz="1400" dirty="0"/>
              <a:t>feasibility study examines operational, technical, economic</a:t>
            </a:r>
            <a:r>
              <a:rPr lang="en-US" sz="1400" dirty="0" smtClean="0"/>
              <a:t>, and </a:t>
            </a:r>
            <a:r>
              <a:rPr lang="en-US" sz="1400" dirty="0"/>
              <a:t>schedule factors.</a:t>
            </a:r>
          </a:p>
        </p:txBody>
      </p:sp>
      <p:sp>
        <p:nvSpPr>
          <p:cNvPr id="8"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2"/>
          <p:cNvSpPr>
            <a:spLocks noGrp="1"/>
          </p:cNvSpPr>
          <p:nvPr>
            <p:ph idx="1"/>
          </p:nvPr>
        </p:nvSpPr>
        <p:spPr/>
        <p:txBody>
          <a:bodyPr>
            <a:noAutofit/>
          </a:bodyPr>
          <a:lstStyle/>
          <a:p>
            <a:pPr eaLnBrk="1" hangingPunct="1"/>
            <a:r>
              <a:rPr lang="en-US" b="1" dirty="0" smtClean="0"/>
              <a:t>Operational Feasibility</a:t>
            </a:r>
          </a:p>
          <a:p>
            <a:pPr lvl="1"/>
            <a:r>
              <a:rPr lang="en-US" dirty="0" smtClean="0"/>
              <a:t>A proposed system will be used effectively after it has been developed</a:t>
            </a:r>
          </a:p>
          <a:p>
            <a:pPr lvl="1"/>
            <a:r>
              <a:rPr lang="en-US" dirty="0" smtClean="0"/>
              <a:t>Can be affected by organizational culture</a:t>
            </a:r>
          </a:p>
          <a:p>
            <a:pPr lvl="1"/>
            <a:r>
              <a:rPr lang="en-US" dirty="0" smtClean="0"/>
              <a:t>Cannot be accurately measured but requires careful study</a:t>
            </a:r>
          </a:p>
          <a:p>
            <a:pPr lvl="1"/>
            <a:r>
              <a:rPr lang="en-US" dirty="0" smtClean="0"/>
              <a:t>Questions that can help predict a system’s operational feasibility</a:t>
            </a:r>
          </a:p>
          <a:p>
            <a:pPr lvl="2"/>
            <a:r>
              <a:rPr lang="en-US" dirty="0" smtClean="0"/>
              <a:t>Is the project supported by management and users?</a:t>
            </a:r>
          </a:p>
          <a:p>
            <a:pPr lvl="2"/>
            <a:r>
              <a:rPr lang="en-US" dirty="0" smtClean="0"/>
              <a:t>Will the new system result in a workforce reduction?</a:t>
            </a:r>
          </a:p>
          <a:p>
            <a:pPr lvl="2"/>
            <a:r>
              <a:rPr lang="en-US" dirty="0" smtClean="0"/>
              <a:t>Do legal or ethical issues need to be considered?</a:t>
            </a:r>
          </a:p>
          <a:p>
            <a:pPr lvl="1"/>
            <a:endParaRPr lang="en-US" sz="2400" dirty="0"/>
          </a:p>
        </p:txBody>
      </p:sp>
      <p:sp>
        <p:nvSpPr>
          <p:cNvPr id="6" name="Slide Number Placeholder 5"/>
          <p:cNvSpPr>
            <a:spLocks noGrp="1"/>
          </p:cNvSpPr>
          <p:nvPr>
            <p:ph type="sldNum" sz="quarter" idx="12"/>
          </p:nvPr>
        </p:nvSpPr>
        <p:spPr/>
        <p:txBody>
          <a:bodyPr/>
          <a:lstStyle/>
          <a:p>
            <a:pPr>
              <a:defRPr/>
            </a:pPr>
            <a:fld id="{B200C6F1-1133-4064-B49D-F5A5DDED845D}" type="slidenum">
              <a:rPr lang="en-US"/>
              <a:pPr>
                <a:defRPr/>
              </a:pPr>
              <a:t>12</a:t>
            </a:fld>
            <a:endParaRPr lang="en-US"/>
          </a:p>
        </p:txBody>
      </p:sp>
      <p:sp>
        <p:nvSpPr>
          <p:cNvPr id="39937" name="Title 1"/>
          <p:cNvSpPr>
            <a:spLocks noGrp="1"/>
          </p:cNvSpPr>
          <p:nvPr>
            <p:ph type="title"/>
          </p:nvPr>
        </p:nvSpPr>
        <p:spPr/>
        <p:txBody>
          <a:bodyPr/>
          <a:lstStyle/>
          <a:p>
            <a:r>
              <a:rPr lang="en-US" dirty="0"/>
              <a:t>Overview of Feasibility </a:t>
            </a:r>
            <a:r>
              <a:rPr lang="en-US" sz="1300" dirty="0"/>
              <a:t>(Cont</a:t>
            </a:r>
            <a:r>
              <a:rPr lang="en-US" sz="1300" dirty="0" smtClean="0"/>
              <a:t>. 2)</a:t>
            </a:r>
            <a:endParaRPr lang="en-US" dirty="0" smtClean="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679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IN" b="1" dirty="0" smtClean="0"/>
              <a:t>Economic Feasibility</a:t>
            </a:r>
          </a:p>
          <a:p>
            <a:pPr lvl="1"/>
            <a:r>
              <a:rPr lang="en-IN" dirty="0" smtClean="0"/>
              <a:t>Projected benefits of a proposed system out-weigh </a:t>
            </a:r>
            <a:r>
              <a:rPr lang="en-IN" b="1" dirty="0" smtClean="0"/>
              <a:t>total cost of ownership (TCO)</a:t>
            </a:r>
          </a:p>
          <a:p>
            <a:pPr lvl="1"/>
            <a:r>
              <a:rPr lang="en-IN" dirty="0" smtClean="0"/>
              <a:t>Determination of </a:t>
            </a:r>
            <a:r>
              <a:rPr lang="en-IN" smtClean="0"/>
              <a:t>TCO requires cost </a:t>
            </a:r>
            <a:r>
              <a:rPr lang="en-IN" dirty="0" smtClean="0"/>
              <a:t>analysis of:</a:t>
            </a:r>
          </a:p>
          <a:p>
            <a:pPr lvl="2"/>
            <a:r>
              <a:rPr lang="en-IN" dirty="0" smtClean="0"/>
              <a:t>People, including IT staff and users</a:t>
            </a:r>
          </a:p>
          <a:p>
            <a:pPr lvl="2"/>
            <a:r>
              <a:rPr lang="en-IN" dirty="0" smtClean="0"/>
              <a:t>Hardware and equipment </a:t>
            </a:r>
          </a:p>
          <a:p>
            <a:pPr lvl="2"/>
            <a:r>
              <a:rPr lang="en-IN" dirty="0" smtClean="0"/>
              <a:t>Software</a:t>
            </a:r>
          </a:p>
          <a:p>
            <a:pPr lvl="2"/>
            <a:r>
              <a:rPr lang="en-IN" dirty="0" smtClean="0"/>
              <a:t>Formal and informal training</a:t>
            </a:r>
          </a:p>
          <a:p>
            <a:pPr lvl="2"/>
            <a:r>
              <a:rPr lang="en-IN" dirty="0" smtClean="0"/>
              <a:t>Licenses and fees</a:t>
            </a:r>
          </a:p>
          <a:p>
            <a:pPr lvl="2"/>
            <a:r>
              <a:rPr lang="en-IN" dirty="0" smtClean="0"/>
              <a:t>Consulting expenses </a:t>
            </a:r>
          </a:p>
          <a:p>
            <a:pPr lvl="2"/>
            <a:r>
              <a:rPr lang="en-IN" dirty="0" smtClean="0"/>
              <a:t>Facility costs</a:t>
            </a:r>
          </a:p>
          <a:p>
            <a:pPr lvl="2"/>
            <a:endParaRPr lang="en-IN" dirty="0"/>
          </a:p>
        </p:txBody>
      </p:sp>
      <p:sp>
        <p:nvSpPr>
          <p:cNvPr id="6" name="Slide Number Placeholder 5"/>
          <p:cNvSpPr>
            <a:spLocks noGrp="1"/>
          </p:cNvSpPr>
          <p:nvPr>
            <p:ph type="sldNum" sz="quarter" idx="12"/>
          </p:nvPr>
        </p:nvSpPr>
        <p:spPr/>
        <p:txBody>
          <a:bodyPr/>
          <a:lstStyle/>
          <a:p>
            <a:fld id="{B200C6F1-1133-4064-B49D-F5A5DDED845D}" type="slidenum">
              <a:rPr lang="en-US" smtClean="0"/>
              <a:pPr/>
              <a:t>13</a:t>
            </a:fld>
            <a:endParaRPr lang="en-US"/>
          </a:p>
        </p:txBody>
      </p:sp>
      <p:sp>
        <p:nvSpPr>
          <p:cNvPr id="39937" name="Title 1"/>
          <p:cNvSpPr>
            <a:spLocks noGrp="1"/>
          </p:cNvSpPr>
          <p:nvPr>
            <p:ph type="title"/>
          </p:nvPr>
        </p:nvSpPr>
        <p:spPr/>
        <p:txBody>
          <a:bodyPr/>
          <a:lstStyle/>
          <a:p>
            <a:r>
              <a:rPr lang="en-US" dirty="0" smtClean="0"/>
              <a:t>Overview of Feasibility </a:t>
            </a:r>
            <a:r>
              <a:rPr lang="en-US" sz="1300" dirty="0" smtClean="0"/>
              <a:t>(Cont. 3)</a:t>
            </a:r>
          </a:p>
        </p:txBody>
      </p:sp>
      <p:sp>
        <p:nvSpPr>
          <p:cNvPr id="9"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668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lvl="1"/>
            <a:r>
              <a:rPr lang="en-IN" b="1" dirty="0" smtClean="0"/>
              <a:t>Tangible costs </a:t>
            </a:r>
            <a:r>
              <a:rPr lang="en-IN" dirty="0" smtClean="0"/>
              <a:t>are measured in dollars</a:t>
            </a:r>
          </a:p>
          <a:p>
            <a:pPr lvl="1"/>
            <a:r>
              <a:rPr lang="en-IN" b="1" dirty="0" smtClean="0"/>
              <a:t>Intangible costs </a:t>
            </a:r>
            <a:r>
              <a:rPr lang="en-IN" dirty="0" smtClean="0"/>
              <a:t>can significantly affect organizational performance</a:t>
            </a:r>
          </a:p>
          <a:p>
            <a:pPr lvl="1"/>
            <a:r>
              <a:rPr lang="en-IN" b="1" dirty="0" smtClean="0"/>
              <a:t>Tangible</a:t>
            </a:r>
            <a:r>
              <a:rPr lang="en-IN" dirty="0" smtClean="0"/>
              <a:t> </a:t>
            </a:r>
            <a:r>
              <a:rPr lang="en-IN" b="1" dirty="0" smtClean="0"/>
              <a:t>benefits</a:t>
            </a:r>
            <a:r>
              <a:rPr lang="en-IN" dirty="0" smtClean="0"/>
              <a:t> can result from a decrease in expenses or an increase in revenues</a:t>
            </a:r>
          </a:p>
          <a:p>
            <a:pPr lvl="1"/>
            <a:r>
              <a:rPr lang="en-IN" b="1" dirty="0" smtClean="0"/>
              <a:t>Intangible</a:t>
            </a:r>
            <a:r>
              <a:rPr lang="en-IN" dirty="0" smtClean="0"/>
              <a:t> </a:t>
            </a:r>
            <a:r>
              <a:rPr lang="en-IN" b="1" dirty="0" smtClean="0"/>
              <a:t>benefits</a:t>
            </a:r>
            <a:r>
              <a:rPr lang="en-IN" dirty="0" smtClean="0"/>
              <a:t> are important to the company despite the inability to measure them in dollars</a:t>
            </a:r>
          </a:p>
          <a:p>
            <a:pPr lvl="1"/>
            <a:endParaRPr lang="en-IN" b="1" dirty="0" smtClean="0"/>
          </a:p>
          <a:p>
            <a:pPr lvl="1"/>
            <a:endParaRPr lang="en-IN" dirty="0"/>
          </a:p>
        </p:txBody>
      </p:sp>
      <p:sp>
        <p:nvSpPr>
          <p:cNvPr id="6" name="Slide Number Placeholder 5"/>
          <p:cNvSpPr>
            <a:spLocks noGrp="1"/>
          </p:cNvSpPr>
          <p:nvPr>
            <p:ph type="sldNum" sz="quarter" idx="12"/>
          </p:nvPr>
        </p:nvSpPr>
        <p:spPr/>
        <p:txBody>
          <a:bodyPr/>
          <a:lstStyle/>
          <a:p>
            <a:fld id="{B200C6F1-1133-4064-B49D-F5A5DDED845D}" type="slidenum">
              <a:rPr lang="en-US" smtClean="0"/>
              <a:pPr/>
              <a:t>14</a:t>
            </a:fld>
            <a:endParaRPr lang="en-US"/>
          </a:p>
        </p:txBody>
      </p:sp>
      <p:sp>
        <p:nvSpPr>
          <p:cNvPr id="39937" name="Title 1"/>
          <p:cNvSpPr>
            <a:spLocks noGrp="1"/>
          </p:cNvSpPr>
          <p:nvPr>
            <p:ph type="title"/>
          </p:nvPr>
        </p:nvSpPr>
        <p:spPr/>
        <p:txBody>
          <a:bodyPr/>
          <a:lstStyle/>
          <a:p>
            <a:r>
              <a:rPr lang="en-US" dirty="0" smtClean="0"/>
              <a:t>Overview of Feasibility </a:t>
            </a:r>
            <a:r>
              <a:rPr lang="en-US" sz="1300" dirty="0" smtClean="0"/>
              <a:t>(Cont. 4)</a:t>
            </a:r>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876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2"/>
          <p:cNvSpPr>
            <a:spLocks noGrp="1"/>
          </p:cNvSpPr>
          <p:nvPr>
            <p:ph idx="1"/>
          </p:nvPr>
        </p:nvSpPr>
        <p:spPr/>
        <p:txBody>
          <a:bodyPr>
            <a:noAutofit/>
          </a:bodyPr>
          <a:lstStyle/>
          <a:p>
            <a:pPr eaLnBrk="1" hangingPunct="1"/>
            <a:r>
              <a:rPr lang="en-US" b="1" dirty="0" smtClean="0"/>
              <a:t>Technical Feasibility</a:t>
            </a:r>
          </a:p>
          <a:p>
            <a:pPr lvl="1"/>
            <a:r>
              <a:rPr lang="en-US" dirty="0" smtClean="0"/>
              <a:t>Technical resources required to acquire and use the system</a:t>
            </a:r>
          </a:p>
          <a:p>
            <a:pPr lvl="1"/>
            <a:r>
              <a:rPr lang="en-US" dirty="0" smtClean="0"/>
              <a:t>Questions analysts should ask</a:t>
            </a:r>
          </a:p>
          <a:p>
            <a:pPr lvl="2"/>
            <a:r>
              <a:rPr lang="en-US" dirty="0" smtClean="0"/>
              <a:t>Does </a:t>
            </a:r>
            <a:r>
              <a:rPr lang="en-US" dirty="0"/>
              <a:t>the company have the necessary hardware, software, and </a:t>
            </a:r>
            <a:r>
              <a:rPr lang="en-US" dirty="0" smtClean="0"/>
              <a:t>network resources</a:t>
            </a:r>
            <a:r>
              <a:rPr lang="en-US" dirty="0"/>
              <a:t>? </a:t>
            </a:r>
            <a:endParaRPr lang="en-US" dirty="0" smtClean="0"/>
          </a:p>
          <a:p>
            <a:pPr lvl="2"/>
            <a:r>
              <a:rPr lang="en-US" dirty="0" smtClean="0"/>
              <a:t>Does </a:t>
            </a:r>
            <a:r>
              <a:rPr lang="en-US" dirty="0"/>
              <a:t>the company have the </a:t>
            </a:r>
            <a:r>
              <a:rPr lang="en-US" dirty="0" smtClean="0"/>
              <a:t>required </a:t>
            </a:r>
            <a:r>
              <a:rPr lang="en-US" dirty="0"/>
              <a:t>technical expertise? </a:t>
            </a:r>
            <a:endParaRPr lang="en-US" dirty="0" smtClean="0"/>
          </a:p>
          <a:p>
            <a:pPr lvl="2"/>
            <a:r>
              <a:rPr lang="en-US" dirty="0" smtClean="0"/>
              <a:t>Does </a:t>
            </a:r>
            <a:r>
              <a:rPr lang="en-US" dirty="0"/>
              <a:t>the proposed platform have sufficient capacity for future needs? </a:t>
            </a:r>
            <a:endParaRPr lang="en-US" dirty="0" smtClean="0"/>
          </a:p>
          <a:p>
            <a:pPr lvl="2"/>
            <a:r>
              <a:rPr lang="en-US" dirty="0" smtClean="0"/>
              <a:t>Will a prototype be required?</a:t>
            </a:r>
          </a:p>
        </p:txBody>
      </p:sp>
      <p:sp>
        <p:nvSpPr>
          <p:cNvPr id="6" name="Slide Number Placeholder 5"/>
          <p:cNvSpPr>
            <a:spLocks noGrp="1"/>
          </p:cNvSpPr>
          <p:nvPr>
            <p:ph type="sldNum" sz="quarter" idx="12"/>
          </p:nvPr>
        </p:nvSpPr>
        <p:spPr/>
        <p:txBody>
          <a:bodyPr/>
          <a:lstStyle/>
          <a:p>
            <a:pPr>
              <a:defRPr/>
            </a:pPr>
            <a:fld id="{B200C6F1-1133-4064-B49D-F5A5DDED845D}" type="slidenum">
              <a:rPr lang="en-US"/>
              <a:pPr>
                <a:defRPr/>
              </a:pPr>
              <a:t>15</a:t>
            </a:fld>
            <a:endParaRPr lang="en-US"/>
          </a:p>
        </p:txBody>
      </p:sp>
      <p:sp>
        <p:nvSpPr>
          <p:cNvPr id="39937" name="Title 1"/>
          <p:cNvSpPr>
            <a:spLocks noGrp="1"/>
          </p:cNvSpPr>
          <p:nvPr>
            <p:ph type="title"/>
          </p:nvPr>
        </p:nvSpPr>
        <p:spPr/>
        <p:txBody>
          <a:bodyPr/>
          <a:lstStyle/>
          <a:p>
            <a:r>
              <a:rPr lang="en-US" dirty="0"/>
              <a:t>Overview of Feasibility </a:t>
            </a:r>
            <a:r>
              <a:rPr lang="en-US" sz="1300" dirty="0"/>
              <a:t>(Cont</a:t>
            </a:r>
            <a:r>
              <a:rPr lang="en-US" sz="1300" dirty="0" smtClean="0"/>
              <a:t>. 5)</a:t>
            </a:r>
            <a:endParaRPr lang="en-US" dirty="0" smtClean="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184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2"/>
          <p:cNvSpPr>
            <a:spLocks noGrp="1"/>
          </p:cNvSpPr>
          <p:nvPr>
            <p:ph idx="1"/>
          </p:nvPr>
        </p:nvSpPr>
        <p:spPr/>
        <p:txBody>
          <a:bodyPr>
            <a:noAutofit/>
          </a:bodyPr>
          <a:lstStyle/>
          <a:p>
            <a:pPr eaLnBrk="1" hangingPunct="1"/>
            <a:r>
              <a:rPr lang="en-US" b="1" dirty="0" smtClean="0"/>
              <a:t>Schedule Feasibility</a:t>
            </a:r>
          </a:p>
          <a:p>
            <a:pPr lvl="1"/>
            <a:r>
              <a:rPr lang="en-US" dirty="0" smtClean="0"/>
              <a:t>A project can be implemented in an acceptable time frame</a:t>
            </a:r>
          </a:p>
          <a:p>
            <a:pPr lvl="1"/>
            <a:r>
              <a:rPr lang="en-US" dirty="0" smtClean="0"/>
              <a:t>Issues that can affect schedule feasibility</a:t>
            </a:r>
          </a:p>
          <a:p>
            <a:pPr lvl="2"/>
            <a:r>
              <a:rPr lang="en-US" dirty="0" smtClean="0"/>
              <a:t>Interaction between </a:t>
            </a:r>
            <a:r>
              <a:rPr lang="en-US" dirty="0"/>
              <a:t>time and costs</a:t>
            </a:r>
          </a:p>
          <a:p>
            <a:pPr lvl="2"/>
            <a:r>
              <a:rPr lang="en-US" dirty="0" smtClean="0"/>
              <a:t>Can </a:t>
            </a:r>
            <a:r>
              <a:rPr lang="en-US" dirty="0"/>
              <a:t>the company or the IT team control the factors that affect schedule feasibility?</a:t>
            </a:r>
          </a:p>
          <a:p>
            <a:pPr lvl="2"/>
            <a:r>
              <a:rPr lang="en-US" dirty="0" smtClean="0"/>
              <a:t>Has </a:t>
            </a:r>
            <a:r>
              <a:rPr lang="en-US" dirty="0"/>
              <a:t>management established a firm timetable for the project?</a:t>
            </a:r>
          </a:p>
          <a:p>
            <a:pPr lvl="2"/>
            <a:r>
              <a:rPr lang="en-US" dirty="0" smtClean="0"/>
              <a:t>What </a:t>
            </a:r>
            <a:r>
              <a:rPr lang="en-US" dirty="0"/>
              <a:t>conditions must be satisfied during the development of the system?</a:t>
            </a:r>
          </a:p>
          <a:p>
            <a:pPr lvl="2"/>
            <a:r>
              <a:rPr lang="en-US" dirty="0" smtClean="0"/>
              <a:t>Will </a:t>
            </a:r>
            <a:r>
              <a:rPr lang="en-US" dirty="0"/>
              <a:t>an accelerated schedule pose any risks? </a:t>
            </a:r>
            <a:endParaRPr lang="en-US" dirty="0" smtClean="0"/>
          </a:p>
          <a:p>
            <a:pPr lvl="1"/>
            <a:endParaRPr lang="en-US" sz="5000" dirty="0"/>
          </a:p>
        </p:txBody>
      </p:sp>
      <p:sp>
        <p:nvSpPr>
          <p:cNvPr id="6" name="Slide Number Placeholder 5"/>
          <p:cNvSpPr>
            <a:spLocks noGrp="1"/>
          </p:cNvSpPr>
          <p:nvPr>
            <p:ph type="sldNum" sz="quarter" idx="12"/>
          </p:nvPr>
        </p:nvSpPr>
        <p:spPr/>
        <p:txBody>
          <a:bodyPr/>
          <a:lstStyle/>
          <a:p>
            <a:pPr>
              <a:defRPr/>
            </a:pPr>
            <a:fld id="{B200C6F1-1133-4064-B49D-F5A5DDED845D}" type="slidenum">
              <a:rPr lang="en-US"/>
              <a:pPr>
                <a:defRPr/>
              </a:pPr>
              <a:t>16</a:t>
            </a:fld>
            <a:endParaRPr lang="en-US"/>
          </a:p>
        </p:txBody>
      </p:sp>
      <p:sp>
        <p:nvSpPr>
          <p:cNvPr id="39937" name="Title 1"/>
          <p:cNvSpPr>
            <a:spLocks noGrp="1"/>
          </p:cNvSpPr>
          <p:nvPr>
            <p:ph type="title"/>
          </p:nvPr>
        </p:nvSpPr>
        <p:spPr/>
        <p:txBody>
          <a:bodyPr/>
          <a:lstStyle/>
          <a:p>
            <a:r>
              <a:rPr lang="en-US" dirty="0"/>
              <a:t>Overview of Feasibility </a:t>
            </a:r>
            <a:r>
              <a:rPr lang="en-US" sz="1300" dirty="0"/>
              <a:t>(Cont</a:t>
            </a:r>
            <a:r>
              <a:rPr lang="en-US" sz="1300" dirty="0" smtClean="0"/>
              <a:t>. 6)</a:t>
            </a:r>
            <a:endParaRPr lang="en-US" dirty="0" smtClean="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231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34F6CA3-9192-46C9-AAD1-2E4D59A9260C}" type="slidenum">
              <a:rPr lang="en-US"/>
              <a:pPr>
                <a:defRPr/>
              </a:pPr>
              <a:t>17</a:t>
            </a:fld>
            <a:endParaRPr lang="en-US"/>
          </a:p>
        </p:txBody>
      </p:sp>
      <p:sp>
        <p:nvSpPr>
          <p:cNvPr id="56321" name="Title 1"/>
          <p:cNvSpPr>
            <a:spLocks noGrp="1"/>
          </p:cNvSpPr>
          <p:nvPr>
            <p:ph type="title"/>
          </p:nvPr>
        </p:nvSpPr>
        <p:spPr/>
        <p:txBody>
          <a:bodyPr/>
          <a:lstStyle/>
          <a:p>
            <a:pPr eaLnBrk="1" hangingPunct="1"/>
            <a:r>
              <a:rPr lang="en-US" smtClean="0"/>
              <a:t>Chapter Summary</a:t>
            </a:r>
          </a:p>
        </p:txBody>
      </p:sp>
      <p:sp>
        <p:nvSpPr>
          <p:cNvPr id="3" name="Text Placeholder 2"/>
          <p:cNvSpPr>
            <a:spLocks noGrp="1"/>
          </p:cNvSpPr>
          <p:nvPr>
            <p:ph idx="4294967295"/>
          </p:nvPr>
        </p:nvSpPr>
        <p:spPr>
          <a:xfrm>
            <a:off x="457200" y="1408812"/>
            <a:ext cx="7959641" cy="4525962"/>
          </a:xfrm>
        </p:spPr>
        <p:txBody>
          <a:bodyPr rtlCol="0">
            <a:noAutofit/>
          </a:bodyPr>
          <a:lstStyle/>
          <a:p>
            <a:r>
              <a:rPr lang="en-US" dirty="0"/>
              <a:t>Systems planning is the first phase of the systems development life cycle</a:t>
            </a:r>
          </a:p>
          <a:p>
            <a:r>
              <a:rPr lang="en-US" dirty="0" smtClean="0"/>
              <a:t>A </a:t>
            </a:r>
            <a:r>
              <a:rPr lang="en-US" dirty="0"/>
              <a:t>business case </a:t>
            </a:r>
            <a:r>
              <a:rPr lang="en-US" dirty="0" smtClean="0"/>
              <a:t>should:</a:t>
            </a:r>
          </a:p>
          <a:p>
            <a:pPr lvl="1"/>
            <a:r>
              <a:rPr lang="en-US" dirty="0" smtClean="0"/>
              <a:t>Describe the project clearly</a:t>
            </a:r>
          </a:p>
          <a:p>
            <a:pPr lvl="1"/>
            <a:r>
              <a:rPr lang="en-US" dirty="0" smtClean="0"/>
              <a:t>Provide </a:t>
            </a:r>
            <a:r>
              <a:rPr lang="en-US" dirty="0"/>
              <a:t>the justification to </a:t>
            </a:r>
            <a:r>
              <a:rPr lang="en-US" dirty="0" smtClean="0"/>
              <a:t>proceed</a:t>
            </a:r>
          </a:p>
          <a:p>
            <a:pPr lvl="1"/>
            <a:r>
              <a:rPr lang="en-US" dirty="0" smtClean="0"/>
              <a:t>Estimate </a:t>
            </a:r>
            <a:r>
              <a:rPr lang="en-US" dirty="0"/>
              <a:t>the project’s </a:t>
            </a:r>
            <a:r>
              <a:rPr lang="en-US" dirty="0" smtClean="0"/>
              <a:t>financial impact</a:t>
            </a:r>
          </a:p>
          <a:p>
            <a:r>
              <a:rPr lang="en-US" dirty="0" smtClean="0"/>
              <a:t>Factors that affect </a:t>
            </a:r>
            <a:r>
              <a:rPr lang="en-US" dirty="0"/>
              <a:t>systems </a:t>
            </a:r>
            <a:r>
              <a:rPr lang="en-US" dirty="0" smtClean="0"/>
              <a:t>projects</a:t>
            </a:r>
          </a:p>
          <a:p>
            <a:pPr lvl="1"/>
            <a:r>
              <a:rPr lang="en-US" dirty="0" smtClean="0"/>
              <a:t>User </a:t>
            </a:r>
            <a:r>
              <a:rPr lang="en-US" dirty="0"/>
              <a:t>requests, top management directives</a:t>
            </a:r>
            <a:r>
              <a:rPr lang="en-US" dirty="0" smtClean="0"/>
              <a:t>, existing </a:t>
            </a:r>
            <a:r>
              <a:rPr lang="en-US" dirty="0"/>
              <a:t>systems, the IT department, software and hardware vendors, technology, customers</a:t>
            </a:r>
            <a:r>
              <a:rPr lang="en-US" dirty="0" smtClean="0"/>
              <a:t>, competitors</a:t>
            </a:r>
            <a:r>
              <a:rPr lang="en-US" dirty="0"/>
              <a:t>, the economy, and </a:t>
            </a:r>
            <a:r>
              <a:rPr lang="en-US" dirty="0" smtClean="0"/>
              <a:t>government</a:t>
            </a:r>
            <a:endParaRPr lang="en-US" dirty="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1920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rtlCol="0">
            <a:noAutofit/>
          </a:bodyPr>
          <a:lstStyle/>
          <a:p>
            <a:r>
              <a:rPr lang="en-US" dirty="0" smtClean="0"/>
              <a:t>Analysts evaluate </a:t>
            </a:r>
            <a:r>
              <a:rPr lang="en-US" dirty="0"/>
              <a:t>the systems request </a:t>
            </a:r>
            <a:r>
              <a:rPr lang="en-US" dirty="0" smtClean="0"/>
              <a:t>and determine </a:t>
            </a:r>
            <a:r>
              <a:rPr lang="en-US" dirty="0"/>
              <a:t>whether the project is feasible from an operational, technical, economic</a:t>
            </a:r>
            <a:r>
              <a:rPr lang="en-US" dirty="0" smtClean="0"/>
              <a:t>, and </a:t>
            </a:r>
            <a:r>
              <a:rPr lang="en-US" dirty="0"/>
              <a:t>schedule </a:t>
            </a:r>
            <a:r>
              <a:rPr lang="en-US" dirty="0" smtClean="0"/>
              <a:t>standpoint</a:t>
            </a:r>
            <a:endParaRPr lang="en-US" dirty="0" smtClean="0"/>
          </a:p>
        </p:txBody>
      </p:sp>
      <p:sp>
        <p:nvSpPr>
          <p:cNvPr id="6" name="Slide Number Placeholder 5"/>
          <p:cNvSpPr>
            <a:spLocks noGrp="1"/>
          </p:cNvSpPr>
          <p:nvPr>
            <p:ph type="sldNum" sz="quarter" idx="12"/>
          </p:nvPr>
        </p:nvSpPr>
        <p:spPr/>
        <p:txBody>
          <a:bodyPr/>
          <a:lstStyle/>
          <a:p>
            <a:pPr>
              <a:defRPr/>
            </a:pPr>
            <a:fld id="{F0FD7164-DFD5-47FD-8CCF-BCF749ED2AE7}" type="slidenum">
              <a:rPr lang="en-US"/>
              <a:pPr>
                <a:defRPr/>
              </a:pPr>
              <a:t>18</a:t>
            </a:fld>
            <a:endParaRPr lang="en-US"/>
          </a:p>
        </p:txBody>
      </p:sp>
      <p:sp>
        <p:nvSpPr>
          <p:cNvPr id="57345" name="Title 1"/>
          <p:cNvSpPr>
            <a:spLocks noGrp="1"/>
          </p:cNvSpPr>
          <p:nvPr>
            <p:ph type="title"/>
          </p:nvPr>
        </p:nvSpPr>
        <p:spPr/>
        <p:txBody>
          <a:bodyPr/>
          <a:lstStyle/>
          <a:p>
            <a:pPr eaLnBrk="1" hangingPunct="1"/>
            <a:r>
              <a:rPr lang="en-US" smtClean="0"/>
              <a:t>Chapter Summary </a:t>
            </a:r>
            <a:r>
              <a:rPr lang="en-US" sz="1200" smtClean="0"/>
              <a:t>(Cont.)</a:t>
            </a:r>
          </a:p>
        </p:txBody>
      </p:sp>
      <p:sp>
        <p:nvSpPr>
          <p:cNvPr id="7"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69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idx="1"/>
          </p:nvPr>
        </p:nvSpPr>
        <p:spPr/>
        <p:txBody>
          <a:bodyPr>
            <a:normAutofit/>
          </a:bodyPr>
          <a:lstStyle/>
          <a:p>
            <a:r>
              <a:rPr lang="en-US" dirty="0"/>
              <a:t>Explain the concept of a business case </a:t>
            </a:r>
            <a:r>
              <a:rPr lang="en-US" dirty="0" smtClean="0"/>
              <a:t>and how </a:t>
            </a:r>
            <a:r>
              <a:rPr lang="en-US" dirty="0"/>
              <a:t>a business case affects an IT project</a:t>
            </a:r>
          </a:p>
          <a:p>
            <a:r>
              <a:rPr lang="en-US" dirty="0" smtClean="0"/>
              <a:t>List </a:t>
            </a:r>
            <a:r>
              <a:rPr lang="en-US" dirty="0"/>
              <a:t>reasons for systems projects and factors that affect such projects </a:t>
            </a:r>
          </a:p>
          <a:p>
            <a:r>
              <a:rPr lang="en-US" dirty="0"/>
              <a:t>Describe systems requests and the role of the systems review committee</a:t>
            </a:r>
          </a:p>
          <a:p>
            <a:r>
              <a:rPr lang="en-US" dirty="0"/>
              <a:t>Define operational, technical, economic, and schedule feasibility</a:t>
            </a:r>
          </a:p>
          <a:p>
            <a:endParaRPr lang="en-US" dirty="0"/>
          </a:p>
        </p:txBody>
      </p:sp>
      <p:sp>
        <p:nvSpPr>
          <p:cNvPr id="6" name="Slide Number Placeholder 5"/>
          <p:cNvSpPr>
            <a:spLocks noGrp="1"/>
          </p:cNvSpPr>
          <p:nvPr>
            <p:ph type="sldNum" sz="quarter" idx="12"/>
          </p:nvPr>
        </p:nvSpPr>
        <p:spPr/>
        <p:txBody>
          <a:bodyPr/>
          <a:lstStyle/>
          <a:p>
            <a:pPr>
              <a:defRPr/>
            </a:pPr>
            <a:fld id="{046585E2-4C0B-443F-A25D-E625A79689EE}" type="slidenum">
              <a:rPr lang="en-US"/>
              <a:pPr>
                <a:defRPr/>
              </a:pPr>
              <a:t>2</a:t>
            </a:fld>
            <a:endParaRPr lang="en-US"/>
          </a:p>
        </p:txBody>
      </p:sp>
      <p:sp>
        <p:nvSpPr>
          <p:cNvPr id="16385" name="Title 1"/>
          <p:cNvSpPr>
            <a:spLocks noGrp="1"/>
          </p:cNvSpPr>
          <p:nvPr>
            <p:ph type="title"/>
          </p:nvPr>
        </p:nvSpPr>
        <p:spPr/>
        <p:txBody>
          <a:bodyPr/>
          <a:lstStyle/>
          <a:p>
            <a:pPr eaLnBrk="1" hangingPunct="1"/>
            <a:r>
              <a:rPr lang="en-US" smtClean="0"/>
              <a:t>Chapter Objectives</a:t>
            </a:r>
            <a:endParaRPr lang="en-US" sz="1200" smtClean="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457200" y="1481328"/>
            <a:ext cx="8382000" cy="4525963"/>
          </a:xfrm>
        </p:spPr>
        <p:txBody>
          <a:bodyPr>
            <a:noAutofit/>
          </a:bodyPr>
          <a:lstStyle/>
          <a:p>
            <a:r>
              <a:rPr lang="en-US" sz="2700" b="1" dirty="0" smtClean="0"/>
              <a:t>Business case</a:t>
            </a:r>
            <a:r>
              <a:rPr lang="en-US" sz="2700" dirty="0" smtClean="0"/>
              <a:t>: Justification for a proposal</a:t>
            </a:r>
          </a:p>
          <a:p>
            <a:pPr lvl="1"/>
            <a:r>
              <a:rPr lang="en-US" sz="2300" dirty="0" smtClean="0"/>
              <a:t>Requires consideration of the organization’s:	</a:t>
            </a:r>
          </a:p>
          <a:p>
            <a:pPr lvl="2"/>
            <a:r>
              <a:rPr lang="en-US" sz="2100" dirty="0" smtClean="0"/>
              <a:t>Overall mission</a:t>
            </a:r>
          </a:p>
          <a:p>
            <a:pPr lvl="2"/>
            <a:r>
              <a:rPr lang="en-US" sz="2100" dirty="0" smtClean="0"/>
              <a:t>Objectives</a:t>
            </a:r>
          </a:p>
          <a:p>
            <a:pPr lvl="2"/>
            <a:r>
              <a:rPr lang="en-US" sz="2100" dirty="0" smtClean="0"/>
              <a:t>IT needs</a:t>
            </a:r>
          </a:p>
          <a:p>
            <a:r>
              <a:rPr lang="en-US" sz="2700" dirty="0" smtClean="0"/>
              <a:t>Systems development process</a:t>
            </a:r>
          </a:p>
          <a:p>
            <a:pPr lvl="1"/>
            <a:r>
              <a:rPr lang="en-US" sz="2300" dirty="0" smtClean="0"/>
              <a:t>Systems request</a:t>
            </a:r>
          </a:p>
          <a:p>
            <a:pPr lvl="1"/>
            <a:r>
              <a:rPr lang="en-US" sz="2300" dirty="0" smtClean="0"/>
              <a:t>Preliminary investigation</a:t>
            </a:r>
          </a:p>
          <a:p>
            <a:pPr lvl="1"/>
            <a:r>
              <a:rPr lang="en-US" sz="2300" dirty="0" smtClean="0"/>
              <a:t>Findings are submitted to management</a:t>
            </a:r>
          </a:p>
        </p:txBody>
      </p:sp>
      <p:sp>
        <p:nvSpPr>
          <p:cNvPr id="6" name="Slide Number Placeholder 5"/>
          <p:cNvSpPr>
            <a:spLocks noGrp="1"/>
          </p:cNvSpPr>
          <p:nvPr>
            <p:ph type="sldNum" sz="quarter" idx="12"/>
          </p:nvPr>
        </p:nvSpPr>
        <p:spPr/>
        <p:txBody>
          <a:bodyPr/>
          <a:lstStyle/>
          <a:p>
            <a:fld id="{98EA92CD-D419-4283-9BBC-2F82B51D8DB9}" type="slidenum">
              <a:rPr lang="en-US" smtClean="0"/>
              <a:pPr/>
              <a:t>3</a:t>
            </a:fld>
            <a:endParaRPr lang="en-US"/>
          </a:p>
        </p:txBody>
      </p:sp>
      <p:sp>
        <p:nvSpPr>
          <p:cNvPr id="18433" name="Title 1"/>
          <p:cNvSpPr>
            <a:spLocks noGrp="1"/>
          </p:cNvSpPr>
          <p:nvPr>
            <p:ph type="title"/>
          </p:nvPr>
        </p:nvSpPr>
        <p:spPr/>
        <p:txBody>
          <a:bodyPr/>
          <a:lstStyle/>
          <a:p>
            <a:r>
              <a:rPr lang="en-US" dirty="0"/>
              <a:t>What Is a Business Case?</a:t>
            </a:r>
            <a:endParaRPr lang="en-US" dirty="0" smtClean="0"/>
          </a:p>
        </p:txBody>
      </p:sp>
      <p:sp>
        <p:nvSpPr>
          <p:cNvPr id="10"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FED4F1C-06F7-4A04-9457-CA53CDF0EA00}" type="slidenum">
              <a:rPr lang="en-US" smtClean="0"/>
              <a:pPr/>
              <a:t>4</a:t>
            </a:fld>
            <a:endParaRPr lang="en-US"/>
          </a:p>
        </p:txBody>
      </p:sp>
      <p:sp>
        <p:nvSpPr>
          <p:cNvPr id="22529" name="Title 1"/>
          <p:cNvSpPr>
            <a:spLocks noGrp="1"/>
          </p:cNvSpPr>
          <p:nvPr>
            <p:ph type="title"/>
          </p:nvPr>
        </p:nvSpPr>
        <p:spPr/>
        <p:txBody>
          <a:bodyPr/>
          <a:lstStyle/>
          <a:p>
            <a:r>
              <a:rPr lang="en-US" dirty="0" smtClean="0"/>
              <a:t>What Is a Business Case?</a:t>
            </a:r>
          </a:p>
        </p:txBody>
      </p:sp>
      <p:sp>
        <p:nvSpPr>
          <p:cNvPr id="3" name="Text Placeholder 2"/>
          <p:cNvSpPr>
            <a:spLocks noGrp="1"/>
          </p:cNvSpPr>
          <p:nvPr>
            <p:ph idx="4294967295"/>
          </p:nvPr>
        </p:nvSpPr>
        <p:spPr>
          <a:xfrm>
            <a:off x="457200" y="1589263"/>
            <a:ext cx="7959641" cy="4483100"/>
          </a:xfrm>
        </p:spPr>
        <p:txBody>
          <a:bodyPr rtlCol="0">
            <a:normAutofit/>
          </a:bodyPr>
          <a:lstStyle/>
          <a:p>
            <a:r>
              <a:rPr lang="en-US" dirty="0" smtClean="0"/>
              <a:t>A business case should</a:t>
            </a:r>
            <a:r>
              <a:rPr lang="en-US" b="1" dirty="0" smtClean="0"/>
              <a:t>:</a:t>
            </a:r>
          </a:p>
          <a:p>
            <a:pPr lvl="1"/>
            <a:r>
              <a:rPr lang="en-US" dirty="0" smtClean="0"/>
              <a:t>Be comprehensive and </a:t>
            </a:r>
            <a:r>
              <a:rPr lang="en-US" dirty="0"/>
              <a:t>easy to </a:t>
            </a:r>
            <a:r>
              <a:rPr lang="en-US" dirty="0" smtClean="0"/>
              <a:t>understand</a:t>
            </a:r>
          </a:p>
          <a:p>
            <a:pPr lvl="1"/>
            <a:r>
              <a:rPr lang="en-US" dirty="0" smtClean="0"/>
              <a:t>Describe </a:t>
            </a:r>
            <a:r>
              <a:rPr lang="en-US" dirty="0"/>
              <a:t>the project </a:t>
            </a:r>
            <a:r>
              <a:rPr lang="en-US" dirty="0" smtClean="0"/>
              <a:t>clearly, provide </a:t>
            </a:r>
            <a:r>
              <a:rPr lang="en-US" dirty="0"/>
              <a:t>the justification to </a:t>
            </a:r>
            <a:r>
              <a:rPr lang="en-US" dirty="0" smtClean="0"/>
              <a:t>proceed, and estimate </a:t>
            </a:r>
            <a:r>
              <a:rPr lang="en-US" dirty="0"/>
              <a:t>the </a:t>
            </a:r>
            <a:r>
              <a:rPr lang="en-US" dirty="0" smtClean="0"/>
              <a:t>project’s financial impact</a:t>
            </a:r>
          </a:p>
          <a:p>
            <a:r>
              <a:rPr lang="en-US" dirty="0" smtClean="0"/>
              <a:t>Questions answered by a business case</a:t>
            </a:r>
          </a:p>
          <a:p>
            <a:pPr lvl="1"/>
            <a:r>
              <a:rPr lang="en-US" dirty="0" smtClean="0"/>
              <a:t>Why are we doing this project? </a:t>
            </a:r>
          </a:p>
          <a:p>
            <a:pPr lvl="1"/>
            <a:r>
              <a:rPr lang="en-US" dirty="0" smtClean="0"/>
              <a:t>How much will it cost and how long will it take?</a:t>
            </a:r>
          </a:p>
          <a:p>
            <a:pPr lvl="1"/>
            <a:r>
              <a:rPr lang="en-US" dirty="0" smtClean="0"/>
              <a:t>Are there any risks involved?</a:t>
            </a:r>
          </a:p>
          <a:p>
            <a:pPr lvl="1"/>
            <a:r>
              <a:rPr lang="en-US" dirty="0" smtClean="0"/>
              <a:t>How will we measure success?</a:t>
            </a:r>
          </a:p>
          <a:p>
            <a:pPr lvl="1"/>
            <a:r>
              <a:rPr lang="en-US" dirty="0" smtClean="0"/>
              <a:t>What alternatives exist?</a:t>
            </a:r>
          </a:p>
        </p:txBody>
      </p:sp>
      <p:sp>
        <p:nvSpPr>
          <p:cNvPr id="7"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EC882E2-8A7D-423D-8A20-C8D8064ACAA6}" type="slidenum">
              <a:rPr lang="en-US" smtClean="0"/>
              <a:pPr/>
              <a:t>5</a:t>
            </a:fld>
            <a:endParaRPr lang="en-US"/>
          </a:p>
        </p:txBody>
      </p:sp>
      <p:sp>
        <p:nvSpPr>
          <p:cNvPr id="26625" name="Title 1"/>
          <p:cNvSpPr>
            <a:spLocks noGrp="1"/>
          </p:cNvSpPr>
          <p:nvPr>
            <p:ph type="title"/>
          </p:nvPr>
        </p:nvSpPr>
        <p:spPr/>
        <p:txBody>
          <a:bodyPr/>
          <a:lstStyle/>
          <a:p>
            <a:r>
              <a:rPr lang="en-US" dirty="0" smtClean="0"/>
              <a:t>Information Systems Projects</a:t>
            </a:r>
          </a:p>
        </p:txBody>
      </p:sp>
      <p:sp>
        <p:nvSpPr>
          <p:cNvPr id="11" name="TextBox 10"/>
          <p:cNvSpPr txBox="1"/>
          <p:nvPr/>
        </p:nvSpPr>
        <p:spPr>
          <a:xfrm>
            <a:off x="2400300" y="5759235"/>
            <a:ext cx="5181600" cy="307777"/>
          </a:xfrm>
          <a:prstGeom prst="rect">
            <a:avLst/>
          </a:prstGeom>
          <a:noFill/>
        </p:spPr>
        <p:txBody>
          <a:bodyPr wrap="square" rtlCol="0">
            <a:spAutoFit/>
          </a:bodyPr>
          <a:lstStyle/>
          <a:p>
            <a:r>
              <a:rPr lang="en-IN" sz="1400" b="1" dirty="0" smtClean="0"/>
              <a:t>FIGURE 2-4 </a:t>
            </a:r>
            <a:r>
              <a:rPr lang="en-IN" sz="1400" dirty="0" smtClean="0"/>
              <a:t>Six main reasons for systems </a:t>
            </a:r>
            <a:r>
              <a:rPr lang="en-IN" sz="1400" dirty="0"/>
              <a:t>r</a:t>
            </a:r>
            <a:r>
              <a:rPr lang="en-IN" sz="1400" dirty="0" smtClean="0"/>
              <a:t>equests.</a:t>
            </a:r>
            <a:endParaRPr lang="en-IN" sz="1400" dirty="0"/>
          </a:p>
        </p:txBody>
      </p:sp>
      <p:pic>
        <p:nvPicPr>
          <p:cNvPr id="12" name="Picture 11" descr="This figure illustrates the reasons for systems requests. The figure consists of a circle, which is placed in the center, and six rectangular boxes, which surround the circle. The circle is labeled systems request. In clockwise order, the boxes are labeled stronger controls, reduced cost, more information, better performance, improved service, and more support. Arrows originate from each of the boxes and point to the circle in the center." title="FIGURE 2-4 Six main reasons for systems request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1980" y="1191254"/>
            <a:ext cx="5417158" cy="4475493"/>
          </a:xfrm>
          <a:prstGeom prst="rect">
            <a:avLst/>
          </a:prstGeom>
        </p:spPr>
      </p:pic>
      <p:sp>
        <p:nvSpPr>
          <p:cNvPr id="1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7BBA22-22BC-4A93-9B81-F7A3F68FCBD9}" type="slidenum">
              <a:rPr lang="en-US"/>
              <a:pPr>
                <a:defRPr/>
              </a:pPr>
              <a:t>6</a:t>
            </a:fld>
            <a:endParaRPr lang="en-US"/>
          </a:p>
        </p:txBody>
      </p:sp>
      <p:sp>
        <p:nvSpPr>
          <p:cNvPr id="2" name="Title 1"/>
          <p:cNvSpPr>
            <a:spLocks noGrp="1"/>
          </p:cNvSpPr>
          <p:nvPr>
            <p:ph type="title"/>
          </p:nvPr>
        </p:nvSpPr>
        <p:spPr/>
        <p:txBody>
          <a:bodyPr rtlCol="0">
            <a:normAutofit/>
          </a:bodyPr>
          <a:lstStyle/>
          <a:p>
            <a:pPr>
              <a:defRPr/>
            </a:pPr>
            <a:r>
              <a:rPr lang="en-US" dirty="0"/>
              <a:t>Information Systems Projects</a:t>
            </a:r>
            <a:r>
              <a:rPr lang="en-US" sz="1300" dirty="0"/>
              <a:t>(Cont.)</a:t>
            </a:r>
            <a:endParaRPr lang="en-US" dirty="0" smtClean="0"/>
          </a:p>
        </p:txBody>
      </p:sp>
      <p:pic>
        <p:nvPicPr>
          <p:cNvPr id="5122" name="Picture 2" descr="The figure consists of six circles placed in a row, overlapping each other. Starting from the left, the circles are labeled strategic plan, top managers, user requests, IT department, existing systems and data, and company finances. A label above the circles reads internal factors. &#10;A large oval encompasses these six circles. Six rectangular boxes are placed over the ovals. The boxes are labeled government, technology, suppliers, customers, competitors, and the economy. A label placed above the oval reads external factors.   &#10;" title="FIGURE 2-6 Internal and external factors that affect IT projec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447800"/>
            <a:ext cx="8167844"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981200" y="5914621"/>
            <a:ext cx="5181600" cy="315328"/>
          </a:xfrm>
          <a:prstGeom prst="rect">
            <a:avLst/>
          </a:prstGeom>
        </p:spPr>
        <p:txBody>
          <a:bodyPr wrap="square">
            <a:spAutoFit/>
          </a:bodyPr>
          <a:lstStyle/>
          <a:p>
            <a:r>
              <a:rPr lang="en-US" sz="1400" b="1" dirty="0"/>
              <a:t>FIGURE </a:t>
            </a:r>
            <a:r>
              <a:rPr lang="en-US" sz="1400" b="1" dirty="0" smtClean="0"/>
              <a:t>2-6 </a:t>
            </a:r>
            <a:r>
              <a:rPr lang="en-US" sz="1400" dirty="0"/>
              <a:t>Internal and external factors that affect IT projects</a:t>
            </a:r>
            <a:r>
              <a:rPr lang="en-US" sz="1400" dirty="0" smtClean="0"/>
              <a:t>.</a:t>
            </a:r>
            <a:endParaRPr lang="en-US" sz="1400" dirty="0"/>
          </a:p>
        </p:txBody>
      </p:sp>
      <p:sp>
        <p:nvSpPr>
          <p:cNvPr id="7"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3D122FE-C649-4972-A5B0-0460445CA6B8}" type="slidenum">
              <a:rPr lang="en-US"/>
              <a:pPr>
                <a:defRPr/>
              </a:pPr>
              <a:t>7</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Evaluation of Systems Requirements</a:t>
            </a:r>
          </a:p>
        </p:txBody>
      </p:sp>
      <p:sp>
        <p:nvSpPr>
          <p:cNvPr id="7" name="Text Placeholder 2"/>
          <p:cNvSpPr txBox="1">
            <a:spLocks/>
          </p:cNvSpPr>
          <p:nvPr/>
        </p:nvSpPr>
        <p:spPr>
          <a:xfrm>
            <a:off x="457200" y="1481328"/>
            <a:ext cx="7959641" cy="45259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t>Systems requests are evaluated by a </a:t>
            </a:r>
            <a:r>
              <a:rPr lang="en-US" b="1" dirty="0" smtClean="0"/>
              <a:t>systems</a:t>
            </a:r>
            <a:r>
              <a:rPr lang="en-US" dirty="0" smtClean="0"/>
              <a:t> </a:t>
            </a:r>
            <a:r>
              <a:rPr lang="en-US" b="1" dirty="0" smtClean="0"/>
              <a:t>review</a:t>
            </a:r>
            <a:r>
              <a:rPr lang="en-US" dirty="0" smtClean="0"/>
              <a:t> </a:t>
            </a:r>
            <a:r>
              <a:rPr lang="en-US" b="1" dirty="0" smtClean="0"/>
              <a:t>committee</a:t>
            </a:r>
            <a:r>
              <a:rPr lang="en-US" dirty="0" smtClean="0"/>
              <a:t> or a </a:t>
            </a:r>
            <a:r>
              <a:rPr lang="en-US" b="1" dirty="0" smtClean="0"/>
              <a:t>computer</a:t>
            </a:r>
            <a:r>
              <a:rPr lang="en-US" dirty="0" smtClean="0"/>
              <a:t> re</a:t>
            </a:r>
            <a:r>
              <a:rPr lang="en-US" b="1" dirty="0" smtClean="0"/>
              <a:t>sources</a:t>
            </a:r>
            <a:r>
              <a:rPr lang="en-US" dirty="0" smtClean="0"/>
              <a:t> </a:t>
            </a:r>
            <a:r>
              <a:rPr lang="en-US" b="1" dirty="0" smtClean="0"/>
              <a:t>committee</a:t>
            </a:r>
            <a:endParaRPr lang="en-US" b="1" dirty="0"/>
          </a:p>
          <a:p>
            <a:r>
              <a:rPr lang="en-US" b="1" dirty="0" smtClean="0"/>
              <a:t>Systems Request Forms</a:t>
            </a:r>
          </a:p>
          <a:p>
            <a:pPr lvl="1"/>
            <a:r>
              <a:rPr lang="en-US" dirty="0" smtClean="0"/>
              <a:t>Streamline the request process</a:t>
            </a:r>
          </a:p>
          <a:p>
            <a:pPr lvl="1"/>
            <a:r>
              <a:rPr lang="en-US" dirty="0" smtClean="0"/>
              <a:t>Ensure consistency</a:t>
            </a:r>
          </a:p>
          <a:p>
            <a:pPr lvl="1"/>
            <a:r>
              <a:rPr lang="en-US" dirty="0" smtClean="0"/>
              <a:t>Easy to understand</a:t>
            </a:r>
          </a:p>
          <a:p>
            <a:pPr lvl="1"/>
            <a:r>
              <a:rPr lang="en-US" dirty="0" smtClean="0"/>
              <a:t>Include clear instructions</a:t>
            </a:r>
          </a:p>
          <a:p>
            <a:pPr lvl="1"/>
            <a:r>
              <a:rPr lang="en-US" dirty="0" smtClean="0"/>
              <a:t>Indicate the required supporting documents </a:t>
            </a:r>
          </a:p>
          <a:p>
            <a:pPr lvl="1"/>
            <a:r>
              <a:rPr lang="en-US" dirty="0" smtClean="0"/>
              <a:t>Submitted electronically</a:t>
            </a:r>
            <a:endParaRPr lang="en-US" dirty="0"/>
          </a:p>
        </p:txBody>
      </p:sp>
      <p:sp>
        <p:nvSpPr>
          <p:cNvPr id="5"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A1B7F05-D7B2-4859-A296-B0141AD468D3}" type="slidenum">
              <a:rPr lang="en-US"/>
              <a:pPr>
                <a:defRPr/>
              </a:pPr>
              <a:t>8</a:t>
            </a:fld>
            <a:endParaRPr lang="en-US"/>
          </a:p>
        </p:txBody>
      </p:sp>
      <p:sp>
        <p:nvSpPr>
          <p:cNvPr id="2" name="Title 1"/>
          <p:cNvSpPr>
            <a:spLocks noGrp="1"/>
          </p:cNvSpPr>
          <p:nvPr>
            <p:ph type="title"/>
          </p:nvPr>
        </p:nvSpPr>
        <p:spPr/>
        <p:txBody>
          <a:bodyPr rtlCol="0">
            <a:normAutofit fontScale="90000"/>
          </a:bodyPr>
          <a:lstStyle/>
          <a:p>
            <a:pPr>
              <a:defRPr/>
            </a:pPr>
            <a:r>
              <a:rPr lang="en-US" dirty="0"/>
              <a:t>Evaluation of Systems </a:t>
            </a:r>
            <a:r>
              <a:rPr lang="en-US" dirty="0" smtClean="0"/>
              <a:t>Requirements </a:t>
            </a:r>
            <a:r>
              <a:rPr lang="en-US" sz="1300" dirty="0" smtClean="0"/>
              <a:t>(Cont. 1)</a:t>
            </a:r>
            <a:endParaRPr lang="en-US" dirty="0" smtClean="0"/>
          </a:p>
        </p:txBody>
      </p:sp>
      <p:pic>
        <p:nvPicPr>
          <p:cNvPr id="3" name="Picture 2" descr="The figure is an example of an online systems request form. The figure consists of box which is titled tech support request system. On the right side of the title, there is a label that reads Florida Institute of Technology. &#10;The phrase above the form content reads submit request. &#10;Below the phrase, there are four blank spaces placed in two rows. In row 1, the first blank space is labeled first name and the second blank space is labeled last name. &#10;In the second row, the first blank is labeled telephone and the second blank is labeled email-ID. &#10;Below this, there is a large rectangular box. This box is is titled Describe the problem: Maximum of 4000 characters. &#10;There is a line below the box that reads date critical. There are two check boxes beside it that are labeled yes and no. The check box labeled no is highlighted.&#10;Below this is an icon that reads submit call ticket.&#10;" title="FIGURE 2-10 Example of an online systems request form. "/>
          <p:cNvPicPr>
            <a:picLocks noChangeAspect="1"/>
          </p:cNvPicPr>
          <p:nvPr/>
        </p:nvPicPr>
        <p:blipFill rotWithShape="1">
          <a:blip r:embed="rId3" cstate="print">
            <a:extLst>
              <a:ext uri="{28A0092B-C50C-407E-A947-70E740481C1C}">
                <a14:useLocalDpi xmlns:a14="http://schemas.microsoft.com/office/drawing/2010/main" val="0"/>
              </a:ext>
            </a:extLst>
          </a:blip>
          <a:srcRect r="11476" b="27004"/>
          <a:stretch/>
        </p:blipFill>
        <p:spPr>
          <a:xfrm>
            <a:off x="1371600" y="1417638"/>
            <a:ext cx="5791200" cy="4019869"/>
          </a:xfrm>
          <a:prstGeom prst="rect">
            <a:avLst/>
          </a:prstGeom>
        </p:spPr>
      </p:pic>
      <p:sp>
        <p:nvSpPr>
          <p:cNvPr id="7" name="Rectangle 6"/>
          <p:cNvSpPr/>
          <p:nvPr/>
        </p:nvSpPr>
        <p:spPr>
          <a:xfrm>
            <a:off x="1572676" y="5445069"/>
            <a:ext cx="5781675" cy="430887"/>
          </a:xfrm>
          <a:prstGeom prst="rect">
            <a:avLst/>
          </a:prstGeom>
        </p:spPr>
        <p:txBody>
          <a:bodyPr wrap="square">
            <a:spAutoFit/>
          </a:bodyPr>
          <a:lstStyle/>
          <a:p>
            <a:r>
              <a:rPr lang="en-US" sz="1400" b="1" dirty="0"/>
              <a:t>FIGURE </a:t>
            </a:r>
            <a:r>
              <a:rPr lang="en-US" sz="1400" b="1" dirty="0" smtClean="0"/>
              <a:t>2-10 </a:t>
            </a:r>
            <a:r>
              <a:rPr lang="en-US" sz="1400" dirty="0"/>
              <a:t>Example of an online systems request form</a:t>
            </a:r>
            <a:r>
              <a:rPr lang="en-US" sz="1400" dirty="0" smtClean="0"/>
              <a:t>. </a:t>
            </a:r>
          </a:p>
          <a:p>
            <a:r>
              <a:rPr lang="en-IN" sz="800" b="1" dirty="0" smtClean="0"/>
              <a:t>Source</a:t>
            </a:r>
            <a:r>
              <a:rPr lang="en-IN" sz="800" b="1" dirty="0"/>
              <a:t>: </a:t>
            </a:r>
            <a:r>
              <a:rPr lang="en-IN" sz="800" dirty="0"/>
              <a:t>Florida Institute of Technology</a:t>
            </a:r>
            <a:endParaRPr lang="en-US" sz="800" dirty="0"/>
          </a:p>
        </p:txBody>
      </p:sp>
      <p:sp>
        <p:nvSpPr>
          <p:cNvPr id="8"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6057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2"/>
          <p:cNvSpPr>
            <a:spLocks noGrp="1"/>
          </p:cNvSpPr>
          <p:nvPr>
            <p:ph idx="1"/>
          </p:nvPr>
        </p:nvSpPr>
        <p:spPr/>
        <p:txBody>
          <a:bodyPr>
            <a:noAutofit/>
          </a:bodyPr>
          <a:lstStyle/>
          <a:p>
            <a:pPr eaLnBrk="1" hangingPunct="1"/>
            <a:r>
              <a:rPr lang="en-US" b="1" dirty="0" smtClean="0"/>
              <a:t>Systems Review Committee</a:t>
            </a:r>
          </a:p>
          <a:p>
            <a:pPr lvl="1"/>
            <a:r>
              <a:rPr lang="en-US" dirty="0" smtClean="0"/>
              <a:t>A </a:t>
            </a:r>
            <a:r>
              <a:rPr lang="en-US" dirty="0"/>
              <a:t>broader </a:t>
            </a:r>
            <a:r>
              <a:rPr lang="en-US" dirty="0" smtClean="0"/>
              <a:t>viewpoint enables a </a:t>
            </a:r>
            <a:r>
              <a:rPr lang="en-US" dirty="0"/>
              <a:t>committee </a:t>
            </a:r>
            <a:r>
              <a:rPr lang="en-US" dirty="0" smtClean="0"/>
              <a:t>to establish </a:t>
            </a:r>
            <a:r>
              <a:rPr lang="en-US" dirty="0"/>
              <a:t>priorities more effectively than an </a:t>
            </a:r>
            <a:r>
              <a:rPr lang="en-US" dirty="0" smtClean="0"/>
              <a:t>individual</a:t>
            </a:r>
          </a:p>
          <a:p>
            <a:pPr lvl="2"/>
            <a:r>
              <a:rPr lang="en-US" dirty="0" smtClean="0"/>
              <a:t>One </a:t>
            </a:r>
            <a:r>
              <a:rPr lang="en-US" dirty="0"/>
              <a:t>person’s bias is less likely to affect </a:t>
            </a:r>
            <a:r>
              <a:rPr lang="en-US" dirty="0" smtClean="0"/>
              <a:t>decisions</a:t>
            </a:r>
            <a:endParaRPr lang="en-US" dirty="0"/>
          </a:p>
          <a:p>
            <a:pPr lvl="1"/>
            <a:r>
              <a:rPr lang="en-US" dirty="0" smtClean="0"/>
              <a:t>Disadvantages</a:t>
            </a:r>
            <a:endParaRPr lang="en-US" b="1" dirty="0"/>
          </a:p>
          <a:p>
            <a:pPr lvl="2"/>
            <a:r>
              <a:rPr lang="en-US" dirty="0"/>
              <a:t>A</a:t>
            </a:r>
            <a:r>
              <a:rPr lang="en-US" dirty="0" smtClean="0"/>
              <a:t>ction </a:t>
            </a:r>
            <a:r>
              <a:rPr lang="en-US" dirty="0"/>
              <a:t>on requests must wait until the committee </a:t>
            </a:r>
            <a:r>
              <a:rPr lang="en-US" dirty="0" smtClean="0"/>
              <a:t>meets</a:t>
            </a:r>
          </a:p>
          <a:p>
            <a:pPr lvl="2"/>
            <a:r>
              <a:rPr lang="en-US" dirty="0"/>
              <a:t>M</a:t>
            </a:r>
            <a:r>
              <a:rPr lang="en-US" dirty="0" smtClean="0"/>
              <a:t>embers </a:t>
            </a:r>
            <a:r>
              <a:rPr lang="en-US" dirty="0"/>
              <a:t>might favor projects requested by their own </a:t>
            </a:r>
            <a:r>
              <a:rPr lang="en-US" dirty="0" smtClean="0"/>
              <a:t>departments</a:t>
            </a:r>
          </a:p>
          <a:p>
            <a:pPr lvl="2"/>
            <a:r>
              <a:rPr lang="en-US" dirty="0"/>
              <a:t>I</a:t>
            </a:r>
            <a:r>
              <a:rPr lang="en-US" dirty="0" smtClean="0"/>
              <a:t>nternal </a:t>
            </a:r>
            <a:r>
              <a:rPr lang="en-US" dirty="0"/>
              <a:t>political differences could delay important decisions</a:t>
            </a:r>
          </a:p>
        </p:txBody>
      </p:sp>
      <p:sp>
        <p:nvSpPr>
          <p:cNvPr id="6" name="Slide Number Placeholder 5"/>
          <p:cNvSpPr>
            <a:spLocks noGrp="1"/>
          </p:cNvSpPr>
          <p:nvPr>
            <p:ph type="sldNum" sz="quarter" idx="12"/>
          </p:nvPr>
        </p:nvSpPr>
        <p:spPr/>
        <p:txBody>
          <a:bodyPr/>
          <a:lstStyle/>
          <a:p>
            <a:pPr>
              <a:defRPr/>
            </a:pPr>
            <a:fld id="{FA1B7F05-D7B2-4859-A296-B0141AD468D3}" type="slidenum">
              <a:rPr lang="en-US"/>
              <a:pPr>
                <a:defRPr/>
              </a:pPr>
              <a:t>9</a:t>
            </a:fld>
            <a:endParaRPr lang="en-US"/>
          </a:p>
        </p:txBody>
      </p:sp>
      <p:sp>
        <p:nvSpPr>
          <p:cNvPr id="2" name="Title 1"/>
          <p:cNvSpPr>
            <a:spLocks noGrp="1"/>
          </p:cNvSpPr>
          <p:nvPr>
            <p:ph type="title"/>
          </p:nvPr>
        </p:nvSpPr>
        <p:spPr/>
        <p:txBody>
          <a:bodyPr rtlCol="0">
            <a:normAutofit fontScale="90000"/>
          </a:bodyPr>
          <a:lstStyle/>
          <a:p>
            <a:pPr>
              <a:defRPr/>
            </a:pPr>
            <a:r>
              <a:rPr lang="en-US" dirty="0"/>
              <a:t>Evaluation of Systems </a:t>
            </a:r>
            <a:r>
              <a:rPr lang="en-US" dirty="0" smtClean="0"/>
              <a:t>Requirements </a:t>
            </a:r>
            <a:r>
              <a:rPr lang="en-US" sz="1300" dirty="0" smtClean="0"/>
              <a:t>(Cont. 2)</a:t>
            </a:r>
            <a:endParaRPr lang="en-US" dirty="0" smtClean="0"/>
          </a:p>
        </p:txBody>
      </p:sp>
      <p:sp>
        <p:nvSpPr>
          <p:cNvPr id="7" name="Footer Placeholder 1"/>
          <p:cNvSpPr>
            <a:spLocks noGrp="1"/>
          </p:cNvSpPr>
          <p:nvPr>
            <p:ph type="ftr" sz="quarter" idx="4294967295"/>
          </p:nvPr>
        </p:nvSpPr>
        <p:spPr>
          <a:xfrm>
            <a:off x="3657600" y="6407944"/>
            <a:ext cx="4759241" cy="365125"/>
          </a:xfrm>
          <a:prstGeom prst="rect">
            <a:avLst/>
          </a:prstGeom>
        </p:spPr>
        <p:txBody>
          <a:bodyPr/>
          <a:lstStyle/>
          <a:p>
            <a:pPr algn="l">
              <a:defRPr/>
            </a:pPr>
            <a:r>
              <a:rPr lang="en-US" sz="1000" dirty="0" smtClean="0">
                <a:latin typeface="Times New Roman" panose="02020603050405020304" pitchFamily="18" charset="0"/>
                <a:cs typeface="Times New Roman" panose="02020603050405020304" pitchFamily="18" charset="0"/>
              </a:rPr>
              <a:t>Copyright ©2017 Cengage Learning. All Rights Reserved. May not be scanned, copied or duplicated, or posted to a publicly accessible website, in whole or in part.</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793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1645</TotalTime>
  <Words>1437</Words>
  <Application>Microsoft Office PowerPoint</Application>
  <PresentationFormat>On-screen Show (4:3)</PresentationFormat>
  <Paragraphs>171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Systems Analysis and Design 11th Edition</vt:lpstr>
      <vt:lpstr>Chapter Objectives</vt:lpstr>
      <vt:lpstr>What Is a Business Case?</vt:lpstr>
      <vt:lpstr>What Is a Business Case?</vt:lpstr>
      <vt:lpstr>Information Systems Projects</vt:lpstr>
      <vt:lpstr>Information Systems Projects(Cont.)</vt:lpstr>
      <vt:lpstr>Evaluation of Systems Requirements</vt:lpstr>
      <vt:lpstr>Evaluation of Systems Requirements (Cont. 1)</vt:lpstr>
      <vt:lpstr>Evaluation of Systems Requirements (Cont. 2)</vt:lpstr>
      <vt:lpstr>Overview of Feasibility</vt:lpstr>
      <vt:lpstr>Overview of Feasibility (Cont. 1)</vt:lpstr>
      <vt:lpstr>Overview of Feasibility (Cont. 2)</vt:lpstr>
      <vt:lpstr>Overview of Feasibility (Cont. 3)</vt:lpstr>
      <vt:lpstr>Overview of Feasibility (Cont. 4)</vt:lpstr>
      <vt:lpstr>Overview of Feasibility (Cont. 5)</vt:lpstr>
      <vt:lpstr>Overview of Feasibility (Cont. 6)</vt:lpstr>
      <vt:lpstr>Chapter Summary</vt:lpstr>
      <vt:lpstr>Chapter Summary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renger</dc:creator>
  <cp:lastModifiedBy>Abdullah Alahmadi</cp:lastModifiedBy>
  <cp:revision>147</cp:revision>
  <dcterms:created xsi:type="dcterms:W3CDTF">2009-02-03T18:32:10Z</dcterms:created>
  <dcterms:modified xsi:type="dcterms:W3CDTF">2019-01-19T16:39:26Z</dcterms:modified>
</cp:coreProperties>
</file>