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7"/>
  </p:notesMasterIdLst>
  <p:sldIdLst>
    <p:sldId id="256" r:id="rId2"/>
    <p:sldId id="257" r:id="rId3"/>
    <p:sldId id="258" r:id="rId4"/>
    <p:sldId id="259" r:id="rId5"/>
    <p:sldId id="261" r:id="rId6"/>
    <p:sldId id="262" r:id="rId7"/>
    <p:sldId id="263"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10" r:id="rId54"/>
    <p:sldId id="311" r:id="rId55"/>
    <p:sldId id="312" r:id="rId5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321FD657-855E-4F26-8F16-9C28CFB421BF}" type="datetimeFigureOut">
              <a:rPr lang="ar-SA" smtClean="0"/>
              <a:t>22/02/40</a:t>
            </a:fld>
            <a:endParaRPr lang="ar-S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CF874132-A574-45F4-ABE9-0E517C8F6A0F}" type="slidenum">
              <a:rPr lang="ar-SA" smtClean="0"/>
              <a:t>‹#›</a:t>
            </a:fld>
            <a:endParaRPr lang="ar-SA"/>
          </a:p>
        </p:txBody>
      </p:sp>
    </p:spTree>
    <p:extLst>
      <p:ext uri="{BB962C8B-B14F-4D97-AF65-F5344CB8AC3E}">
        <p14:creationId xmlns:p14="http://schemas.microsoft.com/office/powerpoint/2010/main" val="4288071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CF874132-A574-45F4-ABE9-0E517C8F6A0F}" type="slidenum">
              <a:rPr lang="ar-SA" smtClean="0"/>
              <a:t>18</a:t>
            </a:fld>
            <a:endParaRPr lang="ar-SA"/>
          </a:p>
        </p:txBody>
      </p:sp>
    </p:spTree>
    <p:extLst>
      <p:ext uri="{BB962C8B-B14F-4D97-AF65-F5344CB8AC3E}">
        <p14:creationId xmlns:p14="http://schemas.microsoft.com/office/powerpoint/2010/main" val="2488949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0B2ACCF-EA1A-4ED9-9731-0484C4EE6F7F}" type="datetimeFigureOut">
              <a:rPr lang="ar-SA" smtClean="0"/>
              <a:t>22/02/40</a:t>
            </a:fld>
            <a:endParaRPr lang="ar-SA"/>
          </a:p>
        </p:txBody>
      </p:sp>
      <p:sp>
        <p:nvSpPr>
          <p:cNvPr id="17" name="Footer Placeholder 16"/>
          <p:cNvSpPr>
            <a:spLocks noGrp="1"/>
          </p:cNvSpPr>
          <p:nvPr>
            <p:ph type="ftr" sz="quarter" idx="11"/>
          </p:nvPr>
        </p:nvSpPr>
        <p:spPr/>
        <p:txBody>
          <a:bodyPr/>
          <a:lstStyle/>
          <a:p>
            <a:endParaRPr lang="ar-SA"/>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01DF11C-6FC7-47D2-B237-32CDA9FB7894}" type="slidenum">
              <a:rPr lang="ar-SA" smtClean="0"/>
              <a:t>‹#›</a:t>
            </a:fld>
            <a:endParaRPr lang="ar-SA"/>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B2ACCF-EA1A-4ED9-9731-0484C4EE6F7F}" type="datetimeFigureOut">
              <a:rPr lang="ar-SA" smtClean="0"/>
              <a:t>22/02/40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01DF11C-6FC7-47D2-B237-32CDA9FB7894}"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01DF11C-6FC7-47D2-B237-32CDA9FB7894}" type="slidenum">
              <a:rPr lang="ar-SA" smtClean="0"/>
              <a:t>‹#›</a:t>
            </a:fld>
            <a:endParaRPr lang="ar-SA"/>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B2ACCF-EA1A-4ED9-9731-0484C4EE6F7F}" type="datetimeFigureOut">
              <a:rPr lang="ar-SA" smtClean="0"/>
              <a:t>22/02/40</a:t>
            </a:fld>
            <a:endParaRPr lang="ar-SA"/>
          </a:p>
        </p:txBody>
      </p:sp>
      <p:sp>
        <p:nvSpPr>
          <p:cNvPr id="5" name="Footer Placeholder 4"/>
          <p:cNvSpPr>
            <a:spLocks noGrp="1"/>
          </p:cNvSpPr>
          <p:nvPr>
            <p:ph type="ftr" sz="quarter" idx="11"/>
          </p:nvPr>
        </p:nvSpPr>
        <p:spPr/>
        <p:txBody>
          <a:bodyPr/>
          <a:lstStyle/>
          <a:p>
            <a:endParaRPr lang="ar-SA"/>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0B2ACCF-EA1A-4ED9-9731-0484C4EE6F7F}" type="datetimeFigureOut">
              <a:rPr lang="ar-SA" smtClean="0"/>
              <a:t>22/02/40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4361688" y="1026372"/>
            <a:ext cx="457200" cy="441325"/>
          </a:xfrm>
        </p:spPr>
        <p:txBody>
          <a:bodyPr/>
          <a:lstStyle/>
          <a:p>
            <a:fld id="{C01DF11C-6FC7-47D2-B237-32CDA9FB7894}" type="slidenum">
              <a:rPr lang="ar-SA" smtClean="0"/>
              <a:t>‹#›</a:t>
            </a:fld>
            <a:endParaRPr lang="ar-SA"/>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ar-SA"/>
          </a:p>
        </p:txBody>
      </p:sp>
      <p:sp>
        <p:nvSpPr>
          <p:cNvPr id="4" name="Date Placeholder 3"/>
          <p:cNvSpPr>
            <a:spLocks noGrp="1"/>
          </p:cNvSpPr>
          <p:nvPr>
            <p:ph type="dt" sz="half" idx="10"/>
          </p:nvPr>
        </p:nvSpPr>
        <p:spPr/>
        <p:txBody>
          <a:bodyPr/>
          <a:lstStyle/>
          <a:p>
            <a:fld id="{70B2ACCF-EA1A-4ED9-9731-0484C4EE6F7F}" type="datetimeFigureOut">
              <a:rPr lang="ar-SA" smtClean="0"/>
              <a:t>22/02/40</a:t>
            </a:fld>
            <a:endParaRPr lang="ar-SA"/>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01DF11C-6FC7-47D2-B237-32CDA9FB7894}" type="slidenum">
              <a:rPr lang="ar-SA" smtClean="0"/>
              <a:t>‹#›</a:t>
            </a:fld>
            <a:endParaRPr lang="ar-SA"/>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0B2ACCF-EA1A-4ED9-9731-0484C4EE6F7F}" type="datetimeFigureOut">
              <a:rPr lang="ar-SA" smtClean="0"/>
              <a:t>22/02/40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01DF11C-6FC7-47D2-B237-32CDA9FB7894}" type="slidenum">
              <a:rPr lang="ar-SA" smtClean="0"/>
              <a:t>‹#›</a:t>
            </a:fld>
            <a:endParaRPr lang="ar-SA"/>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0B2ACCF-EA1A-4ED9-9731-0484C4EE6F7F}" type="datetimeFigureOut">
              <a:rPr lang="ar-SA" smtClean="0"/>
              <a:t>22/02/40</a:t>
            </a:fld>
            <a:endParaRPr lang="ar-SA"/>
          </a:p>
        </p:txBody>
      </p:sp>
      <p:sp>
        <p:nvSpPr>
          <p:cNvPr id="8" name="Footer Placeholder 7"/>
          <p:cNvSpPr>
            <a:spLocks noGrp="1"/>
          </p:cNvSpPr>
          <p:nvPr>
            <p:ph type="ftr" sz="quarter" idx="11"/>
          </p:nvPr>
        </p:nvSpPr>
        <p:spPr>
          <a:xfrm>
            <a:off x="304800" y="6409944"/>
            <a:ext cx="3581400" cy="365760"/>
          </a:xfrm>
        </p:spPr>
        <p:txBody>
          <a:bodyPr/>
          <a:lstStyle/>
          <a:p>
            <a:endParaRPr lang="ar-SA"/>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01DF11C-6FC7-47D2-B237-32CDA9FB7894}" type="slidenum">
              <a:rPr lang="ar-SA" smtClean="0"/>
              <a:t>‹#›</a:t>
            </a:fld>
            <a:endParaRPr lang="ar-SA"/>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B2ACCF-EA1A-4ED9-9731-0484C4EE6F7F}" type="datetimeFigureOut">
              <a:rPr lang="ar-SA" smtClean="0"/>
              <a:t>22/02/40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a:xfrm>
            <a:off x="4343400" y="1036020"/>
            <a:ext cx="457200" cy="441325"/>
          </a:xfrm>
        </p:spPr>
        <p:txBody>
          <a:bodyPr/>
          <a:lstStyle/>
          <a:p>
            <a:fld id="{C01DF11C-6FC7-47D2-B237-32CDA9FB7894}"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0B2ACCF-EA1A-4ED9-9731-0484C4EE6F7F}" type="datetimeFigureOut">
              <a:rPr lang="ar-SA" smtClean="0"/>
              <a:t>22/02/40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01DF11C-6FC7-47D2-B237-32CDA9FB7894}"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01DF11C-6FC7-47D2-B237-32CDA9FB7894}" type="slidenum">
              <a:rPr lang="ar-SA" smtClean="0"/>
              <a:t>‹#›</a:t>
            </a:fld>
            <a:endParaRPr lang="ar-SA"/>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0B2ACCF-EA1A-4ED9-9731-0484C4EE6F7F}" type="datetimeFigureOut">
              <a:rPr lang="ar-SA" smtClean="0"/>
              <a:t>22/02/40</a:t>
            </a:fld>
            <a:endParaRPr lang="ar-SA"/>
          </a:p>
        </p:txBody>
      </p:sp>
      <p:sp>
        <p:nvSpPr>
          <p:cNvPr id="6" name="Footer Placeholder 5"/>
          <p:cNvSpPr>
            <a:spLocks noGrp="1"/>
          </p:cNvSpPr>
          <p:nvPr>
            <p:ph type="ftr" sz="quarter" idx="11"/>
          </p:nvPr>
        </p:nvSpPr>
        <p:spPr>
          <a:xfrm>
            <a:off x="301752" y="6410848"/>
            <a:ext cx="3383280" cy="365760"/>
          </a:xfrm>
        </p:spPr>
        <p:txBody>
          <a:bodyPr/>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01DF11C-6FC7-47D2-B237-32CDA9FB7894}" type="slidenum">
              <a:rPr lang="ar-SA" smtClean="0"/>
              <a:t>‹#›</a:t>
            </a:fld>
            <a:endParaRPr lang="ar-SA"/>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0B2ACCF-EA1A-4ED9-9731-0484C4EE6F7F}" type="datetimeFigureOut">
              <a:rPr lang="ar-SA" smtClean="0"/>
              <a:t>22/02/40</a:t>
            </a:fld>
            <a:endParaRPr lang="ar-SA"/>
          </a:p>
        </p:txBody>
      </p:sp>
      <p:sp>
        <p:nvSpPr>
          <p:cNvPr id="6" name="Footer Placeholder 5"/>
          <p:cNvSpPr>
            <a:spLocks noGrp="1"/>
          </p:cNvSpPr>
          <p:nvPr>
            <p:ph type="ftr" sz="quarter" idx="11"/>
          </p:nvPr>
        </p:nvSpPr>
        <p:spPr>
          <a:xfrm>
            <a:off x="301752" y="6410848"/>
            <a:ext cx="3584448" cy="365760"/>
          </a:xfrm>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0B2ACCF-EA1A-4ED9-9731-0484C4EE6F7F}" type="datetimeFigureOut">
              <a:rPr lang="ar-SA" smtClean="0"/>
              <a:t>22/02/40</a:t>
            </a:fld>
            <a:endParaRPr lang="ar-SA"/>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SA"/>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01DF11C-6FC7-47D2-B237-32CDA9FB7894}" type="slidenum">
              <a:rPr lang="ar-SA" smtClean="0"/>
              <a:t>‹#›</a:t>
            </a:fld>
            <a:endParaRPr lang="ar-SA"/>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ar-SA" dirty="0"/>
          </a:p>
        </p:txBody>
      </p:sp>
      <p:sp>
        <p:nvSpPr>
          <p:cNvPr id="2" name="Title 1"/>
          <p:cNvSpPr>
            <a:spLocks noGrp="1"/>
          </p:cNvSpPr>
          <p:nvPr>
            <p:ph type="ctrTitle"/>
          </p:nvPr>
        </p:nvSpPr>
        <p:spPr>
          <a:xfrm>
            <a:off x="685800" y="381000"/>
            <a:ext cx="7772400" cy="1833554"/>
          </a:xfrm>
        </p:spPr>
        <p:txBody>
          <a:bodyPr>
            <a:normAutofit fontScale="90000"/>
          </a:bodyPr>
          <a:lstStyle/>
          <a:p>
            <a:r>
              <a:rPr lang="ar-SA" dirty="0" smtClean="0"/>
              <a:t/>
            </a:r>
            <a:br>
              <a:rPr lang="ar-SA" dirty="0" smtClean="0"/>
            </a:br>
            <a:r>
              <a:rPr lang="en-US" dirty="0" smtClean="0">
                <a:solidFill>
                  <a:schemeClr val="accent1">
                    <a:lumMod val="50000"/>
                  </a:schemeClr>
                </a:solidFill>
              </a:rPr>
              <a:t>Chapter 14</a:t>
            </a:r>
            <a:r>
              <a:rPr lang="en-US" dirty="0" smtClean="0"/>
              <a:t/>
            </a:r>
            <a:br>
              <a:rPr lang="en-US" dirty="0" smtClean="0"/>
            </a:br>
            <a:r>
              <a:rPr lang="en-US" dirty="0" smtClean="0"/>
              <a:t>REDOX AND POTENTIOMETRIC TITRATIONS</a:t>
            </a:r>
            <a:endParaRPr lang="ar-S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a:xfrm>
            <a:off x="301752" y="1527048"/>
            <a:ext cx="8627966" cy="4973786"/>
          </a:xfrm>
        </p:spPr>
        <p:txBody>
          <a:bodyPr>
            <a:normAutofit fontScale="92500"/>
          </a:bodyPr>
          <a:lstStyle/>
          <a:p>
            <a:endParaRPr lang="ar-SA" dirty="0" smtClean="0"/>
          </a:p>
          <a:p>
            <a:pPr algn="l">
              <a:buNone/>
            </a:pPr>
            <a:r>
              <a:rPr lang="en-US" b="1" dirty="0" smtClean="0"/>
              <a:t>2-Specific indicators(Starch)</a:t>
            </a:r>
            <a:r>
              <a:rPr lang="en-US" dirty="0" smtClean="0"/>
              <a:t> : Some indicators form</a:t>
            </a:r>
          </a:p>
          <a:p>
            <a:pPr algn="l">
              <a:buNone/>
            </a:pPr>
            <a:r>
              <a:rPr lang="en-US" dirty="0" smtClean="0"/>
              <a:t> a colored compound with a specific oxidized or reduced form of the </a:t>
            </a:r>
            <a:r>
              <a:rPr lang="en-US" dirty="0" err="1" smtClean="0"/>
              <a:t>titrant</a:t>
            </a:r>
            <a:r>
              <a:rPr lang="en-US" dirty="0" smtClean="0"/>
              <a:t> or the </a:t>
            </a:r>
            <a:r>
              <a:rPr lang="en-US" dirty="0" err="1" smtClean="0"/>
              <a:t>analyte</a:t>
            </a:r>
            <a:r>
              <a:rPr lang="en-US" dirty="0" smtClean="0"/>
              <a:t> . Starch, for example, forms a dark blue complex with iodine I</a:t>
            </a:r>
            <a:r>
              <a:rPr lang="en-US" baseline="30000" dirty="0" smtClean="0"/>
              <a:t>3–</a:t>
            </a:r>
            <a:r>
              <a:rPr lang="en-US" dirty="0" smtClean="0"/>
              <a:t>. We can use this distinct color to signal the presence of excess I</a:t>
            </a:r>
            <a:r>
              <a:rPr lang="en-US" baseline="30000" dirty="0" smtClean="0"/>
              <a:t>3–</a:t>
            </a:r>
            <a:r>
              <a:rPr lang="en-US" dirty="0" smtClean="0"/>
              <a:t> as a </a:t>
            </a:r>
            <a:r>
              <a:rPr lang="en-US" dirty="0" err="1" smtClean="0"/>
              <a:t>titrant</a:t>
            </a:r>
            <a:r>
              <a:rPr lang="en-US" dirty="0" smtClean="0"/>
              <a:t> (a change in color from colorless to blue) or the completion of a reaction consuming I</a:t>
            </a:r>
            <a:r>
              <a:rPr lang="en-US" baseline="30000" dirty="0" smtClean="0"/>
              <a:t>3–</a:t>
            </a:r>
            <a:r>
              <a:rPr lang="en-US" dirty="0" smtClean="0"/>
              <a:t>as the </a:t>
            </a:r>
            <a:r>
              <a:rPr lang="en-US" dirty="0" err="1" smtClean="0"/>
              <a:t>analyte</a:t>
            </a:r>
            <a:r>
              <a:rPr lang="en-US" dirty="0" smtClean="0"/>
              <a:t> (a change in color from blue to colorless ). Another example of a specific indicator is </a:t>
            </a:r>
            <a:r>
              <a:rPr lang="en-US" dirty="0" err="1" smtClean="0"/>
              <a:t>thiocyanate</a:t>
            </a:r>
            <a:r>
              <a:rPr lang="en-US" dirty="0" smtClean="0"/>
              <a:t>, SCN</a:t>
            </a:r>
            <a:r>
              <a:rPr lang="en-US" baseline="30000" dirty="0" smtClean="0"/>
              <a:t>–</a:t>
            </a:r>
            <a:r>
              <a:rPr lang="en-US" dirty="0" smtClean="0"/>
              <a:t>, which forms a soluble red-colored complex of Fe(SCN)</a:t>
            </a:r>
            <a:r>
              <a:rPr lang="en-US" baseline="30000" dirty="0" smtClean="0"/>
              <a:t>2+</a:t>
            </a:r>
            <a:r>
              <a:rPr lang="en-US" dirty="0" smtClean="0"/>
              <a:t> with Fe</a:t>
            </a:r>
            <a:r>
              <a:rPr lang="en-US" baseline="30000" dirty="0" smtClean="0"/>
              <a:t>3+</a:t>
            </a:r>
            <a:endParaRPr lang="en-US" dirty="0" smtClean="0"/>
          </a:p>
          <a:p>
            <a:pPr algn="l">
              <a:buNone/>
            </a:pPr>
            <a:endParaRPr lang="ar-S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normAutofit/>
          </a:bodyPr>
          <a:lstStyle/>
          <a:p>
            <a:endParaRPr lang="ar-SA" dirty="0" smtClean="0"/>
          </a:p>
          <a:p>
            <a:pPr algn="l">
              <a:buNone/>
            </a:pPr>
            <a:r>
              <a:rPr lang="en-US" dirty="0" smtClean="0"/>
              <a:t>3- </a:t>
            </a:r>
            <a:r>
              <a:rPr lang="en-US" b="1" dirty="0" err="1" smtClean="0"/>
              <a:t>Redox</a:t>
            </a:r>
            <a:r>
              <a:rPr lang="en-US" b="1" dirty="0" smtClean="0"/>
              <a:t> indicators (True )</a:t>
            </a:r>
            <a:r>
              <a:rPr lang="en-US" dirty="0" smtClean="0"/>
              <a:t>: The most important class of indicators are substances that do not participate in the </a:t>
            </a:r>
            <a:r>
              <a:rPr lang="en-US" dirty="0" err="1" smtClean="0"/>
              <a:t>redox</a:t>
            </a:r>
            <a:r>
              <a:rPr lang="en-US" dirty="0" smtClean="0"/>
              <a:t> titration, but whose oxidized and reduced forms differ in color. When we add a </a:t>
            </a:r>
            <a:r>
              <a:rPr lang="en-US" dirty="0" err="1" smtClean="0"/>
              <a:t>redox</a:t>
            </a:r>
            <a:r>
              <a:rPr lang="en-US" dirty="0" smtClean="0"/>
              <a:t> indicator to the </a:t>
            </a:r>
            <a:r>
              <a:rPr lang="en-US" dirty="0" err="1" smtClean="0"/>
              <a:t>analyte</a:t>
            </a:r>
            <a:r>
              <a:rPr lang="en-US" dirty="0" smtClean="0"/>
              <a:t>, the indicator imparts a color that depends on the solution’s potential. As the solution’s potential changes with the addition of </a:t>
            </a:r>
            <a:r>
              <a:rPr lang="en-US" dirty="0" err="1" smtClean="0"/>
              <a:t>titrant</a:t>
            </a:r>
            <a:r>
              <a:rPr lang="en-US" dirty="0" smtClean="0"/>
              <a:t>, the indicator changes oxidation state and changes color, signaling the end point. </a:t>
            </a:r>
          </a:p>
          <a:p>
            <a:pPr algn="l">
              <a:buNone/>
            </a:pPr>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a:xfrm>
            <a:off x="214282" y="1527048"/>
            <a:ext cx="8643998" cy="4572000"/>
          </a:xfrm>
        </p:spPr>
        <p:txBody>
          <a:bodyPr>
            <a:normAutofit/>
          </a:bodyPr>
          <a:lstStyle/>
          <a:p>
            <a:endParaRPr lang="ar-SA" dirty="0" smtClean="0"/>
          </a:p>
          <a:p>
            <a:pPr algn="l">
              <a:buNone/>
            </a:pPr>
            <a:r>
              <a:rPr lang="en-US" dirty="0" smtClean="0"/>
              <a:t>To understand the relationship between potential and an indicator’s color, consider its reduction half reaction                           </a:t>
            </a:r>
            <a:r>
              <a:rPr lang="en-US" b="1" dirty="0" smtClean="0">
                <a:solidFill>
                  <a:schemeClr val="accent1">
                    <a:lumMod val="75000"/>
                  </a:schemeClr>
                </a:solidFill>
              </a:rPr>
              <a:t>  </a:t>
            </a:r>
            <a:r>
              <a:rPr lang="en-US" b="1" dirty="0" err="1" smtClean="0">
                <a:solidFill>
                  <a:schemeClr val="accent1">
                    <a:lumMod val="75000"/>
                  </a:schemeClr>
                </a:solidFill>
              </a:rPr>
              <a:t>In</a:t>
            </a:r>
            <a:r>
              <a:rPr lang="en-US" b="1" baseline="-25000" dirty="0" err="1" smtClean="0">
                <a:solidFill>
                  <a:schemeClr val="accent1">
                    <a:lumMod val="75000"/>
                  </a:schemeClr>
                </a:solidFill>
              </a:rPr>
              <a:t>ox</a:t>
            </a:r>
            <a:r>
              <a:rPr lang="en-US" b="1" dirty="0" err="1" smtClean="0">
                <a:solidFill>
                  <a:schemeClr val="accent1">
                    <a:lumMod val="75000"/>
                  </a:schemeClr>
                </a:solidFill>
              </a:rPr>
              <a:t>+ne</a:t>
            </a:r>
            <a:r>
              <a:rPr lang="en-US" b="1" dirty="0" smtClean="0">
                <a:solidFill>
                  <a:schemeClr val="accent1">
                    <a:lumMod val="75000"/>
                  </a:schemeClr>
                </a:solidFill>
              </a:rPr>
              <a:t> ↔ </a:t>
            </a:r>
            <a:r>
              <a:rPr lang="en-US" b="1" dirty="0" err="1" smtClean="0">
                <a:solidFill>
                  <a:schemeClr val="accent1">
                    <a:lumMod val="75000"/>
                  </a:schemeClr>
                </a:solidFill>
              </a:rPr>
              <a:t>In</a:t>
            </a:r>
            <a:r>
              <a:rPr lang="en-US" b="1" baseline="-25000" dirty="0" err="1" smtClean="0">
                <a:solidFill>
                  <a:schemeClr val="accent1">
                    <a:lumMod val="75000"/>
                  </a:schemeClr>
                </a:solidFill>
              </a:rPr>
              <a:t>red</a:t>
            </a:r>
            <a:r>
              <a:rPr lang="en-US" b="1" dirty="0" smtClean="0">
                <a:solidFill>
                  <a:schemeClr val="accent1">
                    <a:lumMod val="75000"/>
                  </a:schemeClr>
                </a:solidFill>
              </a:rPr>
              <a:t> </a:t>
            </a:r>
          </a:p>
          <a:p>
            <a:pPr algn="l">
              <a:buNone/>
            </a:pPr>
            <a:r>
              <a:rPr lang="en-US" dirty="0" smtClean="0"/>
              <a:t>where </a:t>
            </a:r>
            <a:r>
              <a:rPr lang="en-US" b="1" dirty="0" err="1" smtClean="0">
                <a:solidFill>
                  <a:schemeClr val="accent1">
                    <a:lumMod val="75000"/>
                  </a:schemeClr>
                </a:solidFill>
              </a:rPr>
              <a:t>In</a:t>
            </a:r>
            <a:r>
              <a:rPr lang="en-US" b="1" baseline="-25000" dirty="0" err="1" smtClean="0">
                <a:solidFill>
                  <a:schemeClr val="accent1">
                    <a:lumMod val="75000"/>
                  </a:schemeClr>
                </a:solidFill>
              </a:rPr>
              <a:t>ox</a:t>
            </a:r>
            <a:r>
              <a:rPr lang="en-US" dirty="0" smtClean="0"/>
              <a:t> and </a:t>
            </a:r>
            <a:r>
              <a:rPr lang="en-US" b="1" dirty="0" smtClean="0">
                <a:solidFill>
                  <a:schemeClr val="accent1">
                    <a:lumMod val="75000"/>
                  </a:schemeClr>
                </a:solidFill>
              </a:rPr>
              <a:t> </a:t>
            </a:r>
            <a:r>
              <a:rPr lang="en-US" b="1" dirty="0" err="1" smtClean="0">
                <a:solidFill>
                  <a:schemeClr val="accent1">
                    <a:lumMod val="75000"/>
                  </a:schemeClr>
                </a:solidFill>
              </a:rPr>
              <a:t>In</a:t>
            </a:r>
            <a:r>
              <a:rPr lang="en-US" b="1" baseline="-25000" dirty="0" err="1" smtClean="0">
                <a:solidFill>
                  <a:schemeClr val="accent1">
                    <a:lumMod val="75000"/>
                  </a:schemeClr>
                </a:solidFill>
              </a:rPr>
              <a:t>red</a:t>
            </a:r>
            <a:r>
              <a:rPr lang="en-US" dirty="0" smtClean="0"/>
              <a:t> are, respectively, the indicator’s oxidized and reduced forms. For simplicity, </a:t>
            </a:r>
            <a:r>
              <a:rPr lang="en-US" b="1" dirty="0" err="1"/>
              <a:t>In</a:t>
            </a:r>
            <a:r>
              <a:rPr lang="en-US" b="1" baseline="-25000" dirty="0" err="1"/>
              <a:t>ox</a:t>
            </a:r>
            <a:r>
              <a:rPr lang="en-US" dirty="0" smtClean="0"/>
              <a:t> and </a:t>
            </a:r>
            <a:r>
              <a:rPr lang="en-US" b="1" dirty="0" err="1"/>
              <a:t>In</a:t>
            </a:r>
            <a:r>
              <a:rPr lang="en-US" b="1" baseline="-25000" dirty="0" err="1"/>
              <a:t>red</a:t>
            </a:r>
            <a:r>
              <a:rPr lang="en-US" dirty="0" smtClean="0"/>
              <a:t> are shown without specific charges. Because there is a change in oxidation state, </a:t>
            </a:r>
            <a:r>
              <a:rPr lang="en-US" b="1" dirty="0" err="1" smtClean="0"/>
              <a:t>In</a:t>
            </a:r>
            <a:r>
              <a:rPr lang="en-US" b="1" baseline="-25000" dirty="0" err="1" smtClean="0"/>
              <a:t>ox</a:t>
            </a:r>
            <a:r>
              <a:rPr lang="en-US" dirty="0" smtClean="0"/>
              <a:t> and </a:t>
            </a:r>
            <a:r>
              <a:rPr lang="en-US" b="1" dirty="0" err="1" smtClean="0"/>
              <a:t>In</a:t>
            </a:r>
            <a:r>
              <a:rPr lang="en-US" b="1" baseline="-25000" dirty="0" err="1" smtClean="0"/>
              <a:t>red</a:t>
            </a:r>
            <a:r>
              <a:rPr lang="en-US" dirty="0" smtClean="0"/>
              <a:t> cannot both be neutral. </a:t>
            </a:r>
          </a:p>
          <a:p>
            <a:pPr algn="l">
              <a:buNone/>
            </a:pPr>
            <a:r>
              <a:rPr lang="en-US" b="1" dirty="0" smtClean="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normAutofit/>
          </a:bodyPr>
          <a:lstStyle/>
          <a:p>
            <a:pPr algn="l">
              <a:buNone/>
            </a:pPr>
            <a:r>
              <a:rPr lang="en-US" dirty="0" smtClean="0"/>
              <a:t>The Nernst equation for this half-reaction is:</a:t>
            </a:r>
          </a:p>
          <a:p>
            <a:pPr algn="l">
              <a:buNone/>
            </a:pPr>
            <a:endParaRPr lang="en-US" dirty="0" smtClean="0"/>
          </a:p>
          <a:p>
            <a:pPr algn="l">
              <a:buNone/>
            </a:pPr>
            <a:endParaRPr lang="en-US" dirty="0" smtClean="0"/>
          </a:p>
          <a:p>
            <a:pPr algn="l">
              <a:buNone/>
            </a:pPr>
            <a:endParaRPr lang="en-US" dirty="0" smtClean="0"/>
          </a:p>
          <a:p>
            <a:pPr algn="l">
              <a:buNone/>
            </a:pPr>
            <a:endParaRPr lang="en-US" dirty="0" smtClean="0"/>
          </a:p>
          <a:p>
            <a:pPr algn="l">
              <a:buNone/>
            </a:pPr>
            <a:r>
              <a:rPr lang="en-US" dirty="0" smtClean="0"/>
              <a:t>While there are many useful acid-base indicators, good </a:t>
            </a:r>
            <a:r>
              <a:rPr lang="en-US" dirty="0" err="1" smtClean="0"/>
              <a:t>redox</a:t>
            </a:r>
            <a:r>
              <a:rPr lang="en-US" dirty="0" smtClean="0"/>
              <a:t> indicators are few. Table 14.1 lists some of the common indicators arranged in order of decreasing standard potentials </a:t>
            </a:r>
          </a:p>
          <a:p>
            <a:pPr algn="l">
              <a:buNone/>
            </a:pPr>
            <a:endParaRPr lang="en-US" dirty="0" smtClean="0"/>
          </a:p>
          <a:p>
            <a:pPr algn="l">
              <a:buNone/>
            </a:pPr>
            <a:endParaRPr lang="en-US" dirty="0" smtClean="0"/>
          </a:p>
          <a:p>
            <a:pPr algn="l">
              <a:buNone/>
            </a:pPr>
            <a:endParaRPr lang="en-US" dirty="0" smtClean="0"/>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150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46452" y="2285992"/>
            <a:ext cx="4166318" cy="785818"/>
          </a:xfrm>
          <a:prstGeom prst="rect">
            <a:avLst/>
          </a:prstGeom>
          <a:solidFill>
            <a:schemeClr val="accent6">
              <a:lumMod val="20000"/>
              <a:lumOff val="80000"/>
            </a:schemeClr>
          </a:solidFill>
          <a:ln>
            <a:solidFill>
              <a:schemeClr val="accent1"/>
            </a:solidFill>
          </a:ln>
        </p:spPr>
      </p:pic>
      <p:sp>
        <p:nvSpPr>
          <p:cNvPr id="21507"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6626" name="Picture 2"/>
          <p:cNvPicPr>
            <a:picLocks noGrp="1" noChangeAspect="1" noChangeArrowheads="1"/>
          </p:cNvPicPr>
          <p:nvPr>
            <p:ph sz="quarter" idx="1"/>
          </p:nvPr>
        </p:nvPicPr>
        <p:blipFill>
          <a:blip r:embed="rId2"/>
          <a:srcRect l="9814" t="25972" r="40991" b="34965"/>
          <a:stretch>
            <a:fillRect/>
          </a:stretch>
        </p:blipFill>
        <p:spPr bwMode="auto">
          <a:xfrm>
            <a:off x="357158" y="1785926"/>
            <a:ext cx="8521126" cy="414340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534400" cy="758952"/>
          </a:xfrm>
        </p:spPr>
        <p:txBody>
          <a:bodyPr>
            <a:noAutofit/>
          </a:bodyPr>
          <a:lstStyle/>
          <a:p>
            <a:r>
              <a:rPr lang="en-US" sz="2400" dirty="0" smtClean="0"/>
              <a:t>14.5 Titrations Involving Iodine: </a:t>
            </a:r>
            <a:r>
              <a:rPr lang="en-US" sz="2400" dirty="0" err="1" smtClean="0"/>
              <a:t>Iodimetry</a:t>
            </a:r>
            <a:r>
              <a:rPr lang="en-US" sz="2400" dirty="0" smtClean="0"/>
              <a:t> and </a:t>
            </a:r>
            <a:r>
              <a:rPr lang="en-US" sz="2400" dirty="0" err="1" smtClean="0"/>
              <a:t>Iodometry</a:t>
            </a:r>
            <a:r>
              <a:rPr lang="en-US" sz="2400" dirty="0" smtClean="0"/>
              <a:t/>
            </a:r>
            <a:br>
              <a:rPr lang="en-US" sz="2400" dirty="0" smtClean="0"/>
            </a:br>
            <a:endParaRPr lang="ar-SA" sz="2400" dirty="0"/>
          </a:p>
        </p:txBody>
      </p:sp>
      <p:sp>
        <p:nvSpPr>
          <p:cNvPr id="3" name="Content Placeholder 2"/>
          <p:cNvSpPr>
            <a:spLocks noGrp="1"/>
          </p:cNvSpPr>
          <p:nvPr>
            <p:ph sz="quarter" idx="1"/>
          </p:nvPr>
        </p:nvSpPr>
        <p:spPr/>
        <p:txBody>
          <a:bodyPr>
            <a:normAutofit/>
          </a:bodyPr>
          <a:lstStyle/>
          <a:p>
            <a:pPr algn="l">
              <a:buNone/>
            </a:pPr>
            <a:r>
              <a:rPr lang="en-US" b="1" dirty="0" smtClean="0">
                <a:solidFill>
                  <a:schemeClr val="accent1">
                    <a:lumMod val="75000"/>
                  </a:schemeClr>
                </a:solidFill>
              </a:rPr>
              <a:t>IODIMETRY</a:t>
            </a:r>
          </a:p>
          <a:p>
            <a:pPr algn="l">
              <a:buNone/>
            </a:pPr>
            <a:r>
              <a:rPr lang="en-US" dirty="0" smtClean="0"/>
              <a:t>Iodine is a moderately strong oxidizing agent and can be used to titrate reducing agents. Titrations with I2 are called </a:t>
            </a:r>
            <a:r>
              <a:rPr lang="en-US" b="1" dirty="0" err="1" smtClean="0"/>
              <a:t>iodimetric</a:t>
            </a:r>
            <a:r>
              <a:rPr lang="en-US" b="1" dirty="0" smtClean="0"/>
              <a:t> methods. These titrations are usually </a:t>
            </a:r>
            <a:r>
              <a:rPr lang="en-US" dirty="0" smtClean="0"/>
              <a:t>performed in neutral or mildly alkaline (pH 8) to weakly acidic solutions. If the pH is too alkaline. </a:t>
            </a:r>
            <a:r>
              <a:rPr lang="en-GB" dirty="0" smtClean="0"/>
              <a:t>I</a:t>
            </a:r>
            <a:r>
              <a:rPr lang="en-GB" baseline="-25000" dirty="0" smtClean="0"/>
              <a:t>2</a:t>
            </a:r>
            <a:r>
              <a:rPr lang="en-US" dirty="0" smtClean="0"/>
              <a:t> will disproportionate to </a:t>
            </a:r>
            <a:r>
              <a:rPr lang="en-US" dirty="0" err="1" smtClean="0"/>
              <a:t>hypoiodate</a:t>
            </a:r>
            <a:r>
              <a:rPr lang="en-US" dirty="0" smtClean="0"/>
              <a:t> and iodide:</a:t>
            </a:r>
          </a:p>
          <a:p>
            <a:pPr algn="ctr" rtl="0">
              <a:buNone/>
            </a:pPr>
            <a:r>
              <a:rPr lang="en-GB" dirty="0" smtClean="0"/>
              <a:t> I</a:t>
            </a:r>
            <a:r>
              <a:rPr lang="en-GB" baseline="-25000" dirty="0" smtClean="0"/>
              <a:t>2</a:t>
            </a:r>
            <a:r>
              <a:rPr lang="en-GB" dirty="0" smtClean="0"/>
              <a:t> + 2OH</a:t>
            </a:r>
            <a:r>
              <a:rPr lang="en-US" baseline="30000" dirty="0" smtClean="0"/>
              <a:t>−</a:t>
            </a:r>
            <a:r>
              <a:rPr lang="en-US" dirty="0" smtClean="0"/>
              <a:t>→ </a:t>
            </a:r>
            <a:r>
              <a:rPr lang="en-GB" dirty="0" smtClean="0"/>
              <a:t> IO</a:t>
            </a:r>
            <a:r>
              <a:rPr lang="en-US" baseline="30000" dirty="0" smtClean="0"/>
              <a:t>−</a:t>
            </a:r>
            <a:r>
              <a:rPr lang="en-GB" dirty="0" smtClean="0"/>
              <a:t> + I</a:t>
            </a:r>
            <a:r>
              <a:rPr lang="en-US" baseline="30000" dirty="0" smtClean="0"/>
              <a:t>−</a:t>
            </a:r>
            <a:r>
              <a:rPr lang="en-GB" dirty="0" smtClean="0"/>
              <a:t> + H</a:t>
            </a:r>
            <a:r>
              <a:rPr lang="en-GB" baseline="-25000" dirty="0" smtClean="0"/>
              <a:t>2</a:t>
            </a:r>
            <a:r>
              <a:rPr lang="en-GB" dirty="0" smtClean="0"/>
              <a:t>O </a:t>
            </a:r>
            <a:endParaRPr lang="en-US" dirty="0" smtClean="0"/>
          </a:p>
        </p:txBody>
      </p:sp>
    </p:spTree>
    <p:extLst>
      <p:ext uri="{BB962C8B-B14F-4D97-AF65-F5344CB8AC3E}">
        <p14:creationId xmlns:p14="http://schemas.microsoft.com/office/powerpoint/2010/main" val="3542193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a:xfrm>
            <a:off x="301752" y="1527048"/>
            <a:ext cx="8503920" cy="5330952"/>
          </a:xfrm>
        </p:spPr>
        <p:txBody>
          <a:bodyPr>
            <a:normAutofit lnSpcReduction="10000"/>
          </a:bodyPr>
          <a:lstStyle/>
          <a:p>
            <a:pPr algn="l" rtl="0">
              <a:buNone/>
            </a:pPr>
            <a:r>
              <a:rPr lang="en-GB" dirty="0" smtClean="0"/>
              <a:t>There are </a:t>
            </a:r>
            <a:r>
              <a:rPr lang="en-GB" b="1" dirty="0" smtClean="0">
                <a:solidFill>
                  <a:schemeClr val="accent1">
                    <a:lumMod val="75000"/>
                  </a:schemeClr>
                </a:solidFill>
              </a:rPr>
              <a:t>three reasons</a:t>
            </a:r>
            <a:r>
              <a:rPr lang="en-GB" dirty="0" smtClean="0">
                <a:solidFill>
                  <a:schemeClr val="accent1">
                    <a:lumMod val="75000"/>
                  </a:schemeClr>
                </a:solidFill>
              </a:rPr>
              <a:t> </a:t>
            </a:r>
            <a:r>
              <a:rPr lang="en-GB" dirty="0" smtClean="0"/>
              <a:t>for keeping the solution from becoming strongly acidic.</a:t>
            </a:r>
            <a:endParaRPr lang="en-US" dirty="0" smtClean="0"/>
          </a:p>
          <a:p>
            <a:pPr algn="l" rtl="0">
              <a:buNone/>
            </a:pPr>
            <a:r>
              <a:rPr lang="en-GB" b="1" dirty="0" smtClean="0">
                <a:solidFill>
                  <a:schemeClr val="accent1">
                    <a:lumMod val="75000"/>
                  </a:schemeClr>
                </a:solidFill>
              </a:rPr>
              <a:t>First,</a:t>
            </a:r>
            <a:r>
              <a:rPr lang="en-GB" dirty="0" smtClean="0"/>
              <a:t> the starch used for the end-point detection tends to hydrolyze or decompose in strong acid, and so the end point may be affected. </a:t>
            </a:r>
          </a:p>
          <a:p>
            <a:pPr algn="l" rtl="0">
              <a:buNone/>
            </a:pPr>
            <a:r>
              <a:rPr lang="en-GB" b="1" dirty="0" smtClean="0">
                <a:solidFill>
                  <a:schemeClr val="accent1">
                    <a:lumMod val="75000"/>
                  </a:schemeClr>
                </a:solidFill>
              </a:rPr>
              <a:t>Second,</a:t>
            </a:r>
            <a:r>
              <a:rPr lang="en-GB" dirty="0" smtClean="0"/>
              <a:t> the reducing power of several reducing agents is increased in neutral solution. For example, consider the reaction of I2 with As(III):</a:t>
            </a:r>
            <a:endParaRPr lang="en-US" dirty="0" smtClean="0"/>
          </a:p>
          <a:p>
            <a:pPr algn="l" rtl="0">
              <a:buNone/>
            </a:pPr>
            <a:r>
              <a:rPr lang="en-GB" dirty="0" smtClean="0"/>
              <a:t>             H</a:t>
            </a:r>
            <a:r>
              <a:rPr lang="en-GB" baseline="-25000" dirty="0" smtClean="0"/>
              <a:t>3</a:t>
            </a:r>
            <a:r>
              <a:rPr lang="en-GB" dirty="0" smtClean="0"/>
              <a:t>AsO</a:t>
            </a:r>
            <a:r>
              <a:rPr lang="en-GB" baseline="-25000" dirty="0" smtClean="0"/>
              <a:t>3</a:t>
            </a:r>
            <a:r>
              <a:rPr lang="en-GB" dirty="0" smtClean="0"/>
              <a:t> + I</a:t>
            </a:r>
            <a:r>
              <a:rPr lang="en-GB" baseline="-25000" dirty="0" smtClean="0"/>
              <a:t>2</a:t>
            </a:r>
            <a:r>
              <a:rPr lang="en-GB" dirty="0" smtClean="0"/>
              <a:t> + H</a:t>
            </a:r>
            <a:r>
              <a:rPr lang="en-GB" baseline="-25000" dirty="0" smtClean="0"/>
              <a:t>2</a:t>
            </a:r>
            <a:r>
              <a:rPr lang="en-GB" dirty="0" smtClean="0"/>
              <a:t>O </a:t>
            </a:r>
            <a:r>
              <a:rPr lang="en-US" dirty="0" smtClean="0"/>
              <a:t>→ </a:t>
            </a:r>
            <a:r>
              <a:rPr lang="en-GB" dirty="0" smtClean="0"/>
              <a:t>H</a:t>
            </a:r>
            <a:r>
              <a:rPr lang="en-GB" baseline="-25000" dirty="0" smtClean="0"/>
              <a:t>3</a:t>
            </a:r>
            <a:r>
              <a:rPr lang="en-GB" dirty="0" smtClean="0"/>
              <a:t>AsO</a:t>
            </a:r>
            <a:r>
              <a:rPr lang="en-GB" baseline="-25000" dirty="0" smtClean="0"/>
              <a:t>4</a:t>
            </a:r>
            <a:r>
              <a:rPr lang="en-GB" dirty="0" smtClean="0"/>
              <a:t> + 2I</a:t>
            </a:r>
            <a:r>
              <a:rPr lang="en-US" baseline="30000" dirty="0" smtClean="0"/>
              <a:t>−</a:t>
            </a:r>
            <a:r>
              <a:rPr lang="en-GB" dirty="0" smtClean="0"/>
              <a:t> + 2H</a:t>
            </a:r>
            <a:r>
              <a:rPr lang="en-GB" baseline="30000" dirty="0" smtClean="0"/>
              <a:t>+</a:t>
            </a:r>
            <a:r>
              <a:rPr lang="en-GB" dirty="0" smtClean="0"/>
              <a:t> </a:t>
            </a:r>
            <a:endParaRPr lang="en-US" dirty="0" smtClean="0"/>
          </a:p>
          <a:p>
            <a:pPr algn="l" rtl="0">
              <a:buNone/>
            </a:pPr>
            <a:r>
              <a:rPr lang="en-GB" dirty="0" smtClean="0"/>
              <a:t>This equilibrium is affected by the hydrogen ion concentration. At low hydrogen ion concentration, the equilibrium is shifted to the right. </a:t>
            </a:r>
            <a:endParaRPr lang="ar-SA" dirty="0" smtClean="0">
              <a:solidFill>
                <a:schemeClr val="accent1">
                  <a:lumMod val="75000"/>
                </a:schemeClr>
              </a:solidFill>
            </a:endParaRPr>
          </a:p>
          <a:p>
            <a:pPr algn="l">
              <a:buNone/>
            </a:pPr>
            <a:endParaRPr lang="ar-SA" dirty="0"/>
          </a:p>
        </p:txBody>
      </p:sp>
    </p:spTree>
    <p:extLst>
      <p:ext uri="{BB962C8B-B14F-4D97-AF65-F5344CB8AC3E}">
        <p14:creationId xmlns:p14="http://schemas.microsoft.com/office/powerpoint/2010/main" val="3821808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a:xfrm>
            <a:off x="301752" y="1527048"/>
            <a:ext cx="8503920" cy="4973786"/>
          </a:xfrm>
        </p:spPr>
        <p:txBody>
          <a:bodyPr>
            <a:normAutofit fontScale="85000" lnSpcReduction="20000"/>
          </a:bodyPr>
          <a:lstStyle/>
          <a:p>
            <a:pPr algn="l" rtl="0">
              <a:buNone/>
            </a:pPr>
            <a:r>
              <a:rPr lang="en-GB" b="1" dirty="0" smtClean="0">
                <a:solidFill>
                  <a:schemeClr val="accent1">
                    <a:lumMod val="75000"/>
                  </a:schemeClr>
                </a:solidFill>
              </a:rPr>
              <a:t>The third</a:t>
            </a:r>
            <a:r>
              <a:rPr lang="en-GB" dirty="0" smtClean="0">
                <a:solidFill>
                  <a:schemeClr val="accent1">
                    <a:lumMod val="75000"/>
                  </a:schemeClr>
                </a:solidFill>
              </a:rPr>
              <a:t> </a:t>
            </a:r>
            <a:r>
              <a:rPr lang="en-GB" dirty="0" smtClean="0"/>
              <a:t>reason for avoiding acid solutions is that the I</a:t>
            </a:r>
            <a:r>
              <a:rPr lang="en-US" baseline="30000" dirty="0" smtClean="0"/>
              <a:t>−</a:t>
            </a:r>
            <a:r>
              <a:rPr lang="en-GB" dirty="0" smtClean="0"/>
              <a:t> produced in the reaction tends to be oxidized by dissolved oxygen in acidic solution:</a:t>
            </a:r>
            <a:endParaRPr lang="en-US" dirty="0" smtClean="0"/>
          </a:p>
          <a:p>
            <a:pPr algn="l" rtl="0">
              <a:buNone/>
            </a:pPr>
            <a:r>
              <a:rPr lang="en-GB" dirty="0" smtClean="0"/>
              <a:t>                             4I</a:t>
            </a:r>
            <a:r>
              <a:rPr lang="en-US" baseline="30000" dirty="0" smtClean="0"/>
              <a:t>−</a:t>
            </a:r>
            <a:r>
              <a:rPr lang="en-GB" dirty="0" smtClean="0"/>
              <a:t> + O</a:t>
            </a:r>
            <a:r>
              <a:rPr lang="en-GB" baseline="-25000" dirty="0" smtClean="0"/>
              <a:t>2</a:t>
            </a:r>
            <a:r>
              <a:rPr lang="en-GB" dirty="0" smtClean="0"/>
              <a:t> + 4H</a:t>
            </a:r>
            <a:r>
              <a:rPr lang="en-GB" baseline="30000" dirty="0" smtClean="0"/>
              <a:t>+</a:t>
            </a:r>
            <a:r>
              <a:rPr lang="en-GB" dirty="0" smtClean="0"/>
              <a:t> </a:t>
            </a:r>
            <a:r>
              <a:rPr lang="en-US" dirty="0" smtClean="0"/>
              <a:t>→</a:t>
            </a:r>
            <a:r>
              <a:rPr lang="en-GB" dirty="0" smtClean="0"/>
              <a:t> 2I</a:t>
            </a:r>
            <a:r>
              <a:rPr lang="en-GB" baseline="-25000" dirty="0" smtClean="0"/>
              <a:t>2</a:t>
            </a:r>
            <a:r>
              <a:rPr lang="en-GB" dirty="0" smtClean="0"/>
              <a:t> + 2H</a:t>
            </a:r>
            <a:r>
              <a:rPr lang="en-GB" baseline="-25000" dirty="0" smtClean="0"/>
              <a:t>2</a:t>
            </a:r>
            <a:r>
              <a:rPr lang="en-GB" dirty="0" smtClean="0"/>
              <a:t>O </a:t>
            </a:r>
            <a:endParaRPr lang="en-US" dirty="0" smtClean="0"/>
          </a:p>
          <a:p>
            <a:pPr algn="l" rtl="0">
              <a:buNone/>
            </a:pPr>
            <a:r>
              <a:rPr lang="en-GB" dirty="0" smtClean="0"/>
              <a:t>The pH for the titration of arsenic (III) with I</a:t>
            </a:r>
            <a:r>
              <a:rPr lang="en-GB" baseline="-25000" dirty="0" smtClean="0"/>
              <a:t>2</a:t>
            </a:r>
            <a:r>
              <a:rPr lang="en-GB" dirty="0" smtClean="0"/>
              <a:t> can be maintained neutral by adding NaHCO</a:t>
            </a:r>
            <a:r>
              <a:rPr lang="en-GB" baseline="-25000" dirty="0" smtClean="0"/>
              <a:t>3</a:t>
            </a:r>
            <a:r>
              <a:rPr lang="en-GB" dirty="0" smtClean="0"/>
              <a:t>. The bubbling action of the CO</a:t>
            </a:r>
            <a:r>
              <a:rPr lang="en-GB" baseline="-25000" dirty="0" smtClean="0"/>
              <a:t>2</a:t>
            </a:r>
            <a:r>
              <a:rPr lang="en-GB" dirty="0" smtClean="0"/>
              <a:t> formed also helps remove the dissolved oxygen and maintains a blanket of CO</a:t>
            </a:r>
            <a:r>
              <a:rPr lang="en-GB" baseline="-25000" dirty="0" smtClean="0"/>
              <a:t>2</a:t>
            </a:r>
            <a:r>
              <a:rPr lang="en-GB" dirty="0" smtClean="0"/>
              <a:t> over the solution to prevent air oxidation of the I</a:t>
            </a:r>
            <a:r>
              <a:rPr lang="en-US" baseline="30000" dirty="0" smtClean="0"/>
              <a:t>−</a:t>
            </a:r>
            <a:r>
              <a:rPr lang="en-GB" dirty="0" smtClean="0"/>
              <a:t>.</a:t>
            </a:r>
            <a:endParaRPr lang="en-US" dirty="0" smtClean="0"/>
          </a:p>
          <a:p>
            <a:pPr algn="l" rtl="0">
              <a:buNone/>
            </a:pPr>
            <a:r>
              <a:rPr lang="en-GB" dirty="0" smtClean="0"/>
              <a:t>Iodine has a low solubility in water but the complex I</a:t>
            </a:r>
            <a:r>
              <a:rPr lang="en-GB" sz="1600" dirty="0" smtClean="0"/>
              <a:t>3</a:t>
            </a:r>
            <a:r>
              <a:rPr lang="en-US" baseline="30000" dirty="0" smtClean="0"/>
              <a:t>−</a:t>
            </a:r>
            <a:endParaRPr lang="en-US" dirty="0" smtClean="0"/>
          </a:p>
          <a:p>
            <a:pPr algn="l" rtl="0">
              <a:buNone/>
            </a:pPr>
            <a:r>
              <a:rPr lang="en-GB" dirty="0" smtClean="0"/>
              <a:t>is very soluble. So iodine solutions are prepared by dissolving I2 in a solution of potassium iodide where iodide is present in a large excess:</a:t>
            </a:r>
            <a:endParaRPr lang="en-US" dirty="0" smtClean="0"/>
          </a:p>
          <a:p>
            <a:pPr algn="l" rtl="0">
              <a:buNone/>
            </a:pPr>
            <a:r>
              <a:rPr lang="en-GB" dirty="0" smtClean="0"/>
              <a:t>                                                       I</a:t>
            </a:r>
            <a:r>
              <a:rPr lang="en-GB" baseline="-25000" dirty="0" smtClean="0"/>
              <a:t>2</a:t>
            </a:r>
            <a:r>
              <a:rPr lang="en-GB" dirty="0" smtClean="0"/>
              <a:t> + I</a:t>
            </a:r>
            <a:r>
              <a:rPr lang="en-US" dirty="0" smtClean="0"/>
              <a:t>− →</a:t>
            </a:r>
            <a:r>
              <a:rPr lang="en-GB" dirty="0" smtClean="0"/>
              <a:t>I</a:t>
            </a:r>
            <a:r>
              <a:rPr lang="en-GB" baseline="-25000" dirty="0" smtClean="0"/>
              <a:t>3</a:t>
            </a:r>
            <a:r>
              <a:rPr lang="en-GB" baseline="30000" dirty="0" smtClean="0"/>
              <a:t>–</a:t>
            </a:r>
            <a:endParaRPr lang="en-US" dirty="0" smtClean="0"/>
          </a:p>
          <a:p>
            <a:pPr algn="l" rtl="0">
              <a:buNone/>
            </a:pPr>
            <a:r>
              <a:rPr lang="en-GB" dirty="0" smtClean="0"/>
              <a:t>Therefore, I</a:t>
            </a:r>
            <a:r>
              <a:rPr lang="en-GB" baseline="-25000" dirty="0" smtClean="0"/>
              <a:t>3</a:t>
            </a:r>
            <a:r>
              <a:rPr lang="en-US" baseline="30000" dirty="0" smtClean="0"/>
              <a:t>−</a:t>
            </a:r>
            <a:r>
              <a:rPr lang="en-US" dirty="0" smtClean="0"/>
              <a:t> </a:t>
            </a:r>
            <a:r>
              <a:rPr lang="en-GB" dirty="0" smtClean="0"/>
              <a:t>is the actual species used in the titration.</a:t>
            </a:r>
            <a:endParaRPr lang="en-US" dirty="0" smtClean="0"/>
          </a:p>
          <a:p>
            <a:pPr algn="l">
              <a:buNone/>
            </a:pPr>
            <a:endParaRPr lang="ar-SA" dirty="0"/>
          </a:p>
        </p:txBody>
      </p:sp>
    </p:spTree>
    <p:extLst>
      <p:ext uri="{BB962C8B-B14F-4D97-AF65-F5344CB8AC3E}">
        <p14:creationId xmlns:p14="http://schemas.microsoft.com/office/powerpoint/2010/main" val="1681188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Picture 2"/>
          <p:cNvPicPr>
            <a:picLocks noGrp="1" noChangeAspect="1" noChangeArrowheads="1"/>
          </p:cNvPicPr>
          <p:nvPr>
            <p:ph sz="quarter" idx="1"/>
          </p:nvPr>
        </p:nvPicPr>
        <p:blipFill>
          <a:blip r:embed="rId3"/>
          <a:srcRect l="35140" t="39062" r="20387" b="29688"/>
          <a:stretch>
            <a:fillRect/>
          </a:stretch>
        </p:blipFill>
        <p:spPr bwMode="auto">
          <a:xfrm>
            <a:off x="463010" y="2214554"/>
            <a:ext cx="8249755" cy="3929090"/>
          </a:xfrm>
          <a:prstGeom prst="rect">
            <a:avLst/>
          </a:prstGeom>
          <a:noFill/>
          <a:ln w="9525">
            <a:noFill/>
            <a:miter lim="800000"/>
            <a:headEnd/>
            <a:tailEnd/>
          </a:ln>
          <a:effectLst/>
        </p:spPr>
      </p:pic>
    </p:spTree>
    <p:extLst>
      <p:ext uri="{BB962C8B-B14F-4D97-AF65-F5344CB8AC3E}">
        <p14:creationId xmlns:p14="http://schemas.microsoft.com/office/powerpoint/2010/main" val="3747347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14.5 Titrations Involving Iodine: </a:t>
            </a:r>
            <a:r>
              <a:rPr lang="en-US" sz="3600" dirty="0" err="1" smtClean="0"/>
              <a:t>Iodimetry</a:t>
            </a:r>
            <a:r>
              <a:rPr lang="en-US" sz="3600" dirty="0" smtClean="0"/>
              <a:t> and </a:t>
            </a:r>
            <a:r>
              <a:rPr lang="en-US" sz="3600" dirty="0" err="1" smtClean="0"/>
              <a:t>Iodometry</a:t>
            </a:r>
            <a:endParaRPr lang="ar-SA" dirty="0"/>
          </a:p>
        </p:txBody>
      </p:sp>
      <p:sp>
        <p:nvSpPr>
          <p:cNvPr id="3" name="Content Placeholder 2"/>
          <p:cNvSpPr>
            <a:spLocks noGrp="1"/>
          </p:cNvSpPr>
          <p:nvPr>
            <p:ph sz="quarter" idx="1"/>
          </p:nvPr>
        </p:nvSpPr>
        <p:spPr/>
        <p:txBody>
          <a:bodyPr>
            <a:normAutofit fontScale="92500" lnSpcReduction="10000"/>
          </a:bodyPr>
          <a:lstStyle/>
          <a:p>
            <a:pPr algn="l">
              <a:buNone/>
            </a:pPr>
            <a:r>
              <a:rPr lang="en-US" b="1" dirty="0" smtClean="0">
                <a:solidFill>
                  <a:schemeClr val="accent1">
                    <a:lumMod val="75000"/>
                  </a:schemeClr>
                </a:solidFill>
              </a:rPr>
              <a:t>IODOMETRY</a:t>
            </a:r>
          </a:p>
          <a:p>
            <a:pPr algn="l">
              <a:buNone/>
            </a:pPr>
            <a:r>
              <a:rPr lang="en-GB" dirty="0" smtClean="0"/>
              <a:t>Iodide ion is a weak reducing agent and will reduce strong oxidizing agents. It is not used, however, as a </a:t>
            </a:r>
            <a:r>
              <a:rPr lang="en-GB" dirty="0" err="1" smtClean="0"/>
              <a:t>titrant</a:t>
            </a:r>
            <a:r>
              <a:rPr lang="en-GB" dirty="0" smtClean="0"/>
              <a:t> mainly because of the lack of a convenient visual indicator system, as well as other factors such as speed of the reaction. When an excess of iodide is added to a solution of an oxidizing agent, I</a:t>
            </a:r>
            <a:r>
              <a:rPr lang="en-GB" baseline="-25000" dirty="0" smtClean="0"/>
              <a:t>2</a:t>
            </a:r>
            <a:r>
              <a:rPr lang="en-GB" dirty="0" smtClean="0"/>
              <a:t> is produced in an amount equivalent to the oxidizing agent present. This I</a:t>
            </a:r>
            <a:r>
              <a:rPr lang="en-GB" baseline="-25000" dirty="0" smtClean="0"/>
              <a:t>2</a:t>
            </a:r>
            <a:r>
              <a:rPr lang="en-GB" dirty="0" smtClean="0"/>
              <a:t> can, therefore, be titrated with a reducing agent, and the result will be the same as if the oxidizing agent were titrated directly. The titrating agent used is sodium </a:t>
            </a:r>
            <a:r>
              <a:rPr lang="en-GB" dirty="0" err="1" smtClean="0"/>
              <a:t>thiosulfate</a:t>
            </a:r>
            <a:r>
              <a:rPr lang="en-GB" dirty="0" smtClean="0"/>
              <a:t>.</a:t>
            </a:r>
            <a:endParaRPr lang="en-US" dirty="0" smtClean="0"/>
          </a:p>
          <a:p>
            <a:pPr algn="l">
              <a:buNone/>
            </a:pPr>
            <a:endParaRPr lang="ar-SA" dirty="0">
              <a:solidFill>
                <a:schemeClr val="accent1">
                  <a:lumMod val="75000"/>
                </a:schemeClr>
              </a:solidFill>
            </a:endParaRPr>
          </a:p>
        </p:txBody>
      </p:sp>
    </p:spTree>
    <p:extLst>
      <p:ext uri="{BB962C8B-B14F-4D97-AF65-F5344CB8AC3E}">
        <p14:creationId xmlns:p14="http://schemas.microsoft.com/office/powerpoint/2010/main" val="13922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REDOX AND POTENTIOMETRIC TITRATIONS</a:t>
            </a:r>
            <a:endParaRPr lang="ar-SA" dirty="0"/>
          </a:p>
        </p:txBody>
      </p:sp>
      <p:sp>
        <p:nvSpPr>
          <p:cNvPr id="3" name="Content Placeholder 2"/>
          <p:cNvSpPr>
            <a:spLocks noGrp="1"/>
          </p:cNvSpPr>
          <p:nvPr>
            <p:ph sz="quarter" idx="1"/>
          </p:nvPr>
        </p:nvSpPr>
        <p:spPr/>
        <p:txBody>
          <a:bodyPr>
            <a:normAutofit fontScale="92500" lnSpcReduction="10000"/>
          </a:bodyPr>
          <a:lstStyle/>
          <a:p>
            <a:pPr algn="l">
              <a:buNone/>
            </a:pPr>
            <a:r>
              <a:rPr lang="en-US" b="1" dirty="0" smtClean="0">
                <a:solidFill>
                  <a:schemeClr val="accent1">
                    <a:lumMod val="75000"/>
                  </a:schemeClr>
                </a:solidFill>
              </a:rPr>
              <a:t>WE WILL LEARN FROM THIS CHAPTER:</a:t>
            </a:r>
          </a:p>
          <a:p>
            <a:pPr algn="l" rtl="0">
              <a:buNone/>
            </a:pPr>
            <a:r>
              <a:rPr lang="ar-SA" dirty="0" smtClean="0"/>
              <a:t>● </a:t>
            </a:r>
            <a:r>
              <a:rPr lang="en-US" dirty="0" smtClean="0"/>
              <a:t>Balancing </a:t>
            </a:r>
            <a:r>
              <a:rPr lang="en-US" dirty="0" err="1" smtClean="0"/>
              <a:t>redox</a:t>
            </a:r>
            <a:r>
              <a:rPr lang="en-US" dirty="0" smtClean="0"/>
              <a:t> reactions </a:t>
            </a:r>
          </a:p>
          <a:p>
            <a:pPr algn="l">
              <a:buNone/>
            </a:pPr>
            <a:r>
              <a:rPr lang="en-US" dirty="0" smtClean="0"/>
              <a:t>● Calculating the reaction equilibrium constant from standard potentials</a:t>
            </a:r>
          </a:p>
          <a:p>
            <a:pPr algn="l">
              <a:buNone/>
            </a:pPr>
            <a:r>
              <a:rPr lang="en-US" dirty="0" smtClean="0"/>
              <a:t>● Calculating </a:t>
            </a:r>
            <a:r>
              <a:rPr lang="en-US" dirty="0" err="1" smtClean="0"/>
              <a:t>redox</a:t>
            </a:r>
            <a:r>
              <a:rPr lang="en-US" dirty="0" smtClean="0"/>
              <a:t> titration curves</a:t>
            </a:r>
          </a:p>
          <a:p>
            <a:pPr algn="l">
              <a:buNone/>
            </a:pPr>
            <a:r>
              <a:rPr lang="en-US" dirty="0" smtClean="0"/>
              <a:t>● </a:t>
            </a:r>
            <a:r>
              <a:rPr lang="en-US" dirty="0" err="1" smtClean="0"/>
              <a:t>Redox</a:t>
            </a:r>
            <a:r>
              <a:rPr lang="en-US" dirty="0" smtClean="0"/>
              <a:t> indicators</a:t>
            </a:r>
          </a:p>
          <a:p>
            <a:pPr algn="l">
              <a:buNone/>
            </a:pPr>
            <a:r>
              <a:rPr lang="en-US" dirty="0" smtClean="0"/>
              <a:t>● </a:t>
            </a:r>
            <a:r>
              <a:rPr lang="en-US" dirty="0" err="1" smtClean="0"/>
              <a:t>Iodimetry</a:t>
            </a:r>
            <a:r>
              <a:rPr lang="en-US" dirty="0" smtClean="0"/>
              <a:t> and </a:t>
            </a:r>
            <a:r>
              <a:rPr lang="en-US" dirty="0" err="1" smtClean="0"/>
              <a:t>iodometry</a:t>
            </a:r>
            <a:endParaRPr lang="en-US" dirty="0" smtClean="0"/>
          </a:p>
          <a:p>
            <a:pPr algn="l">
              <a:buNone/>
            </a:pPr>
            <a:r>
              <a:rPr lang="en-US" dirty="0" smtClean="0"/>
              <a:t>● Preparing the </a:t>
            </a:r>
            <a:r>
              <a:rPr lang="en-US" dirty="0" err="1" smtClean="0"/>
              <a:t>analyte</a:t>
            </a:r>
            <a:r>
              <a:rPr lang="en-US" dirty="0" smtClean="0"/>
              <a:t> for titration</a:t>
            </a:r>
          </a:p>
          <a:p>
            <a:pPr algn="l">
              <a:buNone/>
            </a:pPr>
            <a:r>
              <a:rPr lang="en-US" dirty="0" smtClean="0"/>
              <a:t>● Potentiometric titrations</a:t>
            </a:r>
          </a:p>
          <a:p>
            <a:pPr algn="l">
              <a:buNone/>
            </a:pPr>
            <a:r>
              <a:rPr lang="en-US" dirty="0" smtClean="0"/>
              <a:t>● Derivative </a:t>
            </a:r>
            <a:r>
              <a:rPr lang="en-US" smtClean="0"/>
              <a:t>titrations—using spreadsheets </a:t>
            </a:r>
            <a:r>
              <a:rPr lang="en-US" dirty="0" smtClean="0"/>
              <a:t>for plotting </a:t>
            </a:r>
          </a:p>
          <a:p>
            <a:pPr algn="l">
              <a:buNone/>
            </a:pPr>
            <a:r>
              <a:rPr lang="en-US" dirty="0" smtClean="0"/>
              <a:t>● Gran plots</a:t>
            </a:r>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75000"/>
                  </a:schemeClr>
                </a:solidFill>
              </a:rPr>
              <a:t>IODOMETRY</a:t>
            </a:r>
            <a:br>
              <a:rPr lang="en-US" b="1" dirty="0" smtClean="0">
                <a:solidFill>
                  <a:schemeClr val="accent1">
                    <a:lumMod val="75000"/>
                  </a:schemeClr>
                </a:solidFill>
              </a:rPr>
            </a:br>
            <a:endParaRPr lang="ar-SA" dirty="0"/>
          </a:p>
        </p:txBody>
      </p:sp>
      <p:sp>
        <p:nvSpPr>
          <p:cNvPr id="3" name="Content Placeholder 2"/>
          <p:cNvSpPr>
            <a:spLocks noGrp="1"/>
          </p:cNvSpPr>
          <p:nvPr>
            <p:ph sz="quarter" idx="1"/>
          </p:nvPr>
        </p:nvSpPr>
        <p:spPr>
          <a:xfrm>
            <a:off x="214282" y="1527048"/>
            <a:ext cx="8715436" cy="4830910"/>
          </a:xfrm>
        </p:spPr>
        <p:txBody>
          <a:bodyPr>
            <a:normAutofit fontScale="92500" lnSpcReduction="20000"/>
          </a:bodyPr>
          <a:lstStyle/>
          <a:p>
            <a:pPr algn="l" rtl="0">
              <a:buNone/>
            </a:pPr>
            <a:r>
              <a:rPr lang="en-GB" dirty="0" smtClean="0"/>
              <a:t>Analysis of an oxidizing agent in this way is called an </a:t>
            </a:r>
            <a:r>
              <a:rPr lang="en-GB" dirty="0" err="1" smtClean="0"/>
              <a:t>iodometricmethod</a:t>
            </a:r>
            <a:r>
              <a:rPr lang="en-GB" dirty="0" smtClean="0"/>
              <a:t>.</a:t>
            </a:r>
            <a:endParaRPr lang="en-US" dirty="0" smtClean="0"/>
          </a:p>
          <a:p>
            <a:pPr algn="l" rtl="0">
              <a:buNone/>
            </a:pPr>
            <a:r>
              <a:rPr lang="en-GB" dirty="0" smtClean="0"/>
              <a:t>Consider, for example, the determination of dichromate:</a:t>
            </a:r>
            <a:endParaRPr lang="en-US" dirty="0" smtClean="0"/>
          </a:p>
          <a:p>
            <a:pPr algn="l" rtl="0">
              <a:buNone/>
            </a:pPr>
            <a:r>
              <a:rPr lang="en-GB" dirty="0" smtClean="0"/>
              <a:t>           Cr</a:t>
            </a:r>
            <a:r>
              <a:rPr lang="en-GB" baseline="-25000" dirty="0" smtClean="0"/>
              <a:t>2</a:t>
            </a:r>
            <a:r>
              <a:rPr lang="en-GB" dirty="0" smtClean="0"/>
              <a:t>O</a:t>
            </a:r>
            <a:r>
              <a:rPr lang="en-GB" baseline="-25000" dirty="0" smtClean="0"/>
              <a:t>7</a:t>
            </a:r>
            <a:r>
              <a:rPr lang="en-GB" dirty="0" smtClean="0"/>
              <a:t> </a:t>
            </a:r>
            <a:r>
              <a:rPr lang="en-GB" baseline="30000" dirty="0" smtClean="0"/>
              <a:t>2</a:t>
            </a:r>
            <a:r>
              <a:rPr lang="en-US" baseline="30000" dirty="0" smtClean="0"/>
              <a:t>−</a:t>
            </a:r>
            <a:r>
              <a:rPr lang="en-US" dirty="0" smtClean="0"/>
              <a:t> </a:t>
            </a:r>
            <a:r>
              <a:rPr lang="en-GB" dirty="0" smtClean="0"/>
              <a:t>+ 6I</a:t>
            </a:r>
            <a:r>
              <a:rPr lang="en-US" baseline="30000" dirty="0" smtClean="0"/>
              <a:t>−</a:t>
            </a:r>
            <a:r>
              <a:rPr lang="en-US" dirty="0" smtClean="0"/>
              <a:t> </a:t>
            </a:r>
            <a:r>
              <a:rPr lang="en-GB" dirty="0" smtClean="0"/>
              <a:t>(excess) + 14H</a:t>
            </a:r>
            <a:r>
              <a:rPr lang="en-GB" baseline="30000" dirty="0" smtClean="0"/>
              <a:t>+</a:t>
            </a:r>
            <a:r>
              <a:rPr lang="en-GB" dirty="0" smtClean="0"/>
              <a:t> </a:t>
            </a:r>
            <a:r>
              <a:rPr lang="en-US" dirty="0" smtClean="0"/>
              <a:t>→ </a:t>
            </a:r>
            <a:r>
              <a:rPr lang="en-GB" dirty="0" smtClean="0"/>
              <a:t>2Cr</a:t>
            </a:r>
            <a:r>
              <a:rPr lang="en-GB" baseline="30000" dirty="0" smtClean="0"/>
              <a:t>3+</a:t>
            </a:r>
            <a:r>
              <a:rPr lang="en-GB" dirty="0" smtClean="0"/>
              <a:t> + 3I</a:t>
            </a:r>
            <a:r>
              <a:rPr lang="en-GB" baseline="-25000" dirty="0" smtClean="0"/>
              <a:t>2</a:t>
            </a:r>
            <a:r>
              <a:rPr lang="en-GB" dirty="0" smtClean="0"/>
              <a:t> + 7H</a:t>
            </a:r>
            <a:r>
              <a:rPr lang="en-GB" baseline="-25000" dirty="0" smtClean="0"/>
              <a:t>2</a:t>
            </a:r>
            <a:r>
              <a:rPr lang="en-GB" dirty="0" smtClean="0"/>
              <a:t>O </a:t>
            </a:r>
            <a:endParaRPr lang="en-US" dirty="0" smtClean="0"/>
          </a:p>
          <a:p>
            <a:pPr algn="l" rtl="0">
              <a:buNone/>
            </a:pPr>
            <a:r>
              <a:rPr lang="en-GB" dirty="0" smtClean="0"/>
              <a:t>                           I</a:t>
            </a:r>
            <a:r>
              <a:rPr lang="en-GB" baseline="-25000" dirty="0" smtClean="0"/>
              <a:t>2</a:t>
            </a:r>
            <a:r>
              <a:rPr lang="en-GB" dirty="0" smtClean="0"/>
              <a:t> + 2S</a:t>
            </a:r>
            <a:r>
              <a:rPr lang="en-GB" baseline="-25000" dirty="0" smtClean="0"/>
              <a:t>2</a:t>
            </a:r>
            <a:r>
              <a:rPr lang="en-GB" dirty="0" smtClean="0"/>
              <a:t>O</a:t>
            </a:r>
            <a:r>
              <a:rPr lang="en-GB" baseline="-25000" dirty="0" smtClean="0"/>
              <a:t>3</a:t>
            </a:r>
            <a:r>
              <a:rPr lang="en-GB" dirty="0" smtClean="0"/>
              <a:t> </a:t>
            </a:r>
            <a:r>
              <a:rPr lang="en-GB" baseline="30000" dirty="0" smtClean="0"/>
              <a:t>2</a:t>
            </a:r>
            <a:r>
              <a:rPr lang="en-US" baseline="30000" dirty="0" smtClean="0"/>
              <a:t>−</a:t>
            </a:r>
            <a:r>
              <a:rPr lang="en-US" dirty="0" smtClean="0"/>
              <a:t> → </a:t>
            </a:r>
            <a:r>
              <a:rPr lang="en-GB" dirty="0" smtClean="0"/>
              <a:t>2I</a:t>
            </a:r>
            <a:r>
              <a:rPr lang="en-US" baseline="30000" dirty="0" smtClean="0"/>
              <a:t>−</a:t>
            </a:r>
            <a:r>
              <a:rPr lang="en-US" dirty="0" smtClean="0"/>
              <a:t> </a:t>
            </a:r>
            <a:r>
              <a:rPr lang="en-GB" dirty="0" smtClean="0"/>
              <a:t>+ S</a:t>
            </a:r>
            <a:r>
              <a:rPr lang="en-GB" baseline="-25000" dirty="0" smtClean="0"/>
              <a:t>4</a:t>
            </a:r>
            <a:r>
              <a:rPr lang="en-GB" dirty="0" smtClean="0"/>
              <a:t>O</a:t>
            </a:r>
            <a:r>
              <a:rPr lang="en-GB" baseline="-25000" dirty="0" smtClean="0"/>
              <a:t>6</a:t>
            </a:r>
            <a:r>
              <a:rPr lang="en-GB" dirty="0" smtClean="0"/>
              <a:t> </a:t>
            </a:r>
            <a:r>
              <a:rPr lang="en-GB" baseline="30000" dirty="0" smtClean="0"/>
              <a:t>2</a:t>
            </a:r>
            <a:r>
              <a:rPr lang="en-US" baseline="30000" dirty="0" smtClean="0"/>
              <a:t>−</a:t>
            </a:r>
            <a:r>
              <a:rPr lang="en-US" dirty="0" smtClean="0"/>
              <a:t> </a:t>
            </a:r>
          </a:p>
          <a:p>
            <a:pPr algn="l" rtl="0">
              <a:buNone/>
            </a:pPr>
            <a:r>
              <a:rPr lang="en-GB" dirty="0" smtClean="0"/>
              <a:t>Each Cr</a:t>
            </a:r>
            <a:r>
              <a:rPr lang="en-GB" baseline="-25000" dirty="0" smtClean="0"/>
              <a:t>2</a:t>
            </a:r>
            <a:r>
              <a:rPr lang="en-GB" dirty="0" smtClean="0"/>
              <a:t>O</a:t>
            </a:r>
            <a:r>
              <a:rPr lang="en-GB" baseline="-25000" dirty="0" smtClean="0"/>
              <a:t>7</a:t>
            </a:r>
            <a:r>
              <a:rPr lang="en-GB" baseline="30000" dirty="0" smtClean="0"/>
              <a:t>2</a:t>
            </a:r>
            <a:r>
              <a:rPr lang="en-US" baseline="30000" dirty="0" smtClean="0"/>
              <a:t>−</a:t>
            </a:r>
            <a:r>
              <a:rPr lang="en-US" dirty="0" smtClean="0"/>
              <a:t> </a:t>
            </a:r>
            <a:r>
              <a:rPr lang="en-GB" dirty="0" smtClean="0"/>
              <a:t>produces 3I</a:t>
            </a:r>
            <a:r>
              <a:rPr lang="en-GB" baseline="-25000" dirty="0" smtClean="0"/>
              <a:t>2</a:t>
            </a:r>
            <a:r>
              <a:rPr lang="en-GB" dirty="0" smtClean="0"/>
              <a:t>, which in turn react with 6S</a:t>
            </a:r>
            <a:r>
              <a:rPr lang="en-GB" baseline="-25000" dirty="0" smtClean="0"/>
              <a:t>2</a:t>
            </a:r>
            <a:r>
              <a:rPr lang="en-GB" dirty="0" smtClean="0"/>
              <a:t>O</a:t>
            </a:r>
            <a:r>
              <a:rPr lang="en-GB" baseline="-25000" dirty="0" smtClean="0"/>
              <a:t>3</a:t>
            </a:r>
            <a:r>
              <a:rPr lang="en-GB" baseline="30000" dirty="0" smtClean="0"/>
              <a:t>2</a:t>
            </a:r>
            <a:r>
              <a:rPr lang="en-US" baseline="30000" dirty="0" smtClean="0"/>
              <a:t>−</a:t>
            </a:r>
            <a:r>
              <a:rPr lang="en-GB" dirty="0" smtClean="0"/>
              <a:t>. The </a:t>
            </a:r>
            <a:r>
              <a:rPr lang="en-GB" dirty="0" err="1" smtClean="0"/>
              <a:t>millimoles</a:t>
            </a:r>
            <a:r>
              <a:rPr lang="en-GB" dirty="0" smtClean="0"/>
              <a:t> of Cr</a:t>
            </a:r>
            <a:r>
              <a:rPr lang="en-GB" baseline="-25000" dirty="0" smtClean="0"/>
              <a:t>2</a:t>
            </a:r>
            <a:r>
              <a:rPr lang="en-GB" dirty="0" smtClean="0"/>
              <a:t>O</a:t>
            </a:r>
            <a:r>
              <a:rPr lang="en-GB" baseline="-25000" dirty="0" smtClean="0"/>
              <a:t>7</a:t>
            </a:r>
            <a:r>
              <a:rPr lang="en-GB" baseline="30000" dirty="0" smtClean="0"/>
              <a:t>2</a:t>
            </a:r>
            <a:r>
              <a:rPr lang="en-US" baseline="30000" dirty="0" smtClean="0"/>
              <a:t>−</a:t>
            </a:r>
            <a:r>
              <a:rPr lang="en-US" dirty="0" smtClean="0"/>
              <a:t> </a:t>
            </a:r>
            <a:r>
              <a:rPr lang="en-GB" dirty="0" smtClean="0"/>
              <a:t>are equal to one-sixth the </a:t>
            </a:r>
            <a:r>
              <a:rPr lang="en-GB" dirty="0" err="1" smtClean="0"/>
              <a:t>millimoles</a:t>
            </a:r>
            <a:r>
              <a:rPr lang="en-GB" dirty="0" smtClean="0"/>
              <a:t> of S</a:t>
            </a:r>
            <a:r>
              <a:rPr lang="en-GB" baseline="-25000" dirty="0" smtClean="0"/>
              <a:t>2</a:t>
            </a:r>
            <a:r>
              <a:rPr lang="en-GB" dirty="0" smtClean="0"/>
              <a:t>O</a:t>
            </a:r>
            <a:r>
              <a:rPr lang="en-GB" baseline="-25000" dirty="0" smtClean="0"/>
              <a:t>3</a:t>
            </a:r>
            <a:r>
              <a:rPr lang="en-GB" baseline="30000" dirty="0" smtClean="0"/>
              <a:t>2</a:t>
            </a:r>
            <a:r>
              <a:rPr lang="en-US" baseline="30000" dirty="0" smtClean="0"/>
              <a:t>−</a:t>
            </a:r>
            <a:r>
              <a:rPr lang="en-US" dirty="0" smtClean="0"/>
              <a:t> </a:t>
            </a:r>
            <a:r>
              <a:rPr lang="en-GB" dirty="0" smtClean="0"/>
              <a:t>used in the titration. </a:t>
            </a:r>
            <a:r>
              <a:rPr lang="en-GB" dirty="0" err="1" smtClean="0"/>
              <a:t>Iodate</a:t>
            </a:r>
            <a:r>
              <a:rPr lang="en-GB" dirty="0" smtClean="0"/>
              <a:t> can be determined </a:t>
            </a:r>
            <a:r>
              <a:rPr lang="en-GB" dirty="0" err="1" smtClean="0"/>
              <a:t>iodometrically</a:t>
            </a:r>
            <a:r>
              <a:rPr lang="en-GB" dirty="0" smtClean="0"/>
              <a:t>:</a:t>
            </a:r>
            <a:endParaRPr lang="en-US" dirty="0" smtClean="0"/>
          </a:p>
          <a:p>
            <a:pPr algn="l" rtl="0">
              <a:buNone/>
            </a:pPr>
            <a:r>
              <a:rPr lang="en-GB" dirty="0" smtClean="0"/>
              <a:t>                        IO</a:t>
            </a:r>
            <a:r>
              <a:rPr lang="en-GB" baseline="-25000" dirty="0" smtClean="0"/>
              <a:t>3</a:t>
            </a:r>
            <a:r>
              <a:rPr lang="en-US" baseline="30000" dirty="0" smtClean="0"/>
              <a:t>−</a:t>
            </a:r>
            <a:r>
              <a:rPr lang="en-US" dirty="0" smtClean="0"/>
              <a:t> </a:t>
            </a:r>
            <a:r>
              <a:rPr lang="en-GB" dirty="0" smtClean="0"/>
              <a:t>+ 5I</a:t>
            </a:r>
            <a:r>
              <a:rPr lang="en-US" baseline="30000" dirty="0" smtClean="0"/>
              <a:t>−</a:t>
            </a:r>
            <a:r>
              <a:rPr lang="en-US" dirty="0" smtClean="0"/>
              <a:t> </a:t>
            </a:r>
            <a:r>
              <a:rPr lang="en-GB" dirty="0" smtClean="0"/>
              <a:t>+ 6H</a:t>
            </a:r>
            <a:r>
              <a:rPr lang="en-GB" baseline="30000" dirty="0" smtClean="0"/>
              <a:t>+</a:t>
            </a:r>
            <a:r>
              <a:rPr lang="en-GB" dirty="0" smtClean="0"/>
              <a:t> </a:t>
            </a:r>
            <a:r>
              <a:rPr lang="en-US" dirty="0" smtClean="0"/>
              <a:t>→ </a:t>
            </a:r>
            <a:r>
              <a:rPr lang="en-GB" dirty="0" smtClean="0"/>
              <a:t>3I</a:t>
            </a:r>
            <a:r>
              <a:rPr lang="en-GB" baseline="-25000" dirty="0" smtClean="0"/>
              <a:t>2</a:t>
            </a:r>
            <a:r>
              <a:rPr lang="en-GB" dirty="0" smtClean="0"/>
              <a:t> + 3H</a:t>
            </a:r>
            <a:r>
              <a:rPr lang="en-GB" baseline="-25000" dirty="0" smtClean="0"/>
              <a:t>2</a:t>
            </a:r>
            <a:r>
              <a:rPr lang="en-GB" dirty="0" smtClean="0"/>
              <a:t>O </a:t>
            </a:r>
            <a:endParaRPr lang="en-US" dirty="0" smtClean="0"/>
          </a:p>
          <a:p>
            <a:pPr algn="l" rtl="0">
              <a:buNone/>
            </a:pPr>
            <a:r>
              <a:rPr lang="en-GB" dirty="0" smtClean="0"/>
              <a:t>Each IO</a:t>
            </a:r>
            <a:r>
              <a:rPr lang="en-GB" baseline="-25000" dirty="0" smtClean="0"/>
              <a:t>3</a:t>
            </a:r>
            <a:r>
              <a:rPr lang="en-US" baseline="30000" dirty="0" smtClean="0"/>
              <a:t>−</a:t>
            </a:r>
            <a:r>
              <a:rPr lang="en-US" dirty="0" smtClean="0"/>
              <a:t> </a:t>
            </a:r>
            <a:r>
              <a:rPr lang="en-GB" dirty="0" smtClean="0"/>
              <a:t>produces 3I</a:t>
            </a:r>
            <a:r>
              <a:rPr lang="en-GB" baseline="-25000" dirty="0" smtClean="0"/>
              <a:t>2</a:t>
            </a:r>
            <a:r>
              <a:rPr lang="en-GB" dirty="0" smtClean="0"/>
              <a:t>, which again react with 6 S</a:t>
            </a:r>
            <a:r>
              <a:rPr lang="en-GB" baseline="-25000" dirty="0" smtClean="0"/>
              <a:t>2</a:t>
            </a:r>
            <a:r>
              <a:rPr lang="en-GB" dirty="0" smtClean="0"/>
              <a:t>O</a:t>
            </a:r>
            <a:r>
              <a:rPr lang="en-GB" baseline="-25000" dirty="0" smtClean="0"/>
              <a:t>3</a:t>
            </a:r>
            <a:r>
              <a:rPr lang="en-GB" baseline="30000" dirty="0" smtClean="0"/>
              <a:t>2</a:t>
            </a:r>
            <a:r>
              <a:rPr lang="en-US" baseline="30000" dirty="0" smtClean="0"/>
              <a:t>−</a:t>
            </a:r>
            <a:r>
              <a:rPr lang="en-GB" dirty="0" smtClean="0"/>
              <a:t>, and </a:t>
            </a:r>
          </a:p>
          <a:p>
            <a:pPr algn="l" rtl="0">
              <a:buNone/>
            </a:pPr>
            <a:r>
              <a:rPr lang="en-GB" dirty="0" smtClean="0"/>
              <a:t>the </a:t>
            </a:r>
            <a:r>
              <a:rPr lang="en-GB" dirty="0" err="1" smtClean="0"/>
              <a:t>millimoles</a:t>
            </a:r>
            <a:r>
              <a:rPr lang="en-GB" dirty="0" smtClean="0"/>
              <a:t> of IO</a:t>
            </a:r>
            <a:r>
              <a:rPr lang="en-GB" baseline="-25000" dirty="0" smtClean="0"/>
              <a:t>3</a:t>
            </a:r>
            <a:r>
              <a:rPr lang="en-US" baseline="30000" dirty="0" smtClean="0"/>
              <a:t>−</a:t>
            </a:r>
            <a:r>
              <a:rPr lang="en-US" dirty="0" smtClean="0"/>
              <a:t> </a:t>
            </a:r>
            <a:r>
              <a:rPr lang="en-GB" dirty="0" smtClean="0"/>
              <a:t>are obtained by dividing the </a:t>
            </a:r>
          </a:p>
          <a:p>
            <a:pPr algn="l" rtl="0">
              <a:buNone/>
            </a:pPr>
            <a:r>
              <a:rPr lang="en-GB" dirty="0" err="1" smtClean="0"/>
              <a:t>millimoles</a:t>
            </a:r>
            <a:r>
              <a:rPr lang="en-GB" dirty="0" smtClean="0"/>
              <a:t> of S</a:t>
            </a:r>
            <a:r>
              <a:rPr lang="en-GB" baseline="-25000" dirty="0" smtClean="0"/>
              <a:t>2</a:t>
            </a:r>
            <a:r>
              <a:rPr lang="en-GB" dirty="0" smtClean="0"/>
              <a:t>O</a:t>
            </a:r>
            <a:r>
              <a:rPr lang="en-GB" baseline="-25000" dirty="0" smtClean="0"/>
              <a:t>3</a:t>
            </a:r>
            <a:r>
              <a:rPr lang="en-GB" baseline="30000" dirty="0" smtClean="0"/>
              <a:t>2</a:t>
            </a:r>
            <a:r>
              <a:rPr lang="en-US" baseline="30000" dirty="0" smtClean="0"/>
              <a:t>−</a:t>
            </a:r>
            <a:r>
              <a:rPr lang="en-US" dirty="0" smtClean="0"/>
              <a:t> </a:t>
            </a:r>
            <a:r>
              <a:rPr lang="en-GB" dirty="0" smtClean="0"/>
              <a:t>used in the titration by 6..</a:t>
            </a:r>
            <a:endParaRPr lang="en-US" dirty="0" smtClean="0"/>
          </a:p>
          <a:p>
            <a:pPr algn="l">
              <a:buNone/>
            </a:pPr>
            <a:endParaRPr lang="ar-SA" dirty="0"/>
          </a:p>
        </p:txBody>
      </p:sp>
    </p:spTree>
    <p:extLst>
      <p:ext uri="{BB962C8B-B14F-4D97-AF65-F5344CB8AC3E}">
        <p14:creationId xmlns:p14="http://schemas.microsoft.com/office/powerpoint/2010/main" val="12108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75000"/>
                  </a:schemeClr>
                </a:solidFill>
              </a:rPr>
              <a:t>IODOMETRY</a:t>
            </a:r>
            <a:br>
              <a:rPr lang="en-US" b="1" dirty="0" smtClean="0">
                <a:solidFill>
                  <a:schemeClr val="accent1">
                    <a:lumMod val="75000"/>
                  </a:schemeClr>
                </a:solidFill>
              </a:rPr>
            </a:br>
            <a:endParaRPr lang="ar-SA" dirty="0"/>
          </a:p>
        </p:txBody>
      </p:sp>
      <p:sp>
        <p:nvSpPr>
          <p:cNvPr id="3" name="Content Placeholder 2"/>
          <p:cNvSpPr>
            <a:spLocks noGrp="1"/>
          </p:cNvSpPr>
          <p:nvPr>
            <p:ph sz="quarter" idx="1"/>
          </p:nvPr>
        </p:nvSpPr>
        <p:spPr/>
        <p:txBody>
          <a:bodyPr>
            <a:normAutofit fontScale="92500" lnSpcReduction="10000"/>
          </a:bodyPr>
          <a:lstStyle/>
          <a:p>
            <a:pPr algn="l" rtl="0">
              <a:buNone/>
            </a:pPr>
            <a:r>
              <a:rPr lang="en-US" dirty="0" smtClean="0"/>
              <a:t>The end point for </a:t>
            </a:r>
            <a:r>
              <a:rPr lang="en-US" dirty="0" err="1" smtClean="0"/>
              <a:t>iodometric</a:t>
            </a:r>
            <a:r>
              <a:rPr lang="en-US" dirty="0" smtClean="0"/>
              <a:t> titrations is detected with starch. The disappearance of the blue starch − I2 color indicates the end of the titration. The starch is not added at the beginning of the titration when the iodine concentration is high. Instead, it is added just before the end point when the dilute iodine color becomes pale yellow. The end point for </a:t>
            </a:r>
            <a:r>
              <a:rPr lang="en-US" dirty="0" err="1" smtClean="0"/>
              <a:t>iodometric</a:t>
            </a:r>
            <a:r>
              <a:rPr lang="en-US" dirty="0" smtClean="0"/>
              <a:t> titrations is detected with starch. The disappearance of the blue starch − I2 color indicates the end of the titration. The starch is not added at the beginning of the titration when the iodine concentration is high. Instead, it is added just before the end point when the dilute iodine color becomes pale yellow.</a:t>
            </a:r>
            <a:endParaRPr lang="en-GB" dirty="0" smtClean="0"/>
          </a:p>
          <a:p>
            <a:pPr algn="l" rtl="0">
              <a:buNone/>
            </a:pPr>
            <a:endParaRPr lang="ar-SA" dirty="0"/>
          </a:p>
        </p:txBody>
      </p:sp>
    </p:spTree>
    <p:extLst>
      <p:ext uri="{BB962C8B-B14F-4D97-AF65-F5344CB8AC3E}">
        <p14:creationId xmlns:p14="http://schemas.microsoft.com/office/powerpoint/2010/main" val="2925876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75000"/>
                  </a:schemeClr>
                </a:solidFill>
              </a:rPr>
              <a:t>IODOMETRY</a:t>
            </a:r>
            <a:br>
              <a:rPr lang="en-US" b="1" dirty="0" smtClean="0">
                <a:solidFill>
                  <a:schemeClr val="accent1">
                    <a:lumMod val="75000"/>
                  </a:schemeClr>
                </a:solidFill>
              </a:rPr>
            </a:br>
            <a:endParaRPr lang="ar-SA" dirty="0"/>
          </a:p>
        </p:txBody>
      </p:sp>
      <p:sp>
        <p:nvSpPr>
          <p:cNvPr id="3" name="Content Placeholder 2"/>
          <p:cNvSpPr>
            <a:spLocks noGrp="1"/>
          </p:cNvSpPr>
          <p:nvPr>
            <p:ph sz="quarter" idx="1"/>
          </p:nvPr>
        </p:nvSpPr>
        <p:spPr>
          <a:xfrm>
            <a:off x="301752" y="1527048"/>
            <a:ext cx="8503920" cy="5116662"/>
          </a:xfrm>
        </p:spPr>
        <p:txBody>
          <a:bodyPr>
            <a:normAutofit/>
          </a:bodyPr>
          <a:lstStyle/>
          <a:p>
            <a:pPr algn="l" rtl="0">
              <a:buNone/>
            </a:pPr>
            <a:r>
              <a:rPr lang="en-GB" dirty="0" smtClean="0"/>
              <a:t>There are two reasons for such timing. One is that the iodine–starch complex is only slowly dissociated, and a diffuse end point would result if a large amount of the iodine were adsorbed on the starch. The second reason is that most </a:t>
            </a:r>
            <a:r>
              <a:rPr lang="en-GB" dirty="0" err="1" smtClean="0"/>
              <a:t>iodometric</a:t>
            </a:r>
            <a:r>
              <a:rPr lang="en-GB" dirty="0" smtClean="0"/>
              <a:t> titrations are performed in strongly acid medium and the starch has a tendency to hydrolyze in acid solution. The reason for using acid solutions is that reactions between many oxidizing</a:t>
            </a:r>
            <a:r>
              <a:rPr lang="en-US" dirty="0" smtClean="0"/>
              <a:t> </a:t>
            </a:r>
            <a:r>
              <a:rPr lang="en-GB" dirty="0" smtClean="0"/>
              <a:t>agents and iodide are promoted by high acidity.</a:t>
            </a:r>
            <a:endParaRPr lang="ar-SA" dirty="0"/>
          </a:p>
        </p:txBody>
      </p:sp>
    </p:spTree>
    <p:extLst>
      <p:ext uri="{BB962C8B-B14F-4D97-AF65-F5344CB8AC3E}">
        <p14:creationId xmlns:p14="http://schemas.microsoft.com/office/powerpoint/2010/main" val="1235972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0315" t="21484" r="34114" b="17969"/>
          <a:stretch>
            <a:fillRect/>
          </a:stretch>
        </p:blipFill>
        <p:spPr bwMode="auto">
          <a:xfrm>
            <a:off x="-96213" y="0"/>
            <a:ext cx="9240213" cy="6858000"/>
          </a:xfrm>
          <a:prstGeom prst="rect">
            <a:avLst/>
          </a:prstGeom>
          <a:noFill/>
          <a:ln w="9525">
            <a:noFill/>
            <a:miter lim="800000"/>
            <a:headEnd/>
            <a:tailEnd/>
          </a:ln>
          <a:effectLst/>
        </p:spPr>
      </p:pic>
    </p:spTree>
    <p:extLst>
      <p:ext uri="{BB962C8B-B14F-4D97-AF65-F5344CB8AC3E}">
        <p14:creationId xmlns:p14="http://schemas.microsoft.com/office/powerpoint/2010/main" val="1579212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14.6 Titrations with Other Oxidizing Agents</a:t>
            </a:r>
            <a:endParaRPr lang="ar-SA" dirty="0"/>
          </a:p>
        </p:txBody>
      </p:sp>
      <p:sp>
        <p:nvSpPr>
          <p:cNvPr id="3" name="Content Placeholder 2"/>
          <p:cNvSpPr>
            <a:spLocks noGrp="1"/>
          </p:cNvSpPr>
          <p:nvPr>
            <p:ph sz="quarter" idx="1"/>
          </p:nvPr>
        </p:nvSpPr>
        <p:spPr>
          <a:xfrm>
            <a:off x="301752" y="1527048"/>
            <a:ext cx="8503920" cy="4902348"/>
          </a:xfrm>
        </p:spPr>
        <p:txBody>
          <a:bodyPr>
            <a:normAutofit fontScale="92500"/>
          </a:bodyPr>
          <a:lstStyle/>
          <a:p>
            <a:pPr algn="l" rtl="0">
              <a:buNone/>
            </a:pPr>
            <a:r>
              <a:rPr lang="en-GB" b="1" dirty="0" smtClean="0">
                <a:solidFill>
                  <a:schemeClr val="accent1">
                    <a:lumMod val="75000"/>
                  </a:schemeClr>
                </a:solidFill>
              </a:rPr>
              <a:t>1-Potassium permanganate </a:t>
            </a:r>
            <a:r>
              <a:rPr lang="en-GB" dirty="0" smtClean="0"/>
              <a:t>is a widely used oxidizing </a:t>
            </a:r>
            <a:r>
              <a:rPr lang="en-GB" dirty="0" err="1" smtClean="0"/>
              <a:t>titrant</a:t>
            </a:r>
            <a:r>
              <a:rPr lang="en-GB" dirty="0" smtClean="0"/>
              <a:t>. It acts as a self indicator for end-point detection and is a very strong oxidizing agent (E</a:t>
            </a:r>
            <a:r>
              <a:rPr lang="en-GB" baseline="30000" dirty="0" smtClean="0"/>
              <a:t>0</a:t>
            </a:r>
            <a:r>
              <a:rPr lang="en-GB" dirty="0" smtClean="0"/>
              <a:t> = 1.51 V). The solution is stable if precautions are taken in its preparation. When the solution is first prepared, small amounts of reducing impurities in the solution reduce a small amount of the MnO</a:t>
            </a:r>
            <a:r>
              <a:rPr lang="en-GB" baseline="-25000" dirty="0" smtClean="0"/>
              <a:t>4</a:t>
            </a:r>
            <a:r>
              <a:rPr lang="en-US" baseline="30000" dirty="0" smtClean="0"/>
              <a:t>−</a:t>
            </a:r>
            <a:r>
              <a:rPr lang="en-GB" dirty="0" smtClean="0"/>
              <a:t>. In neutral solution, the reduction product of this permanganate</a:t>
            </a:r>
            <a:r>
              <a:rPr lang="en-US" dirty="0" smtClean="0"/>
              <a:t> </a:t>
            </a:r>
            <a:r>
              <a:rPr lang="en-GB" dirty="0" smtClean="0"/>
              <a:t>is MnO</a:t>
            </a:r>
            <a:r>
              <a:rPr lang="en-GB" baseline="-25000" dirty="0" smtClean="0"/>
              <a:t>2</a:t>
            </a:r>
            <a:r>
              <a:rPr lang="en-GB" dirty="0" smtClean="0"/>
              <a:t>, rather than Mn</a:t>
            </a:r>
            <a:r>
              <a:rPr lang="en-GB" baseline="30000" dirty="0" smtClean="0"/>
              <a:t>2+</a:t>
            </a:r>
            <a:r>
              <a:rPr lang="en-GB" dirty="0" smtClean="0"/>
              <a:t> produced in acid medium. The MnO</a:t>
            </a:r>
            <a:r>
              <a:rPr lang="en-GB" baseline="-25000" dirty="0" smtClean="0"/>
              <a:t>2</a:t>
            </a:r>
            <a:r>
              <a:rPr lang="en-GB" dirty="0" smtClean="0"/>
              <a:t> acts as a catalyst for further decomposition of the permanganate, which produces more MnO</a:t>
            </a:r>
            <a:r>
              <a:rPr lang="en-GB" baseline="-25000" dirty="0" smtClean="0"/>
              <a:t>2</a:t>
            </a:r>
            <a:r>
              <a:rPr lang="en-GB" dirty="0" smtClean="0"/>
              <a:t>, and so on. This  is called </a:t>
            </a:r>
            <a:r>
              <a:rPr lang="en-GB" b="1" dirty="0" smtClean="0"/>
              <a:t>autocatalytic decomposition</a:t>
            </a:r>
            <a:r>
              <a:rPr lang="en-GB" dirty="0" smtClean="0"/>
              <a:t>..  </a:t>
            </a:r>
            <a:endParaRPr lang="ar-SA" dirty="0"/>
          </a:p>
        </p:txBody>
      </p:sp>
    </p:spTree>
    <p:extLst>
      <p:ext uri="{BB962C8B-B14F-4D97-AF65-F5344CB8AC3E}">
        <p14:creationId xmlns:p14="http://schemas.microsoft.com/office/powerpoint/2010/main" val="2204237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35688" t="17578" r="19290" b="34570"/>
          <a:stretch>
            <a:fillRect/>
          </a:stretch>
        </p:blipFill>
        <p:spPr bwMode="auto">
          <a:xfrm>
            <a:off x="62658" y="0"/>
            <a:ext cx="9081342" cy="6858000"/>
          </a:xfrm>
          <a:prstGeom prst="rect">
            <a:avLst/>
          </a:prstGeom>
          <a:noFill/>
          <a:ln w="9525">
            <a:noFill/>
            <a:miter lim="800000"/>
            <a:headEnd/>
            <a:tailEnd/>
          </a:ln>
          <a:effectLst/>
        </p:spPr>
      </p:pic>
    </p:spTree>
    <p:extLst>
      <p:ext uri="{BB962C8B-B14F-4D97-AF65-F5344CB8AC3E}">
        <p14:creationId xmlns:p14="http://schemas.microsoft.com/office/powerpoint/2010/main" val="613612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14.6 Titrations with Other Oxidizing Agents</a:t>
            </a:r>
            <a:endParaRPr lang="ar-SA" dirty="0"/>
          </a:p>
        </p:txBody>
      </p:sp>
      <p:sp>
        <p:nvSpPr>
          <p:cNvPr id="3" name="Content Placeholder 2"/>
          <p:cNvSpPr>
            <a:spLocks noGrp="1"/>
          </p:cNvSpPr>
          <p:nvPr>
            <p:ph sz="quarter" idx="1"/>
          </p:nvPr>
        </p:nvSpPr>
        <p:spPr>
          <a:xfrm>
            <a:off x="214282" y="1527048"/>
            <a:ext cx="8643998" cy="4572000"/>
          </a:xfrm>
        </p:spPr>
        <p:txBody>
          <a:bodyPr>
            <a:normAutofit/>
          </a:bodyPr>
          <a:lstStyle/>
          <a:p>
            <a:pPr algn="l" rtl="0">
              <a:buNone/>
            </a:pPr>
            <a:r>
              <a:rPr lang="en-GB" dirty="0" smtClean="0"/>
              <a:t>Potassium permanganate can be standardized by titrating primary standard sodium oxalate, Na</a:t>
            </a:r>
            <a:r>
              <a:rPr lang="en-GB" baseline="-25000" dirty="0" smtClean="0"/>
              <a:t>2</a:t>
            </a:r>
            <a:r>
              <a:rPr lang="en-GB" dirty="0" smtClean="0"/>
              <a:t>C</a:t>
            </a:r>
            <a:r>
              <a:rPr lang="en-GB" baseline="-25000" dirty="0" smtClean="0"/>
              <a:t>2</a:t>
            </a:r>
            <a:r>
              <a:rPr lang="en-GB" dirty="0" smtClean="0"/>
              <a:t>O</a:t>
            </a:r>
            <a:r>
              <a:rPr lang="en-GB" baseline="-25000" dirty="0" smtClean="0"/>
              <a:t>4</a:t>
            </a:r>
            <a:r>
              <a:rPr lang="en-GB" dirty="0" smtClean="0"/>
              <a:t>, which, dissolved in acid, forms oxalic acid:</a:t>
            </a:r>
            <a:endParaRPr lang="en-US" dirty="0" smtClean="0"/>
          </a:p>
          <a:p>
            <a:pPr algn="l" rtl="0">
              <a:buNone/>
            </a:pPr>
            <a:r>
              <a:rPr lang="en-GB" sz="2400" dirty="0" smtClean="0"/>
              <a:t>MnO</a:t>
            </a:r>
            <a:r>
              <a:rPr lang="en-GB" sz="2400" baseline="-25000" dirty="0" smtClean="0"/>
              <a:t>4</a:t>
            </a:r>
            <a:r>
              <a:rPr lang="en-GB" sz="2400" baseline="30000" dirty="0" smtClean="0"/>
              <a:t>-</a:t>
            </a:r>
            <a:r>
              <a:rPr lang="en-GB" sz="2400" dirty="0" smtClean="0"/>
              <a:t> </a:t>
            </a:r>
            <a:r>
              <a:rPr lang="en-GB" sz="1600" dirty="0" smtClean="0"/>
              <a:t>(</a:t>
            </a:r>
            <a:r>
              <a:rPr lang="en-GB" sz="1600" dirty="0" err="1" smtClean="0"/>
              <a:t>aq</a:t>
            </a:r>
            <a:r>
              <a:rPr lang="en-GB" sz="1600" dirty="0" smtClean="0"/>
              <a:t>) </a:t>
            </a:r>
            <a:r>
              <a:rPr lang="en-GB" sz="2400" dirty="0" smtClean="0"/>
              <a:t>+ 5H</a:t>
            </a:r>
            <a:r>
              <a:rPr lang="en-GB" sz="2400" baseline="-25000" dirty="0" smtClean="0"/>
              <a:t>2</a:t>
            </a:r>
            <a:r>
              <a:rPr lang="en-GB" sz="2400" dirty="0" smtClean="0"/>
              <a:t>C</a:t>
            </a:r>
            <a:r>
              <a:rPr lang="en-GB" sz="2400" baseline="-25000" dirty="0" smtClean="0"/>
              <a:t>2</a:t>
            </a:r>
            <a:r>
              <a:rPr lang="en-GB" sz="2400" dirty="0" smtClean="0"/>
              <a:t>O</a:t>
            </a:r>
            <a:r>
              <a:rPr lang="en-GB" sz="2400" baseline="-25000" dirty="0" smtClean="0"/>
              <a:t>4</a:t>
            </a:r>
            <a:r>
              <a:rPr lang="en-GB" sz="1600" dirty="0" smtClean="0"/>
              <a:t>(</a:t>
            </a:r>
            <a:r>
              <a:rPr lang="en-GB" sz="1600" dirty="0" err="1" smtClean="0"/>
              <a:t>aq</a:t>
            </a:r>
            <a:r>
              <a:rPr lang="en-GB" sz="1600" dirty="0" smtClean="0"/>
              <a:t>)+</a:t>
            </a:r>
            <a:r>
              <a:rPr lang="en-GB" sz="2400" dirty="0" smtClean="0"/>
              <a:t>6H</a:t>
            </a:r>
            <a:r>
              <a:rPr lang="en-GB" sz="2400" baseline="30000" dirty="0" smtClean="0"/>
              <a:t>+</a:t>
            </a:r>
            <a:r>
              <a:rPr lang="en-GB" sz="1600" dirty="0" smtClean="0"/>
              <a:t>(</a:t>
            </a:r>
            <a:r>
              <a:rPr lang="en-GB" sz="1600" dirty="0" err="1" smtClean="0"/>
              <a:t>aq</a:t>
            </a:r>
            <a:r>
              <a:rPr lang="en-GB" sz="1600" dirty="0" smtClean="0"/>
              <a:t>) </a:t>
            </a:r>
            <a:r>
              <a:rPr lang="en-GB" sz="2400" dirty="0" smtClean="0"/>
              <a:t>→ 2Mn</a:t>
            </a:r>
            <a:r>
              <a:rPr lang="en-GB" sz="2400" baseline="30000" dirty="0" smtClean="0"/>
              <a:t>2+</a:t>
            </a:r>
            <a:r>
              <a:rPr lang="en-GB" sz="2400" dirty="0" smtClean="0"/>
              <a:t> </a:t>
            </a:r>
            <a:r>
              <a:rPr lang="en-GB" sz="1600" dirty="0" smtClean="0"/>
              <a:t>(</a:t>
            </a:r>
            <a:r>
              <a:rPr lang="en-GB" sz="1600" dirty="0" err="1" smtClean="0"/>
              <a:t>aq</a:t>
            </a:r>
            <a:r>
              <a:rPr lang="en-GB" sz="1600" dirty="0" smtClean="0"/>
              <a:t>)</a:t>
            </a:r>
            <a:r>
              <a:rPr lang="en-GB" sz="2400" dirty="0" smtClean="0"/>
              <a:t>+10CO</a:t>
            </a:r>
            <a:r>
              <a:rPr lang="en-GB" sz="2400" baseline="-25000" dirty="0" smtClean="0"/>
              <a:t>2</a:t>
            </a:r>
            <a:r>
              <a:rPr lang="en-GB" sz="1400" dirty="0" smtClean="0"/>
              <a:t>(g</a:t>
            </a:r>
            <a:r>
              <a:rPr lang="en-GB" sz="1200" dirty="0" smtClean="0"/>
              <a:t>)</a:t>
            </a:r>
            <a:r>
              <a:rPr lang="en-GB" sz="2400" dirty="0" smtClean="0"/>
              <a:t>+8H</a:t>
            </a:r>
            <a:r>
              <a:rPr lang="en-GB" sz="2400" baseline="-25000" dirty="0" smtClean="0"/>
              <a:t>2</a:t>
            </a:r>
            <a:r>
              <a:rPr lang="en-GB" sz="2400" dirty="0" smtClean="0"/>
              <a:t>O</a:t>
            </a:r>
            <a:r>
              <a:rPr lang="en-GB" sz="1400" dirty="0" smtClean="0"/>
              <a:t>(l)</a:t>
            </a:r>
            <a:endParaRPr lang="en-US" sz="2400" dirty="0" smtClean="0"/>
          </a:p>
          <a:p>
            <a:pPr algn="l" rtl="0">
              <a:buNone/>
            </a:pPr>
            <a:r>
              <a:rPr lang="en-GB" dirty="0" smtClean="0"/>
              <a:t>The solution must be heated for rapid reaction. The reaction is catalyzed by the Mn</a:t>
            </a:r>
            <a:r>
              <a:rPr lang="en-GB" baseline="30000" dirty="0" smtClean="0"/>
              <a:t>2+</a:t>
            </a:r>
            <a:r>
              <a:rPr lang="en-GB" dirty="0" smtClean="0"/>
              <a:t> product and it goes very slowly at first until some Mn</a:t>
            </a:r>
            <a:r>
              <a:rPr lang="en-GB" baseline="30000" dirty="0" smtClean="0"/>
              <a:t>2+</a:t>
            </a:r>
            <a:r>
              <a:rPr lang="en-GB" dirty="0" smtClean="0"/>
              <a:t> is formed. Pure electrolytic iron metal can also be used as the primary standard. It is dissolved in acid and reduced to Fe</a:t>
            </a:r>
            <a:r>
              <a:rPr lang="en-GB" baseline="30000" dirty="0" smtClean="0"/>
              <a:t>2+</a:t>
            </a:r>
            <a:r>
              <a:rPr lang="en-GB" dirty="0" smtClean="0"/>
              <a:t> for titration.</a:t>
            </a:r>
            <a:endParaRPr lang="en-US" dirty="0" smtClean="0"/>
          </a:p>
          <a:p>
            <a:endParaRPr lang="ar-SA" dirty="0"/>
          </a:p>
        </p:txBody>
      </p:sp>
    </p:spTree>
    <p:extLst>
      <p:ext uri="{BB962C8B-B14F-4D97-AF65-F5344CB8AC3E}">
        <p14:creationId xmlns:p14="http://schemas.microsoft.com/office/powerpoint/2010/main" val="3478445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a:xfrm>
            <a:off x="301752" y="1527048"/>
            <a:ext cx="8503920" cy="4973786"/>
          </a:xfrm>
        </p:spPr>
        <p:txBody>
          <a:bodyPr>
            <a:normAutofit fontScale="92500" lnSpcReduction="20000"/>
          </a:bodyPr>
          <a:lstStyle/>
          <a:p>
            <a:pPr algn="l" rtl="0">
              <a:buNone/>
            </a:pPr>
            <a:r>
              <a:rPr lang="en-GB" dirty="0" smtClean="0"/>
              <a:t>A difficulty arises when permanganate titrations of iron(II) are performed in the presence of chloride ion. The oxidation of chloride ion to chlorine by permanganate at room temperature is normally slow. However, the oxidation is catalyzed by the presence of iron. If an iron sample has been dissolved in hydrochloric acid, or if stannous chloride has been used to reduce it to iron(II) (see below), the titration can be performed by adding the </a:t>
            </a:r>
            <a:r>
              <a:rPr lang="en-GB" dirty="0" smtClean="0">
                <a:solidFill>
                  <a:srgbClr val="FF0000"/>
                </a:solidFill>
              </a:rPr>
              <a:t>Zimmermann–Reinhardt</a:t>
            </a:r>
            <a:r>
              <a:rPr lang="en-GB" dirty="0" smtClean="0"/>
              <a:t> reagent. This contains manganese(II) and phosphoric acid. The manganese(II) reduces the potential of the MnO</a:t>
            </a:r>
            <a:r>
              <a:rPr lang="en-GB" baseline="-25000" dirty="0" smtClean="0"/>
              <a:t>4</a:t>
            </a:r>
            <a:r>
              <a:rPr lang="en-GB" dirty="0" smtClean="0"/>
              <a:t>/Mn</a:t>
            </a:r>
            <a:r>
              <a:rPr lang="en-GB" baseline="30000" dirty="0" smtClean="0"/>
              <a:t>2+ </a:t>
            </a:r>
            <a:r>
              <a:rPr lang="en-GB" dirty="0" smtClean="0"/>
              <a:t>couple sufficiently so that permanganate will not oxidize chloride ion; the formal potential is less than E0, due to the large concentration of Mn</a:t>
            </a:r>
            <a:r>
              <a:rPr lang="en-GB" baseline="30000" dirty="0" smtClean="0"/>
              <a:t>2+</a:t>
            </a:r>
            <a:r>
              <a:rPr lang="en-GB" dirty="0" smtClean="0"/>
              <a:t> . This decrease in the potential decreases the magnitude of the end-point break. </a:t>
            </a:r>
            <a:endParaRPr lang="ar-SA" dirty="0"/>
          </a:p>
        </p:txBody>
      </p:sp>
    </p:spTree>
    <p:extLst>
      <p:ext uri="{BB962C8B-B14F-4D97-AF65-F5344CB8AC3E}">
        <p14:creationId xmlns:p14="http://schemas.microsoft.com/office/powerpoint/2010/main" val="831150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a:xfrm>
            <a:off x="301752" y="1527048"/>
            <a:ext cx="8503920" cy="4688034"/>
          </a:xfrm>
        </p:spPr>
        <p:txBody>
          <a:bodyPr>
            <a:normAutofit fontScale="92500" lnSpcReduction="10000"/>
          </a:bodyPr>
          <a:lstStyle/>
          <a:p>
            <a:pPr algn="l" rtl="0">
              <a:buNone/>
            </a:pPr>
            <a:r>
              <a:rPr lang="en-GB" dirty="0" smtClean="0"/>
              <a:t>Therefore, phosphoric acid is added to complex the iron(III) and decrease the potential of the Fe</a:t>
            </a:r>
            <a:r>
              <a:rPr lang="en-GB" baseline="30000" dirty="0" smtClean="0"/>
              <a:t>3+</a:t>
            </a:r>
            <a:r>
              <a:rPr lang="en-GB" dirty="0" smtClean="0"/>
              <a:t>/Fe</a:t>
            </a:r>
            <a:r>
              <a:rPr lang="en-GB" baseline="30000" dirty="0" smtClean="0"/>
              <a:t>2+</a:t>
            </a:r>
            <a:r>
              <a:rPr lang="en-GB" dirty="0" smtClean="0"/>
              <a:t> couple also; the iron(II) is not </a:t>
            </a:r>
            <a:r>
              <a:rPr lang="en-GB" dirty="0" err="1" smtClean="0"/>
              <a:t>complexed</a:t>
            </a:r>
            <a:r>
              <a:rPr lang="en-GB" dirty="0" smtClean="0"/>
              <a:t>. In other words, iron(III) is removed from the solution as it is formed to shift the equilibrium of the titration</a:t>
            </a:r>
            <a:endParaRPr lang="en-US" dirty="0" smtClean="0"/>
          </a:p>
          <a:p>
            <a:pPr algn="l" rtl="0">
              <a:buNone/>
            </a:pPr>
            <a:r>
              <a:rPr lang="en-GB" dirty="0" smtClean="0"/>
              <a:t>reaction to the right and give a sharp end point. The overall effect is still a large potential break in the titration curve, but the entire curve has been shifted to a lower potential.</a:t>
            </a:r>
            <a:endParaRPr lang="en-US" dirty="0" smtClean="0"/>
          </a:p>
          <a:p>
            <a:pPr algn="l" rtl="0">
              <a:buNone/>
            </a:pPr>
            <a:r>
              <a:rPr lang="en-GB" dirty="0" smtClean="0"/>
              <a:t>An added effect of </a:t>
            </a:r>
            <a:r>
              <a:rPr lang="en-GB" dirty="0" err="1" smtClean="0"/>
              <a:t>complexing</a:t>
            </a:r>
            <a:r>
              <a:rPr lang="en-GB" dirty="0" smtClean="0"/>
              <a:t> the iron(III) is that the phosphate complex is nearly </a:t>
            </a:r>
            <a:r>
              <a:rPr lang="en-GB" dirty="0" err="1" smtClean="0"/>
              <a:t>colorless</a:t>
            </a:r>
            <a:r>
              <a:rPr lang="en-GB" dirty="0" smtClean="0"/>
              <a:t>, while the </a:t>
            </a:r>
            <a:r>
              <a:rPr lang="en-GB" dirty="0" err="1" smtClean="0"/>
              <a:t>chloro</a:t>
            </a:r>
            <a:r>
              <a:rPr lang="en-GB" dirty="0" smtClean="0"/>
              <a:t> complex (normally present in chloride medium) is deep yellow. A sharper end-point </a:t>
            </a:r>
            <a:r>
              <a:rPr lang="en-GB" dirty="0" err="1" smtClean="0"/>
              <a:t>color</a:t>
            </a:r>
            <a:r>
              <a:rPr lang="en-GB" dirty="0" smtClean="0"/>
              <a:t> change results. </a:t>
            </a:r>
            <a:endParaRPr lang="en-US" dirty="0" smtClean="0"/>
          </a:p>
          <a:p>
            <a:pPr algn="l">
              <a:buNone/>
            </a:pPr>
            <a:endParaRPr lang="ar-SA" dirty="0"/>
          </a:p>
        </p:txBody>
      </p:sp>
    </p:spTree>
    <p:extLst>
      <p:ext uri="{BB962C8B-B14F-4D97-AF65-F5344CB8AC3E}">
        <p14:creationId xmlns:p14="http://schemas.microsoft.com/office/powerpoint/2010/main" val="3708617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14.6 Titrations with Other Oxidizing Agents</a:t>
            </a:r>
            <a:endParaRPr lang="ar-SA" dirty="0"/>
          </a:p>
        </p:txBody>
      </p:sp>
      <p:sp>
        <p:nvSpPr>
          <p:cNvPr id="3" name="Content Placeholder 2"/>
          <p:cNvSpPr>
            <a:spLocks noGrp="1"/>
          </p:cNvSpPr>
          <p:nvPr>
            <p:ph sz="quarter" idx="1"/>
          </p:nvPr>
        </p:nvSpPr>
        <p:spPr>
          <a:xfrm>
            <a:off x="301752" y="1527048"/>
            <a:ext cx="8503920" cy="4759472"/>
          </a:xfrm>
        </p:spPr>
        <p:txBody>
          <a:bodyPr>
            <a:normAutofit fontScale="92500" lnSpcReduction="10000"/>
          </a:bodyPr>
          <a:lstStyle/>
          <a:p>
            <a:pPr algn="l">
              <a:buNone/>
            </a:pPr>
            <a:r>
              <a:rPr lang="en-GB" b="1" dirty="0" smtClean="0">
                <a:solidFill>
                  <a:schemeClr val="accent1">
                    <a:lumMod val="75000"/>
                  </a:schemeClr>
                </a:solidFill>
              </a:rPr>
              <a:t>2-Potassium dichromate</a:t>
            </a:r>
          </a:p>
          <a:p>
            <a:pPr algn="l" rtl="0">
              <a:buNone/>
            </a:pPr>
            <a:r>
              <a:rPr lang="en-GB" dirty="0" smtClean="0"/>
              <a:t>Potassium dichromate, K</a:t>
            </a:r>
            <a:r>
              <a:rPr lang="en-GB" baseline="-25000" dirty="0" smtClean="0"/>
              <a:t>2</a:t>
            </a:r>
            <a:r>
              <a:rPr lang="en-GB" dirty="0" smtClean="0"/>
              <a:t>Cr</a:t>
            </a:r>
            <a:r>
              <a:rPr lang="en-GB" baseline="-25000" dirty="0" smtClean="0"/>
              <a:t>2</a:t>
            </a:r>
            <a:r>
              <a:rPr lang="en-GB" dirty="0" smtClean="0"/>
              <a:t>O</a:t>
            </a:r>
            <a:r>
              <a:rPr lang="en-GB" baseline="-25000" dirty="0" smtClean="0"/>
              <a:t>7</a:t>
            </a:r>
            <a:r>
              <a:rPr lang="en-GB" dirty="0" smtClean="0"/>
              <a:t>, is a slightly weaker oxidizing agent than</a:t>
            </a:r>
            <a:r>
              <a:rPr lang="en-US" dirty="0" smtClean="0"/>
              <a:t> </a:t>
            </a:r>
            <a:r>
              <a:rPr lang="en-GB" dirty="0" smtClean="0"/>
              <a:t>potassium permanganate. The great advantage of this reagent is its availability as a primary standard, and thus, generally the solution need not be standardized. However, in the titration of iron(II), standardizing potassium dichromate against electrolytic iron is preferable for most accurate results since the green </a:t>
            </a:r>
            <a:r>
              <a:rPr lang="en-GB" dirty="0" err="1" smtClean="0"/>
              <a:t>color</a:t>
            </a:r>
            <a:r>
              <a:rPr lang="en-GB" dirty="0" smtClean="0"/>
              <a:t> of the chromic ion can introduce a small error in the end point (diphenylamine </a:t>
            </a:r>
            <a:r>
              <a:rPr lang="en-GB" dirty="0" err="1" smtClean="0"/>
              <a:t>sulfonate</a:t>
            </a:r>
            <a:r>
              <a:rPr lang="en-GB" dirty="0" smtClean="0"/>
              <a:t> indicator), and the standardization corrects for this</a:t>
            </a:r>
            <a:r>
              <a:rPr lang="en-GB" smtClean="0"/>
              <a:t>. Admittedly, this is necessary only for the most accurate work. </a:t>
            </a:r>
            <a:endParaRPr lang="ar-SA" b="1" dirty="0">
              <a:solidFill>
                <a:schemeClr val="accent1">
                  <a:lumMod val="75000"/>
                </a:schemeClr>
              </a:solidFill>
            </a:endParaRPr>
          </a:p>
        </p:txBody>
      </p:sp>
    </p:spTree>
    <p:extLst>
      <p:ext uri="{BB962C8B-B14F-4D97-AF65-F5344CB8AC3E}">
        <p14:creationId xmlns:p14="http://schemas.microsoft.com/office/powerpoint/2010/main" val="1308254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71508"/>
          </a:xfrm>
        </p:spPr>
        <p:txBody>
          <a:bodyPr>
            <a:noAutofit/>
          </a:bodyPr>
          <a:lstStyle/>
          <a:p>
            <a:r>
              <a:rPr lang="en-US" sz="2400" dirty="0" smtClean="0"/>
              <a:t>14.1 First: Balance the Reduction–Oxidation Reaction</a:t>
            </a:r>
            <a:br>
              <a:rPr lang="en-US" sz="2400" dirty="0" smtClean="0"/>
            </a:br>
            <a:r>
              <a:rPr lang="en-US" sz="2400" dirty="0" smtClean="0"/>
              <a:t>The calculations</a:t>
            </a:r>
            <a:r>
              <a:rPr lang="en-GB" sz="2400" dirty="0" smtClean="0"/>
              <a:t> </a:t>
            </a:r>
            <a:endParaRPr lang="ar-SA" sz="2400" dirty="0"/>
          </a:p>
        </p:txBody>
      </p:sp>
      <p:sp>
        <p:nvSpPr>
          <p:cNvPr id="3" name="Content Placeholder 2"/>
          <p:cNvSpPr>
            <a:spLocks noGrp="1"/>
          </p:cNvSpPr>
          <p:nvPr>
            <p:ph sz="quarter" idx="1"/>
          </p:nvPr>
        </p:nvSpPr>
        <p:spPr>
          <a:xfrm>
            <a:off x="301752" y="1527048"/>
            <a:ext cx="8627966" cy="4688034"/>
          </a:xfrm>
        </p:spPr>
        <p:txBody>
          <a:bodyPr>
            <a:normAutofit/>
          </a:bodyPr>
          <a:lstStyle/>
          <a:p>
            <a:pPr algn="l">
              <a:buNone/>
            </a:pPr>
            <a:r>
              <a:rPr lang="en-GB" dirty="0" err="1" smtClean="0"/>
              <a:t>redox</a:t>
            </a:r>
            <a:r>
              <a:rPr lang="en-GB" dirty="0" smtClean="0"/>
              <a:t> reaction</a:t>
            </a:r>
          </a:p>
          <a:p>
            <a:pPr algn="l">
              <a:buNone/>
            </a:pPr>
            <a:endParaRPr lang="en-GB" dirty="0" smtClean="0"/>
          </a:p>
          <a:p>
            <a:pPr algn="l">
              <a:buNone/>
            </a:pPr>
            <a:endParaRPr lang="en-GB" dirty="0" smtClean="0"/>
          </a:p>
          <a:p>
            <a:pPr algn="l">
              <a:buNone/>
            </a:pPr>
            <a:endParaRPr lang="en-GB" dirty="0" smtClean="0"/>
          </a:p>
          <a:p>
            <a:pPr algn="l">
              <a:buNone/>
            </a:pPr>
            <a:endParaRPr lang="en-GB" dirty="0" smtClean="0"/>
          </a:p>
          <a:p>
            <a:pPr algn="l">
              <a:buNone/>
            </a:pPr>
            <a:endParaRPr lang="en-GB" dirty="0" smtClean="0"/>
          </a:p>
          <a:p>
            <a:pPr algn="l">
              <a:buNone/>
            </a:pPr>
            <a:endParaRPr lang="en-GB" dirty="0" smtClean="0"/>
          </a:p>
          <a:p>
            <a:pPr algn="l">
              <a:buNone/>
            </a:pPr>
            <a:r>
              <a:rPr lang="en-US" dirty="0" smtClean="0"/>
              <a:t>There are various ways of balancing </a:t>
            </a:r>
            <a:r>
              <a:rPr lang="en-US" dirty="0" err="1" smtClean="0"/>
              <a:t>redox</a:t>
            </a:r>
            <a:r>
              <a:rPr lang="en-US" dirty="0" smtClean="0"/>
              <a:t> reactions. Use the method you are most comfortable with. </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57356" y="3500438"/>
            <a:ext cx="4760628" cy="500066"/>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28860" y="2571744"/>
            <a:ext cx="2676554" cy="571505"/>
          </a:xfrm>
          <a:prstGeom prst="rect">
            <a:avLst/>
          </a:prstGeom>
          <a:noFill/>
        </p:spPr>
      </p:pic>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29"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57422" y="2000240"/>
            <a:ext cx="3000396" cy="48083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14.6 Titrations with Other Oxidizing Agents </a:t>
            </a:r>
            <a:r>
              <a:rPr lang="en-GB" sz="2700" b="1" dirty="0" smtClean="0">
                <a:solidFill>
                  <a:schemeClr val="accent1">
                    <a:lumMod val="75000"/>
                  </a:schemeClr>
                </a:solidFill>
              </a:rPr>
              <a:t>Potassium dichromate</a:t>
            </a:r>
            <a:endParaRPr lang="ar-SA" dirty="0"/>
          </a:p>
        </p:txBody>
      </p:sp>
      <p:sp>
        <p:nvSpPr>
          <p:cNvPr id="3" name="Content Placeholder 2"/>
          <p:cNvSpPr>
            <a:spLocks noGrp="1"/>
          </p:cNvSpPr>
          <p:nvPr>
            <p:ph sz="quarter" idx="1"/>
          </p:nvPr>
        </p:nvSpPr>
        <p:spPr/>
        <p:txBody>
          <a:bodyPr/>
          <a:lstStyle/>
          <a:p>
            <a:pPr algn="just" rtl="0">
              <a:buNone/>
            </a:pPr>
            <a:r>
              <a:rPr lang="en-GB" dirty="0" smtClean="0"/>
              <a:t>Oxidation of chloride ion is not a problem with dichromate. However, the formal potential of the Cr</a:t>
            </a:r>
            <a:r>
              <a:rPr lang="en-GB" baseline="-25000" dirty="0" smtClean="0"/>
              <a:t>2</a:t>
            </a:r>
            <a:r>
              <a:rPr lang="en-GB" dirty="0" smtClean="0"/>
              <a:t>O</a:t>
            </a:r>
            <a:r>
              <a:rPr lang="en-GB" baseline="-25000" dirty="0" smtClean="0"/>
              <a:t>7</a:t>
            </a:r>
            <a:r>
              <a:rPr lang="en-GB" baseline="30000" dirty="0" smtClean="0"/>
              <a:t>2</a:t>
            </a:r>
            <a:r>
              <a:rPr lang="en-US" baseline="30000" dirty="0" smtClean="0"/>
              <a:t>−</a:t>
            </a:r>
            <a:r>
              <a:rPr lang="en-US" dirty="0" smtClean="0"/>
              <a:t> </a:t>
            </a:r>
            <a:r>
              <a:rPr lang="en-GB" dirty="0" smtClean="0"/>
              <a:t>/Cr</a:t>
            </a:r>
            <a:r>
              <a:rPr lang="en-GB" baseline="30000" dirty="0" smtClean="0"/>
              <a:t>3+</a:t>
            </a:r>
            <a:r>
              <a:rPr lang="en-GB" dirty="0" smtClean="0"/>
              <a:t> couple is reduced from 1.33 to 1.00V in 1 M hydrochloric acid, and phosphoric acid must be added to reduce the potential of the Fe</a:t>
            </a:r>
            <a:r>
              <a:rPr lang="en-GB" baseline="30000" dirty="0" smtClean="0"/>
              <a:t>3+</a:t>
            </a:r>
            <a:r>
              <a:rPr lang="en-GB" dirty="0" smtClean="0"/>
              <a:t> /Fe</a:t>
            </a:r>
            <a:r>
              <a:rPr lang="en-GB" baseline="30000" dirty="0" smtClean="0"/>
              <a:t>2+</a:t>
            </a:r>
            <a:r>
              <a:rPr lang="en-GB" dirty="0" smtClean="0"/>
              <a:t> couple. Such addition is also necessary because it decreases the equivalence point potential to near the standard potential for the diphenylamine </a:t>
            </a:r>
            <a:r>
              <a:rPr lang="en-GB" dirty="0" err="1" smtClean="0"/>
              <a:t>sulfonate</a:t>
            </a:r>
            <a:r>
              <a:rPr lang="en-GB" dirty="0" smtClean="0"/>
              <a:t> indicator (0.84 V). Otherwise, the end point would occur too soon.</a:t>
            </a:r>
            <a:endParaRPr lang="en-US" dirty="0" smtClean="0"/>
          </a:p>
          <a:p>
            <a:pPr algn="just" rtl="0">
              <a:buNone/>
            </a:pPr>
            <a:endParaRPr lang="ar-SA" dirty="0"/>
          </a:p>
        </p:txBody>
      </p:sp>
    </p:spTree>
    <p:extLst>
      <p:ext uri="{BB962C8B-B14F-4D97-AF65-F5344CB8AC3E}">
        <p14:creationId xmlns:p14="http://schemas.microsoft.com/office/powerpoint/2010/main" val="1502057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14.6 Titrations with Other Oxidizing Agents</a:t>
            </a:r>
            <a:endParaRPr lang="ar-SA" dirty="0"/>
          </a:p>
        </p:txBody>
      </p:sp>
      <p:sp>
        <p:nvSpPr>
          <p:cNvPr id="3" name="Content Placeholder 2"/>
          <p:cNvSpPr>
            <a:spLocks noGrp="1"/>
          </p:cNvSpPr>
          <p:nvPr>
            <p:ph sz="quarter" idx="1"/>
          </p:nvPr>
        </p:nvSpPr>
        <p:spPr>
          <a:xfrm>
            <a:off x="214282" y="1527048"/>
            <a:ext cx="8715436" cy="4759472"/>
          </a:xfrm>
        </p:spPr>
        <p:txBody>
          <a:bodyPr>
            <a:normAutofit fontScale="92500" lnSpcReduction="10000"/>
          </a:bodyPr>
          <a:lstStyle/>
          <a:p>
            <a:pPr algn="l" rtl="0">
              <a:buNone/>
            </a:pPr>
            <a:r>
              <a:rPr lang="en-GB" b="1" dirty="0" smtClean="0">
                <a:solidFill>
                  <a:schemeClr val="accent1">
                    <a:lumMod val="75000"/>
                  </a:schemeClr>
                </a:solidFill>
              </a:rPr>
              <a:t>Cerium(IV)</a:t>
            </a:r>
          </a:p>
          <a:p>
            <a:pPr algn="l" rtl="0">
              <a:buNone/>
            </a:pPr>
            <a:r>
              <a:rPr lang="en-GB" dirty="0" smtClean="0"/>
              <a:t>Cerium(IV) is a powerful oxidizing agent. Its formal potential depends on the acid used to keep it in solution (it must be kept acidic; it hydrolyzes to form </a:t>
            </a:r>
            <a:r>
              <a:rPr lang="en-GB" dirty="0" err="1" smtClean="0"/>
              <a:t>ceric</a:t>
            </a:r>
            <a:r>
              <a:rPr lang="en-GB" dirty="0" smtClean="0"/>
              <a:t> hydroxide otherwise). Titrations are usually performed in </a:t>
            </a:r>
            <a:r>
              <a:rPr lang="en-GB" dirty="0" err="1" smtClean="0"/>
              <a:t>sulfuric</a:t>
            </a:r>
            <a:r>
              <a:rPr lang="en-GB" dirty="0" smtClean="0"/>
              <a:t> acid or </a:t>
            </a:r>
            <a:r>
              <a:rPr lang="en-GB" dirty="0" err="1" smtClean="0"/>
              <a:t>perchloric</a:t>
            </a:r>
            <a:r>
              <a:rPr lang="en-GB" dirty="0" smtClean="0"/>
              <a:t> acid. In H2SO4, the formal potential is 1.44 V, and in HClO4, it is 1.70V. So cerium(IV) is a stronger oxidizing agent in HClO4. Cerium(IV) can be used for most titrations in which permanganate is used, and it possesses a number of advantages.</a:t>
            </a:r>
            <a:endParaRPr lang="en-US" dirty="0" smtClean="0"/>
          </a:p>
          <a:p>
            <a:pPr algn="l">
              <a:buNone/>
            </a:pPr>
            <a:r>
              <a:rPr lang="en-GB" dirty="0" smtClean="0"/>
              <a:t>It is a very strong oxidizing agent and its potential can be varied by choice of the acid used.</a:t>
            </a:r>
            <a:endParaRPr lang="ar-SA" b="1" dirty="0">
              <a:solidFill>
                <a:schemeClr val="accent1">
                  <a:lumMod val="75000"/>
                </a:schemeClr>
              </a:solidFill>
            </a:endParaRPr>
          </a:p>
        </p:txBody>
      </p:sp>
    </p:spTree>
    <p:extLst>
      <p:ext uri="{BB962C8B-B14F-4D97-AF65-F5344CB8AC3E}">
        <p14:creationId xmlns:p14="http://schemas.microsoft.com/office/powerpoint/2010/main" val="3874199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sz="2400" dirty="0" smtClean="0"/>
              <a:t>14.6 Titrations with Other Oxidizing Agents</a:t>
            </a:r>
            <a:br>
              <a:rPr lang="en-US" sz="2400" dirty="0" smtClean="0"/>
            </a:br>
            <a:r>
              <a:rPr lang="en-GB" sz="2000" b="1" dirty="0" smtClean="0">
                <a:solidFill>
                  <a:schemeClr val="accent1">
                    <a:lumMod val="75000"/>
                  </a:schemeClr>
                </a:solidFill>
              </a:rPr>
              <a:t>Cerium(IV)</a:t>
            </a:r>
          </a:p>
        </p:txBody>
      </p:sp>
      <p:sp>
        <p:nvSpPr>
          <p:cNvPr id="3" name="Content Placeholder 2"/>
          <p:cNvSpPr>
            <a:spLocks noGrp="1"/>
          </p:cNvSpPr>
          <p:nvPr>
            <p:ph sz="quarter" idx="1"/>
          </p:nvPr>
        </p:nvSpPr>
        <p:spPr/>
        <p:txBody>
          <a:bodyPr>
            <a:normAutofit fontScale="92500" lnSpcReduction="10000"/>
          </a:bodyPr>
          <a:lstStyle/>
          <a:p>
            <a:pPr algn="l" rtl="0">
              <a:buNone/>
            </a:pPr>
            <a:r>
              <a:rPr lang="en-GB" dirty="0" smtClean="0"/>
              <a:t>The rate of oxidation of chloride ion is slow, even in the presence of iron, and titrations can be carried out in the presence of moderate amounts of chloride without the use of a Zimmermann–Reinhardt type of preventive solution. The solution can be heated but should not be boiled, or chloride ion will be oxidized. </a:t>
            </a:r>
            <a:r>
              <a:rPr lang="en-GB" dirty="0" err="1" smtClean="0"/>
              <a:t>Sulfuric</a:t>
            </a:r>
            <a:r>
              <a:rPr lang="en-US" dirty="0" smtClean="0"/>
              <a:t> </a:t>
            </a:r>
            <a:r>
              <a:rPr lang="en-GB" dirty="0" smtClean="0"/>
              <a:t>acid solutions of cerium(IV) are stable indefinitely. Nitric acid and </a:t>
            </a:r>
            <a:r>
              <a:rPr lang="en-GB" dirty="0" err="1" smtClean="0"/>
              <a:t>perchloric</a:t>
            </a:r>
            <a:r>
              <a:rPr lang="en-GB" dirty="0" smtClean="0"/>
              <a:t> acid solutions, however, do decompose, but only slowly. An added advantage of cerium is that a salt of cerium(IV), ammonium </a:t>
            </a:r>
            <a:r>
              <a:rPr lang="en-GB" dirty="0" err="1" smtClean="0"/>
              <a:t>hexanitratocerate</a:t>
            </a:r>
            <a:r>
              <a:rPr lang="en-GB" dirty="0" smtClean="0"/>
              <a:t>, (NH4)2Ce(NO3)6, can be obtained as a primary standard, and the solution does not have to be standardized.</a:t>
            </a:r>
            <a:endParaRPr lang="ar-SA" dirty="0"/>
          </a:p>
        </p:txBody>
      </p:sp>
    </p:spTree>
    <p:extLst>
      <p:ext uri="{BB962C8B-B14F-4D97-AF65-F5344CB8AC3E}">
        <p14:creationId xmlns:p14="http://schemas.microsoft.com/office/powerpoint/2010/main" val="1166028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sz="2400" dirty="0" smtClean="0"/>
              <a:t>14.6 Titrations with Other Oxidizing Agents</a:t>
            </a:r>
            <a:br>
              <a:rPr lang="en-US" sz="2400" dirty="0" smtClean="0"/>
            </a:br>
            <a:r>
              <a:rPr lang="en-GB" sz="2000" b="1" dirty="0" smtClean="0">
                <a:solidFill>
                  <a:schemeClr val="accent1">
                    <a:lumMod val="75000"/>
                  </a:schemeClr>
                </a:solidFill>
              </a:rPr>
              <a:t>Cerium(IV)</a:t>
            </a:r>
          </a:p>
        </p:txBody>
      </p:sp>
      <p:sp>
        <p:nvSpPr>
          <p:cNvPr id="3" name="Content Placeholder 2"/>
          <p:cNvSpPr>
            <a:spLocks noGrp="1"/>
          </p:cNvSpPr>
          <p:nvPr>
            <p:ph sz="quarter" idx="1"/>
          </p:nvPr>
        </p:nvSpPr>
        <p:spPr/>
        <p:txBody>
          <a:bodyPr>
            <a:normAutofit fontScale="92500" lnSpcReduction="10000"/>
          </a:bodyPr>
          <a:lstStyle/>
          <a:p>
            <a:pPr algn="l" rtl="0">
              <a:buNone/>
            </a:pPr>
            <a:r>
              <a:rPr lang="en-GB" dirty="0" smtClean="0"/>
              <a:t>The rate of oxidation of chloride ion is slow, even in the presence of iron, and titrations can be carried out in the presence of moderate amounts of chloride without the use of a Zimmermann–Reinhardt type of preventive solution. The solution can be heated but should not be boiled, or chloride ion will be oxidized. </a:t>
            </a:r>
            <a:r>
              <a:rPr lang="en-GB" dirty="0" err="1" smtClean="0"/>
              <a:t>Sulfuric</a:t>
            </a:r>
            <a:r>
              <a:rPr lang="en-US" dirty="0" smtClean="0"/>
              <a:t> </a:t>
            </a:r>
            <a:r>
              <a:rPr lang="en-GB" dirty="0" smtClean="0"/>
              <a:t>acid solutions of cerium(IV) are stable indefinitely. Nitric acid and </a:t>
            </a:r>
            <a:r>
              <a:rPr lang="en-GB" dirty="0" err="1" smtClean="0"/>
              <a:t>perchloric</a:t>
            </a:r>
            <a:r>
              <a:rPr lang="en-GB" dirty="0" smtClean="0"/>
              <a:t> acid solutions, however, do decompose, but only slowly. An added advantage of cerium is that a salt of cerium(IV), ammonium </a:t>
            </a:r>
            <a:r>
              <a:rPr lang="en-GB" dirty="0" err="1" smtClean="0"/>
              <a:t>hexanitratocerate</a:t>
            </a:r>
            <a:r>
              <a:rPr lang="en-GB" dirty="0" smtClean="0"/>
              <a:t>, (NH4)2Ce(NO3)6, can be obtained as a primary standard, and the solution does not have to be standardized.</a:t>
            </a:r>
            <a:endParaRPr lang="ar-SA" dirty="0"/>
          </a:p>
        </p:txBody>
      </p:sp>
    </p:spTree>
    <p:extLst>
      <p:ext uri="{BB962C8B-B14F-4D97-AF65-F5344CB8AC3E}">
        <p14:creationId xmlns:p14="http://schemas.microsoft.com/office/powerpoint/2010/main" val="3321853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28600"/>
            <a:ext cx="8550432" cy="771508"/>
          </a:xfrm>
        </p:spPr>
        <p:txBody>
          <a:bodyPr>
            <a:noAutofit/>
          </a:bodyPr>
          <a:lstStyle/>
          <a:p>
            <a:r>
              <a:rPr lang="en-US" sz="2400" dirty="0" smtClean="0"/>
              <a:t>14.6 Titrations with Other Oxidizing Agents</a:t>
            </a:r>
            <a:br>
              <a:rPr lang="en-US" sz="2400" dirty="0" smtClean="0"/>
            </a:br>
            <a:r>
              <a:rPr lang="en-US" sz="2400" dirty="0" smtClean="0"/>
              <a:t> </a:t>
            </a:r>
            <a:r>
              <a:rPr lang="en-GB" sz="2400" b="1" dirty="0" smtClean="0">
                <a:solidFill>
                  <a:schemeClr val="accent1">
                    <a:lumMod val="75000"/>
                  </a:schemeClr>
                </a:solidFill>
              </a:rPr>
              <a:t>Cerium(IV)</a:t>
            </a:r>
            <a:endParaRPr lang="ar-SA" sz="2400" dirty="0"/>
          </a:p>
        </p:txBody>
      </p:sp>
      <p:sp>
        <p:nvSpPr>
          <p:cNvPr id="3" name="Content Placeholder 2"/>
          <p:cNvSpPr>
            <a:spLocks noGrp="1"/>
          </p:cNvSpPr>
          <p:nvPr>
            <p:ph sz="quarter" idx="1"/>
          </p:nvPr>
        </p:nvSpPr>
        <p:spPr>
          <a:xfrm>
            <a:off x="301752" y="1527048"/>
            <a:ext cx="8503920" cy="4688034"/>
          </a:xfrm>
        </p:spPr>
        <p:txBody>
          <a:bodyPr>
            <a:normAutofit lnSpcReduction="10000"/>
          </a:bodyPr>
          <a:lstStyle/>
          <a:p>
            <a:pPr algn="l" rtl="0">
              <a:buNone/>
            </a:pPr>
            <a:r>
              <a:rPr lang="en-GB" dirty="0" smtClean="0"/>
              <a:t>The</a:t>
            </a:r>
            <a:r>
              <a:rPr lang="en-US" dirty="0" smtClean="0"/>
              <a:t> </a:t>
            </a:r>
            <a:r>
              <a:rPr lang="en-GB" dirty="0" smtClean="0"/>
              <a:t>main </a:t>
            </a:r>
            <a:r>
              <a:rPr lang="en-GB" dirty="0" smtClean="0">
                <a:solidFill>
                  <a:srgbClr val="FF0000"/>
                </a:solidFill>
              </a:rPr>
              <a:t>disadvantage</a:t>
            </a:r>
            <a:r>
              <a:rPr lang="en-GB" dirty="0" smtClean="0"/>
              <a:t> of cerium(IV) is its increased cost over potassium permanganate, although this is not usually a prohibitive factor as time is saved. </a:t>
            </a:r>
            <a:r>
              <a:rPr lang="en-GB" dirty="0" err="1" smtClean="0"/>
              <a:t>Ferroin</a:t>
            </a:r>
            <a:r>
              <a:rPr lang="en-GB" dirty="0" smtClean="0"/>
              <a:t> is a suitable indicator for many cerium(IV) titrations.</a:t>
            </a:r>
            <a:endParaRPr lang="en-US" dirty="0" smtClean="0"/>
          </a:p>
          <a:p>
            <a:pPr algn="l" rtl="0">
              <a:buNone/>
            </a:pPr>
            <a:r>
              <a:rPr lang="en-GB" dirty="0" smtClean="0"/>
              <a:t>Cerium(IV) solutions can be standardized against primary standard As</a:t>
            </a:r>
            <a:r>
              <a:rPr lang="en-GB" baseline="-25000" dirty="0" smtClean="0"/>
              <a:t>2</a:t>
            </a:r>
            <a:r>
              <a:rPr lang="en-GB" dirty="0" smtClean="0"/>
              <a:t>O</a:t>
            </a:r>
            <a:r>
              <a:rPr lang="en-GB" baseline="-25000" dirty="0" smtClean="0"/>
              <a:t>3</a:t>
            </a:r>
            <a:r>
              <a:rPr lang="en-GB" dirty="0" smtClean="0"/>
              <a:t>, Na</a:t>
            </a:r>
            <a:r>
              <a:rPr lang="en-GB" baseline="-25000" dirty="0" smtClean="0"/>
              <a:t>2</a:t>
            </a:r>
            <a:r>
              <a:rPr lang="en-GB" dirty="0" smtClean="0"/>
              <a:t>C</a:t>
            </a:r>
            <a:r>
              <a:rPr lang="en-GB" baseline="-25000" dirty="0" smtClean="0"/>
              <a:t>2</a:t>
            </a:r>
            <a:r>
              <a:rPr lang="en-GB" dirty="0" smtClean="0"/>
              <a:t>O</a:t>
            </a:r>
            <a:r>
              <a:rPr lang="en-GB" baseline="-25000" dirty="0" smtClean="0"/>
              <a:t>4</a:t>
            </a:r>
            <a:r>
              <a:rPr lang="en-GB" dirty="0" smtClean="0"/>
              <a:t>, or electrolytic iron. The reaction with arsenic(III) is slow, and it must be catalyzed by adding either osmium tetroxide (OsO</a:t>
            </a:r>
            <a:r>
              <a:rPr lang="en-GB" baseline="-25000" dirty="0" smtClean="0"/>
              <a:t>4</a:t>
            </a:r>
            <a:r>
              <a:rPr lang="en-GB" dirty="0" smtClean="0"/>
              <a:t>) or iodine </a:t>
            </a:r>
            <a:r>
              <a:rPr lang="en-GB" dirty="0" err="1" smtClean="0"/>
              <a:t>monochloride</a:t>
            </a:r>
            <a:r>
              <a:rPr lang="en-GB" dirty="0" smtClean="0"/>
              <a:t> (</a:t>
            </a:r>
            <a:r>
              <a:rPr lang="en-GB" dirty="0" err="1" smtClean="0"/>
              <a:t>ICl</a:t>
            </a:r>
            <a:r>
              <a:rPr lang="en-GB" dirty="0" smtClean="0"/>
              <a:t>).</a:t>
            </a:r>
            <a:endParaRPr lang="en-US" dirty="0" smtClean="0"/>
          </a:p>
          <a:p>
            <a:pPr algn="l" rtl="0">
              <a:buNone/>
            </a:pPr>
            <a:r>
              <a:rPr lang="en-GB" dirty="0" err="1" smtClean="0"/>
              <a:t>Ferroin</a:t>
            </a:r>
            <a:r>
              <a:rPr lang="en-GB" dirty="0" smtClean="0"/>
              <a:t> is used as the indicator. </a:t>
            </a:r>
            <a:endParaRPr lang="ar-SA" dirty="0"/>
          </a:p>
        </p:txBody>
      </p:sp>
    </p:spTree>
    <p:extLst>
      <p:ext uri="{BB962C8B-B14F-4D97-AF65-F5344CB8AC3E}">
        <p14:creationId xmlns:p14="http://schemas.microsoft.com/office/powerpoint/2010/main" val="1475070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14.7 Titrations with Other Reducing Agents</a:t>
            </a:r>
            <a:endParaRPr lang="ar-SA" dirty="0"/>
          </a:p>
        </p:txBody>
      </p:sp>
      <p:sp>
        <p:nvSpPr>
          <p:cNvPr id="3" name="Content Placeholder 2"/>
          <p:cNvSpPr>
            <a:spLocks noGrp="1"/>
          </p:cNvSpPr>
          <p:nvPr>
            <p:ph sz="quarter" idx="1"/>
          </p:nvPr>
        </p:nvSpPr>
        <p:spPr/>
        <p:txBody>
          <a:bodyPr/>
          <a:lstStyle/>
          <a:p>
            <a:pPr algn="l" rtl="0">
              <a:buNone/>
            </a:pPr>
            <a:r>
              <a:rPr lang="en-GB" dirty="0" smtClean="0"/>
              <a:t>Standard solutions of reducing agents are not used as widely as oxidizing agents are because most of them are oxidized by dissolved oxygen. They are, therefore, less convenient to prepare and use. </a:t>
            </a:r>
            <a:r>
              <a:rPr lang="en-GB" b="1" dirty="0" err="1" smtClean="0">
                <a:solidFill>
                  <a:schemeClr val="accent1">
                    <a:lumMod val="75000"/>
                  </a:schemeClr>
                </a:solidFill>
              </a:rPr>
              <a:t>Thiosulfate</a:t>
            </a:r>
            <a:r>
              <a:rPr lang="en-GB" dirty="0" smtClean="0"/>
              <a:t> is the only common reducing agent that is stable to air oxidation and that can be kept for long periods of time. This is the reason that </a:t>
            </a:r>
            <a:r>
              <a:rPr lang="en-GB" dirty="0" err="1" smtClean="0"/>
              <a:t>iodometric</a:t>
            </a:r>
            <a:r>
              <a:rPr lang="en-GB" dirty="0" smtClean="0"/>
              <a:t> titrations are attractive for determining oxidizing agents. However, stronger reducing agents than iodide ion are sometimes required.</a:t>
            </a:r>
            <a:endParaRPr lang="ar-SA" dirty="0"/>
          </a:p>
        </p:txBody>
      </p:sp>
    </p:spTree>
    <p:extLst>
      <p:ext uri="{BB962C8B-B14F-4D97-AF65-F5344CB8AC3E}">
        <p14:creationId xmlns:p14="http://schemas.microsoft.com/office/powerpoint/2010/main" val="2355430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14.7 Titrations with Other Reducing Agents</a:t>
            </a:r>
            <a:endParaRPr lang="ar-SA" dirty="0"/>
          </a:p>
        </p:txBody>
      </p:sp>
      <p:sp>
        <p:nvSpPr>
          <p:cNvPr id="3" name="Content Placeholder 2"/>
          <p:cNvSpPr>
            <a:spLocks noGrp="1"/>
          </p:cNvSpPr>
          <p:nvPr>
            <p:ph sz="quarter" idx="1"/>
          </p:nvPr>
        </p:nvSpPr>
        <p:spPr>
          <a:xfrm>
            <a:off x="214282" y="1527048"/>
            <a:ext cx="8591390" cy="4572000"/>
          </a:xfrm>
        </p:spPr>
        <p:txBody>
          <a:bodyPr/>
          <a:lstStyle/>
          <a:p>
            <a:pPr algn="l" rtl="0">
              <a:buNone/>
            </a:pPr>
            <a:r>
              <a:rPr lang="en-GB" b="1" dirty="0" smtClean="0">
                <a:solidFill>
                  <a:schemeClr val="accent1">
                    <a:lumMod val="75000"/>
                  </a:schemeClr>
                </a:solidFill>
              </a:rPr>
              <a:t>Iron(II) </a:t>
            </a:r>
            <a:r>
              <a:rPr lang="en-GB" dirty="0" smtClean="0"/>
              <a:t>is only slowly oxidized by air in </a:t>
            </a:r>
            <a:r>
              <a:rPr lang="en-GB" dirty="0" err="1" smtClean="0"/>
              <a:t>sulfuric</a:t>
            </a:r>
            <a:r>
              <a:rPr lang="en-GB" dirty="0" smtClean="0"/>
              <a:t> acid solution and is a common titrating agent. It is not a strong reducing agent (E0 = 0.771 V) and can be used to</a:t>
            </a:r>
            <a:r>
              <a:rPr lang="en-US" dirty="0" smtClean="0"/>
              <a:t> </a:t>
            </a:r>
            <a:r>
              <a:rPr lang="en-GB" dirty="0" smtClean="0"/>
              <a:t>titrate strong oxidizing agents such as cerium(IV), chromium(VI) (dichromate), and vanadium(V) (</a:t>
            </a:r>
            <a:r>
              <a:rPr lang="en-GB" dirty="0" err="1" smtClean="0"/>
              <a:t>vanadate</a:t>
            </a:r>
            <a:r>
              <a:rPr lang="en-GB" dirty="0" smtClean="0"/>
              <a:t>). </a:t>
            </a:r>
            <a:r>
              <a:rPr lang="en-GB" dirty="0" err="1" smtClean="0"/>
              <a:t>Ferroin</a:t>
            </a:r>
            <a:r>
              <a:rPr lang="en-GB" dirty="0" smtClean="0"/>
              <a:t> is a good indicator for the first two titrations, and oxidized diphenylamine </a:t>
            </a:r>
            <a:r>
              <a:rPr lang="en-GB" dirty="0" err="1" smtClean="0"/>
              <a:t>sulfonate</a:t>
            </a:r>
            <a:r>
              <a:rPr lang="en-GB" dirty="0" smtClean="0"/>
              <a:t> is used for the last titration. Iron(II) oxidizes slowly; standardization should be checked daily.</a:t>
            </a:r>
            <a:endParaRPr lang="en-US" dirty="0"/>
          </a:p>
        </p:txBody>
      </p:sp>
    </p:spTree>
    <p:extLst>
      <p:ext uri="{BB962C8B-B14F-4D97-AF65-F5344CB8AC3E}">
        <p14:creationId xmlns:p14="http://schemas.microsoft.com/office/powerpoint/2010/main" val="2150335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a:xfrm>
            <a:off x="214282" y="1527048"/>
            <a:ext cx="8591390" cy="4572000"/>
          </a:xfrm>
        </p:spPr>
        <p:txBody>
          <a:bodyPr/>
          <a:lstStyle/>
          <a:p>
            <a:pPr algn="l" rtl="0">
              <a:buNone/>
            </a:pPr>
            <a:r>
              <a:rPr lang="en-GB" b="1" dirty="0" smtClean="0">
                <a:solidFill>
                  <a:schemeClr val="accent1">
                    <a:lumMod val="75000"/>
                  </a:schemeClr>
                </a:solidFill>
              </a:rPr>
              <a:t>Chromium(II) and titanium(III)</a:t>
            </a:r>
            <a:r>
              <a:rPr lang="en-GB" dirty="0" smtClean="0"/>
              <a:t> are very powerful reducing agents, but they are readily air-oxidized and difficult to handle. </a:t>
            </a:r>
            <a:endParaRPr lang="en-US" dirty="0"/>
          </a:p>
        </p:txBody>
      </p:sp>
    </p:spTree>
    <p:extLst>
      <p:ext uri="{BB962C8B-B14F-4D97-AF65-F5344CB8AC3E}">
        <p14:creationId xmlns:p14="http://schemas.microsoft.com/office/powerpoint/2010/main" val="43458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534400" cy="973266"/>
          </a:xfrm>
        </p:spPr>
        <p:txBody>
          <a:bodyPr>
            <a:normAutofit fontScale="90000"/>
          </a:bodyPr>
          <a:lstStyle/>
          <a:p>
            <a:r>
              <a:rPr lang="en-US" dirty="0" smtClean="0"/>
              <a:t>14.8 Preparing the Solution—Getting the </a:t>
            </a:r>
            <a:r>
              <a:rPr lang="en-US" dirty="0" err="1" smtClean="0"/>
              <a:t>Analyte</a:t>
            </a:r>
            <a:r>
              <a:rPr lang="en-US" dirty="0" smtClean="0"/>
              <a:t/>
            </a:r>
            <a:br>
              <a:rPr lang="en-US" dirty="0" smtClean="0"/>
            </a:br>
            <a:r>
              <a:rPr lang="en-US" dirty="0" smtClean="0"/>
              <a:t>in the Right Oxidation State before Titration</a:t>
            </a:r>
            <a:endParaRPr lang="ar-SA" dirty="0"/>
          </a:p>
        </p:txBody>
      </p:sp>
      <p:sp>
        <p:nvSpPr>
          <p:cNvPr id="3" name="Content Placeholder 2"/>
          <p:cNvSpPr>
            <a:spLocks noGrp="1"/>
          </p:cNvSpPr>
          <p:nvPr>
            <p:ph sz="quarter" idx="1"/>
          </p:nvPr>
        </p:nvSpPr>
        <p:spPr>
          <a:xfrm>
            <a:off x="301752" y="1527048"/>
            <a:ext cx="8627966" cy="4572000"/>
          </a:xfrm>
        </p:spPr>
        <p:txBody>
          <a:bodyPr/>
          <a:lstStyle/>
          <a:p>
            <a:pPr algn="l">
              <a:buNone/>
            </a:pPr>
            <a:r>
              <a:rPr lang="en-US" dirty="0" smtClean="0"/>
              <a:t>When samples are dissolved, the element to be analyzed is usually in </a:t>
            </a:r>
            <a:r>
              <a:rPr lang="en-US" dirty="0" err="1" smtClean="0"/>
              <a:t>amixed</a:t>
            </a:r>
            <a:r>
              <a:rPr lang="en-US" dirty="0" smtClean="0"/>
              <a:t> oxidation state or is in an oxidation state other than that required for titration. There are various oxidizing and reducing agents that can be used to convert different metals to certain oxidation states prior to titration. The excess </a:t>
            </a:r>
            <a:r>
              <a:rPr lang="en-US" dirty="0" err="1" smtClean="0"/>
              <a:t>preoxidant</a:t>
            </a:r>
            <a:r>
              <a:rPr lang="en-US" dirty="0" smtClean="0"/>
              <a:t> or </a:t>
            </a:r>
            <a:r>
              <a:rPr lang="en-US" dirty="0" err="1" smtClean="0"/>
              <a:t>prereductant</a:t>
            </a:r>
            <a:r>
              <a:rPr lang="en-US" dirty="0" smtClean="0"/>
              <a:t> must generally be removed before the metal ion is titrated.</a:t>
            </a:r>
            <a:endParaRPr lang="ar-SA" dirty="0"/>
          </a:p>
        </p:txBody>
      </p:sp>
    </p:spTree>
    <p:extLst>
      <p:ext uri="{BB962C8B-B14F-4D97-AF65-F5344CB8AC3E}">
        <p14:creationId xmlns:p14="http://schemas.microsoft.com/office/powerpoint/2010/main" val="2092710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28600"/>
            <a:ext cx="8693308" cy="758952"/>
          </a:xfrm>
        </p:spPr>
        <p:txBody>
          <a:bodyPr>
            <a:noAutofit/>
          </a:bodyPr>
          <a:lstStyle/>
          <a:p>
            <a:r>
              <a:rPr lang="en-US" sz="2400" b="1" dirty="0" smtClean="0"/>
              <a:t>REDUCTION OF THE SAMPLE PRIOR TO TITRATION</a:t>
            </a:r>
            <a:endParaRPr lang="ar-SA" sz="2400" dirty="0"/>
          </a:p>
        </p:txBody>
      </p:sp>
      <p:sp>
        <p:nvSpPr>
          <p:cNvPr id="3" name="Content Placeholder 2"/>
          <p:cNvSpPr>
            <a:spLocks noGrp="1"/>
          </p:cNvSpPr>
          <p:nvPr>
            <p:ph sz="quarter" idx="1"/>
          </p:nvPr>
        </p:nvSpPr>
        <p:spPr>
          <a:xfrm>
            <a:off x="285720" y="1500174"/>
            <a:ext cx="8503920" cy="4572000"/>
          </a:xfrm>
        </p:spPr>
        <p:txBody>
          <a:bodyPr>
            <a:normAutofit/>
          </a:bodyPr>
          <a:lstStyle/>
          <a:p>
            <a:pPr algn="l" rtl="0">
              <a:buNone/>
            </a:pPr>
            <a:r>
              <a:rPr lang="en-GB" dirty="0" smtClean="0"/>
              <a:t>The reducing agent should not interfere in the titration or, if it does, </a:t>
            </a:r>
            <a:r>
              <a:rPr lang="en-GB" dirty="0" err="1" smtClean="0"/>
              <a:t>unreacted</a:t>
            </a:r>
            <a:r>
              <a:rPr lang="en-GB" dirty="0" smtClean="0"/>
              <a:t> reagent</a:t>
            </a:r>
            <a:r>
              <a:rPr lang="en-US" dirty="0" smtClean="0"/>
              <a:t> </a:t>
            </a:r>
            <a:r>
              <a:rPr lang="en-GB" dirty="0" smtClean="0"/>
              <a:t>should be readily removable. Most reducing agents will, of course, react with oxidizing </a:t>
            </a:r>
            <a:r>
              <a:rPr lang="en-GB" dirty="0" err="1" smtClean="0"/>
              <a:t>titrants</a:t>
            </a:r>
            <a:r>
              <a:rPr lang="en-GB" dirty="0" smtClean="0"/>
              <a:t>, and they must be removable. </a:t>
            </a:r>
            <a:r>
              <a:rPr lang="en-GB" b="1" dirty="0" smtClean="0">
                <a:solidFill>
                  <a:schemeClr val="accent1">
                    <a:lumMod val="75000"/>
                  </a:schemeClr>
                </a:solidFill>
              </a:rPr>
              <a:t>Sodium </a:t>
            </a:r>
            <a:r>
              <a:rPr lang="en-GB" b="1" dirty="0" err="1" smtClean="0">
                <a:solidFill>
                  <a:schemeClr val="accent1">
                    <a:lumMod val="75000"/>
                  </a:schemeClr>
                </a:solidFill>
              </a:rPr>
              <a:t>sulfite</a:t>
            </a:r>
            <a:r>
              <a:rPr lang="en-GB" dirty="0" smtClean="0"/>
              <a:t>, Na</a:t>
            </a:r>
            <a:r>
              <a:rPr lang="en-GB" baseline="-25000" dirty="0" smtClean="0"/>
              <a:t>2</a:t>
            </a:r>
            <a:r>
              <a:rPr lang="en-GB" dirty="0" smtClean="0"/>
              <a:t>SO</a:t>
            </a:r>
            <a:r>
              <a:rPr lang="en-GB" baseline="-25000" dirty="0" smtClean="0"/>
              <a:t>3</a:t>
            </a:r>
            <a:r>
              <a:rPr lang="en-GB" dirty="0" smtClean="0"/>
              <a:t>, and </a:t>
            </a:r>
            <a:r>
              <a:rPr lang="en-GB" b="1" dirty="0" err="1" smtClean="0">
                <a:solidFill>
                  <a:schemeClr val="accent1">
                    <a:lumMod val="75000"/>
                  </a:schemeClr>
                </a:solidFill>
              </a:rPr>
              <a:t>sulfur</a:t>
            </a:r>
            <a:r>
              <a:rPr lang="en-GB" b="1" dirty="0" smtClean="0">
                <a:solidFill>
                  <a:schemeClr val="accent1">
                    <a:lumMod val="75000"/>
                  </a:schemeClr>
                </a:solidFill>
              </a:rPr>
              <a:t> dioxide</a:t>
            </a:r>
            <a:r>
              <a:rPr lang="en-GB" dirty="0" smtClean="0">
                <a:solidFill>
                  <a:schemeClr val="accent1">
                    <a:lumMod val="75000"/>
                  </a:schemeClr>
                </a:solidFill>
              </a:rPr>
              <a:t> </a:t>
            </a:r>
            <a:r>
              <a:rPr lang="en-GB" dirty="0" smtClean="0"/>
              <a:t>are</a:t>
            </a:r>
            <a:r>
              <a:rPr lang="en-US" dirty="0" smtClean="0"/>
              <a:t> </a:t>
            </a:r>
            <a:r>
              <a:rPr lang="en-GB" dirty="0" smtClean="0"/>
              <a:t>good reducing agents in acid solution (E0 = 0.17 V), and the excess can be </a:t>
            </a:r>
            <a:r>
              <a:rPr lang="en-GB" u="sng" dirty="0" smtClean="0">
                <a:solidFill>
                  <a:schemeClr val="accent1">
                    <a:lumMod val="75000"/>
                  </a:schemeClr>
                </a:solidFill>
              </a:rPr>
              <a:t>removed</a:t>
            </a:r>
            <a:r>
              <a:rPr lang="en-GB" dirty="0" smtClean="0"/>
              <a:t> by bubbling with CO</a:t>
            </a:r>
            <a:r>
              <a:rPr lang="en-GB" baseline="-25000" dirty="0" smtClean="0"/>
              <a:t>2</a:t>
            </a:r>
            <a:r>
              <a:rPr lang="en-GB" dirty="0" smtClean="0"/>
              <a:t> or in some cases by boiling. If SO</a:t>
            </a:r>
            <a:r>
              <a:rPr lang="en-GB" baseline="-25000" dirty="0" smtClean="0"/>
              <a:t>2</a:t>
            </a:r>
            <a:r>
              <a:rPr lang="en-GB" dirty="0" smtClean="0"/>
              <a:t> is not available, sodium </a:t>
            </a:r>
            <a:r>
              <a:rPr lang="en-GB" dirty="0" err="1" smtClean="0"/>
              <a:t>sulfite</a:t>
            </a:r>
            <a:r>
              <a:rPr lang="en-GB" dirty="0" smtClean="0"/>
              <a:t> or </a:t>
            </a:r>
            <a:r>
              <a:rPr lang="en-GB" dirty="0" err="1" smtClean="0"/>
              <a:t>bisulfite</a:t>
            </a:r>
            <a:r>
              <a:rPr lang="en-GB" dirty="0" smtClean="0"/>
              <a:t> can be added to an acidified solution. </a:t>
            </a:r>
            <a:endParaRPr lang="en-US" dirty="0"/>
          </a:p>
        </p:txBody>
      </p:sp>
    </p:spTree>
    <p:extLst>
      <p:ext uri="{BB962C8B-B14F-4D97-AF65-F5344CB8AC3E}">
        <p14:creationId xmlns:p14="http://schemas.microsoft.com/office/powerpoint/2010/main" val="374534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14.2 Calculation of the Equilibrium Constant of a Reaction—</a:t>
            </a:r>
            <a:br>
              <a:rPr lang="en-US" sz="2400" dirty="0" smtClean="0"/>
            </a:br>
            <a:r>
              <a:rPr lang="en-US" sz="2400" dirty="0" smtClean="0"/>
              <a:t>Needed to Calculate Equivalence Point Potentials</a:t>
            </a:r>
            <a:endParaRPr lang="ar-SA" sz="2400" dirty="0"/>
          </a:p>
        </p:txBody>
      </p:sp>
      <p:sp>
        <p:nvSpPr>
          <p:cNvPr id="3" name="Content Placeholder 2"/>
          <p:cNvSpPr>
            <a:spLocks noGrp="1"/>
          </p:cNvSpPr>
          <p:nvPr>
            <p:ph sz="quarter" idx="1"/>
          </p:nvPr>
        </p:nvSpPr>
        <p:spPr>
          <a:xfrm>
            <a:off x="214282" y="1527048"/>
            <a:ext cx="8786874" cy="4572000"/>
          </a:xfrm>
        </p:spPr>
        <p:txBody>
          <a:bodyPr>
            <a:normAutofit/>
          </a:bodyPr>
          <a:lstStyle/>
          <a:p>
            <a:pPr algn="l">
              <a:buNone/>
            </a:pPr>
            <a:r>
              <a:rPr lang="en-US" dirty="0" smtClean="0"/>
              <a:t>At the equivalence point, we have unknown concentrations that must be calculated from </a:t>
            </a:r>
            <a:r>
              <a:rPr lang="en-US" i="1" dirty="0" err="1" smtClean="0"/>
              <a:t>Keq</a:t>
            </a:r>
            <a:r>
              <a:rPr lang="en-US" i="1" dirty="0" smtClean="0"/>
              <a:t>. This is </a:t>
            </a:r>
            <a:r>
              <a:rPr lang="en-US" dirty="0" smtClean="0"/>
              <a:t>calculated by equating the two Nernst equations, combining the concentration terms to give </a:t>
            </a:r>
            <a:r>
              <a:rPr lang="en-US" i="1" dirty="0" err="1" smtClean="0"/>
              <a:t>Keq</a:t>
            </a:r>
            <a:r>
              <a:rPr lang="en-US" i="1" dirty="0" smtClean="0"/>
              <a:t>, </a:t>
            </a:r>
            <a:r>
              <a:rPr lang="en-US" dirty="0" smtClean="0"/>
              <a:t>and then solving for </a:t>
            </a:r>
            <a:r>
              <a:rPr lang="en-US" i="1" dirty="0" err="1" smtClean="0"/>
              <a:t>Keq</a:t>
            </a:r>
            <a:r>
              <a:rPr lang="en-US" i="1" dirty="0" smtClean="0"/>
              <a:t> from E</a:t>
            </a:r>
            <a:r>
              <a:rPr lang="en-US" i="1" baseline="30000" dirty="0" smtClean="0"/>
              <a:t>0</a:t>
            </a:r>
          </a:p>
          <a:p>
            <a:pPr algn="l">
              <a:buNone/>
            </a:pPr>
            <a:r>
              <a:rPr lang="en-US" i="1" dirty="0" smtClean="0"/>
              <a:t> </a:t>
            </a:r>
            <a:endParaRPr lang="en-US" dirty="0" smtClean="0"/>
          </a:p>
          <a:p>
            <a:pPr algn="l">
              <a:buNone/>
            </a:pPr>
            <a:endParaRPr lang="en-US" i="1" dirty="0" smtClean="0"/>
          </a:p>
        </p:txBody>
      </p:sp>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638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85786" y="4000504"/>
            <a:ext cx="2044226" cy="428628"/>
          </a:xfrm>
          <a:prstGeom prst="rect">
            <a:avLst/>
          </a:prstGeom>
          <a:solidFill>
            <a:schemeClr val="accent6">
              <a:lumMod val="20000"/>
              <a:lumOff val="80000"/>
            </a:schemeClr>
          </a:solidFill>
          <a:ln>
            <a:solidFill>
              <a:schemeClr val="accent1"/>
            </a:solidFill>
          </a:ln>
        </p:spPr>
      </p:pic>
      <p:sp>
        <p:nvSpPr>
          <p:cNvPr id="16387" name="Rectangle 3"/>
          <p:cNvSpPr>
            <a:spLocks noChangeArrowheads="1"/>
          </p:cNvSpPr>
          <p:nvPr/>
        </p:nvSpPr>
        <p:spPr bwMode="auto">
          <a:xfrm>
            <a:off x="0" y="704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38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638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4348" y="4857760"/>
            <a:ext cx="2404162" cy="500066"/>
          </a:xfrm>
          <a:prstGeom prst="rect">
            <a:avLst/>
          </a:prstGeom>
          <a:solidFill>
            <a:schemeClr val="accent6">
              <a:lumMod val="20000"/>
              <a:lumOff val="80000"/>
            </a:schemeClr>
          </a:solidFill>
          <a:ln>
            <a:solidFill>
              <a:schemeClr val="accent1"/>
            </a:solidFill>
          </a:ln>
        </p:spPr>
      </p:pic>
      <p:sp>
        <p:nvSpPr>
          <p:cNvPr id="16390" name="Rectangle 6"/>
          <p:cNvSpPr>
            <a:spLocks noChangeArrowheads="1"/>
          </p:cNvSpPr>
          <p:nvPr/>
        </p:nvSpPr>
        <p:spPr bwMode="auto">
          <a:xfrm>
            <a:off x="0" y="704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39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6391"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71472" y="5643578"/>
            <a:ext cx="2494955" cy="571504"/>
          </a:xfrm>
          <a:prstGeom prst="rect">
            <a:avLst/>
          </a:prstGeom>
          <a:solidFill>
            <a:schemeClr val="accent6">
              <a:lumMod val="20000"/>
              <a:lumOff val="80000"/>
            </a:schemeClr>
          </a:solidFill>
          <a:ln>
            <a:solidFill>
              <a:schemeClr val="accent1"/>
            </a:solidFill>
          </a:ln>
        </p:spPr>
      </p:pic>
      <p:sp>
        <p:nvSpPr>
          <p:cNvPr id="16393" name="Rectangle 9"/>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39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6394"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072066" y="5286388"/>
            <a:ext cx="2724090" cy="875011"/>
          </a:xfrm>
          <a:prstGeom prst="rect">
            <a:avLst/>
          </a:prstGeom>
          <a:solidFill>
            <a:schemeClr val="accent6">
              <a:lumMod val="20000"/>
              <a:lumOff val="80000"/>
            </a:schemeClr>
          </a:solidFill>
          <a:ln>
            <a:solidFill>
              <a:schemeClr val="accent1"/>
            </a:solidFill>
          </a:ln>
        </p:spPr>
      </p:pic>
      <p:sp>
        <p:nvSpPr>
          <p:cNvPr id="16396" name="Rectangle 12"/>
          <p:cNvSpPr>
            <a:spLocks noChangeArrowheads="1"/>
          </p:cNvSpPr>
          <p:nvPr/>
        </p:nvSpPr>
        <p:spPr bwMode="auto">
          <a:xfrm>
            <a:off x="0" y="962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39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6397" name="Picture 1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214942" y="4071942"/>
            <a:ext cx="2490794" cy="714380"/>
          </a:xfrm>
          <a:prstGeom prst="rect">
            <a:avLst/>
          </a:prstGeom>
          <a:solidFill>
            <a:schemeClr val="accent6">
              <a:lumMod val="20000"/>
              <a:lumOff val="80000"/>
            </a:schemeClr>
          </a:solidFill>
          <a:ln>
            <a:solidFill>
              <a:schemeClr val="accent1"/>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842248" cy="771508"/>
          </a:xfrm>
        </p:spPr>
        <p:txBody>
          <a:bodyPr>
            <a:noAutofit/>
          </a:bodyPr>
          <a:lstStyle/>
          <a:p>
            <a:r>
              <a:rPr lang="en-US" sz="2400" b="1" dirty="0" smtClean="0"/>
              <a:t>REDUCTION OF THE SAMPLE PRIOR TO TITRATION</a:t>
            </a:r>
            <a:endParaRPr lang="ar-SA" sz="2400" dirty="0"/>
          </a:p>
        </p:txBody>
      </p:sp>
      <p:sp>
        <p:nvSpPr>
          <p:cNvPr id="3" name="Content Placeholder 2"/>
          <p:cNvSpPr>
            <a:spLocks noGrp="1"/>
          </p:cNvSpPr>
          <p:nvPr>
            <p:ph sz="quarter" idx="1"/>
          </p:nvPr>
        </p:nvSpPr>
        <p:spPr>
          <a:xfrm>
            <a:off x="301752" y="1527048"/>
            <a:ext cx="8503920" cy="4759472"/>
          </a:xfrm>
        </p:spPr>
        <p:txBody>
          <a:bodyPr>
            <a:normAutofit fontScale="92500"/>
          </a:bodyPr>
          <a:lstStyle/>
          <a:p>
            <a:pPr algn="l">
              <a:buNone/>
            </a:pPr>
            <a:r>
              <a:rPr lang="en-US" b="1" dirty="0" smtClean="0">
                <a:solidFill>
                  <a:schemeClr val="accent1">
                    <a:lumMod val="75000"/>
                  </a:schemeClr>
                </a:solidFill>
              </a:rPr>
              <a:t>Stannous chloride, SnCl2</a:t>
            </a:r>
          </a:p>
          <a:p>
            <a:pPr algn="l">
              <a:buNone/>
            </a:pPr>
            <a:r>
              <a:rPr lang="en-US" dirty="0" smtClean="0"/>
              <a:t>, is usually used for the reduction of iron(III) to</a:t>
            </a:r>
          </a:p>
          <a:p>
            <a:pPr algn="l">
              <a:buNone/>
            </a:pPr>
            <a:r>
              <a:rPr lang="en-US" dirty="0" smtClean="0"/>
              <a:t>iron(II) for titrating with cerium(IV) or dichromate. The excess tin(II) is </a:t>
            </a:r>
            <a:r>
              <a:rPr lang="en-US" u="sng" dirty="0" smtClean="0">
                <a:solidFill>
                  <a:schemeClr val="accent1">
                    <a:lumMod val="75000"/>
                  </a:schemeClr>
                </a:solidFill>
              </a:rPr>
              <a:t>removed</a:t>
            </a:r>
            <a:r>
              <a:rPr lang="en-US" dirty="0" smtClean="0"/>
              <a:t> by addition of mercuric chloride</a:t>
            </a:r>
          </a:p>
          <a:p>
            <a:pPr algn="l">
              <a:buNone/>
            </a:pPr>
            <a:r>
              <a:rPr lang="en-US" b="1" dirty="0" smtClean="0">
                <a:solidFill>
                  <a:schemeClr val="accent1">
                    <a:lumMod val="75000"/>
                  </a:schemeClr>
                </a:solidFill>
              </a:rPr>
              <a:t>Metallic </a:t>
            </a:r>
            <a:r>
              <a:rPr lang="en-US" b="1" dirty="0" err="1" smtClean="0">
                <a:solidFill>
                  <a:schemeClr val="accent1">
                    <a:lumMod val="75000"/>
                  </a:schemeClr>
                </a:solidFill>
              </a:rPr>
              <a:t>reductors</a:t>
            </a:r>
            <a:r>
              <a:rPr lang="en-US" b="1" dirty="0" smtClean="0">
                <a:solidFill>
                  <a:schemeClr val="accent1">
                    <a:lumMod val="75000"/>
                  </a:schemeClr>
                </a:solidFill>
              </a:rPr>
              <a:t> </a:t>
            </a:r>
            <a:r>
              <a:rPr lang="en-US" dirty="0" smtClean="0"/>
              <a:t>are widely used for preparing samples. These are usually used in a granular form in a column through which the sample solution is passed.</a:t>
            </a:r>
          </a:p>
          <a:p>
            <a:pPr algn="l">
              <a:buNone/>
            </a:pPr>
            <a:r>
              <a:rPr lang="en-US" dirty="0" smtClean="0"/>
              <a:t>The sample is eluted from the column by slowly passing dilute acid through it. The oxidized metal ion product does not interfere in the titration and no excess </a:t>
            </a:r>
            <a:r>
              <a:rPr lang="en-US" dirty="0" err="1" smtClean="0"/>
              <a:t>reductant</a:t>
            </a:r>
            <a:r>
              <a:rPr lang="en-US" dirty="0" smtClean="0"/>
              <a:t> is present since the metal is insoluble.</a:t>
            </a:r>
            <a:endParaRPr lang="ar-SA" dirty="0"/>
          </a:p>
        </p:txBody>
      </p:sp>
    </p:spTree>
    <p:extLst>
      <p:ext uri="{BB962C8B-B14F-4D97-AF65-F5344CB8AC3E}">
        <p14:creationId xmlns:p14="http://schemas.microsoft.com/office/powerpoint/2010/main" val="533312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Metallic </a:t>
            </a:r>
            <a:r>
              <a:rPr lang="en-US" b="1" dirty="0" err="1" smtClean="0">
                <a:solidFill>
                  <a:schemeClr val="accent1">
                    <a:lumMod val="75000"/>
                  </a:schemeClr>
                </a:solidFill>
              </a:rPr>
              <a:t>reductors</a:t>
            </a:r>
            <a:endParaRPr lang="ar-SA" dirty="0"/>
          </a:p>
        </p:txBody>
      </p:sp>
      <p:pic>
        <p:nvPicPr>
          <p:cNvPr id="1026" name="Picture 2"/>
          <p:cNvPicPr>
            <a:picLocks noGrp="1" noChangeAspect="1" noChangeArrowheads="1"/>
          </p:cNvPicPr>
          <p:nvPr>
            <p:ph sz="quarter" idx="1"/>
          </p:nvPr>
        </p:nvPicPr>
        <p:blipFill>
          <a:blip r:embed="rId2"/>
          <a:srcRect l="12450" t="22847" r="38355" b="33403"/>
          <a:stretch>
            <a:fillRect/>
          </a:stretch>
        </p:blipFill>
        <p:spPr bwMode="auto">
          <a:xfrm>
            <a:off x="285720" y="1500174"/>
            <a:ext cx="8572560" cy="4999107"/>
          </a:xfrm>
          <a:prstGeom prst="rect">
            <a:avLst/>
          </a:prstGeom>
          <a:noFill/>
          <a:ln w="9525">
            <a:noFill/>
            <a:miter lim="800000"/>
            <a:headEnd/>
            <a:tailEnd/>
          </a:ln>
          <a:effectLst/>
        </p:spPr>
      </p:pic>
    </p:spTree>
    <p:extLst>
      <p:ext uri="{BB962C8B-B14F-4D97-AF65-F5344CB8AC3E}">
        <p14:creationId xmlns:p14="http://schemas.microsoft.com/office/powerpoint/2010/main" val="2373271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t>OXIDATION OF THE SAMPLE PRIOR TO TITRATION</a:t>
            </a:r>
            <a:endParaRPr lang="ar-SA" dirty="0"/>
          </a:p>
        </p:txBody>
      </p:sp>
      <p:sp>
        <p:nvSpPr>
          <p:cNvPr id="3" name="Content Placeholder 2"/>
          <p:cNvSpPr>
            <a:spLocks noGrp="1"/>
          </p:cNvSpPr>
          <p:nvPr>
            <p:ph sz="quarter" idx="1"/>
          </p:nvPr>
        </p:nvSpPr>
        <p:spPr/>
        <p:txBody>
          <a:bodyPr/>
          <a:lstStyle/>
          <a:p>
            <a:pPr algn="l">
              <a:buNone/>
            </a:pPr>
            <a:r>
              <a:rPr lang="en-US" b="1" dirty="0" smtClean="0">
                <a:solidFill>
                  <a:schemeClr val="accent1">
                    <a:lumMod val="75000"/>
                  </a:schemeClr>
                </a:solidFill>
              </a:rPr>
              <a:t>1-perchloric acid </a:t>
            </a:r>
            <a:r>
              <a:rPr lang="en-US" dirty="0" smtClean="0"/>
              <a:t>is a strong oxidizing agent. It can be used to oxidize chromium(III) to dichromate. The mixture must be diluted and cooled very quickly to prevent reduction. Dilute </a:t>
            </a:r>
            <a:r>
              <a:rPr lang="en-US" dirty="0" err="1" smtClean="0"/>
              <a:t>perchloric</a:t>
            </a:r>
            <a:r>
              <a:rPr lang="en-US" dirty="0" smtClean="0"/>
              <a:t> acid is not a strong oxidizing agent, and the solution needs only to be diluted following the oxidation. Chlorine is a product of </a:t>
            </a:r>
            <a:r>
              <a:rPr lang="en-US" dirty="0" err="1" smtClean="0"/>
              <a:t>perchloric</a:t>
            </a:r>
            <a:r>
              <a:rPr lang="en-US" dirty="0" smtClean="0"/>
              <a:t> acid reduction, and this must be </a:t>
            </a:r>
            <a:r>
              <a:rPr lang="en-US" u="sng" dirty="0" smtClean="0">
                <a:solidFill>
                  <a:schemeClr val="accent1">
                    <a:lumMod val="75000"/>
                  </a:schemeClr>
                </a:solidFill>
              </a:rPr>
              <a:t>removed </a:t>
            </a:r>
            <a:r>
              <a:rPr lang="en-US" dirty="0" smtClean="0"/>
              <a:t>by boiling the diluted solution.</a:t>
            </a:r>
            <a:endParaRPr lang="ar-SA" dirty="0"/>
          </a:p>
        </p:txBody>
      </p:sp>
    </p:spTree>
    <p:extLst>
      <p:ext uri="{BB962C8B-B14F-4D97-AF65-F5344CB8AC3E}">
        <p14:creationId xmlns:p14="http://schemas.microsoft.com/office/powerpoint/2010/main" val="1838316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t>OXIDATION OF THE SAMPLE PRIOR TO TITRATION</a:t>
            </a:r>
            <a:endParaRPr lang="ar-SA" dirty="0"/>
          </a:p>
        </p:txBody>
      </p:sp>
      <p:sp>
        <p:nvSpPr>
          <p:cNvPr id="3" name="Content Placeholder 2"/>
          <p:cNvSpPr>
            <a:spLocks noGrp="1"/>
          </p:cNvSpPr>
          <p:nvPr>
            <p:ph sz="quarter" idx="1"/>
          </p:nvPr>
        </p:nvSpPr>
        <p:spPr>
          <a:xfrm>
            <a:off x="301752" y="1527048"/>
            <a:ext cx="8503920" cy="4616596"/>
          </a:xfrm>
        </p:spPr>
        <p:txBody>
          <a:bodyPr/>
          <a:lstStyle/>
          <a:p>
            <a:pPr algn="l">
              <a:buNone/>
            </a:pPr>
            <a:r>
              <a:rPr lang="en-US" b="1" dirty="0" smtClean="0">
                <a:solidFill>
                  <a:schemeClr val="accent1">
                    <a:lumMod val="75000"/>
                  </a:schemeClr>
                </a:solidFill>
              </a:rPr>
              <a:t>2-Potassium </a:t>
            </a:r>
            <a:r>
              <a:rPr lang="en-US" b="1" dirty="0" err="1" smtClean="0">
                <a:solidFill>
                  <a:schemeClr val="accent1">
                    <a:lumMod val="75000"/>
                  </a:schemeClr>
                </a:solidFill>
              </a:rPr>
              <a:t>persulfate</a:t>
            </a:r>
            <a:r>
              <a:rPr lang="en-US" b="1" dirty="0" smtClean="0">
                <a:solidFill>
                  <a:schemeClr val="accent1">
                    <a:lumMod val="75000"/>
                  </a:schemeClr>
                </a:solidFill>
              </a:rPr>
              <a:t>, K2S2O8, </a:t>
            </a:r>
            <a:r>
              <a:rPr lang="en-US" dirty="0" smtClean="0"/>
              <a:t>is a powerful oxidizing agent that can be used to oxidize chromium(III) to dichromate, vanadium(IV) to vanadium(V), cerium(III) to cerium(IV), and manganese(II) to permanganate. The oxidations are carried out in hot acid solution, and a small amount of silver(I) catalyst must be added. The excess</a:t>
            </a:r>
          </a:p>
          <a:p>
            <a:pPr algn="l">
              <a:buNone/>
            </a:pPr>
            <a:r>
              <a:rPr lang="en-US" dirty="0" err="1" smtClean="0"/>
              <a:t>persulfate</a:t>
            </a:r>
            <a:r>
              <a:rPr lang="en-US" dirty="0" smtClean="0"/>
              <a:t> is </a:t>
            </a:r>
            <a:r>
              <a:rPr lang="en-US" u="sng" dirty="0" smtClean="0">
                <a:solidFill>
                  <a:schemeClr val="accent1">
                    <a:lumMod val="75000"/>
                  </a:schemeClr>
                </a:solidFill>
              </a:rPr>
              <a:t>destroyed</a:t>
            </a:r>
            <a:r>
              <a:rPr lang="en-US" dirty="0" smtClean="0"/>
              <a:t> by boiling. This boiling will always reduce some permanganate.</a:t>
            </a:r>
            <a:endParaRPr lang="ar-SA" dirty="0"/>
          </a:p>
        </p:txBody>
      </p:sp>
    </p:spTree>
    <p:extLst>
      <p:ext uri="{BB962C8B-B14F-4D97-AF65-F5344CB8AC3E}">
        <p14:creationId xmlns:p14="http://schemas.microsoft.com/office/powerpoint/2010/main" val="3371501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OXIDATION OF THE SAMPLE PRIOR TO TITRATION</a:t>
            </a:r>
            <a:endParaRPr lang="ar-SA" sz="2400" dirty="0"/>
          </a:p>
        </p:txBody>
      </p:sp>
      <p:sp>
        <p:nvSpPr>
          <p:cNvPr id="3" name="Content Placeholder 2"/>
          <p:cNvSpPr>
            <a:spLocks noGrp="1"/>
          </p:cNvSpPr>
          <p:nvPr>
            <p:ph sz="quarter" idx="1"/>
          </p:nvPr>
        </p:nvSpPr>
        <p:spPr>
          <a:xfrm>
            <a:off x="214282" y="1527048"/>
            <a:ext cx="8715436" cy="4572000"/>
          </a:xfrm>
        </p:spPr>
        <p:txBody>
          <a:bodyPr>
            <a:normAutofit lnSpcReduction="10000"/>
          </a:bodyPr>
          <a:lstStyle/>
          <a:p>
            <a:pPr algn="l">
              <a:buNone/>
            </a:pPr>
            <a:r>
              <a:rPr lang="en-US" b="1" dirty="0" smtClean="0">
                <a:solidFill>
                  <a:schemeClr val="accent1">
                    <a:lumMod val="75000"/>
                  </a:schemeClr>
                </a:solidFill>
              </a:rPr>
              <a:t>3-Bromine</a:t>
            </a:r>
            <a:r>
              <a:rPr lang="en-US" b="1" dirty="0" smtClean="0"/>
              <a:t> </a:t>
            </a:r>
            <a:r>
              <a:rPr lang="en-US" dirty="0" smtClean="0"/>
              <a:t>can be used to oxidize several elements, such as </a:t>
            </a:r>
            <a:r>
              <a:rPr lang="en-US" dirty="0" err="1" smtClean="0"/>
              <a:t>Tl</a:t>
            </a:r>
            <a:r>
              <a:rPr lang="en-US" dirty="0" smtClean="0"/>
              <a:t>(I) to </a:t>
            </a:r>
            <a:r>
              <a:rPr lang="en-US" dirty="0" err="1" smtClean="0"/>
              <a:t>Tl</a:t>
            </a:r>
            <a:r>
              <a:rPr lang="en-US" dirty="0" smtClean="0"/>
              <a:t>(III) and iodide to </a:t>
            </a:r>
            <a:r>
              <a:rPr lang="en-US" dirty="0" err="1" smtClean="0"/>
              <a:t>iodate</a:t>
            </a:r>
            <a:r>
              <a:rPr lang="en-US" dirty="0" smtClean="0"/>
              <a:t>. The excess is </a:t>
            </a:r>
            <a:r>
              <a:rPr lang="en-US" u="sng" dirty="0" smtClean="0">
                <a:solidFill>
                  <a:schemeClr val="accent1">
                    <a:lumMod val="75000"/>
                  </a:schemeClr>
                </a:solidFill>
              </a:rPr>
              <a:t>removed</a:t>
            </a:r>
            <a:r>
              <a:rPr lang="en-US" dirty="0" smtClean="0"/>
              <a:t> by adding phenol, which is </a:t>
            </a:r>
            <a:r>
              <a:rPr lang="en-US" dirty="0" err="1" smtClean="0"/>
              <a:t>brominated</a:t>
            </a:r>
            <a:r>
              <a:rPr lang="en-US" dirty="0" smtClean="0"/>
              <a:t>.</a:t>
            </a:r>
          </a:p>
          <a:p>
            <a:pPr algn="l" rtl="0">
              <a:buNone/>
            </a:pPr>
            <a:r>
              <a:rPr lang="en-US" b="1" dirty="0" smtClean="0">
                <a:solidFill>
                  <a:schemeClr val="accent1">
                    <a:lumMod val="75000"/>
                  </a:schemeClr>
                </a:solidFill>
              </a:rPr>
              <a:t>4-Hydrogen peroxide </a:t>
            </a:r>
            <a:r>
              <a:rPr lang="en-US" dirty="0" smtClean="0"/>
              <a:t>will oxidize Fe(II) to Fe(III), Co(II) to Co(III) in mildly alkaline solution, and Cr(II) to Cr(VI) in strongly alkaline solution. The last oxidation can also be accomplished directly by adding granular sodium peroxide. Excess H2O2 can be </a:t>
            </a:r>
            <a:r>
              <a:rPr lang="en-US" u="sng" dirty="0" smtClean="0">
                <a:solidFill>
                  <a:schemeClr val="accent1">
                    <a:lumMod val="75000"/>
                  </a:schemeClr>
                </a:solidFill>
              </a:rPr>
              <a:t>destroyed</a:t>
            </a:r>
            <a:r>
              <a:rPr lang="en-US" dirty="0" smtClean="0"/>
              <a:t> by many catalysts.</a:t>
            </a:r>
          </a:p>
          <a:p>
            <a:pPr algn="l" rtl="0">
              <a:buNone/>
            </a:pPr>
            <a:r>
              <a:rPr lang="en-US" b="1" dirty="0" smtClean="0">
                <a:solidFill>
                  <a:schemeClr val="accent1">
                    <a:lumMod val="75000"/>
                  </a:schemeClr>
                </a:solidFill>
              </a:rPr>
              <a:t>5-Chlorine</a:t>
            </a:r>
          </a:p>
          <a:p>
            <a:pPr algn="l" rtl="0">
              <a:buNone/>
            </a:pPr>
            <a:r>
              <a:rPr lang="en-US" b="1" dirty="0" smtClean="0">
                <a:solidFill>
                  <a:schemeClr val="accent1">
                    <a:lumMod val="75000"/>
                  </a:schemeClr>
                </a:solidFill>
              </a:rPr>
              <a:t>6-Permanganate</a:t>
            </a:r>
          </a:p>
          <a:p>
            <a:pPr algn="l" rtl="0">
              <a:buNone/>
            </a:pPr>
            <a:endParaRPr lang="ar-SA" dirty="0"/>
          </a:p>
        </p:txBody>
      </p:sp>
    </p:spTree>
    <p:extLst>
      <p:ext uri="{BB962C8B-B14F-4D97-AF65-F5344CB8AC3E}">
        <p14:creationId xmlns:p14="http://schemas.microsoft.com/office/powerpoint/2010/main" val="849072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OXIDATION OF THE SAMPLE PRIOR TO TITRATION</a:t>
            </a:r>
            <a:endParaRPr lang="ar-SA" sz="2400" dirty="0"/>
          </a:p>
        </p:txBody>
      </p:sp>
      <p:sp>
        <p:nvSpPr>
          <p:cNvPr id="3" name="Content Placeholder 2"/>
          <p:cNvSpPr>
            <a:spLocks noGrp="1"/>
          </p:cNvSpPr>
          <p:nvPr>
            <p:ph sz="quarter" idx="1"/>
          </p:nvPr>
        </p:nvSpPr>
        <p:spPr>
          <a:xfrm>
            <a:off x="214282" y="1527048"/>
            <a:ext cx="8715436" cy="4572000"/>
          </a:xfrm>
        </p:spPr>
        <p:txBody>
          <a:bodyPr>
            <a:normAutofit lnSpcReduction="10000"/>
          </a:bodyPr>
          <a:lstStyle/>
          <a:p>
            <a:pPr algn="l">
              <a:buNone/>
            </a:pPr>
            <a:r>
              <a:rPr lang="en-US" b="1" dirty="0" smtClean="0">
                <a:solidFill>
                  <a:schemeClr val="accent1">
                    <a:lumMod val="75000"/>
                  </a:schemeClr>
                </a:solidFill>
              </a:rPr>
              <a:t>3-Bromine</a:t>
            </a:r>
            <a:r>
              <a:rPr lang="en-US" b="1" dirty="0" smtClean="0"/>
              <a:t> </a:t>
            </a:r>
            <a:r>
              <a:rPr lang="en-US" dirty="0" smtClean="0"/>
              <a:t>can be used to oxidize several elements, such as </a:t>
            </a:r>
            <a:r>
              <a:rPr lang="en-US" dirty="0" err="1" smtClean="0"/>
              <a:t>Tl</a:t>
            </a:r>
            <a:r>
              <a:rPr lang="en-US" dirty="0" smtClean="0"/>
              <a:t>(I) to </a:t>
            </a:r>
            <a:r>
              <a:rPr lang="en-US" dirty="0" err="1" smtClean="0"/>
              <a:t>Tl</a:t>
            </a:r>
            <a:r>
              <a:rPr lang="en-US" dirty="0" smtClean="0"/>
              <a:t>(III) and iodide to </a:t>
            </a:r>
            <a:r>
              <a:rPr lang="en-US" dirty="0" err="1" smtClean="0"/>
              <a:t>iodate</a:t>
            </a:r>
            <a:r>
              <a:rPr lang="en-US" dirty="0" smtClean="0"/>
              <a:t>. The excess is </a:t>
            </a:r>
            <a:r>
              <a:rPr lang="en-US" u="sng" dirty="0" smtClean="0">
                <a:solidFill>
                  <a:schemeClr val="accent1">
                    <a:lumMod val="75000"/>
                  </a:schemeClr>
                </a:solidFill>
              </a:rPr>
              <a:t>removed</a:t>
            </a:r>
            <a:r>
              <a:rPr lang="en-US" dirty="0" smtClean="0"/>
              <a:t> by adding phenol, which is </a:t>
            </a:r>
            <a:r>
              <a:rPr lang="en-US" dirty="0" err="1" smtClean="0"/>
              <a:t>brominated</a:t>
            </a:r>
            <a:r>
              <a:rPr lang="en-US" dirty="0" smtClean="0"/>
              <a:t>.</a:t>
            </a:r>
          </a:p>
          <a:p>
            <a:pPr algn="l" rtl="0">
              <a:buNone/>
            </a:pPr>
            <a:r>
              <a:rPr lang="en-US" b="1" dirty="0" smtClean="0">
                <a:solidFill>
                  <a:schemeClr val="accent1">
                    <a:lumMod val="75000"/>
                  </a:schemeClr>
                </a:solidFill>
              </a:rPr>
              <a:t>4-Hydrogen peroxide </a:t>
            </a:r>
            <a:r>
              <a:rPr lang="en-US" dirty="0" smtClean="0"/>
              <a:t>will oxidize Fe(II) to Fe(III), Co(II) to Co(III) in mildly alkaline solution, and Cr(II) to Cr(VI) in strongly alkaline solution. The last oxidation can also be accomplished directly by adding granular sodium peroxide. Excess H2O2 can be </a:t>
            </a:r>
            <a:r>
              <a:rPr lang="en-US" u="sng" dirty="0" smtClean="0">
                <a:solidFill>
                  <a:schemeClr val="accent1">
                    <a:lumMod val="75000"/>
                  </a:schemeClr>
                </a:solidFill>
              </a:rPr>
              <a:t>destroyed</a:t>
            </a:r>
            <a:r>
              <a:rPr lang="en-US" dirty="0" smtClean="0"/>
              <a:t> by many catalysts.</a:t>
            </a:r>
          </a:p>
          <a:p>
            <a:pPr algn="l" rtl="0">
              <a:buNone/>
            </a:pPr>
            <a:r>
              <a:rPr lang="en-US" b="1" dirty="0" smtClean="0">
                <a:solidFill>
                  <a:schemeClr val="accent1">
                    <a:lumMod val="75000"/>
                  </a:schemeClr>
                </a:solidFill>
              </a:rPr>
              <a:t>5-Chlorine</a:t>
            </a:r>
          </a:p>
          <a:p>
            <a:pPr algn="l" rtl="0">
              <a:buNone/>
            </a:pPr>
            <a:r>
              <a:rPr lang="en-US" b="1" dirty="0" smtClean="0">
                <a:solidFill>
                  <a:schemeClr val="accent1">
                    <a:lumMod val="75000"/>
                  </a:schemeClr>
                </a:solidFill>
              </a:rPr>
              <a:t>6-Permanganate</a:t>
            </a:r>
          </a:p>
          <a:p>
            <a:pPr algn="l" rtl="0">
              <a:buNone/>
            </a:pPr>
            <a:endParaRPr lang="ar-SA" dirty="0"/>
          </a:p>
        </p:txBody>
      </p:sp>
    </p:spTree>
    <p:extLst>
      <p:ext uri="{BB962C8B-B14F-4D97-AF65-F5344CB8AC3E}">
        <p14:creationId xmlns:p14="http://schemas.microsoft.com/office/powerpoint/2010/main" val="2601695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534400" cy="758952"/>
          </a:xfrm>
        </p:spPr>
        <p:txBody>
          <a:bodyPr>
            <a:normAutofit fontScale="90000"/>
          </a:bodyPr>
          <a:lstStyle/>
          <a:p>
            <a:r>
              <a:rPr lang="fr-FR" dirty="0" smtClean="0"/>
              <a:t>14.9 Potentiometric </a:t>
            </a:r>
            <a:r>
              <a:rPr lang="fr-FR" dirty="0" err="1" smtClean="0"/>
              <a:t>Titrations</a:t>
            </a:r>
            <a:r>
              <a:rPr lang="fr-FR" dirty="0" smtClean="0"/>
              <a:t> (Indirect </a:t>
            </a:r>
            <a:r>
              <a:rPr lang="fr-FR" dirty="0" err="1" smtClean="0"/>
              <a:t>Potentiometry</a:t>
            </a:r>
            <a:r>
              <a:rPr lang="fr-FR" dirty="0" smtClean="0"/>
              <a:t>)</a:t>
            </a:r>
            <a:endParaRPr lang="ar-SA" dirty="0"/>
          </a:p>
        </p:txBody>
      </p:sp>
      <p:sp>
        <p:nvSpPr>
          <p:cNvPr id="3" name="Content Placeholder 2"/>
          <p:cNvSpPr>
            <a:spLocks noGrp="1"/>
          </p:cNvSpPr>
          <p:nvPr>
            <p:ph sz="quarter" idx="1"/>
          </p:nvPr>
        </p:nvSpPr>
        <p:spPr>
          <a:xfrm>
            <a:off x="214282" y="1527048"/>
            <a:ext cx="8715436" cy="4572000"/>
          </a:xfrm>
        </p:spPr>
        <p:txBody>
          <a:bodyPr>
            <a:normAutofit/>
          </a:bodyPr>
          <a:lstStyle/>
          <a:p>
            <a:pPr algn="l" rtl="0">
              <a:buNone/>
            </a:pPr>
            <a:r>
              <a:rPr lang="en-US" dirty="0" smtClean="0"/>
              <a:t>Volumetric titrations are usually most conveniently performed with a visual indicator. In cases where a visual indicator is unavailable, potentiometric indication of the end point can often be used. Potentiometric titrations are among the most accurate known because the potential follows the actual change in activity and, therefore, the end point will often coincide directly with the equivalence point. </a:t>
            </a:r>
          </a:p>
          <a:p>
            <a:pPr algn="l" rtl="0">
              <a:buNone/>
            </a:pPr>
            <a:r>
              <a:rPr lang="en-US" b="1" i="1" dirty="0" smtClean="0"/>
              <a:t>Potentiometric indication is more sensitive and accurate than visual indication</a:t>
            </a:r>
            <a:r>
              <a:rPr lang="en-US" dirty="0" smtClean="0"/>
              <a:t>.</a:t>
            </a:r>
            <a:endParaRPr lang="ar-SA" dirty="0"/>
          </a:p>
        </p:txBody>
      </p:sp>
    </p:spTree>
    <p:extLst>
      <p:ext uri="{BB962C8B-B14F-4D97-AF65-F5344CB8AC3E}">
        <p14:creationId xmlns:p14="http://schemas.microsoft.com/office/powerpoint/2010/main" val="3257053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solidFill>
                  <a:schemeClr val="accent1">
                    <a:lumMod val="75000"/>
                  </a:schemeClr>
                </a:solidFill>
              </a:rPr>
              <a:t>Potentiometric </a:t>
            </a:r>
            <a:r>
              <a:rPr lang="fr-FR" dirty="0" err="1" smtClean="0">
                <a:solidFill>
                  <a:schemeClr val="accent1">
                    <a:lumMod val="75000"/>
                  </a:schemeClr>
                </a:solidFill>
              </a:rPr>
              <a:t>Titrations</a:t>
            </a:r>
            <a:endParaRPr lang="ar-SA" dirty="0">
              <a:solidFill>
                <a:schemeClr val="accent1">
                  <a:lumMod val="75000"/>
                </a:schemeClr>
              </a:solidFill>
            </a:endParaRPr>
          </a:p>
        </p:txBody>
      </p:sp>
      <p:sp>
        <p:nvSpPr>
          <p:cNvPr id="3" name="Content Placeholder 2"/>
          <p:cNvSpPr>
            <a:spLocks noGrp="1"/>
          </p:cNvSpPr>
          <p:nvPr>
            <p:ph sz="quarter" idx="1"/>
          </p:nvPr>
        </p:nvSpPr>
        <p:spPr/>
        <p:txBody>
          <a:bodyPr/>
          <a:lstStyle/>
          <a:p>
            <a:pPr algn="l" rtl="0"/>
            <a:r>
              <a:rPr lang="en-US" dirty="0" smtClean="0"/>
              <a:t>pH TITRATIONS——USING pH ELECTRODES</a:t>
            </a:r>
          </a:p>
          <a:p>
            <a:pPr algn="l" rtl="0"/>
            <a:r>
              <a:rPr lang="en-US" dirty="0" smtClean="0"/>
              <a:t>PRECIPITATION TITRATIONS——USING SILVER ELECTRODES</a:t>
            </a:r>
          </a:p>
          <a:p>
            <a:pPr algn="l" rtl="0"/>
            <a:r>
              <a:rPr lang="en-US" dirty="0" smtClean="0"/>
              <a:t>REDOX TITRATIONS——USING PLATINUM ELECTRODES</a:t>
            </a:r>
          </a:p>
          <a:p>
            <a:pPr algn="l" rtl="0"/>
            <a:r>
              <a:rPr lang="en-US" dirty="0" smtClean="0"/>
              <a:t>ION-SELECTIVE ELECTRODES IN TITRATIONS——MEASURING </a:t>
            </a:r>
            <a:r>
              <a:rPr lang="en-US" dirty="0" err="1" smtClean="0"/>
              <a:t>pM</a:t>
            </a:r>
            <a:endParaRPr lang="ar-SA" dirty="0"/>
          </a:p>
        </p:txBody>
      </p:sp>
    </p:spTree>
    <p:extLst>
      <p:ext uri="{BB962C8B-B14F-4D97-AF65-F5344CB8AC3E}">
        <p14:creationId xmlns:p14="http://schemas.microsoft.com/office/powerpoint/2010/main" val="1410647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pH TITRATIONS—USING pH ELECTRODES</a:t>
            </a:r>
            <a:br>
              <a:rPr lang="en-US" sz="2400" b="1" dirty="0" smtClean="0"/>
            </a:br>
            <a:endParaRPr lang="ar-SA" sz="2400" dirty="0"/>
          </a:p>
        </p:txBody>
      </p:sp>
      <p:sp>
        <p:nvSpPr>
          <p:cNvPr id="3" name="Content Placeholder 2"/>
          <p:cNvSpPr>
            <a:spLocks noGrp="1"/>
          </p:cNvSpPr>
          <p:nvPr>
            <p:ph sz="quarter" idx="1"/>
          </p:nvPr>
        </p:nvSpPr>
        <p:spPr/>
        <p:txBody>
          <a:bodyPr>
            <a:normAutofit/>
          </a:bodyPr>
          <a:lstStyle/>
          <a:p>
            <a:pPr algn="l" rtl="0">
              <a:buNone/>
            </a:pPr>
            <a:r>
              <a:rPr lang="en-US" sz="2800" b="1" dirty="0" smtClean="0">
                <a:solidFill>
                  <a:schemeClr val="accent1">
                    <a:lumMod val="75000"/>
                  </a:schemeClr>
                </a:solidFill>
              </a:rPr>
              <a:t>pH TITRATIONS</a:t>
            </a:r>
            <a:endParaRPr lang="en-US" dirty="0" smtClean="0">
              <a:solidFill>
                <a:schemeClr val="accent1">
                  <a:lumMod val="75000"/>
                </a:schemeClr>
              </a:solidFill>
            </a:endParaRPr>
          </a:p>
          <a:p>
            <a:pPr algn="l" rtl="0">
              <a:buNone/>
            </a:pPr>
            <a:r>
              <a:rPr lang="en-US" dirty="0" smtClean="0"/>
              <a:t>1- A glass pH electrode is used to follow acid–base titrations.</a:t>
            </a:r>
          </a:p>
          <a:p>
            <a:pPr algn="l" rtl="0">
              <a:buNone/>
            </a:pPr>
            <a:r>
              <a:rPr lang="en-US" dirty="0" smtClean="0"/>
              <a:t>2- Instead of a visual indicator, this pH change can be easily monitored with a glass pH electrode. </a:t>
            </a:r>
          </a:p>
          <a:p>
            <a:pPr algn="l" rtl="0">
              <a:buNone/>
            </a:pPr>
            <a:r>
              <a:rPr lang="en-US" dirty="0" smtClean="0"/>
              <a:t>3- By plotting the measured pH against volume of </a:t>
            </a:r>
            <a:r>
              <a:rPr lang="en-US" dirty="0" err="1" smtClean="0"/>
              <a:t>titrant</a:t>
            </a:r>
            <a:r>
              <a:rPr lang="en-US" dirty="0" smtClean="0"/>
              <a:t>, can be obtain titration curves. </a:t>
            </a:r>
          </a:p>
          <a:p>
            <a:pPr algn="l" rtl="0">
              <a:buNone/>
            </a:pPr>
            <a:r>
              <a:rPr lang="en-US" dirty="0" smtClean="0"/>
              <a:t>4-The end point is taken as the inflection point of the large pH break occurring at the equivalence point; this is the steepest part of the curve.</a:t>
            </a:r>
            <a:endParaRPr lang="ar-SA" dirty="0"/>
          </a:p>
        </p:txBody>
      </p:sp>
    </p:spTree>
    <p:extLst>
      <p:ext uri="{BB962C8B-B14F-4D97-AF65-F5344CB8AC3E}">
        <p14:creationId xmlns:p14="http://schemas.microsoft.com/office/powerpoint/2010/main" val="3078270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pPr algn="l" rtl="0">
              <a:buNone/>
            </a:pPr>
            <a:r>
              <a:rPr lang="en-US" b="1" dirty="0" smtClean="0">
                <a:solidFill>
                  <a:schemeClr val="accent1">
                    <a:lumMod val="75000"/>
                  </a:schemeClr>
                </a:solidFill>
              </a:rPr>
              <a:t>PRECIPITATION TITRATIONS</a:t>
            </a:r>
          </a:p>
          <a:p>
            <a:pPr algn="l" rtl="0">
              <a:buNone/>
            </a:pPr>
            <a:r>
              <a:rPr lang="en-US" dirty="0" smtClean="0"/>
              <a:t>1-A silver electrode is used to follow titrations with silver ion.</a:t>
            </a:r>
          </a:p>
          <a:p>
            <a:pPr algn="l" rtl="0">
              <a:buNone/>
            </a:pPr>
            <a:r>
              <a:rPr lang="en-US" dirty="0" smtClean="0"/>
              <a:t>2-</a:t>
            </a:r>
            <a:r>
              <a:rPr lang="en-GB" dirty="0" smtClean="0"/>
              <a:t>The indicating electrode in precipitation titrations is used to follow the change in </a:t>
            </a:r>
            <a:r>
              <a:rPr lang="en-GB" dirty="0" err="1" smtClean="0"/>
              <a:t>pM</a:t>
            </a:r>
            <a:r>
              <a:rPr lang="en-GB" dirty="0" smtClean="0"/>
              <a:t> A silver electrode is used to or </a:t>
            </a:r>
            <a:r>
              <a:rPr lang="en-GB" dirty="0" err="1" smtClean="0"/>
              <a:t>pA</a:t>
            </a:r>
            <a:r>
              <a:rPr lang="en-GB" dirty="0" smtClean="0"/>
              <a:t>, where M is the </a:t>
            </a:r>
            <a:r>
              <a:rPr lang="en-GB" dirty="0" err="1" smtClean="0"/>
              <a:t>cation</a:t>
            </a:r>
            <a:r>
              <a:rPr lang="en-GB" dirty="0" smtClean="0"/>
              <a:t> of the precipitate and A is the anion.</a:t>
            </a:r>
          </a:p>
          <a:p>
            <a:pPr algn="l" rtl="0">
              <a:buNone/>
            </a:pPr>
            <a:r>
              <a:rPr lang="en-GB" dirty="0" smtClean="0"/>
              <a:t>3-</a:t>
            </a:r>
            <a:r>
              <a:rPr lang="en-GB" b="1" dirty="0" smtClean="0"/>
              <a:t> </a:t>
            </a:r>
            <a:r>
              <a:rPr lang="en-GB" dirty="0" smtClean="0"/>
              <a:t>The potential of the silver electrode will vary in direct proportion to </a:t>
            </a:r>
            <a:r>
              <a:rPr lang="en-GB" dirty="0" err="1" smtClean="0"/>
              <a:t>pAg</a:t>
            </a:r>
            <a:r>
              <a:rPr lang="en-GB" dirty="0" smtClean="0"/>
              <a:t> or </a:t>
            </a:r>
            <a:r>
              <a:rPr lang="en-GB" dirty="0" err="1" smtClean="0"/>
              <a:t>pCl</a:t>
            </a:r>
            <a:endParaRPr lang="en-US" b="1" dirty="0" smtClean="0"/>
          </a:p>
          <a:p>
            <a:pPr algn="l" rtl="0">
              <a:buNone/>
            </a:pPr>
            <a:endParaRPr lang="ar-SA" dirty="0"/>
          </a:p>
        </p:txBody>
      </p:sp>
    </p:spTree>
    <p:extLst>
      <p:ext uri="{BB962C8B-B14F-4D97-AF65-F5344CB8AC3E}">
        <p14:creationId xmlns:p14="http://schemas.microsoft.com/office/powerpoint/2010/main" val="3667845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l="25805" t="18554" r="24780" b="56055"/>
          <a:stretch>
            <a:fillRect/>
          </a:stretch>
        </p:blipFill>
        <p:spPr bwMode="auto">
          <a:xfrm>
            <a:off x="0" y="0"/>
            <a:ext cx="9144000" cy="1643050"/>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l="11017" t="16797" r="41764" b="9961"/>
          <a:stretch>
            <a:fillRect/>
          </a:stretch>
        </p:blipFill>
        <p:spPr bwMode="auto">
          <a:xfrm>
            <a:off x="0" y="1500150"/>
            <a:ext cx="9144000" cy="535785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sz="quarter" idx="1"/>
          </p:nvPr>
        </p:nvSpPr>
        <p:spPr>
          <a:xfrm>
            <a:off x="301752" y="1527048"/>
            <a:ext cx="8503920" cy="4759472"/>
          </a:xfrm>
        </p:spPr>
        <p:txBody>
          <a:bodyPr>
            <a:normAutofit lnSpcReduction="10000"/>
          </a:bodyPr>
          <a:lstStyle/>
          <a:p>
            <a:pPr algn="l" rtl="0">
              <a:buNone/>
            </a:pPr>
            <a:r>
              <a:rPr lang="en-US" b="1" dirty="0" smtClean="0">
                <a:solidFill>
                  <a:schemeClr val="accent1">
                    <a:lumMod val="75000"/>
                  </a:schemeClr>
                </a:solidFill>
              </a:rPr>
              <a:t>REDOX TITRATIONS</a:t>
            </a:r>
          </a:p>
          <a:p>
            <a:pPr algn="l" rtl="0">
              <a:buNone/>
            </a:pPr>
            <a:r>
              <a:rPr lang="en-US" dirty="0" smtClean="0"/>
              <a:t>1-An inert electrode (e.g., Pt) is used to follow </a:t>
            </a:r>
            <a:r>
              <a:rPr lang="en-US" dirty="0" err="1" smtClean="0"/>
              <a:t>redox</a:t>
            </a:r>
            <a:r>
              <a:rPr lang="en-US" dirty="0" smtClean="0"/>
              <a:t> titrations.</a:t>
            </a:r>
          </a:p>
          <a:p>
            <a:pPr algn="l" rtl="0">
              <a:buNone/>
            </a:pPr>
            <a:r>
              <a:rPr lang="en-US" dirty="0" smtClean="0"/>
              <a:t>2- </a:t>
            </a:r>
            <a:r>
              <a:rPr lang="en-GB" dirty="0" smtClean="0"/>
              <a:t>Both the oxidized and reduced forms are usually soluble and their ratio varies throughout the titration. </a:t>
            </a:r>
          </a:p>
          <a:p>
            <a:pPr algn="l" rtl="0">
              <a:buNone/>
            </a:pPr>
            <a:r>
              <a:rPr lang="en-GB" dirty="0" smtClean="0"/>
              <a:t>3-The potential of the indicating electrode will vary in direct proportion to log (</a:t>
            </a:r>
            <a:r>
              <a:rPr lang="en-GB" dirty="0" err="1" smtClean="0"/>
              <a:t>a</a:t>
            </a:r>
            <a:r>
              <a:rPr lang="en-GB" baseline="-25000" dirty="0" err="1" smtClean="0"/>
              <a:t>red</a:t>
            </a:r>
            <a:r>
              <a:rPr lang="en-GB" dirty="0" smtClean="0"/>
              <a:t>/</a:t>
            </a:r>
            <a:r>
              <a:rPr lang="en-GB" dirty="0" err="1" smtClean="0"/>
              <a:t>a</a:t>
            </a:r>
            <a:r>
              <a:rPr lang="en-GB" baseline="-25000" dirty="0" err="1" smtClean="0"/>
              <a:t>ox</a:t>
            </a:r>
            <a:r>
              <a:rPr lang="en-GB" dirty="0" smtClean="0"/>
              <a:t>)</a:t>
            </a:r>
          </a:p>
          <a:p>
            <a:pPr algn="l" rtl="0">
              <a:buNone/>
            </a:pPr>
            <a:r>
              <a:rPr lang="en-GB" dirty="0" smtClean="0"/>
              <a:t>4-</a:t>
            </a:r>
            <a:r>
              <a:rPr lang="en-US" dirty="0" smtClean="0"/>
              <a:t>potentiometric titration curve is used to select the appropriate </a:t>
            </a:r>
            <a:r>
              <a:rPr lang="en-US" dirty="0" err="1" smtClean="0"/>
              <a:t>redox</a:t>
            </a:r>
            <a:r>
              <a:rPr lang="en-US" dirty="0" smtClean="0"/>
              <a:t> indicator (with </a:t>
            </a:r>
            <a:r>
              <a:rPr lang="en-US" i="1" dirty="0" smtClean="0"/>
              <a:t>E</a:t>
            </a:r>
            <a:r>
              <a:rPr lang="en-US" i="1" baseline="30000" dirty="0" smtClean="0"/>
              <a:t>0</a:t>
            </a:r>
            <a:endParaRPr lang="en-US" dirty="0" smtClean="0"/>
          </a:p>
          <a:p>
            <a:pPr algn="l" rtl="0">
              <a:buNone/>
            </a:pPr>
            <a:r>
              <a:rPr lang="en-US" i="1" dirty="0" smtClean="0"/>
              <a:t> </a:t>
            </a:r>
            <a:r>
              <a:rPr lang="en-US" dirty="0" err="1" smtClean="0"/>
              <a:t>ln</a:t>
            </a:r>
            <a:r>
              <a:rPr lang="en-US" dirty="0" smtClean="0"/>
              <a:t> near </a:t>
            </a:r>
            <a:r>
              <a:rPr lang="en-US" i="1" dirty="0" smtClean="0"/>
              <a:t>Eeq.pt.).</a:t>
            </a:r>
            <a:endParaRPr lang="ar-SA" dirty="0"/>
          </a:p>
        </p:txBody>
      </p:sp>
    </p:spTree>
    <p:extLst>
      <p:ext uri="{BB962C8B-B14F-4D97-AF65-F5344CB8AC3E}">
        <p14:creationId xmlns:p14="http://schemas.microsoft.com/office/powerpoint/2010/main" val="1240883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384"/>
          </a:xfrm>
        </p:spPr>
        <p:txBody>
          <a:bodyPr>
            <a:normAutofit fontScale="90000"/>
          </a:bodyPr>
          <a:lstStyle/>
          <a:p>
            <a:r>
              <a:rPr lang="en-US" sz="3100" b="1" dirty="0" smtClean="0"/>
              <a:t>ION-SELECTIVE ELECTRODES IN TITRATIONS——MEASURING </a:t>
            </a:r>
            <a:r>
              <a:rPr lang="en-US" sz="3100" b="1" dirty="0" err="1" smtClean="0"/>
              <a:t>pM</a:t>
            </a:r>
            <a:endParaRPr lang="ar-SA" dirty="0"/>
          </a:p>
        </p:txBody>
      </p:sp>
      <p:sp>
        <p:nvSpPr>
          <p:cNvPr id="3" name="Content Placeholder 2"/>
          <p:cNvSpPr>
            <a:spLocks noGrp="1"/>
          </p:cNvSpPr>
          <p:nvPr>
            <p:ph sz="quarter" idx="1"/>
          </p:nvPr>
        </p:nvSpPr>
        <p:spPr>
          <a:xfrm>
            <a:off x="214282" y="1527048"/>
            <a:ext cx="8715436" cy="4902348"/>
          </a:xfrm>
        </p:spPr>
        <p:txBody>
          <a:bodyPr>
            <a:normAutofit fontScale="92500" lnSpcReduction="10000"/>
          </a:bodyPr>
          <a:lstStyle/>
          <a:p>
            <a:pPr algn="l" rtl="0">
              <a:buNone/>
            </a:pPr>
            <a:r>
              <a:rPr lang="en-GB" dirty="0" smtClean="0"/>
              <a:t>1- The term log </a:t>
            </a:r>
            <a:r>
              <a:rPr lang="en-GB" dirty="0" err="1" smtClean="0"/>
              <a:t>a</a:t>
            </a:r>
            <a:r>
              <a:rPr lang="en-GB" baseline="-25000" dirty="0" err="1" smtClean="0"/>
              <a:t>ion</a:t>
            </a:r>
            <a:r>
              <a:rPr lang="en-GB" dirty="0" smtClean="0"/>
              <a:t> is equal to –</a:t>
            </a:r>
            <a:r>
              <a:rPr lang="en-GB" dirty="0" err="1" smtClean="0"/>
              <a:t>pIon</a:t>
            </a:r>
            <a:r>
              <a:rPr lang="en-GB" dirty="0" smtClean="0"/>
              <a:t>, and so ion-selective electrodes (ISE) can be used to monitor changes in </a:t>
            </a:r>
            <a:r>
              <a:rPr lang="en-GB" dirty="0" err="1" smtClean="0"/>
              <a:t>pM</a:t>
            </a:r>
            <a:r>
              <a:rPr lang="en-GB" dirty="0" smtClean="0"/>
              <a:t> during a titration.</a:t>
            </a:r>
          </a:p>
          <a:p>
            <a:pPr algn="l" rtl="0">
              <a:buNone/>
            </a:pPr>
            <a:r>
              <a:rPr lang="en-GB" dirty="0" smtClean="0"/>
              <a:t>2-For example, a </a:t>
            </a:r>
            <a:r>
              <a:rPr lang="en-GB" dirty="0" err="1" smtClean="0"/>
              <a:t>cation</a:t>
            </a:r>
            <a:r>
              <a:rPr lang="en-GB" dirty="0" smtClean="0"/>
              <a:t> selective glass electrode that is sensitive to silver ion can be used to follow changes in </a:t>
            </a:r>
            <a:r>
              <a:rPr lang="en-GB" dirty="0" err="1" smtClean="0"/>
              <a:t>pAg</a:t>
            </a:r>
            <a:r>
              <a:rPr lang="en-GB" dirty="0" smtClean="0"/>
              <a:t> in titrations with silver nitrate.</a:t>
            </a:r>
          </a:p>
          <a:p>
            <a:pPr algn="l" rtl="0">
              <a:buNone/>
            </a:pPr>
            <a:r>
              <a:rPr lang="en-GB" dirty="0" smtClean="0"/>
              <a:t>3- A calcium sensitive electrode can be used for the titration of calcium with EDTA. The electrode should not respond to sodium ion since the disodium salt of EDTA is usually used.</a:t>
            </a:r>
          </a:p>
          <a:p>
            <a:pPr algn="l" rtl="0">
              <a:buNone/>
            </a:pPr>
            <a:r>
              <a:rPr lang="en-GB" dirty="0" smtClean="0"/>
              <a:t>4-If the electrode responds to a second ion in the solution whose activity remains approximately constant throughout the titration</a:t>
            </a:r>
            <a:endParaRPr lang="ar-SA" dirty="0"/>
          </a:p>
        </p:txBody>
      </p:sp>
    </p:spTree>
    <p:extLst>
      <p:ext uri="{BB962C8B-B14F-4D97-AF65-F5344CB8AC3E}">
        <p14:creationId xmlns:p14="http://schemas.microsoft.com/office/powerpoint/2010/main" val="3813854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normAutofit lnSpcReduction="10000"/>
          </a:bodyPr>
          <a:lstStyle/>
          <a:p>
            <a:pPr algn="l" rtl="0">
              <a:buNone/>
            </a:pPr>
            <a:r>
              <a:rPr lang="en-GB" dirty="0" smtClean="0"/>
              <a:t>5- The titration curve will be distorted; this is so because the electrode potential is determined by log(</a:t>
            </a:r>
            <a:r>
              <a:rPr lang="en-GB" dirty="0" err="1" smtClean="0"/>
              <a:t>a</a:t>
            </a:r>
            <a:r>
              <a:rPr lang="en-GB" baseline="-25000" dirty="0" err="1" smtClean="0"/>
              <a:t>ion</a:t>
            </a:r>
            <a:r>
              <a:rPr lang="en-GB" dirty="0" smtClean="0"/>
              <a:t> + constant) and not log </a:t>
            </a:r>
            <a:r>
              <a:rPr lang="en-GB" dirty="0" err="1" smtClean="0"/>
              <a:t>a</a:t>
            </a:r>
            <a:r>
              <a:rPr lang="en-GB" baseline="-25000" dirty="0" err="1" smtClean="0"/>
              <a:t>ion</a:t>
            </a:r>
            <a:r>
              <a:rPr lang="en-GB" dirty="0" smtClean="0"/>
              <a:t>.</a:t>
            </a:r>
          </a:p>
          <a:p>
            <a:pPr algn="l" rtl="0">
              <a:buNone/>
            </a:pPr>
            <a:r>
              <a:rPr lang="en-GB" dirty="0" smtClean="0"/>
              <a:t>6- If the contribution from the second ion is not too large, then the distortion will not be too great and a good break will still occur at the end point</a:t>
            </a:r>
          </a:p>
          <a:p>
            <a:pPr algn="l" rtl="0">
              <a:buNone/>
            </a:pPr>
            <a:r>
              <a:rPr lang="en-GB" dirty="0" smtClean="0"/>
              <a:t>7- Titrations involving anions can also be monitored with anion-selective electrodes. For example, fluoride ion can be precipitated with lanthanum (III), and a fluoride electrode can be used to mark the end point of the titration.</a:t>
            </a:r>
            <a:endParaRPr lang="en-US" dirty="0" smtClean="0"/>
          </a:p>
          <a:p>
            <a:pPr algn="l" rtl="0">
              <a:buNone/>
            </a:pPr>
            <a:endParaRPr lang="ar-SA" dirty="0"/>
          </a:p>
        </p:txBody>
      </p:sp>
    </p:spTree>
    <p:extLst>
      <p:ext uri="{BB962C8B-B14F-4D97-AF65-F5344CB8AC3E}">
        <p14:creationId xmlns:p14="http://schemas.microsoft.com/office/powerpoint/2010/main" val="1491720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a:xfrm>
            <a:off x="214282" y="1500174"/>
            <a:ext cx="8715436" cy="4572000"/>
          </a:xfrm>
        </p:spPr>
        <p:txBody>
          <a:bodyPr/>
          <a:lstStyle/>
          <a:p>
            <a:pPr algn="l" rtl="0">
              <a:buNone/>
            </a:pPr>
            <a:r>
              <a:rPr lang="en-US" dirty="0" smtClean="0"/>
              <a:t>Potentiometric titrations are more accurate than direct ISE measurements because the liquid-junction potential is not important.</a:t>
            </a:r>
          </a:p>
          <a:p>
            <a:pPr algn="l">
              <a:buNone/>
            </a:pPr>
            <a:r>
              <a:rPr lang="en-US" dirty="0" smtClean="0"/>
              <a:t>We can make some general statements concerning potentiometric titrations:</a:t>
            </a:r>
            <a:endParaRPr lang="ar-SA" dirty="0"/>
          </a:p>
        </p:txBody>
      </p:sp>
    </p:spTree>
    <p:extLst>
      <p:ext uri="{BB962C8B-B14F-4D97-AF65-F5344CB8AC3E}">
        <p14:creationId xmlns:p14="http://schemas.microsoft.com/office/powerpoint/2010/main" val="2401003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solidFill>
                  <a:schemeClr val="accent1">
                    <a:lumMod val="75000"/>
                  </a:schemeClr>
                </a:solidFill>
              </a:rPr>
              <a:t>Some general statements concerning potentiometric titrations</a:t>
            </a:r>
            <a:endParaRPr lang="ar-SA" sz="2400" dirty="0">
              <a:solidFill>
                <a:schemeClr val="accent1">
                  <a:lumMod val="75000"/>
                </a:schemeClr>
              </a:solidFill>
            </a:endParaRPr>
          </a:p>
        </p:txBody>
      </p:sp>
      <p:sp>
        <p:nvSpPr>
          <p:cNvPr id="3" name="Content Placeholder 2"/>
          <p:cNvSpPr>
            <a:spLocks noGrp="1"/>
          </p:cNvSpPr>
          <p:nvPr>
            <p:ph sz="quarter" idx="1"/>
          </p:nvPr>
        </p:nvSpPr>
        <p:spPr>
          <a:xfrm>
            <a:off x="301752" y="1527048"/>
            <a:ext cx="8503920" cy="4830910"/>
          </a:xfrm>
        </p:spPr>
        <p:txBody>
          <a:bodyPr>
            <a:normAutofit fontScale="85000" lnSpcReduction="10000"/>
          </a:bodyPr>
          <a:lstStyle/>
          <a:p>
            <a:pPr algn="l" rtl="0">
              <a:buNone/>
            </a:pPr>
            <a:r>
              <a:rPr lang="en-US" dirty="0" smtClean="0"/>
              <a:t>1- The potential readings are usually sluggish in dilute solutions and near the end point because the solution is poorly poised.</a:t>
            </a:r>
          </a:p>
          <a:p>
            <a:pPr algn="l" rtl="0">
              <a:buNone/>
            </a:pPr>
            <a:r>
              <a:rPr lang="en-US" dirty="0" smtClean="0"/>
              <a:t>2. It is necessary to plot the potential only near the end point. Small increments of </a:t>
            </a:r>
            <a:r>
              <a:rPr lang="en-US" dirty="0" err="1" smtClean="0"/>
              <a:t>titrant</a:t>
            </a:r>
            <a:r>
              <a:rPr lang="en-US" dirty="0" smtClean="0"/>
              <a:t> are added near the end point, 0.1 or 0.05 </a:t>
            </a:r>
            <a:r>
              <a:rPr lang="en-US" dirty="0" err="1" smtClean="0"/>
              <a:t>mL</a:t>
            </a:r>
            <a:r>
              <a:rPr lang="en-US" dirty="0" smtClean="0"/>
              <a:t>, for example. The exact end point volume need not be added, but it is determined by interpolation of the </a:t>
            </a:r>
            <a:r>
              <a:rPr lang="en-US" i="1" dirty="0" smtClean="0"/>
              <a:t>E </a:t>
            </a:r>
            <a:r>
              <a:rPr lang="en-US" dirty="0" smtClean="0"/>
              <a:t>versus volume plot.</a:t>
            </a:r>
          </a:p>
          <a:p>
            <a:pPr algn="l" rtl="0">
              <a:buNone/>
            </a:pPr>
            <a:r>
              <a:rPr lang="en-US" dirty="0" smtClean="0"/>
              <a:t>3. The polarity of the indicating electrode relative to the reference electrode may change during the titration. That is, the potential difference may go from one polarity to zero and then to the reverse polarity; most voltmeters/pH meters today</a:t>
            </a:r>
          </a:p>
          <a:p>
            <a:pPr algn="l" rtl="0">
              <a:buNone/>
            </a:pPr>
            <a:r>
              <a:rPr lang="en-US" dirty="0" smtClean="0"/>
              <a:t>can read either polarity but if not, the polarity of the potential-measuring device may have to be changed.</a:t>
            </a:r>
            <a:endParaRPr lang="ar-SA" dirty="0"/>
          </a:p>
        </p:txBody>
      </p:sp>
    </p:spTree>
    <p:extLst>
      <p:ext uri="{BB962C8B-B14F-4D97-AF65-F5344CB8AC3E}">
        <p14:creationId xmlns:p14="http://schemas.microsoft.com/office/powerpoint/2010/main" val="2415580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428604"/>
            <a:ext cx="8534400" cy="758952"/>
          </a:xfrm>
        </p:spPr>
        <p:txBody>
          <a:bodyPr>
            <a:normAutofit fontScale="90000"/>
          </a:bodyPr>
          <a:lstStyle/>
          <a:p>
            <a:r>
              <a:rPr lang="en-US" b="1" dirty="0" smtClean="0"/>
              <a:t>DERIVATIVE TITRATIONS</a:t>
            </a:r>
            <a:r>
              <a:rPr lang="ar-SA" dirty="0" smtClean="0"/>
              <a:t/>
            </a:r>
            <a:br>
              <a:rPr lang="ar-SA" dirty="0" smtClean="0"/>
            </a:br>
            <a:endParaRPr lang="ar-SA" dirty="0"/>
          </a:p>
        </p:txBody>
      </p:sp>
      <p:sp>
        <p:nvSpPr>
          <p:cNvPr id="3" name="Content Placeholder 2"/>
          <p:cNvSpPr>
            <a:spLocks noGrp="1"/>
          </p:cNvSpPr>
          <p:nvPr>
            <p:ph sz="quarter" idx="1"/>
          </p:nvPr>
        </p:nvSpPr>
        <p:spPr/>
        <p:txBody>
          <a:bodyPr/>
          <a:lstStyle/>
          <a:p>
            <a:pPr algn="l">
              <a:buNone/>
            </a:pPr>
            <a:r>
              <a:rPr lang="en-US" dirty="0" smtClean="0"/>
              <a:t>1- Plotting or recording the first or second derivative of a titration curve can more accurately pinpoint the end point.</a:t>
            </a:r>
            <a:endParaRPr lang="ar-SA" dirty="0"/>
          </a:p>
        </p:txBody>
      </p:sp>
    </p:spTree>
    <p:extLst>
      <p:ext uri="{BB962C8B-B14F-4D97-AF65-F5344CB8AC3E}">
        <p14:creationId xmlns:p14="http://schemas.microsoft.com/office/powerpoint/2010/main" val="697752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l="10981" t="16601" r="41801" b="28711"/>
          <a:stretch>
            <a:fillRect/>
          </a:stretch>
        </p:blipFill>
        <p:spPr bwMode="auto">
          <a:xfrm>
            <a:off x="112228" y="0"/>
            <a:ext cx="9031772" cy="6676937"/>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l="8236" t="16601" r="25878" b="51131"/>
          <a:stretch>
            <a:fillRect/>
          </a:stretch>
        </p:blipFill>
        <p:spPr bwMode="auto">
          <a:xfrm>
            <a:off x="0" y="0"/>
            <a:ext cx="9144000" cy="3286124"/>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l="8821" t="16797" r="25842" b="39258"/>
          <a:stretch>
            <a:fillRect/>
          </a:stretch>
        </p:blipFill>
        <p:spPr bwMode="auto">
          <a:xfrm>
            <a:off x="0" y="3214686"/>
            <a:ext cx="9144000" cy="364331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14.3 Calculating </a:t>
            </a:r>
            <a:r>
              <a:rPr lang="en-US" dirty="0" err="1" smtClean="0"/>
              <a:t>Redox</a:t>
            </a:r>
            <a:r>
              <a:rPr lang="en-US" dirty="0" smtClean="0"/>
              <a:t> Titration Curves</a:t>
            </a:r>
            <a:endParaRPr lang="ar-SA" dirty="0"/>
          </a:p>
        </p:txBody>
      </p:sp>
      <p:sp>
        <p:nvSpPr>
          <p:cNvPr id="3" name="Content Placeholder 2"/>
          <p:cNvSpPr>
            <a:spLocks noGrp="1"/>
          </p:cNvSpPr>
          <p:nvPr>
            <p:ph sz="quarter" idx="1"/>
          </p:nvPr>
        </p:nvSpPr>
        <p:spPr>
          <a:xfrm>
            <a:off x="214282" y="1571612"/>
            <a:ext cx="8715436" cy="4572000"/>
          </a:xfrm>
        </p:spPr>
        <p:txBody>
          <a:bodyPr/>
          <a:lstStyle/>
          <a:p>
            <a:pPr algn="l">
              <a:buNone/>
            </a:pPr>
            <a:r>
              <a:rPr lang="en-GB" dirty="0" smtClean="0"/>
              <a:t>Consider the titration of 100mL of 0.1 M Fe</a:t>
            </a:r>
            <a:r>
              <a:rPr lang="en-GB" baseline="30000" dirty="0" smtClean="0"/>
              <a:t>2+</a:t>
            </a:r>
            <a:r>
              <a:rPr lang="en-GB" dirty="0" smtClean="0"/>
              <a:t> with 0.1 M Ce</a:t>
            </a:r>
            <a:r>
              <a:rPr lang="en-GB" baseline="30000" dirty="0" smtClean="0"/>
              <a:t>4+</a:t>
            </a:r>
            <a:r>
              <a:rPr lang="en-GB" dirty="0" smtClean="0"/>
              <a:t> in 1 M HNO</a:t>
            </a:r>
            <a:r>
              <a:rPr lang="en-GB" baseline="-25000" dirty="0" smtClean="0"/>
              <a:t>3</a:t>
            </a:r>
          </a:p>
          <a:p>
            <a:pPr algn="l">
              <a:buNone/>
            </a:pPr>
            <a:endParaRPr lang="en-US" dirty="0" smtClean="0"/>
          </a:p>
          <a:p>
            <a:pPr algn="l">
              <a:buNone/>
            </a:pPr>
            <a:endParaRPr lang="ar-SA" dirty="0"/>
          </a:p>
        </p:txBody>
      </p:sp>
      <p:pic>
        <p:nvPicPr>
          <p:cNvPr id="6" name="Picture 2"/>
          <p:cNvPicPr>
            <a:picLocks noChangeAspect="1" noChangeArrowheads="1"/>
          </p:cNvPicPr>
          <p:nvPr/>
        </p:nvPicPr>
        <p:blipFill>
          <a:blip r:embed="rId2"/>
          <a:srcRect l="12450" t="35347" r="25178" b="13090"/>
          <a:stretch>
            <a:fillRect/>
          </a:stretch>
        </p:blipFill>
        <p:spPr bwMode="auto">
          <a:xfrm>
            <a:off x="357158" y="2571744"/>
            <a:ext cx="8429684" cy="407196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14.4 Visual Detection of the End Point</a:t>
            </a:r>
            <a:endParaRPr lang="ar-SA" dirty="0"/>
          </a:p>
        </p:txBody>
      </p:sp>
      <p:sp>
        <p:nvSpPr>
          <p:cNvPr id="3" name="Content Placeholder 2"/>
          <p:cNvSpPr>
            <a:spLocks noGrp="1"/>
          </p:cNvSpPr>
          <p:nvPr>
            <p:ph sz="quarter" idx="1"/>
          </p:nvPr>
        </p:nvSpPr>
        <p:spPr>
          <a:xfrm>
            <a:off x="168121" y="1556792"/>
            <a:ext cx="9001156" cy="4572000"/>
          </a:xfrm>
        </p:spPr>
        <p:txBody>
          <a:bodyPr>
            <a:normAutofit/>
          </a:bodyPr>
          <a:lstStyle/>
          <a:p>
            <a:pPr algn="l">
              <a:buNone/>
            </a:pPr>
            <a:r>
              <a:rPr lang="en-US" b="1" i="1" dirty="0" smtClean="0">
                <a:solidFill>
                  <a:schemeClr val="accent1">
                    <a:lumMod val="75000"/>
                  </a:schemeClr>
                </a:solidFill>
              </a:rPr>
              <a:t>SELF-INDICATION</a:t>
            </a:r>
          </a:p>
          <a:p>
            <a:pPr algn="l">
              <a:buNone/>
            </a:pPr>
            <a:r>
              <a:rPr lang="en-US" dirty="0" smtClean="0"/>
              <a:t>The oxidized and reduced forms of some titrants, such as </a:t>
            </a:r>
            <a:r>
              <a:rPr lang="en-US" b="1" dirty="0"/>
              <a:t>MnO</a:t>
            </a:r>
            <a:r>
              <a:rPr lang="en-US" b="1" baseline="-25000" dirty="0"/>
              <a:t>4</a:t>
            </a:r>
            <a:r>
              <a:rPr lang="en-US" b="1" baseline="30000" dirty="0" smtClean="0"/>
              <a:t>–</a:t>
            </a:r>
            <a:r>
              <a:rPr lang="en-US" b="1" dirty="0" smtClean="0"/>
              <a:t> </a:t>
            </a:r>
            <a:r>
              <a:rPr lang="en-US" dirty="0" smtClean="0"/>
              <a:t>, have different colors. A solution of </a:t>
            </a:r>
            <a:r>
              <a:rPr lang="en-US" b="1" dirty="0"/>
              <a:t>MnO</a:t>
            </a:r>
            <a:r>
              <a:rPr lang="en-US" b="1" baseline="-25000" dirty="0"/>
              <a:t>4</a:t>
            </a:r>
            <a:r>
              <a:rPr lang="en-US" b="1" baseline="30000" dirty="0"/>
              <a:t>–</a:t>
            </a:r>
            <a:endParaRPr lang="en-US" dirty="0"/>
          </a:p>
          <a:p>
            <a:pPr algn="l">
              <a:buNone/>
            </a:pPr>
            <a:r>
              <a:rPr lang="en-US" b="1" dirty="0" smtClean="0"/>
              <a:t> </a:t>
            </a:r>
            <a:r>
              <a:rPr lang="en-US" dirty="0" smtClean="0"/>
              <a:t> is intensely purple. In an acidic solution, however, permanganate’s reduced form, Mn</a:t>
            </a:r>
            <a:r>
              <a:rPr lang="en-US" baseline="30000" dirty="0" smtClean="0"/>
              <a:t>2+</a:t>
            </a:r>
            <a:r>
              <a:rPr lang="en-US" dirty="0" smtClean="0"/>
              <a:t> , is nearly colorless. When using </a:t>
            </a:r>
            <a:r>
              <a:rPr lang="en-US" b="1" dirty="0"/>
              <a:t>MnO</a:t>
            </a:r>
            <a:r>
              <a:rPr lang="en-US" b="1" baseline="-25000" dirty="0"/>
              <a:t>4</a:t>
            </a:r>
            <a:r>
              <a:rPr lang="en-US" b="1" baseline="30000" dirty="0" smtClean="0"/>
              <a:t>–</a:t>
            </a:r>
            <a:r>
              <a:rPr lang="en-US" b="1" dirty="0" smtClean="0"/>
              <a:t> </a:t>
            </a:r>
            <a:r>
              <a:rPr lang="en-US" dirty="0" smtClean="0"/>
              <a:t>as a titrant, the </a:t>
            </a:r>
            <a:r>
              <a:rPr lang="en-US" dirty="0" err="1" smtClean="0"/>
              <a:t>analyte’s</a:t>
            </a:r>
            <a:r>
              <a:rPr lang="en-US" dirty="0" smtClean="0"/>
              <a:t> solution remains colorless until the equivalence point. The first drop of excess </a:t>
            </a:r>
            <a:r>
              <a:rPr lang="en-US" b="1" dirty="0" smtClean="0"/>
              <a:t>MnO</a:t>
            </a:r>
            <a:r>
              <a:rPr lang="en-US" b="1" baseline="-25000" dirty="0" smtClean="0"/>
              <a:t>4</a:t>
            </a:r>
            <a:r>
              <a:rPr lang="en-US" b="1" baseline="30000" dirty="0" smtClean="0"/>
              <a:t>–  </a:t>
            </a:r>
            <a:r>
              <a:rPr lang="en-US" dirty="0" smtClean="0"/>
              <a:t>produces a permanent tinge of purple, signaling the end point. </a:t>
            </a:r>
            <a:endParaRPr lang="en-US" b="1" dirty="0"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222</TotalTime>
  <Words>4144</Words>
  <Application>Microsoft Office PowerPoint</Application>
  <PresentationFormat>On-screen Show (4:3)</PresentationFormat>
  <Paragraphs>179</Paragraphs>
  <Slides>55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Georgia</vt:lpstr>
      <vt:lpstr>Times New Roman</vt:lpstr>
      <vt:lpstr>Wingdings</vt:lpstr>
      <vt:lpstr>Wingdings 2</vt:lpstr>
      <vt:lpstr>Civic</vt:lpstr>
      <vt:lpstr> Chapter 14 REDOX AND POTENTIOMETRIC TITRATIONS</vt:lpstr>
      <vt:lpstr>REDOX AND POTENTIOMETRIC TITRATIONS</vt:lpstr>
      <vt:lpstr>14.1 First: Balance the Reduction–Oxidation Reaction The calculations </vt:lpstr>
      <vt:lpstr>14.2 Calculation of the Equilibrium Constant of a Reaction— Needed to Calculate Equivalence Point Potentials</vt:lpstr>
      <vt:lpstr>PowerPoint Presentation</vt:lpstr>
      <vt:lpstr>PowerPoint Presentation</vt:lpstr>
      <vt:lpstr>PowerPoint Presentation</vt:lpstr>
      <vt:lpstr>14.3 Calculating Redox Titration Curves</vt:lpstr>
      <vt:lpstr>14.4 Visual Detection of the End Point</vt:lpstr>
      <vt:lpstr>PowerPoint Presentation</vt:lpstr>
      <vt:lpstr>PowerPoint Presentation</vt:lpstr>
      <vt:lpstr>PowerPoint Presentation</vt:lpstr>
      <vt:lpstr>PowerPoint Presentation</vt:lpstr>
      <vt:lpstr>PowerPoint Presentation</vt:lpstr>
      <vt:lpstr>14.5 Titrations Involving Iodine: Iodimetry and Iodometry </vt:lpstr>
      <vt:lpstr>PowerPoint Presentation</vt:lpstr>
      <vt:lpstr>PowerPoint Presentation</vt:lpstr>
      <vt:lpstr>PowerPoint Presentation</vt:lpstr>
      <vt:lpstr>14.5 Titrations Involving Iodine: Iodimetry and Iodometry</vt:lpstr>
      <vt:lpstr>IODOMETRY </vt:lpstr>
      <vt:lpstr>IODOMETRY </vt:lpstr>
      <vt:lpstr>IODOMETRY </vt:lpstr>
      <vt:lpstr>PowerPoint Presentation</vt:lpstr>
      <vt:lpstr>14.6 Titrations with Other Oxidizing Agents</vt:lpstr>
      <vt:lpstr>PowerPoint Presentation</vt:lpstr>
      <vt:lpstr>14.6 Titrations with Other Oxidizing Agents</vt:lpstr>
      <vt:lpstr>PowerPoint Presentation</vt:lpstr>
      <vt:lpstr>PowerPoint Presentation</vt:lpstr>
      <vt:lpstr>14.6 Titrations with Other Oxidizing Agents</vt:lpstr>
      <vt:lpstr>14.6 Titrations with Other Oxidizing Agents Potassium dichromate</vt:lpstr>
      <vt:lpstr>14.6 Titrations with Other Oxidizing Agents</vt:lpstr>
      <vt:lpstr>14.6 Titrations with Other Oxidizing Agents Cerium(IV)</vt:lpstr>
      <vt:lpstr>14.6 Titrations with Other Oxidizing Agents Cerium(IV)</vt:lpstr>
      <vt:lpstr>14.6 Titrations with Other Oxidizing Agents  Cerium(IV)</vt:lpstr>
      <vt:lpstr>14.7 Titrations with Other Reducing Agents</vt:lpstr>
      <vt:lpstr>14.7 Titrations with Other Reducing Agents</vt:lpstr>
      <vt:lpstr>PowerPoint Presentation</vt:lpstr>
      <vt:lpstr>14.8 Preparing the Solution—Getting the Analyte in the Right Oxidation State before Titration</vt:lpstr>
      <vt:lpstr>REDUCTION OF THE SAMPLE PRIOR TO TITRATION</vt:lpstr>
      <vt:lpstr>REDUCTION OF THE SAMPLE PRIOR TO TITRATION</vt:lpstr>
      <vt:lpstr>Metallic reductors</vt:lpstr>
      <vt:lpstr>OXIDATION OF THE SAMPLE PRIOR TO TITRATION</vt:lpstr>
      <vt:lpstr>OXIDATION OF THE SAMPLE PRIOR TO TITRATION</vt:lpstr>
      <vt:lpstr>OXIDATION OF THE SAMPLE PRIOR TO TITRATION</vt:lpstr>
      <vt:lpstr>OXIDATION OF THE SAMPLE PRIOR TO TITRATION</vt:lpstr>
      <vt:lpstr>14.9 Potentiometric Titrations (Indirect Potentiometry)</vt:lpstr>
      <vt:lpstr>Potentiometric Titrations</vt:lpstr>
      <vt:lpstr>pH TITRATIONS—USING pH ELECTRODES </vt:lpstr>
      <vt:lpstr>PowerPoint Presentation</vt:lpstr>
      <vt:lpstr>PowerPoint Presentation</vt:lpstr>
      <vt:lpstr>ION-SELECTIVE ELECTRODES IN TITRATIONS——MEASURING pM</vt:lpstr>
      <vt:lpstr>PowerPoint Presentation</vt:lpstr>
      <vt:lpstr>PowerPoint Presentation</vt:lpstr>
      <vt:lpstr>Some general statements concerning potentiometric titrations</vt:lpstr>
      <vt:lpstr>DERIVATIVE TITRATIONS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REDOX AND POTENTIOMETRIC TITRATIONS</dc:title>
  <dc:creator>SSC1</dc:creator>
  <cp:lastModifiedBy>Amal Muhemeed</cp:lastModifiedBy>
  <cp:revision>20</cp:revision>
  <dcterms:created xsi:type="dcterms:W3CDTF">2018-10-29T15:49:52Z</dcterms:created>
  <dcterms:modified xsi:type="dcterms:W3CDTF">2018-11-01T04:45:25Z</dcterms:modified>
</cp:coreProperties>
</file>