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06" r:id="rId6"/>
  </p:sldMasterIdLst>
  <p:notesMasterIdLst>
    <p:notesMasterId r:id="rId48"/>
  </p:notesMasterIdLst>
  <p:sldIdLst>
    <p:sldId id="520" r:id="rId7"/>
    <p:sldId id="787" r:id="rId8"/>
    <p:sldId id="788" r:id="rId9"/>
    <p:sldId id="789" r:id="rId10"/>
    <p:sldId id="790" r:id="rId11"/>
    <p:sldId id="791" r:id="rId12"/>
    <p:sldId id="792" r:id="rId13"/>
    <p:sldId id="793" r:id="rId14"/>
    <p:sldId id="822" r:id="rId15"/>
    <p:sldId id="794" r:id="rId16"/>
    <p:sldId id="823" r:id="rId17"/>
    <p:sldId id="795" r:id="rId18"/>
    <p:sldId id="796" r:id="rId19"/>
    <p:sldId id="797" r:id="rId20"/>
    <p:sldId id="798" r:id="rId21"/>
    <p:sldId id="799" r:id="rId22"/>
    <p:sldId id="800" r:id="rId23"/>
    <p:sldId id="801" r:id="rId24"/>
    <p:sldId id="802" r:id="rId25"/>
    <p:sldId id="803" r:id="rId26"/>
    <p:sldId id="804" r:id="rId27"/>
    <p:sldId id="805" r:id="rId28"/>
    <p:sldId id="806" r:id="rId29"/>
    <p:sldId id="807" r:id="rId30"/>
    <p:sldId id="808" r:id="rId31"/>
    <p:sldId id="809" r:id="rId32"/>
    <p:sldId id="810" r:id="rId33"/>
    <p:sldId id="811" r:id="rId34"/>
    <p:sldId id="812" r:id="rId35"/>
    <p:sldId id="813" r:id="rId36"/>
    <p:sldId id="814" r:id="rId37"/>
    <p:sldId id="815" r:id="rId38"/>
    <p:sldId id="816" r:id="rId39"/>
    <p:sldId id="817" r:id="rId40"/>
    <p:sldId id="818" r:id="rId41"/>
    <p:sldId id="819" r:id="rId42"/>
    <p:sldId id="260" r:id="rId43"/>
    <p:sldId id="551" r:id="rId44"/>
    <p:sldId id="770" r:id="rId45"/>
    <p:sldId id="820" r:id="rId46"/>
    <p:sldId id="82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520"/>
            <p14:sldId id="787"/>
            <p14:sldId id="788"/>
            <p14:sldId id="789"/>
            <p14:sldId id="790"/>
            <p14:sldId id="791"/>
            <p14:sldId id="792"/>
            <p14:sldId id="793"/>
            <p14:sldId id="822"/>
            <p14:sldId id="794"/>
            <p14:sldId id="823"/>
            <p14:sldId id="795"/>
            <p14:sldId id="796"/>
            <p14:sldId id="797"/>
            <p14:sldId id="798"/>
            <p14:sldId id="799"/>
            <p14:sldId id="800"/>
            <p14:sldId id="801"/>
            <p14:sldId id="802"/>
            <p14:sldId id="803"/>
            <p14:sldId id="804"/>
            <p14:sldId id="805"/>
            <p14:sldId id="806"/>
            <p14:sldId id="807"/>
            <p14:sldId id="808"/>
            <p14:sldId id="809"/>
            <p14:sldId id="810"/>
            <p14:sldId id="811"/>
            <p14:sldId id="812"/>
            <p14:sldId id="813"/>
            <p14:sldId id="814"/>
            <p14:sldId id="815"/>
            <p14:sldId id="816"/>
            <p14:sldId id="817"/>
            <p14:sldId id="818"/>
            <p14:sldId id="819"/>
            <p14:sldId id="260"/>
          </p14:sldIdLst>
        </p14:section>
        <p14:section name="Appendix: Image Descriptions for Unsighted Students" id="{9E859B0B-078E-463E-89A6-21C20DD280C4}">
          <p14:sldIdLst>
            <p14:sldId id="551"/>
            <p14:sldId id="770"/>
            <p14:sldId id="820"/>
            <p14:sldId id="821"/>
          </p14:sldIdLst>
        </p14:section>
      </p14:sectionLst>
    </p:ext>
    <p:ext uri="{EFAFB233-063F-42B5-8137-9DF3F51BA10A}">
      <p15:sldGuideLst xmlns:p15="http://schemas.microsoft.com/office/powerpoint/2012/main">
        <p15:guide id="2" pos="3288" userDrawn="1">
          <p15:clr>
            <a:srgbClr val="A4A3A4"/>
          </p15:clr>
        </p15:guide>
        <p15:guide id="3" orient="horz" pos="2784" userDrawn="1">
          <p15:clr>
            <a:srgbClr val="A4A3A4"/>
          </p15:clr>
        </p15:guide>
        <p15:guide id="4" pos="5193" userDrawn="1">
          <p15:clr>
            <a:srgbClr val="A4A3A4"/>
          </p15:clr>
        </p15:guide>
        <p15:guide id="5" pos="4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CCC"/>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86490" autoAdjust="0"/>
  </p:normalViewPr>
  <p:slideViewPr>
    <p:cSldViewPr snapToGrid="0" showGuides="1">
      <p:cViewPr varScale="1">
        <p:scale>
          <a:sx n="107" d="100"/>
          <a:sy n="107" d="100"/>
        </p:scale>
        <p:origin x="632" y="168"/>
      </p:cViewPr>
      <p:guideLst>
        <p:guide pos="3288"/>
        <p:guide orient="horz" pos="2784"/>
        <p:guide pos="5193"/>
        <p:guide pos="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6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15294-8BCE-4B15-84C9-4E8D5074478D}" type="datetimeFigureOut">
              <a:rPr lang="en-US" smtClean="0"/>
              <a:t>11/16/23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56329-1779-487C-B587-BBABA473AA7C}" type="slidenum">
              <a:rPr lang="en-US" smtClean="0"/>
              <a:t>‹#›</a:t>
            </a:fld>
            <a:endParaRPr lang="en-US"/>
          </a:p>
        </p:txBody>
      </p:sp>
    </p:spTree>
    <p:extLst>
      <p:ext uri="{BB962C8B-B14F-4D97-AF65-F5344CB8AC3E}">
        <p14:creationId xmlns:p14="http://schemas.microsoft.com/office/powerpoint/2010/main" val="195580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Note that the NPV recognizes the magnitude, risk, and timing of cash flows, which was an important description of why stock price maximization should be the primary corporate goal.</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4</a:t>
            </a:fld>
            <a:endParaRPr lang="en-US"/>
          </a:p>
        </p:txBody>
      </p:sp>
    </p:spTree>
    <p:extLst>
      <p:ext uri="{BB962C8B-B14F-4D97-AF65-F5344CB8AC3E}">
        <p14:creationId xmlns:p14="http://schemas.microsoft.com/office/powerpoint/2010/main" val="14425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 alternative approach discussed in the text is to discount cash flows over a single period (or subset of time), then combine them as necessary to eliminate any sign differences. The approach presented in the slide is more generalized.</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20</a:t>
            </a:fld>
            <a:endParaRPr lang="en-US"/>
          </a:p>
        </p:txBody>
      </p:sp>
    </p:spTree>
    <p:extLst>
      <p:ext uri="{BB962C8B-B14F-4D97-AF65-F5344CB8AC3E}">
        <p14:creationId xmlns:p14="http://schemas.microsoft.com/office/powerpoint/2010/main" val="284066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21</a:t>
            </a:fld>
            <a:endParaRPr lang="en-US"/>
          </a:p>
        </p:txBody>
      </p:sp>
    </p:spTree>
    <p:extLst>
      <p:ext uri="{BB962C8B-B14F-4D97-AF65-F5344CB8AC3E}">
        <p14:creationId xmlns:p14="http://schemas.microsoft.com/office/powerpoint/2010/main" val="48127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 preferred project in this case depends on the discount rate, not the IRR.</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22</a:t>
            </a:fld>
            <a:endParaRPr lang="en-US"/>
          </a:p>
        </p:txBody>
      </p:sp>
    </p:spTree>
    <p:extLst>
      <p:ext uri="{BB962C8B-B14F-4D97-AF65-F5344CB8AC3E}">
        <p14:creationId xmlns:p14="http://schemas.microsoft.com/office/powerpoint/2010/main" val="1165111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 crossover rate is the IRR of Project A-B</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23</a:t>
            </a:fld>
            <a:endParaRPr lang="en-US"/>
          </a:p>
        </p:txBody>
      </p:sp>
    </p:spTree>
    <p:extLst>
      <p:ext uri="{BB962C8B-B14F-4D97-AF65-F5344CB8AC3E}">
        <p14:creationId xmlns:p14="http://schemas.microsoft.com/office/powerpoint/2010/main" val="3174525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24</a:t>
            </a:fld>
            <a:endParaRPr lang="en-US"/>
          </a:p>
        </p:txBody>
      </p:sp>
    </p:spTree>
    <p:extLst>
      <p:ext uri="{BB962C8B-B14F-4D97-AF65-F5344CB8AC3E}">
        <p14:creationId xmlns:p14="http://schemas.microsoft.com/office/powerpoint/2010/main" val="375683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in the book</a:t>
            </a:r>
          </a:p>
        </p:txBody>
      </p:sp>
      <p:sp>
        <p:nvSpPr>
          <p:cNvPr id="4" name="Slide Number Placeholder 3"/>
          <p:cNvSpPr>
            <a:spLocks noGrp="1"/>
          </p:cNvSpPr>
          <p:nvPr>
            <p:ph type="sldNum" sz="quarter" idx="5"/>
          </p:nvPr>
        </p:nvSpPr>
        <p:spPr/>
        <p:txBody>
          <a:bodyPr/>
          <a:lstStyle/>
          <a:p>
            <a:fld id="{35356329-1779-487C-B587-BBABA473AA7C}" type="slidenum">
              <a:rPr lang="en-US" smtClean="0"/>
              <a:t>27</a:t>
            </a:fld>
            <a:endParaRPr lang="en-US"/>
          </a:p>
        </p:txBody>
      </p:sp>
    </p:spTree>
    <p:extLst>
      <p:ext uri="{BB962C8B-B14F-4D97-AF65-F5344CB8AC3E}">
        <p14:creationId xmlns:p14="http://schemas.microsoft.com/office/powerpoint/2010/main" val="86425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Payback period = 4 years</a:t>
            </a:r>
          </a:p>
          <a:p>
            <a:pPr eaLnBrk="1" hangingPunct="1"/>
            <a:r>
              <a:rPr lang="en-US" altLang="en-US" dirty="0">
                <a:latin typeface="Arial" panose="020B0604020202020204" pitchFamily="34" charset="0"/>
                <a:ea typeface="ＭＳ Ｐゴシック" panose="020B0600070205080204" pitchFamily="34" charset="-128"/>
              </a:rPr>
              <a:t>The project does not pay back on a discounted basis.</a:t>
            </a:r>
          </a:p>
          <a:p>
            <a:pPr eaLnBrk="1" hangingPunct="1"/>
            <a:r>
              <a:rPr lang="en-US" altLang="en-US" dirty="0">
                <a:latin typeface="Arial" panose="020B0604020202020204" pitchFamily="34" charset="0"/>
                <a:ea typeface="ＭＳ Ｐゴシック" panose="020B0600070205080204" pitchFamily="34" charset="-128"/>
              </a:rPr>
              <a:t>NPV = –2758.72</a:t>
            </a:r>
          </a:p>
          <a:p>
            <a:pPr eaLnBrk="1" hangingPunct="1"/>
            <a:r>
              <a:rPr lang="en-US" altLang="en-US" dirty="0">
                <a:latin typeface="Arial" panose="020B0604020202020204" pitchFamily="34" charset="0"/>
                <a:ea typeface="ＭＳ Ｐゴシック" panose="020B0600070205080204" pitchFamily="34" charset="-128"/>
              </a:rPr>
              <a:t>IRR = 7.93%</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36</a:t>
            </a:fld>
            <a:endParaRPr lang="en-US"/>
          </a:p>
        </p:txBody>
      </p:sp>
    </p:spTree>
    <p:extLst>
      <p:ext uri="{BB962C8B-B14F-4D97-AF65-F5344CB8AC3E}">
        <p14:creationId xmlns:p14="http://schemas.microsoft.com/office/powerpoint/2010/main" val="89549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ea typeface="ＭＳ Ｐゴシック" panose="020B0600070205080204" pitchFamily="34" charset="-128"/>
              </a:rPr>
              <a:t>Note that although we add the initial investment, this value is a negative number.</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5</a:t>
            </a:fld>
            <a:endParaRPr lang="en-US"/>
          </a:p>
        </p:txBody>
      </p:sp>
    </p:spTree>
    <p:extLst>
      <p:ext uri="{BB962C8B-B14F-4D97-AF65-F5344CB8AC3E}">
        <p14:creationId xmlns:p14="http://schemas.microsoft.com/office/powerpoint/2010/main" val="181711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Again, note that when we add the initial investment, this is a negative number.</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6</a:t>
            </a:fld>
            <a:endParaRPr lang="en-US"/>
          </a:p>
        </p:txBody>
      </p:sp>
    </p:spTree>
    <p:extLst>
      <p:ext uri="{BB962C8B-B14F-4D97-AF65-F5344CB8AC3E}">
        <p14:creationId xmlns:p14="http://schemas.microsoft.com/office/powerpoint/2010/main" val="422471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7</a:t>
            </a:fld>
            <a:endParaRPr lang="en-US"/>
          </a:p>
        </p:txBody>
      </p:sp>
    </p:spTree>
    <p:extLst>
      <p:ext uri="{BB962C8B-B14F-4D97-AF65-F5344CB8AC3E}">
        <p14:creationId xmlns:p14="http://schemas.microsoft.com/office/powerpoint/2010/main" val="69032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ea typeface="ＭＳ Ｐゴシック" panose="020B0600070205080204" pitchFamily="34" charset="-128"/>
              </a:rPr>
              <a:t>Cash flows prior to the cutoff are implicitly discounted at a rate of zero, and cash flows after the cutoff are discounted using an infinite discount rate.</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8</a:t>
            </a:fld>
            <a:endParaRPr lang="en-US"/>
          </a:p>
        </p:txBody>
      </p:sp>
    </p:spTree>
    <p:extLst>
      <p:ext uri="{BB962C8B-B14F-4D97-AF65-F5344CB8AC3E}">
        <p14:creationId xmlns:p14="http://schemas.microsoft.com/office/powerpoint/2010/main" val="159504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ea typeface="ＭＳ Ｐゴシック" panose="020B0600070205080204" pitchFamily="34" charset="-128"/>
              </a:rPr>
              <a:t>Cash flows prior to the cutoff are implicitly discounted at a rate of zero, and cash flows after the cutoff are discounted using an infinite discount rate.</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9</a:t>
            </a:fld>
            <a:endParaRPr lang="en-US"/>
          </a:p>
        </p:txBody>
      </p:sp>
    </p:spTree>
    <p:extLst>
      <p:ext uri="{BB962C8B-B14F-4D97-AF65-F5344CB8AC3E}">
        <p14:creationId xmlns:p14="http://schemas.microsoft.com/office/powerpoint/2010/main" val="316209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Similar advantages and disadvantages as standard payback method, with the exception that cash flows prior to the cutoff are not discounted at zero.</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10</a:t>
            </a:fld>
            <a:endParaRPr lang="en-US"/>
          </a:p>
        </p:txBody>
      </p:sp>
    </p:spTree>
    <p:extLst>
      <p:ext uri="{BB962C8B-B14F-4D97-AF65-F5344CB8AC3E}">
        <p14:creationId xmlns:p14="http://schemas.microsoft.com/office/powerpoint/2010/main" val="119570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IRR&gt;&gt;mutually </a:t>
            </a:r>
            <a:r>
              <a:rPr lang="en-US" sz="1200" b="0" i="0" u="none" strike="noStrike" kern="1200" dirty="0">
                <a:solidFill>
                  <a:schemeClr val="tx1"/>
                </a:solidFill>
                <a:effectLst/>
                <a:latin typeface="+mn-lt"/>
                <a:ea typeface="+mn-ea"/>
                <a:cs typeface="+mn-cs"/>
              </a:rPr>
              <a:t>exclusive projects, you are comparing two or more projects to determine which one should be selected. The problem arises because the IRR assumes that any positive cash flows generated by a project will be reinvested at the project's IRR.</a:t>
            </a:r>
          </a:p>
          <a:p>
            <a:r>
              <a:rPr lang="en-US" sz="1200" b="0" i="0" u="none" strike="noStrike" kern="1200" dirty="0">
                <a:solidFill>
                  <a:schemeClr val="tx1"/>
                </a:solidFill>
                <a:effectLst/>
                <a:latin typeface="+mn-lt"/>
                <a:ea typeface="+mn-ea"/>
                <a:cs typeface="+mn-cs"/>
              </a:rPr>
              <a:t>When you have mutually exclusive projects, it means that you can only choose one of the projects, and the cash flows from the rejected projects cannot be reinvested in those projects</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18</a:t>
            </a:fld>
            <a:endParaRPr lang="en-US"/>
          </a:p>
        </p:txBody>
      </p:sp>
    </p:spTree>
    <p:extLst>
      <p:ext uri="{BB962C8B-B14F-4D97-AF65-F5344CB8AC3E}">
        <p14:creationId xmlns:p14="http://schemas.microsoft.com/office/powerpoint/2010/main" val="55762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It is good to mention that the number of IRRs is equivalent to the number of sign changes in the cash flows.</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19</a:t>
            </a:fld>
            <a:endParaRPr lang="en-US"/>
          </a:p>
        </p:txBody>
      </p:sp>
    </p:spTree>
    <p:extLst>
      <p:ext uri="{BB962C8B-B14F-4D97-AF65-F5344CB8AC3E}">
        <p14:creationId xmlns:p14="http://schemas.microsoft.com/office/powerpoint/2010/main" val="50096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noAutofit/>
          </a:bodyPr>
          <a:lstStyle>
            <a:lvl1pPr>
              <a:defRPr/>
            </a:lvl1pPr>
          </a:lstStyle>
          <a:p>
            <a:pPr lvl="0"/>
            <a:r>
              <a:rPr lang="en-US" dirty="0"/>
              <a:t>Slide Content 3</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CA880A79-A85B-437C-BC20-FC23BDD36F54}"/>
              </a:ext>
            </a:extLst>
          </p:cNvPr>
          <p:cNvSpPr>
            <a:spLocks noGrp="1"/>
          </p:cNvSpPr>
          <p:nvPr>
            <p:ph type="body" sz="quarter" idx="16"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noAutofit/>
          </a:bodyPr>
          <a:lstStyle>
            <a:lvl1pPr marL="0">
              <a:spcBef>
                <a:spcPts val="1000"/>
              </a:spcBef>
              <a:spcAft>
                <a:spcPts val="0"/>
              </a:spcAft>
              <a:defRPr sz="2400"/>
            </a:lvl1pPr>
            <a:lvl2pPr marL="0"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6</a:t>
            </a:r>
          </a:p>
          <a:p>
            <a:pPr lvl="1"/>
            <a:r>
              <a:rPr lang="en-US" dirty="0"/>
              <a:t>Second level</a:t>
            </a:r>
          </a:p>
          <a:p>
            <a:pPr lvl="2"/>
            <a:r>
              <a:rPr lang="en-US" dirty="0"/>
              <a:t>Third level</a:t>
            </a:r>
          </a:p>
        </p:txBody>
      </p:sp>
      <p:sp>
        <p:nvSpPr>
          <p:cNvPr id="12" name="Appendix Link" hidden="1">
            <a:extLst>
              <a:ext uri="{FF2B5EF4-FFF2-40B4-BE49-F238E27FC236}">
                <a16:creationId xmlns:a16="http://schemas.microsoft.com/office/drawing/2014/main" id="{9893AC4A-29B0-44AE-8CE5-26A7096591D7}"/>
              </a:ext>
            </a:extLst>
          </p:cNvPr>
          <p:cNvSpPr>
            <a:spLocks noGrp="1"/>
          </p:cNvSpPr>
          <p:nvPr>
            <p:ph type="body" sz="quarter" idx="19"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hidden="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hidden="1">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565738"/>
          </a:xfrm>
          <a:prstGeom prst="rect">
            <a:avLst/>
          </a:prstGeo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1995957"/>
            <a:ext cx="8458200" cy="443369"/>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611836"/>
            <a:ext cx="8458200" cy="459736"/>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295105"/>
            <a:ext cx="8458200" cy="477085"/>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954297"/>
            <a:ext cx="8458200" cy="477085"/>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4566686"/>
            <a:ext cx="8458200" cy="500939"/>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6</a:t>
            </a:r>
          </a:p>
          <a:p>
            <a:pPr lvl="1"/>
            <a:r>
              <a:rPr lang="en-US" dirty="0"/>
              <a:t>Second level</a:t>
            </a:r>
          </a:p>
          <a:p>
            <a:pPr lvl="2"/>
            <a:r>
              <a:rPr lang="en-US" dirty="0"/>
              <a:t>Third level</a:t>
            </a:r>
          </a:p>
        </p:txBody>
      </p:sp>
      <p:sp>
        <p:nvSpPr>
          <p:cNvPr id="7" name="Content Placeholder 7">
            <a:extLst>
              <a:ext uri="{FF2B5EF4-FFF2-40B4-BE49-F238E27FC236}">
                <a16:creationId xmlns:a16="http://schemas.microsoft.com/office/drawing/2014/main" id="{089B3A95-A896-4A65-AD88-E257552E7A8D}"/>
              </a:ext>
            </a:extLst>
          </p:cNvPr>
          <p:cNvSpPr>
            <a:spLocks noGrp="1"/>
          </p:cNvSpPr>
          <p:nvPr>
            <p:ph sz="quarter" idx="20" hasCustomPrompt="1"/>
          </p:nvPr>
        </p:nvSpPr>
        <p:spPr>
          <a:xfrm>
            <a:off x="342900" y="5213350"/>
            <a:ext cx="8458200" cy="501650"/>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7</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7B43C7BA-3774-4C30-9CFE-9018A6750EC1}"/>
              </a:ext>
            </a:extLst>
          </p:cNvPr>
          <p:cNvSpPr>
            <a:spLocks noGrp="1"/>
          </p:cNvSpPr>
          <p:nvPr>
            <p:ph sz="quarter" idx="21" hasCustomPrompt="1"/>
          </p:nvPr>
        </p:nvSpPr>
        <p:spPr>
          <a:xfrm>
            <a:off x="345172" y="5925309"/>
            <a:ext cx="8458200" cy="501650"/>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8</a:t>
            </a:r>
          </a:p>
          <a:p>
            <a:pPr lvl="1"/>
            <a:r>
              <a:rPr lang="en-US" dirty="0"/>
              <a:t>Second level</a:t>
            </a:r>
          </a:p>
          <a:p>
            <a:pPr lvl="2"/>
            <a:r>
              <a:rPr lang="en-US" dirty="0"/>
              <a:t>Third level</a:t>
            </a:r>
          </a:p>
        </p:txBody>
      </p:sp>
      <p:sp>
        <p:nvSpPr>
          <p:cNvPr id="12" name="Appendix Link" hidden="1">
            <a:extLst>
              <a:ext uri="{FF2B5EF4-FFF2-40B4-BE49-F238E27FC236}">
                <a16:creationId xmlns:a16="http://schemas.microsoft.com/office/drawing/2014/main" id="{9893AC4A-29B0-44AE-8CE5-26A7096591D7}"/>
              </a:ext>
            </a:extLst>
          </p:cNvPr>
          <p:cNvSpPr>
            <a:spLocks noGrp="1"/>
          </p:cNvSpPr>
          <p:nvPr>
            <p:ph type="body" sz="quarter" idx="19"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hidden="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hidden="1">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0492066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42908"/>
          </a:xfrm>
          <a:prstGeom prst="rect">
            <a:avLst/>
          </a:prstGeo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1860015"/>
            <a:ext cx="8458200" cy="333110"/>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314156"/>
            <a:ext cx="8458200" cy="345406"/>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2740276"/>
            <a:ext cx="8458200" cy="358441"/>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262989"/>
            <a:ext cx="8458200" cy="358441"/>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3728218"/>
            <a:ext cx="8458200" cy="376363"/>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6</a:t>
            </a:r>
          </a:p>
          <a:p>
            <a:pPr lvl="1"/>
            <a:r>
              <a:rPr lang="en-US" dirty="0"/>
              <a:t>Second level</a:t>
            </a:r>
          </a:p>
          <a:p>
            <a:pPr lvl="2"/>
            <a:r>
              <a:rPr lang="en-US" dirty="0"/>
              <a:t>Third level</a:t>
            </a:r>
          </a:p>
        </p:txBody>
      </p:sp>
      <p:sp>
        <p:nvSpPr>
          <p:cNvPr id="7" name="Content Placeholder 7">
            <a:extLst>
              <a:ext uri="{FF2B5EF4-FFF2-40B4-BE49-F238E27FC236}">
                <a16:creationId xmlns:a16="http://schemas.microsoft.com/office/drawing/2014/main" id="{089B3A95-A896-4A65-AD88-E257552E7A8D}"/>
              </a:ext>
            </a:extLst>
          </p:cNvPr>
          <p:cNvSpPr>
            <a:spLocks noGrp="1"/>
          </p:cNvSpPr>
          <p:nvPr>
            <p:ph sz="quarter" idx="20" hasCustomPrompt="1"/>
          </p:nvPr>
        </p:nvSpPr>
        <p:spPr>
          <a:xfrm>
            <a:off x="342900" y="4224847"/>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7</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7B43C7BA-3774-4C30-9CFE-9018A6750EC1}"/>
              </a:ext>
            </a:extLst>
          </p:cNvPr>
          <p:cNvSpPr>
            <a:spLocks noGrp="1"/>
          </p:cNvSpPr>
          <p:nvPr>
            <p:ph sz="quarter" idx="21" hasCustomPrompt="1"/>
          </p:nvPr>
        </p:nvSpPr>
        <p:spPr>
          <a:xfrm>
            <a:off x="345172" y="4800326"/>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8</a:t>
            </a:r>
          </a:p>
          <a:p>
            <a:pPr lvl="1"/>
            <a:r>
              <a:rPr lang="en-US" dirty="0"/>
              <a:t>Second level</a:t>
            </a:r>
          </a:p>
          <a:p>
            <a:pPr lvl="2"/>
            <a:r>
              <a:rPr lang="en-US" dirty="0"/>
              <a:t>Third level</a:t>
            </a:r>
          </a:p>
        </p:txBody>
      </p:sp>
      <p:sp>
        <p:nvSpPr>
          <p:cNvPr id="14" name="Content Placeholder 9">
            <a:extLst>
              <a:ext uri="{FF2B5EF4-FFF2-40B4-BE49-F238E27FC236}">
                <a16:creationId xmlns:a16="http://schemas.microsoft.com/office/drawing/2014/main" id="{0D6834E5-9705-490B-BC9B-E8EFBC786024}"/>
              </a:ext>
            </a:extLst>
          </p:cNvPr>
          <p:cNvSpPr>
            <a:spLocks noGrp="1"/>
          </p:cNvSpPr>
          <p:nvPr>
            <p:ph sz="quarter" idx="22" hasCustomPrompt="1"/>
          </p:nvPr>
        </p:nvSpPr>
        <p:spPr>
          <a:xfrm>
            <a:off x="333796" y="5307568"/>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9</a:t>
            </a:r>
          </a:p>
          <a:p>
            <a:pPr lvl="1"/>
            <a:r>
              <a:rPr lang="en-US" dirty="0"/>
              <a:t>Second level</a:t>
            </a:r>
          </a:p>
          <a:p>
            <a:pPr lvl="2"/>
            <a:r>
              <a:rPr lang="en-US" dirty="0"/>
              <a:t>Third level</a:t>
            </a:r>
          </a:p>
        </p:txBody>
      </p:sp>
      <p:sp>
        <p:nvSpPr>
          <p:cNvPr id="17" name="Content Placeholder 10">
            <a:extLst>
              <a:ext uri="{FF2B5EF4-FFF2-40B4-BE49-F238E27FC236}">
                <a16:creationId xmlns:a16="http://schemas.microsoft.com/office/drawing/2014/main" id="{67CCF7FC-50FA-4A5F-97E5-2ECE69DD64F3}"/>
              </a:ext>
            </a:extLst>
          </p:cNvPr>
          <p:cNvSpPr>
            <a:spLocks noGrp="1"/>
          </p:cNvSpPr>
          <p:nvPr>
            <p:ph sz="quarter" idx="23" hasCustomPrompt="1"/>
          </p:nvPr>
        </p:nvSpPr>
        <p:spPr>
          <a:xfrm>
            <a:off x="363364" y="5828463"/>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10</a:t>
            </a:r>
          </a:p>
          <a:p>
            <a:pPr lvl="1"/>
            <a:r>
              <a:rPr lang="en-US" dirty="0"/>
              <a:t>Second level</a:t>
            </a:r>
          </a:p>
          <a:p>
            <a:pPr lvl="2"/>
            <a:r>
              <a:rPr lang="en-US" dirty="0"/>
              <a:t>Third level</a:t>
            </a:r>
          </a:p>
        </p:txBody>
      </p:sp>
      <p:sp>
        <p:nvSpPr>
          <p:cNvPr id="18" name="Content Placeholder 11">
            <a:extLst>
              <a:ext uri="{FF2B5EF4-FFF2-40B4-BE49-F238E27FC236}">
                <a16:creationId xmlns:a16="http://schemas.microsoft.com/office/drawing/2014/main" id="{EDA17E64-4C50-4BCE-9DC9-3674B35891C3}"/>
              </a:ext>
            </a:extLst>
          </p:cNvPr>
          <p:cNvSpPr>
            <a:spLocks noGrp="1"/>
          </p:cNvSpPr>
          <p:nvPr>
            <p:ph sz="quarter" idx="24" hasCustomPrompt="1"/>
          </p:nvPr>
        </p:nvSpPr>
        <p:spPr>
          <a:xfrm>
            <a:off x="379284" y="6294764"/>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11</a:t>
            </a:r>
          </a:p>
          <a:p>
            <a:pPr lvl="1"/>
            <a:r>
              <a:rPr lang="en-US" dirty="0"/>
              <a:t>Second level</a:t>
            </a:r>
          </a:p>
          <a:p>
            <a:pPr lvl="2"/>
            <a:r>
              <a:rPr lang="en-US" dirty="0"/>
              <a:t>Third level</a:t>
            </a:r>
          </a:p>
        </p:txBody>
      </p:sp>
      <p:sp>
        <p:nvSpPr>
          <p:cNvPr id="12" name="Appendix Link" hidden="1">
            <a:extLst>
              <a:ext uri="{FF2B5EF4-FFF2-40B4-BE49-F238E27FC236}">
                <a16:creationId xmlns:a16="http://schemas.microsoft.com/office/drawing/2014/main" id="{9893AC4A-29B0-44AE-8CE5-26A7096591D7}"/>
              </a:ext>
            </a:extLst>
          </p:cNvPr>
          <p:cNvSpPr>
            <a:spLocks noGrp="1"/>
          </p:cNvSpPr>
          <p:nvPr>
            <p:ph type="body" sz="quarter" idx="19"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hidden="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hidden="1">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25450772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BF25DC59-5AB2-417D-B46A-F09F380F8F67}"/>
              </a:ext>
            </a:extLst>
          </p:cNvPr>
          <p:cNvSpPr>
            <a:spLocks noGrp="1"/>
          </p:cNvSpPr>
          <p:nvPr>
            <p:ph sz="quarter" idx="10"/>
          </p:nvPr>
        </p:nvSpPr>
        <p:spPr>
          <a:xfrm>
            <a:off x="277813" y="6526213"/>
            <a:ext cx="8699500" cy="204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39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5525"/>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4052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49380"/>
            <a:ext cx="8458200" cy="822237"/>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201138"/>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56084"/>
            <a:ext cx="8458200" cy="469231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25890800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49380"/>
            <a:ext cx="8458200" cy="822237"/>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201138"/>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56084"/>
            <a:ext cx="8458200" cy="859570"/>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
        <p:nvSpPr>
          <p:cNvPr id="7" name="Content Placeholder 6">
            <a:extLst>
              <a:ext uri="{FF2B5EF4-FFF2-40B4-BE49-F238E27FC236}">
                <a16:creationId xmlns:a16="http://schemas.microsoft.com/office/drawing/2014/main" id="{46C054AA-06F8-4A57-BD08-86A23AC24BD1}"/>
              </a:ext>
            </a:extLst>
          </p:cNvPr>
          <p:cNvSpPr>
            <a:spLocks noGrp="1"/>
          </p:cNvSpPr>
          <p:nvPr>
            <p:ph sz="quarter" idx="16"/>
          </p:nvPr>
        </p:nvSpPr>
        <p:spPr>
          <a:xfrm>
            <a:off x="342900" y="2620963"/>
            <a:ext cx="8458200" cy="94138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4C814E61-19E7-4509-B6A6-FBBFF595CA04}"/>
              </a:ext>
            </a:extLst>
          </p:cNvPr>
          <p:cNvSpPr>
            <a:spLocks noGrp="1"/>
          </p:cNvSpPr>
          <p:nvPr>
            <p:ph sz="quarter" idx="17"/>
          </p:nvPr>
        </p:nvSpPr>
        <p:spPr>
          <a:xfrm>
            <a:off x="342900" y="3698875"/>
            <a:ext cx="8458200" cy="94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A1221A90-FB69-4EC4-941E-65578F20FBDF}"/>
              </a:ext>
            </a:extLst>
          </p:cNvPr>
          <p:cNvSpPr>
            <a:spLocks noGrp="1"/>
          </p:cNvSpPr>
          <p:nvPr>
            <p:ph sz="quarter" idx="18"/>
          </p:nvPr>
        </p:nvSpPr>
        <p:spPr>
          <a:xfrm>
            <a:off x="342900" y="4859338"/>
            <a:ext cx="8458200" cy="94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5226FD8-0D98-485B-94D8-E76044F0293D}"/>
              </a:ext>
            </a:extLst>
          </p:cNvPr>
          <p:cNvSpPr>
            <a:spLocks noGrp="1"/>
          </p:cNvSpPr>
          <p:nvPr>
            <p:ph sz="quarter" idx="19"/>
          </p:nvPr>
        </p:nvSpPr>
        <p:spPr>
          <a:xfrm>
            <a:off x="342900" y="5800725"/>
            <a:ext cx="8458200" cy="44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16409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10" name="Slide Title">
            <a:extLst>
              <a:ext uri="{FF2B5EF4-FFF2-40B4-BE49-F238E27FC236}">
                <a16:creationId xmlns:a16="http://schemas.microsoft.com/office/drawing/2014/main" id="{4D3A09E2-C861-4D48-B4DB-F718B64FF46D}"/>
              </a:ext>
            </a:extLst>
          </p:cNvPr>
          <p:cNvSpPr txBox="1">
            <a:spLocks/>
          </p:cNvSpPr>
          <p:nvPr userDrawn="1"/>
        </p:nvSpPr>
        <p:spPr>
          <a:xfrm>
            <a:off x="342900" y="235525"/>
            <a:ext cx="8458200" cy="822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t>Slide Title</a:t>
            </a:r>
            <a:br>
              <a:rPr lang="en-US" dirty="0"/>
            </a:br>
            <a:endParaRPr lang="en-US" dirty="0"/>
          </a:p>
        </p:txBody>
      </p:sp>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6585788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6" name="Content Placeholder 5">
            <a:extLst>
              <a:ext uri="{FF2B5EF4-FFF2-40B4-BE49-F238E27FC236}">
                <a16:creationId xmlns:a16="http://schemas.microsoft.com/office/drawing/2014/main" id="{95FB06C8-11A0-4E73-A5CE-7801EB091162}"/>
              </a:ext>
            </a:extLst>
          </p:cNvPr>
          <p:cNvSpPr>
            <a:spLocks noGrp="1"/>
          </p:cNvSpPr>
          <p:nvPr>
            <p:ph sz="quarter" idx="12"/>
          </p:nvPr>
        </p:nvSpPr>
        <p:spPr>
          <a:xfrm>
            <a:off x="166688" y="6426200"/>
            <a:ext cx="8505825" cy="3111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15965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14" name="Content Placeholder 5">
            <a:extLst>
              <a:ext uri="{FF2B5EF4-FFF2-40B4-BE49-F238E27FC236}">
                <a16:creationId xmlns:a16="http://schemas.microsoft.com/office/drawing/2014/main" id="{693BA5A3-DAB5-45C2-AE6D-5271B0A7976C}"/>
              </a:ext>
            </a:extLst>
          </p:cNvPr>
          <p:cNvSpPr>
            <a:spLocks noGrp="1"/>
          </p:cNvSpPr>
          <p:nvPr>
            <p:ph sz="quarter" idx="12"/>
          </p:nvPr>
        </p:nvSpPr>
        <p:spPr>
          <a:xfrm>
            <a:off x="166688" y="6426200"/>
            <a:ext cx="8505825" cy="3111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sz="2400"/>
            </a:lvl1pPr>
            <a:lvl2pPr marL="292608" indent="-292608">
              <a:lnSpc>
                <a:spcPct val="100000"/>
              </a:lnSpc>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03133A46-43F0-4734-A847-009F11688B7F}"/>
              </a:ext>
            </a:extLst>
          </p:cNvPr>
          <p:cNvSpPr>
            <a:spLocks noGrp="1"/>
          </p:cNvSpPr>
          <p:nvPr>
            <p:ph type="body" sz="quarter" idx="14"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DF07503B-138D-44F5-84FC-A7637F059B66}"/>
              </a:ext>
            </a:extLst>
          </p:cNvPr>
          <p:cNvSpPr>
            <a:spLocks noGrp="1"/>
          </p:cNvSpPr>
          <p:nvPr>
            <p:ph type="body" sz="quarter" idx="15"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D5840A85-FE10-45F4-81E4-A52DE2319ED9}"/>
              </a:ext>
            </a:extLst>
          </p:cNvPr>
          <p:cNvSpPr>
            <a:spLocks noGrp="1"/>
          </p:cNvSpPr>
          <p:nvPr>
            <p:ph type="body" sz="quarter" idx="15"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72A1E447-C26A-4D25-8792-9B7C6A839F37}"/>
              </a:ext>
            </a:extLst>
          </p:cNvPr>
          <p:cNvSpPr>
            <a:spLocks noGrp="1"/>
          </p:cNvSpPr>
          <p:nvPr>
            <p:ph type="body" sz="quarter" idx="15"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04" r:id="rId3"/>
    <p:sldLayoutId id="2147483682" r:id="rId4"/>
    <p:sldLayoutId id="2147483683"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
        <p:nvSpPr>
          <p:cNvPr id="7" name="Short Copyright">
            <a:extLst>
              <a:ext uri="{FF2B5EF4-FFF2-40B4-BE49-F238E27FC236}">
                <a16:creationId xmlns:a16="http://schemas.microsoft.com/office/drawing/2014/main" id="{F7BFBE01-8512-49BF-81D6-10C5E13594C9}"/>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 id="2147483711" r:id="rId7"/>
    <p:sldLayoutId id="2147483712" r:id="rId8"/>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1792" indent="-320040" algn="l" defTabSz="914400" rtl="0" eaLnBrk="1" latinLnBrk="0" hangingPunct="1">
        <a:lnSpc>
          <a:spcPct val="100000"/>
        </a:lnSpc>
        <a:spcBef>
          <a:spcPts val="1000"/>
        </a:spcBef>
        <a:spcAft>
          <a:spcPts val="0"/>
        </a:spcAft>
        <a:buFont typeface="Arial" panose="020B0604020202020204" pitchFamily="34" charset="0"/>
        <a:buChar char="•"/>
        <a:defRPr sz="22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defRPr>
            </a:lvl1pPr>
          </a:lstStyle>
          <a:p>
            <a:r>
              <a:rPr lang="en-US"/>
              <a:t>Add long copyright line here</a:t>
            </a:r>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smtClean="0">
                <a:solidFill>
                  <a:schemeClr val="tx1"/>
                </a:solidFill>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841519326"/>
      </p:ext>
    </p:extLst>
  </p:cSld>
  <p:clrMap bg1="lt1" tx1="dk1" bg2="lt2" tx2="dk2" accent1="accent1" accent2="accent2" accent3="accent3" accent4="accent4" accent5="accent5" accent6="accent6" hlink="hlink" folHlink="folHlink"/>
  <p:sldLayoutIdLst>
    <p:sldLayoutId id="2147483707" r:id="rId1"/>
    <p:sldLayoutId id="2147483710" r:id="rId2"/>
    <p:sldLayoutId id="2147483708"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slide" Target="slide3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slide" Target="slide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8660-5222-40C4-AA78-E5281D0AE4ED}"/>
              </a:ext>
            </a:extLst>
          </p:cNvPr>
          <p:cNvSpPr>
            <a:spLocks noGrp="1"/>
          </p:cNvSpPr>
          <p:nvPr>
            <p:ph type="ctrTitle"/>
          </p:nvPr>
        </p:nvSpPr>
        <p:spPr>
          <a:xfrm>
            <a:off x="777240" y="2545080"/>
            <a:ext cx="6521640" cy="1313689"/>
          </a:xfrm>
        </p:spPr>
        <p:txBody>
          <a:bodyPr/>
          <a:lstStyle/>
          <a:p>
            <a:r>
              <a:rPr lang="en-US" altLang="en-US" noProof="0" dirty="0">
                <a:latin typeface="Arial" panose="020B0604020202020204" pitchFamily="34" charset="0"/>
                <a:cs typeface="Arial" panose="020B0604020202020204" pitchFamily="34" charset="0"/>
              </a:rPr>
              <a:t>Corporate Finance </a:t>
            </a:r>
            <a:r>
              <a:rPr lang="en-US" altLang="en-US" sz="2000" noProof="0" dirty="0">
                <a:latin typeface="Arial" panose="020B0604020202020204" pitchFamily="34" charset="0"/>
                <a:cs typeface="Arial" panose="020B0604020202020204" pitchFamily="34" charset="0"/>
              </a:rPr>
              <a:t>Thirteenth Edition </a:t>
            </a:r>
            <a:br>
              <a:rPr lang="en-US" altLang="en-US" noProof="0" dirty="0">
                <a:latin typeface="Arial" panose="020B0604020202020204" pitchFamily="34" charset="0"/>
                <a:cs typeface="Arial" panose="020B0604020202020204" pitchFamily="34" charset="0"/>
              </a:rPr>
            </a:br>
            <a:r>
              <a:rPr lang="en-US" altLang="en-US" sz="1600" noProof="0" dirty="0">
                <a:latin typeface="Arial" panose="020B0604020202020204" pitchFamily="34" charset="0"/>
                <a:cs typeface="Arial" panose="020B0604020202020204" pitchFamily="34" charset="0"/>
              </a:rPr>
              <a:t>Stephen A. Ross / Randolph W. </a:t>
            </a:r>
            <a:r>
              <a:rPr lang="en-US" altLang="en-US" sz="1600" noProof="0" dirty="0" err="1">
                <a:latin typeface="Arial" panose="020B0604020202020204" pitchFamily="34" charset="0"/>
                <a:cs typeface="Arial" panose="020B0604020202020204" pitchFamily="34" charset="0"/>
              </a:rPr>
              <a:t>Westerfield</a:t>
            </a:r>
            <a:r>
              <a:rPr lang="en-US" altLang="en-US" sz="1600" noProof="0" dirty="0">
                <a:latin typeface="Arial" panose="020B0604020202020204" pitchFamily="34" charset="0"/>
                <a:cs typeface="Arial" panose="020B0604020202020204" pitchFamily="34" charset="0"/>
              </a:rPr>
              <a:t> / Jeffrey F. Jaffe / Bradford D. Jordan </a:t>
            </a:r>
            <a:endParaRPr lang="en-US" sz="1600" noProof="0" dirty="0"/>
          </a:p>
        </p:txBody>
      </p:sp>
      <p:sp>
        <p:nvSpPr>
          <p:cNvPr id="3" name="Subtitle 2">
            <a:extLst>
              <a:ext uri="{FF2B5EF4-FFF2-40B4-BE49-F238E27FC236}">
                <a16:creationId xmlns:a16="http://schemas.microsoft.com/office/drawing/2014/main" id="{22E5C068-5B96-4E53-A623-FAD4C405004D}"/>
              </a:ext>
            </a:extLst>
          </p:cNvPr>
          <p:cNvSpPr>
            <a:spLocks noGrp="1"/>
          </p:cNvSpPr>
          <p:nvPr>
            <p:ph type="subTitle" idx="1"/>
          </p:nvPr>
        </p:nvSpPr>
        <p:spPr/>
        <p:txBody>
          <a:bodyPr/>
          <a:lstStyle/>
          <a:p>
            <a:r>
              <a:rPr lang="en-US" altLang="en-US" sz="2400" b="1" dirty="0">
                <a:latin typeface="Arial" panose="020B0604020202020204" pitchFamily="34" charset="0"/>
                <a:ea typeface="Calibri" pitchFamily="34" charset="0"/>
                <a:cs typeface="Arial" panose="020B0604020202020204" pitchFamily="34" charset="0"/>
              </a:rPr>
              <a:t>Chapter 5</a:t>
            </a:r>
          </a:p>
        </p:txBody>
      </p:sp>
      <p:sp>
        <p:nvSpPr>
          <p:cNvPr id="4" name="Text Placeholder 3">
            <a:extLst>
              <a:ext uri="{FF2B5EF4-FFF2-40B4-BE49-F238E27FC236}">
                <a16:creationId xmlns:a16="http://schemas.microsoft.com/office/drawing/2014/main" id="{E4EB5E82-0326-4776-A8AD-A62F61B95052}"/>
              </a:ext>
            </a:extLst>
          </p:cNvPr>
          <p:cNvSpPr>
            <a:spLocks noGrp="1"/>
          </p:cNvSpPr>
          <p:nvPr>
            <p:ph type="body" sz="quarter" idx="10"/>
          </p:nvPr>
        </p:nvSpPr>
        <p:spPr>
          <a:xfrm>
            <a:off x="777240" y="4718304"/>
            <a:ext cx="5105400" cy="576185"/>
          </a:xfrm>
        </p:spPr>
        <p:txBody>
          <a:bodyPr/>
          <a:lstStyle/>
          <a:p>
            <a:r>
              <a:rPr lang="en-IN" altLang="en-US" dirty="0">
                <a:latin typeface="Arial" panose="020B0604020202020204" pitchFamily="34" charset="0"/>
                <a:cs typeface="Arial" panose="020B0604020202020204" pitchFamily="34" charset="0"/>
              </a:rPr>
              <a:t>Net Present Value and Other Investment Rules</a:t>
            </a:r>
          </a:p>
        </p:txBody>
      </p:sp>
      <p:sp>
        <p:nvSpPr>
          <p:cNvPr id="5" name="Content Placeholder 4">
            <a:extLst>
              <a:ext uri="{FF2B5EF4-FFF2-40B4-BE49-F238E27FC236}">
                <a16:creationId xmlns:a16="http://schemas.microsoft.com/office/drawing/2014/main" id="{7CF0216D-6E57-4321-904E-4C5466DC6E4F}"/>
              </a:ext>
            </a:extLst>
          </p:cNvPr>
          <p:cNvSpPr>
            <a:spLocks noGrp="1"/>
          </p:cNvSpPr>
          <p:nvPr>
            <p:ph sz="quarter" idx="12"/>
          </p:nvPr>
        </p:nvSpPr>
        <p:spPr>
          <a:xfrm>
            <a:off x="-30480" y="6546549"/>
            <a:ext cx="9281160" cy="221582"/>
          </a:xfrm>
        </p:spPr>
        <p:txBody>
          <a:bodyPr/>
          <a:lstStyle/>
          <a:p>
            <a:pPr algn="ctr"/>
            <a:r>
              <a:rPr lang="en-US" sz="8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3439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DEC0-7DF6-4C13-BDDC-AAE2A2DA4952}"/>
              </a:ext>
            </a:extLst>
          </p:cNvPr>
          <p:cNvSpPr>
            <a:spLocks noGrp="1"/>
          </p:cNvSpPr>
          <p:nvPr>
            <p:ph type="title"/>
          </p:nvPr>
        </p:nvSpPr>
        <p:spPr/>
        <p:txBody>
          <a:bodyPr/>
          <a:lstStyle/>
          <a:p>
            <a:r>
              <a:rPr lang="en-IN" dirty="0"/>
              <a:t>5.3 The Discounted Payback Period</a:t>
            </a:r>
            <a:endParaRPr lang="en-US" dirty="0"/>
          </a:p>
        </p:txBody>
      </p:sp>
      <p:sp>
        <p:nvSpPr>
          <p:cNvPr id="3" name="Content Placeholder 2">
            <a:extLst>
              <a:ext uri="{FF2B5EF4-FFF2-40B4-BE49-F238E27FC236}">
                <a16:creationId xmlns:a16="http://schemas.microsoft.com/office/drawing/2014/main" id="{D93629CA-C92F-4801-8BF6-F0898B4A5F0C}"/>
              </a:ext>
            </a:extLst>
          </p:cNvPr>
          <p:cNvSpPr>
            <a:spLocks noGrp="1"/>
          </p:cNvSpPr>
          <p:nvPr>
            <p:ph sz="quarter" idx="11"/>
          </p:nvPr>
        </p:nvSpPr>
        <p:spPr/>
        <p:txBody>
          <a:bodyPr/>
          <a:lstStyle/>
          <a:p>
            <a:r>
              <a:rPr lang="en-IN" dirty="0"/>
              <a:t>How long does it take the project to “pay back” its initial investment, taking the time value of money into account?</a:t>
            </a:r>
          </a:p>
          <a:p>
            <a:r>
              <a:rPr lang="en-IN" dirty="0"/>
              <a:t>Decision rule: Accept the project if it pays back on a discounted basis within the specified time.</a:t>
            </a:r>
          </a:p>
          <a:p>
            <a:r>
              <a:rPr lang="en-IN" dirty="0"/>
              <a:t>By the time you have discounted the cash flows, you might as well calculate the N</a:t>
            </a:r>
            <a:r>
              <a:rPr lang="en-IN" sz="100" dirty="0"/>
              <a:t> </a:t>
            </a:r>
            <a:r>
              <a:rPr lang="en-IN" dirty="0"/>
              <a:t>P</a:t>
            </a:r>
            <a:r>
              <a:rPr lang="en-IN" sz="100" dirty="0"/>
              <a:t> </a:t>
            </a:r>
            <a:r>
              <a:rPr lang="en-IN" dirty="0"/>
              <a:t>V.</a:t>
            </a:r>
          </a:p>
        </p:txBody>
      </p:sp>
      <p:sp>
        <p:nvSpPr>
          <p:cNvPr id="6" name="Slide Number Placeholder 5">
            <a:extLst>
              <a:ext uri="{FF2B5EF4-FFF2-40B4-BE49-F238E27FC236}">
                <a16:creationId xmlns:a16="http://schemas.microsoft.com/office/drawing/2014/main" id="{92CED829-911A-429F-875A-29D9F7ABEBD7}"/>
              </a:ext>
            </a:extLst>
          </p:cNvPr>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255024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D7D4614-1B6B-9D47-8742-59BEE63502FE}"/>
              </a:ext>
            </a:extLst>
          </p:cNvPr>
          <p:cNvPicPr>
            <a:picLocks noGrp="1" noChangeAspect="1"/>
          </p:cNvPicPr>
          <p:nvPr>
            <p:ph sz="quarter" idx="11"/>
          </p:nvPr>
        </p:nvPicPr>
        <p:blipFill>
          <a:blip r:embed="rId2"/>
          <a:stretch>
            <a:fillRect/>
          </a:stretch>
        </p:blipFill>
        <p:spPr>
          <a:xfrm>
            <a:off x="24988" y="1425039"/>
            <a:ext cx="9144000" cy="3737897"/>
          </a:xfrm>
        </p:spPr>
      </p:pic>
      <p:sp>
        <p:nvSpPr>
          <p:cNvPr id="6" name="Text Placeholder 5">
            <a:extLst>
              <a:ext uri="{FF2B5EF4-FFF2-40B4-BE49-F238E27FC236}">
                <a16:creationId xmlns:a16="http://schemas.microsoft.com/office/drawing/2014/main" id="{C90B4BA4-BEAA-074A-95D2-756BA3685BE1}"/>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1C274E93-2BF7-6243-8D48-7172884E5EA8}"/>
              </a:ext>
            </a:extLst>
          </p:cNvPr>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3822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1E27-69BC-4661-83FC-41D46AF2BADB}"/>
              </a:ext>
            </a:extLst>
          </p:cNvPr>
          <p:cNvSpPr>
            <a:spLocks noGrp="1"/>
          </p:cNvSpPr>
          <p:nvPr>
            <p:ph type="title"/>
          </p:nvPr>
        </p:nvSpPr>
        <p:spPr/>
        <p:txBody>
          <a:bodyPr/>
          <a:lstStyle/>
          <a:p>
            <a:r>
              <a:rPr lang="en-IN" dirty="0"/>
              <a:t> 5.4 The Internal Rate of Return</a:t>
            </a:r>
            <a:endParaRPr lang="en-US" dirty="0"/>
          </a:p>
        </p:txBody>
      </p:sp>
      <p:sp>
        <p:nvSpPr>
          <p:cNvPr id="3" name="Content Placeholder 2">
            <a:extLst>
              <a:ext uri="{FF2B5EF4-FFF2-40B4-BE49-F238E27FC236}">
                <a16:creationId xmlns:a16="http://schemas.microsoft.com/office/drawing/2014/main" id="{B778641D-E893-4968-AEF3-8C81399B8697}"/>
              </a:ext>
            </a:extLst>
          </p:cNvPr>
          <p:cNvSpPr>
            <a:spLocks noGrp="1"/>
          </p:cNvSpPr>
          <p:nvPr>
            <p:ph sz="quarter" idx="11"/>
          </p:nvPr>
        </p:nvSpPr>
        <p:spPr>
          <a:xfrm>
            <a:off x="342900" y="1276710"/>
            <a:ext cx="8458200" cy="1481480"/>
          </a:xfrm>
        </p:spPr>
        <p:txBody>
          <a:bodyPr/>
          <a:lstStyle/>
          <a:p>
            <a:r>
              <a:rPr lang="en-US" altLang="en-US" dirty="0">
                <a:cs typeface="Arial" panose="020B0604020202020204" pitchFamily="34" charset="0"/>
              </a:rPr>
              <a:t>IRR: the discount rate that sets N</a:t>
            </a:r>
            <a:r>
              <a:rPr lang="en-US" altLang="en-US" sz="100" dirty="0">
                <a:cs typeface="Arial" panose="020B0604020202020204" pitchFamily="34" charset="0"/>
              </a:rPr>
              <a:t> </a:t>
            </a:r>
            <a:r>
              <a:rPr lang="en-US" altLang="en-US" dirty="0">
                <a:cs typeface="Arial" panose="020B0604020202020204" pitchFamily="34" charset="0"/>
              </a:rPr>
              <a:t>P</a:t>
            </a:r>
            <a:r>
              <a:rPr lang="en-US" altLang="en-US" sz="100" dirty="0">
                <a:cs typeface="Arial" panose="020B0604020202020204" pitchFamily="34" charset="0"/>
              </a:rPr>
              <a:t> </a:t>
            </a:r>
            <a:r>
              <a:rPr lang="en-US" altLang="en-US" dirty="0">
                <a:cs typeface="Arial" panose="020B0604020202020204" pitchFamily="34" charset="0"/>
              </a:rPr>
              <a:t>V to zero</a:t>
            </a:r>
          </a:p>
          <a:p>
            <a:r>
              <a:rPr lang="en-US" altLang="en-US" dirty="0">
                <a:cs typeface="Arial" panose="020B0604020202020204" pitchFamily="34" charset="0"/>
              </a:rPr>
              <a:t>Minimum Acceptance Criteria:</a:t>
            </a:r>
          </a:p>
          <a:p>
            <a:pPr lvl="1"/>
            <a:r>
              <a:rPr lang="en-US" altLang="en-US" dirty="0">
                <a:cs typeface="Arial" panose="020B0604020202020204" pitchFamily="34" charset="0"/>
              </a:rPr>
              <a:t>Accept if the I</a:t>
            </a:r>
            <a:r>
              <a:rPr lang="en-US" altLang="en-US" sz="100" dirty="0">
                <a:cs typeface="Arial" panose="020B0604020202020204" pitchFamily="34" charset="0"/>
              </a:rPr>
              <a:t> </a:t>
            </a:r>
            <a:r>
              <a:rPr lang="en-US" altLang="en-US" dirty="0">
                <a:cs typeface="Arial" panose="020B0604020202020204" pitchFamily="34" charset="0"/>
              </a:rPr>
              <a:t>R</a:t>
            </a:r>
            <a:r>
              <a:rPr lang="en-US" altLang="en-US" sz="100" dirty="0">
                <a:cs typeface="Arial" panose="020B0604020202020204" pitchFamily="34" charset="0"/>
              </a:rPr>
              <a:t> </a:t>
            </a:r>
            <a:r>
              <a:rPr lang="en-US" altLang="en-US" dirty="0" err="1">
                <a:cs typeface="Arial" panose="020B0604020202020204" pitchFamily="34" charset="0"/>
              </a:rPr>
              <a:t>R</a:t>
            </a:r>
            <a:r>
              <a:rPr lang="en-US" altLang="en-US" dirty="0">
                <a:cs typeface="Arial" panose="020B0604020202020204" pitchFamily="34" charset="0"/>
              </a:rPr>
              <a:t> exceeds the required return.</a:t>
            </a:r>
          </a:p>
        </p:txBody>
      </p:sp>
      <p:sp>
        <p:nvSpPr>
          <p:cNvPr id="4" name="Content Placeholder 3">
            <a:extLst>
              <a:ext uri="{FF2B5EF4-FFF2-40B4-BE49-F238E27FC236}">
                <a16:creationId xmlns:a16="http://schemas.microsoft.com/office/drawing/2014/main" id="{E01596C3-7F49-48B8-AD20-E261B14BD003}"/>
              </a:ext>
            </a:extLst>
          </p:cNvPr>
          <p:cNvSpPr>
            <a:spLocks noGrp="1"/>
          </p:cNvSpPr>
          <p:nvPr>
            <p:ph sz="quarter" idx="14"/>
          </p:nvPr>
        </p:nvSpPr>
        <p:spPr>
          <a:xfrm>
            <a:off x="342900" y="2874481"/>
            <a:ext cx="8458200" cy="959907"/>
          </a:xfrm>
        </p:spPr>
        <p:txBody>
          <a:bodyPr/>
          <a:lstStyle/>
          <a:p>
            <a:r>
              <a:rPr lang="en-IN" dirty="0"/>
              <a:t>Ranking Criteria:</a:t>
            </a:r>
          </a:p>
          <a:p>
            <a:pPr lvl="1"/>
            <a:r>
              <a:rPr lang="en-IN" dirty="0"/>
              <a:t>Select alternative with the highest I</a:t>
            </a:r>
            <a:r>
              <a:rPr lang="en-IN" sz="100" dirty="0"/>
              <a:t> </a:t>
            </a:r>
            <a:r>
              <a:rPr lang="en-IN" dirty="0"/>
              <a:t>R</a:t>
            </a:r>
            <a:r>
              <a:rPr lang="en-IN" sz="100" dirty="0"/>
              <a:t> </a:t>
            </a:r>
            <a:r>
              <a:rPr lang="en-IN" dirty="0" err="1"/>
              <a:t>R</a:t>
            </a:r>
            <a:r>
              <a:rPr lang="en-IN" dirty="0"/>
              <a:t>.</a:t>
            </a:r>
          </a:p>
        </p:txBody>
      </p:sp>
      <p:sp>
        <p:nvSpPr>
          <p:cNvPr id="5" name="Content Placeholder 4">
            <a:extLst>
              <a:ext uri="{FF2B5EF4-FFF2-40B4-BE49-F238E27FC236}">
                <a16:creationId xmlns:a16="http://schemas.microsoft.com/office/drawing/2014/main" id="{7493AF89-4F68-4B46-BCE6-4A41C0A76767}"/>
              </a:ext>
            </a:extLst>
          </p:cNvPr>
          <p:cNvSpPr>
            <a:spLocks noGrp="1"/>
          </p:cNvSpPr>
          <p:nvPr>
            <p:ph sz="quarter" idx="15"/>
          </p:nvPr>
        </p:nvSpPr>
        <p:spPr>
          <a:xfrm>
            <a:off x="342900" y="3975736"/>
            <a:ext cx="8283512" cy="1311683"/>
          </a:xfrm>
        </p:spPr>
        <p:txBody>
          <a:bodyPr/>
          <a:lstStyle/>
          <a:p>
            <a:r>
              <a:rPr lang="en-IN" dirty="0"/>
              <a:t>Reinvestment assumption:</a:t>
            </a:r>
          </a:p>
          <a:p>
            <a:pPr lvl="1"/>
            <a:r>
              <a:rPr lang="en-IN" dirty="0"/>
              <a:t>All future cash flows are assumed to be reinvested at the I</a:t>
            </a:r>
            <a:r>
              <a:rPr lang="en-IN" sz="100" dirty="0"/>
              <a:t> </a:t>
            </a:r>
            <a:r>
              <a:rPr lang="en-IN" dirty="0"/>
              <a:t>R</a:t>
            </a:r>
            <a:r>
              <a:rPr lang="en-IN" sz="100" dirty="0"/>
              <a:t> </a:t>
            </a:r>
            <a:r>
              <a:rPr lang="en-IN" dirty="0" err="1"/>
              <a:t>R</a:t>
            </a:r>
            <a:r>
              <a:rPr lang="en-IN" dirty="0"/>
              <a:t>.</a:t>
            </a:r>
          </a:p>
        </p:txBody>
      </p:sp>
      <p:sp>
        <p:nvSpPr>
          <p:cNvPr id="11" name="Slide Number Placeholder 10">
            <a:extLst>
              <a:ext uri="{FF2B5EF4-FFF2-40B4-BE49-F238E27FC236}">
                <a16:creationId xmlns:a16="http://schemas.microsoft.com/office/drawing/2014/main" id="{C9931D19-F467-4FF0-98C5-3BFBD1D511E0}"/>
              </a:ext>
            </a:extLst>
          </p:cNvPr>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259897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9BB4-BE1E-4A22-8DE4-E8FA9440F36C}"/>
              </a:ext>
            </a:extLst>
          </p:cNvPr>
          <p:cNvSpPr>
            <a:spLocks noGrp="1"/>
          </p:cNvSpPr>
          <p:nvPr>
            <p:ph type="title"/>
          </p:nvPr>
        </p:nvSpPr>
        <p:spPr/>
        <p:txBody>
          <a:bodyPr/>
          <a:lstStyle/>
          <a:p>
            <a:r>
              <a:rPr lang="en-IN" dirty="0"/>
              <a:t>Internal Rate of Return (I</a:t>
            </a:r>
            <a:r>
              <a:rPr lang="en-IN" sz="100" dirty="0"/>
              <a:t> </a:t>
            </a:r>
            <a:r>
              <a:rPr lang="en-IN" dirty="0"/>
              <a:t>R</a:t>
            </a:r>
            <a:r>
              <a:rPr lang="en-IN" sz="100" dirty="0"/>
              <a:t> </a:t>
            </a:r>
            <a:r>
              <a:rPr lang="en-IN" dirty="0"/>
              <a:t>R)</a:t>
            </a:r>
            <a:endParaRPr lang="en-US" dirty="0"/>
          </a:p>
        </p:txBody>
      </p:sp>
      <p:sp>
        <p:nvSpPr>
          <p:cNvPr id="3" name="Content Placeholder 2">
            <a:extLst>
              <a:ext uri="{FF2B5EF4-FFF2-40B4-BE49-F238E27FC236}">
                <a16:creationId xmlns:a16="http://schemas.microsoft.com/office/drawing/2014/main" id="{E718BCCC-35AC-4377-9F5D-361E002CE9F5}"/>
              </a:ext>
            </a:extLst>
          </p:cNvPr>
          <p:cNvSpPr>
            <a:spLocks noGrp="1"/>
          </p:cNvSpPr>
          <p:nvPr>
            <p:ph sz="quarter" idx="11"/>
          </p:nvPr>
        </p:nvSpPr>
        <p:spPr>
          <a:xfrm>
            <a:off x="342900" y="1276710"/>
            <a:ext cx="8458200" cy="1946176"/>
          </a:xfrm>
        </p:spPr>
        <p:txBody>
          <a:bodyPr/>
          <a:lstStyle/>
          <a:p>
            <a:r>
              <a:rPr lang="en-IN" dirty="0"/>
              <a:t>Disadvantages:</a:t>
            </a:r>
          </a:p>
          <a:p>
            <a:pPr lvl="1"/>
            <a:r>
              <a:rPr lang="en-IN" dirty="0"/>
              <a:t>Does not distinguish between investing and borrowing.</a:t>
            </a:r>
          </a:p>
          <a:p>
            <a:pPr lvl="1"/>
            <a:r>
              <a:rPr lang="en-IN" dirty="0"/>
              <a:t>I</a:t>
            </a:r>
            <a:r>
              <a:rPr lang="en-IN" sz="100" dirty="0"/>
              <a:t> </a:t>
            </a:r>
            <a:r>
              <a:rPr lang="en-IN" dirty="0"/>
              <a:t>R</a:t>
            </a:r>
            <a:r>
              <a:rPr lang="en-IN" sz="100" dirty="0"/>
              <a:t> </a:t>
            </a:r>
            <a:r>
              <a:rPr lang="en-IN" dirty="0" err="1"/>
              <a:t>R</a:t>
            </a:r>
            <a:r>
              <a:rPr lang="en-IN" dirty="0"/>
              <a:t> may not exist, or there may be multiple I</a:t>
            </a:r>
            <a:r>
              <a:rPr lang="en-IN" sz="100" dirty="0"/>
              <a:t> </a:t>
            </a:r>
            <a:r>
              <a:rPr lang="en-IN" dirty="0"/>
              <a:t>R</a:t>
            </a:r>
            <a:r>
              <a:rPr lang="en-IN" sz="100" dirty="0"/>
              <a:t> </a:t>
            </a:r>
            <a:r>
              <a:rPr lang="en-IN" dirty="0" err="1"/>
              <a:t>R</a:t>
            </a:r>
            <a:r>
              <a:rPr lang="en-IN" sz="100" dirty="0"/>
              <a:t> </a:t>
            </a:r>
            <a:r>
              <a:rPr lang="en-IN" dirty="0"/>
              <a:t>s.</a:t>
            </a:r>
          </a:p>
          <a:p>
            <a:pPr lvl="1"/>
            <a:r>
              <a:rPr lang="en-IN" dirty="0"/>
              <a:t>Problems with mutually exclusive investments.</a:t>
            </a:r>
          </a:p>
        </p:txBody>
      </p:sp>
      <p:sp>
        <p:nvSpPr>
          <p:cNvPr id="4" name="Content Placeholder 3">
            <a:extLst>
              <a:ext uri="{FF2B5EF4-FFF2-40B4-BE49-F238E27FC236}">
                <a16:creationId xmlns:a16="http://schemas.microsoft.com/office/drawing/2014/main" id="{E93AA584-CC42-4ACE-BFED-E6F7D6ED8958}"/>
              </a:ext>
            </a:extLst>
          </p:cNvPr>
          <p:cNvSpPr>
            <a:spLocks noGrp="1"/>
          </p:cNvSpPr>
          <p:nvPr>
            <p:ph sz="quarter" idx="14"/>
          </p:nvPr>
        </p:nvSpPr>
        <p:spPr>
          <a:xfrm>
            <a:off x="342900" y="3308104"/>
            <a:ext cx="8458200" cy="977566"/>
          </a:xfrm>
        </p:spPr>
        <p:txBody>
          <a:bodyPr/>
          <a:lstStyle/>
          <a:p>
            <a:r>
              <a:rPr lang="en-IN" dirty="0"/>
              <a:t>Advantages:</a:t>
            </a:r>
          </a:p>
          <a:p>
            <a:pPr lvl="1"/>
            <a:r>
              <a:rPr lang="en-IN" dirty="0"/>
              <a:t>Easy to understand and communicate</a:t>
            </a:r>
            <a:r>
              <a:rPr lang="en-US" dirty="0"/>
              <a:t>.</a:t>
            </a:r>
            <a:endParaRPr lang="en-IN" dirty="0"/>
          </a:p>
        </p:txBody>
      </p:sp>
      <p:sp>
        <p:nvSpPr>
          <p:cNvPr id="7" name="Slide Number Placeholder 6">
            <a:extLst>
              <a:ext uri="{FF2B5EF4-FFF2-40B4-BE49-F238E27FC236}">
                <a16:creationId xmlns:a16="http://schemas.microsoft.com/office/drawing/2014/main" id="{E9691930-1EA3-4447-BC7C-74239972E0AD}"/>
              </a:ext>
            </a:extLst>
          </p:cNvPr>
          <p:cNvSpPr>
            <a:spLocks noGrp="1"/>
          </p:cNvSpPr>
          <p:nvPr>
            <p:ph type="sldNum" sz="quarter" idx="10"/>
          </p:nvPr>
        </p:nvSpPr>
        <p:spPr/>
        <p:txBody>
          <a:bodyPr/>
          <a:lstStyle/>
          <a:p>
            <a:fld id="{68151E55-6873-49E2-B8D5-2F265E6F1973}" type="slidenum">
              <a:rPr lang="en-US" smtClean="0"/>
              <a:t>13</a:t>
            </a:fld>
            <a:endParaRPr lang="en-US" dirty="0"/>
          </a:p>
        </p:txBody>
      </p:sp>
    </p:spTree>
    <p:extLst>
      <p:ext uri="{BB962C8B-B14F-4D97-AF65-F5344CB8AC3E}">
        <p14:creationId xmlns:p14="http://schemas.microsoft.com/office/powerpoint/2010/main" val="222296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CBB0-0EA7-4079-ACAE-F496D065E276}"/>
              </a:ext>
            </a:extLst>
          </p:cNvPr>
          <p:cNvSpPr>
            <a:spLocks noGrp="1"/>
          </p:cNvSpPr>
          <p:nvPr>
            <p:ph type="title"/>
          </p:nvPr>
        </p:nvSpPr>
        <p:spPr/>
        <p:txBody>
          <a:bodyPr/>
          <a:lstStyle/>
          <a:p>
            <a:r>
              <a:rPr lang="en-US" dirty="0"/>
              <a:t>I</a:t>
            </a:r>
            <a:r>
              <a:rPr lang="en-US" sz="100" dirty="0"/>
              <a:t> </a:t>
            </a:r>
            <a:r>
              <a:rPr lang="en-US" dirty="0"/>
              <a:t>R</a:t>
            </a:r>
            <a:r>
              <a:rPr lang="en-US" sz="100" dirty="0"/>
              <a:t> </a:t>
            </a:r>
            <a:r>
              <a:rPr lang="en-US" dirty="0"/>
              <a:t>R: Example</a:t>
            </a:r>
          </a:p>
        </p:txBody>
      </p:sp>
      <p:sp>
        <p:nvSpPr>
          <p:cNvPr id="3" name="Content Placeholder 2">
            <a:extLst>
              <a:ext uri="{FF2B5EF4-FFF2-40B4-BE49-F238E27FC236}">
                <a16:creationId xmlns:a16="http://schemas.microsoft.com/office/drawing/2014/main" id="{79F7B6A3-5CE4-41E9-8489-5605919C668E}"/>
              </a:ext>
            </a:extLst>
          </p:cNvPr>
          <p:cNvSpPr>
            <a:spLocks noGrp="1"/>
          </p:cNvSpPr>
          <p:nvPr>
            <p:ph sz="quarter" idx="11"/>
          </p:nvPr>
        </p:nvSpPr>
        <p:spPr>
          <a:xfrm>
            <a:off x="342900" y="1276710"/>
            <a:ext cx="4349021" cy="462150"/>
          </a:xfrm>
        </p:spPr>
        <p:txBody>
          <a:bodyPr/>
          <a:lstStyle/>
          <a:p>
            <a:r>
              <a:rPr lang="en-US" dirty="0"/>
              <a:t>Consider the following project:</a:t>
            </a:r>
          </a:p>
        </p:txBody>
      </p:sp>
      <p:pic>
        <p:nvPicPr>
          <p:cNvPr id="8" name="Picture 7" descr="Timeline shows initial outlay of -$200 at time 0 and the cash flows of $50, $100, and  $150 for years 1, 2 and 3 respectively.">
            <a:extLst>
              <a:ext uri="{FF2B5EF4-FFF2-40B4-BE49-F238E27FC236}">
                <a16:creationId xmlns:a16="http://schemas.microsoft.com/office/drawing/2014/main" id="{64F101D3-2AF6-4FE4-BE56-04306208763F}"/>
              </a:ext>
            </a:extLst>
          </p:cNvPr>
          <p:cNvPicPr>
            <a:picLocks noChangeAspect="1"/>
          </p:cNvPicPr>
          <p:nvPr/>
        </p:nvPicPr>
        <p:blipFill>
          <a:blip r:embed="rId3"/>
          <a:stretch>
            <a:fillRect/>
          </a:stretch>
        </p:blipFill>
        <p:spPr>
          <a:xfrm>
            <a:off x="2709787" y="1970062"/>
            <a:ext cx="3724425" cy="1307983"/>
          </a:xfrm>
          <a:prstGeom prst="rect">
            <a:avLst/>
          </a:prstGeom>
        </p:spPr>
      </p:pic>
      <p:sp>
        <p:nvSpPr>
          <p:cNvPr id="4" name="Content Placeholder 3">
            <a:extLst>
              <a:ext uri="{FF2B5EF4-FFF2-40B4-BE49-F238E27FC236}">
                <a16:creationId xmlns:a16="http://schemas.microsoft.com/office/drawing/2014/main" id="{BF63CD73-297D-40C8-8329-D7D9B4573D1C}"/>
              </a:ext>
            </a:extLst>
          </p:cNvPr>
          <p:cNvSpPr>
            <a:spLocks noGrp="1"/>
          </p:cNvSpPr>
          <p:nvPr>
            <p:ph sz="quarter" idx="14"/>
          </p:nvPr>
        </p:nvSpPr>
        <p:spPr>
          <a:xfrm>
            <a:off x="342900" y="3486102"/>
            <a:ext cx="8458200" cy="501645"/>
          </a:xfrm>
        </p:spPr>
        <p:txBody>
          <a:bodyPr/>
          <a:lstStyle/>
          <a:p>
            <a:r>
              <a:rPr lang="en-IN" dirty="0"/>
              <a:t>The internal rate of return for this project is 19.44 percent.</a:t>
            </a:r>
          </a:p>
        </p:txBody>
      </p:sp>
      <p:graphicFrame>
        <p:nvGraphicFramePr>
          <p:cNvPr id="9" name="Object 8">
            <a:extLst>
              <a:ext uri="{FF2B5EF4-FFF2-40B4-BE49-F238E27FC236}">
                <a16:creationId xmlns:a16="http://schemas.microsoft.com/office/drawing/2014/main" id="{B46853A5-4EBF-4853-BE54-98C685266FB6}"/>
              </a:ext>
            </a:extLst>
          </p:cNvPr>
          <p:cNvGraphicFramePr>
            <a:graphicFrameLocks noChangeAspect="1"/>
          </p:cNvGraphicFramePr>
          <p:nvPr>
            <p:extLst>
              <p:ext uri="{D42A27DB-BD31-4B8C-83A1-F6EECF244321}">
                <p14:modId xmlns:p14="http://schemas.microsoft.com/office/powerpoint/2010/main" val="3273019600"/>
              </p:ext>
            </p:extLst>
          </p:nvPr>
        </p:nvGraphicFramePr>
        <p:xfrm>
          <a:off x="1470660" y="4351430"/>
          <a:ext cx="6202680" cy="838200"/>
        </p:xfrm>
        <a:graphic>
          <a:graphicData uri="http://schemas.openxmlformats.org/presentationml/2006/ole">
            <mc:AlternateContent xmlns:mc="http://schemas.openxmlformats.org/markup-compatibility/2006">
              <mc:Choice xmlns:v="urn:schemas-microsoft-com:vml" Requires="v">
                <p:oleObj spid="_x0000_s1061" name="Equation" r:id="rId4" imgW="5638680" imgH="761760" progId="Equation.DSMT4">
                  <p:embed/>
                </p:oleObj>
              </mc:Choice>
              <mc:Fallback>
                <p:oleObj name="Equation" r:id="rId4" imgW="5638680" imgH="761760" progId="Equation.DSMT4">
                  <p:embed/>
                  <p:pic>
                    <p:nvPicPr>
                      <p:cNvPr id="0" name=""/>
                      <p:cNvPicPr/>
                      <p:nvPr/>
                    </p:nvPicPr>
                    <p:blipFill>
                      <a:blip r:embed="rId5"/>
                      <a:stretch>
                        <a:fillRect/>
                      </a:stretch>
                    </p:blipFill>
                    <p:spPr>
                      <a:xfrm>
                        <a:off x="1470660" y="4351430"/>
                        <a:ext cx="6202680" cy="8382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FC9700E0-B48C-4FF8-A3E7-C31063F93B55}"/>
              </a:ext>
            </a:extLst>
          </p:cNvPr>
          <p:cNvSpPr>
            <a:spLocks noGrp="1"/>
          </p:cNvSpPr>
          <p:nvPr>
            <p:ph type="sldNum" sz="quarter" idx="10"/>
          </p:nvPr>
        </p:nvSpPr>
        <p:spPr/>
        <p:txBody>
          <a:bodyPr/>
          <a:lstStyle/>
          <a:p>
            <a:fld id="{68151E55-6873-49E2-B8D5-2F265E6F1973}" type="slidenum">
              <a:rPr lang="en-US" smtClean="0"/>
              <a:t>14</a:t>
            </a:fld>
            <a:endParaRPr lang="en-US" dirty="0"/>
          </a:p>
        </p:txBody>
      </p:sp>
    </p:spTree>
    <p:extLst>
      <p:ext uri="{BB962C8B-B14F-4D97-AF65-F5344CB8AC3E}">
        <p14:creationId xmlns:p14="http://schemas.microsoft.com/office/powerpoint/2010/main" val="351977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2FAC875-80E9-487D-A0F5-F97EA12F8497}"/>
              </a:ext>
            </a:extLst>
          </p:cNvPr>
          <p:cNvSpPr>
            <a:spLocks noGrp="1"/>
          </p:cNvSpPr>
          <p:nvPr>
            <p:ph type="title"/>
          </p:nvPr>
        </p:nvSpPr>
        <p:spPr/>
        <p:txBody>
          <a:bodyPr/>
          <a:lstStyle/>
          <a:p>
            <a:r>
              <a:rPr lang="en-US" dirty="0"/>
              <a:t>N</a:t>
            </a:r>
            <a:r>
              <a:rPr lang="en-US" sz="100" dirty="0"/>
              <a:t> </a:t>
            </a:r>
            <a:r>
              <a:rPr lang="en-US" dirty="0"/>
              <a:t>P</a:t>
            </a:r>
            <a:r>
              <a:rPr lang="en-US" sz="100" dirty="0"/>
              <a:t> </a:t>
            </a:r>
            <a:r>
              <a:rPr lang="en-US" dirty="0"/>
              <a:t>V Payoff Profile</a:t>
            </a:r>
          </a:p>
        </p:txBody>
      </p:sp>
      <p:sp>
        <p:nvSpPr>
          <p:cNvPr id="13" name="Content Placeholder 12">
            <a:extLst>
              <a:ext uri="{FF2B5EF4-FFF2-40B4-BE49-F238E27FC236}">
                <a16:creationId xmlns:a16="http://schemas.microsoft.com/office/drawing/2014/main" id="{FD61464D-C52B-4D31-A6F5-C63739C6DA68}"/>
              </a:ext>
            </a:extLst>
          </p:cNvPr>
          <p:cNvSpPr>
            <a:spLocks noGrp="1"/>
          </p:cNvSpPr>
          <p:nvPr>
            <p:ph sz="quarter" idx="11"/>
          </p:nvPr>
        </p:nvSpPr>
        <p:spPr>
          <a:xfrm>
            <a:off x="342900" y="1276710"/>
            <a:ext cx="8565430" cy="821914"/>
          </a:xfrm>
        </p:spPr>
        <p:txBody>
          <a:bodyPr/>
          <a:lstStyle/>
          <a:p>
            <a:r>
              <a:rPr lang="en-IN" dirty="0"/>
              <a:t>If we graph N</a:t>
            </a:r>
            <a:r>
              <a:rPr lang="en-IN" sz="100" dirty="0"/>
              <a:t> </a:t>
            </a:r>
            <a:r>
              <a:rPr lang="en-IN" dirty="0"/>
              <a:t>P</a:t>
            </a:r>
            <a:r>
              <a:rPr lang="en-IN" sz="100" dirty="0"/>
              <a:t> </a:t>
            </a:r>
            <a:r>
              <a:rPr lang="en-IN" dirty="0"/>
              <a:t>V versus the discount rate, we can see the I</a:t>
            </a:r>
            <a:r>
              <a:rPr lang="en-IN" sz="100" dirty="0"/>
              <a:t> </a:t>
            </a:r>
            <a:r>
              <a:rPr lang="en-IN" dirty="0"/>
              <a:t>R</a:t>
            </a:r>
            <a:r>
              <a:rPr lang="en-IN" sz="100" dirty="0"/>
              <a:t> </a:t>
            </a:r>
            <a:r>
              <a:rPr lang="en-IN" dirty="0" err="1"/>
              <a:t>R</a:t>
            </a:r>
            <a:r>
              <a:rPr lang="en-IN" dirty="0"/>
              <a:t> as the x-axis intercept.</a:t>
            </a:r>
          </a:p>
        </p:txBody>
      </p:sp>
      <p:graphicFrame>
        <p:nvGraphicFramePr>
          <p:cNvPr id="17" name="Table 17">
            <a:extLst>
              <a:ext uri="{FF2B5EF4-FFF2-40B4-BE49-F238E27FC236}">
                <a16:creationId xmlns:a16="http://schemas.microsoft.com/office/drawing/2014/main" id="{962206FA-EDAC-4647-BF16-D81CA12314F4}"/>
              </a:ext>
            </a:extLst>
          </p:cNvPr>
          <p:cNvGraphicFramePr>
            <a:graphicFrameLocks noGrp="1"/>
          </p:cNvGraphicFramePr>
          <p:nvPr>
            <p:extLst>
              <p:ext uri="{D42A27DB-BD31-4B8C-83A1-F6EECF244321}">
                <p14:modId xmlns:p14="http://schemas.microsoft.com/office/powerpoint/2010/main" val="4039652714"/>
              </p:ext>
            </p:extLst>
          </p:nvPr>
        </p:nvGraphicFramePr>
        <p:xfrm>
          <a:off x="1179226" y="2286790"/>
          <a:ext cx="2238532" cy="3988716"/>
        </p:xfrm>
        <a:graphic>
          <a:graphicData uri="http://schemas.openxmlformats.org/drawingml/2006/table">
            <a:tbl>
              <a:tblPr firstRow="1" bandRow="1">
                <a:tableStyleId>{5C22544A-7EE6-4342-B048-85BDC9FD1C3A}</a:tableStyleId>
              </a:tblPr>
              <a:tblGrid>
                <a:gridCol w="1119266">
                  <a:extLst>
                    <a:ext uri="{9D8B030D-6E8A-4147-A177-3AD203B41FA5}">
                      <a16:colId xmlns:a16="http://schemas.microsoft.com/office/drawing/2014/main" val="2716154351"/>
                    </a:ext>
                  </a:extLst>
                </a:gridCol>
                <a:gridCol w="1119266">
                  <a:extLst>
                    <a:ext uri="{9D8B030D-6E8A-4147-A177-3AD203B41FA5}">
                      <a16:colId xmlns:a16="http://schemas.microsoft.com/office/drawing/2014/main" val="3489116218"/>
                    </a:ext>
                  </a:extLst>
                </a:gridCol>
              </a:tblGrid>
              <a:tr h="332393">
                <a:tc>
                  <a:txBody>
                    <a:bodyPr/>
                    <a:lstStyle/>
                    <a:p>
                      <a:pPr algn="ctr" fontAlgn="b"/>
                      <a:r>
                        <a:rPr lang="en-US" sz="1400" b="0" u="none" strike="noStrike" dirty="0">
                          <a:solidFill>
                            <a:schemeClr val="tx1"/>
                          </a:solidFill>
                          <a:effectLst/>
                          <a:latin typeface="+mn-lt"/>
                          <a:cs typeface="Arial" panose="020B0604020202020204" pitchFamily="34" charset="0"/>
                        </a:rPr>
                        <a:t>0%</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$100.00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9523727"/>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4%</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73.88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413844"/>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8%</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51.11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521900"/>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12%</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31.13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256960"/>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16%</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13.52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66540"/>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20%</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−2.08</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4993913"/>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24%</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−15.97</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12543"/>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28%</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−28.38</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3892329"/>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32%</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−39.51</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3802208"/>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36%</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−49.54</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8927741"/>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40%</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−58.60</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0601252"/>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44%</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−66.82</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247837"/>
                  </a:ext>
                </a:extLst>
              </a:tr>
            </a:tbl>
          </a:graphicData>
        </a:graphic>
      </p:graphicFrame>
      <p:pic>
        <p:nvPicPr>
          <p:cNvPr id="16" name="Picture 15" descr="Vertical axis shows NPV, horizontal axis shows discount rate, blue line shows the IRR of 19.44% at the point at which the NPV is zero.">
            <a:extLst>
              <a:ext uri="{FF2B5EF4-FFF2-40B4-BE49-F238E27FC236}">
                <a16:creationId xmlns:a16="http://schemas.microsoft.com/office/drawing/2014/main" id="{C47571C4-913F-406D-87E7-AA4838898310}"/>
              </a:ext>
            </a:extLst>
          </p:cNvPr>
          <p:cNvPicPr>
            <a:picLocks noChangeAspect="1"/>
          </p:cNvPicPr>
          <p:nvPr/>
        </p:nvPicPr>
        <p:blipFill>
          <a:blip r:embed="rId2"/>
          <a:stretch>
            <a:fillRect/>
          </a:stretch>
        </p:blipFill>
        <p:spPr>
          <a:xfrm>
            <a:off x="3909671" y="2588879"/>
            <a:ext cx="4466764" cy="2891872"/>
          </a:xfrm>
          <a:prstGeom prst="rect">
            <a:avLst/>
          </a:prstGeom>
        </p:spPr>
      </p:pic>
      <p:sp>
        <p:nvSpPr>
          <p:cNvPr id="11" name="Slide Number Placeholder 10">
            <a:extLst>
              <a:ext uri="{FF2B5EF4-FFF2-40B4-BE49-F238E27FC236}">
                <a16:creationId xmlns:a16="http://schemas.microsoft.com/office/drawing/2014/main" id="{CF71252A-55F6-4AAF-AFBE-C8C58CE887F5}"/>
              </a:ext>
            </a:extLst>
          </p:cNvPr>
          <p:cNvSpPr>
            <a:spLocks noGrp="1"/>
          </p:cNvSpPr>
          <p:nvPr>
            <p:ph type="sldNum" sz="quarter" idx="10"/>
          </p:nvPr>
        </p:nvSpPr>
        <p:spPr/>
        <p:txBody>
          <a:bodyPr/>
          <a:lstStyle/>
          <a:p>
            <a:fld id="{68151E55-6873-49E2-B8D5-2F265E6F1973}" type="slidenum">
              <a:rPr lang="en-US" smtClean="0"/>
              <a:t>15</a:t>
            </a:fld>
            <a:endParaRPr lang="en-US" dirty="0"/>
          </a:p>
        </p:txBody>
      </p:sp>
    </p:spTree>
    <p:extLst>
      <p:ext uri="{BB962C8B-B14F-4D97-AF65-F5344CB8AC3E}">
        <p14:creationId xmlns:p14="http://schemas.microsoft.com/office/powerpoint/2010/main" val="4736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98FEEE-F5AB-45FE-BAC5-0C3FBEED6A8D}"/>
              </a:ext>
            </a:extLst>
          </p:cNvPr>
          <p:cNvSpPr>
            <a:spLocks noGrp="1"/>
          </p:cNvSpPr>
          <p:nvPr>
            <p:ph type="title"/>
          </p:nvPr>
        </p:nvSpPr>
        <p:spPr/>
        <p:txBody>
          <a:bodyPr/>
          <a:lstStyle/>
          <a:p>
            <a:r>
              <a:rPr lang="en-US" dirty="0"/>
              <a:t>Calculating I</a:t>
            </a:r>
            <a:r>
              <a:rPr lang="en-US" sz="100" dirty="0"/>
              <a:t> </a:t>
            </a:r>
            <a:r>
              <a:rPr lang="en-US" dirty="0"/>
              <a:t>R</a:t>
            </a:r>
            <a:r>
              <a:rPr lang="en-US" sz="100" dirty="0"/>
              <a:t> </a:t>
            </a:r>
            <a:r>
              <a:rPr lang="en-US" dirty="0" err="1"/>
              <a:t>R</a:t>
            </a:r>
            <a:r>
              <a:rPr lang="en-US" dirty="0"/>
              <a:t> with Spreadsheets</a:t>
            </a:r>
          </a:p>
        </p:txBody>
      </p:sp>
      <p:sp>
        <p:nvSpPr>
          <p:cNvPr id="9" name="Content Placeholder 8">
            <a:extLst>
              <a:ext uri="{FF2B5EF4-FFF2-40B4-BE49-F238E27FC236}">
                <a16:creationId xmlns:a16="http://schemas.microsoft.com/office/drawing/2014/main" id="{531E9188-2A2D-4C11-AFF7-321ECB9DD5F2}"/>
              </a:ext>
            </a:extLst>
          </p:cNvPr>
          <p:cNvSpPr>
            <a:spLocks noGrp="1"/>
          </p:cNvSpPr>
          <p:nvPr>
            <p:ph sz="quarter" idx="11"/>
          </p:nvPr>
        </p:nvSpPr>
        <p:spPr>
          <a:xfrm>
            <a:off x="342900" y="1276709"/>
            <a:ext cx="8458200" cy="2755645"/>
          </a:xfrm>
        </p:spPr>
        <p:txBody>
          <a:bodyPr/>
          <a:lstStyle/>
          <a:p>
            <a:r>
              <a:rPr lang="en-IN" sz="2000" dirty="0"/>
              <a:t>You start with the same cash flows as you did for the N</a:t>
            </a:r>
            <a:r>
              <a:rPr lang="en-IN" sz="100" dirty="0"/>
              <a:t> </a:t>
            </a:r>
            <a:r>
              <a:rPr lang="en-IN" sz="2000" dirty="0"/>
              <a:t>P</a:t>
            </a:r>
            <a:r>
              <a:rPr lang="en-IN" sz="100" dirty="0"/>
              <a:t> </a:t>
            </a:r>
            <a:r>
              <a:rPr lang="en-IN" sz="2000" dirty="0"/>
              <a:t>V.</a:t>
            </a:r>
          </a:p>
          <a:p>
            <a:r>
              <a:rPr lang="en-IN" sz="2000" dirty="0"/>
              <a:t>You use the IRR function:</a:t>
            </a:r>
          </a:p>
          <a:p>
            <a:pPr lvl="1"/>
            <a:r>
              <a:rPr lang="en-IN" sz="2000" dirty="0"/>
              <a:t>You first enter your range of cash flows, beginning with the initial cash flow.</a:t>
            </a:r>
          </a:p>
          <a:p>
            <a:pPr lvl="1"/>
            <a:r>
              <a:rPr lang="en-IN" sz="2000" dirty="0"/>
              <a:t>You can enter a guess, but it is not necessary.</a:t>
            </a:r>
          </a:p>
          <a:p>
            <a:pPr lvl="1"/>
            <a:r>
              <a:rPr lang="en-IN" sz="2000" dirty="0"/>
              <a:t>The default format is a whole percent—you will normally want to increase the decimal places to at least two.</a:t>
            </a:r>
          </a:p>
        </p:txBody>
      </p:sp>
      <p:graphicFrame>
        <p:nvGraphicFramePr>
          <p:cNvPr id="12" name="Table 12">
            <a:extLst>
              <a:ext uri="{FF2B5EF4-FFF2-40B4-BE49-F238E27FC236}">
                <a16:creationId xmlns:a16="http://schemas.microsoft.com/office/drawing/2014/main" id="{DBB0BD25-DCCA-4B5A-A6E0-DC2835071A30}"/>
              </a:ext>
            </a:extLst>
          </p:cNvPr>
          <p:cNvGraphicFramePr>
            <a:graphicFrameLocks noGrp="1"/>
          </p:cNvGraphicFramePr>
          <p:nvPr>
            <p:extLst>
              <p:ext uri="{D42A27DB-BD31-4B8C-83A1-F6EECF244321}">
                <p14:modId xmlns:p14="http://schemas.microsoft.com/office/powerpoint/2010/main" val="147515414"/>
              </p:ext>
            </p:extLst>
          </p:nvPr>
        </p:nvGraphicFramePr>
        <p:xfrm>
          <a:off x="1208373" y="4254398"/>
          <a:ext cx="6727253" cy="2016462"/>
        </p:xfrm>
        <a:graphic>
          <a:graphicData uri="http://schemas.openxmlformats.org/drawingml/2006/table">
            <a:tbl>
              <a:tblPr firstRow="1" bandRow="1">
                <a:tableStyleId>{5C22544A-7EE6-4342-B048-85BDC9FD1C3A}</a:tableStyleId>
              </a:tblPr>
              <a:tblGrid>
                <a:gridCol w="1874808">
                  <a:extLst>
                    <a:ext uri="{9D8B030D-6E8A-4147-A177-3AD203B41FA5}">
                      <a16:colId xmlns:a16="http://schemas.microsoft.com/office/drawing/2014/main" val="2612118394"/>
                    </a:ext>
                  </a:extLst>
                </a:gridCol>
                <a:gridCol w="1601248">
                  <a:extLst>
                    <a:ext uri="{9D8B030D-6E8A-4147-A177-3AD203B41FA5}">
                      <a16:colId xmlns:a16="http://schemas.microsoft.com/office/drawing/2014/main" val="3427096226"/>
                    </a:ext>
                  </a:extLst>
                </a:gridCol>
                <a:gridCol w="1064301">
                  <a:extLst>
                    <a:ext uri="{9D8B030D-6E8A-4147-A177-3AD203B41FA5}">
                      <a16:colId xmlns:a16="http://schemas.microsoft.com/office/drawing/2014/main" val="2985599692"/>
                    </a:ext>
                  </a:extLst>
                </a:gridCol>
                <a:gridCol w="973785">
                  <a:extLst>
                    <a:ext uri="{9D8B030D-6E8A-4147-A177-3AD203B41FA5}">
                      <a16:colId xmlns:a16="http://schemas.microsoft.com/office/drawing/2014/main" val="2182434751"/>
                    </a:ext>
                  </a:extLst>
                </a:gridCol>
                <a:gridCol w="1213111">
                  <a:extLst>
                    <a:ext uri="{9D8B030D-6E8A-4147-A177-3AD203B41FA5}">
                      <a16:colId xmlns:a16="http://schemas.microsoft.com/office/drawing/2014/main" val="3936462115"/>
                    </a:ext>
                  </a:extLst>
                </a:gridCol>
              </a:tblGrid>
              <a:tr h="285651">
                <a:tc>
                  <a:txBody>
                    <a:bodyPr/>
                    <a:lstStyle/>
                    <a:p>
                      <a:pPr algn="l" fontAlgn="b"/>
                      <a:r>
                        <a:rPr lang="en-US" sz="1600" b="1" u="none" strike="noStrike" dirty="0">
                          <a:solidFill>
                            <a:schemeClr val="tx1"/>
                          </a:solidFill>
                          <a:effectLst/>
                          <a:latin typeface="+mn-lt"/>
                          <a:cs typeface="Arial" panose="020B0604020202020204" pitchFamily="34" charset="0"/>
                        </a:rPr>
                        <a:t>Year</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0</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1</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2</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3</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483231"/>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Cash Flows</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0" u="none" strike="noStrike" dirty="0">
                          <a:solidFill>
                            <a:schemeClr val="tx1"/>
                          </a:solidFill>
                          <a:effectLst/>
                          <a:latin typeface="+mn-lt"/>
                          <a:cs typeface="Arial" panose="020B0604020202020204" pitchFamily="34" charset="0"/>
                        </a:rPr>
                        <a:t>−</a:t>
                      </a:r>
                      <a:r>
                        <a:rPr lang="en-US" sz="1600" u="none" strike="noStrike" dirty="0">
                          <a:solidFill>
                            <a:schemeClr val="tx1"/>
                          </a:solidFill>
                          <a:effectLst/>
                          <a:latin typeface="+mn-lt"/>
                          <a:cs typeface="Arial" panose="020B0604020202020204" pitchFamily="34" charset="0"/>
                        </a:rPr>
                        <a:t>$165,000</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$63,120</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$70,800</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$91,080</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8385"/>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Required Return</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.12</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8720798"/>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NPV—Incorrect</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$11,274.48 </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142023"/>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NPV—Correct</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$12,627.41 </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070536"/>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IRR</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16%</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16.13%</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6334953"/>
                  </a:ext>
                </a:extLst>
              </a:tr>
              <a:tr h="134444">
                <a:tc>
                  <a:txBody>
                    <a:bodyPr/>
                    <a:lstStyle/>
                    <a:p>
                      <a:pPr algn="l" fontAlgn="b"/>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u="none" strike="noStrike" dirty="0">
                          <a:solidFill>
                            <a:schemeClr val="tx1"/>
                          </a:solidFill>
                          <a:effectLst/>
                          <a:latin typeface="+mn-lt"/>
                          <a:cs typeface="Arial" panose="020B0604020202020204" pitchFamily="34" charset="0"/>
                        </a:rPr>
                        <a:t>Default Format</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1011538"/>
                  </a:ext>
                </a:extLst>
              </a:tr>
            </a:tbl>
          </a:graphicData>
        </a:graphic>
      </p:graphicFrame>
      <p:sp>
        <p:nvSpPr>
          <p:cNvPr id="7" name="Slide Number Placeholder 6">
            <a:extLst>
              <a:ext uri="{FF2B5EF4-FFF2-40B4-BE49-F238E27FC236}">
                <a16:creationId xmlns:a16="http://schemas.microsoft.com/office/drawing/2014/main" id="{EEDC1708-0B26-435D-9F2E-0E5B7CE21315}"/>
              </a:ext>
            </a:extLst>
          </p:cNvPr>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128180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071D-D8C8-41B6-8F6E-91C98A8D4BD2}"/>
              </a:ext>
            </a:extLst>
          </p:cNvPr>
          <p:cNvSpPr>
            <a:spLocks noGrp="1"/>
          </p:cNvSpPr>
          <p:nvPr>
            <p:ph type="title"/>
          </p:nvPr>
        </p:nvSpPr>
        <p:spPr/>
        <p:txBody>
          <a:bodyPr/>
          <a:lstStyle/>
          <a:p>
            <a:r>
              <a:rPr lang="en-US" dirty="0"/>
              <a:t>5.5 Problems with I</a:t>
            </a:r>
            <a:r>
              <a:rPr lang="en-US" sz="100" dirty="0"/>
              <a:t> </a:t>
            </a:r>
            <a:r>
              <a:rPr lang="en-US" dirty="0"/>
              <a:t>R</a:t>
            </a:r>
            <a:r>
              <a:rPr lang="en-US" sz="100" dirty="0"/>
              <a:t> </a:t>
            </a:r>
            <a:r>
              <a:rPr lang="en-US" dirty="0" err="1"/>
              <a:t>R</a:t>
            </a:r>
            <a:endParaRPr lang="en-US" dirty="0"/>
          </a:p>
        </p:txBody>
      </p:sp>
      <p:sp>
        <p:nvSpPr>
          <p:cNvPr id="3" name="Content Placeholder 2">
            <a:extLst>
              <a:ext uri="{FF2B5EF4-FFF2-40B4-BE49-F238E27FC236}">
                <a16:creationId xmlns:a16="http://schemas.microsoft.com/office/drawing/2014/main" id="{AE9E7E5C-6BBF-447B-8CB2-6054ED5BDEE8}"/>
              </a:ext>
            </a:extLst>
          </p:cNvPr>
          <p:cNvSpPr>
            <a:spLocks noGrp="1"/>
          </p:cNvSpPr>
          <p:nvPr>
            <p:ph sz="quarter" idx="11"/>
          </p:nvPr>
        </p:nvSpPr>
        <p:spPr/>
        <p:txBody>
          <a:bodyPr/>
          <a:lstStyle/>
          <a:p>
            <a:r>
              <a:rPr lang="en-IN" dirty="0"/>
              <a:t>Multiple I</a:t>
            </a:r>
            <a:r>
              <a:rPr lang="en-IN" sz="100" dirty="0"/>
              <a:t> </a:t>
            </a:r>
            <a:r>
              <a:rPr lang="en-IN" dirty="0"/>
              <a:t>R</a:t>
            </a:r>
            <a:r>
              <a:rPr lang="en-IN" sz="100" dirty="0"/>
              <a:t> </a:t>
            </a:r>
            <a:r>
              <a:rPr lang="en-IN" dirty="0" err="1"/>
              <a:t>R</a:t>
            </a:r>
            <a:r>
              <a:rPr lang="en-IN" sz="100" dirty="0"/>
              <a:t> </a:t>
            </a:r>
            <a:r>
              <a:rPr lang="en-IN" dirty="0"/>
              <a:t>s</a:t>
            </a:r>
          </a:p>
          <a:p>
            <a:r>
              <a:rPr lang="en-IN" dirty="0"/>
              <a:t>Are We Borrowing or Lending?</a:t>
            </a:r>
          </a:p>
          <a:p>
            <a:r>
              <a:rPr lang="en-IN" dirty="0"/>
              <a:t>The Scale Problem</a:t>
            </a:r>
          </a:p>
          <a:p>
            <a:r>
              <a:rPr lang="en-IN" dirty="0"/>
              <a:t>The Timing Problem</a:t>
            </a:r>
          </a:p>
        </p:txBody>
      </p:sp>
      <p:sp>
        <p:nvSpPr>
          <p:cNvPr id="6" name="Slide Number Placeholder 5">
            <a:extLst>
              <a:ext uri="{FF2B5EF4-FFF2-40B4-BE49-F238E27FC236}">
                <a16:creationId xmlns:a16="http://schemas.microsoft.com/office/drawing/2014/main" id="{6DDFE5B1-1178-4A04-8868-AA08B08D98EB}"/>
              </a:ext>
            </a:extLst>
          </p:cNvPr>
          <p:cNvSpPr>
            <a:spLocks noGrp="1"/>
          </p:cNvSpPr>
          <p:nvPr>
            <p:ph type="sldNum" sz="quarter" idx="10"/>
          </p:nvPr>
        </p:nvSpPr>
        <p:spPr/>
        <p:txBody>
          <a:bodyPr/>
          <a:lstStyle/>
          <a:p>
            <a:fld id="{68151E55-6873-49E2-B8D5-2F265E6F1973}" type="slidenum">
              <a:rPr lang="en-US" smtClean="0"/>
              <a:t>17</a:t>
            </a:fld>
            <a:endParaRPr lang="en-US" dirty="0"/>
          </a:p>
        </p:txBody>
      </p:sp>
    </p:spTree>
    <p:extLst>
      <p:ext uri="{BB962C8B-B14F-4D97-AF65-F5344CB8AC3E}">
        <p14:creationId xmlns:p14="http://schemas.microsoft.com/office/powerpoint/2010/main" val="150772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E15C-83F9-4E65-AB90-D29620822A18}"/>
              </a:ext>
            </a:extLst>
          </p:cNvPr>
          <p:cNvSpPr>
            <a:spLocks noGrp="1"/>
          </p:cNvSpPr>
          <p:nvPr>
            <p:ph type="title"/>
          </p:nvPr>
        </p:nvSpPr>
        <p:spPr/>
        <p:txBody>
          <a:bodyPr/>
          <a:lstStyle/>
          <a:p>
            <a:r>
              <a:rPr lang="en-US" sz="3400" dirty="0"/>
              <a:t>Mutually Exclusive versus Independent</a:t>
            </a:r>
          </a:p>
        </p:txBody>
      </p:sp>
      <p:sp>
        <p:nvSpPr>
          <p:cNvPr id="3" name="Content Placeholder 2">
            <a:extLst>
              <a:ext uri="{FF2B5EF4-FFF2-40B4-BE49-F238E27FC236}">
                <a16:creationId xmlns:a16="http://schemas.microsoft.com/office/drawing/2014/main" id="{769435DF-6A2C-4248-8051-EB3C74C60517}"/>
              </a:ext>
            </a:extLst>
          </p:cNvPr>
          <p:cNvSpPr>
            <a:spLocks noGrp="1"/>
          </p:cNvSpPr>
          <p:nvPr>
            <p:ph sz="quarter" idx="11"/>
          </p:nvPr>
        </p:nvSpPr>
        <p:spPr>
          <a:xfrm>
            <a:off x="342900" y="1276710"/>
            <a:ext cx="8458200" cy="1376550"/>
          </a:xfrm>
        </p:spPr>
        <p:txBody>
          <a:bodyPr/>
          <a:lstStyle/>
          <a:p>
            <a:r>
              <a:rPr lang="en-IN" dirty="0"/>
              <a:t>Independent projects: accepting or rejecting one project does not affect the decision of the other projects.</a:t>
            </a:r>
          </a:p>
          <a:p>
            <a:pPr lvl="1"/>
            <a:r>
              <a:rPr lang="en-IN" dirty="0"/>
              <a:t>Must exceed a MINIMUM acceptance criteria.</a:t>
            </a:r>
          </a:p>
        </p:txBody>
      </p:sp>
      <p:sp>
        <p:nvSpPr>
          <p:cNvPr id="13" name="Content Placeholder 12">
            <a:extLst>
              <a:ext uri="{FF2B5EF4-FFF2-40B4-BE49-F238E27FC236}">
                <a16:creationId xmlns:a16="http://schemas.microsoft.com/office/drawing/2014/main" id="{14FE0C2B-F7A6-42D0-81EF-855B2B4CDDDC}"/>
              </a:ext>
            </a:extLst>
          </p:cNvPr>
          <p:cNvSpPr>
            <a:spLocks noGrp="1"/>
          </p:cNvSpPr>
          <p:nvPr>
            <p:ph sz="quarter" idx="14"/>
          </p:nvPr>
        </p:nvSpPr>
        <p:spPr>
          <a:xfrm>
            <a:off x="342900" y="2723188"/>
            <a:ext cx="8458200" cy="1697694"/>
          </a:xfrm>
        </p:spPr>
        <p:txBody>
          <a:bodyPr/>
          <a:lstStyle/>
          <a:p>
            <a:r>
              <a:rPr lang="en-IN" dirty="0"/>
              <a:t>Mutually exclusive projects: only ONE of several potential projects can be chosen, e.g., acquiring an accounting system. </a:t>
            </a:r>
          </a:p>
          <a:p>
            <a:pPr lvl="1"/>
            <a:r>
              <a:rPr lang="en-IN" dirty="0"/>
              <a:t>RANK all alternatives, and select the best one.</a:t>
            </a:r>
          </a:p>
        </p:txBody>
      </p:sp>
      <p:sp>
        <p:nvSpPr>
          <p:cNvPr id="11" name="Slide Number Placeholder 10">
            <a:extLst>
              <a:ext uri="{FF2B5EF4-FFF2-40B4-BE49-F238E27FC236}">
                <a16:creationId xmlns:a16="http://schemas.microsoft.com/office/drawing/2014/main" id="{F86D4009-C988-4BAE-8198-DDEE89B70B12}"/>
              </a:ext>
            </a:extLst>
          </p:cNvPr>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38164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AA55-2766-4610-BA65-265794C04EF1}"/>
              </a:ext>
            </a:extLst>
          </p:cNvPr>
          <p:cNvSpPr>
            <a:spLocks noGrp="1"/>
          </p:cNvSpPr>
          <p:nvPr>
            <p:ph type="title"/>
          </p:nvPr>
        </p:nvSpPr>
        <p:spPr/>
        <p:txBody>
          <a:bodyPr/>
          <a:lstStyle/>
          <a:p>
            <a:r>
              <a:rPr lang="en-US" dirty="0"/>
              <a:t>Multiple I</a:t>
            </a:r>
            <a:r>
              <a:rPr lang="en-US" sz="100" dirty="0"/>
              <a:t> </a:t>
            </a:r>
            <a:r>
              <a:rPr lang="en-US" dirty="0"/>
              <a:t>R</a:t>
            </a:r>
            <a:r>
              <a:rPr lang="en-US" sz="100" dirty="0"/>
              <a:t> </a:t>
            </a:r>
            <a:r>
              <a:rPr lang="en-US" dirty="0" err="1"/>
              <a:t>R</a:t>
            </a:r>
            <a:r>
              <a:rPr lang="en-US" sz="100" dirty="0"/>
              <a:t> </a:t>
            </a:r>
            <a:r>
              <a:rPr lang="en-US" dirty="0"/>
              <a:t>s</a:t>
            </a:r>
          </a:p>
        </p:txBody>
      </p:sp>
      <p:sp>
        <p:nvSpPr>
          <p:cNvPr id="3" name="Content Placeholder 2">
            <a:extLst>
              <a:ext uri="{FF2B5EF4-FFF2-40B4-BE49-F238E27FC236}">
                <a16:creationId xmlns:a16="http://schemas.microsoft.com/office/drawing/2014/main" id="{A14C1259-8311-4108-8ADD-6BB6C1A93FA7}"/>
              </a:ext>
            </a:extLst>
          </p:cNvPr>
          <p:cNvSpPr>
            <a:spLocks noGrp="1"/>
          </p:cNvSpPr>
          <p:nvPr>
            <p:ph sz="quarter" idx="11"/>
          </p:nvPr>
        </p:nvSpPr>
        <p:spPr>
          <a:xfrm>
            <a:off x="342900" y="1276710"/>
            <a:ext cx="8458200" cy="447160"/>
          </a:xfrm>
        </p:spPr>
        <p:txBody>
          <a:bodyPr/>
          <a:lstStyle/>
          <a:p>
            <a:r>
              <a:rPr lang="en-IN" dirty="0"/>
              <a:t>There are two I</a:t>
            </a:r>
            <a:r>
              <a:rPr lang="en-IN" sz="100" dirty="0"/>
              <a:t> </a:t>
            </a:r>
            <a:r>
              <a:rPr lang="en-IN" dirty="0"/>
              <a:t>R</a:t>
            </a:r>
            <a:r>
              <a:rPr lang="en-IN" sz="100" dirty="0"/>
              <a:t> </a:t>
            </a:r>
            <a:r>
              <a:rPr lang="en-IN" dirty="0" err="1"/>
              <a:t>R</a:t>
            </a:r>
            <a:r>
              <a:rPr lang="en-IN" sz="100" dirty="0"/>
              <a:t> </a:t>
            </a:r>
            <a:r>
              <a:rPr lang="en-IN" dirty="0"/>
              <a:t>s for this project:</a:t>
            </a:r>
          </a:p>
        </p:txBody>
      </p:sp>
      <p:pic>
        <p:nvPicPr>
          <p:cNvPr id="10" name="Picture 9" descr="Timeline shows initial outlay of -$200 at time 0 and the cash flows of $200, $800, and -$800 for years 1, 2, and 3, respectively.">
            <a:extLst>
              <a:ext uri="{FF2B5EF4-FFF2-40B4-BE49-F238E27FC236}">
                <a16:creationId xmlns:a16="http://schemas.microsoft.com/office/drawing/2014/main" id="{5C20DBE6-669D-4C36-A95F-186D16CDF254}"/>
              </a:ext>
            </a:extLst>
          </p:cNvPr>
          <p:cNvPicPr>
            <a:picLocks noChangeAspect="1"/>
          </p:cNvPicPr>
          <p:nvPr/>
        </p:nvPicPr>
        <p:blipFill>
          <a:blip r:embed="rId3"/>
          <a:stretch>
            <a:fillRect/>
          </a:stretch>
        </p:blipFill>
        <p:spPr>
          <a:xfrm>
            <a:off x="1718150" y="2120898"/>
            <a:ext cx="3968840" cy="1237595"/>
          </a:xfrm>
          <a:prstGeom prst="rect">
            <a:avLst/>
          </a:prstGeom>
        </p:spPr>
      </p:pic>
      <p:sp>
        <p:nvSpPr>
          <p:cNvPr id="4" name="Content Placeholder 3">
            <a:extLst>
              <a:ext uri="{FF2B5EF4-FFF2-40B4-BE49-F238E27FC236}">
                <a16:creationId xmlns:a16="http://schemas.microsoft.com/office/drawing/2014/main" id="{B758BB4C-494F-4888-98B8-6199370F825D}"/>
              </a:ext>
            </a:extLst>
          </p:cNvPr>
          <p:cNvSpPr>
            <a:spLocks noGrp="1"/>
          </p:cNvSpPr>
          <p:nvPr>
            <p:ph sz="quarter" idx="14"/>
          </p:nvPr>
        </p:nvSpPr>
        <p:spPr>
          <a:xfrm>
            <a:off x="6029169" y="2149912"/>
            <a:ext cx="2505231" cy="813216"/>
          </a:xfrm>
        </p:spPr>
        <p:txBody>
          <a:bodyPr/>
          <a:lstStyle/>
          <a:p>
            <a:r>
              <a:rPr lang="en-IN" dirty="0"/>
              <a:t>Which one should we use?</a:t>
            </a:r>
          </a:p>
        </p:txBody>
      </p:sp>
      <p:pic>
        <p:nvPicPr>
          <p:cNvPr id="11" name="Picture 10" descr="Graph shows NPV on the vertical axis and the discount rate on the horizontal axis&#10;Blue line shows that there are 2 IRRs:  IRR1 = 0% and IRR2 = 100%.">
            <a:extLst>
              <a:ext uri="{FF2B5EF4-FFF2-40B4-BE49-F238E27FC236}">
                <a16:creationId xmlns:a16="http://schemas.microsoft.com/office/drawing/2014/main" id="{7A7C8CDB-1CB6-429A-83C6-A0253D03D173}"/>
              </a:ext>
            </a:extLst>
          </p:cNvPr>
          <p:cNvPicPr>
            <a:picLocks noChangeAspect="1"/>
          </p:cNvPicPr>
          <p:nvPr/>
        </p:nvPicPr>
        <p:blipFill>
          <a:blip r:embed="rId4"/>
          <a:stretch>
            <a:fillRect/>
          </a:stretch>
        </p:blipFill>
        <p:spPr>
          <a:xfrm>
            <a:off x="1826468" y="3612935"/>
            <a:ext cx="5287353" cy="2372104"/>
          </a:xfrm>
          <a:prstGeom prst="rect">
            <a:avLst/>
          </a:prstGeom>
        </p:spPr>
      </p:pic>
      <p:sp>
        <p:nvSpPr>
          <p:cNvPr id="7" name="Slide Number Placeholder 6">
            <a:extLst>
              <a:ext uri="{FF2B5EF4-FFF2-40B4-BE49-F238E27FC236}">
                <a16:creationId xmlns:a16="http://schemas.microsoft.com/office/drawing/2014/main" id="{D43103EC-E4E0-4815-B414-8F43F557DAF5}"/>
              </a:ext>
            </a:extLst>
          </p:cNvPr>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153218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F701-873F-47F6-A091-7A82A3B815B1}"/>
              </a:ext>
            </a:extLst>
          </p:cNvPr>
          <p:cNvSpPr>
            <a:spLocks noGrp="1"/>
          </p:cNvSpPr>
          <p:nvPr>
            <p:ph type="title"/>
          </p:nvPr>
        </p:nvSpPr>
        <p:spPr/>
        <p:txBody>
          <a:bodyPr/>
          <a:lstStyle/>
          <a:p>
            <a:r>
              <a:rPr lang="en-US" dirty="0"/>
              <a:t>Key Concepts and Skills</a:t>
            </a:r>
          </a:p>
        </p:txBody>
      </p:sp>
      <p:sp>
        <p:nvSpPr>
          <p:cNvPr id="3" name="Content Placeholder 2">
            <a:extLst>
              <a:ext uri="{FF2B5EF4-FFF2-40B4-BE49-F238E27FC236}">
                <a16:creationId xmlns:a16="http://schemas.microsoft.com/office/drawing/2014/main" id="{EC691EA2-1BA7-4589-B8A2-67097838FEAF}"/>
              </a:ext>
            </a:extLst>
          </p:cNvPr>
          <p:cNvSpPr>
            <a:spLocks noGrp="1"/>
          </p:cNvSpPr>
          <p:nvPr>
            <p:ph sz="quarter" idx="11"/>
          </p:nvPr>
        </p:nvSpPr>
        <p:spPr/>
        <p:txBody>
          <a:bodyPr/>
          <a:lstStyle/>
          <a:p>
            <a:pPr lvl="1"/>
            <a:r>
              <a:rPr lang="en-IN" dirty="0"/>
              <a:t>Be able to compute payback and discounted payback and understand their shortcomings.</a:t>
            </a:r>
          </a:p>
          <a:p>
            <a:pPr lvl="1"/>
            <a:r>
              <a:rPr lang="en-IN" dirty="0"/>
              <a:t>Be able to compute the internal rate of return and profitability index, understanding the strengths and weaknesses of both approaches.</a:t>
            </a:r>
          </a:p>
          <a:p>
            <a:pPr lvl="1"/>
            <a:r>
              <a:rPr lang="en-IN" dirty="0"/>
              <a:t>Be able to compute net present value and understand why it is the best decision criterion.</a:t>
            </a:r>
          </a:p>
        </p:txBody>
      </p:sp>
      <p:sp>
        <p:nvSpPr>
          <p:cNvPr id="6" name="Slide Number Placeholder 5">
            <a:extLst>
              <a:ext uri="{FF2B5EF4-FFF2-40B4-BE49-F238E27FC236}">
                <a16:creationId xmlns:a16="http://schemas.microsoft.com/office/drawing/2014/main" id="{933FDB3A-104A-4AAC-B6D3-BA3CAE32A788}"/>
              </a:ext>
            </a:extLst>
          </p:cNvPr>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122003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76A2-2346-424A-A0BD-EA643DB4CA52}"/>
              </a:ext>
            </a:extLst>
          </p:cNvPr>
          <p:cNvSpPr>
            <a:spLocks noGrp="1"/>
          </p:cNvSpPr>
          <p:nvPr>
            <p:ph type="title"/>
          </p:nvPr>
        </p:nvSpPr>
        <p:spPr/>
        <p:txBody>
          <a:bodyPr/>
          <a:lstStyle/>
          <a:p>
            <a:r>
              <a:rPr lang="en-US" dirty="0"/>
              <a:t>Modified I</a:t>
            </a:r>
            <a:r>
              <a:rPr lang="en-US" sz="100" dirty="0"/>
              <a:t> </a:t>
            </a:r>
            <a:r>
              <a:rPr lang="en-US" dirty="0"/>
              <a:t>R</a:t>
            </a:r>
            <a:r>
              <a:rPr lang="en-US" sz="100" dirty="0"/>
              <a:t> </a:t>
            </a:r>
            <a:r>
              <a:rPr lang="en-US" dirty="0" err="1"/>
              <a:t>R</a:t>
            </a:r>
            <a:endParaRPr lang="en-US" dirty="0"/>
          </a:p>
        </p:txBody>
      </p:sp>
      <p:sp>
        <p:nvSpPr>
          <p:cNvPr id="3" name="Content Placeholder 2">
            <a:extLst>
              <a:ext uri="{FF2B5EF4-FFF2-40B4-BE49-F238E27FC236}">
                <a16:creationId xmlns:a16="http://schemas.microsoft.com/office/drawing/2014/main" id="{A64FCD10-FE41-494B-ACC5-0EBE475E62B1}"/>
              </a:ext>
            </a:extLst>
          </p:cNvPr>
          <p:cNvSpPr>
            <a:spLocks noGrp="1"/>
          </p:cNvSpPr>
          <p:nvPr>
            <p:ph sz="quarter" idx="11"/>
          </p:nvPr>
        </p:nvSpPr>
        <p:spPr/>
        <p:txBody>
          <a:bodyPr/>
          <a:lstStyle/>
          <a:p>
            <a:r>
              <a:rPr lang="en-IN" dirty="0"/>
              <a:t>Calculate the net present value of all cash outflows using the borrowing rate.</a:t>
            </a:r>
          </a:p>
          <a:p>
            <a:r>
              <a:rPr lang="en-IN" dirty="0"/>
              <a:t>Calculate the net future value of all cash inflows using the investing rate.</a:t>
            </a:r>
          </a:p>
          <a:p>
            <a:r>
              <a:rPr lang="en-IN" dirty="0"/>
              <a:t>Find the rate of return that equates these values.</a:t>
            </a:r>
          </a:p>
          <a:p>
            <a:r>
              <a:rPr lang="en-IN" dirty="0"/>
              <a:t>Benefits: single answer and specific rates for borrowing and reinvestment</a:t>
            </a:r>
          </a:p>
        </p:txBody>
      </p:sp>
      <p:sp>
        <p:nvSpPr>
          <p:cNvPr id="6" name="Slide Number Placeholder 5">
            <a:extLst>
              <a:ext uri="{FF2B5EF4-FFF2-40B4-BE49-F238E27FC236}">
                <a16:creationId xmlns:a16="http://schemas.microsoft.com/office/drawing/2014/main" id="{297F5BD2-89DB-4324-9DF8-74F7D6CD61F3}"/>
              </a:ext>
            </a:extLst>
          </p:cNvPr>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64496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DCAE-5D8C-4866-A6FD-90A66DC2EA0B}"/>
              </a:ext>
            </a:extLst>
          </p:cNvPr>
          <p:cNvSpPr>
            <a:spLocks noGrp="1"/>
          </p:cNvSpPr>
          <p:nvPr>
            <p:ph type="title"/>
          </p:nvPr>
        </p:nvSpPr>
        <p:spPr/>
        <p:txBody>
          <a:bodyPr/>
          <a:lstStyle/>
          <a:p>
            <a:r>
              <a:rPr lang="en-US" dirty="0"/>
              <a:t>The Scale Problem</a:t>
            </a:r>
          </a:p>
        </p:txBody>
      </p:sp>
      <p:sp>
        <p:nvSpPr>
          <p:cNvPr id="3" name="Content Placeholder 2">
            <a:extLst>
              <a:ext uri="{FF2B5EF4-FFF2-40B4-BE49-F238E27FC236}">
                <a16:creationId xmlns:a16="http://schemas.microsoft.com/office/drawing/2014/main" id="{907FE81A-3BE8-4DF1-ACE1-AC345B94001C}"/>
              </a:ext>
            </a:extLst>
          </p:cNvPr>
          <p:cNvSpPr>
            <a:spLocks noGrp="1"/>
          </p:cNvSpPr>
          <p:nvPr>
            <p:ph sz="quarter" idx="11"/>
          </p:nvPr>
        </p:nvSpPr>
        <p:spPr/>
        <p:txBody>
          <a:bodyPr/>
          <a:lstStyle/>
          <a:p>
            <a:r>
              <a:rPr lang="en-IN" dirty="0"/>
              <a:t>Would you rather make 100 percent or 50 percent on your investments?</a:t>
            </a:r>
          </a:p>
          <a:p>
            <a:r>
              <a:rPr lang="en-IN" dirty="0"/>
              <a:t>What if the 100 percent return is on a $1 investment, while the 50 percent return is on a $1,000 investment?</a:t>
            </a:r>
          </a:p>
        </p:txBody>
      </p:sp>
      <p:sp>
        <p:nvSpPr>
          <p:cNvPr id="6" name="Slide Number Placeholder 5">
            <a:extLst>
              <a:ext uri="{FF2B5EF4-FFF2-40B4-BE49-F238E27FC236}">
                <a16:creationId xmlns:a16="http://schemas.microsoft.com/office/drawing/2014/main" id="{CD35FA87-5CEA-4ABC-9E51-0F2588CC343E}"/>
              </a:ext>
            </a:extLst>
          </p:cNvPr>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279579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62A5-B7A1-4B3D-B972-92AE9EE06133}"/>
              </a:ext>
            </a:extLst>
          </p:cNvPr>
          <p:cNvSpPr>
            <a:spLocks noGrp="1"/>
          </p:cNvSpPr>
          <p:nvPr>
            <p:ph type="title"/>
          </p:nvPr>
        </p:nvSpPr>
        <p:spPr/>
        <p:txBody>
          <a:bodyPr/>
          <a:lstStyle/>
          <a:p>
            <a:r>
              <a:rPr lang="en-US" dirty="0"/>
              <a:t>The Timing Problem - I</a:t>
            </a:r>
          </a:p>
        </p:txBody>
      </p:sp>
      <p:pic>
        <p:nvPicPr>
          <p:cNvPr id="7" name="Picture 6" descr="Timeline shows cash flows for Project A and Project B. Project A cash flows are $10,000 year 1, $1,000 year 2, and $1,000 year 3. Project B's are $1,000, $1,000, and $12,000, respectively.">
            <a:extLst>
              <a:ext uri="{FF2B5EF4-FFF2-40B4-BE49-F238E27FC236}">
                <a16:creationId xmlns:a16="http://schemas.microsoft.com/office/drawing/2014/main" id="{35598B98-8D3F-42E4-BCC7-F5B3AADA9FB9}"/>
              </a:ext>
            </a:extLst>
          </p:cNvPr>
          <p:cNvPicPr>
            <a:picLocks noChangeAspect="1"/>
          </p:cNvPicPr>
          <p:nvPr/>
        </p:nvPicPr>
        <p:blipFill>
          <a:blip r:embed="rId3"/>
          <a:stretch>
            <a:fillRect/>
          </a:stretch>
        </p:blipFill>
        <p:spPr>
          <a:xfrm>
            <a:off x="1252162" y="1784085"/>
            <a:ext cx="6639674" cy="3979370"/>
          </a:xfrm>
          <a:prstGeom prst="rect">
            <a:avLst/>
          </a:prstGeom>
        </p:spPr>
      </p:pic>
      <p:sp>
        <p:nvSpPr>
          <p:cNvPr id="6" name="Slide Number Placeholder 5">
            <a:extLst>
              <a:ext uri="{FF2B5EF4-FFF2-40B4-BE49-F238E27FC236}">
                <a16:creationId xmlns:a16="http://schemas.microsoft.com/office/drawing/2014/main" id="{DB1B3E27-FD94-4E24-8590-AE9926C747D2}"/>
              </a:ext>
            </a:extLst>
          </p:cNvPr>
          <p:cNvSpPr>
            <a:spLocks noGrp="1"/>
          </p:cNvSpPr>
          <p:nvPr>
            <p:ph type="sldNum" sz="quarter" idx="10"/>
          </p:nvPr>
        </p:nvSpPr>
        <p:spPr/>
        <p:txBody>
          <a:bodyPr/>
          <a:lstStyle/>
          <a:p>
            <a:fld id="{68151E55-6873-49E2-B8D5-2F265E6F1973}" type="slidenum">
              <a:rPr lang="en-US" smtClean="0"/>
              <a:t>22</a:t>
            </a:fld>
            <a:endParaRPr lang="en-US" dirty="0"/>
          </a:p>
        </p:txBody>
      </p:sp>
    </p:spTree>
    <p:extLst>
      <p:ext uri="{BB962C8B-B14F-4D97-AF65-F5344CB8AC3E}">
        <p14:creationId xmlns:p14="http://schemas.microsoft.com/office/powerpoint/2010/main" val="3583803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A094-BFFB-4AFC-8995-BD413DC6FECC}"/>
              </a:ext>
            </a:extLst>
          </p:cNvPr>
          <p:cNvSpPr>
            <a:spLocks noGrp="1"/>
          </p:cNvSpPr>
          <p:nvPr>
            <p:ph type="title"/>
          </p:nvPr>
        </p:nvSpPr>
        <p:spPr/>
        <p:txBody>
          <a:bodyPr/>
          <a:lstStyle/>
          <a:p>
            <a:r>
              <a:rPr lang="en-US" dirty="0"/>
              <a:t>The Timing Problem - II</a:t>
            </a:r>
          </a:p>
        </p:txBody>
      </p:sp>
      <p:pic>
        <p:nvPicPr>
          <p:cNvPr id="7" name="Picture 6" descr="Line graph showing the NPV and IRR for two mutually exclusive project: A and B.">
            <a:extLst>
              <a:ext uri="{FF2B5EF4-FFF2-40B4-BE49-F238E27FC236}">
                <a16:creationId xmlns:a16="http://schemas.microsoft.com/office/drawing/2014/main" id="{6E258C5B-5AD9-4B0A-90A7-F1ED8A8CC401}"/>
              </a:ext>
            </a:extLst>
          </p:cNvPr>
          <p:cNvPicPr>
            <a:picLocks noChangeAspect="1"/>
          </p:cNvPicPr>
          <p:nvPr/>
        </p:nvPicPr>
        <p:blipFill>
          <a:blip r:embed="rId3"/>
          <a:stretch>
            <a:fillRect/>
          </a:stretch>
        </p:blipFill>
        <p:spPr>
          <a:xfrm>
            <a:off x="1157943" y="1594758"/>
            <a:ext cx="6828112" cy="3968285"/>
          </a:xfrm>
          <a:prstGeom prst="rect">
            <a:avLst/>
          </a:prstGeom>
        </p:spPr>
      </p:pic>
      <p:sp>
        <p:nvSpPr>
          <p:cNvPr id="4" name="Text Placeholder 3">
            <a:extLst>
              <a:ext uri="{FF2B5EF4-FFF2-40B4-BE49-F238E27FC236}">
                <a16:creationId xmlns:a16="http://schemas.microsoft.com/office/drawing/2014/main" id="{7D15007E-BFBC-4EF8-9D82-8FBFFDC3D168}"/>
              </a:ext>
            </a:extLst>
          </p:cNvPr>
          <p:cNvSpPr>
            <a:spLocks noGrp="1"/>
          </p:cNvSpPr>
          <p:nvPr>
            <p:ph type="body" sz="quarter" idx="14"/>
          </p:nvPr>
        </p:nvSpPr>
        <p:spPr/>
        <p:txBody>
          <a:bodyPr/>
          <a:lstStyle/>
          <a:p>
            <a:r>
              <a:rPr lang="en-IN" sz="1200" dirty="0">
                <a:hlinkClick r:id="rId4" action="ppaction://hlinksldjump"/>
              </a:rPr>
              <a:t>Access the text alternative for slide images</a:t>
            </a:r>
          </a:p>
        </p:txBody>
      </p:sp>
      <p:sp>
        <p:nvSpPr>
          <p:cNvPr id="6" name="Slide Number Placeholder 5">
            <a:extLst>
              <a:ext uri="{FF2B5EF4-FFF2-40B4-BE49-F238E27FC236}">
                <a16:creationId xmlns:a16="http://schemas.microsoft.com/office/drawing/2014/main" id="{7F11FF64-ADE5-4600-BA43-3F6B16C0F3FD}"/>
              </a:ext>
            </a:extLst>
          </p:cNvPr>
          <p:cNvSpPr>
            <a:spLocks noGrp="1"/>
          </p:cNvSpPr>
          <p:nvPr>
            <p:ph type="sldNum" sz="quarter" idx="10"/>
          </p:nvPr>
        </p:nvSpPr>
        <p:spPr/>
        <p:txBody>
          <a:bodyPr/>
          <a:lstStyle/>
          <a:p>
            <a:fld id="{68151E55-6873-49E2-B8D5-2F265E6F1973}" type="slidenum">
              <a:rPr lang="en-US" smtClean="0"/>
              <a:t>23</a:t>
            </a:fld>
            <a:endParaRPr lang="en-US" dirty="0"/>
          </a:p>
        </p:txBody>
      </p:sp>
    </p:spTree>
    <p:extLst>
      <p:ext uri="{BB962C8B-B14F-4D97-AF65-F5344CB8AC3E}">
        <p14:creationId xmlns:p14="http://schemas.microsoft.com/office/powerpoint/2010/main" val="9783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4C59-B89E-4E08-8205-3FB71B7EB7F0}"/>
              </a:ext>
            </a:extLst>
          </p:cNvPr>
          <p:cNvSpPr>
            <a:spLocks noGrp="1"/>
          </p:cNvSpPr>
          <p:nvPr>
            <p:ph type="title"/>
          </p:nvPr>
        </p:nvSpPr>
        <p:spPr/>
        <p:txBody>
          <a:bodyPr/>
          <a:lstStyle/>
          <a:p>
            <a:r>
              <a:rPr lang="en-US" dirty="0"/>
              <a:t>Calculating the Crossover Rate</a:t>
            </a:r>
          </a:p>
        </p:txBody>
      </p:sp>
      <p:sp>
        <p:nvSpPr>
          <p:cNvPr id="3" name="Content Placeholder 2">
            <a:extLst>
              <a:ext uri="{FF2B5EF4-FFF2-40B4-BE49-F238E27FC236}">
                <a16:creationId xmlns:a16="http://schemas.microsoft.com/office/drawing/2014/main" id="{6255857E-F017-4593-9F69-0CC0E9AA6CEF}"/>
              </a:ext>
            </a:extLst>
          </p:cNvPr>
          <p:cNvSpPr>
            <a:spLocks noGrp="1"/>
          </p:cNvSpPr>
          <p:nvPr>
            <p:ph sz="quarter" idx="11"/>
          </p:nvPr>
        </p:nvSpPr>
        <p:spPr>
          <a:xfrm>
            <a:off x="342900" y="1276710"/>
            <a:ext cx="8458200" cy="462150"/>
          </a:xfrm>
        </p:spPr>
        <p:txBody>
          <a:bodyPr/>
          <a:lstStyle/>
          <a:p>
            <a:r>
              <a:rPr lang="en-IN" dirty="0"/>
              <a:t>Compute the I</a:t>
            </a:r>
            <a:r>
              <a:rPr lang="en-IN" sz="100" dirty="0"/>
              <a:t> </a:t>
            </a:r>
            <a:r>
              <a:rPr lang="en-IN" dirty="0"/>
              <a:t>R</a:t>
            </a:r>
            <a:r>
              <a:rPr lang="en-IN" sz="100" dirty="0"/>
              <a:t> </a:t>
            </a:r>
            <a:r>
              <a:rPr lang="en-IN" dirty="0" err="1"/>
              <a:t>R</a:t>
            </a:r>
            <a:r>
              <a:rPr lang="en-IN" dirty="0"/>
              <a:t> for either Project A minus B or B minus A</a:t>
            </a:r>
          </a:p>
        </p:txBody>
      </p:sp>
      <p:graphicFrame>
        <p:nvGraphicFramePr>
          <p:cNvPr id="7" name="Table 7">
            <a:extLst>
              <a:ext uri="{FF2B5EF4-FFF2-40B4-BE49-F238E27FC236}">
                <a16:creationId xmlns:a16="http://schemas.microsoft.com/office/drawing/2014/main" id="{747E3A5D-093A-4A61-9DF6-D6B31EE0C8DA}"/>
              </a:ext>
            </a:extLst>
          </p:cNvPr>
          <p:cNvGraphicFramePr>
            <a:graphicFrameLocks noGrp="1"/>
          </p:cNvGraphicFramePr>
          <p:nvPr>
            <p:extLst>
              <p:ext uri="{D42A27DB-BD31-4B8C-83A1-F6EECF244321}">
                <p14:modId xmlns:p14="http://schemas.microsoft.com/office/powerpoint/2010/main" val="3202673885"/>
              </p:ext>
            </p:extLst>
          </p:nvPr>
        </p:nvGraphicFramePr>
        <p:xfrm>
          <a:off x="1524000" y="1930959"/>
          <a:ext cx="6096000" cy="181766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59845967"/>
                    </a:ext>
                  </a:extLst>
                </a:gridCol>
                <a:gridCol w="1219200">
                  <a:extLst>
                    <a:ext uri="{9D8B030D-6E8A-4147-A177-3AD203B41FA5}">
                      <a16:colId xmlns:a16="http://schemas.microsoft.com/office/drawing/2014/main" val="4180521630"/>
                    </a:ext>
                  </a:extLst>
                </a:gridCol>
                <a:gridCol w="1219200">
                  <a:extLst>
                    <a:ext uri="{9D8B030D-6E8A-4147-A177-3AD203B41FA5}">
                      <a16:colId xmlns:a16="http://schemas.microsoft.com/office/drawing/2014/main" val="3758993024"/>
                    </a:ext>
                  </a:extLst>
                </a:gridCol>
                <a:gridCol w="1219200">
                  <a:extLst>
                    <a:ext uri="{9D8B030D-6E8A-4147-A177-3AD203B41FA5}">
                      <a16:colId xmlns:a16="http://schemas.microsoft.com/office/drawing/2014/main" val="3993531718"/>
                    </a:ext>
                  </a:extLst>
                </a:gridCol>
                <a:gridCol w="1219200">
                  <a:extLst>
                    <a:ext uri="{9D8B030D-6E8A-4147-A177-3AD203B41FA5}">
                      <a16:colId xmlns:a16="http://schemas.microsoft.com/office/drawing/2014/main" val="3278873401"/>
                    </a:ext>
                  </a:extLst>
                </a:gridCol>
              </a:tblGrid>
              <a:tr h="363533">
                <a:tc>
                  <a:txBody>
                    <a:bodyPr/>
                    <a:lstStyle/>
                    <a:p>
                      <a:pPr algn="ctr"/>
                      <a:r>
                        <a:rPr lang="en-US" sz="1400" b="1" dirty="0">
                          <a:solidFill>
                            <a:schemeClr val="tx1"/>
                          </a:solidFill>
                          <a:latin typeface="+mn-lt"/>
                          <a:cs typeface="Arial" panose="020B0604020202020204" pitchFamily="34" charset="0"/>
                        </a:rPr>
                        <a:t>Year</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latin typeface="+mn-lt"/>
                          <a:cs typeface="Arial" panose="020B0604020202020204" pitchFamily="34" charset="0"/>
                        </a:rPr>
                        <a:t>Project A</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latin typeface="+mn-lt"/>
                          <a:cs typeface="Arial" panose="020B0604020202020204" pitchFamily="34" charset="0"/>
                        </a:rPr>
                        <a:t>Project B</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latin typeface="+mn-lt"/>
                          <a:cs typeface="Arial" panose="020B0604020202020204" pitchFamily="34" charset="0"/>
                        </a:rPr>
                        <a:t>Project A-B</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latin typeface="+mn-lt"/>
                          <a:cs typeface="Arial" panose="020B0604020202020204" pitchFamily="34" charset="0"/>
                        </a:rPr>
                        <a:t>Project B-A</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99797"/>
                  </a:ext>
                </a:extLst>
              </a:tr>
              <a:tr h="363533">
                <a:tc>
                  <a:txBody>
                    <a:bodyPr/>
                    <a:lstStyle/>
                    <a:p>
                      <a:pPr algn="r"/>
                      <a:r>
                        <a:rPr lang="en-US" sz="140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649116"/>
                  </a:ext>
                </a:extLst>
              </a:tr>
              <a:tr h="363533">
                <a:tc>
                  <a:txBody>
                    <a:bodyPr/>
                    <a:lstStyle/>
                    <a:p>
                      <a:pPr algn="r"/>
                      <a:r>
                        <a:rPr lang="en-US" sz="1400" dirty="0">
                          <a:solidFill>
                            <a:schemeClr val="tx1"/>
                          </a:solidFill>
                          <a:latin typeface="+mn-lt"/>
                          <a:cs typeface="Arial" panose="020B0604020202020204" pitchFamily="34" charset="0"/>
                        </a:rPr>
                        <a:t>1</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9,000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−9,000,00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1384311"/>
                  </a:ext>
                </a:extLst>
              </a:tr>
              <a:tr h="363533">
                <a:tc>
                  <a:txBody>
                    <a:bodyPr/>
                    <a:lstStyle/>
                    <a:p>
                      <a:pPr algn="r"/>
                      <a:r>
                        <a:rPr lang="en-US" sz="1400" dirty="0">
                          <a:solidFill>
                            <a:schemeClr val="tx1"/>
                          </a:solidFill>
                          <a:latin typeface="+mn-lt"/>
                          <a:cs typeface="Arial" panose="020B0604020202020204" pitchFamily="34" charset="0"/>
                        </a:rPr>
                        <a:t>2</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551677"/>
                  </a:ext>
                </a:extLst>
              </a:tr>
              <a:tr h="363533">
                <a:tc>
                  <a:txBody>
                    <a:bodyPr/>
                    <a:lstStyle/>
                    <a:p>
                      <a:pPr algn="r"/>
                      <a:r>
                        <a:rPr lang="en-US" sz="1400" dirty="0">
                          <a:solidFill>
                            <a:schemeClr val="tx1"/>
                          </a:solidFill>
                          <a:latin typeface="+mn-lt"/>
                          <a:cs typeface="Arial" panose="020B0604020202020204" pitchFamily="34" charset="0"/>
                        </a:rPr>
                        <a:t>3</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12,000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−11,000,00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5906780"/>
                  </a:ext>
                </a:extLst>
              </a:tr>
            </a:tbl>
          </a:graphicData>
        </a:graphic>
      </p:graphicFrame>
      <p:pic>
        <p:nvPicPr>
          <p:cNvPr id="9" name="Picture 8" descr="Graph shows NPV on vertical axis and discount rate on horizontal axis.">
            <a:extLst>
              <a:ext uri="{FF2B5EF4-FFF2-40B4-BE49-F238E27FC236}">
                <a16:creationId xmlns:a16="http://schemas.microsoft.com/office/drawing/2014/main" id="{208813C7-85E0-45CF-AA11-B6CA5D296B5E}"/>
              </a:ext>
            </a:extLst>
          </p:cNvPr>
          <p:cNvPicPr>
            <a:picLocks noChangeAspect="1"/>
          </p:cNvPicPr>
          <p:nvPr/>
        </p:nvPicPr>
        <p:blipFill>
          <a:blip r:embed="rId3"/>
          <a:stretch>
            <a:fillRect/>
          </a:stretch>
        </p:blipFill>
        <p:spPr>
          <a:xfrm>
            <a:off x="2017000" y="3947660"/>
            <a:ext cx="5109999" cy="2050651"/>
          </a:xfrm>
          <a:prstGeom prst="rect">
            <a:avLst/>
          </a:prstGeom>
        </p:spPr>
      </p:pic>
      <p:sp>
        <p:nvSpPr>
          <p:cNvPr id="4" name="Text Placeholder 3">
            <a:extLst>
              <a:ext uri="{FF2B5EF4-FFF2-40B4-BE49-F238E27FC236}">
                <a16:creationId xmlns:a16="http://schemas.microsoft.com/office/drawing/2014/main" id="{480150AE-EE53-4AD9-9BCD-6BF85AA785B1}"/>
              </a:ext>
            </a:extLst>
          </p:cNvPr>
          <p:cNvSpPr>
            <a:spLocks noGrp="1"/>
          </p:cNvSpPr>
          <p:nvPr>
            <p:ph type="body" sz="quarter" idx="14"/>
          </p:nvPr>
        </p:nvSpPr>
        <p:spPr/>
        <p:txBody>
          <a:bodyPr/>
          <a:lstStyle/>
          <a:p>
            <a:r>
              <a:rPr lang="en-IN" sz="1200" dirty="0">
                <a:hlinkClick r:id="rId4" action="ppaction://hlinksldjump"/>
              </a:rPr>
              <a:t>Access the text alternative for slide images</a:t>
            </a:r>
          </a:p>
        </p:txBody>
      </p:sp>
      <p:sp>
        <p:nvSpPr>
          <p:cNvPr id="6" name="Slide Number Placeholder 5">
            <a:extLst>
              <a:ext uri="{FF2B5EF4-FFF2-40B4-BE49-F238E27FC236}">
                <a16:creationId xmlns:a16="http://schemas.microsoft.com/office/drawing/2014/main" id="{D19EAB25-F815-4412-B2F7-B2FAF40372BE}"/>
              </a:ext>
            </a:extLst>
          </p:cNvPr>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305392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D806-C5FB-44DA-B8D6-47A646B42FE7}"/>
              </a:ext>
            </a:extLst>
          </p:cNvPr>
          <p:cNvSpPr>
            <a:spLocks noGrp="1"/>
          </p:cNvSpPr>
          <p:nvPr>
            <p:ph type="title"/>
          </p:nvPr>
        </p:nvSpPr>
        <p:spPr>
          <a:xfrm>
            <a:off x="342900" y="233546"/>
            <a:ext cx="8458200" cy="821119"/>
          </a:xfrm>
        </p:spPr>
        <p:txBody>
          <a:bodyPr/>
          <a:lstStyle/>
          <a:p>
            <a:r>
              <a:rPr lang="en-US" dirty="0"/>
              <a:t>N</a:t>
            </a:r>
            <a:r>
              <a:rPr lang="en-US" sz="100" dirty="0"/>
              <a:t> </a:t>
            </a:r>
            <a:r>
              <a:rPr lang="en-US" dirty="0"/>
              <a:t>P</a:t>
            </a:r>
            <a:r>
              <a:rPr lang="en-US" sz="100" dirty="0"/>
              <a:t> </a:t>
            </a:r>
            <a:r>
              <a:rPr lang="en-US" dirty="0"/>
              <a:t>V versus I</a:t>
            </a:r>
            <a:r>
              <a:rPr lang="en-US" sz="100" dirty="0"/>
              <a:t> </a:t>
            </a:r>
            <a:r>
              <a:rPr lang="en-US" dirty="0"/>
              <a:t>R</a:t>
            </a:r>
            <a:r>
              <a:rPr lang="en-US" sz="100" dirty="0"/>
              <a:t> </a:t>
            </a:r>
            <a:r>
              <a:rPr lang="en-US" dirty="0" err="1"/>
              <a:t>R</a:t>
            </a:r>
            <a:endParaRPr lang="en-US" dirty="0"/>
          </a:p>
        </p:txBody>
      </p:sp>
      <p:sp>
        <p:nvSpPr>
          <p:cNvPr id="3" name="Content Placeholder 2">
            <a:extLst>
              <a:ext uri="{FF2B5EF4-FFF2-40B4-BE49-F238E27FC236}">
                <a16:creationId xmlns:a16="http://schemas.microsoft.com/office/drawing/2014/main" id="{B1A9E375-B13F-4056-A1A1-58445B0A78ED}"/>
              </a:ext>
            </a:extLst>
          </p:cNvPr>
          <p:cNvSpPr>
            <a:spLocks noGrp="1"/>
          </p:cNvSpPr>
          <p:nvPr>
            <p:ph sz="quarter" idx="11"/>
          </p:nvPr>
        </p:nvSpPr>
        <p:spPr>
          <a:xfrm>
            <a:off x="342900" y="1276709"/>
            <a:ext cx="8458200" cy="4971691"/>
          </a:xfrm>
        </p:spPr>
        <p:txBody>
          <a:bodyPr/>
          <a:lstStyle/>
          <a:p>
            <a:r>
              <a:rPr lang="en-IN" dirty="0"/>
              <a:t>NPV and IRR will generally give the same decision.</a:t>
            </a:r>
          </a:p>
          <a:p>
            <a:r>
              <a:rPr lang="en-IN" dirty="0"/>
              <a:t>Exceptions:</a:t>
            </a:r>
          </a:p>
          <a:p>
            <a:r>
              <a:rPr lang="en-IN" dirty="0"/>
              <a:t>Nonconventional cash flows—cash flow signs change more than once.</a:t>
            </a:r>
          </a:p>
          <a:p>
            <a:r>
              <a:rPr lang="en-IN" dirty="0"/>
              <a:t>Mutually exclusive projects.</a:t>
            </a:r>
          </a:p>
          <a:p>
            <a:pPr lvl="1"/>
            <a:r>
              <a:rPr lang="en-IN" dirty="0"/>
              <a:t>Initial investments are substantially different.</a:t>
            </a:r>
          </a:p>
          <a:p>
            <a:pPr lvl="1"/>
            <a:r>
              <a:rPr lang="en-IN" dirty="0"/>
              <a:t>Timing of cash flows is substantially different.</a:t>
            </a:r>
          </a:p>
        </p:txBody>
      </p:sp>
      <p:sp>
        <p:nvSpPr>
          <p:cNvPr id="6" name="Slide Number Placeholder 5">
            <a:extLst>
              <a:ext uri="{FF2B5EF4-FFF2-40B4-BE49-F238E27FC236}">
                <a16:creationId xmlns:a16="http://schemas.microsoft.com/office/drawing/2014/main" id="{A29428C1-04B2-4059-A78F-641C680A4565}"/>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25</a:t>
            </a:fld>
            <a:endParaRPr lang="en-US" dirty="0"/>
          </a:p>
        </p:txBody>
      </p:sp>
    </p:spTree>
    <p:extLst>
      <p:ext uri="{BB962C8B-B14F-4D97-AF65-F5344CB8AC3E}">
        <p14:creationId xmlns:p14="http://schemas.microsoft.com/office/powerpoint/2010/main" val="298755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D508-99A6-46F2-A1F5-252104A4A326}"/>
              </a:ext>
            </a:extLst>
          </p:cNvPr>
          <p:cNvSpPr>
            <a:spLocks noGrp="1"/>
          </p:cNvSpPr>
          <p:nvPr>
            <p:ph type="title"/>
          </p:nvPr>
        </p:nvSpPr>
        <p:spPr/>
        <p:txBody>
          <a:bodyPr/>
          <a:lstStyle/>
          <a:p>
            <a:r>
              <a:rPr lang="en-US" dirty="0"/>
              <a:t>5.6 The Profitability Index</a:t>
            </a:r>
          </a:p>
        </p:txBody>
      </p:sp>
      <p:graphicFrame>
        <p:nvGraphicFramePr>
          <p:cNvPr id="8" name="Object 7">
            <a:extLst>
              <a:ext uri="{FF2B5EF4-FFF2-40B4-BE49-F238E27FC236}">
                <a16:creationId xmlns:a16="http://schemas.microsoft.com/office/drawing/2014/main" id="{F5FA9E8E-AAFF-4707-9248-5DB017064CD6}"/>
              </a:ext>
            </a:extLst>
          </p:cNvPr>
          <p:cNvGraphicFramePr>
            <a:graphicFrameLocks noChangeAspect="1"/>
          </p:cNvGraphicFramePr>
          <p:nvPr>
            <p:extLst>
              <p:ext uri="{D42A27DB-BD31-4B8C-83A1-F6EECF244321}">
                <p14:modId xmlns:p14="http://schemas.microsoft.com/office/powerpoint/2010/main" val="4109446912"/>
              </p:ext>
            </p:extLst>
          </p:nvPr>
        </p:nvGraphicFramePr>
        <p:xfrm>
          <a:off x="1914305" y="1791883"/>
          <a:ext cx="5765095" cy="647764"/>
        </p:xfrm>
        <a:graphic>
          <a:graphicData uri="http://schemas.openxmlformats.org/presentationml/2006/ole">
            <mc:AlternateContent xmlns:mc="http://schemas.openxmlformats.org/markup-compatibility/2006">
              <mc:Choice xmlns:v="urn:schemas-microsoft-com:vml" Requires="v">
                <p:oleObj spid="_x0000_s2081" name="Equation" r:id="rId3" imgW="5651280" imgH="634680" progId="Equation.DSMT4">
                  <p:embed/>
                </p:oleObj>
              </mc:Choice>
              <mc:Fallback>
                <p:oleObj name="Equation" r:id="rId3" imgW="5651280" imgH="634680" progId="Equation.DSMT4">
                  <p:embed/>
                  <p:pic>
                    <p:nvPicPr>
                      <p:cNvPr id="0" name=""/>
                      <p:cNvPicPr/>
                      <p:nvPr/>
                    </p:nvPicPr>
                    <p:blipFill>
                      <a:blip r:embed="rId4"/>
                      <a:stretch>
                        <a:fillRect/>
                      </a:stretch>
                    </p:blipFill>
                    <p:spPr>
                      <a:xfrm>
                        <a:off x="1914305" y="1791883"/>
                        <a:ext cx="5765095" cy="647764"/>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0BFDDB9-B702-4B20-B785-EEED3DD42B86}"/>
              </a:ext>
            </a:extLst>
          </p:cNvPr>
          <p:cNvSpPr>
            <a:spLocks noGrp="1"/>
          </p:cNvSpPr>
          <p:nvPr>
            <p:ph sz="quarter" idx="11"/>
          </p:nvPr>
        </p:nvSpPr>
        <p:spPr>
          <a:xfrm>
            <a:off x="342900" y="3045546"/>
            <a:ext cx="4453952" cy="1016786"/>
          </a:xfrm>
        </p:spPr>
        <p:txBody>
          <a:bodyPr/>
          <a:lstStyle/>
          <a:p>
            <a:r>
              <a:rPr lang="en-IN" dirty="0"/>
              <a:t>Minimum Acceptance Criteria:</a:t>
            </a:r>
          </a:p>
          <a:p>
            <a:pPr lvl="1"/>
            <a:r>
              <a:rPr lang="en-IN" dirty="0"/>
              <a:t>Accept if PI &gt; 1</a:t>
            </a:r>
          </a:p>
        </p:txBody>
      </p:sp>
      <p:sp>
        <p:nvSpPr>
          <p:cNvPr id="4" name="Content Placeholder 3">
            <a:extLst>
              <a:ext uri="{FF2B5EF4-FFF2-40B4-BE49-F238E27FC236}">
                <a16:creationId xmlns:a16="http://schemas.microsoft.com/office/drawing/2014/main" id="{2F0332F5-922E-4867-8C8D-88A85248FEF2}"/>
              </a:ext>
            </a:extLst>
          </p:cNvPr>
          <p:cNvSpPr>
            <a:spLocks noGrp="1"/>
          </p:cNvSpPr>
          <p:nvPr>
            <p:ph sz="quarter" idx="14"/>
          </p:nvPr>
        </p:nvSpPr>
        <p:spPr>
          <a:xfrm>
            <a:off x="342900" y="4343400"/>
            <a:ext cx="4993598" cy="1053059"/>
          </a:xfrm>
        </p:spPr>
        <p:txBody>
          <a:bodyPr/>
          <a:lstStyle/>
          <a:p>
            <a:r>
              <a:rPr lang="en-IN" dirty="0"/>
              <a:t>Ranking Criteria:</a:t>
            </a:r>
          </a:p>
          <a:p>
            <a:pPr lvl="1"/>
            <a:r>
              <a:rPr lang="en-IN" dirty="0"/>
              <a:t>Select alternative with highest PI.</a:t>
            </a:r>
          </a:p>
        </p:txBody>
      </p:sp>
      <p:sp>
        <p:nvSpPr>
          <p:cNvPr id="7" name="Slide Number Placeholder 6">
            <a:extLst>
              <a:ext uri="{FF2B5EF4-FFF2-40B4-BE49-F238E27FC236}">
                <a16:creationId xmlns:a16="http://schemas.microsoft.com/office/drawing/2014/main" id="{F12B2E8A-B549-4CDC-878A-1B0447938544}"/>
              </a:ext>
            </a:extLst>
          </p:cNvPr>
          <p:cNvSpPr>
            <a:spLocks noGrp="1"/>
          </p:cNvSpPr>
          <p:nvPr>
            <p:ph type="sldNum" sz="quarter" idx="10"/>
          </p:nvPr>
        </p:nvSpPr>
        <p:spPr/>
        <p:txBody>
          <a:bodyPr/>
          <a:lstStyle/>
          <a:p>
            <a:fld id="{68151E55-6873-49E2-B8D5-2F265E6F1973}" type="slidenum">
              <a:rPr lang="en-US" smtClean="0"/>
              <a:t>26</a:t>
            </a:fld>
            <a:endParaRPr lang="en-US" dirty="0"/>
          </a:p>
        </p:txBody>
      </p:sp>
    </p:spTree>
    <p:extLst>
      <p:ext uri="{BB962C8B-B14F-4D97-AF65-F5344CB8AC3E}">
        <p14:creationId xmlns:p14="http://schemas.microsoft.com/office/powerpoint/2010/main" val="1272718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8A46-0086-47FE-A8F0-3C24D982A5D8}"/>
              </a:ext>
            </a:extLst>
          </p:cNvPr>
          <p:cNvSpPr>
            <a:spLocks noGrp="1"/>
          </p:cNvSpPr>
          <p:nvPr>
            <p:ph type="title"/>
          </p:nvPr>
        </p:nvSpPr>
        <p:spPr/>
        <p:txBody>
          <a:bodyPr/>
          <a:lstStyle/>
          <a:p>
            <a:r>
              <a:rPr lang="en-US" dirty="0"/>
              <a:t>The Profitability Index (P</a:t>
            </a:r>
            <a:r>
              <a:rPr lang="en-US" sz="100" dirty="0"/>
              <a:t> </a:t>
            </a:r>
            <a:r>
              <a:rPr lang="en-US" dirty="0"/>
              <a:t>I)</a:t>
            </a:r>
          </a:p>
        </p:txBody>
      </p:sp>
      <p:sp>
        <p:nvSpPr>
          <p:cNvPr id="3" name="Content Placeholder 2">
            <a:extLst>
              <a:ext uri="{FF2B5EF4-FFF2-40B4-BE49-F238E27FC236}">
                <a16:creationId xmlns:a16="http://schemas.microsoft.com/office/drawing/2014/main" id="{34A42A5C-AD0F-4CC7-80A3-693006D8CF58}"/>
              </a:ext>
            </a:extLst>
          </p:cNvPr>
          <p:cNvSpPr>
            <a:spLocks noGrp="1"/>
          </p:cNvSpPr>
          <p:nvPr>
            <p:ph sz="quarter" idx="11"/>
          </p:nvPr>
        </p:nvSpPr>
        <p:spPr>
          <a:xfrm>
            <a:off x="342900" y="1276709"/>
            <a:ext cx="8458200" cy="941835"/>
          </a:xfrm>
        </p:spPr>
        <p:txBody>
          <a:bodyPr/>
          <a:lstStyle/>
          <a:p>
            <a:r>
              <a:rPr lang="en-IN" dirty="0"/>
              <a:t>Disadvantages:</a:t>
            </a:r>
          </a:p>
          <a:p>
            <a:pPr lvl="1"/>
            <a:r>
              <a:rPr lang="en-IN" dirty="0"/>
              <a:t>Problems with mutually exclusive investments.</a:t>
            </a:r>
          </a:p>
        </p:txBody>
      </p:sp>
      <p:sp>
        <p:nvSpPr>
          <p:cNvPr id="4" name="Content Placeholder 3">
            <a:extLst>
              <a:ext uri="{FF2B5EF4-FFF2-40B4-BE49-F238E27FC236}">
                <a16:creationId xmlns:a16="http://schemas.microsoft.com/office/drawing/2014/main" id="{2F155331-16EA-4E7E-A466-5DAABDE2BE3E}"/>
              </a:ext>
            </a:extLst>
          </p:cNvPr>
          <p:cNvSpPr>
            <a:spLocks noGrp="1"/>
          </p:cNvSpPr>
          <p:nvPr>
            <p:ph sz="quarter" idx="14"/>
          </p:nvPr>
        </p:nvSpPr>
        <p:spPr>
          <a:xfrm>
            <a:off x="342900" y="2300587"/>
            <a:ext cx="8458200" cy="1943291"/>
          </a:xfrm>
        </p:spPr>
        <p:txBody>
          <a:bodyPr/>
          <a:lstStyle/>
          <a:p>
            <a:r>
              <a:rPr lang="en-US" altLang="en-US" dirty="0">
                <a:cs typeface="Arial" panose="020B0604020202020204" pitchFamily="34" charset="0"/>
              </a:rPr>
              <a:t>Advantages:</a:t>
            </a:r>
          </a:p>
          <a:p>
            <a:pPr lvl="1"/>
            <a:r>
              <a:rPr lang="en-US" altLang="en-US" dirty="0">
                <a:cs typeface="Arial" panose="020B0604020202020204" pitchFamily="34" charset="0"/>
              </a:rPr>
              <a:t>May be useful when available investment funds are limited.</a:t>
            </a:r>
          </a:p>
          <a:p>
            <a:pPr lvl="1"/>
            <a:r>
              <a:rPr lang="en-US" altLang="en-US" dirty="0">
                <a:cs typeface="Arial" panose="020B0604020202020204" pitchFamily="34" charset="0"/>
              </a:rPr>
              <a:t>Easy to understand and communicate.</a:t>
            </a:r>
          </a:p>
          <a:p>
            <a:pPr lvl="1"/>
            <a:r>
              <a:rPr lang="en-US" altLang="en-US" dirty="0">
                <a:cs typeface="Arial" panose="020B0604020202020204" pitchFamily="34" charset="0"/>
              </a:rPr>
              <a:t>Correct decision when evaluating independent projects.</a:t>
            </a:r>
            <a:endParaRPr lang="en-US" dirty="0"/>
          </a:p>
        </p:txBody>
      </p:sp>
      <p:sp>
        <p:nvSpPr>
          <p:cNvPr id="7" name="Slide Number Placeholder 6">
            <a:extLst>
              <a:ext uri="{FF2B5EF4-FFF2-40B4-BE49-F238E27FC236}">
                <a16:creationId xmlns:a16="http://schemas.microsoft.com/office/drawing/2014/main" id="{2D85BF50-1D2C-425A-AC38-3362AA0F51EB}"/>
              </a:ext>
            </a:extLst>
          </p:cNvPr>
          <p:cNvSpPr>
            <a:spLocks noGrp="1"/>
          </p:cNvSpPr>
          <p:nvPr>
            <p:ph type="sldNum" sz="quarter" idx="10"/>
          </p:nvPr>
        </p:nvSpPr>
        <p:spPr/>
        <p:txBody>
          <a:bodyPr/>
          <a:lstStyle/>
          <a:p>
            <a:fld id="{68151E55-6873-49E2-B8D5-2F265E6F1973}" type="slidenum">
              <a:rPr lang="en-US" smtClean="0"/>
              <a:t>27</a:t>
            </a:fld>
            <a:endParaRPr lang="en-US" dirty="0"/>
          </a:p>
        </p:txBody>
      </p:sp>
    </p:spTree>
    <p:extLst>
      <p:ext uri="{BB962C8B-B14F-4D97-AF65-F5344CB8AC3E}">
        <p14:creationId xmlns:p14="http://schemas.microsoft.com/office/powerpoint/2010/main" val="1145716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70B5-DF1A-4C7E-92DB-48694DA578B0}"/>
              </a:ext>
            </a:extLst>
          </p:cNvPr>
          <p:cNvSpPr>
            <a:spLocks noGrp="1"/>
          </p:cNvSpPr>
          <p:nvPr>
            <p:ph type="title"/>
          </p:nvPr>
        </p:nvSpPr>
        <p:spPr/>
        <p:txBody>
          <a:bodyPr/>
          <a:lstStyle/>
          <a:p>
            <a:r>
              <a:rPr lang="en-IN" dirty="0"/>
              <a:t>5.7 The Practice of Capital Budgeting</a:t>
            </a:r>
            <a:endParaRPr lang="en-US" dirty="0"/>
          </a:p>
        </p:txBody>
      </p:sp>
      <p:sp>
        <p:nvSpPr>
          <p:cNvPr id="3" name="Content Placeholder 2">
            <a:extLst>
              <a:ext uri="{FF2B5EF4-FFF2-40B4-BE49-F238E27FC236}">
                <a16:creationId xmlns:a16="http://schemas.microsoft.com/office/drawing/2014/main" id="{4AEA1747-F404-4FC2-A46A-CFF084560FEE}"/>
              </a:ext>
            </a:extLst>
          </p:cNvPr>
          <p:cNvSpPr>
            <a:spLocks noGrp="1"/>
          </p:cNvSpPr>
          <p:nvPr>
            <p:ph sz="quarter" idx="11"/>
          </p:nvPr>
        </p:nvSpPr>
        <p:spPr>
          <a:xfrm>
            <a:off x="342900" y="1276709"/>
            <a:ext cx="8458200" cy="1331580"/>
          </a:xfrm>
        </p:spPr>
        <p:txBody>
          <a:bodyPr/>
          <a:lstStyle/>
          <a:p>
            <a:r>
              <a:rPr lang="en-IN" dirty="0"/>
              <a:t>Varies by industry:</a:t>
            </a:r>
          </a:p>
          <a:p>
            <a:pPr lvl="1"/>
            <a:r>
              <a:rPr lang="en-IN" dirty="0"/>
              <a:t>Some firms may use payback, while others choose an alternative approach.</a:t>
            </a:r>
          </a:p>
        </p:txBody>
      </p:sp>
      <p:sp>
        <p:nvSpPr>
          <p:cNvPr id="4" name="Content Placeholder 3">
            <a:extLst>
              <a:ext uri="{FF2B5EF4-FFF2-40B4-BE49-F238E27FC236}">
                <a16:creationId xmlns:a16="http://schemas.microsoft.com/office/drawing/2014/main" id="{83553641-1724-44DF-9BCF-2684EC605099}"/>
              </a:ext>
            </a:extLst>
          </p:cNvPr>
          <p:cNvSpPr>
            <a:spLocks noGrp="1"/>
          </p:cNvSpPr>
          <p:nvPr>
            <p:ph sz="quarter" idx="14"/>
          </p:nvPr>
        </p:nvSpPr>
        <p:spPr>
          <a:xfrm>
            <a:off x="342900" y="2733370"/>
            <a:ext cx="8458200" cy="807905"/>
          </a:xfrm>
        </p:spPr>
        <p:txBody>
          <a:bodyPr/>
          <a:lstStyle/>
          <a:p>
            <a:r>
              <a:rPr lang="en-IN" dirty="0"/>
              <a:t>The most frequently used technique for large corporations is either I</a:t>
            </a:r>
            <a:r>
              <a:rPr lang="en-IN" sz="100" dirty="0"/>
              <a:t> </a:t>
            </a:r>
            <a:r>
              <a:rPr lang="en-IN" dirty="0"/>
              <a:t>R</a:t>
            </a:r>
            <a:r>
              <a:rPr lang="en-IN" sz="100" dirty="0"/>
              <a:t> </a:t>
            </a:r>
            <a:r>
              <a:rPr lang="en-IN" dirty="0" err="1"/>
              <a:t>R</a:t>
            </a:r>
            <a:r>
              <a:rPr lang="en-IN" dirty="0"/>
              <a:t> or N</a:t>
            </a:r>
            <a:r>
              <a:rPr lang="en-IN" sz="100" dirty="0"/>
              <a:t> </a:t>
            </a:r>
            <a:r>
              <a:rPr lang="en-IN" dirty="0"/>
              <a:t>P</a:t>
            </a:r>
            <a:r>
              <a:rPr lang="en-IN" sz="100" dirty="0"/>
              <a:t> </a:t>
            </a:r>
            <a:r>
              <a:rPr lang="en-IN" dirty="0"/>
              <a:t>V.</a:t>
            </a:r>
          </a:p>
        </p:txBody>
      </p:sp>
      <p:sp>
        <p:nvSpPr>
          <p:cNvPr id="7" name="Slide Number Placeholder 6">
            <a:extLst>
              <a:ext uri="{FF2B5EF4-FFF2-40B4-BE49-F238E27FC236}">
                <a16:creationId xmlns:a16="http://schemas.microsoft.com/office/drawing/2014/main" id="{B231770A-200F-4C7A-AA77-91E0F2656390}"/>
              </a:ext>
            </a:extLst>
          </p:cNvPr>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2911016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D176-103A-4438-8AB1-C732FB1108F0}"/>
              </a:ext>
            </a:extLst>
          </p:cNvPr>
          <p:cNvSpPr>
            <a:spLocks noGrp="1"/>
          </p:cNvSpPr>
          <p:nvPr>
            <p:ph type="title"/>
          </p:nvPr>
        </p:nvSpPr>
        <p:spPr/>
        <p:txBody>
          <a:bodyPr/>
          <a:lstStyle/>
          <a:p>
            <a:r>
              <a:rPr lang="en-IN" dirty="0"/>
              <a:t>Example of Investment Rules – I</a:t>
            </a:r>
            <a:endParaRPr lang="en-US" dirty="0"/>
          </a:p>
        </p:txBody>
      </p:sp>
      <p:sp>
        <p:nvSpPr>
          <p:cNvPr id="3" name="Content Placeholder 2">
            <a:extLst>
              <a:ext uri="{FF2B5EF4-FFF2-40B4-BE49-F238E27FC236}">
                <a16:creationId xmlns:a16="http://schemas.microsoft.com/office/drawing/2014/main" id="{98E54339-E979-43AC-81C5-289E35753B2D}"/>
              </a:ext>
            </a:extLst>
          </p:cNvPr>
          <p:cNvSpPr>
            <a:spLocks noGrp="1"/>
          </p:cNvSpPr>
          <p:nvPr>
            <p:ph sz="quarter" idx="11"/>
          </p:nvPr>
        </p:nvSpPr>
        <p:spPr>
          <a:xfrm>
            <a:off x="342900" y="1276710"/>
            <a:ext cx="8458200" cy="1226648"/>
          </a:xfrm>
        </p:spPr>
        <p:txBody>
          <a:bodyPr/>
          <a:lstStyle/>
          <a:p>
            <a:r>
              <a:rPr lang="en-IN" dirty="0"/>
              <a:t>Compute the I</a:t>
            </a:r>
            <a:r>
              <a:rPr lang="en-IN" sz="100" dirty="0"/>
              <a:t> </a:t>
            </a:r>
            <a:r>
              <a:rPr lang="en-IN" dirty="0"/>
              <a:t>R</a:t>
            </a:r>
            <a:r>
              <a:rPr lang="en-IN" sz="100" dirty="0"/>
              <a:t> </a:t>
            </a:r>
            <a:r>
              <a:rPr lang="en-IN" dirty="0" err="1"/>
              <a:t>R</a:t>
            </a:r>
            <a:r>
              <a:rPr lang="en-IN" dirty="0"/>
              <a:t>, N</a:t>
            </a:r>
            <a:r>
              <a:rPr lang="en-IN" sz="100" dirty="0"/>
              <a:t> </a:t>
            </a:r>
            <a:r>
              <a:rPr lang="en-IN" dirty="0"/>
              <a:t>P</a:t>
            </a:r>
            <a:r>
              <a:rPr lang="en-IN" sz="100" dirty="0"/>
              <a:t> </a:t>
            </a:r>
            <a:r>
              <a:rPr lang="en-IN" dirty="0"/>
              <a:t>V, P</a:t>
            </a:r>
            <a:r>
              <a:rPr lang="en-IN" sz="100" dirty="0"/>
              <a:t> </a:t>
            </a:r>
            <a:r>
              <a:rPr lang="en-IN" dirty="0"/>
              <a:t>I, and payback period for the following two projects. Assume the required return is 10 percent.</a:t>
            </a:r>
          </a:p>
        </p:txBody>
      </p:sp>
      <p:graphicFrame>
        <p:nvGraphicFramePr>
          <p:cNvPr id="7" name="Table 7">
            <a:extLst>
              <a:ext uri="{FF2B5EF4-FFF2-40B4-BE49-F238E27FC236}">
                <a16:creationId xmlns:a16="http://schemas.microsoft.com/office/drawing/2014/main" id="{5C04BD6B-C413-4711-B4A0-0881F831609E}"/>
              </a:ext>
            </a:extLst>
          </p:cNvPr>
          <p:cNvGraphicFramePr>
            <a:graphicFrameLocks noGrp="1"/>
          </p:cNvGraphicFramePr>
          <p:nvPr>
            <p:extLst>
              <p:ext uri="{D42A27DB-BD31-4B8C-83A1-F6EECF244321}">
                <p14:modId xmlns:p14="http://schemas.microsoft.com/office/powerpoint/2010/main" val="420921195"/>
              </p:ext>
            </p:extLst>
          </p:nvPr>
        </p:nvGraphicFramePr>
        <p:xfrm>
          <a:off x="1946607" y="2641179"/>
          <a:ext cx="5250789" cy="1854200"/>
        </p:xfrm>
        <a:graphic>
          <a:graphicData uri="http://schemas.openxmlformats.org/drawingml/2006/table">
            <a:tbl>
              <a:tblPr firstRow="1" bandRow="1">
                <a:tableStyleId>{5C22544A-7EE6-4342-B048-85BDC9FD1C3A}</a:tableStyleId>
              </a:tblPr>
              <a:tblGrid>
                <a:gridCol w="1750263">
                  <a:extLst>
                    <a:ext uri="{9D8B030D-6E8A-4147-A177-3AD203B41FA5}">
                      <a16:colId xmlns:a16="http://schemas.microsoft.com/office/drawing/2014/main" val="3160684839"/>
                    </a:ext>
                  </a:extLst>
                </a:gridCol>
                <a:gridCol w="1750263">
                  <a:extLst>
                    <a:ext uri="{9D8B030D-6E8A-4147-A177-3AD203B41FA5}">
                      <a16:colId xmlns:a16="http://schemas.microsoft.com/office/drawing/2014/main" val="410742120"/>
                    </a:ext>
                  </a:extLst>
                </a:gridCol>
                <a:gridCol w="1750263">
                  <a:extLst>
                    <a:ext uri="{9D8B030D-6E8A-4147-A177-3AD203B41FA5}">
                      <a16:colId xmlns:a16="http://schemas.microsoft.com/office/drawing/2014/main" val="2320295193"/>
                    </a:ext>
                  </a:extLst>
                </a:gridCol>
              </a:tblGrid>
              <a:tr h="370840">
                <a:tc>
                  <a:txBody>
                    <a:bodyPr/>
                    <a:lstStyle/>
                    <a:p>
                      <a:pPr algn="ctr"/>
                      <a:r>
                        <a:rPr lang="en-US" altLang="en-US" sz="1800" b="1" u="none" dirty="0">
                          <a:solidFill>
                            <a:schemeClr val="tx1"/>
                          </a:solidFill>
                          <a:latin typeface="+mn-lt"/>
                          <a:cs typeface="Arial" panose="020B0604020202020204" pitchFamily="34" charset="0"/>
                        </a:rPr>
                        <a:t>Year</a:t>
                      </a:r>
                      <a:endParaRPr lang="en-US" sz="1800" b="1" u="none"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en-US" sz="1800" b="1" u="none" dirty="0">
                          <a:solidFill>
                            <a:schemeClr val="tx1"/>
                          </a:solidFill>
                          <a:latin typeface="+mn-lt"/>
                          <a:cs typeface="Arial" panose="020B0604020202020204" pitchFamily="34" charset="0"/>
                        </a:rPr>
                        <a:t>Project A</a:t>
                      </a:r>
                      <a:endParaRPr lang="en-US" sz="1800" b="1" u="none"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u="none" dirty="0">
                          <a:solidFill>
                            <a:schemeClr val="tx1"/>
                          </a:solidFill>
                          <a:latin typeface="+mn-lt"/>
                          <a:cs typeface="Arial" panose="020B0604020202020204" pitchFamily="34" charset="0"/>
                        </a:rPr>
                        <a:t>Project B</a:t>
                      </a:r>
                      <a:endParaRPr lang="en-US" altLang="en-US" sz="1800" b="1" u="none"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9013003"/>
                  </a:ext>
                </a:extLst>
              </a:tr>
              <a:tr h="370840">
                <a:tc>
                  <a:txBody>
                    <a:bodyPr/>
                    <a:lstStyle/>
                    <a:p>
                      <a:pPr algn="ctr"/>
                      <a:r>
                        <a:rPr lang="en-US" sz="1800" dirty="0">
                          <a:solidFill>
                            <a:schemeClr val="tx1"/>
                          </a:solidFill>
                          <a:latin typeface="+mn-lt"/>
                          <a:cs typeface="Arial" panose="020B0604020202020204" pitchFamily="34" charset="0"/>
                        </a:rPr>
                        <a:t>0</a:t>
                      </a: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en-US" sz="1800" dirty="0">
                          <a:solidFill>
                            <a:schemeClr val="tx1"/>
                          </a:solidFill>
                          <a:latin typeface="+mn-lt"/>
                          <a:cs typeface="Arial" panose="020B0604020202020204" pitchFamily="34" charset="0"/>
                        </a:rPr>
                        <a:t>−$200</a:t>
                      </a:r>
                      <a:endParaRPr lang="en-US" sz="1800"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−$150</a:t>
                      </a:r>
                      <a:endParaRPr lang="en-US" altLang="en-US" sz="1800"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231540"/>
                  </a:ext>
                </a:extLst>
              </a:tr>
              <a:tr h="370840">
                <a:tc>
                  <a:txBody>
                    <a:bodyPr/>
                    <a:lstStyle/>
                    <a:p>
                      <a:pPr algn="ctr"/>
                      <a:r>
                        <a:rPr lang="en-US" sz="1800" dirty="0">
                          <a:solidFill>
                            <a:schemeClr val="tx1"/>
                          </a:solidFill>
                          <a:latin typeface="+mn-lt"/>
                          <a:cs typeface="Arial" panose="020B0604020202020204" pitchFamily="34" charset="0"/>
                        </a:rPr>
                        <a:t>1</a:t>
                      </a: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47625" algn="r" defTabSz="914400"/>
                      <a:r>
                        <a:rPr lang="en-US" altLang="en-US" sz="1800" dirty="0">
                          <a:solidFill>
                            <a:schemeClr val="tx1"/>
                          </a:solidFill>
                          <a:latin typeface="+mn-lt"/>
                          <a:cs typeface="Arial" panose="020B0604020202020204" pitchFamily="34" charset="0"/>
                        </a:rPr>
                        <a:t>200</a:t>
                      </a:r>
                      <a:endParaRPr lang="en-US" sz="1800"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50</a:t>
                      </a:r>
                      <a:endParaRPr lang="en-US" altLang="en-US" sz="1800"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148648"/>
                  </a:ext>
                </a:extLst>
              </a:tr>
              <a:tr h="370840">
                <a:tc>
                  <a:txBody>
                    <a:bodyPr/>
                    <a:lstStyle/>
                    <a:p>
                      <a:pPr algn="ctr"/>
                      <a:r>
                        <a:rPr lang="en-US" sz="1800" dirty="0">
                          <a:solidFill>
                            <a:schemeClr val="tx1"/>
                          </a:solidFill>
                          <a:latin typeface="+mn-lt"/>
                          <a:cs typeface="Arial" panose="020B0604020202020204" pitchFamily="34" charset="0"/>
                        </a:rPr>
                        <a:t>2</a:t>
                      </a: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47625" algn="r"/>
                      <a:r>
                        <a:rPr lang="en-US" altLang="en-US" sz="1800" dirty="0">
                          <a:solidFill>
                            <a:schemeClr val="tx1"/>
                          </a:solidFill>
                          <a:latin typeface="+mn-lt"/>
                          <a:cs typeface="Arial" panose="020B0604020202020204" pitchFamily="34" charset="0"/>
                        </a:rPr>
                        <a:t>800</a:t>
                      </a:r>
                      <a:endParaRPr lang="en-US" sz="1800"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100</a:t>
                      </a:r>
                      <a:endParaRPr lang="en-US" altLang="en-US" sz="1800"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2761763"/>
                  </a:ext>
                </a:extLst>
              </a:tr>
              <a:tr h="370840">
                <a:tc>
                  <a:txBody>
                    <a:bodyPr/>
                    <a:lstStyle/>
                    <a:p>
                      <a:pPr algn="ctr"/>
                      <a:r>
                        <a:rPr lang="en-US" sz="1800" dirty="0">
                          <a:solidFill>
                            <a:schemeClr val="tx1"/>
                          </a:solidFill>
                          <a:latin typeface="+mn-lt"/>
                          <a:cs typeface="Arial" panose="020B0604020202020204" pitchFamily="34" charset="0"/>
                        </a:rPr>
                        <a:t>3</a:t>
                      </a: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en-US" sz="1800" dirty="0">
                          <a:solidFill>
                            <a:schemeClr val="tx1"/>
                          </a:solidFill>
                          <a:latin typeface="+mn-lt"/>
                          <a:cs typeface="Arial" panose="020B0604020202020204" pitchFamily="34" charset="0"/>
                        </a:rPr>
                        <a:t>−800</a:t>
                      </a:r>
                      <a:endParaRPr lang="en-US" sz="1800"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150</a:t>
                      </a:r>
                      <a:endParaRPr lang="en-US" altLang="en-US" sz="1800"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9298429"/>
                  </a:ext>
                </a:extLst>
              </a:tr>
            </a:tbl>
          </a:graphicData>
        </a:graphic>
      </p:graphicFrame>
      <p:sp>
        <p:nvSpPr>
          <p:cNvPr id="6" name="Slide Number Placeholder 5">
            <a:extLst>
              <a:ext uri="{FF2B5EF4-FFF2-40B4-BE49-F238E27FC236}">
                <a16:creationId xmlns:a16="http://schemas.microsoft.com/office/drawing/2014/main" id="{DF158959-956E-41C3-B01C-A8E8AAB447B6}"/>
              </a:ext>
            </a:extLst>
          </p:cNvPr>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131034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A284-B309-4E38-B279-33B5D20BB638}"/>
              </a:ext>
            </a:extLst>
          </p:cNvPr>
          <p:cNvSpPr>
            <a:spLocks noGrp="1"/>
          </p:cNvSpPr>
          <p:nvPr>
            <p:ph type="title"/>
          </p:nvPr>
        </p:nvSpPr>
        <p:spPr/>
        <p:txBody>
          <a:bodyPr/>
          <a:lstStyle/>
          <a:p>
            <a:r>
              <a:rPr lang="en-US" dirty="0"/>
              <a:t>Chapter Outline</a:t>
            </a:r>
          </a:p>
        </p:txBody>
      </p:sp>
      <p:sp>
        <p:nvSpPr>
          <p:cNvPr id="3" name="Content Placeholder 2">
            <a:extLst>
              <a:ext uri="{FF2B5EF4-FFF2-40B4-BE49-F238E27FC236}">
                <a16:creationId xmlns:a16="http://schemas.microsoft.com/office/drawing/2014/main" id="{3444909C-2711-4907-8D67-92DB1611D647}"/>
              </a:ext>
            </a:extLst>
          </p:cNvPr>
          <p:cNvSpPr>
            <a:spLocks noGrp="1"/>
          </p:cNvSpPr>
          <p:nvPr>
            <p:ph sz="quarter" idx="11"/>
          </p:nvPr>
        </p:nvSpPr>
        <p:spPr/>
        <p:txBody>
          <a:bodyPr/>
          <a:lstStyle/>
          <a:p>
            <a:r>
              <a:rPr lang="en-IN" dirty="0"/>
              <a:t>5.1 Why Use Net Present Value?</a:t>
            </a:r>
          </a:p>
          <a:p>
            <a:r>
              <a:rPr lang="en-IN" dirty="0"/>
              <a:t>5.2 The Payback Period Method</a:t>
            </a:r>
          </a:p>
          <a:p>
            <a:r>
              <a:rPr lang="en-IN" dirty="0"/>
              <a:t>5.3 The Discounted Payback Period Method</a:t>
            </a:r>
          </a:p>
          <a:p>
            <a:r>
              <a:rPr lang="en-IN" dirty="0"/>
              <a:t>5.4 The Internal Rate of Return</a:t>
            </a:r>
          </a:p>
          <a:p>
            <a:r>
              <a:rPr lang="en-IN" dirty="0"/>
              <a:t>5.5 Problems with the I</a:t>
            </a:r>
            <a:r>
              <a:rPr lang="en-IN" sz="100" dirty="0"/>
              <a:t> </a:t>
            </a:r>
            <a:r>
              <a:rPr lang="en-IN" dirty="0"/>
              <a:t>R</a:t>
            </a:r>
            <a:r>
              <a:rPr lang="en-IN" sz="100" dirty="0"/>
              <a:t> </a:t>
            </a:r>
            <a:r>
              <a:rPr lang="en-IN" dirty="0" err="1"/>
              <a:t>R</a:t>
            </a:r>
            <a:r>
              <a:rPr lang="en-IN" dirty="0"/>
              <a:t> Approach</a:t>
            </a:r>
          </a:p>
          <a:p>
            <a:r>
              <a:rPr lang="en-IN" dirty="0"/>
              <a:t>5.6 The Profitability Index</a:t>
            </a:r>
          </a:p>
          <a:p>
            <a:r>
              <a:rPr lang="en-IN" dirty="0"/>
              <a:t>5.7 The Practice of Capital Budgeting</a:t>
            </a:r>
          </a:p>
        </p:txBody>
      </p:sp>
      <p:sp>
        <p:nvSpPr>
          <p:cNvPr id="6" name="Slide Number Placeholder 5">
            <a:extLst>
              <a:ext uri="{FF2B5EF4-FFF2-40B4-BE49-F238E27FC236}">
                <a16:creationId xmlns:a16="http://schemas.microsoft.com/office/drawing/2014/main" id="{21022C63-D90A-41D6-AE6A-05E898896DA3}"/>
              </a:ext>
            </a:extLst>
          </p:cNvPr>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2436243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2A2-A176-42B9-BD50-B2385775F3F1}"/>
              </a:ext>
            </a:extLst>
          </p:cNvPr>
          <p:cNvSpPr>
            <a:spLocks noGrp="1"/>
          </p:cNvSpPr>
          <p:nvPr>
            <p:ph type="title"/>
          </p:nvPr>
        </p:nvSpPr>
        <p:spPr/>
        <p:txBody>
          <a:bodyPr/>
          <a:lstStyle/>
          <a:p>
            <a:r>
              <a:rPr lang="en-IN" dirty="0"/>
              <a:t>Example of Investment Rules - II </a:t>
            </a:r>
            <a:endParaRPr lang="en-US" dirty="0"/>
          </a:p>
        </p:txBody>
      </p:sp>
      <p:graphicFrame>
        <p:nvGraphicFramePr>
          <p:cNvPr id="7" name="Table 7">
            <a:extLst>
              <a:ext uri="{FF2B5EF4-FFF2-40B4-BE49-F238E27FC236}">
                <a16:creationId xmlns:a16="http://schemas.microsoft.com/office/drawing/2014/main" id="{170B3EA8-DE3F-43D9-AB13-2C8DC5AAC1DA}"/>
              </a:ext>
            </a:extLst>
          </p:cNvPr>
          <p:cNvGraphicFramePr>
            <a:graphicFrameLocks noGrp="1"/>
          </p:cNvGraphicFramePr>
          <p:nvPr>
            <p:extLst>
              <p:ext uri="{D42A27DB-BD31-4B8C-83A1-F6EECF244321}">
                <p14:modId xmlns:p14="http://schemas.microsoft.com/office/powerpoint/2010/main" val="1666749190"/>
              </p:ext>
            </p:extLst>
          </p:nvPr>
        </p:nvGraphicFramePr>
        <p:xfrm>
          <a:off x="1524000" y="1801732"/>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29821941"/>
                    </a:ext>
                  </a:extLst>
                </a:gridCol>
                <a:gridCol w="2032000">
                  <a:extLst>
                    <a:ext uri="{9D8B030D-6E8A-4147-A177-3AD203B41FA5}">
                      <a16:colId xmlns:a16="http://schemas.microsoft.com/office/drawing/2014/main" val="3654905784"/>
                    </a:ext>
                  </a:extLst>
                </a:gridCol>
                <a:gridCol w="2032000">
                  <a:extLst>
                    <a:ext uri="{9D8B030D-6E8A-4147-A177-3AD203B41FA5}">
                      <a16:colId xmlns:a16="http://schemas.microsoft.com/office/drawing/2014/main" val="1846936287"/>
                    </a:ext>
                  </a:extLst>
                </a:gridCol>
              </a:tblGrid>
              <a:tr h="370840">
                <a:tc>
                  <a:txBody>
                    <a:bodyPr/>
                    <a:lstStyle/>
                    <a:p>
                      <a:endParaRPr lang="en-US" sz="18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chemeClr val="tx1"/>
                          </a:solidFill>
                          <a:latin typeface="+mn-lt"/>
                          <a:cs typeface="Arial" panose="020B0604020202020204" pitchFamily="34" charset="0"/>
                        </a:rPr>
                        <a:t>Project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chemeClr val="tx1"/>
                          </a:solidFill>
                          <a:latin typeface="+mn-lt"/>
                          <a:cs typeface="Arial" panose="020B0604020202020204" pitchFamily="34" charset="0"/>
                        </a:rPr>
                        <a:t>Project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123842"/>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C</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F</a:t>
                      </a:r>
                      <a:r>
                        <a:rPr lang="en-US" altLang="en-US" sz="1800" baseline="-25000" dirty="0">
                          <a:solidFill>
                            <a:schemeClr val="tx1"/>
                          </a:solidFill>
                          <a:latin typeface="+mn-lt"/>
                          <a:ea typeface="ＭＳ Ｐゴシック" panose="020B0600070205080204" pitchFamily="34" charset="-128"/>
                          <a:cs typeface="Arial" panose="020B0604020202020204" pitchFamily="34" charset="0"/>
                        </a:rPr>
                        <a:t>0</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en-US" sz="1800" dirty="0">
                          <a:solidFill>
                            <a:schemeClr val="tx1"/>
                          </a:solidFill>
                          <a:latin typeface="+mn-lt"/>
                          <a:ea typeface="ＭＳ Ｐゴシック" panose="020B0600070205080204" pitchFamily="34" charset="-128"/>
                          <a:cs typeface="Arial" panose="020B0604020202020204" pitchFamily="34" charset="0"/>
                        </a:rPr>
                        <a:t>−$200.00</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ea typeface="ＭＳ Ｐゴシック" panose="020B0600070205080204" pitchFamily="34" charset="-128"/>
                          <a:cs typeface="Arial" panose="020B0604020202020204" pitchFamily="34" charset="0"/>
                        </a:rPr>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12605"/>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P</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V</a:t>
                      </a:r>
                      <a:r>
                        <a:rPr lang="en-US" altLang="en-US" sz="1800" baseline="-25000" dirty="0">
                          <a:solidFill>
                            <a:schemeClr val="tx1"/>
                          </a:solidFill>
                          <a:latin typeface="+mn-lt"/>
                          <a:ea typeface="ＭＳ Ｐゴシック" panose="020B0600070205080204" pitchFamily="34" charset="-128"/>
                          <a:cs typeface="Arial" panose="020B0604020202020204" pitchFamily="34" charset="0"/>
                        </a:rPr>
                        <a:t>0</a:t>
                      </a:r>
                      <a:r>
                        <a:rPr lang="en-US" altLang="en-US" sz="1800" dirty="0">
                          <a:solidFill>
                            <a:schemeClr val="tx1"/>
                          </a:solidFill>
                          <a:latin typeface="+mn-lt"/>
                          <a:ea typeface="ＭＳ Ｐゴシック" panose="020B0600070205080204" pitchFamily="34" charset="-128"/>
                          <a:cs typeface="Arial" panose="020B0604020202020204" pitchFamily="34" charset="0"/>
                        </a:rPr>
                        <a:t> of C</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F</a:t>
                      </a:r>
                      <a:r>
                        <a:rPr lang="en-US" altLang="en-US" sz="1800" baseline="-25000" dirty="0">
                          <a:solidFill>
                            <a:schemeClr val="tx1"/>
                          </a:solidFill>
                          <a:latin typeface="+mn-lt"/>
                          <a:ea typeface="ＭＳ Ｐゴシック" panose="020B0600070205080204" pitchFamily="34" charset="-128"/>
                          <a:cs typeface="Arial" panose="020B0604020202020204" pitchFamily="34" charset="0"/>
                        </a:rPr>
                        <a:t>1−3</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$241.92</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ea typeface="ＭＳ Ｐゴシック" panose="020B0600070205080204" pitchFamily="34" charset="-128"/>
                          <a:cs typeface="Arial" panose="020B0604020202020204" pitchFamily="34" charset="0"/>
                        </a:rPr>
                        <a:t>$240.80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772840"/>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N</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P</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V =</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$41.92</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$90.80</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94451"/>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I</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R</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err="1">
                          <a:solidFill>
                            <a:schemeClr val="tx1"/>
                          </a:solidFill>
                          <a:latin typeface="+mn-lt"/>
                          <a:ea typeface="ＭＳ Ｐゴシック" panose="020B0600070205080204" pitchFamily="34" charset="-128"/>
                          <a:cs typeface="Arial" panose="020B0604020202020204" pitchFamily="34" charset="0"/>
                        </a:rPr>
                        <a:t>R</a:t>
                      </a:r>
                      <a:r>
                        <a:rPr lang="en-US" altLang="en-US" sz="1800" dirty="0">
                          <a:solidFill>
                            <a:schemeClr val="tx1"/>
                          </a:solidFill>
                          <a:latin typeface="+mn-lt"/>
                          <a:ea typeface="ＭＳ Ｐゴシック" panose="020B0600070205080204" pitchFamily="34" charset="-128"/>
                          <a:cs typeface="Arial" panose="020B0604020202020204" pitchFamily="34" charset="0"/>
                        </a:rPr>
                        <a:t> =</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0%, 100%</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ea typeface="ＭＳ Ｐゴシック" panose="020B0600070205080204" pitchFamily="34" charset="-128"/>
                          <a:cs typeface="Arial" panose="020B0604020202020204" pitchFamily="34" charset="0"/>
                        </a:rPr>
                        <a:t>36.19%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0042177"/>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P</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I =</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1.2096</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ea typeface="ＭＳ Ｐゴシック" panose="020B0600070205080204" pitchFamily="34" charset="-128"/>
                          <a:cs typeface="Arial" panose="020B0604020202020204" pitchFamily="34" charset="0"/>
                        </a:rPr>
                        <a:t>1.6053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4563891"/>
                  </a:ext>
                </a:extLst>
              </a:tr>
            </a:tbl>
          </a:graphicData>
        </a:graphic>
      </p:graphicFrame>
      <p:sp>
        <p:nvSpPr>
          <p:cNvPr id="6" name="Slide Number Placeholder 5">
            <a:extLst>
              <a:ext uri="{FF2B5EF4-FFF2-40B4-BE49-F238E27FC236}">
                <a16:creationId xmlns:a16="http://schemas.microsoft.com/office/drawing/2014/main" id="{2DDAED9D-E2B7-4AA9-9893-B20D7F5B74B8}"/>
              </a:ext>
            </a:extLst>
          </p:cNvPr>
          <p:cNvSpPr>
            <a:spLocks noGrp="1"/>
          </p:cNvSpPr>
          <p:nvPr>
            <p:ph type="sldNum" sz="quarter" idx="10"/>
          </p:nvPr>
        </p:nvSpPr>
        <p:spPr/>
        <p:txBody>
          <a:bodyPr/>
          <a:lstStyle/>
          <a:p>
            <a:fld id="{68151E55-6873-49E2-B8D5-2F265E6F1973}" type="slidenum">
              <a:rPr lang="en-US" smtClean="0"/>
              <a:t>30</a:t>
            </a:fld>
            <a:endParaRPr lang="en-US" dirty="0"/>
          </a:p>
        </p:txBody>
      </p:sp>
    </p:spTree>
    <p:extLst>
      <p:ext uri="{BB962C8B-B14F-4D97-AF65-F5344CB8AC3E}">
        <p14:creationId xmlns:p14="http://schemas.microsoft.com/office/powerpoint/2010/main" val="3138441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6AE4-C576-43BF-80C2-A70470497C57}"/>
              </a:ext>
            </a:extLst>
          </p:cNvPr>
          <p:cNvSpPr>
            <a:spLocks noGrp="1"/>
          </p:cNvSpPr>
          <p:nvPr>
            <p:ph type="title"/>
          </p:nvPr>
        </p:nvSpPr>
        <p:spPr/>
        <p:txBody>
          <a:bodyPr/>
          <a:lstStyle/>
          <a:p>
            <a:r>
              <a:rPr lang="en-IN" dirty="0"/>
              <a:t>Example of Investment Rules - III</a:t>
            </a:r>
            <a:endParaRPr lang="en-US" dirty="0"/>
          </a:p>
        </p:txBody>
      </p:sp>
      <p:sp>
        <p:nvSpPr>
          <p:cNvPr id="3" name="Content Placeholder 2">
            <a:extLst>
              <a:ext uri="{FF2B5EF4-FFF2-40B4-BE49-F238E27FC236}">
                <a16:creationId xmlns:a16="http://schemas.microsoft.com/office/drawing/2014/main" id="{A13B67C3-F370-46CD-81E2-98714605FEB3}"/>
              </a:ext>
            </a:extLst>
          </p:cNvPr>
          <p:cNvSpPr>
            <a:spLocks noGrp="1"/>
          </p:cNvSpPr>
          <p:nvPr>
            <p:ph sz="quarter" idx="11"/>
          </p:nvPr>
        </p:nvSpPr>
        <p:spPr>
          <a:xfrm>
            <a:off x="342900" y="1276710"/>
            <a:ext cx="2490241" cy="477140"/>
          </a:xfrm>
        </p:spPr>
        <p:txBody>
          <a:bodyPr/>
          <a:lstStyle/>
          <a:p>
            <a:r>
              <a:rPr lang="en-US" dirty="0"/>
              <a:t>Payback Period:</a:t>
            </a:r>
          </a:p>
        </p:txBody>
      </p:sp>
      <p:graphicFrame>
        <p:nvGraphicFramePr>
          <p:cNvPr id="8" name="Table 8">
            <a:extLst>
              <a:ext uri="{FF2B5EF4-FFF2-40B4-BE49-F238E27FC236}">
                <a16:creationId xmlns:a16="http://schemas.microsoft.com/office/drawing/2014/main" id="{F711F9B0-8A0D-45C6-AB45-518F956736ED}"/>
              </a:ext>
            </a:extLst>
          </p:cNvPr>
          <p:cNvGraphicFramePr>
            <a:graphicFrameLocks noGrp="1"/>
          </p:cNvGraphicFramePr>
          <p:nvPr>
            <p:extLst>
              <p:ext uri="{D42A27DB-BD31-4B8C-83A1-F6EECF244321}">
                <p14:modId xmlns:p14="http://schemas.microsoft.com/office/powerpoint/2010/main" val="1278911998"/>
              </p:ext>
            </p:extLst>
          </p:nvPr>
        </p:nvGraphicFramePr>
        <p:xfrm>
          <a:off x="1524000" y="2026587"/>
          <a:ext cx="6096000" cy="21234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450962524"/>
                    </a:ext>
                  </a:extLst>
                </a:gridCol>
                <a:gridCol w="1219200">
                  <a:extLst>
                    <a:ext uri="{9D8B030D-6E8A-4147-A177-3AD203B41FA5}">
                      <a16:colId xmlns:a16="http://schemas.microsoft.com/office/drawing/2014/main" val="2622983497"/>
                    </a:ext>
                  </a:extLst>
                </a:gridCol>
                <a:gridCol w="1219200">
                  <a:extLst>
                    <a:ext uri="{9D8B030D-6E8A-4147-A177-3AD203B41FA5}">
                      <a16:colId xmlns:a16="http://schemas.microsoft.com/office/drawing/2014/main" val="1596624757"/>
                    </a:ext>
                  </a:extLst>
                </a:gridCol>
                <a:gridCol w="1219200">
                  <a:extLst>
                    <a:ext uri="{9D8B030D-6E8A-4147-A177-3AD203B41FA5}">
                      <a16:colId xmlns:a16="http://schemas.microsoft.com/office/drawing/2014/main" val="1098782489"/>
                    </a:ext>
                  </a:extLst>
                </a:gridCol>
                <a:gridCol w="1219200">
                  <a:extLst>
                    <a:ext uri="{9D8B030D-6E8A-4147-A177-3AD203B41FA5}">
                      <a16:colId xmlns:a16="http://schemas.microsoft.com/office/drawing/2014/main" val="968157428"/>
                    </a:ext>
                  </a:extLst>
                </a:gridCol>
              </a:tblGrid>
              <a:tr h="370840">
                <a:tc>
                  <a:txBody>
                    <a:bodyPr/>
                    <a:lstStyle/>
                    <a:p>
                      <a:pPr algn="ctr"/>
                      <a:r>
                        <a:rPr lang="en-US" sz="1800" b="1" dirty="0">
                          <a:solidFill>
                            <a:schemeClr val="tx1"/>
                          </a:solidFill>
                          <a:latin typeface="+mn-lt"/>
                          <a:cs typeface="Times New Roman" panose="02020603050405020304" pitchFamily="18" charset="0"/>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mn-lt"/>
                          <a:cs typeface="Times New Roman" panose="02020603050405020304" pitchFamily="18" charset="0"/>
                        </a:rPr>
                        <a:t>Project</a:t>
                      </a:r>
                      <a:r>
                        <a:rPr lang="en-US" sz="1800" b="1" i="1" baseline="0" dirty="0">
                          <a:solidFill>
                            <a:schemeClr val="tx1"/>
                          </a:solidFill>
                          <a:latin typeface="+mn-lt"/>
                          <a:cs typeface="Times New Roman" panose="02020603050405020304" pitchFamily="18" charset="0"/>
                        </a:rPr>
                        <a:t> 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anose="02020603050405020304" pitchFamily="18" charset="0"/>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mn-lt"/>
                          <a:cs typeface="Times New Roman" panose="02020603050405020304" pitchFamily="18" charset="0"/>
                        </a:rPr>
                        <a:t>Project</a:t>
                      </a:r>
                      <a:r>
                        <a:rPr lang="en-US" sz="1800" b="1" i="1" baseline="0" dirty="0">
                          <a:solidFill>
                            <a:schemeClr val="tx1"/>
                          </a:solidFill>
                          <a:latin typeface="+mn-lt"/>
                          <a:cs typeface="Times New Roman" panose="02020603050405020304" pitchFamily="18" charset="0"/>
                        </a:rPr>
                        <a:t> A</a:t>
                      </a:r>
                      <a:endParaRPr lang="en-US" sz="1800" b="1" i="0" baseline="0" dirty="0">
                        <a:solidFill>
                          <a:schemeClr val="tx1"/>
                        </a:solidFill>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anose="02020603050405020304" pitchFamily="18" charset="0"/>
                        </a:rPr>
                        <a:t>Cum. 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mn-lt"/>
                          <a:cs typeface="Times New Roman" panose="02020603050405020304" pitchFamily="18" charset="0"/>
                        </a:rPr>
                        <a:t>Project</a:t>
                      </a:r>
                      <a:r>
                        <a:rPr lang="en-US" sz="1800" b="1" i="1" baseline="0" dirty="0">
                          <a:solidFill>
                            <a:schemeClr val="tx1"/>
                          </a:solidFill>
                          <a:latin typeface="+mn-lt"/>
                          <a:cs typeface="Times New Roman" panose="02020603050405020304" pitchFamily="18" charset="0"/>
                        </a:rPr>
                        <a:t> 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anose="02020603050405020304" pitchFamily="18" charset="0"/>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mn-lt"/>
                          <a:cs typeface="Times New Roman" panose="02020603050405020304" pitchFamily="18" charset="0"/>
                        </a:rPr>
                        <a:t>Project</a:t>
                      </a:r>
                      <a:r>
                        <a:rPr lang="en-US" sz="1800" b="1" i="1" baseline="0" dirty="0">
                          <a:solidFill>
                            <a:schemeClr val="tx1"/>
                          </a:solidFill>
                          <a:latin typeface="+mn-lt"/>
                          <a:cs typeface="Times New Roman" panose="02020603050405020304" pitchFamily="18" charset="0"/>
                        </a:rPr>
                        <a:t> 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anose="02020603050405020304" pitchFamily="18" charset="0"/>
                        </a:rPr>
                        <a:t>Cum. 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5842299"/>
                  </a:ext>
                </a:extLst>
              </a:tr>
              <a:tr h="370840">
                <a:tc>
                  <a:txBody>
                    <a:bodyPr/>
                    <a:lstStyle/>
                    <a:p>
                      <a:pPr algn="ct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r"/>
                      <a:r>
                        <a:rPr lang="en-US" sz="1800" dirty="0">
                          <a:solidFill>
                            <a:schemeClr val="tx1"/>
                          </a:solidFill>
                          <a:latin typeface="+mn-lt"/>
                          <a:cs typeface="Times New Roman" panose="0202060305040502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r"/>
                      <a:r>
                        <a:rPr lang="en-US" sz="1800" dirty="0">
                          <a:solidFill>
                            <a:schemeClr val="tx1"/>
                          </a:solidFill>
                          <a:latin typeface="+mn-lt"/>
                          <a:cs typeface="Times New Roman" panose="0202060305040502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8491178"/>
                  </a:ext>
                </a:extLst>
              </a:tr>
              <a:tr h="370840">
                <a:tc>
                  <a:txBody>
                    <a:bodyPr/>
                    <a:lstStyle/>
                    <a:p>
                      <a:pPr algn="ctr"/>
                      <a:r>
                        <a:rPr lang="en-US" sz="1800" dirty="0">
                          <a:solidFill>
                            <a:schemeClr val="tx1"/>
                          </a:solidFill>
                          <a:latin typeface="+mn-lt"/>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0" indent="0" algn="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9400" indent="0" algn="r"/>
                      <a:r>
                        <a:rPr lang="en-US" sz="1800" dirty="0">
                          <a:solidFill>
                            <a:schemeClr val="tx1"/>
                          </a:solidFill>
                          <a:latin typeface="+mn-lt"/>
                          <a:cs typeface="Times New Roman" panose="02020603050405020304"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19536"/>
                  </a:ext>
                </a:extLst>
              </a:tr>
              <a:tr h="370840">
                <a:tc>
                  <a:txBody>
                    <a:bodyPr/>
                    <a:lstStyle/>
                    <a:p>
                      <a:pPr algn="ctr"/>
                      <a:r>
                        <a:rPr lang="en-US" sz="1800" dirty="0">
                          <a:solidFill>
                            <a:schemeClr val="tx1"/>
                          </a:solidFill>
                          <a:latin typeface="+mn-lt"/>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9400" indent="0" algn="r"/>
                      <a:r>
                        <a:rPr lang="en-US" sz="1800" dirty="0">
                          <a:solidFill>
                            <a:schemeClr val="tx1"/>
                          </a:solidFill>
                          <a:latin typeface="+mn-lt"/>
                          <a:cs typeface="Times New Roman" panose="02020603050405020304" pitchFamily="18"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3088" indent="0" algn="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547453"/>
                  </a:ext>
                </a:extLst>
              </a:tr>
              <a:tr h="370840">
                <a:tc>
                  <a:txBody>
                    <a:bodyPr/>
                    <a:lstStyle/>
                    <a:p>
                      <a:pPr algn="ctr"/>
                      <a:r>
                        <a:rPr lang="en-US" sz="1800" dirty="0">
                          <a:solidFill>
                            <a:schemeClr val="tx1"/>
                          </a:solidFill>
                          <a:latin typeface="+mn-lt"/>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3088" indent="0" algn="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r"/>
                      <a:r>
                        <a:rPr lang="en-US" sz="1800" dirty="0">
                          <a:solidFill>
                            <a:schemeClr val="tx1"/>
                          </a:solidFill>
                          <a:latin typeface="+mn-lt"/>
                          <a:cs typeface="Times New Roman" panose="0202060305040502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1775" indent="0" algn="r"/>
                      <a:r>
                        <a:rPr lang="en-US" sz="1800" dirty="0">
                          <a:solidFill>
                            <a:schemeClr val="tx1"/>
                          </a:solidFill>
                          <a:latin typeface="+mn-lt"/>
                          <a:cs typeface="Times New Roman" panose="0202060305040502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9841022"/>
                  </a:ext>
                </a:extLst>
              </a:tr>
            </a:tbl>
          </a:graphicData>
        </a:graphic>
      </p:graphicFrame>
      <p:sp>
        <p:nvSpPr>
          <p:cNvPr id="4" name="Content Placeholder 3">
            <a:extLst>
              <a:ext uri="{FF2B5EF4-FFF2-40B4-BE49-F238E27FC236}">
                <a16:creationId xmlns:a16="http://schemas.microsoft.com/office/drawing/2014/main" id="{1A9F5934-8E4A-4380-86DB-BFBD074979D3}"/>
              </a:ext>
            </a:extLst>
          </p:cNvPr>
          <p:cNvSpPr>
            <a:spLocks noGrp="1"/>
          </p:cNvSpPr>
          <p:nvPr>
            <p:ph sz="quarter" idx="14"/>
          </p:nvPr>
        </p:nvSpPr>
        <p:spPr>
          <a:xfrm>
            <a:off x="342900" y="4631787"/>
            <a:ext cx="6267762" cy="970954"/>
          </a:xfrm>
        </p:spPr>
        <p:txBody>
          <a:bodyPr/>
          <a:lstStyle/>
          <a:p>
            <a:r>
              <a:rPr lang="en-IN" dirty="0"/>
              <a:t>Payback period for Project B = 2 years.</a:t>
            </a:r>
          </a:p>
          <a:p>
            <a:r>
              <a:rPr lang="en-IN" dirty="0"/>
              <a:t>Payback period for Project A = 1 or 3 years?</a:t>
            </a:r>
          </a:p>
        </p:txBody>
      </p:sp>
      <p:sp>
        <p:nvSpPr>
          <p:cNvPr id="7" name="Slide Number Placeholder 6">
            <a:extLst>
              <a:ext uri="{FF2B5EF4-FFF2-40B4-BE49-F238E27FC236}">
                <a16:creationId xmlns:a16="http://schemas.microsoft.com/office/drawing/2014/main" id="{2FFC0F07-08D5-484B-8340-1A95765590B3}"/>
              </a:ext>
            </a:extLst>
          </p:cNvPr>
          <p:cNvSpPr>
            <a:spLocks noGrp="1"/>
          </p:cNvSpPr>
          <p:nvPr>
            <p:ph type="sldNum" sz="quarter" idx="10"/>
          </p:nvPr>
        </p:nvSpPr>
        <p:spPr/>
        <p:txBody>
          <a:bodyPr/>
          <a:lstStyle/>
          <a:p>
            <a:fld id="{68151E55-6873-49E2-B8D5-2F265E6F1973}" type="slidenum">
              <a:rPr lang="en-US" smtClean="0"/>
              <a:t>31</a:t>
            </a:fld>
            <a:endParaRPr lang="en-US" dirty="0"/>
          </a:p>
        </p:txBody>
      </p:sp>
    </p:spTree>
    <p:extLst>
      <p:ext uri="{BB962C8B-B14F-4D97-AF65-F5344CB8AC3E}">
        <p14:creationId xmlns:p14="http://schemas.microsoft.com/office/powerpoint/2010/main" val="150251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7DF2-E672-452C-8AE1-CC78D578364D}"/>
              </a:ext>
            </a:extLst>
          </p:cNvPr>
          <p:cNvSpPr>
            <a:spLocks noGrp="1"/>
          </p:cNvSpPr>
          <p:nvPr>
            <p:ph type="title"/>
          </p:nvPr>
        </p:nvSpPr>
        <p:spPr/>
        <p:txBody>
          <a:bodyPr/>
          <a:lstStyle/>
          <a:p>
            <a:r>
              <a:rPr lang="en-US" dirty="0"/>
              <a:t>N</a:t>
            </a:r>
            <a:r>
              <a:rPr lang="en-US" sz="100" dirty="0"/>
              <a:t> </a:t>
            </a:r>
            <a:r>
              <a:rPr lang="en-US" dirty="0"/>
              <a:t>P</a:t>
            </a:r>
            <a:r>
              <a:rPr lang="en-US" sz="100" dirty="0"/>
              <a:t> </a:t>
            </a:r>
            <a:r>
              <a:rPr lang="en-US" dirty="0"/>
              <a:t>V and I</a:t>
            </a:r>
            <a:r>
              <a:rPr lang="en-US" sz="100" dirty="0"/>
              <a:t> </a:t>
            </a:r>
            <a:r>
              <a:rPr lang="en-US" dirty="0"/>
              <a:t>R</a:t>
            </a:r>
            <a:r>
              <a:rPr lang="en-US" sz="100" dirty="0"/>
              <a:t> </a:t>
            </a:r>
            <a:r>
              <a:rPr lang="en-US" dirty="0" err="1"/>
              <a:t>R</a:t>
            </a:r>
            <a:r>
              <a:rPr lang="en-US" dirty="0"/>
              <a:t> Relationship</a:t>
            </a:r>
          </a:p>
        </p:txBody>
      </p:sp>
      <p:graphicFrame>
        <p:nvGraphicFramePr>
          <p:cNvPr id="9" name="Table 9">
            <a:extLst>
              <a:ext uri="{FF2B5EF4-FFF2-40B4-BE49-F238E27FC236}">
                <a16:creationId xmlns:a16="http://schemas.microsoft.com/office/drawing/2014/main" id="{0CA828D7-D77D-4EB4-BC3B-9CA97734C645}"/>
              </a:ext>
            </a:extLst>
          </p:cNvPr>
          <p:cNvGraphicFramePr>
            <a:graphicFrameLocks noGrp="1"/>
          </p:cNvGraphicFramePr>
          <p:nvPr>
            <p:extLst>
              <p:ext uri="{D42A27DB-BD31-4B8C-83A1-F6EECF244321}">
                <p14:modId xmlns:p14="http://schemas.microsoft.com/office/powerpoint/2010/main" val="952565901"/>
              </p:ext>
            </p:extLst>
          </p:nvPr>
        </p:nvGraphicFramePr>
        <p:xfrm>
          <a:off x="1524000" y="1681810"/>
          <a:ext cx="6096000" cy="333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69472196"/>
                    </a:ext>
                  </a:extLst>
                </a:gridCol>
                <a:gridCol w="2032000">
                  <a:extLst>
                    <a:ext uri="{9D8B030D-6E8A-4147-A177-3AD203B41FA5}">
                      <a16:colId xmlns:a16="http://schemas.microsoft.com/office/drawing/2014/main" val="189157321"/>
                    </a:ext>
                  </a:extLst>
                </a:gridCol>
                <a:gridCol w="2032000">
                  <a:extLst>
                    <a:ext uri="{9D8B030D-6E8A-4147-A177-3AD203B41FA5}">
                      <a16:colId xmlns:a16="http://schemas.microsoft.com/office/drawing/2014/main" val="3603235086"/>
                    </a:ext>
                  </a:extLst>
                </a:gridCol>
              </a:tblGrid>
              <a:tr h="370840">
                <a:tc>
                  <a:txBody>
                    <a:bodyPr/>
                    <a:lstStyle/>
                    <a:p>
                      <a:pPr algn="ctr"/>
                      <a:r>
                        <a:rPr lang="en-US" altLang="en-US" sz="1800" b="1" u="none" dirty="0">
                          <a:solidFill>
                            <a:schemeClr val="tx1"/>
                          </a:solidFill>
                          <a:latin typeface="+mn-lt"/>
                          <a:ea typeface="ＭＳ Ｐゴシック" panose="020B0600070205080204" pitchFamily="34" charset="-128"/>
                          <a:cs typeface="Times New Roman" panose="02020603050405020304" pitchFamily="18" charset="0"/>
                        </a:rPr>
                        <a:t>Discount rate</a:t>
                      </a:r>
                      <a:endParaRPr lang="en-US" sz="1800" b="1" u="none"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en-US" sz="1800" b="1" u="none" dirty="0">
                          <a:solidFill>
                            <a:schemeClr val="tx1"/>
                          </a:solidFill>
                          <a:latin typeface="+mn-lt"/>
                          <a:ea typeface="ＭＳ Ｐゴシック" panose="020B0600070205080204" pitchFamily="34" charset="-128"/>
                          <a:cs typeface="Times New Roman" panose="02020603050405020304" pitchFamily="18" charset="0"/>
                        </a:rPr>
                        <a:t>NPV for A</a:t>
                      </a:r>
                      <a:endParaRPr lang="en-US" sz="1800" b="1" u="none"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u="none" dirty="0">
                          <a:solidFill>
                            <a:schemeClr val="tx1"/>
                          </a:solidFill>
                          <a:latin typeface="+mn-lt"/>
                          <a:ea typeface="ＭＳ Ｐゴシック" panose="020B0600070205080204" pitchFamily="34" charset="-128"/>
                          <a:cs typeface="Times New Roman" panose="02020603050405020304" pitchFamily="18" charset="0"/>
                        </a:rPr>
                        <a:t>NPV for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263792"/>
                  </a:ext>
                </a:extLst>
              </a:tr>
              <a:tr h="370840">
                <a:tc>
                  <a:txBody>
                    <a:bodyPr/>
                    <a:lstStyle/>
                    <a:p>
                      <a:pPr marL="231775" indent="0" algn="r"/>
                      <a:r>
                        <a:rPr lang="en-US" sz="1800" dirty="0">
                          <a:solidFill>
                            <a:schemeClr val="tx1"/>
                          </a:solidFill>
                          <a:latin typeface="+mn-lt"/>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−$87.52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$234.77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864330"/>
                  </a:ext>
                </a:extLst>
              </a:tr>
              <a:tr h="370840">
                <a:tc>
                  <a:txBody>
                    <a:bodyPr/>
                    <a:lstStyle/>
                    <a:p>
                      <a:pPr marL="511175" indent="0" algn="r">
                        <a:tabLst>
                          <a:tab pos="231775" algn="l"/>
                        </a:tabLst>
                      </a:pP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9400" indent="0" algn="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2870544"/>
                  </a:ext>
                </a:extLst>
              </a:tr>
              <a:tr h="370840">
                <a:tc>
                  <a:txBody>
                    <a:bodyPr/>
                    <a:lstStyle/>
                    <a:p>
                      <a:pPr marL="231775" indent="0" algn="r"/>
                      <a:r>
                        <a:rPr lang="en-US" sz="1800" dirty="0">
                          <a:solidFill>
                            <a:schemeClr val="tx1"/>
                          </a:solidFill>
                          <a:latin typeface="+mn-lt"/>
                          <a:cs typeface="Times New Roman" panose="0202060305040502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59.26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47.92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2269450"/>
                  </a:ext>
                </a:extLst>
              </a:tr>
              <a:tr h="370840">
                <a:tc>
                  <a:txBody>
                    <a:bodyPr/>
                    <a:lstStyle/>
                    <a:p>
                      <a:pPr marL="231775" indent="0" algn="r"/>
                      <a:r>
                        <a:rPr lang="en-US" sz="1800" dirty="0">
                          <a:solidFill>
                            <a:schemeClr val="tx1"/>
                          </a:solidFill>
                          <a:latin typeface="+mn-lt"/>
                          <a:cs typeface="Times New Roman" panose="02020603050405020304"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59.48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−8.60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038900"/>
                  </a:ext>
                </a:extLst>
              </a:tr>
              <a:tr h="370840">
                <a:tc>
                  <a:txBody>
                    <a:bodyPr/>
                    <a:lstStyle/>
                    <a:p>
                      <a:pPr marL="231775" indent="0" algn="r"/>
                      <a:r>
                        <a:rPr lang="en-US" sz="1800" dirty="0">
                          <a:solidFill>
                            <a:schemeClr val="tx1"/>
                          </a:solidFill>
                          <a:latin typeface="+mn-lt"/>
                          <a:cs typeface="Times New Roman" panose="02020603050405020304" pitchFamily="18"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42.19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−43.07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777088"/>
                  </a:ext>
                </a:extLst>
              </a:tr>
              <a:tr h="370840">
                <a:tc>
                  <a:txBody>
                    <a:bodyPr/>
                    <a:lstStyle/>
                    <a:p>
                      <a:pPr marL="231775" indent="0" algn="r"/>
                      <a:r>
                        <a:rPr lang="en-US" sz="1800" dirty="0">
                          <a:solidFill>
                            <a:schemeClr val="tx1"/>
                          </a:solidFill>
                          <a:latin typeface="+mn-lt"/>
                          <a:cs typeface="Times New Roman" panose="02020603050405020304" pitchFamily="18"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20.85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−65.64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4070"/>
                  </a:ext>
                </a:extLst>
              </a:tr>
              <a:tr h="370840">
                <a:tc>
                  <a:txBody>
                    <a:bodyPr/>
                    <a:lstStyle/>
                    <a:p>
                      <a:pPr marL="0" indent="0" algn="r"/>
                      <a:r>
                        <a:rPr lang="en-US" sz="1800" dirty="0">
                          <a:solidFill>
                            <a:schemeClr val="tx1"/>
                          </a:solidFill>
                          <a:latin typeface="+mn-lt"/>
                          <a:cs typeface="Times New Roman" panose="0202060305040502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1775" indent="0" algn="r">
                        <a:tabLst>
                          <a:tab pos="107950" algn="l"/>
                        </a:tabLst>
                      </a:pPr>
                      <a:r>
                        <a:rPr lang="en-US" sz="1800" dirty="0">
                          <a:solidFill>
                            <a:schemeClr val="tx1"/>
                          </a:solidFill>
                          <a:latin typeface="+mn-lt"/>
                          <a:cs typeface="Times New Roman" panose="02020603050405020304" pitchFamily="18" charset="0"/>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−81.25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986821"/>
                  </a:ext>
                </a:extLst>
              </a:tr>
              <a:tr h="370840">
                <a:tc>
                  <a:txBody>
                    <a:bodyPr/>
                    <a:lstStyle/>
                    <a:p>
                      <a:pPr algn="r"/>
                      <a:r>
                        <a:rPr lang="en-US" sz="1800" dirty="0">
                          <a:solidFill>
                            <a:schemeClr val="tx1"/>
                          </a:solidFill>
                          <a:latin typeface="+mn-lt"/>
                          <a:cs typeface="Times New Roman" panose="02020603050405020304" pitchFamily="18"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−18.93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−92.52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233062"/>
                  </a:ext>
                </a:extLst>
              </a:tr>
            </a:tbl>
          </a:graphicData>
        </a:graphic>
      </p:graphicFrame>
      <p:sp>
        <p:nvSpPr>
          <p:cNvPr id="6" name="Slide Number Placeholder 5">
            <a:extLst>
              <a:ext uri="{FF2B5EF4-FFF2-40B4-BE49-F238E27FC236}">
                <a16:creationId xmlns:a16="http://schemas.microsoft.com/office/drawing/2014/main" id="{A6CE5227-3AAF-485C-8038-DC042EBEC478}"/>
              </a:ext>
            </a:extLst>
          </p:cNvPr>
          <p:cNvSpPr>
            <a:spLocks noGrp="1"/>
          </p:cNvSpPr>
          <p:nvPr>
            <p:ph type="sldNum" sz="quarter" idx="10"/>
          </p:nvPr>
        </p:nvSpPr>
        <p:spPr/>
        <p:txBody>
          <a:bodyPr/>
          <a:lstStyle/>
          <a:p>
            <a:fld id="{68151E55-6873-49E2-B8D5-2F265E6F1973}" type="slidenum">
              <a:rPr lang="en-US" smtClean="0"/>
              <a:t>32</a:t>
            </a:fld>
            <a:endParaRPr lang="en-US" dirty="0"/>
          </a:p>
        </p:txBody>
      </p:sp>
    </p:spTree>
    <p:extLst>
      <p:ext uri="{BB962C8B-B14F-4D97-AF65-F5344CB8AC3E}">
        <p14:creationId xmlns:p14="http://schemas.microsoft.com/office/powerpoint/2010/main" val="2503728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F839-98AE-465D-B8D1-82957431C11E}"/>
              </a:ext>
            </a:extLst>
          </p:cNvPr>
          <p:cNvSpPr>
            <a:spLocks noGrp="1"/>
          </p:cNvSpPr>
          <p:nvPr>
            <p:ph type="title"/>
          </p:nvPr>
        </p:nvSpPr>
        <p:spPr/>
        <p:txBody>
          <a:bodyPr/>
          <a:lstStyle/>
          <a:p>
            <a:r>
              <a:rPr lang="en-US" dirty="0"/>
              <a:t>N</a:t>
            </a:r>
            <a:r>
              <a:rPr lang="en-US" sz="100" dirty="0"/>
              <a:t> </a:t>
            </a:r>
            <a:r>
              <a:rPr lang="en-US" dirty="0"/>
              <a:t>P</a:t>
            </a:r>
            <a:r>
              <a:rPr lang="en-US" sz="100" dirty="0"/>
              <a:t> </a:t>
            </a:r>
            <a:r>
              <a:rPr lang="en-US" dirty="0"/>
              <a:t>V Profiles</a:t>
            </a:r>
          </a:p>
        </p:txBody>
      </p:sp>
      <p:pic>
        <p:nvPicPr>
          <p:cNvPr id="7" name="Picture 6" descr="Graph of NPV profiles.">
            <a:extLst>
              <a:ext uri="{FF2B5EF4-FFF2-40B4-BE49-F238E27FC236}">
                <a16:creationId xmlns:a16="http://schemas.microsoft.com/office/drawing/2014/main" id="{01A9AE19-BC89-4A98-BDB5-8F831F8A72B2}"/>
              </a:ext>
            </a:extLst>
          </p:cNvPr>
          <p:cNvPicPr>
            <a:picLocks noChangeAspect="1"/>
          </p:cNvPicPr>
          <p:nvPr/>
        </p:nvPicPr>
        <p:blipFill>
          <a:blip r:embed="rId2"/>
          <a:stretch>
            <a:fillRect/>
          </a:stretch>
        </p:blipFill>
        <p:spPr>
          <a:xfrm>
            <a:off x="1357466" y="1433270"/>
            <a:ext cx="6429066" cy="4051420"/>
          </a:xfrm>
          <a:prstGeom prst="rect">
            <a:avLst/>
          </a:prstGeom>
        </p:spPr>
      </p:pic>
      <p:sp>
        <p:nvSpPr>
          <p:cNvPr id="4" name="Text Placeholder 3">
            <a:extLst>
              <a:ext uri="{FF2B5EF4-FFF2-40B4-BE49-F238E27FC236}">
                <a16:creationId xmlns:a16="http://schemas.microsoft.com/office/drawing/2014/main" id="{67E7DF49-71DF-4233-BC4F-32DB47316984}"/>
              </a:ext>
            </a:extLst>
          </p:cNvPr>
          <p:cNvSpPr>
            <a:spLocks noGrp="1"/>
          </p:cNvSpPr>
          <p:nvPr>
            <p:ph type="body" sz="quarter" idx="14"/>
          </p:nvPr>
        </p:nvSpPr>
        <p:spPr/>
        <p:txBody>
          <a:bodyPr/>
          <a:lstStyle/>
          <a:p>
            <a:r>
              <a:rPr lang="en-IN"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A0D77802-CEFD-4F45-A81D-8B082BC50ACD}"/>
              </a:ext>
            </a:extLst>
          </p:cNvPr>
          <p:cNvSpPr>
            <a:spLocks noGrp="1"/>
          </p:cNvSpPr>
          <p:nvPr>
            <p:ph type="sldNum" sz="quarter" idx="10"/>
          </p:nvPr>
        </p:nvSpPr>
        <p:spPr/>
        <p:txBody>
          <a:bodyPr/>
          <a:lstStyle/>
          <a:p>
            <a:fld id="{68151E55-6873-49E2-B8D5-2F265E6F1973}" type="slidenum">
              <a:rPr lang="en-US" smtClean="0"/>
              <a:t>33</a:t>
            </a:fld>
            <a:endParaRPr lang="en-US" dirty="0"/>
          </a:p>
        </p:txBody>
      </p:sp>
    </p:spTree>
    <p:extLst>
      <p:ext uri="{BB962C8B-B14F-4D97-AF65-F5344CB8AC3E}">
        <p14:creationId xmlns:p14="http://schemas.microsoft.com/office/powerpoint/2010/main" val="3070701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D598-9A76-4749-85D9-170F446879FA}"/>
              </a:ext>
            </a:extLst>
          </p:cNvPr>
          <p:cNvSpPr>
            <a:spLocks noGrp="1"/>
          </p:cNvSpPr>
          <p:nvPr>
            <p:ph type="title"/>
          </p:nvPr>
        </p:nvSpPr>
        <p:spPr/>
        <p:txBody>
          <a:bodyPr/>
          <a:lstStyle/>
          <a:p>
            <a:r>
              <a:rPr lang="en-US" dirty="0"/>
              <a:t>Summary—Discounted Cash Flow</a:t>
            </a:r>
          </a:p>
        </p:txBody>
      </p:sp>
      <p:sp>
        <p:nvSpPr>
          <p:cNvPr id="3" name="Content Placeholder 2">
            <a:extLst>
              <a:ext uri="{FF2B5EF4-FFF2-40B4-BE49-F238E27FC236}">
                <a16:creationId xmlns:a16="http://schemas.microsoft.com/office/drawing/2014/main" id="{7F79C948-4627-4FC6-9B6B-BACA76698340}"/>
              </a:ext>
            </a:extLst>
          </p:cNvPr>
          <p:cNvSpPr>
            <a:spLocks noGrp="1"/>
          </p:cNvSpPr>
          <p:nvPr>
            <p:ph sz="quarter" idx="11"/>
          </p:nvPr>
        </p:nvSpPr>
        <p:spPr>
          <a:xfrm>
            <a:off x="342900" y="1276710"/>
            <a:ext cx="8458200" cy="1661362"/>
          </a:xfrm>
        </p:spPr>
        <p:txBody>
          <a:bodyPr/>
          <a:lstStyle/>
          <a:p>
            <a:r>
              <a:rPr lang="en-IN" sz="1400" dirty="0"/>
              <a:t>Net present value</a:t>
            </a:r>
          </a:p>
          <a:p>
            <a:pPr lvl="1"/>
            <a:r>
              <a:rPr lang="en-IN" sz="1400" dirty="0"/>
              <a:t>Difference between market value and cost.</a:t>
            </a:r>
          </a:p>
          <a:p>
            <a:pPr lvl="1"/>
            <a:r>
              <a:rPr lang="en-IN" sz="1400" dirty="0"/>
              <a:t>Accept the project if the N</a:t>
            </a:r>
            <a:r>
              <a:rPr lang="en-IN" sz="100" dirty="0"/>
              <a:t> </a:t>
            </a:r>
            <a:r>
              <a:rPr lang="en-IN" sz="1400" dirty="0"/>
              <a:t>P</a:t>
            </a:r>
            <a:r>
              <a:rPr lang="en-IN" sz="100" dirty="0"/>
              <a:t> </a:t>
            </a:r>
            <a:r>
              <a:rPr lang="en-IN" sz="1400" dirty="0"/>
              <a:t>V is positive.</a:t>
            </a:r>
          </a:p>
          <a:p>
            <a:pPr lvl="1"/>
            <a:r>
              <a:rPr lang="en-IN" sz="1400" dirty="0"/>
              <a:t>Has no serious problems.</a:t>
            </a:r>
          </a:p>
          <a:p>
            <a:pPr lvl="1"/>
            <a:r>
              <a:rPr lang="en-IN" sz="1400" dirty="0"/>
              <a:t>Preferred decision criterion.</a:t>
            </a:r>
          </a:p>
        </p:txBody>
      </p:sp>
      <p:sp>
        <p:nvSpPr>
          <p:cNvPr id="4" name="Content Placeholder 3">
            <a:extLst>
              <a:ext uri="{FF2B5EF4-FFF2-40B4-BE49-F238E27FC236}">
                <a16:creationId xmlns:a16="http://schemas.microsoft.com/office/drawing/2014/main" id="{29FF1B39-9993-4204-A5F5-691DADA520EC}"/>
              </a:ext>
            </a:extLst>
          </p:cNvPr>
          <p:cNvSpPr>
            <a:spLocks noGrp="1"/>
          </p:cNvSpPr>
          <p:nvPr>
            <p:ph sz="quarter" idx="14"/>
          </p:nvPr>
        </p:nvSpPr>
        <p:spPr>
          <a:xfrm>
            <a:off x="342900" y="3022250"/>
            <a:ext cx="8458200" cy="1683697"/>
          </a:xfrm>
        </p:spPr>
        <p:txBody>
          <a:bodyPr/>
          <a:lstStyle/>
          <a:p>
            <a:r>
              <a:rPr lang="en-IN" sz="1400" dirty="0"/>
              <a:t>Internal rate of return</a:t>
            </a:r>
          </a:p>
          <a:p>
            <a:pPr lvl="1"/>
            <a:r>
              <a:rPr lang="en-IN" sz="1400" dirty="0"/>
              <a:t>Discount rate that makes N</a:t>
            </a:r>
            <a:r>
              <a:rPr lang="en-IN" sz="100" dirty="0"/>
              <a:t> </a:t>
            </a:r>
            <a:r>
              <a:rPr lang="en-IN" sz="1400" dirty="0"/>
              <a:t>P</a:t>
            </a:r>
            <a:r>
              <a:rPr lang="en-IN" sz="100" dirty="0"/>
              <a:t> </a:t>
            </a:r>
            <a:r>
              <a:rPr lang="en-IN" sz="1400" dirty="0"/>
              <a:t>V = 0.</a:t>
            </a:r>
          </a:p>
          <a:p>
            <a:pPr lvl="1"/>
            <a:r>
              <a:rPr lang="en-IN" sz="1400" dirty="0"/>
              <a:t>Take the project if the I</a:t>
            </a:r>
            <a:r>
              <a:rPr lang="en-IN" sz="100" dirty="0"/>
              <a:t> </a:t>
            </a:r>
            <a:r>
              <a:rPr lang="en-IN" sz="1400" dirty="0"/>
              <a:t>R</a:t>
            </a:r>
            <a:r>
              <a:rPr lang="en-IN" sz="100" dirty="0"/>
              <a:t> </a:t>
            </a:r>
            <a:r>
              <a:rPr lang="en-IN" sz="1400" dirty="0" err="1"/>
              <a:t>R</a:t>
            </a:r>
            <a:r>
              <a:rPr lang="en-IN" sz="1400" dirty="0"/>
              <a:t> is greater than the required return.</a:t>
            </a:r>
          </a:p>
          <a:p>
            <a:pPr lvl="1"/>
            <a:r>
              <a:rPr lang="en-IN" sz="1400" dirty="0"/>
              <a:t>Same decision as N</a:t>
            </a:r>
            <a:r>
              <a:rPr lang="en-IN" sz="100" dirty="0"/>
              <a:t> </a:t>
            </a:r>
            <a:r>
              <a:rPr lang="en-IN" sz="1400" dirty="0"/>
              <a:t>P</a:t>
            </a:r>
            <a:r>
              <a:rPr lang="en-IN" sz="100" dirty="0"/>
              <a:t> </a:t>
            </a:r>
            <a:r>
              <a:rPr lang="en-IN" sz="1400" dirty="0"/>
              <a:t>V with conventional cash flows.</a:t>
            </a:r>
          </a:p>
          <a:p>
            <a:pPr lvl="1"/>
            <a:r>
              <a:rPr lang="en-IN" sz="1400" dirty="0"/>
              <a:t>IRR is unreliable with nonconventional cash flows or mutually exclusive projects.</a:t>
            </a:r>
          </a:p>
        </p:txBody>
      </p:sp>
      <p:sp>
        <p:nvSpPr>
          <p:cNvPr id="5" name="Content Placeholder 4">
            <a:extLst>
              <a:ext uri="{FF2B5EF4-FFF2-40B4-BE49-F238E27FC236}">
                <a16:creationId xmlns:a16="http://schemas.microsoft.com/office/drawing/2014/main" id="{24A534E3-513C-4323-8C1E-8420C3995A43}"/>
              </a:ext>
            </a:extLst>
          </p:cNvPr>
          <p:cNvSpPr>
            <a:spLocks noGrp="1"/>
          </p:cNvSpPr>
          <p:nvPr>
            <p:ph sz="quarter" idx="15"/>
          </p:nvPr>
        </p:nvSpPr>
        <p:spPr>
          <a:xfrm>
            <a:off x="342900" y="4807963"/>
            <a:ext cx="8458200" cy="1745850"/>
          </a:xfrm>
        </p:spPr>
        <p:txBody>
          <a:bodyPr/>
          <a:lstStyle/>
          <a:p>
            <a:r>
              <a:rPr lang="en-IN" sz="1400" dirty="0"/>
              <a:t>Profitability Index</a:t>
            </a:r>
          </a:p>
          <a:p>
            <a:pPr lvl="1"/>
            <a:r>
              <a:rPr lang="en-IN" sz="1400" dirty="0"/>
              <a:t>Benefit-cost ratio.</a:t>
            </a:r>
          </a:p>
          <a:p>
            <a:pPr lvl="1"/>
            <a:r>
              <a:rPr lang="en-IN" sz="1400" dirty="0"/>
              <a:t>Take investment if PI &gt; 1.</a:t>
            </a:r>
          </a:p>
          <a:p>
            <a:pPr lvl="1"/>
            <a:r>
              <a:rPr lang="en-IN" sz="1400" dirty="0"/>
              <a:t>Cannot be used to rank mutually exclusive projects.</a:t>
            </a:r>
          </a:p>
          <a:p>
            <a:pPr lvl="1"/>
            <a:r>
              <a:rPr lang="en-IN" sz="1400" dirty="0"/>
              <a:t>May be used to rank projects in the presence of capital rationing.</a:t>
            </a:r>
          </a:p>
        </p:txBody>
      </p:sp>
      <p:sp>
        <p:nvSpPr>
          <p:cNvPr id="11" name="Slide Number Placeholder 10">
            <a:extLst>
              <a:ext uri="{FF2B5EF4-FFF2-40B4-BE49-F238E27FC236}">
                <a16:creationId xmlns:a16="http://schemas.microsoft.com/office/drawing/2014/main" id="{A3B11906-D743-4139-BD57-86075FAD3F44}"/>
              </a:ext>
            </a:extLst>
          </p:cNvPr>
          <p:cNvSpPr>
            <a:spLocks noGrp="1"/>
          </p:cNvSpPr>
          <p:nvPr>
            <p:ph type="sldNum" sz="quarter" idx="10"/>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404566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2501-CF0A-40E4-9BA7-70D4CB397906}"/>
              </a:ext>
            </a:extLst>
          </p:cNvPr>
          <p:cNvSpPr>
            <a:spLocks noGrp="1"/>
          </p:cNvSpPr>
          <p:nvPr>
            <p:ph type="title"/>
          </p:nvPr>
        </p:nvSpPr>
        <p:spPr/>
        <p:txBody>
          <a:bodyPr/>
          <a:lstStyle/>
          <a:p>
            <a:r>
              <a:rPr lang="en-US" dirty="0"/>
              <a:t>Summary—Payback Criteria</a:t>
            </a:r>
          </a:p>
        </p:txBody>
      </p:sp>
      <p:sp>
        <p:nvSpPr>
          <p:cNvPr id="3" name="Content Placeholder 2">
            <a:extLst>
              <a:ext uri="{FF2B5EF4-FFF2-40B4-BE49-F238E27FC236}">
                <a16:creationId xmlns:a16="http://schemas.microsoft.com/office/drawing/2014/main" id="{36E1BF48-103C-4157-A587-FDEB9CCB071C}"/>
              </a:ext>
            </a:extLst>
          </p:cNvPr>
          <p:cNvSpPr>
            <a:spLocks noGrp="1"/>
          </p:cNvSpPr>
          <p:nvPr>
            <p:ph sz="quarter" idx="11"/>
          </p:nvPr>
        </p:nvSpPr>
        <p:spPr>
          <a:xfrm>
            <a:off x="342900" y="1276710"/>
            <a:ext cx="8458200" cy="2320930"/>
          </a:xfrm>
        </p:spPr>
        <p:txBody>
          <a:bodyPr/>
          <a:lstStyle/>
          <a:p>
            <a:r>
              <a:rPr lang="en-IN" dirty="0"/>
              <a:t>Payback period</a:t>
            </a:r>
          </a:p>
          <a:p>
            <a:pPr lvl="1"/>
            <a:r>
              <a:rPr lang="en-IN" dirty="0"/>
              <a:t>Length of time until initial investment is recovered.</a:t>
            </a:r>
          </a:p>
          <a:p>
            <a:pPr lvl="1"/>
            <a:r>
              <a:rPr lang="en-IN" dirty="0"/>
              <a:t>Take the project if it pays back in some specified period.</a:t>
            </a:r>
          </a:p>
          <a:p>
            <a:pPr lvl="1"/>
            <a:r>
              <a:rPr lang="en-IN" dirty="0"/>
              <a:t>Does not account for time value of money, and there is an arbitrary </a:t>
            </a:r>
            <a:r>
              <a:rPr lang="en-IN" dirty="0" err="1"/>
              <a:t>cutoff</a:t>
            </a:r>
            <a:r>
              <a:rPr lang="en-IN" dirty="0"/>
              <a:t> period.</a:t>
            </a:r>
          </a:p>
        </p:txBody>
      </p:sp>
      <p:sp>
        <p:nvSpPr>
          <p:cNvPr id="4" name="Content Placeholder 3">
            <a:extLst>
              <a:ext uri="{FF2B5EF4-FFF2-40B4-BE49-F238E27FC236}">
                <a16:creationId xmlns:a16="http://schemas.microsoft.com/office/drawing/2014/main" id="{FA5AF36F-4A15-47C0-95C0-B6E55E879555}"/>
              </a:ext>
            </a:extLst>
          </p:cNvPr>
          <p:cNvSpPr>
            <a:spLocks noGrp="1"/>
          </p:cNvSpPr>
          <p:nvPr>
            <p:ph sz="quarter" idx="14"/>
          </p:nvPr>
        </p:nvSpPr>
        <p:spPr>
          <a:xfrm>
            <a:off x="342900" y="3712129"/>
            <a:ext cx="8458200" cy="2328101"/>
          </a:xfrm>
        </p:spPr>
        <p:txBody>
          <a:bodyPr/>
          <a:lstStyle/>
          <a:p>
            <a:r>
              <a:rPr lang="en-IN" dirty="0"/>
              <a:t>Discounted payback period</a:t>
            </a:r>
          </a:p>
          <a:p>
            <a:pPr lvl="1"/>
            <a:r>
              <a:rPr lang="en-IN" dirty="0"/>
              <a:t>Length of time until initial investment is recovered on a discounted basis.</a:t>
            </a:r>
          </a:p>
          <a:p>
            <a:pPr lvl="1"/>
            <a:r>
              <a:rPr lang="en-IN" dirty="0"/>
              <a:t>Take the project if it pays back in some specified period.</a:t>
            </a:r>
          </a:p>
          <a:p>
            <a:pPr lvl="1"/>
            <a:r>
              <a:rPr lang="en-IN" dirty="0"/>
              <a:t>There is an arbitrary </a:t>
            </a:r>
            <a:r>
              <a:rPr lang="en-IN" dirty="0" err="1"/>
              <a:t>cutoff</a:t>
            </a:r>
            <a:r>
              <a:rPr lang="en-IN" dirty="0"/>
              <a:t> period.</a:t>
            </a:r>
          </a:p>
        </p:txBody>
      </p:sp>
      <p:sp>
        <p:nvSpPr>
          <p:cNvPr id="7" name="Slide Number Placeholder 6">
            <a:extLst>
              <a:ext uri="{FF2B5EF4-FFF2-40B4-BE49-F238E27FC236}">
                <a16:creationId xmlns:a16="http://schemas.microsoft.com/office/drawing/2014/main" id="{1FAD7E78-7270-4182-B944-468CAAD80879}"/>
              </a:ext>
            </a:extLst>
          </p:cNvPr>
          <p:cNvSpPr>
            <a:spLocks noGrp="1"/>
          </p:cNvSpPr>
          <p:nvPr>
            <p:ph type="sldNum" sz="quarter" idx="10"/>
          </p:nvPr>
        </p:nvSpPr>
        <p:spPr/>
        <p:txBody>
          <a:bodyPr/>
          <a:lstStyle/>
          <a:p>
            <a:fld id="{68151E55-6873-49E2-B8D5-2F265E6F1973}" type="slidenum">
              <a:rPr lang="en-US" smtClean="0"/>
              <a:t>35</a:t>
            </a:fld>
            <a:endParaRPr lang="en-US" dirty="0"/>
          </a:p>
        </p:txBody>
      </p:sp>
    </p:spTree>
    <p:extLst>
      <p:ext uri="{BB962C8B-B14F-4D97-AF65-F5344CB8AC3E}">
        <p14:creationId xmlns:p14="http://schemas.microsoft.com/office/powerpoint/2010/main" val="2941981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925A-B7D1-4720-94DB-44ACD84BE1CD}"/>
              </a:ext>
            </a:extLst>
          </p:cNvPr>
          <p:cNvSpPr>
            <a:spLocks noGrp="1"/>
          </p:cNvSpPr>
          <p:nvPr>
            <p:ph type="title"/>
          </p:nvPr>
        </p:nvSpPr>
        <p:spPr/>
        <p:txBody>
          <a:bodyPr/>
          <a:lstStyle/>
          <a:p>
            <a:r>
              <a:rPr lang="en-US" dirty="0"/>
              <a:t>Quick Quiz</a:t>
            </a:r>
          </a:p>
        </p:txBody>
      </p:sp>
      <p:sp>
        <p:nvSpPr>
          <p:cNvPr id="3" name="Content Placeholder 2">
            <a:extLst>
              <a:ext uri="{FF2B5EF4-FFF2-40B4-BE49-F238E27FC236}">
                <a16:creationId xmlns:a16="http://schemas.microsoft.com/office/drawing/2014/main" id="{E1CE69AA-F888-4EF1-B459-652BBB19BA04}"/>
              </a:ext>
            </a:extLst>
          </p:cNvPr>
          <p:cNvSpPr>
            <a:spLocks noGrp="1"/>
          </p:cNvSpPr>
          <p:nvPr>
            <p:ph sz="quarter" idx="11"/>
          </p:nvPr>
        </p:nvSpPr>
        <p:spPr>
          <a:xfrm>
            <a:off x="342900" y="1276709"/>
            <a:ext cx="8458200" cy="3655055"/>
          </a:xfrm>
        </p:spPr>
        <p:txBody>
          <a:bodyPr/>
          <a:lstStyle/>
          <a:p>
            <a:r>
              <a:rPr lang="en-IN" dirty="0"/>
              <a:t>Consider an investment that costs $100,000 and has a cash inflow of $25,000 every year for 5 years. The required return is 9 percent, and payback </a:t>
            </a:r>
            <a:r>
              <a:rPr lang="en-IN" dirty="0" err="1"/>
              <a:t>cutoff</a:t>
            </a:r>
            <a:r>
              <a:rPr lang="en-IN" dirty="0"/>
              <a:t> is 4 years.</a:t>
            </a:r>
          </a:p>
          <a:p>
            <a:pPr lvl="1"/>
            <a:r>
              <a:rPr lang="en-IN" dirty="0"/>
              <a:t>What is the payback period?</a:t>
            </a:r>
          </a:p>
          <a:p>
            <a:pPr lvl="1"/>
            <a:r>
              <a:rPr lang="en-IN" dirty="0"/>
              <a:t>What is the discounted payback period?</a:t>
            </a:r>
          </a:p>
          <a:p>
            <a:pPr lvl="1"/>
            <a:r>
              <a:rPr lang="en-IN" dirty="0"/>
              <a:t>What is the N</a:t>
            </a:r>
            <a:r>
              <a:rPr lang="en-IN" sz="100" dirty="0"/>
              <a:t> </a:t>
            </a:r>
            <a:r>
              <a:rPr lang="en-IN" dirty="0"/>
              <a:t>P</a:t>
            </a:r>
            <a:r>
              <a:rPr lang="en-IN" sz="100" dirty="0"/>
              <a:t> </a:t>
            </a:r>
            <a:r>
              <a:rPr lang="en-IN" dirty="0"/>
              <a:t>V?</a:t>
            </a:r>
          </a:p>
          <a:p>
            <a:pPr lvl="1"/>
            <a:r>
              <a:rPr lang="en-IN" dirty="0"/>
              <a:t>What is the I</a:t>
            </a:r>
            <a:r>
              <a:rPr lang="en-IN" sz="100" dirty="0"/>
              <a:t> </a:t>
            </a:r>
            <a:r>
              <a:rPr lang="en-IN" dirty="0"/>
              <a:t>R</a:t>
            </a:r>
            <a:r>
              <a:rPr lang="en-IN" sz="100" dirty="0"/>
              <a:t> </a:t>
            </a:r>
            <a:r>
              <a:rPr lang="en-IN" dirty="0" err="1"/>
              <a:t>R</a:t>
            </a:r>
            <a:r>
              <a:rPr lang="en-IN" dirty="0"/>
              <a:t>?</a:t>
            </a:r>
          </a:p>
          <a:p>
            <a:pPr lvl="1"/>
            <a:r>
              <a:rPr lang="en-IN" dirty="0"/>
              <a:t>Should we accept the project?</a:t>
            </a:r>
          </a:p>
        </p:txBody>
      </p:sp>
      <p:sp>
        <p:nvSpPr>
          <p:cNvPr id="4" name="Content Placeholder 3">
            <a:extLst>
              <a:ext uri="{FF2B5EF4-FFF2-40B4-BE49-F238E27FC236}">
                <a16:creationId xmlns:a16="http://schemas.microsoft.com/office/drawing/2014/main" id="{9CB470BE-BFD8-4E3C-8313-03F79B66E2CF}"/>
              </a:ext>
            </a:extLst>
          </p:cNvPr>
          <p:cNvSpPr>
            <a:spLocks noGrp="1"/>
          </p:cNvSpPr>
          <p:nvPr>
            <p:ph sz="quarter" idx="14"/>
          </p:nvPr>
        </p:nvSpPr>
        <p:spPr>
          <a:xfrm>
            <a:off x="342900" y="5058861"/>
            <a:ext cx="8458200" cy="1043698"/>
          </a:xfrm>
        </p:spPr>
        <p:txBody>
          <a:bodyPr/>
          <a:lstStyle/>
          <a:p>
            <a:r>
              <a:rPr lang="en-IN" dirty="0"/>
              <a:t>What method should be the primary decision rule?</a:t>
            </a:r>
          </a:p>
          <a:p>
            <a:r>
              <a:rPr lang="en-IN" dirty="0"/>
              <a:t>When is the IRR rule unreliable?</a:t>
            </a:r>
          </a:p>
        </p:txBody>
      </p:sp>
      <p:sp>
        <p:nvSpPr>
          <p:cNvPr id="7" name="Slide Number Placeholder 6">
            <a:extLst>
              <a:ext uri="{FF2B5EF4-FFF2-40B4-BE49-F238E27FC236}">
                <a16:creationId xmlns:a16="http://schemas.microsoft.com/office/drawing/2014/main" id="{7A250F0F-67AB-4137-916C-9B52597A2C98}"/>
              </a:ext>
            </a:extLst>
          </p:cNvPr>
          <p:cNvSpPr>
            <a:spLocks noGrp="1"/>
          </p:cNvSpPr>
          <p:nvPr>
            <p:ph type="sldNum" sz="quarter" idx="10"/>
          </p:nvPr>
        </p:nvSpPr>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2770851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2AAE7BB7-8AAC-4997-A2E0-E359554D7833}"/>
              </a:ext>
            </a:extLst>
          </p:cNvPr>
          <p:cNvSpPr>
            <a:spLocks noGrp="1"/>
          </p:cNvSpPr>
          <p:nvPr>
            <p:ph sz="quarter" idx="10"/>
          </p:nvPr>
        </p:nvSpPr>
        <p:spPr>
          <a:xfrm>
            <a:off x="-83129" y="6551618"/>
            <a:ext cx="9277005" cy="232133"/>
          </a:xfrm>
        </p:spPr>
        <p:txBody>
          <a:bodyPr/>
          <a:lstStyle/>
          <a:p>
            <a:r>
              <a:rPr lang="en-US" sz="8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8048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665B-3C29-4100-8DC8-233D99B3627E}"/>
              </a:ext>
            </a:extLst>
          </p:cNvPr>
          <p:cNvSpPr>
            <a:spLocks noGrp="1"/>
          </p:cNvSpPr>
          <p:nvPr>
            <p:ph type="title"/>
          </p:nvPr>
        </p:nvSpPr>
        <p:spPr/>
        <p:txBody>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75208896-8275-4F7A-82AA-B81C48E1FDFC}"/>
              </a:ext>
            </a:extLst>
          </p:cNvPr>
          <p:cNvSpPr>
            <a:spLocks noGrp="1"/>
          </p:cNvSpPr>
          <p:nvPr>
            <p:ph type="sldNum" sz="quarter" idx="10"/>
          </p:nvPr>
        </p:nvSpPr>
        <p:spPr/>
        <p:txBody>
          <a:bodyPr/>
          <a:lstStyle/>
          <a:p>
            <a:fld id="{68151E55-6873-49E2-B8D5-2F265E6F1973}" type="slidenum">
              <a:rPr lang="en-US" smtClean="0"/>
              <a:t>38</a:t>
            </a:fld>
            <a:endParaRPr lang="en-US" dirty="0"/>
          </a:p>
        </p:txBody>
      </p:sp>
    </p:spTree>
    <p:extLst>
      <p:ext uri="{BB962C8B-B14F-4D97-AF65-F5344CB8AC3E}">
        <p14:creationId xmlns:p14="http://schemas.microsoft.com/office/powerpoint/2010/main" val="3315766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AF37-E584-4DEC-93B6-21A91367678D}"/>
              </a:ext>
            </a:extLst>
          </p:cNvPr>
          <p:cNvSpPr>
            <a:spLocks noGrp="1"/>
          </p:cNvSpPr>
          <p:nvPr>
            <p:ph type="title"/>
          </p:nvPr>
        </p:nvSpPr>
        <p:spPr/>
        <p:txBody>
          <a:bodyPr>
            <a:noAutofit/>
          </a:bodyPr>
          <a:lstStyle/>
          <a:p>
            <a:r>
              <a:rPr lang="en-IN" sz="3200" dirty="0"/>
              <a:t>The Timing Problem – II </a:t>
            </a:r>
            <a:r>
              <a:rPr lang="en-US" sz="3200" dirty="0"/>
              <a:t>– </a:t>
            </a:r>
            <a:r>
              <a:rPr lang="en-IN" sz="3200" dirty="0"/>
              <a:t>Text Alternative</a:t>
            </a:r>
            <a:endParaRPr lang="en-US" sz="3200" dirty="0"/>
          </a:p>
        </p:txBody>
      </p:sp>
      <p:sp>
        <p:nvSpPr>
          <p:cNvPr id="3" name="Text Placeholder 2">
            <a:extLst>
              <a:ext uri="{FF2B5EF4-FFF2-40B4-BE49-F238E27FC236}">
                <a16:creationId xmlns:a16="http://schemas.microsoft.com/office/drawing/2014/main" id="{178C5B44-1D4C-4AD0-B691-ADC5B1B9553B}"/>
              </a:ext>
            </a:extLst>
          </p:cNvPr>
          <p:cNvSpPr>
            <a:spLocks noGrp="1"/>
          </p:cNvSpPr>
          <p:nvPr>
            <p:ph type="body" sz="quarter" idx="14"/>
          </p:nvPr>
        </p:nvSpPr>
        <p:spPr/>
        <p:txBody>
          <a:bodyPr/>
          <a:lstStyle/>
          <a:p>
            <a:r>
              <a:rPr lang="en-IN"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490A1E04-2EF2-44B7-AE3C-DD8E0D84A53F}"/>
              </a:ext>
            </a:extLst>
          </p:cNvPr>
          <p:cNvSpPr>
            <a:spLocks noGrp="1"/>
          </p:cNvSpPr>
          <p:nvPr>
            <p:ph sz="quarter" idx="11"/>
          </p:nvPr>
        </p:nvSpPr>
        <p:spPr>
          <a:xfrm>
            <a:off x="342899" y="1556082"/>
            <a:ext cx="8550377" cy="4697233"/>
          </a:xfrm>
        </p:spPr>
        <p:txBody>
          <a:bodyPr>
            <a:noAutofit/>
          </a:bodyPr>
          <a:lstStyle/>
          <a:p>
            <a:pPr>
              <a:spcBef>
                <a:spcPts val="624"/>
              </a:spcBef>
            </a:pPr>
            <a:r>
              <a:rPr lang="en-IN" sz="2400" dirty="0">
                <a:cs typeface="Arial" panose="020B0604020202020204" pitchFamily="34" charset="0"/>
              </a:rPr>
              <a:t>The x-axis of this line graph is </a:t>
            </a:r>
            <a:r>
              <a:rPr lang="en-IN" sz="2400" dirty="0" err="1">
                <a:cs typeface="Arial" panose="020B0604020202020204" pitchFamily="34" charset="0"/>
              </a:rPr>
              <a:t>labeled</a:t>
            </a:r>
            <a:r>
              <a:rPr lang="en-IN" sz="2400" dirty="0">
                <a:cs typeface="Arial" panose="020B0604020202020204" pitchFamily="34" charset="0"/>
              </a:rPr>
              <a:t> Discount rate. The y-axis is </a:t>
            </a:r>
            <a:r>
              <a:rPr lang="en-IN" sz="2400" dirty="0" err="1">
                <a:cs typeface="Arial" panose="020B0604020202020204" pitchFamily="34" charset="0"/>
              </a:rPr>
              <a:t>labeled</a:t>
            </a:r>
            <a:r>
              <a:rPr lang="en-IN" sz="2400" dirty="0">
                <a:cs typeface="Arial" panose="020B0604020202020204" pitchFamily="34" charset="0"/>
              </a:rPr>
              <a:t>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Project A has a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of $2,000 when the discount rate is zero, while project B has a NPV of $4,000 at a discount rate of zero. Both projects have decreasing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R values as the discount rate increases, but project B has a greater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R until the two lines intersect at a discount rate of 10.55 percent. From that point on, the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for project A is greater than the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for project B. The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of project B is zero when the discount rate is 12.94% and the NPV for project A is zero when the discount rate is 16.04%.</a:t>
            </a:r>
          </a:p>
        </p:txBody>
      </p:sp>
      <p:sp>
        <p:nvSpPr>
          <p:cNvPr id="5" name="Text Placeholder 4">
            <a:extLst>
              <a:ext uri="{FF2B5EF4-FFF2-40B4-BE49-F238E27FC236}">
                <a16:creationId xmlns:a16="http://schemas.microsoft.com/office/drawing/2014/main" id="{746BE035-C523-4C0B-B892-80A38492066D}"/>
              </a:ext>
            </a:extLst>
          </p:cNvPr>
          <p:cNvSpPr>
            <a:spLocks noGrp="1"/>
          </p:cNvSpPr>
          <p:nvPr>
            <p:ph type="body" sz="quarter" idx="15"/>
          </p:nvPr>
        </p:nvSpPr>
        <p:spPr/>
        <p:txBody>
          <a:bodyPr/>
          <a:lstStyle/>
          <a:p>
            <a:r>
              <a:rPr lang="en-IN"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EC5A6071-86BA-4224-A57F-8492D672A267}"/>
              </a:ext>
            </a:extLst>
          </p:cNvPr>
          <p:cNvSpPr>
            <a:spLocks noGrp="1"/>
          </p:cNvSpPr>
          <p:nvPr>
            <p:ph type="sldNum" sz="quarter" idx="10"/>
          </p:nvPr>
        </p:nvSpPr>
        <p:spPr/>
        <p:txBody>
          <a:bodyPr/>
          <a:lstStyle/>
          <a:p>
            <a:fld id="{68151E55-6873-49E2-B8D5-2F265E6F1973}" type="slidenum">
              <a:rPr lang="en-US" smtClean="0"/>
              <a:t>39</a:t>
            </a:fld>
            <a:endParaRPr lang="en-US" dirty="0"/>
          </a:p>
        </p:txBody>
      </p:sp>
    </p:spTree>
    <p:extLst>
      <p:ext uri="{BB962C8B-B14F-4D97-AF65-F5344CB8AC3E}">
        <p14:creationId xmlns:p14="http://schemas.microsoft.com/office/powerpoint/2010/main" val="204245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2B2B-1729-430F-A60C-3C10F0C1D631}"/>
              </a:ext>
            </a:extLst>
          </p:cNvPr>
          <p:cNvSpPr>
            <a:spLocks noGrp="1"/>
          </p:cNvSpPr>
          <p:nvPr>
            <p:ph type="title"/>
          </p:nvPr>
        </p:nvSpPr>
        <p:spPr/>
        <p:txBody>
          <a:bodyPr/>
          <a:lstStyle/>
          <a:p>
            <a:r>
              <a:rPr lang="en-IN" dirty="0"/>
              <a:t>5.1 Why Use Net Present Value?</a:t>
            </a:r>
            <a:endParaRPr lang="en-US" dirty="0"/>
          </a:p>
        </p:txBody>
      </p:sp>
      <p:sp>
        <p:nvSpPr>
          <p:cNvPr id="3" name="Content Placeholder 2">
            <a:extLst>
              <a:ext uri="{FF2B5EF4-FFF2-40B4-BE49-F238E27FC236}">
                <a16:creationId xmlns:a16="http://schemas.microsoft.com/office/drawing/2014/main" id="{7D6F2882-A1F6-4F79-806B-725D1B1BD415}"/>
              </a:ext>
            </a:extLst>
          </p:cNvPr>
          <p:cNvSpPr>
            <a:spLocks noGrp="1"/>
          </p:cNvSpPr>
          <p:nvPr>
            <p:ph sz="quarter" idx="11"/>
          </p:nvPr>
        </p:nvSpPr>
        <p:spPr/>
        <p:txBody>
          <a:bodyPr/>
          <a:lstStyle/>
          <a:p>
            <a:r>
              <a:rPr lang="en-IN" dirty="0"/>
              <a:t>Accepting positive N</a:t>
            </a:r>
            <a:r>
              <a:rPr lang="en-IN" sz="100" dirty="0"/>
              <a:t> </a:t>
            </a:r>
            <a:r>
              <a:rPr lang="en-IN" dirty="0"/>
              <a:t>P</a:t>
            </a:r>
            <a:r>
              <a:rPr lang="en-IN" sz="100" dirty="0"/>
              <a:t> </a:t>
            </a:r>
            <a:r>
              <a:rPr lang="en-IN" dirty="0"/>
              <a:t>V projects benefits stockholders.</a:t>
            </a:r>
          </a:p>
          <a:p>
            <a:pPr lvl="1"/>
            <a:r>
              <a:rPr lang="en-IN" dirty="0"/>
              <a:t>N</a:t>
            </a:r>
            <a:r>
              <a:rPr lang="en-IN" sz="100" dirty="0"/>
              <a:t> </a:t>
            </a:r>
            <a:r>
              <a:rPr lang="en-IN" dirty="0"/>
              <a:t>P</a:t>
            </a:r>
            <a:r>
              <a:rPr lang="en-IN" sz="100" dirty="0"/>
              <a:t> </a:t>
            </a:r>
            <a:r>
              <a:rPr lang="en-IN" dirty="0"/>
              <a:t>V uses cash flows.</a:t>
            </a:r>
          </a:p>
          <a:p>
            <a:pPr lvl="1"/>
            <a:r>
              <a:rPr lang="en-IN" dirty="0"/>
              <a:t>N</a:t>
            </a:r>
            <a:r>
              <a:rPr lang="en-IN" sz="100" dirty="0"/>
              <a:t> </a:t>
            </a:r>
            <a:r>
              <a:rPr lang="en-IN" dirty="0"/>
              <a:t>P</a:t>
            </a:r>
            <a:r>
              <a:rPr lang="en-IN" sz="100" dirty="0"/>
              <a:t> </a:t>
            </a:r>
            <a:r>
              <a:rPr lang="en-IN" dirty="0"/>
              <a:t>V uses all the cash flows of the project.</a:t>
            </a:r>
          </a:p>
          <a:p>
            <a:pPr lvl="1"/>
            <a:r>
              <a:rPr lang="en-IN" dirty="0"/>
              <a:t>N</a:t>
            </a:r>
            <a:r>
              <a:rPr lang="en-IN" sz="100" dirty="0"/>
              <a:t> </a:t>
            </a:r>
            <a:r>
              <a:rPr lang="en-IN" dirty="0"/>
              <a:t>P</a:t>
            </a:r>
            <a:r>
              <a:rPr lang="en-IN" sz="100" dirty="0"/>
              <a:t> </a:t>
            </a:r>
            <a:r>
              <a:rPr lang="en-IN" dirty="0"/>
              <a:t>V discounts the cash flows properly.</a:t>
            </a:r>
          </a:p>
        </p:txBody>
      </p:sp>
      <p:sp>
        <p:nvSpPr>
          <p:cNvPr id="6" name="Slide Number Placeholder 5">
            <a:extLst>
              <a:ext uri="{FF2B5EF4-FFF2-40B4-BE49-F238E27FC236}">
                <a16:creationId xmlns:a16="http://schemas.microsoft.com/office/drawing/2014/main" id="{689BBA5A-6348-470E-91D3-9B1DA887E0D7}"/>
              </a:ext>
            </a:extLst>
          </p:cNvPr>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353766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AF37-E584-4DEC-93B6-21A91367678D}"/>
              </a:ext>
            </a:extLst>
          </p:cNvPr>
          <p:cNvSpPr>
            <a:spLocks noGrp="1"/>
          </p:cNvSpPr>
          <p:nvPr>
            <p:ph type="title"/>
          </p:nvPr>
        </p:nvSpPr>
        <p:spPr/>
        <p:txBody>
          <a:bodyPr>
            <a:noAutofit/>
          </a:bodyPr>
          <a:lstStyle/>
          <a:p>
            <a:r>
              <a:rPr lang="en-IN" sz="3200" dirty="0"/>
              <a:t>Calculating the Crossover Rate </a:t>
            </a:r>
            <a:r>
              <a:rPr lang="en-US" sz="3200" dirty="0"/>
              <a:t>– </a:t>
            </a:r>
            <a:r>
              <a:rPr lang="en-IN" sz="3200" dirty="0"/>
              <a:t>Text Alternative</a:t>
            </a:r>
            <a:endParaRPr lang="en-US" sz="3200" dirty="0"/>
          </a:p>
        </p:txBody>
      </p:sp>
      <p:sp>
        <p:nvSpPr>
          <p:cNvPr id="3" name="Text Placeholder 2">
            <a:extLst>
              <a:ext uri="{FF2B5EF4-FFF2-40B4-BE49-F238E27FC236}">
                <a16:creationId xmlns:a16="http://schemas.microsoft.com/office/drawing/2014/main" id="{178C5B44-1D4C-4AD0-B691-ADC5B1B9553B}"/>
              </a:ext>
            </a:extLst>
          </p:cNvPr>
          <p:cNvSpPr>
            <a:spLocks noGrp="1"/>
          </p:cNvSpPr>
          <p:nvPr>
            <p:ph type="body" sz="quarter" idx="14"/>
          </p:nvPr>
        </p:nvSpPr>
        <p:spPr/>
        <p:txBody>
          <a:bodyPr/>
          <a:lstStyle/>
          <a:p>
            <a:r>
              <a:rPr lang="en-IN"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490A1E04-2EF2-44B7-AE3C-DD8E0D84A53F}"/>
              </a:ext>
            </a:extLst>
          </p:cNvPr>
          <p:cNvSpPr>
            <a:spLocks noGrp="1"/>
          </p:cNvSpPr>
          <p:nvPr>
            <p:ph sz="quarter" idx="11"/>
          </p:nvPr>
        </p:nvSpPr>
        <p:spPr>
          <a:xfrm>
            <a:off x="342899" y="1556082"/>
            <a:ext cx="8550377" cy="4697233"/>
          </a:xfrm>
        </p:spPr>
        <p:txBody>
          <a:bodyPr>
            <a:noAutofit/>
          </a:bodyPr>
          <a:lstStyle/>
          <a:p>
            <a:pPr>
              <a:spcBef>
                <a:spcPts val="624"/>
              </a:spcBef>
            </a:pPr>
            <a:r>
              <a:rPr lang="en-IN" sz="2400" dirty="0">
                <a:cs typeface="Arial" panose="020B0604020202020204" pitchFamily="34" charset="0"/>
              </a:rPr>
              <a:t>Blue line on graph shows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Vs for Project A's cash flows minus Project B's cash flows. Red line on graph shows NPVs for Project B's cash flows minus Project A's cash flows</a:t>
            </a:r>
          </a:p>
          <a:p>
            <a:pPr>
              <a:spcBef>
                <a:spcPts val="624"/>
              </a:spcBef>
            </a:pPr>
            <a:r>
              <a:rPr lang="en-IN" sz="2400" dirty="0">
                <a:cs typeface="Arial" panose="020B0604020202020204" pitchFamily="34" charset="0"/>
              </a:rPr>
              <a:t>Graph shows incremental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err="1">
                <a:cs typeface="Arial" panose="020B0604020202020204" pitchFamily="34" charset="0"/>
              </a:rPr>
              <a:t>R</a:t>
            </a:r>
            <a:r>
              <a:rPr lang="en-IN" sz="2400" dirty="0">
                <a:cs typeface="Arial" panose="020B0604020202020204" pitchFamily="34" charset="0"/>
              </a:rPr>
              <a:t> of 10.55% where red and blue lines intersect.</a:t>
            </a:r>
          </a:p>
        </p:txBody>
      </p:sp>
      <p:sp>
        <p:nvSpPr>
          <p:cNvPr id="5" name="Text Placeholder 4">
            <a:extLst>
              <a:ext uri="{FF2B5EF4-FFF2-40B4-BE49-F238E27FC236}">
                <a16:creationId xmlns:a16="http://schemas.microsoft.com/office/drawing/2014/main" id="{746BE035-C523-4C0B-B892-80A38492066D}"/>
              </a:ext>
            </a:extLst>
          </p:cNvPr>
          <p:cNvSpPr>
            <a:spLocks noGrp="1"/>
          </p:cNvSpPr>
          <p:nvPr>
            <p:ph type="body" sz="quarter" idx="15"/>
          </p:nvPr>
        </p:nvSpPr>
        <p:spPr/>
        <p:txBody>
          <a:bodyPr/>
          <a:lstStyle/>
          <a:p>
            <a:r>
              <a:rPr lang="en-IN"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EC5A6071-86BA-4224-A57F-8492D672A267}"/>
              </a:ext>
            </a:extLst>
          </p:cNvPr>
          <p:cNvSpPr>
            <a:spLocks noGrp="1"/>
          </p:cNvSpPr>
          <p:nvPr>
            <p:ph type="sldNum" sz="quarter" idx="10"/>
          </p:nvPr>
        </p:nvSpPr>
        <p:spPr/>
        <p:txBody>
          <a:bodyPr/>
          <a:lstStyle/>
          <a:p>
            <a:fld id="{68151E55-6873-49E2-B8D5-2F265E6F1973}" type="slidenum">
              <a:rPr lang="en-US" smtClean="0"/>
              <a:t>40</a:t>
            </a:fld>
            <a:endParaRPr lang="en-US" dirty="0"/>
          </a:p>
        </p:txBody>
      </p:sp>
    </p:spTree>
    <p:extLst>
      <p:ext uri="{BB962C8B-B14F-4D97-AF65-F5344CB8AC3E}">
        <p14:creationId xmlns:p14="http://schemas.microsoft.com/office/powerpoint/2010/main" val="2106086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AF37-E584-4DEC-93B6-21A91367678D}"/>
              </a:ext>
            </a:extLst>
          </p:cNvPr>
          <p:cNvSpPr>
            <a:spLocks noGrp="1"/>
          </p:cNvSpPr>
          <p:nvPr>
            <p:ph type="title"/>
          </p:nvPr>
        </p:nvSpPr>
        <p:spPr/>
        <p:txBody>
          <a:bodyPr>
            <a:noAutofit/>
          </a:bodyPr>
          <a:lstStyle/>
          <a:p>
            <a:r>
              <a:rPr lang="en-IN" sz="3600" dirty="0"/>
              <a:t>N</a:t>
            </a:r>
            <a:r>
              <a:rPr lang="en-IN" sz="100" dirty="0"/>
              <a:t> </a:t>
            </a:r>
            <a:r>
              <a:rPr lang="en-IN" sz="3600" dirty="0"/>
              <a:t>P</a:t>
            </a:r>
            <a:r>
              <a:rPr lang="en-IN" sz="100" dirty="0"/>
              <a:t> </a:t>
            </a:r>
            <a:r>
              <a:rPr lang="en-IN" sz="3600" dirty="0"/>
              <a:t>V Profiles </a:t>
            </a:r>
            <a:r>
              <a:rPr lang="en-US" sz="3600" dirty="0"/>
              <a:t>– </a:t>
            </a:r>
            <a:r>
              <a:rPr lang="en-IN" sz="3600" dirty="0"/>
              <a:t>Text Alternative</a:t>
            </a:r>
            <a:endParaRPr lang="en-US" sz="3600" dirty="0"/>
          </a:p>
        </p:txBody>
      </p:sp>
      <p:sp>
        <p:nvSpPr>
          <p:cNvPr id="3" name="Text Placeholder 2">
            <a:extLst>
              <a:ext uri="{FF2B5EF4-FFF2-40B4-BE49-F238E27FC236}">
                <a16:creationId xmlns:a16="http://schemas.microsoft.com/office/drawing/2014/main" id="{178C5B44-1D4C-4AD0-B691-ADC5B1B9553B}"/>
              </a:ext>
            </a:extLst>
          </p:cNvPr>
          <p:cNvSpPr>
            <a:spLocks noGrp="1"/>
          </p:cNvSpPr>
          <p:nvPr>
            <p:ph type="body" sz="quarter" idx="14"/>
          </p:nvPr>
        </p:nvSpPr>
        <p:spPr/>
        <p:txBody>
          <a:bodyPr/>
          <a:lstStyle/>
          <a:p>
            <a:r>
              <a:rPr lang="en-IN"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490A1E04-2EF2-44B7-AE3C-DD8E0D84A53F}"/>
              </a:ext>
            </a:extLst>
          </p:cNvPr>
          <p:cNvSpPr>
            <a:spLocks noGrp="1"/>
          </p:cNvSpPr>
          <p:nvPr>
            <p:ph sz="quarter" idx="11"/>
          </p:nvPr>
        </p:nvSpPr>
        <p:spPr>
          <a:xfrm>
            <a:off x="342899" y="1556082"/>
            <a:ext cx="8550377" cy="4697233"/>
          </a:xfrm>
        </p:spPr>
        <p:txBody>
          <a:bodyPr>
            <a:noAutofit/>
          </a:bodyPr>
          <a:lstStyle/>
          <a:p>
            <a:pPr>
              <a:spcBef>
                <a:spcPts val="624"/>
              </a:spcBef>
            </a:pPr>
            <a:r>
              <a:rPr lang="en-IN" sz="2400" dirty="0">
                <a:cs typeface="Arial" panose="020B0604020202020204" pitchFamily="34" charset="0"/>
              </a:rPr>
              <a:t>Vertical line shows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and horizontal line shows discount rate. Blue line represents Project A, and red line represents Project B. Intersection of red and blue lines shows cross-over rate or incremental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err="1">
                <a:cs typeface="Arial" panose="020B0604020202020204" pitchFamily="34" charset="0"/>
              </a:rPr>
              <a:t>R</a:t>
            </a:r>
            <a:r>
              <a:rPr lang="en-IN" sz="2400" dirty="0">
                <a:cs typeface="Arial" panose="020B0604020202020204" pitchFamily="34" charset="0"/>
              </a:rPr>
              <a:t> (17.68%)</a:t>
            </a:r>
          </a:p>
          <a:p>
            <a:pPr>
              <a:spcBef>
                <a:spcPts val="624"/>
              </a:spcBef>
            </a:pPr>
            <a:r>
              <a:rPr lang="en-IN" sz="2400" dirty="0">
                <a:cs typeface="Arial" panose="020B0604020202020204" pitchFamily="34" charset="0"/>
              </a:rPr>
              <a:t>Project A has 2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err="1">
                <a:cs typeface="Arial" panose="020B0604020202020204" pitchFamily="34" charset="0"/>
              </a:rPr>
              <a:t>R</a:t>
            </a:r>
            <a:r>
              <a:rPr lang="en-IN" sz="100" dirty="0">
                <a:cs typeface="Arial" panose="020B0604020202020204" pitchFamily="34" charset="0"/>
              </a:rPr>
              <a:t> </a:t>
            </a:r>
            <a:r>
              <a:rPr lang="en-IN" sz="2400" dirty="0">
                <a:cs typeface="Arial" panose="020B0604020202020204" pitchFamily="34" charset="0"/>
              </a:rPr>
              <a:t>s: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a:cs typeface="Arial" panose="020B0604020202020204" pitchFamily="34" charset="0"/>
              </a:rPr>
              <a:t>R1 (A) = 0% and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a:cs typeface="Arial" panose="020B0604020202020204" pitchFamily="34" charset="0"/>
              </a:rPr>
              <a:t>R2 (A) = 100%. Project B has one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a:cs typeface="Arial" panose="020B0604020202020204" pitchFamily="34" charset="0"/>
              </a:rPr>
              <a:t>R: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err="1">
                <a:cs typeface="Arial" panose="020B0604020202020204" pitchFamily="34" charset="0"/>
              </a:rPr>
              <a:t>R</a:t>
            </a:r>
            <a:r>
              <a:rPr lang="en-IN" sz="2400" dirty="0">
                <a:cs typeface="Arial" panose="020B0604020202020204" pitchFamily="34" charset="0"/>
              </a:rPr>
              <a:t> (B) =36.19%</a:t>
            </a:r>
          </a:p>
        </p:txBody>
      </p:sp>
      <p:sp>
        <p:nvSpPr>
          <p:cNvPr id="5" name="Text Placeholder 4">
            <a:extLst>
              <a:ext uri="{FF2B5EF4-FFF2-40B4-BE49-F238E27FC236}">
                <a16:creationId xmlns:a16="http://schemas.microsoft.com/office/drawing/2014/main" id="{746BE035-C523-4C0B-B892-80A38492066D}"/>
              </a:ext>
            </a:extLst>
          </p:cNvPr>
          <p:cNvSpPr>
            <a:spLocks noGrp="1"/>
          </p:cNvSpPr>
          <p:nvPr>
            <p:ph type="body" sz="quarter" idx="15"/>
          </p:nvPr>
        </p:nvSpPr>
        <p:spPr/>
        <p:txBody>
          <a:bodyPr/>
          <a:lstStyle/>
          <a:p>
            <a:r>
              <a:rPr lang="en-IN"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EC5A6071-86BA-4224-A57F-8492D672A267}"/>
              </a:ext>
            </a:extLst>
          </p:cNvPr>
          <p:cNvSpPr>
            <a:spLocks noGrp="1"/>
          </p:cNvSpPr>
          <p:nvPr>
            <p:ph type="sldNum" sz="quarter" idx="10"/>
          </p:nvPr>
        </p:nvSpPr>
        <p:spPr/>
        <p:txBody>
          <a:bodyPr/>
          <a:lstStyle/>
          <a:p>
            <a:fld id="{68151E55-6873-49E2-B8D5-2F265E6F1973}" type="slidenum">
              <a:rPr lang="en-US" smtClean="0"/>
              <a:t>41</a:t>
            </a:fld>
            <a:endParaRPr lang="en-US" dirty="0"/>
          </a:p>
        </p:txBody>
      </p:sp>
    </p:spTree>
    <p:extLst>
      <p:ext uri="{BB962C8B-B14F-4D97-AF65-F5344CB8AC3E}">
        <p14:creationId xmlns:p14="http://schemas.microsoft.com/office/powerpoint/2010/main" val="77021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2F43-410E-450F-B270-44BB86C55F5E}"/>
              </a:ext>
            </a:extLst>
          </p:cNvPr>
          <p:cNvSpPr>
            <a:spLocks noGrp="1"/>
          </p:cNvSpPr>
          <p:nvPr>
            <p:ph type="title"/>
          </p:nvPr>
        </p:nvSpPr>
        <p:spPr/>
        <p:txBody>
          <a:bodyPr/>
          <a:lstStyle/>
          <a:p>
            <a:r>
              <a:rPr lang="en-IN" dirty="0"/>
              <a:t>The Net Present Value (N</a:t>
            </a:r>
            <a:r>
              <a:rPr lang="en-IN" sz="100" dirty="0"/>
              <a:t> </a:t>
            </a:r>
            <a:r>
              <a:rPr lang="en-IN" dirty="0"/>
              <a:t>P</a:t>
            </a:r>
            <a:r>
              <a:rPr lang="en-IN" sz="100" dirty="0"/>
              <a:t> </a:t>
            </a:r>
            <a:r>
              <a:rPr lang="en-IN" dirty="0"/>
              <a:t>V) Rule</a:t>
            </a:r>
            <a:endParaRPr lang="en-US" dirty="0"/>
          </a:p>
        </p:txBody>
      </p:sp>
      <p:sp>
        <p:nvSpPr>
          <p:cNvPr id="3" name="Content Placeholder 2">
            <a:extLst>
              <a:ext uri="{FF2B5EF4-FFF2-40B4-BE49-F238E27FC236}">
                <a16:creationId xmlns:a16="http://schemas.microsoft.com/office/drawing/2014/main" id="{CC652703-433C-43B0-9AF2-9B25659FF518}"/>
              </a:ext>
            </a:extLst>
          </p:cNvPr>
          <p:cNvSpPr>
            <a:spLocks noGrp="1"/>
          </p:cNvSpPr>
          <p:nvPr>
            <p:ph sz="quarter" idx="11"/>
          </p:nvPr>
        </p:nvSpPr>
        <p:spPr>
          <a:xfrm>
            <a:off x="342900" y="1276709"/>
            <a:ext cx="8246464" cy="836903"/>
          </a:xfrm>
        </p:spPr>
        <p:txBody>
          <a:bodyPr/>
          <a:lstStyle/>
          <a:p>
            <a:r>
              <a:rPr lang="en-IN" dirty="0"/>
              <a:t>Net present value (N</a:t>
            </a:r>
            <a:r>
              <a:rPr lang="en-IN" sz="100" dirty="0"/>
              <a:t> </a:t>
            </a:r>
            <a:r>
              <a:rPr lang="en-IN" dirty="0"/>
              <a:t>P</a:t>
            </a:r>
            <a:r>
              <a:rPr lang="en-IN" sz="100" dirty="0"/>
              <a:t> </a:t>
            </a:r>
            <a:r>
              <a:rPr lang="en-IN" dirty="0"/>
              <a:t>V) = Total PV of future CFs + Initial investment</a:t>
            </a:r>
          </a:p>
        </p:txBody>
      </p:sp>
      <p:sp>
        <p:nvSpPr>
          <p:cNvPr id="4" name="Content Placeholder 3">
            <a:extLst>
              <a:ext uri="{FF2B5EF4-FFF2-40B4-BE49-F238E27FC236}">
                <a16:creationId xmlns:a16="http://schemas.microsoft.com/office/drawing/2014/main" id="{D2824BC7-CD10-4676-B85E-7EEFEC04E6CC}"/>
              </a:ext>
            </a:extLst>
          </p:cNvPr>
          <p:cNvSpPr>
            <a:spLocks noGrp="1"/>
          </p:cNvSpPr>
          <p:nvPr>
            <p:ph sz="quarter" idx="14"/>
          </p:nvPr>
        </p:nvSpPr>
        <p:spPr>
          <a:xfrm>
            <a:off x="342900" y="2226162"/>
            <a:ext cx="2475251" cy="487706"/>
          </a:xfrm>
        </p:spPr>
        <p:txBody>
          <a:bodyPr/>
          <a:lstStyle/>
          <a:p>
            <a:r>
              <a:rPr lang="en-US" dirty="0"/>
              <a:t>Estimating N</a:t>
            </a:r>
            <a:r>
              <a:rPr lang="en-US" sz="100" dirty="0"/>
              <a:t> </a:t>
            </a:r>
            <a:r>
              <a:rPr lang="en-US" dirty="0"/>
              <a:t>P</a:t>
            </a:r>
            <a:r>
              <a:rPr lang="en-US" sz="100" dirty="0"/>
              <a:t> </a:t>
            </a:r>
            <a:r>
              <a:rPr lang="en-US" dirty="0"/>
              <a:t>V:</a:t>
            </a:r>
          </a:p>
        </p:txBody>
      </p:sp>
      <p:sp>
        <p:nvSpPr>
          <p:cNvPr id="5" name="Content Placeholder 4">
            <a:extLst>
              <a:ext uri="{FF2B5EF4-FFF2-40B4-BE49-F238E27FC236}">
                <a16:creationId xmlns:a16="http://schemas.microsoft.com/office/drawing/2014/main" id="{4B233512-A19D-4CBD-9A21-5FDB8BBD6148}"/>
              </a:ext>
            </a:extLst>
          </p:cNvPr>
          <p:cNvSpPr>
            <a:spLocks noGrp="1"/>
          </p:cNvSpPr>
          <p:nvPr>
            <p:ph sz="quarter" idx="15"/>
          </p:nvPr>
        </p:nvSpPr>
        <p:spPr>
          <a:xfrm>
            <a:off x="342900" y="2840984"/>
            <a:ext cx="8458200" cy="1491174"/>
          </a:xfrm>
        </p:spPr>
        <p:txBody>
          <a:bodyPr/>
          <a:lstStyle/>
          <a:p>
            <a:pPr marL="402336" indent="-402336">
              <a:buFont typeface="+mj-lt"/>
              <a:buAutoNum type="arabicPeriod"/>
            </a:pPr>
            <a:r>
              <a:rPr lang="en-IN" dirty="0"/>
              <a:t>Estimate future cash flows: How much? And when?</a:t>
            </a:r>
          </a:p>
          <a:p>
            <a:pPr marL="402336" indent="-402336">
              <a:buFont typeface="+mj-lt"/>
              <a:buAutoNum type="arabicPeriod"/>
            </a:pPr>
            <a:r>
              <a:rPr lang="en-IN" dirty="0"/>
              <a:t>Estimate discount rate.</a:t>
            </a:r>
          </a:p>
          <a:p>
            <a:pPr marL="402336" indent="-402336">
              <a:buFont typeface="+mj-lt"/>
              <a:buAutoNum type="arabicPeriod"/>
            </a:pPr>
            <a:r>
              <a:rPr lang="en-IN" dirty="0"/>
              <a:t>Estimate initial costs.</a:t>
            </a:r>
          </a:p>
        </p:txBody>
      </p:sp>
      <p:sp>
        <p:nvSpPr>
          <p:cNvPr id="6" name="Content Placeholder 5">
            <a:extLst>
              <a:ext uri="{FF2B5EF4-FFF2-40B4-BE49-F238E27FC236}">
                <a16:creationId xmlns:a16="http://schemas.microsoft.com/office/drawing/2014/main" id="{D06BFF7B-EE6A-4E13-BDB8-F365464A92E0}"/>
              </a:ext>
            </a:extLst>
          </p:cNvPr>
          <p:cNvSpPr>
            <a:spLocks noGrp="1"/>
          </p:cNvSpPr>
          <p:nvPr>
            <p:ph sz="quarter" idx="16"/>
          </p:nvPr>
        </p:nvSpPr>
        <p:spPr>
          <a:xfrm>
            <a:off x="342900" y="4417723"/>
            <a:ext cx="8458200" cy="1022674"/>
          </a:xfrm>
        </p:spPr>
        <p:txBody>
          <a:bodyPr/>
          <a:lstStyle/>
          <a:p>
            <a:r>
              <a:rPr lang="en-IN" dirty="0"/>
              <a:t>Minimum acceptance criteria: Accept if N</a:t>
            </a:r>
            <a:r>
              <a:rPr lang="en-IN" sz="100" dirty="0"/>
              <a:t> </a:t>
            </a:r>
            <a:r>
              <a:rPr lang="en-IN" dirty="0"/>
              <a:t>P</a:t>
            </a:r>
            <a:r>
              <a:rPr lang="en-IN" sz="100" dirty="0"/>
              <a:t> </a:t>
            </a:r>
            <a:r>
              <a:rPr lang="en-IN" dirty="0"/>
              <a:t>V &gt; 0</a:t>
            </a:r>
          </a:p>
          <a:p>
            <a:r>
              <a:rPr lang="en-IN" dirty="0"/>
              <a:t>Ranking criteria: Choose the highest N</a:t>
            </a:r>
            <a:r>
              <a:rPr lang="en-IN" sz="100" dirty="0"/>
              <a:t> </a:t>
            </a:r>
            <a:r>
              <a:rPr lang="en-IN" dirty="0"/>
              <a:t>P</a:t>
            </a:r>
            <a:r>
              <a:rPr lang="en-IN" sz="100" dirty="0"/>
              <a:t> </a:t>
            </a:r>
            <a:r>
              <a:rPr lang="en-IN" dirty="0"/>
              <a:t>V</a:t>
            </a:r>
          </a:p>
        </p:txBody>
      </p:sp>
      <p:sp>
        <p:nvSpPr>
          <p:cNvPr id="11" name="Slide Number Placeholder 10">
            <a:extLst>
              <a:ext uri="{FF2B5EF4-FFF2-40B4-BE49-F238E27FC236}">
                <a16:creationId xmlns:a16="http://schemas.microsoft.com/office/drawing/2014/main" id="{BB6C8CF9-B2E7-4965-8C62-67F35928B482}"/>
              </a:ext>
            </a:extLst>
          </p:cNvPr>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280425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CA69-B90B-4CDB-9CA3-1C096138BC20}"/>
              </a:ext>
            </a:extLst>
          </p:cNvPr>
          <p:cNvSpPr>
            <a:spLocks noGrp="1"/>
          </p:cNvSpPr>
          <p:nvPr>
            <p:ph type="title"/>
          </p:nvPr>
        </p:nvSpPr>
        <p:spPr/>
        <p:txBody>
          <a:bodyPr/>
          <a:lstStyle/>
          <a:p>
            <a:r>
              <a:rPr lang="en-US" dirty="0"/>
              <a:t>Calculating N</a:t>
            </a:r>
            <a:r>
              <a:rPr lang="en-US" sz="100" dirty="0"/>
              <a:t> </a:t>
            </a:r>
            <a:r>
              <a:rPr lang="en-US" dirty="0"/>
              <a:t>P</a:t>
            </a:r>
            <a:r>
              <a:rPr lang="en-US" sz="100" dirty="0"/>
              <a:t> </a:t>
            </a:r>
            <a:r>
              <a:rPr lang="en-US" dirty="0"/>
              <a:t>V with Spreadsheets</a:t>
            </a:r>
          </a:p>
        </p:txBody>
      </p:sp>
      <p:sp>
        <p:nvSpPr>
          <p:cNvPr id="3" name="Content Placeholder 2">
            <a:extLst>
              <a:ext uri="{FF2B5EF4-FFF2-40B4-BE49-F238E27FC236}">
                <a16:creationId xmlns:a16="http://schemas.microsoft.com/office/drawing/2014/main" id="{4C802359-C11D-40E5-85FA-9CB2D9FC17C7}"/>
              </a:ext>
            </a:extLst>
          </p:cNvPr>
          <p:cNvSpPr>
            <a:spLocks noGrp="1"/>
          </p:cNvSpPr>
          <p:nvPr>
            <p:ph sz="quarter" idx="11"/>
          </p:nvPr>
        </p:nvSpPr>
        <p:spPr>
          <a:xfrm>
            <a:off x="342900" y="1276709"/>
            <a:ext cx="8458200" cy="2725665"/>
          </a:xfrm>
        </p:spPr>
        <p:txBody>
          <a:bodyPr/>
          <a:lstStyle/>
          <a:p>
            <a:r>
              <a:rPr lang="en-US" altLang="en-US" sz="2000" dirty="0">
                <a:cs typeface="Arial" panose="020B0604020202020204" pitchFamily="34" charset="0"/>
              </a:rPr>
              <a:t>Spreadsheets are an excellent way to compute N</a:t>
            </a:r>
            <a:r>
              <a:rPr lang="en-US" altLang="en-US" sz="100" dirty="0">
                <a:cs typeface="Arial" panose="020B0604020202020204" pitchFamily="34" charset="0"/>
              </a:rPr>
              <a:t> </a:t>
            </a:r>
            <a:r>
              <a:rPr lang="en-US" altLang="en-US" sz="2000" dirty="0">
                <a:cs typeface="Arial" panose="020B0604020202020204" pitchFamily="34" charset="0"/>
              </a:rPr>
              <a:t>P</a:t>
            </a:r>
            <a:r>
              <a:rPr lang="en-US" altLang="en-US" sz="100" dirty="0">
                <a:cs typeface="Arial" panose="020B0604020202020204" pitchFamily="34" charset="0"/>
              </a:rPr>
              <a:t> </a:t>
            </a:r>
            <a:r>
              <a:rPr lang="en-US" altLang="en-US" sz="2000" dirty="0">
                <a:cs typeface="Arial" panose="020B0604020202020204" pitchFamily="34" charset="0"/>
              </a:rPr>
              <a:t>V</a:t>
            </a:r>
            <a:r>
              <a:rPr lang="en-US" altLang="en-US" sz="100" dirty="0">
                <a:cs typeface="Arial" panose="020B0604020202020204" pitchFamily="34" charset="0"/>
              </a:rPr>
              <a:t> </a:t>
            </a:r>
            <a:r>
              <a:rPr lang="en-US" altLang="en-US" sz="2000" dirty="0">
                <a:cs typeface="Arial" panose="020B0604020202020204" pitchFamily="34" charset="0"/>
              </a:rPr>
              <a:t>s, especially when you have to compute the cash flows as well.</a:t>
            </a:r>
          </a:p>
          <a:p>
            <a:r>
              <a:rPr lang="en-US" altLang="en-US" sz="2000" dirty="0">
                <a:cs typeface="Arial" panose="020B0604020202020204" pitchFamily="34" charset="0"/>
              </a:rPr>
              <a:t>Using the NPV function:</a:t>
            </a:r>
          </a:p>
          <a:p>
            <a:pPr lvl="1"/>
            <a:r>
              <a:rPr lang="en-US" altLang="en-US" sz="2000" dirty="0">
                <a:cs typeface="Arial" panose="020B0604020202020204" pitchFamily="34" charset="0"/>
              </a:rPr>
              <a:t>The first component is the required return entered as a decimal.</a:t>
            </a:r>
          </a:p>
          <a:p>
            <a:pPr lvl="1"/>
            <a:r>
              <a:rPr lang="en-US" altLang="en-US" sz="2000" dirty="0">
                <a:cs typeface="Arial" panose="020B0604020202020204" pitchFamily="34" charset="0"/>
              </a:rPr>
              <a:t>The second component is the range of cash flows </a:t>
            </a:r>
            <a:r>
              <a:rPr lang="en-US" altLang="en-US" sz="2000" i="1" dirty="0">
                <a:cs typeface="Arial" panose="020B0604020202020204" pitchFamily="34" charset="0"/>
              </a:rPr>
              <a:t>beginning with Year </a:t>
            </a:r>
            <a:r>
              <a:rPr lang="en-US" altLang="en-US" sz="2000" dirty="0">
                <a:cs typeface="Arial" panose="020B0604020202020204" pitchFamily="34" charset="0"/>
              </a:rPr>
              <a:t>1</a:t>
            </a:r>
            <a:r>
              <a:rPr lang="en-US" altLang="en-US" sz="2000" i="1" dirty="0">
                <a:cs typeface="Arial" panose="020B0604020202020204" pitchFamily="34" charset="0"/>
              </a:rPr>
              <a:t>.</a:t>
            </a:r>
          </a:p>
          <a:p>
            <a:pPr lvl="1"/>
            <a:r>
              <a:rPr lang="en-US" altLang="en-US" sz="2000" dirty="0">
                <a:cs typeface="Arial" panose="020B0604020202020204" pitchFamily="34" charset="0"/>
              </a:rPr>
              <a:t>Add the initial investment after computing the N</a:t>
            </a:r>
            <a:r>
              <a:rPr lang="en-US" altLang="en-US" sz="100" dirty="0">
                <a:cs typeface="Arial" panose="020B0604020202020204" pitchFamily="34" charset="0"/>
              </a:rPr>
              <a:t> </a:t>
            </a:r>
            <a:r>
              <a:rPr lang="en-US" altLang="en-US" sz="2000" dirty="0">
                <a:cs typeface="Arial" panose="020B0604020202020204" pitchFamily="34" charset="0"/>
              </a:rPr>
              <a:t>P</a:t>
            </a:r>
            <a:r>
              <a:rPr lang="en-US" altLang="en-US" sz="100" dirty="0">
                <a:cs typeface="Arial" panose="020B0604020202020204" pitchFamily="34" charset="0"/>
              </a:rPr>
              <a:t> </a:t>
            </a:r>
            <a:r>
              <a:rPr lang="en-US" altLang="en-US" sz="2000" dirty="0">
                <a:cs typeface="Arial" panose="020B0604020202020204" pitchFamily="34" charset="0"/>
              </a:rPr>
              <a:t>V.</a:t>
            </a:r>
          </a:p>
        </p:txBody>
      </p:sp>
      <p:graphicFrame>
        <p:nvGraphicFramePr>
          <p:cNvPr id="7" name="Table 7">
            <a:extLst>
              <a:ext uri="{FF2B5EF4-FFF2-40B4-BE49-F238E27FC236}">
                <a16:creationId xmlns:a16="http://schemas.microsoft.com/office/drawing/2014/main" id="{F17D6910-CD57-4581-A890-0E5C2A5CBAD9}"/>
              </a:ext>
            </a:extLst>
          </p:cNvPr>
          <p:cNvGraphicFramePr>
            <a:graphicFrameLocks noGrp="1"/>
          </p:cNvGraphicFramePr>
          <p:nvPr>
            <p:extLst>
              <p:ext uri="{D42A27DB-BD31-4B8C-83A1-F6EECF244321}">
                <p14:modId xmlns:p14="http://schemas.microsoft.com/office/powerpoint/2010/main" val="1223109395"/>
              </p:ext>
            </p:extLst>
          </p:nvPr>
        </p:nvGraphicFramePr>
        <p:xfrm>
          <a:off x="812006" y="4224418"/>
          <a:ext cx="7519988" cy="1854200"/>
        </p:xfrm>
        <a:graphic>
          <a:graphicData uri="http://schemas.openxmlformats.org/drawingml/2006/table">
            <a:tbl>
              <a:tblPr firstRow="1" bandRow="1">
                <a:tableStyleId>{5C22544A-7EE6-4342-B048-85BDC9FD1C3A}</a:tableStyleId>
              </a:tblPr>
              <a:tblGrid>
                <a:gridCol w="2169202">
                  <a:extLst>
                    <a:ext uri="{9D8B030D-6E8A-4147-A177-3AD203B41FA5}">
                      <a16:colId xmlns:a16="http://schemas.microsoft.com/office/drawing/2014/main" val="2010452604"/>
                    </a:ext>
                  </a:extLst>
                </a:gridCol>
                <a:gridCol w="1439055">
                  <a:extLst>
                    <a:ext uri="{9D8B030D-6E8A-4147-A177-3AD203B41FA5}">
                      <a16:colId xmlns:a16="http://schemas.microsoft.com/office/drawing/2014/main" val="4046385893"/>
                    </a:ext>
                  </a:extLst>
                </a:gridCol>
                <a:gridCol w="1353703">
                  <a:extLst>
                    <a:ext uri="{9D8B030D-6E8A-4147-A177-3AD203B41FA5}">
                      <a16:colId xmlns:a16="http://schemas.microsoft.com/office/drawing/2014/main" val="2225607695"/>
                    </a:ext>
                  </a:extLst>
                </a:gridCol>
                <a:gridCol w="1442358">
                  <a:extLst>
                    <a:ext uri="{9D8B030D-6E8A-4147-A177-3AD203B41FA5}">
                      <a16:colId xmlns:a16="http://schemas.microsoft.com/office/drawing/2014/main" val="210643432"/>
                    </a:ext>
                  </a:extLst>
                </a:gridCol>
                <a:gridCol w="1115670">
                  <a:extLst>
                    <a:ext uri="{9D8B030D-6E8A-4147-A177-3AD203B41FA5}">
                      <a16:colId xmlns:a16="http://schemas.microsoft.com/office/drawing/2014/main" val="4174228983"/>
                    </a:ext>
                  </a:extLst>
                </a:gridCol>
              </a:tblGrid>
              <a:tr h="370840">
                <a:tc>
                  <a:txBody>
                    <a:bodyPr/>
                    <a:lstStyle/>
                    <a:p>
                      <a:pPr algn="l" fontAlgn="b"/>
                      <a:r>
                        <a:rPr lang="en-US" sz="1600" b="1" u="none" strike="noStrike" dirty="0">
                          <a:solidFill>
                            <a:schemeClr val="tx1"/>
                          </a:solidFill>
                          <a:effectLst/>
                          <a:latin typeface="+mn-lt"/>
                          <a:cs typeface="Arial" panose="020B0604020202020204" pitchFamily="34" charset="0"/>
                        </a:rPr>
                        <a:t>Year</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0</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1</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2</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3</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0208884"/>
                  </a:ext>
                </a:extLst>
              </a:tr>
              <a:tr h="370840">
                <a:tc>
                  <a:txBody>
                    <a:bodyPr/>
                    <a:lstStyle/>
                    <a:p>
                      <a:pPr algn="l" fontAlgn="b"/>
                      <a:r>
                        <a:rPr lang="en-US" sz="1600" b="1" u="none" strike="noStrike" dirty="0">
                          <a:solidFill>
                            <a:schemeClr val="tx1"/>
                          </a:solidFill>
                          <a:effectLst/>
                          <a:latin typeface="+mn-lt"/>
                          <a:cs typeface="Arial" panose="020B0604020202020204" pitchFamily="34" charset="0"/>
                        </a:rPr>
                        <a:t>Cash Flows</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−$165,000</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$63,120</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$70,800</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$91,080</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639296"/>
                  </a:ext>
                </a:extLst>
              </a:tr>
              <a:tr h="370840">
                <a:tc>
                  <a:txBody>
                    <a:bodyPr/>
                    <a:lstStyle/>
                    <a:p>
                      <a:pPr algn="l" fontAlgn="b"/>
                      <a:r>
                        <a:rPr lang="en-US" sz="1600" b="1" u="none" strike="noStrike" dirty="0">
                          <a:solidFill>
                            <a:schemeClr val="tx1"/>
                          </a:solidFill>
                          <a:effectLst/>
                          <a:latin typeface="+mn-lt"/>
                          <a:cs typeface="Arial" panose="020B0604020202020204" pitchFamily="34" charset="0"/>
                        </a:rPr>
                        <a:t>Required Return</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.12</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110846"/>
                  </a:ext>
                </a:extLst>
              </a:tr>
              <a:tr h="370840">
                <a:tc>
                  <a:txBody>
                    <a:bodyPr/>
                    <a:lstStyle/>
                    <a:p>
                      <a:pPr algn="l" fontAlgn="b"/>
                      <a:r>
                        <a:rPr lang="en-US" sz="1600" b="1" u="none" strike="noStrike" dirty="0">
                          <a:solidFill>
                            <a:schemeClr val="tx1"/>
                          </a:solidFill>
                          <a:effectLst/>
                          <a:latin typeface="+mn-lt"/>
                          <a:cs typeface="Arial" panose="020B0604020202020204" pitchFamily="34" charset="0"/>
                        </a:rPr>
                        <a:t>NPV—Incorrect</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$11,274.48 </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2115840"/>
                  </a:ext>
                </a:extLst>
              </a:tr>
              <a:tr h="370840">
                <a:tc>
                  <a:txBody>
                    <a:bodyPr/>
                    <a:lstStyle/>
                    <a:p>
                      <a:pPr algn="l" fontAlgn="b"/>
                      <a:r>
                        <a:rPr lang="en-US" sz="1600" b="1" u="none" strike="noStrike" dirty="0">
                          <a:solidFill>
                            <a:schemeClr val="tx1"/>
                          </a:solidFill>
                          <a:effectLst/>
                          <a:latin typeface="+mn-lt"/>
                          <a:cs typeface="Arial" panose="020B0604020202020204" pitchFamily="34" charset="0"/>
                        </a:rPr>
                        <a:t>NPV—Correct</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$12,627.41 </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566862"/>
                  </a:ext>
                </a:extLst>
              </a:tr>
            </a:tbl>
          </a:graphicData>
        </a:graphic>
      </p:graphicFrame>
      <p:sp>
        <p:nvSpPr>
          <p:cNvPr id="6" name="Slide Number Placeholder 5">
            <a:extLst>
              <a:ext uri="{FF2B5EF4-FFF2-40B4-BE49-F238E27FC236}">
                <a16:creationId xmlns:a16="http://schemas.microsoft.com/office/drawing/2014/main" id="{F42A2B8D-44C5-470D-9621-C13529BD3FFF}"/>
              </a:ext>
            </a:extLst>
          </p:cNvPr>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316989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1E90-047D-4025-A67C-4B8FEDD228CF}"/>
              </a:ext>
            </a:extLst>
          </p:cNvPr>
          <p:cNvSpPr>
            <a:spLocks noGrp="1"/>
          </p:cNvSpPr>
          <p:nvPr>
            <p:ph type="title"/>
          </p:nvPr>
        </p:nvSpPr>
        <p:spPr/>
        <p:txBody>
          <a:bodyPr/>
          <a:lstStyle/>
          <a:p>
            <a:r>
              <a:rPr lang="en-IN" dirty="0"/>
              <a:t>5.2 The Payback Period Method</a:t>
            </a:r>
            <a:endParaRPr lang="en-US" dirty="0"/>
          </a:p>
        </p:txBody>
      </p:sp>
      <p:sp>
        <p:nvSpPr>
          <p:cNvPr id="3" name="Content Placeholder 2">
            <a:extLst>
              <a:ext uri="{FF2B5EF4-FFF2-40B4-BE49-F238E27FC236}">
                <a16:creationId xmlns:a16="http://schemas.microsoft.com/office/drawing/2014/main" id="{34AEF0F8-5046-471A-ADA3-ADD90BE81B47}"/>
              </a:ext>
            </a:extLst>
          </p:cNvPr>
          <p:cNvSpPr>
            <a:spLocks noGrp="1"/>
          </p:cNvSpPr>
          <p:nvPr>
            <p:ph sz="quarter" idx="11"/>
          </p:nvPr>
        </p:nvSpPr>
        <p:spPr>
          <a:xfrm>
            <a:off x="342900" y="1276709"/>
            <a:ext cx="8458200" cy="2335921"/>
          </a:xfrm>
        </p:spPr>
        <p:txBody>
          <a:bodyPr/>
          <a:lstStyle/>
          <a:p>
            <a:r>
              <a:rPr lang="en-IN" dirty="0"/>
              <a:t>How long does it take the project to “pay back” its initial investment?</a:t>
            </a:r>
          </a:p>
          <a:p>
            <a:r>
              <a:rPr lang="en-IN" dirty="0"/>
              <a:t>Payback Period = number of years to recover initial costs</a:t>
            </a:r>
          </a:p>
          <a:p>
            <a:r>
              <a:rPr lang="en-IN" dirty="0"/>
              <a:t>Minimum Acceptance Criteria:</a:t>
            </a:r>
          </a:p>
          <a:p>
            <a:pPr lvl="1"/>
            <a:r>
              <a:rPr lang="en-IN" dirty="0"/>
              <a:t>Set by management.</a:t>
            </a:r>
          </a:p>
        </p:txBody>
      </p:sp>
      <p:sp>
        <p:nvSpPr>
          <p:cNvPr id="4" name="Content Placeholder 3">
            <a:extLst>
              <a:ext uri="{FF2B5EF4-FFF2-40B4-BE49-F238E27FC236}">
                <a16:creationId xmlns:a16="http://schemas.microsoft.com/office/drawing/2014/main" id="{CE63EAF2-B4CD-42F5-A382-E9F7638483D4}"/>
              </a:ext>
            </a:extLst>
          </p:cNvPr>
          <p:cNvSpPr>
            <a:spLocks noGrp="1"/>
          </p:cNvSpPr>
          <p:nvPr>
            <p:ph sz="quarter" idx="14"/>
          </p:nvPr>
        </p:nvSpPr>
        <p:spPr>
          <a:xfrm>
            <a:off x="342900" y="3773776"/>
            <a:ext cx="8458200" cy="1023079"/>
          </a:xfrm>
        </p:spPr>
        <p:txBody>
          <a:bodyPr/>
          <a:lstStyle/>
          <a:p>
            <a:r>
              <a:rPr lang="en-US" altLang="en-US" dirty="0">
                <a:cs typeface="Arial" panose="020B0604020202020204" pitchFamily="34" charset="0"/>
              </a:rPr>
              <a:t>Ranking Criteria:</a:t>
            </a:r>
          </a:p>
          <a:p>
            <a:pPr lvl="1"/>
            <a:r>
              <a:rPr lang="en-US" altLang="en-US" dirty="0">
                <a:cs typeface="Arial" panose="020B0604020202020204" pitchFamily="34" charset="0"/>
              </a:rPr>
              <a:t>Set by management.</a:t>
            </a:r>
          </a:p>
        </p:txBody>
      </p:sp>
      <p:sp>
        <p:nvSpPr>
          <p:cNvPr id="7" name="Slide Number Placeholder 6">
            <a:extLst>
              <a:ext uri="{FF2B5EF4-FFF2-40B4-BE49-F238E27FC236}">
                <a16:creationId xmlns:a16="http://schemas.microsoft.com/office/drawing/2014/main" id="{92EB1FF6-886B-4EC6-A54A-4B55FD2AEA5A}"/>
              </a:ext>
            </a:extLst>
          </p:cNvPr>
          <p:cNvSpPr>
            <a:spLocks noGrp="1"/>
          </p:cNvSpPr>
          <p:nvPr>
            <p:ph type="sldNum" sz="quarter" idx="10"/>
          </p:nvPr>
        </p:nvSpPr>
        <p:spPr/>
        <p:txBody>
          <a:bodyPr/>
          <a:lstStyle/>
          <a:p>
            <a:fld id="{68151E55-6873-49E2-B8D5-2F265E6F1973}" type="slidenum">
              <a:rPr lang="en-US" smtClean="0"/>
              <a:t>7</a:t>
            </a:fld>
            <a:endParaRPr lang="en-US" dirty="0"/>
          </a:p>
        </p:txBody>
      </p:sp>
    </p:spTree>
    <p:extLst>
      <p:ext uri="{BB962C8B-B14F-4D97-AF65-F5344CB8AC3E}">
        <p14:creationId xmlns:p14="http://schemas.microsoft.com/office/powerpoint/2010/main" val="312931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B1F6-B4EE-43A5-B375-5137E5B35597}"/>
              </a:ext>
            </a:extLst>
          </p:cNvPr>
          <p:cNvSpPr>
            <a:spLocks noGrp="1"/>
          </p:cNvSpPr>
          <p:nvPr>
            <p:ph type="title"/>
          </p:nvPr>
        </p:nvSpPr>
        <p:spPr/>
        <p:txBody>
          <a:bodyPr/>
          <a:lstStyle/>
          <a:p>
            <a:r>
              <a:rPr lang="en-US" dirty="0"/>
              <a:t>The Payback Period Method</a:t>
            </a:r>
          </a:p>
        </p:txBody>
      </p:sp>
      <p:sp>
        <p:nvSpPr>
          <p:cNvPr id="3" name="Content Placeholder 2">
            <a:extLst>
              <a:ext uri="{FF2B5EF4-FFF2-40B4-BE49-F238E27FC236}">
                <a16:creationId xmlns:a16="http://schemas.microsoft.com/office/drawing/2014/main" id="{08B67F8E-1619-4D32-8CF2-E029B02C2B33}"/>
              </a:ext>
            </a:extLst>
          </p:cNvPr>
          <p:cNvSpPr>
            <a:spLocks noGrp="1"/>
          </p:cNvSpPr>
          <p:nvPr>
            <p:ph sz="quarter" idx="11"/>
          </p:nvPr>
        </p:nvSpPr>
        <p:spPr>
          <a:xfrm>
            <a:off x="342900" y="1276709"/>
            <a:ext cx="8458200" cy="3325271"/>
          </a:xfrm>
        </p:spPr>
        <p:txBody>
          <a:bodyPr/>
          <a:lstStyle/>
          <a:p>
            <a:r>
              <a:rPr lang="en-US" altLang="en-US" dirty="0">
                <a:cs typeface="Arial" panose="020B0604020202020204" pitchFamily="34" charset="0"/>
              </a:rPr>
              <a:t>Disadvantages:</a:t>
            </a:r>
          </a:p>
          <a:p>
            <a:pPr lvl="1"/>
            <a:r>
              <a:rPr lang="en-US" altLang="en-US" dirty="0">
                <a:cs typeface="Arial" panose="020B0604020202020204" pitchFamily="34" charset="0"/>
              </a:rPr>
              <a:t>Ignores the time value of money.</a:t>
            </a:r>
          </a:p>
          <a:p>
            <a:pPr lvl="1"/>
            <a:r>
              <a:rPr lang="en-US" altLang="en-US" dirty="0">
                <a:cs typeface="Arial" panose="020B0604020202020204" pitchFamily="34" charset="0"/>
              </a:rPr>
              <a:t>Ignores cash flows after the payback period.</a:t>
            </a:r>
          </a:p>
          <a:p>
            <a:pPr lvl="1"/>
            <a:r>
              <a:rPr lang="en-US" altLang="en-US" dirty="0">
                <a:cs typeface="Arial" panose="020B0604020202020204" pitchFamily="34" charset="0"/>
              </a:rPr>
              <a:t>Biased against long-term projects.</a:t>
            </a:r>
          </a:p>
          <a:p>
            <a:pPr lvl="1"/>
            <a:r>
              <a:rPr lang="en-US" altLang="en-US" dirty="0">
                <a:cs typeface="Arial" panose="020B0604020202020204" pitchFamily="34" charset="0"/>
              </a:rPr>
              <a:t>Requires an arbitrary acceptance criteria.</a:t>
            </a:r>
          </a:p>
          <a:p>
            <a:pPr lvl="1"/>
            <a:r>
              <a:rPr lang="en-US" altLang="en-US" dirty="0">
                <a:cs typeface="Arial" panose="020B0604020202020204" pitchFamily="34" charset="0"/>
              </a:rPr>
              <a:t>A project accepted based on the payback criteria may not have a positive N</a:t>
            </a:r>
            <a:r>
              <a:rPr lang="en-US" altLang="en-US" sz="100" dirty="0">
                <a:cs typeface="Arial" panose="020B0604020202020204" pitchFamily="34" charset="0"/>
              </a:rPr>
              <a:t> </a:t>
            </a:r>
            <a:r>
              <a:rPr lang="en-US" altLang="en-US" dirty="0">
                <a:cs typeface="Arial" panose="020B0604020202020204" pitchFamily="34" charset="0"/>
              </a:rPr>
              <a:t>P</a:t>
            </a:r>
            <a:r>
              <a:rPr lang="en-US" altLang="en-US" sz="100" dirty="0">
                <a:cs typeface="Arial" panose="020B0604020202020204" pitchFamily="34" charset="0"/>
              </a:rPr>
              <a:t> </a:t>
            </a:r>
            <a:r>
              <a:rPr lang="en-US" altLang="en-US" dirty="0">
                <a:cs typeface="Arial" panose="020B0604020202020204" pitchFamily="34" charset="0"/>
              </a:rPr>
              <a:t>V.</a:t>
            </a:r>
          </a:p>
        </p:txBody>
      </p:sp>
      <p:sp>
        <p:nvSpPr>
          <p:cNvPr id="4" name="Content Placeholder 3">
            <a:extLst>
              <a:ext uri="{FF2B5EF4-FFF2-40B4-BE49-F238E27FC236}">
                <a16:creationId xmlns:a16="http://schemas.microsoft.com/office/drawing/2014/main" id="{EEFBA093-BA10-4E38-BC48-08B409F98BAD}"/>
              </a:ext>
            </a:extLst>
          </p:cNvPr>
          <p:cNvSpPr>
            <a:spLocks noGrp="1"/>
          </p:cNvSpPr>
          <p:nvPr>
            <p:ph sz="quarter" idx="14"/>
          </p:nvPr>
        </p:nvSpPr>
        <p:spPr>
          <a:xfrm>
            <a:off x="342900" y="4697617"/>
            <a:ext cx="8458200" cy="1558792"/>
          </a:xfrm>
        </p:spPr>
        <p:txBody>
          <a:bodyPr/>
          <a:lstStyle/>
          <a:p>
            <a:r>
              <a:rPr lang="en-US" altLang="en-US" dirty="0">
                <a:cs typeface="Arial" panose="020B0604020202020204" pitchFamily="34" charset="0"/>
              </a:rPr>
              <a:t>Advantages:</a:t>
            </a:r>
          </a:p>
          <a:p>
            <a:pPr lvl="1"/>
            <a:r>
              <a:rPr lang="en-US" altLang="en-US" dirty="0">
                <a:cs typeface="Arial" panose="020B0604020202020204" pitchFamily="34" charset="0"/>
              </a:rPr>
              <a:t>Easy to understand.</a:t>
            </a:r>
          </a:p>
          <a:p>
            <a:pPr lvl="1"/>
            <a:r>
              <a:rPr lang="en-US" altLang="en-US" dirty="0">
                <a:cs typeface="Arial" panose="020B0604020202020204" pitchFamily="34" charset="0"/>
              </a:rPr>
              <a:t>Biased toward liquidity.</a:t>
            </a:r>
          </a:p>
        </p:txBody>
      </p:sp>
      <p:sp>
        <p:nvSpPr>
          <p:cNvPr id="7" name="Slide Number Placeholder 6">
            <a:extLst>
              <a:ext uri="{FF2B5EF4-FFF2-40B4-BE49-F238E27FC236}">
                <a16:creationId xmlns:a16="http://schemas.microsoft.com/office/drawing/2014/main" id="{6D8EC089-C0B8-4E32-8672-859B444DBE7A}"/>
              </a:ext>
            </a:extLst>
          </p:cNvPr>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202532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8EC089-C0B8-4E32-8672-859B444DBE7A}"/>
              </a:ext>
            </a:extLst>
          </p:cNvPr>
          <p:cNvSpPr>
            <a:spLocks noGrp="1"/>
          </p:cNvSpPr>
          <p:nvPr>
            <p:ph type="sldNum" sz="quarter" idx="10"/>
          </p:nvPr>
        </p:nvSpPr>
        <p:spPr/>
        <p:txBody>
          <a:bodyPr/>
          <a:lstStyle/>
          <a:p>
            <a:fld id="{68151E55-6873-49E2-B8D5-2F265E6F1973}" type="slidenum">
              <a:rPr lang="en-US" smtClean="0"/>
              <a:t>9</a:t>
            </a:fld>
            <a:endParaRPr lang="en-US" dirty="0"/>
          </a:p>
        </p:txBody>
      </p:sp>
      <p:pic>
        <p:nvPicPr>
          <p:cNvPr id="11" name="Content Placeholder 10">
            <a:extLst>
              <a:ext uri="{FF2B5EF4-FFF2-40B4-BE49-F238E27FC236}">
                <a16:creationId xmlns:a16="http://schemas.microsoft.com/office/drawing/2014/main" id="{12313852-DB42-E247-8CDF-C2E3F9566445}"/>
              </a:ext>
            </a:extLst>
          </p:cNvPr>
          <p:cNvPicPr>
            <a:picLocks noGrp="1" noChangeAspect="1"/>
          </p:cNvPicPr>
          <p:nvPr>
            <p:ph sz="quarter" idx="11"/>
          </p:nvPr>
        </p:nvPicPr>
        <p:blipFill>
          <a:blip r:embed="rId3"/>
          <a:stretch>
            <a:fillRect/>
          </a:stretch>
        </p:blipFill>
        <p:spPr>
          <a:xfrm>
            <a:off x="0" y="0"/>
            <a:ext cx="9144000" cy="6413713"/>
          </a:xfrm>
        </p:spPr>
      </p:pic>
    </p:spTree>
    <p:extLst>
      <p:ext uri="{BB962C8B-B14F-4D97-AF65-F5344CB8AC3E}">
        <p14:creationId xmlns:p14="http://schemas.microsoft.com/office/powerpoint/2010/main" val="2445822301"/>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2.xml><?xml version="1.0" encoding="utf-8"?>
<a:theme xmlns:a="http://schemas.openxmlformats.org/drawingml/2006/main" name="MainContentSlideMaster">
  <a:themeElements>
    <a:clrScheme name="Custom 201">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5.xml><?xml version="1.0" encoding="utf-8"?>
<a:theme xmlns:a="http://schemas.openxmlformats.org/drawingml/2006/main" name="ImageDescriptionAppendixSlideMaster">
  <a:themeElements>
    <a:clrScheme name="Custom 202">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6.xml><?xml version="1.0" encoding="utf-8"?>
<a:theme xmlns:a="http://schemas.openxmlformats.org/drawingml/2006/main" name="1_ImageDescriptionAppendixSlideMaster">
  <a:themeElements>
    <a:clrScheme name="Custom 202">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Template_Editorial_v11_2020</Template>
  <TotalTime>2899</TotalTime>
  <Words>2613</Words>
  <Application>Microsoft Macintosh PowerPoint</Application>
  <PresentationFormat>On-screen Show (4:3)</PresentationFormat>
  <Paragraphs>438</Paragraphs>
  <Slides>41</Slides>
  <Notes>16</Notes>
  <HiddenSlides>4</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41</vt:i4>
      </vt:variant>
    </vt:vector>
  </HeadingPairs>
  <TitlesOfParts>
    <vt:vector size="52" baseType="lpstr">
      <vt:lpstr>ＭＳ Ｐゴシック</vt:lpstr>
      <vt:lpstr>Arial</vt:lpstr>
      <vt:lpstr>Calibri</vt:lpstr>
      <vt:lpstr>Times New Roman</vt:lpstr>
      <vt:lpstr>Title Slides Master</vt:lpstr>
      <vt:lpstr>MainContentSlideMaster</vt:lpstr>
      <vt:lpstr>ClosingMaster</vt:lpstr>
      <vt:lpstr>DividerSlideMaster</vt:lpstr>
      <vt:lpstr>ImageDescriptionAppendixSlideMaster</vt:lpstr>
      <vt:lpstr>1_ImageDescriptionAppendixSlideMaster</vt:lpstr>
      <vt:lpstr>Equation</vt:lpstr>
      <vt:lpstr>Corporate Finance Thirteenth Edition  Stephen A. Ross / Randolph W. Westerfield / Jeffrey F. Jaffe / Bradford D. Jordan </vt:lpstr>
      <vt:lpstr>Key Concepts and Skills</vt:lpstr>
      <vt:lpstr>Chapter Outline</vt:lpstr>
      <vt:lpstr>5.1 Why Use Net Present Value?</vt:lpstr>
      <vt:lpstr>The Net Present Value (N P V) Rule</vt:lpstr>
      <vt:lpstr>Calculating N P V with Spreadsheets</vt:lpstr>
      <vt:lpstr>5.2 The Payback Period Method</vt:lpstr>
      <vt:lpstr>The Payback Period Method</vt:lpstr>
      <vt:lpstr>PowerPoint Presentation</vt:lpstr>
      <vt:lpstr>5.3 The Discounted Payback Period</vt:lpstr>
      <vt:lpstr>PowerPoint Presentation</vt:lpstr>
      <vt:lpstr> 5.4 The Internal Rate of Return</vt:lpstr>
      <vt:lpstr>Internal Rate of Return (I R R)</vt:lpstr>
      <vt:lpstr>I R R: Example</vt:lpstr>
      <vt:lpstr>N P V Payoff Profile</vt:lpstr>
      <vt:lpstr>Calculating I R R with Spreadsheets</vt:lpstr>
      <vt:lpstr>5.5 Problems with I R R</vt:lpstr>
      <vt:lpstr>Mutually Exclusive versus Independent</vt:lpstr>
      <vt:lpstr>Multiple I R R s</vt:lpstr>
      <vt:lpstr>Modified I R R</vt:lpstr>
      <vt:lpstr>The Scale Problem</vt:lpstr>
      <vt:lpstr>The Timing Problem - I</vt:lpstr>
      <vt:lpstr>The Timing Problem - II</vt:lpstr>
      <vt:lpstr>Calculating the Crossover Rate</vt:lpstr>
      <vt:lpstr>N P V versus I R R</vt:lpstr>
      <vt:lpstr>5.6 The Profitability Index</vt:lpstr>
      <vt:lpstr>The Profitability Index (P I)</vt:lpstr>
      <vt:lpstr>5.7 The Practice of Capital Budgeting</vt:lpstr>
      <vt:lpstr>Example of Investment Rules – I</vt:lpstr>
      <vt:lpstr>Example of Investment Rules - II </vt:lpstr>
      <vt:lpstr>Example of Investment Rules - III</vt:lpstr>
      <vt:lpstr>N P V and I R R Relationship</vt:lpstr>
      <vt:lpstr>N P V Profiles</vt:lpstr>
      <vt:lpstr>Summary—Discounted Cash Flow</vt:lpstr>
      <vt:lpstr>Summary—Payback Criteria</vt:lpstr>
      <vt:lpstr>Quick Quiz</vt:lpstr>
      <vt:lpstr>End of Main Content</vt:lpstr>
      <vt:lpstr>Accessibility Content: Text Alternatives for Images</vt:lpstr>
      <vt:lpstr>The Timing Problem – II – Text Alternative</vt:lpstr>
      <vt:lpstr>Calculating the Crossover Rate – Text Alternative</vt:lpstr>
      <vt:lpstr>N P V Profiles – Text Alternative</vt:lpstr>
    </vt:vector>
  </TitlesOfParts>
  <Company>McGraw Hill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Finance  Thirteenth Edition Stephen A. Ross / Randolph W. Westerfield / Jeffrey F. Jaffe / Bradford D. Jordan</dc:title>
  <dc:creator>USER</dc:creator>
  <cp:keywords/>
  <cp:lastModifiedBy>Dr. Saad S. Alzoba (ARCO)</cp:lastModifiedBy>
  <cp:revision>465</cp:revision>
  <dcterms:created xsi:type="dcterms:W3CDTF">2021-07-01T13:49:16Z</dcterms:created>
  <dcterms:modified xsi:type="dcterms:W3CDTF">2023-11-16T14:38:31Z</dcterms:modified>
</cp:coreProperties>
</file>