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340" r:id="rId3"/>
    <p:sldId id="341" r:id="rId4"/>
    <p:sldId id="384" r:id="rId5"/>
    <p:sldId id="342" r:id="rId6"/>
    <p:sldId id="344" r:id="rId7"/>
    <p:sldId id="346" r:id="rId8"/>
    <p:sldId id="348" r:id="rId9"/>
    <p:sldId id="364" r:id="rId10"/>
    <p:sldId id="365" r:id="rId11"/>
    <p:sldId id="366" r:id="rId12"/>
    <p:sldId id="367" r:id="rId13"/>
    <p:sldId id="385" r:id="rId14"/>
    <p:sldId id="369" r:id="rId15"/>
    <p:sldId id="370" r:id="rId16"/>
    <p:sldId id="373" r:id="rId17"/>
    <p:sldId id="375" r:id="rId18"/>
    <p:sldId id="376" r:id="rId19"/>
    <p:sldId id="377" r:id="rId20"/>
    <p:sldId id="378" r:id="rId21"/>
    <p:sldId id="379"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5C"/>
    <a:srgbClr val="E3D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7" autoAdjust="0"/>
    <p:restoredTop sz="92758" autoAdjust="0"/>
  </p:normalViewPr>
  <p:slideViewPr>
    <p:cSldViewPr>
      <p:cViewPr varScale="1">
        <p:scale>
          <a:sx n="115" d="100"/>
          <a:sy n="115" d="100"/>
        </p:scale>
        <p:origin x="400" y="208"/>
      </p:cViewPr>
      <p:guideLst>
        <p:guide orient="horz" pos="2160"/>
        <p:guide pos="2880"/>
      </p:guideLst>
    </p:cSldViewPr>
  </p:slideViewPr>
  <p:notesTextViewPr>
    <p:cViewPr>
      <p:scale>
        <a:sx n="100" d="100"/>
        <a:sy n="100" d="100"/>
      </p:scale>
      <p:origin x="0" y="-24"/>
    </p:cViewPr>
  </p:notesTextViewPr>
  <p:sorterViewPr>
    <p:cViewPr>
      <p:scale>
        <a:sx n="66" d="100"/>
        <a:sy n="66" d="100"/>
      </p:scale>
      <p:origin x="0" y="-50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08F3417-DEB6-47FC-94B4-97FEEC796553}" type="datetimeFigureOut">
              <a:rPr lang="en-US"/>
              <a:pPr>
                <a:defRPr/>
              </a:pPr>
              <a:t>12/12/21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E1F65DA-75D2-492D-A2DA-91FA2648BEBE}" type="slidenum">
              <a:rPr lang="en-US"/>
              <a:pPr>
                <a:defRPr/>
              </a:pPr>
              <a:t>‹#›</a:t>
            </a:fld>
            <a:endParaRPr lang="en-US"/>
          </a:p>
        </p:txBody>
      </p:sp>
    </p:spTree>
    <p:extLst>
      <p:ext uri="{BB962C8B-B14F-4D97-AF65-F5344CB8AC3E}">
        <p14:creationId xmlns:p14="http://schemas.microsoft.com/office/powerpoint/2010/main" val="1942882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4C5FD5-53C1-4291-857E-A7C59134210F}" type="slidenum">
              <a:rPr lang="en-US" altLang="en-US" smtClean="0"/>
              <a:pPr eaLnBrk="1" hangingPunct="1"/>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E1F65DA-75D2-492D-A2DA-91FA2648BEBE}" type="slidenum">
              <a:rPr lang="en-US" smtClean="0"/>
              <a:pPr>
                <a:defRPr/>
              </a:pPr>
              <a:t>5</a:t>
            </a:fld>
            <a:endParaRPr lang="en-US"/>
          </a:p>
        </p:txBody>
      </p:sp>
    </p:spTree>
    <p:extLst>
      <p:ext uri="{BB962C8B-B14F-4D97-AF65-F5344CB8AC3E}">
        <p14:creationId xmlns:p14="http://schemas.microsoft.com/office/powerpoint/2010/main" val="166182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a:solidFill>
                  <a:schemeClr val="tx1"/>
                </a:solidFill>
                <a:effectLst/>
                <a:latin typeface="+mn-lt"/>
                <a:ea typeface="+mn-ea"/>
                <a:cs typeface="+mn-cs"/>
              </a:rPr>
              <a:t> This method classifies accounts on the basis of similarity of attributes rather than similarity of maturities.</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Under this method, most income statement accounts are translated at the average exchange rate for the period. However, revenue and expense items associated with nonmonetary accounts, such as cost of goods sold and depreciation, are translated at the historical rate associated with the balance sheet account.</a:t>
            </a:r>
            <a:endParaRPr lang="en-US" dirty="0"/>
          </a:p>
        </p:txBody>
      </p:sp>
      <p:sp>
        <p:nvSpPr>
          <p:cNvPr id="4" name="Slide Number Placeholder 3"/>
          <p:cNvSpPr>
            <a:spLocks noGrp="1"/>
          </p:cNvSpPr>
          <p:nvPr>
            <p:ph type="sldNum" sz="quarter" idx="5"/>
          </p:nvPr>
        </p:nvSpPr>
        <p:spPr/>
        <p:txBody>
          <a:bodyPr/>
          <a:lstStyle/>
          <a:p>
            <a:pPr>
              <a:defRPr/>
            </a:pPr>
            <a:fld id="{DE1F65DA-75D2-492D-A2DA-91FA2648BEBE}" type="slidenum">
              <a:rPr lang="en-US" smtClean="0"/>
              <a:pPr>
                <a:defRPr/>
              </a:pPr>
              <a:t>6</a:t>
            </a:fld>
            <a:endParaRPr lang="en-US"/>
          </a:p>
        </p:txBody>
      </p:sp>
    </p:spTree>
    <p:extLst>
      <p:ext uri="{BB962C8B-B14F-4D97-AF65-F5344CB8AC3E}">
        <p14:creationId xmlns:p14="http://schemas.microsoft.com/office/powerpoint/2010/main" val="2147292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E1F65DA-75D2-492D-A2DA-91FA2648BEBE}" type="slidenum">
              <a:rPr lang="en-US" smtClean="0"/>
              <a:pPr>
                <a:defRPr/>
              </a:pPr>
              <a:t>10</a:t>
            </a:fld>
            <a:endParaRPr lang="en-US"/>
          </a:p>
        </p:txBody>
      </p:sp>
    </p:spTree>
    <p:extLst>
      <p:ext uri="{BB962C8B-B14F-4D97-AF65-F5344CB8AC3E}">
        <p14:creationId xmlns:p14="http://schemas.microsoft.com/office/powerpoint/2010/main" val="1990802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447800" y="5791200"/>
            <a:ext cx="6400800" cy="876300"/>
          </a:xfrm>
          <a:prstGeom prst="rect">
            <a:avLst/>
          </a:prstGeom>
        </p:spPr>
        <p:txBody>
          <a:bodyPr/>
          <a:lstStyle>
            <a:lvl1pPr marL="0" indent="0" algn="ctr">
              <a:buNone/>
              <a:defRPr sz="4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Chapter #</a:t>
            </a:r>
          </a:p>
        </p:txBody>
      </p:sp>
      <p:sp>
        <p:nvSpPr>
          <p:cNvPr id="5" name="Footer Placeholder 4"/>
          <p:cNvSpPr>
            <a:spLocks noGrp="1"/>
          </p:cNvSpPr>
          <p:nvPr>
            <p:ph type="ftr" sz="quarter" idx="11"/>
          </p:nvPr>
        </p:nvSpPr>
        <p:spPr>
          <a:xfrm>
            <a:off x="5867400" y="6477000"/>
            <a:ext cx="2895600" cy="514794"/>
          </a:xfrm>
        </p:spPr>
        <p:txBody>
          <a:bodyPr/>
          <a:lstStyle/>
          <a:p>
            <a:r>
              <a:rPr lang="en-US" dirty="0"/>
              <a:t>Copyright © 2018 by the McGraw-Hill Companies, Inc. All rights reserved.</a:t>
            </a:r>
          </a:p>
          <a:p>
            <a:endParaRPr lang="en-US" dirty="0"/>
          </a:p>
        </p:txBody>
      </p:sp>
      <p:sp>
        <p:nvSpPr>
          <p:cNvPr id="6" name="Slide Number Placeholder 5"/>
          <p:cNvSpPr>
            <a:spLocks noGrp="1"/>
          </p:cNvSpPr>
          <p:nvPr>
            <p:ph type="sldNum" sz="quarter" idx="12"/>
          </p:nvPr>
        </p:nvSpPr>
        <p:spPr/>
        <p:txBody>
          <a:bodyPr/>
          <a:lstStyle/>
          <a:p>
            <a:fld id="{998838B0-B1EB-4CFB-B949-0A81B5280E76}" type="slidenum">
              <a:rPr lang="en-US" smtClean="0"/>
              <a:t>‹#›</a:t>
            </a:fld>
            <a:endParaRPr lang="en-US" dirty="0"/>
          </a:p>
        </p:txBody>
      </p:sp>
      <p:sp>
        <p:nvSpPr>
          <p:cNvPr id="7"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Autofit/>
          </a:bodyPr>
          <a:lstStyle>
            <a:lvl1pPr>
              <a:defRPr sz="5400" b="1">
                <a:solidFill>
                  <a:srgbClr val="C00000"/>
                </a:solidFill>
                <a:latin typeface="Arial Narrow" panose="020B0606020202030204" pitchFamily="34" charset="0"/>
              </a:defRPr>
            </a:lvl1pPr>
          </a:lstStyle>
          <a:p>
            <a:r>
              <a:rPr lang="en-US" dirty="0"/>
              <a:t>Click to edit Master title style</a:t>
            </a:r>
          </a:p>
        </p:txBody>
      </p:sp>
      <p:sp>
        <p:nvSpPr>
          <p:cNvPr id="8" name="Rectangle 7"/>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9" name="Picture 8">
            <a:extLst>
              <a:ext uri="{FF2B5EF4-FFF2-40B4-BE49-F238E27FC236}">
                <a16:creationId xmlns:a16="http://schemas.microsoft.com/office/drawing/2014/main" id="{9DAA0A5D-652F-44E8-85D0-60AFF8E19082}"/>
              </a:ext>
            </a:extLst>
          </p:cNvPr>
          <p:cNvPicPr>
            <a:picLocks noChangeAspect="1"/>
          </p:cNvPicPr>
          <p:nvPr userDrawn="1"/>
        </p:nvPicPr>
        <p:blipFill>
          <a:blip r:embed="rId2"/>
          <a:stretch>
            <a:fillRect/>
          </a:stretch>
        </p:blipFill>
        <p:spPr>
          <a:xfrm>
            <a:off x="1828800" y="396875"/>
            <a:ext cx="5334000" cy="4648200"/>
          </a:xfrm>
          <a:prstGeom prst="rect">
            <a:avLst/>
          </a:prstGeom>
        </p:spPr>
      </p:pic>
    </p:spTree>
    <p:extLst>
      <p:ext uri="{BB962C8B-B14F-4D97-AF65-F5344CB8AC3E}">
        <p14:creationId xmlns:p14="http://schemas.microsoft.com/office/powerpoint/2010/main" val="198857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66800" y="838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a:t>
            </a:r>
            <a:fld id="{105C36B3-2C19-41A7-A950-FDE8B0AAC93A}" type="slidenum">
              <a:rPr lang="en-US" smtClean="0"/>
              <a:pPr>
                <a:defRPr/>
              </a:pPr>
              <a:t>‹#›</a:t>
            </a:fld>
            <a:endParaRPr lang="en-US"/>
          </a:p>
        </p:txBody>
      </p:sp>
    </p:spTree>
    <p:extLst>
      <p:ext uri="{BB962C8B-B14F-4D97-AF65-F5344CB8AC3E}">
        <p14:creationId xmlns:p14="http://schemas.microsoft.com/office/powerpoint/2010/main" val="76198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a:t>
            </a:r>
            <a:fld id="{98B03A54-D7A9-453A-BDA1-B9558653AF2B}" type="slidenum">
              <a:rPr lang="en-US" smtClean="0"/>
              <a:pPr>
                <a:defRPr/>
              </a:pPr>
              <a:t>‹#›</a:t>
            </a:fld>
            <a:endParaRPr lang="en-US"/>
          </a:p>
        </p:txBody>
      </p:sp>
    </p:spTree>
    <p:extLst>
      <p:ext uri="{BB962C8B-B14F-4D97-AF65-F5344CB8AC3E}">
        <p14:creationId xmlns:p14="http://schemas.microsoft.com/office/powerpoint/2010/main" val="827457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a:t>Click to edit Master title style</a:t>
            </a:r>
          </a:p>
        </p:txBody>
      </p:sp>
      <p:sp>
        <p:nvSpPr>
          <p:cNvPr id="3" name="Text Placeholder 2"/>
          <p:cNvSpPr>
            <a:spLocks noGrp="1"/>
          </p:cNvSpPr>
          <p:nvPr>
            <p:ph type="body" sz="half" idx="1"/>
          </p:nvPr>
        </p:nvSpPr>
        <p:spPr>
          <a:xfrm>
            <a:off x="456848" y="1719996"/>
            <a:ext cx="4030486" cy="441080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666" y="1719996"/>
            <a:ext cx="4030487" cy="4410808"/>
          </a:xfrm>
          <a:prstGeom prst="rect">
            <a:avLst/>
          </a:prstGeom>
        </p:spPr>
        <p:txBody>
          <a:bodyPr/>
          <a:lstStyle/>
          <a:p>
            <a:pPr lvl="0"/>
            <a:endParaRPr lang="en-US" noProof="0"/>
          </a:p>
        </p:txBody>
      </p:sp>
      <p:sp>
        <p:nvSpPr>
          <p:cNvPr id="5"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val="1316081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a:t>Click to edit Master title style</a:t>
            </a:r>
          </a:p>
        </p:txBody>
      </p:sp>
      <p:sp>
        <p:nvSpPr>
          <p:cNvPr id="3" name="Table Placeholder 2"/>
          <p:cNvSpPr>
            <a:spLocks noGrp="1"/>
          </p:cNvSpPr>
          <p:nvPr>
            <p:ph type="tbl" idx="1"/>
          </p:nvPr>
        </p:nvSpPr>
        <p:spPr>
          <a:xfrm>
            <a:off x="456848" y="1719996"/>
            <a:ext cx="8230306" cy="4410808"/>
          </a:xfrm>
          <a:prstGeom prst="rect">
            <a:avLst/>
          </a:prstGeom>
        </p:spPr>
        <p:txBody>
          <a:bodyPr/>
          <a:lstStyle/>
          <a:p>
            <a:pPr lvl="0"/>
            <a:endParaRPr lang="en-US" noProof="0"/>
          </a:p>
        </p:txBody>
      </p:sp>
      <p:sp>
        <p:nvSpPr>
          <p:cNvPr id="4"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val="714147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a:t>Click to edit Master title style</a:t>
            </a:r>
          </a:p>
        </p:txBody>
      </p:sp>
      <p:sp>
        <p:nvSpPr>
          <p:cNvPr id="3" name="SmartArt Placeholder 2"/>
          <p:cNvSpPr>
            <a:spLocks noGrp="1"/>
          </p:cNvSpPr>
          <p:nvPr>
            <p:ph type="dgm" idx="1"/>
          </p:nvPr>
        </p:nvSpPr>
        <p:spPr>
          <a:xfrm>
            <a:off x="456848" y="1719996"/>
            <a:ext cx="8230306" cy="4410808"/>
          </a:xfrm>
          <a:prstGeom prst="rect">
            <a:avLst/>
          </a:prstGeom>
        </p:spPr>
        <p:txBody>
          <a:bodyPr/>
          <a:lstStyle/>
          <a:p>
            <a:pPr lvl="0"/>
            <a:endParaRPr lang="en-US" noProof="0"/>
          </a:p>
        </p:txBody>
      </p:sp>
      <p:sp>
        <p:nvSpPr>
          <p:cNvPr id="4"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val="53053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914400"/>
            <a:ext cx="8229600" cy="990600"/>
          </a:xfrm>
        </p:spPr>
        <p:txBody>
          <a:bodyPr>
            <a:normAutofit/>
          </a:bodyPr>
          <a:lstStyle>
            <a:lvl1pPr>
              <a:defRPr sz="4800">
                <a:solidFill>
                  <a:srgbClr val="C00000"/>
                </a:solidFill>
              </a:defRPr>
            </a:lvl1pPr>
          </a:lstStyle>
          <a:p>
            <a:r>
              <a:rPr lang="en-US" dirty="0"/>
              <a:t>Title of slide</a:t>
            </a:r>
          </a:p>
        </p:txBody>
      </p:sp>
      <p:sp>
        <p:nvSpPr>
          <p:cNvPr id="3" name="Content Placeholder 2"/>
          <p:cNvSpPr>
            <a:spLocks noGrp="1"/>
          </p:cNvSpPr>
          <p:nvPr>
            <p:ph idx="1"/>
          </p:nvPr>
        </p:nvSpPr>
        <p:spPr>
          <a:xfrm>
            <a:off x="457200" y="1905000"/>
            <a:ext cx="8229600" cy="4525963"/>
          </a:xfrm>
          <a:prstGeom prst="rect">
            <a:avLst/>
          </a:prstGeom>
        </p:spPr>
        <p:txBody>
          <a:bodyPr/>
          <a:lstStyle>
            <a:lvl1pPr>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5867400" y="6526795"/>
            <a:ext cx="2895600" cy="362394"/>
          </a:xfrm>
        </p:spPr>
        <p:txBody>
          <a:bodyPr/>
          <a:lstStyle/>
          <a:p>
            <a:r>
              <a:rPr lang="en-US" dirty="0"/>
              <a:t>Copyright © 2018 by the McGraw-Hill Companies, Inc. All rights reserved.</a:t>
            </a:r>
          </a:p>
          <a:p>
            <a:endParaRPr lang="en-US" dirty="0"/>
          </a:p>
          <a:p>
            <a:endParaRPr lang="en-US" dirty="0"/>
          </a:p>
        </p:txBody>
      </p:sp>
      <p:sp>
        <p:nvSpPr>
          <p:cNvPr id="6" name="Slide Number Placeholder 5"/>
          <p:cNvSpPr>
            <a:spLocks noGrp="1"/>
          </p:cNvSpPr>
          <p:nvPr>
            <p:ph type="sldNum" sz="quarter" idx="12"/>
          </p:nvPr>
        </p:nvSpPr>
        <p:spPr>
          <a:xfrm>
            <a:off x="7010400" y="6418447"/>
            <a:ext cx="2133600" cy="365125"/>
          </a:xfrm>
        </p:spPr>
        <p:txBody>
          <a:bodyPr/>
          <a:lstStyle/>
          <a:p>
            <a:fld id="{998838B0-B1EB-4CFB-B949-0A81B5280E76}" type="slidenum">
              <a:rPr lang="en-US" smtClean="0"/>
              <a:t>‹#›</a:t>
            </a:fld>
            <a:endParaRPr lang="en-US" dirty="0"/>
          </a:p>
        </p:txBody>
      </p:sp>
      <p:sp>
        <p:nvSpPr>
          <p:cNvPr id="17" name="TextBox 16"/>
          <p:cNvSpPr txBox="1"/>
          <p:nvPr/>
        </p:nvSpPr>
        <p:spPr>
          <a:xfrm>
            <a:off x="0" y="6781800"/>
            <a:ext cx="9144000" cy="91440"/>
          </a:xfrm>
          <a:prstGeom prst="rect">
            <a:avLst/>
          </a:prstGeom>
          <a:solidFill>
            <a:schemeClr val="tx2">
              <a:lumMod val="50000"/>
            </a:schemeClr>
          </a:solidFill>
        </p:spPr>
        <p:txBody>
          <a:bodyPr wrap="square" rtlCol="0">
            <a:spAutoFit/>
          </a:bodyPr>
          <a:lstStyle/>
          <a:p>
            <a:endParaRPr lang="en-US" dirty="0"/>
          </a:p>
        </p:txBody>
      </p:sp>
      <p:sp>
        <p:nvSpPr>
          <p:cNvPr id="9" name="Rectangle 8">
            <a:extLst>
              <a:ext uri="{FF2B5EF4-FFF2-40B4-BE49-F238E27FC236}">
                <a16:creationId xmlns:a16="http://schemas.microsoft.com/office/drawing/2014/main" id="{9A0E9E93-1490-4E31-9479-3B577CBB1345}"/>
              </a:ext>
            </a:extLst>
          </p:cNvPr>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Tree>
    <p:extLst>
      <p:ext uri="{BB962C8B-B14F-4D97-AF65-F5344CB8AC3E}">
        <p14:creationId xmlns:p14="http://schemas.microsoft.com/office/powerpoint/2010/main" val="309346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a:t>
            </a:r>
            <a:fld id="{0FB19DAA-35F3-4599-8710-09FC35AFA227}" type="slidenum">
              <a:rPr lang="en-US" smtClean="0"/>
              <a:pPr>
                <a:defRPr/>
              </a:pPr>
              <a:t>‹#›</a:t>
            </a:fld>
            <a:endParaRPr lang="en-US"/>
          </a:p>
        </p:txBody>
      </p:sp>
    </p:spTree>
    <p:extLst>
      <p:ext uri="{BB962C8B-B14F-4D97-AF65-F5344CB8AC3E}">
        <p14:creationId xmlns:p14="http://schemas.microsoft.com/office/powerpoint/2010/main" val="378144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a:t>#-</a:t>
            </a:r>
            <a:fld id="{5CD4ADDE-7D67-4D19-949A-7411B8DC3714}" type="slidenum">
              <a:rPr lang="en-US" smtClean="0"/>
              <a:pPr>
                <a:defRPr/>
              </a:pPr>
              <a:t>‹#›</a:t>
            </a:fld>
            <a:endParaRPr lang="en-US"/>
          </a:p>
        </p:txBody>
      </p:sp>
    </p:spTree>
    <p:extLst>
      <p:ext uri="{BB962C8B-B14F-4D97-AF65-F5344CB8AC3E}">
        <p14:creationId xmlns:p14="http://schemas.microsoft.com/office/powerpoint/2010/main" val="120574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r>
              <a:rPr lang="en-US"/>
              <a:t>#-</a:t>
            </a:r>
            <a:fld id="{286CF922-624B-499B-B409-72EB150B9079}" type="slidenum">
              <a:rPr lang="en-US" smtClean="0"/>
              <a:pPr>
                <a:defRPr/>
              </a:pPr>
              <a:t>‹#›</a:t>
            </a:fld>
            <a:endParaRPr lang="en-US"/>
          </a:p>
        </p:txBody>
      </p:sp>
    </p:spTree>
    <p:extLst>
      <p:ext uri="{BB962C8B-B14F-4D97-AF65-F5344CB8AC3E}">
        <p14:creationId xmlns:p14="http://schemas.microsoft.com/office/powerpoint/2010/main" val="103175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r>
              <a:rPr lang="en-US"/>
              <a:t>#-</a:t>
            </a:r>
            <a:fld id="{61D6203F-D4AD-4F78-8C31-DC35C701BBFE}" type="slidenum">
              <a:rPr lang="en-US" smtClean="0"/>
              <a:pPr>
                <a:defRPr/>
              </a:pPr>
              <a:t>‹#›</a:t>
            </a:fld>
            <a:endParaRPr lang="en-US"/>
          </a:p>
        </p:txBody>
      </p:sp>
    </p:spTree>
    <p:extLst>
      <p:ext uri="{BB962C8B-B14F-4D97-AF65-F5344CB8AC3E}">
        <p14:creationId xmlns:p14="http://schemas.microsoft.com/office/powerpoint/2010/main" val="12830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r>
              <a:rPr lang="en-US"/>
              <a:t>#-</a:t>
            </a:r>
            <a:fld id="{8AF96D60-C93E-40E7-918C-0E8DADB334D6}" type="slidenum">
              <a:rPr lang="en-US" smtClean="0"/>
              <a:pPr>
                <a:defRPr/>
              </a:pPr>
              <a:t>‹#›</a:t>
            </a:fld>
            <a:endParaRPr lang="en-US"/>
          </a:p>
        </p:txBody>
      </p:sp>
    </p:spTree>
    <p:extLst>
      <p:ext uri="{BB962C8B-B14F-4D97-AF65-F5344CB8AC3E}">
        <p14:creationId xmlns:p14="http://schemas.microsoft.com/office/powerpoint/2010/main" val="172510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a:t>#-</a:t>
            </a:r>
            <a:fld id="{8DC7D55C-CC68-440B-9BED-2026409B185D}" type="slidenum">
              <a:rPr lang="en-US" smtClean="0"/>
              <a:pPr>
                <a:defRPr/>
              </a:pPr>
              <a:t>‹#›</a:t>
            </a:fld>
            <a:endParaRPr lang="en-US"/>
          </a:p>
        </p:txBody>
      </p:sp>
    </p:spTree>
    <p:extLst>
      <p:ext uri="{BB962C8B-B14F-4D97-AF65-F5344CB8AC3E}">
        <p14:creationId xmlns:p14="http://schemas.microsoft.com/office/powerpoint/2010/main" val="130311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12/12/21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a:t>#-</a:t>
            </a:r>
            <a:fld id="{3ECC33FE-8355-4602-899C-44BDDDCDFE9E}" type="slidenum">
              <a:rPr lang="en-US" smtClean="0"/>
              <a:pPr>
                <a:defRPr/>
              </a:pPr>
              <a:t>‹#›</a:t>
            </a:fld>
            <a:endParaRPr lang="en-US"/>
          </a:p>
        </p:txBody>
      </p:sp>
    </p:spTree>
    <p:extLst>
      <p:ext uri="{BB962C8B-B14F-4D97-AF65-F5344CB8AC3E}">
        <p14:creationId xmlns:p14="http://schemas.microsoft.com/office/powerpoint/2010/main" val="98668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rmAutofit/>
          </a:bodyPr>
          <a:lstStyle/>
          <a:p>
            <a:r>
              <a:rPr lang="en-US" dirty="0"/>
              <a:t>Chapter Title</a:t>
            </a:r>
          </a:p>
        </p:txBody>
      </p:sp>
      <p:sp>
        <p:nvSpPr>
          <p:cNvPr id="5" name="Footer Placeholder 4"/>
          <p:cNvSpPr>
            <a:spLocks noGrp="1"/>
          </p:cNvSpPr>
          <p:nvPr>
            <p:ph type="ftr" sz="quarter" idx="3"/>
          </p:nvPr>
        </p:nvSpPr>
        <p:spPr>
          <a:xfrm>
            <a:off x="5867400" y="6629400"/>
            <a:ext cx="2895600" cy="362394"/>
          </a:xfrm>
          <a:prstGeom prst="rect">
            <a:avLst/>
          </a:prstGeom>
        </p:spPr>
        <p:txBody>
          <a:bodyPr vert="horz" lIns="91440" tIns="45720" rIns="91440" bIns="45720" rtlCol="0" anchor="ctr"/>
          <a:lstStyle>
            <a:lvl1pPr algn="r">
              <a:defRPr sz="900">
                <a:solidFill>
                  <a:schemeClr val="tx1"/>
                </a:solidFill>
              </a:defRPr>
            </a:lvl1pPr>
          </a:lstStyle>
          <a:p>
            <a:pPr>
              <a:defRPr/>
            </a:pPr>
            <a:r>
              <a:rPr lang="en-US" dirty="0"/>
              <a:t>Copyright © 2018 by the McGraw-Hill Companies, Inc. All rights reserved.</a:t>
            </a:r>
          </a:p>
          <a:p>
            <a:pPr>
              <a:defRPr/>
            </a:pPr>
            <a:endParaRPr lang="en-US" dirty="0"/>
          </a:p>
          <a:p>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defRPr>
            </a:lvl1pPr>
          </a:lstStyle>
          <a:p>
            <a:fld id="{998838B0-B1EB-4CFB-B949-0A81B5280E76}" type="slidenum">
              <a:rPr lang="en-US" smtClean="0"/>
              <a:pPr/>
              <a:t>‹#›</a:t>
            </a:fld>
            <a:endParaRPr lang="en-US" dirty="0"/>
          </a:p>
        </p:txBody>
      </p:sp>
    </p:spTree>
    <p:extLst>
      <p:ext uri="{BB962C8B-B14F-4D97-AF65-F5344CB8AC3E}">
        <p14:creationId xmlns:p14="http://schemas.microsoft.com/office/powerpoint/2010/main" val="170666963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ctr" defTabSz="914400" rtl="0" eaLnBrk="1" latinLnBrk="0" hangingPunct="1">
        <a:spcBef>
          <a:spcPct val="0"/>
        </a:spcBef>
        <a:buNone/>
        <a:defRPr sz="5400" b="1" kern="1200">
          <a:solidFill>
            <a:srgbClr val="C05533"/>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0" y="5105400"/>
            <a:ext cx="9144000" cy="990600"/>
          </a:xfrm>
        </p:spPr>
        <p:txBody>
          <a:bodyPr/>
          <a:lstStyle/>
          <a:p>
            <a:pPr eaLnBrk="1" hangingPunct="1"/>
            <a:r>
              <a:rPr lang="en-US" altLang="en-US" sz="4800" dirty="0"/>
              <a:t>Management of Translation Exposure</a:t>
            </a:r>
          </a:p>
        </p:txBody>
      </p:sp>
      <p:sp>
        <p:nvSpPr>
          <p:cNvPr id="2" name="Subtitle 1"/>
          <p:cNvSpPr>
            <a:spLocks noGrp="1"/>
          </p:cNvSpPr>
          <p:nvPr>
            <p:ph type="subTitle" idx="1"/>
          </p:nvPr>
        </p:nvSpPr>
        <p:spPr/>
        <p:txBody>
          <a:bodyPr/>
          <a:lstStyle/>
          <a:p>
            <a:r>
              <a:rPr lang="en-US" dirty="0"/>
              <a:t>Chapter Ten</a:t>
            </a:r>
          </a:p>
        </p:txBody>
      </p:sp>
      <p:sp>
        <p:nvSpPr>
          <p:cNvPr id="5" name="Rectangle 20">
            <a:extLst>
              <a:ext uri="{FF2B5EF4-FFF2-40B4-BE49-F238E27FC236}">
                <a16:creationId xmlns:a16="http://schemas.microsoft.com/office/drawing/2014/main" id="{748904AD-4DF0-475E-B9E9-F29810B065DB}"/>
              </a:ext>
            </a:extLst>
          </p:cNvPr>
          <p:cNvSpPr txBox="1">
            <a:spLocks noChangeArrowheads="1"/>
          </p:cNvSpPr>
          <p:nvPr/>
        </p:nvSpPr>
        <p:spPr bwMode="auto">
          <a:xfrm>
            <a:off x="5257800" y="6629399"/>
            <a:ext cx="3906838" cy="2286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741363"/>
            <a:ext cx="8229600" cy="990600"/>
          </a:xfrm>
        </p:spPr>
        <p:txBody>
          <a:bodyPr>
            <a:normAutofit/>
          </a:bodyPr>
          <a:lstStyle/>
          <a:p>
            <a:pPr eaLnBrk="1" hangingPunct="1"/>
            <a:r>
              <a:rPr lang="en-US" altLang="en-US" sz="4400" dirty="0"/>
              <a:t>FASB Statement 52</a:t>
            </a:r>
          </a:p>
        </p:txBody>
      </p:sp>
      <p:sp>
        <p:nvSpPr>
          <p:cNvPr id="33795" name="Rectangle 3"/>
          <p:cNvSpPr>
            <a:spLocks noGrp="1" noChangeArrowheads="1"/>
          </p:cNvSpPr>
          <p:nvPr>
            <p:ph idx="1"/>
          </p:nvPr>
        </p:nvSpPr>
        <p:spPr>
          <a:xfrm>
            <a:off x="222802" y="1371600"/>
            <a:ext cx="8698396" cy="5046663"/>
          </a:xfrm>
        </p:spPr>
        <p:txBody>
          <a:bodyPr/>
          <a:lstStyle/>
          <a:p>
            <a:pPr eaLnBrk="1" hangingPunct="1"/>
            <a:r>
              <a:rPr lang="en-US" altLang="en-US" sz="3000" dirty="0"/>
              <a:t>Due to controversary surrounding FASB 8, FASB 52 was issued in December 1981</a:t>
            </a:r>
          </a:p>
          <a:p>
            <a:pPr eaLnBrk="1" hangingPunct="1"/>
            <a:r>
              <a:rPr lang="en-US" altLang="en-US" sz="3000" dirty="0"/>
              <a:t>Stated objectives of FASB 52:</a:t>
            </a:r>
          </a:p>
          <a:p>
            <a:pPr lvl="1"/>
            <a:r>
              <a:rPr lang="en-US" altLang="en-US" sz="2600" dirty="0"/>
              <a:t>Provide information that is generally compatible with the expected economic effects of a rate change on an enterprise’s cash flows and equity</a:t>
            </a:r>
          </a:p>
          <a:p>
            <a:pPr lvl="1"/>
            <a:r>
              <a:rPr lang="en-US" altLang="en-US" sz="2600" dirty="0"/>
              <a:t>Reflect in consolidated statements the financial results and relationship of the individual consolidated entities as measured in their functional currencies in conformity with U.S. GAAP</a:t>
            </a:r>
          </a:p>
          <a:p>
            <a:pPr marL="0" indent="0">
              <a:buNone/>
            </a:pPr>
            <a:endParaRPr lang="en-US" altLang="en-US" sz="3000"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10</a:t>
            </a:fld>
            <a:endParaRPr lang="en-US" altLang="en-US" sz="1000" dirty="0">
              <a:cs typeface="Arial" charset="0"/>
            </a:endParaRPr>
          </a:p>
        </p:txBody>
      </p:sp>
      <p:sp>
        <p:nvSpPr>
          <p:cNvPr id="7" name="Rectangle 20">
            <a:extLst>
              <a:ext uri="{FF2B5EF4-FFF2-40B4-BE49-F238E27FC236}">
                <a16:creationId xmlns:a16="http://schemas.microsoft.com/office/drawing/2014/main" id="{443978FE-6A6B-45AB-AE12-698BBDBC2251}"/>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762000"/>
            <a:ext cx="9144000" cy="1263650"/>
          </a:xfrm>
        </p:spPr>
        <p:txBody>
          <a:bodyPr>
            <a:noAutofit/>
          </a:bodyPr>
          <a:lstStyle/>
          <a:p>
            <a:r>
              <a:rPr lang="en-US" altLang="en-US" sz="4400" dirty="0"/>
              <a:t>Functional Currency versus </a:t>
            </a:r>
            <a:br>
              <a:rPr lang="en-US" altLang="en-US" sz="4400" dirty="0"/>
            </a:br>
            <a:r>
              <a:rPr lang="en-US" altLang="en-US" sz="4400" dirty="0"/>
              <a:t>Reporting Currency</a:t>
            </a:r>
            <a:br>
              <a:rPr lang="en-US" altLang="en-US" sz="4400" dirty="0"/>
            </a:br>
            <a:endParaRPr lang="en-US" altLang="en-US" sz="4400" dirty="0"/>
          </a:p>
        </p:txBody>
      </p:sp>
      <p:sp>
        <p:nvSpPr>
          <p:cNvPr id="34819" name="Rectangle 3"/>
          <p:cNvSpPr>
            <a:spLocks noGrp="1" noChangeArrowheads="1"/>
          </p:cNvSpPr>
          <p:nvPr>
            <p:ph idx="1"/>
          </p:nvPr>
        </p:nvSpPr>
        <p:spPr>
          <a:xfrm>
            <a:off x="381000" y="2273300"/>
            <a:ext cx="8382000" cy="4221163"/>
          </a:xfrm>
        </p:spPr>
        <p:txBody>
          <a:bodyPr/>
          <a:lstStyle/>
          <a:p>
            <a:r>
              <a:rPr lang="en-US" altLang="en-US" sz="3000" dirty="0"/>
              <a:t>The method of translation prescribed by FASB 52 depends upon the functional currency used by the foreign subsidiary whose statements are to be translated</a:t>
            </a:r>
          </a:p>
          <a:p>
            <a:pPr lvl="1"/>
            <a:r>
              <a:rPr lang="en-US" altLang="en-US" sz="2600" b="1" dirty="0"/>
              <a:t>Functional currency </a:t>
            </a:r>
            <a:r>
              <a:rPr lang="en-US" altLang="en-US" sz="2600" dirty="0"/>
              <a:t>is the currency of the primary economic environment in which the entity operates</a:t>
            </a:r>
          </a:p>
          <a:p>
            <a:pPr lvl="1"/>
            <a:r>
              <a:rPr lang="en-US" sz="2600" b="1" dirty="0"/>
              <a:t>Reporting currency </a:t>
            </a:r>
            <a:r>
              <a:rPr lang="en-US" sz="2600" dirty="0"/>
              <a:t>is the currency in which the MNC prepares its consolidated financial statements</a:t>
            </a:r>
          </a:p>
          <a:p>
            <a:pPr marL="0" indent="0">
              <a:buNone/>
            </a:pPr>
            <a:endParaRPr lang="en-US" altLang="en-US" dirty="0"/>
          </a:p>
          <a:p>
            <a:endParaRPr lang="en-US" altLang="en-US" b="1"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11</a:t>
            </a:fld>
            <a:endParaRPr lang="en-US" altLang="en-US" sz="1000" dirty="0">
              <a:cs typeface="Arial" charset="0"/>
            </a:endParaRPr>
          </a:p>
        </p:txBody>
      </p:sp>
      <p:sp>
        <p:nvSpPr>
          <p:cNvPr id="7" name="Rectangle 20">
            <a:extLst>
              <a:ext uri="{FF2B5EF4-FFF2-40B4-BE49-F238E27FC236}">
                <a16:creationId xmlns:a16="http://schemas.microsoft.com/office/drawing/2014/main" id="{F152077D-0189-4F73-B0B1-590551024A56}"/>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51715"/>
            <a:ext cx="8229600" cy="990600"/>
          </a:xfrm>
        </p:spPr>
        <p:txBody>
          <a:bodyPr>
            <a:noAutofit/>
          </a:bodyPr>
          <a:lstStyle/>
          <a:p>
            <a:pPr eaLnBrk="1" hangingPunct="1"/>
            <a:r>
              <a:rPr lang="en-US" altLang="en-US" sz="4400" dirty="0"/>
              <a:t>The Mechanics of FASB 52 Translation Process</a:t>
            </a:r>
          </a:p>
        </p:txBody>
      </p:sp>
      <p:sp>
        <p:nvSpPr>
          <p:cNvPr id="35843" name="Rectangle 3"/>
          <p:cNvSpPr>
            <a:spLocks noGrp="1" noChangeArrowheads="1"/>
          </p:cNvSpPr>
          <p:nvPr>
            <p:ph idx="1"/>
          </p:nvPr>
        </p:nvSpPr>
        <p:spPr>
          <a:xfrm>
            <a:off x="114300" y="2057054"/>
            <a:ext cx="8915400" cy="4525963"/>
          </a:xfrm>
        </p:spPr>
        <p:txBody>
          <a:bodyPr/>
          <a:lstStyle/>
          <a:p>
            <a:pPr eaLnBrk="1" hangingPunct="1"/>
            <a:r>
              <a:rPr lang="en-US" altLang="en-US" sz="3000" dirty="0"/>
              <a:t>Two-stage process:</a:t>
            </a:r>
          </a:p>
          <a:p>
            <a:pPr marL="971550" lvl="1" indent="-514350" eaLnBrk="1" hangingPunct="1">
              <a:buFont typeface="+mj-lt"/>
              <a:buAutoNum type="arabicPeriod"/>
            </a:pPr>
            <a:r>
              <a:rPr lang="en-US" altLang="en-US" sz="2600" dirty="0"/>
              <a:t>First, determine in which currency the foreign entity keeps its books</a:t>
            </a:r>
          </a:p>
          <a:p>
            <a:pPr lvl="2"/>
            <a:r>
              <a:rPr lang="en-US" altLang="en-US" dirty="0"/>
              <a:t>If the local currency in which the foreign entity keeps its books is not the functional currency, remeasurement into the functional currency is required</a:t>
            </a:r>
          </a:p>
          <a:p>
            <a:pPr lvl="2"/>
            <a:r>
              <a:rPr lang="en-US" altLang="en-US" dirty="0"/>
              <a:t>Temporal method used to accomplish remeasurement</a:t>
            </a:r>
          </a:p>
          <a:p>
            <a:pPr marL="971550" lvl="1" indent="-514350" eaLnBrk="1" hangingPunct="1">
              <a:buFont typeface="+mj-lt"/>
              <a:buAutoNum type="arabicPeriod"/>
            </a:pPr>
            <a:r>
              <a:rPr lang="en-US" altLang="en-US" sz="2600" dirty="0"/>
              <a:t>Second, when the foreign entity’s functional currency is not the same as the parent’s currency, the foreign entity’s books are translated using the current rate method</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12</a:t>
            </a:fld>
            <a:endParaRPr lang="en-US" altLang="en-US" sz="1000" dirty="0">
              <a:cs typeface="Arial" charset="0"/>
            </a:endParaRPr>
          </a:p>
        </p:txBody>
      </p:sp>
      <p:sp>
        <p:nvSpPr>
          <p:cNvPr id="7" name="Rectangle 20">
            <a:extLst>
              <a:ext uri="{FF2B5EF4-FFF2-40B4-BE49-F238E27FC236}">
                <a16:creationId xmlns:a16="http://schemas.microsoft.com/office/drawing/2014/main" id="{F8F84143-BF83-48E7-A7D9-BD798C4722B7}"/>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46834"/>
            <a:ext cx="8229600" cy="990600"/>
          </a:xfrm>
        </p:spPr>
        <p:txBody>
          <a:bodyPr>
            <a:normAutofit/>
          </a:bodyPr>
          <a:lstStyle/>
          <a:p>
            <a:pPr eaLnBrk="1" hangingPunct="1"/>
            <a:r>
              <a:rPr lang="en-US" altLang="en-US" sz="4400" dirty="0"/>
              <a:t>FASB 52 Two-Stage Process</a:t>
            </a:r>
          </a:p>
        </p:txBody>
      </p:sp>
      <p:pic>
        <p:nvPicPr>
          <p:cNvPr id="2" name="Content Placeholder 1">
            <a:extLst>
              <a:ext uri="{FF2B5EF4-FFF2-40B4-BE49-F238E27FC236}">
                <a16:creationId xmlns:a16="http://schemas.microsoft.com/office/drawing/2014/main" id="{BD1F13B5-453D-4750-86F0-E16347B084A8}"/>
              </a:ext>
            </a:extLst>
          </p:cNvPr>
          <p:cNvPicPr>
            <a:picLocks noGrp="1" noChangeAspect="1"/>
          </p:cNvPicPr>
          <p:nvPr>
            <p:ph idx="1"/>
          </p:nvPr>
        </p:nvPicPr>
        <p:blipFill>
          <a:blip r:embed="rId2"/>
          <a:stretch>
            <a:fillRect/>
          </a:stretch>
        </p:blipFill>
        <p:spPr>
          <a:xfrm>
            <a:off x="862576" y="1514061"/>
            <a:ext cx="7418847" cy="5002213"/>
          </a:xfrm>
          <a:prstGeom prst="rect">
            <a:avLst/>
          </a:prstGeom>
        </p:spPr>
      </p:pic>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13</a:t>
            </a:fld>
            <a:endParaRPr lang="en-US" altLang="en-US" sz="1000" dirty="0">
              <a:cs typeface="Arial" charset="0"/>
            </a:endParaRPr>
          </a:p>
        </p:txBody>
      </p:sp>
      <p:sp>
        <p:nvSpPr>
          <p:cNvPr id="7" name="Rectangle 20">
            <a:extLst>
              <a:ext uri="{FF2B5EF4-FFF2-40B4-BE49-F238E27FC236}">
                <a16:creationId xmlns:a16="http://schemas.microsoft.com/office/drawing/2014/main" id="{F8F84143-BF83-48E7-A7D9-BD798C4722B7}"/>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extLst>
      <p:ext uri="{BB962C8B-B14F-4D97-AF65-F5344CB8AC3E}">
        <p14:creationId xmlns:p14="http://schemas.microsoft.com/office/powerpoint/2010/main" val="1318055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762000"/>
            <a:ext cx="8229600" cy="990600"/>
          </a:xfrm>
        </p:spPr>
        <p:txBody>
          <a:bodyPr>
            <a:normAutofit/>
          </a:bodyPr>
          <a:lstStyle/>
          <a:p>
            <a:pPr eaLnBrk="1" hangingPunct="1"/>
            <a:r>
              <a:rPr lang="en-US" altLang="en-US" sz="4400" dirty="0"/>
              <a:t>Highly Inflationary Economies</a:t>
            </a:r>
          </a:p>
        </p:txBody>
      </p:sp>
      <p:sp>
        <p:nvSpPr>
          <p:cNvPr id="37891" name="Rectangle 3"/>
          <p:cNvSpPr>
            <a:spLocks noGrp="1" noChangeArrowheads="1"/>
          </p:cNvSpPr>
          <p:nvPr>
            <p:ph idx="1"/>
          </p:nvPr>
        </p:nvSpPr>
        <p:spPr>
          <a:xfrm>
            <a:off x="457200" y="1600200"/>
            <a:ext cx="8229600" cy="4741863"/>
          </a:xfrm>
        </p:spPr>
        <p:txBody>
          <a:bodyPr/>
          <a:lstStyle/>
          <a:p>
            <a:pPr eaLnBrk="1" hangingPunct="1"/>
            <a:r>
              <a:rPr lang="en-US" altLang="en-US" sz="3000" dirty="0"/>
              <a:t>In highly inflationary economies, FASB 52 requires foreign entities to remeasure financial statements using the temporal method “as if the functional currency were the reporting currency”</a:t>
            </a:r>
          </a:p>
          <a:p>
            <a:pPr eaLnBrk="1" hangingPunct="1"/>
            <a:r>
              <a:rPr lang="en-US" altLang="en-US" sz="3000" dirty="0"/>
              <a:t>Highly inflationary economy is defined as,  “one that has cumulative inflation of approximately 100 percent or more over a 3-year period”</a:t>
            </a:r>
          </a:p>
          <a:p>
            <a:pPr eaLnBrk="1" hangingPunct="1"/>
            <a:endParaRPr lang="en-US" altLang="en-US"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14</a:t>
            </a:fld>
            <a:endParaRPr lang="en-US" altLang="en-US" sz="1000" dirty="0">
              <a:cs typeface="Arial" charset="0"/>
            </a:endParaRPr>
          </a:p>
        </p:txBody>
      </p:sp>
      <p:sp>
        <p:nvSpPr>
          <p:cNvPr id="7" name="Rectangle 20">
            <a:extLst>
              <a:ext uri="{FF2B5EF4-FFF2-40B4-BE49-F238E27FC236}">
                <a16:creationId xmlns:a16="http://schemas.microsoft.com/office/drawing/2014/main" id="{7B819985-F9FD-4F23-A75C-1097EE6F6D05}"/>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hangingPunct="1"/>
            <a:r>
              <a:rPr lang="en-US" altLang="en-US" dirty="0"/>
              <a:t>International Accounting Standards</a:t>
            </a:r>
          </a:p>
        </p:txBody>
      </p:sp>
      <p:sp>
        <p:nvSpPr>
          <p:cNvPr id="38915" name="Rectangle 3"/>
          <p:cNvSpPr>
            <a:spLocks noGrp="1" noChangeArrowheads="1"/>
          </p:cNvSpPr>
          <p:nvPr>
            <p:ph idx="1"/>
          </p:nvPr>
        </p:nvSpPr>
        <p:spPr>
          <a:xfrm>
            <a:off x="457200" y="1752600"/>
            <a:ext cx="8229600" cy="4678363"/>
          </a:xfrm>
        </p:spPr>
        <p:txBody>
          <a:bodyPr/>
          <a:lstStyle/>
          <a:p>
            <a:pPr eaLnBrk="1" hangingPunct="1"/>
            <a:r>
              <a:rPr lang="en-US" altLang="en-US" sz="2600" dirty="0"/>
              <a:t>Since January 2005, all companies doing business in the European Union must use the accounting standards distributed by the International Accounting Standards Board (IASB) </a:t>
            </a:r>
          </a:p>
          <a:p>
            <a:pPr eaLnBrk="1" hangingPunct="1"/>
            <a:r>
              <a:rPr lang="en-US" altLang="en-US" sz="2600" dirty="0"/>
              <a:t>Similar to the FASB, the IASB publishes its standards in a series of pronouncements called International Financial Reporting Standards</a:t>
            </a:r>
          </a:p>
          <a:p>
            <a:pPr eaLnBrk="1" hangingPunct="1"/>
            <a:r>
              <a:rPr lang="en-US" altLang="en-US" sz="2600" dirty="0"/>
              <a:t>It also adopted and maintains the pronouncements of the IASC, the IASC, called International Accounting Standards (IAS)</a:t>
            </a:r>
          </a:p>
          <a:p>
            <a:pPr eaLnBrk="1" hangingPunct="1"/>
            <a:endParaRPr lang="en-US" altLang="en-US" sz="2600"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15</a:t>
            </a:fld>
            <a:endParaRPr lang="en-US" altLang="en-US" sz="1000" dirty="0">
              <a:cs typeface="Arial" charset="0"/>
            </a:endParaRPr>
          </a:p>
        </p:txBody>
      </p:sp>
      <p:sp>
        <p:nvSpPr>
          <p:cNvPr id="7" name="Rectangle 20">
            <a:extLst>
              <a:ext uri="{FF2B5EF4-FFF2-40B4-BE49-F238E27FC236}">
                <a16:creationId xmlns:a16="http://schemas.microsoft.com/office/drawing/2014/main" id="{5DFE2C85-9C17-4CC7-9CB5-9B0E6D3C465D}"/>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762000"/>
            <a:ext cx="9144000" cy="762000"/>
          </a:xfrm>
        </p:spPr>
        <p:txBody>
          <a:bodyPr>
            <a:noAutofit/>
          </a:bodyPr>
          <a:lstStyle/>
          <a:p>
            <a:pPr eaLnBrk="1" hangingPunct="1"/>
            <a:r>
              <a:rPr lang="en-US" altLang="en-US" sz="4200" dirty="0"/>
              <a:t>Translation versus Transaction Exposure</a:t>
            </a:r>
          </a:p>
        </p:txBody>
      </p:sp>
      <p:sp>
        <p:nvSpPr>
          <p:cNvPr id="41987" name="Rectangle 3"/>
          <p:cNvSpPr>
            <a:spLocks noGrp="1" noChangeArrowheads="1"/>
          </p:cNvSpPr>
          <p:nvPr>
            <p:ph idx="1"/>
          </p:nvPr>
        </p:nvSpPr>
        <p:spPr>
          <a:xfrm>
            <a:off x="381000" y="1447800"/>
            <a:ext cx="8382000" cy="4906963"/>
          </a:xfrm>
        </p:spPr>
        <p:txBody>
          <a:bodyPr/>
          <a:lstStyle/>
          <a:p>
            <a:pPr eaLnBrk="1" hangingPunct="1"/>
            <a:r>
              <a:rPr lang="en-US" altLang="en-US" sz="3000" dirty="0"/>
              <a:t>Some items that are a source of transaction exposure are also a source of translation exposure, while others are not</a:t>
            </a:r>
          </a:p>
          <a:p>
            <a:pPr eaLnBrk="1" hangingPunct="1"/>
            <a:r>
              <a:rPr lang="en-US" altLang="en-US" sz="3000" dirty="0"/>
              <a:t>Generally, it is not possible to eliminate both translation and transaction exposure</a:t>
            </a:r>
          </a:p>
          <a:p>
            <a:pPr lvl="1"/>
            <a:r>
              <a:rPr lang="en-US" altLang="en-US" sz="2600" dirty="0"/>
              <a:t>Because transaction exposure involves real cash flows, it would be prudent to consider it the more important of the two</a:t>
            </a:r>
          </a:p>
          <a:p>
            <a:pPr lvl="1"/>
            <a:r>
              <a:rPr lang="en-US" altLang="en-US" sz="2600" dirty="0"/>
              <a:t>A recent survey found 83% of MNCs placed a “significant” or the “most” emphasis on transaction exposure relative to 37% for translation exposure</a:t>
            </a:r>
          </a:p>
          <a:p>
            <a:pPr lvl="1"/>
            <a:endParaRPr lang="en-US" altLang="en-US"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16</a:t>
            </a:fld>
            <a:endParaRPr lang="en-US" altLang="en-US" sz="1000" dirty="0">
              <a:cs typeface="Arial" charset="0"/>
            </a:endParaRPr>
          </a:p>
        </p:txBody>
      </p:sp>
      <p:sp>
        <p:nvSpPr>
          <p:cNvPr id="7" name="Rectangle 20">
            <a:extLst>
              <a:ext uri="{FF2B5EF4-FFF2-40B4-BE49-F238E27FC236}">
                <a16:creationId xmlns:a16="http://schemas.microsoft.com/office/drawing/2014/main" id="{B5E0DBEA-B400-430D-8700-55465AC20A6E}"/>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762000"/>
            <a:ext cx="8229600" cy="990600"/>
          </a:xfrm>
        </p:spPr>
        <p:txBody>
          <a:bodyPr>
            <a:normAutofit/>
          </a:bodyPr>
          <a:lstStyle/>
          <a:p>
            <a:pPr eaLnBrk="1" hangingPunct="1"/>
            <a:r>
              <a:rPr lang="en-US" altLang="en-US" sz="4400" dirty="0"/>
              <a:t>Hedging Translation Exposure</a:t>
            </a:r>
          </a:p>
        </p:txBody>
      </p:sp>
      <p:sp>
        <p:nvSpPr>
          <p:cNvPr id="44035" name="Rectangle 3"/>
          <p:cNvSpPr>
            <a:spLocks noGrp="1" noChangeArrowheads="1"/>
          </p:cNvSpPr>
          <p:nvPr>
            <p:ph idx="1"/>
          </p:nvPr>
        </p:nvSpPr>
        <p:spPr>
          <a:xfrm>
            <a:off x="457200" y="1566551"/>
            <a:ext cx="8229600" cy="4927911"/>
          </a:xfrm>
        </p:spPr>
        <p:txBody>
          <a:bodyPr/>
          <a:lstStyle/>
          <a:p>
            <a:pPr eaLnBrk="1" hangingPunct="1"/>
            <a:r>
              <a:rPr lang="en-US" altLang="en-US" dirty="0"/>
              <a:t>If one desires to attempt to control accounting changes in the historical value of net investment, there are two methods for dealing with residual translation exposure:</a:t>
            </a:r>
          </a:p>
          <a:p>
            <a:pPr marL="971550" lvl="1" indent="-514350" eaLnBrk="1" hangingPunct="1">
              <a:buFont typeface="+mj-lt"/>
              <a:buAutoNum type="arabicPeriod"/>
            </a:pPr>
            <a:r>
              <a:rPr lang="en-US" altLang="en-US" dirty="0"/>
              <a:t>Balance sheet hedge</a:t>
            </a:r>
          </a:p>
          <a:p>
            <a:pPr marL="971550" lvl="1" indent="-514350" eaLnBrk="1" hangingPunct="1">
              <a:buFont typeface="+mj-lt"/>
              <a:buAutoNum type="arabicPeriod"/>
            </a:pPr>
            <a:r>
              <a:rPr lang="en-US" altLang="en-US" dirty="0"/>
              <a:t>Derivatives hedge</a:t>
            </a:r>
          </a:p>
          <a:p>
            <a:pPr eaLnBrk="1" hangingPunct="1"/>
            <a:endParaRPr lang="en-US" altLang="en-US"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17</a:t>
            </a:fld>
            <a:endParaRPr lang="en-US" altLang="en-US" sz="1000" dirty="0">
              <a:cs typeface="Arial" charset="0"/>
            </a:endParaRPr>
          </a:p>
        </p:txBody>
      </p:sp>
      <p:sp>
        <p:nvSpPr>
          <p:cNvPr id="7" name="Rectangle 20">
            <a:extLst>
              <a:ext uri="{FF2B5EF4-FFF2-40B4-BE49-F238E27FC236}">
                <a16:creationId xmlns:a16="http://schemas.microsoft.com/office/drawing/2014/main" id="{D142DE45-30B3-491B-85F2-3FEFB2425FBF}"/>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70452" y="762000"/>
            <a:ext cx="8229600" cy="914400"/>
          </a:xfrm>
        </p:spPr>
        <p:txBody>
          <a:bodyPr>
            <a:normAutofit/>
          </a:bodyPr>
          <a:lstStyle/>
          <a:p>
            <a:pPr eaLnBrk="1" hangingPunct="1"/>
            <a:r>
              <a:rPr lang="en-US" altLang="en-US" sz="4400" dirty="0"/>
              <a:t>Balance Sheet Hedge</a:t>
            </a:r>
          </a:p>
        </p:txBody>
      </p:sp>
      <p:sp>
        <p:nvSpPr>
          <p:cNvPr id="45059" name="Rectangle 3"/>
          <p:cNvSpPr>
            <a:spLocks noGrp="1" noChangeArrowheads="1"/>
          </p:cNvSpPr>
          <p:nvPr>
            <p:ph idx="1"/>
          </p:nvPr>
        </p:nvSpPr>
        <p:spPr>
          <a:xfrm>
            <a:off x="457200" y="1524000"/>
            <a:ext cx="8305800" cy="4970463"/>
          </a:xfrm>
        </p:spPr>
        <p:txBody>
          <a:bodyPr/>
          <a:lstStyle/>
          <a:p>
            <a:pPr eaLnBrk="1" hangingPunct="1"/>
            <a:r>
              <a:rPr lang="en-US" altLang="en-US" sz="3000" dirty="0"/>
              <a:t>Note that translation exposure is currency specific, not entity specific</a:t>
            </a:r>
          </a:p>
          <a:p>
            <a:pPr lvl="1"/>
            <a:r>
              <a:rPr lang="en-US" altLang="en-US" sz="2600" dirty="0"/>
              <a:t>Source is a mismatch of net assets and net liabilities denominated in the same currency</a:t>
            </a:r>
          </a:p>
          <a:p>
            <a:pPr eaLnBrk="1" hangingPunct="1"/>
            <a:r>
              <a:rPr lang="en-US" altLang="en-US" sz="3000" dirty="0"/>
              <a:t>A </a:t>
            </a:r>
            <a:r>
              <a:rPr lang="en-US" altLang="en-US" sz="3000" b="1" dirty="0"/>
              <a:t>balance sheet hedge </a:t>
            </a:r>
            <a:r>
              <a:rPr lang="en-US" altLang="en-US" sz="3000" dirty="0"/>
              <a:t>is intended to reduce translation exposure of an MNC by eliminating the mismatch of exposed net assets (and exposed net liabilities) denominated in the same currency</a:t>
            </a:r>
          </a:p>
          <a:p>
            <a:pPr lvl="1"/>
            <a:r>
              <a:rPr lang="en-US" altLang="en-US" sz="2600" dirty="0"/>
              <a:t>However, it may </a:t>
            </a:r>
            <a:r>
              <a:rPr lang="en-US" altLang="en-US" sz="2600" u="sng" dirty="0"/>
              <a:t>create</a:t>
            </a:r>
            <a:r>
              <a:rPr lang="en-US" altLang="en-US" sz="2600" dirty="0"/>
              <a:t> transaction exposure</a:t>
            </a:r>
            <a:endParaRPr lang="en-US" altLang="en-US"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18</a:t>
            </a:fld>
            <a:endParaRPr lang="en-US" altLang="en-US" sz="1000" dirty="0">
              <a:cs typeface="Arial" charset="0"/>
            </a:endParaRPr>
          </a:p>
        </p:txBody>
      </p:sp>
      <p:sp>
        <p:nvSpPr>
          <p:cNvPr id="7" name="Rectangle 20">
            <a:extLst>
              <a:ext uri="{FF2B5EF4-FFF2-40B4-BE49-F238E27FC236}">
                <a16:creationId xmlns:a16="http://schemas.microsoft.com/office/drawing/2014/main" id="{C6FB3B82-B157-4FD0-B8B4-84FEB1208AE3}"/>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755305"/>
            <a:ext cx="8229600" cy="762000"/>
          </a:xfrm>
        </p:spPr>
        <p:txBody>
          <a:bodyPr>
            <a:normAutofit/>
          </a:bodyPr>
          <a:lstStyle/>
          <a:p>
            <a:pPr eaLnBrk="1" hangingPunct="1"/>
            <a:r>
              <a:rPr lang="en-US" altLang="en-US" sz="4400" dirty="0"/>
              <a:t>Derivatives Hedge</a:t>
            </a:r>
          </a:p>
        </p:txBody>
      </p:sp>
      <p:sp>
        <p:nvSpPr>
          <p:cNvPr id="46083" name="Rectangle 3"/>
          <p:cNvSpPr>
            <a:spLocks noGrp="1" noChangeArrowheads="1"/>
          </p:cNvSpPr>
          <p:nvPr>
            <p:ph idx="1"/>
          </p:nvPr>
        </p:nvSpPr>
        <p:spPr>
          <a:xfrm>
            <a:off x="477078" y="1447800"/>
            <a:ext cx="8305800" cy="4727576"/>
          </a:xfrm>
        </p:spPr>
        <p:txBody>
          <a:bodyPr/>
          <a:lstStyle/>
          <a:p>
            <a:pPr eaLnBrk="1" hangingPunct="1"/>
            <a:r>
              <a:rPr lang="en-US" altLang="en-US" sz="3000" dirty="0"/>
              <a:t>A derivative product, such as a forward contract, can be used to attempt to hedge</a:t>
            </a:r>
          </a:p>
          <a:p>
            <a:pPr lvl="1"/>
            <a:r>
              <a:rPr lang="en-US" altLang="en-US" dirty="0"/>
              <a:t>A </a:t>
            </a:r>
            <a:r>
              <a:rPr lang="en-US" altLang="en-US" b="1" dirty="0"/>
              <a:t>derivatives hedge </a:t>
            </a:r>
            <a:r>
              <a:rPr lang="en-US" altLang="en-US" dirty="0"/>
              <a:t>to control translation exposure involves speculation about foreign exchange rates</a:t>
            </a:r>
          </a:p>
          <a:p>
            <a:r>
              <a:rPr lang="en-US" altLang="en-US" sz="3000" dirty="0"/>
              <a:t>FASB 133 establishes accounting and reporting standards for derivative instruments and hedging activities</a:t>
            </a:r>
          </a:p>
          <a:p>
            <a:pPr lvl="1"/>
            <a:r>
              <a:rPr lang="en-US" altLang="en-US" sz="2600" dirty="0"/>
              <a:t>To quality for hedge accounting under FASB 133, a company must identify a clear link between an exposure and a derivative instrument</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19</a:t>
            </a:fld>
            <a:endParaRPr lang="en-US" altLang="en-US" sz="1000" dirty="0">
              <a:cs typeface="Arial" charset="0"/>
            </a:endParaRPr>
          </a:p>
        </p:txBody>
      </p:sp>
      <p:sp>
        <p:nvSpPr>
          <p:cNvPr id="7" name="Rectangle 20">
            <a:extLst>
              <a:ext uri="{FF2B5EF4-FFF2-40B4-BE49-F238E27FC236}">
                <a16:creationId xmlns:a16="http://schemas.microsoft.com/office/drawing/2014/main" id="{9E1164D8-EA22-4EB1-A073-774BC3F02125}"/>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altLang="en-US" sz="4400" dirty="0"/>
              <a:t>Chapter Outline</a:t>
            </a:r>
          </a:p>
        </p:txBody>
      </p:sp>
      <p:sp>
        <p:nvSpPr>
          <p:cNvPr id="8195" name="Rectangle 3"/>
          <p:cNvSpPr>
            <a:spLocks noGrp="1" noChangeArrowheads="1"/>
          </p:cNvSpPr>
          <p:nvPr>
            <p:ph idx="1"/>
          </p:nvPr>
        </p:nvSpPr>
        <p:spPr/>
        <p:txBody>
          <a:bodyPr/>
          <a:lstStyle/>
          <a:p>
            <a:pPr eaLnBrk="1" hangingPunct="1"/>
            <a:r>
              <a:rPr lang="en-US" altLang="en-US" dirty="0"/>
              <a:t>Translation Methods</a:t>
            </a:r>
          </a:p>
          <a:p>
            <a:pPr eaLnBrk="1" hangingPunct="1"/>
            <a:r>
              <a:rPr lang="en-US" altLang="en-US" dirty="0"/>
              <a:t>FASB Statement 8</a:t>
            </a:r>
          </a:p>
          <a:p>
            <a:pPr eaLnBrk="1" hangingPunct="1"/>
            <a:r>
              <a:rPr lang="en-US" altLang="en-US" dirty="0"/>
              <a:t>FASB Statement 52</a:t>
            </a:r>
          </a:p>
          <a:p>
            <a:pPr eaLnBrk="1" hangingPunct="1"/>
            <a:r>
              <a:rPr lang="en-US" altLang="en-US" dirty="0"/>
              <a:t>International Accounting Standards</a:t>
            </a:r>
          </a:p>
          <a:p>
            <a:pPr eaLnBrk="1" hangingPunct="1"/>
            <a:r>
              <a:rPr lang="en-US" altLang="en-US" dirty="0"/>
              <a:t>Management of Translation Exposure</a:t>
            </a:r>
          </a:p>
          <a:p>
            <a:pPr eaLnBrk="1" hangingPunct="1"/>
            <a:r>
              <a:rPr lang="en-US" altLang="en-US" dirty="0"/>
              <a:t>Empirical Analysis of the Change from FASB 8 to FASB 52</a:t>
            </a:r>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2</a:t>
            </a:fld>
            <a:endParaRPr lang="en-US" altLang="en-US" sz="1000" dirty="0">
              <a:cs typeface="Arial" charset="0"/>
            </a:endParaRPr>
          </a:p>
        </p:txBody>
      </p:sp>
      <p:sp>
        <p:nvSpPr>
          <p:cNvPr id="8" name="Rectangle 20">
            <a:extLst>
              <a:ext uri="{FF2B5EF4-FFF2-40B4-BE49-F238E27FC236}">
                <a16:creationId xmlns:a16="http://schemas.microsoft.com/office/drawing/2014/main" id="{EC53C3AB-D539-490D-9D01-79B92F6565F8}"/>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70373"/>
            <a:ext cx="8229600" cy="1066800"/>
          </a:xfrm>
        </p:spPr>
        <p:txBody>
          <a:bodyPr>
            <a:noAutofit/>
          </a:bodyPr>
          <a:lstStyle/>
          <a:p>
            <a:pPr eaLnBrk="1" hangingPunct="1"/>
            <a:r>
              <a:rPr lang="en-US" altLang="en-US" sz="4400" dirty="0"/>
              <a:t>Translation Exposure versus</a:t>
            </a:r>
            <a:br>
              <a:rPr lang="en-US" altLang="en-US" sz="4400" dirty="0"/>
            </a:br>
            <a:r>
              <a:rPr lang="en-US" altLang="en-US" sz="4400" dirty="0"/>
              <a:t> Operating Exposure</a:t>
            </a:r>
          </a:p>
        </p:txBody>
      </p:sp>
      <p:sp>
        <p:nvSpPr>
          <p:cNvPr id="47107" name="Rectangle 3"/>
          <p:cNvSpPr>
            <a:spLocks noGrp="1" noChangeArrowheads="1"/>
          </p:cNvSpPr>
          <p:nvPr>
            <p:ph idx="1"/>
          </p:nvPr>
        </p:nvSpPr>
        <p:spPr>
          <a:xfrm>
            <a:off x="342900" y="1951520"/>
            <a:ext cx="8458200" cy="4144963"/>
          </a:xfrm>
        </p:spPr>
        <p:txBody>
          <a:bodyPr/>
          <a:lstStyle/>
          <a:p>
            <a:pPr eaLnBrk="1" hangingPunct="1"/>
            <a:r>
              <a:rPr lang="en-US" altLang="en-US" sz="3000" dirty="0"/>
              <a:t>Depreciation of the local currency may, under certain circumstances, have a favorable operating effect</a:t>
            </a:r>
          </a:p>
          <a:p>
            <a:pPr lvl="1"/>
            <a:r>
              <a:rPr lang="en-US" altLang="en-US" sz="2600" dirty="0"/>
              <a:t>For example, a currency depreciation may allow the affiliate to raise its sales price because the prices of imported competitive goods are now relatively higher</a:t>
            </a:r>
          </a:p>
          <a:p>
            <a:pPr lvl="1"/>
            <a:r>
              <a:rPr lang="en-US" altLang="en-US" sz="2600" dirty="0"/>
              <a:t>If costs do not rise proportionately and unit demand remains the same, the affiliate would experience an operating profit as a result of the currency depreciation</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20</a:t>
            </a:fld>
            <a:endParaRPr lang="en-US" altLang="en-US" sz="1000" dirty="0">
              <a:cs typeface="Arial" charset="0"/>
            </a:endParaRPr>
          </a:p>
        </p:txBody>
      </p:sp>
      <p:sp>
        <p:nvSpPr>
          <p:cNvPr id="7" name="Rectangle 20">
            <a:extLst>
              <a:ext uri="{FF2B5EF4-FFF2-40B4-BE49-F238E27FC236}">
                <a16:creationId xmlns:a16="http://schemas.microsoft.com/office/drawing/2014/main" id="{6CD2494A-7FF6-4997-AFE9-2ED87143EC11}"/>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r>
              <a:rPr lang="en-US" altLang="en-US" dirty="0"/>
              <a:t>Empirical Analysis of the Change from FASB 8 to FASB 52</a:t>
            </a:r>
          </a:p>
        </p:txBody>
      </p:sp>
      <p:sp>
        <p:nvSpPr>
          <p:cNvPr id="48131" name="Rectangle 3"/>
          <p:cNvSpPr>
            <a:spLocks noGrp="1" noChangeArrowheads="1"/>
          </p:cNvSpPr>
          <p:nvPr>
            <p:ph idx="1"/>
          </p:nvPr>
        </p:nvSpPr>
        <p:spPr>
          <a:xfrm>
            <a:off x="457200" y="2286000"/>
            <a:ext cx="8229600" cy="4144963"/>
          </a:xfrm>
        </p:spPr>
        <p:txBody>
          <a:bodyPr/>
          <a:lstStyle/>
          <a:p>
            <a:pPr eaLnBrk="1" hangingPunct="1"/>
            <a:r>
              <a:rPr lang="en-US" altLang="en-US" sz="3000" dirty="0" err="1"/>
              <a:t>Garlicki</a:t>
            </a:r>
            <a:r>
              <a:rPr lang="en-US" altLang="en-US" sz="3000" dirty="0"/>
              <a:t>, </a:t>
            </a:r>
            <a:r>
              <a:rPr lang="en-US" altLang="en-US" sz="3000" dirty="0" err="1"/>
              <a:t>Fabozzi</a:t>
            </a:r>
            <a:r>
              <a:rPr lang="en-US" altLang="en-US" sz="3000" dirty="0"/>
              <a:t>, and </a:t>
            </a:r>
            <a:r>
              <a:rPr lang="en-US" altLang="en-US" sz="3000" dirty="0" err="1"/>
              <a:t>Fonfeder</a:t>
            </a:r>
            <a:r>
              <a:rPr lang="en-US" altLang="en-US" sz="3000" dirty="0"/>
              <a:t> (1987)</a:t>
            </a:r>
          </a:p>
          <a:p>
            <a:pPr lvl="1"/>
            <a:r>
              <a:rPr lang="en-US" altLang="en-US" sz="2600" dirty="0"/>
              <a:t>Researchers found no significant positive reaction to the change or perceived change in the foreign currency translation process</a:t>
            </a:r>
          </a:p>
          <a:p>
            <a:pPr lvl="1"/>
            <a:r>
              <a:rPr lang="en-US" altLang="en-US" sz="2600" dirty="0"/>
              <a:t>Findings suggest market agents do not react to cosmetic earnings changes that do not affect value</a:t>
            </a:r>
          </a:p>
          <a:p>
            <a:pPr lvl="1"/>
            <a:r>
              <a:rPr lang="en-US" altLang="en-US" sz="2600" dirty="0"/>
              <a:t>Results underline the futility of attempting to manage translation gains and losses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21</a:t>
            </a:fld>
            <a:endParaRPr lang="en-US" altLang="en-US" sz="1000" dirty="0">
              <a:cs typeface="Arial" charset="0"/>
            </a:endParaRPr>
          </a:p>
        </p:txBody>
      </p:sp>
      <p:sp>
        <p:nvSpPr>
          <p:cNvPr id="7" name="Rectangle 20">
            <a:extLst>
              <a:ext uri="{FF2B5EF4-FFF2-40B4-BE49-F238E27FC236}">
                <a16:creationId xmlns:a16="http://schemas.microsoft.com/office/drawing/2014/main" id="{2929AD0B-210F-46FE-88B4-E01F2EADA19D}"/>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US" altLang="en-US" sz="4400" dirty="0"/>
              <a:t>Translation Exposure</a:t>
            </a:r>
          </a:p>
        </p:txBody>
      </p:sp>
      <p:sp>
        <p:nvSpPr>
          <p:cNvPr id="9219" name="Rectangle 3"/>
          <p:cNvSpPr>
            <a:spLocks noGrp="1" noChangeArrowheads="1"/>
          </p:cNvSpPr>
          <p:nvPr>
            <p:ph idx="1"/>
          </p:nvPr>
        </p:nvSpPr>
        <p:spPr>
          <a:xfrm>
            <a:off x="152400" y="1816100"/>
            <a:ext cx="8839200" cy="4678363"/>
          </a:xfrm>
        </p:spPr>
        <p:txBody>
          <a:bodyPr/>
          <a:lstStyle/>
          <a:p>
            <a:pPr eaLnBrk="1" hangingPunct="1"/>
            <a:r>
              <a:rPr lang="en-US" altLang="en-US" sz="3000" b="1" dirty="0"/>
              <a:t>Translation exposure</a:t>
            </a:r>
            <a:r>
              <a:rPr lang="en-US" altLang="en-US" sz="3000" dirty="0"/>
              <a:t>, frequently referred to as </a:t>
            </a:r>
            <a:r>
              <a:rPr lang="en-US" altLang="en-US" sz="3000" i="1" dirty="0"/>
              <a:t>accounting exposure</a:t>
            </a:r>
            <a:r>
              <a:rPr lang="en-US" altLang="en-US" sz="3000" dirty="0"/>
              <a:t>, refers to the effect that an unanticipated change in exchange rates will have on the consolidated financial reports of a MNC</a:t>
            </a:r>
          </a:p>
          <a:p>
            <a:pPr lvl="1"/>
            <a:r>
              <a:rPr lang="en-US" altLang="en-US" sz="2600" dirty="0"/>
              <a:t>When exchange rates change, the value of a foreign subsidiary’s assets and liabilities denominated in a foreign currency change when they are viewed from the perspective of the parent firm</a:t>
            </a:r>
          </a:p>
          <a:p>
            <a:pPr marL="457200" lvl="1" indent="0">
              <a:buNone/>
            </a:pPr>
            <a:endParaRPr lang="en-US" altLang="en-US" sz="2600" dirty="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3</a:t>
            </a:fld>
            <a:endParaRPr lang="en-US" altLang="en-US" sz="1000" dirty="0">
              <a:cs typeface="Arial" charset="0"/>
            </a:endParaRPr>
          </a:p>
        </p:txBody>
      </p:sp>
      <p:sp>
        <p:nvSpPr>
          <p:cNvPr id="8" name="Rectangle 20">
            <a:extLst>
              <a:ext uri="{FF2B5EF4-FFF2-40B4-BE49-F238E27FC236}">
                <a16:creationId xmlns:a16="http://schemas.microsoft.com/office/drawing/2014/main" id="{DE531E3C-BC63-4815-9918-E79C25C58009}"/>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US" altLang="en-US" sz="4400" dirty="0"/>
              <a:t>Translation Methods</a:t>
            </a:r>
          </a:p>
        </p:txBody>
      </p:sp>
      <p:sp>
        <p:nvSpPr>
          <p:cNvPr id="9219" name="Rectangle 3"/>
          <p:cNvSpPr>
            <a:spLocks noGrp="1" noChangeArrowheads="1"/>
          </p:cNvSpPr>
          <p:nvPr>
            <p:ph idx="1"/>
          </p:nvPr>
        </p:nvSpPr>
        <p:spPr/>
        <p:txBody>
          <a:bodyPr/>
          <a:lstStyle/>
          <a:p>
            <a:pPr eaLnBrk="1" hangingPunct="1"/>
            <a:r>
              <a:rPr lang="en-US" altLang="en-US" sz="3000" dirty="0"/>
              <a:t>Four methods of foreign currency translation have been used in recent years:</a:t>
            </a:r>
          </a:p>
          <a:p>
            <a:pPr marL="971550" lvl="1" indent="-514350">
              <a:buFont typeface="+mj-lt"/>
              <a:buAutoNum type="arabicPeriod"/>
            </a:pPr>
            <a:r>
              <a:rPr lang="en-US" altLang="en-US" sz="2600" dirty="0"/>
              <a:t>Current/noncurrent method</a:t>
            </a:r>
          </a:p>
          <a:p>
            <a:pPr marL="971550" lvl="1" indent="-514350">
              <a:buFont typeface="+mj-lt"/>
              <a:buAutoNum type="arabicPeriod"/>
            </a:pPr>
            <a:r>
              <a:rPr lang="en-US" altLang="en-US" sz="2600" dirty="0"/>
              <a:t>Monetary/nonmonetary method</a:t>
            </a:r>
          </a:p>
          <a:p>
            <a:pPr marL="971550" lvl="1" indent="-514350">
              <a:buFont typeface="+mj-lt"/>
              <a:buAutoNum type="arabicPeriod"/>
            </a:pPr>
            <a:r>
              <a:rPr lang="en-US" altLang="en-US" sz="2600" dirty="0"/>
              <a:t>Temporal method</a:t>
            </a:r>
          </a:p>
          <a:p>
            <a:pPr marL="971550" lvl="1" indent="-514350">
              <a:buFont typeface="+mj-lt"/>
              <a:buAutoNum type="arabicPeriod"/>
            </a:pPr>
            <a:r>
              <a:rPr lang="en-US" altLang="en-US" sz="2600" dirty="0"/>
              <a:t>Current rate method</a:t>
            </a:r>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4</a:t>
            </a:fld>
            <a:endParaRPr lang="en-US" altLang="en-US" sz="1000" dirty="0">
              <a:cs typeface="Arial" charset="0"/>
            </a:endParaRPr>
          </a:p>
        </p:txBody>
      </p:sp>
      <p:sp>
        <p:nvSpPr>
          <p:cNvPr id="8" name="Rectangle 20">
            <a:extLst>
              <a:ext uri="{FF2B5EF4-FFF2-40B4-BE49-F238E27FC236}">
                <a16:creationId xmlns:a16="http://schemas.microsoft.com/office/drawing/2014/main" id="{DE531E3C-BC63-4815-9918-E79C25C58009}"/>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extLst>
      <p:ext uri="{BB962C8B-B14F-4D97-AF65-F5344CB8AC3E}">
        <p14:creationId xmlns:p14="http://schemas.microsoft.com/office/powerpoint/2010/main" val="1744659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0"/>
            <a:ext cx="8229600" cy="990600"/>
          </a:xfrm>
        </p:spPr>
        <p:txBody>
          <a:bodyPr>
            <a:normAutofit/>
          </a:bodyPr>
          <a:lstStyle/>
          <a:p>
            <a:pPr eaLnBrk="1" hangingPunct="1"/>
            <a:r>
              <a:rPr lang="en-US" altLang="en-US" sz="4400" dirty="0"/>
              <a:t>Current/Noncurrent Method</a:t>
            </a:r>
          </a:p>
        </p:txBody>
      </p:sp>
      <p:sp>
        <p:nvSpPr>
          <p:cNvPr id="10243" name="Rectangle 3"/>
          <p:cNvSpPr>
            <a:spLocks noGrp="1" noChangeArrowheads="1"/>
          </p:cNvSpPr>
          <p:nvPr>
            <p:ph idx="1"/>
          </p:nvPr>
        </p:nvSpPr>
        <p:spPr>
          <a:xfrm>
            <a:off x="457200" y="1447800"/>
            <a:ext cx="8229600" cy="4525963"/>
          </a:xfrm>
        </p:spPr>
        <p:txBody>
          <a:bodyPr/>
          <a:lstStyle/>
          <a:p>
            <a:pPr eaLnBrk="1" hangingPunct="1">
              <a:lnSpc>
                <a:spcPct val="90000"/>
              </a:lnSpc>
            </a:pPr>
            <a:r>
              <a:rPr lang="en-US" altLang="en-US" sz="3000" dirty="0"/>
              <a:t>The idea that current assets and liabilities are converted at the current exchange rate while noncurrent assets and liabilities are translated at the historical exchange rates is the </a:t>
            </a:r>
            <a:r>
              <a:rPr lang="en-US" altLang="en-US" sz="3000" b="1" dirty="0"/>
              <a:t>current/noncurrent method</a:t>
            </a:r>
          </a:p>
          <a:p>
            <a:pPr lvl="1">
              <a:lnSpc>
                <a:spcPct val="90000"/>
              </a:lnSpc>
            </a:pPr>
            <a:r>
              <a:rPr lang="en-US" altLang="en-US" sz="2600" dirty="0"/>
              <a:t>Under this method, a foreign subsidiary with current assets in excess of current liabilities will cause a translation gain (loss) if the local currency appreciates (depreciates)</a:t>
            </a:r>
          </a:p>
          <a:p>
            <a:pPr lvl="1">
              <a:lnSpc>
                <a:spcPct val="90000"/>
              </a:lnSpc>
            </a:pPr>
            <a:r>
              <a:rPr lang="en-US" altLang="en-US" sz="2600" dirty="0"/>
              <a:t>This method of foreign currency translation was generally accepted in the United States from the 1930s until 1975, at which time FASB 8 became effective</a:t>
            </a:r>
          </a:p>
          <a:p>
            <a:pPr lvl="1">
              <a:lnSpc>
                <a:spcPct val="90000"/>
              </a:lnSpc>
            </a:pPr>
            <a:endParaRPr lang="en-US" altLang="en-US" sz="2600" dirty="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5</a:t>
            </a:fld>
            <a:endParaRPr lang="en-US" altLang="en-US" sz="1000" dirty="0">
              <a:cs typeface="Arial" charset="0"/>
            </a:endParaRPr>
          </a:p>
        </p:txBody>
      </p:sp>
      <p:sp>
        <p:nvSpPr>
          <p:cNvPr id="7" name="Rectangle 20">
            <a:extLst>
              <a:ext uri="{FF2B5EF4-FFF2-40B4-BE49-F238E27FC236}">
                <a16:creationId xmlns:a16="http://schemas.microsoft.com/office/drawing/2014/main" id="{AD953B8F-CC31-4C6B-8F4F-F367923B2352}"/>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27383" y="685800"/>
            <a:ext cx="8229600" cy="990600"/>
          </a:xfrm>
        </p:spPr>
        <p:txBody>
          <a:bodyPr>
            <a:normAutofit/>
          </a:bodyPr>
          <a:lstStyle/>
          <a:p>
            <a:pPr eaLnBrk="1" hangingPunct="1"/>
            <a:r>
              <a:rPr lang="en-US" altLang="en-US" sz="4400" dirty="0"/>
              <a:t>Monetary/Nonmonetary Method</a:t>
            </a:r>
          </a:p>
        </p:txBody>
      </p:sp>
      <p:sp>
        <p:nvSpPr>
          <p:cNvPr id="12291" name="Rectangle 3"/>
          <p:cNvSpPr>
            <a:spLocks noGrp="1" noChangeArrowheads="1"/>
          </p:cNvSpPr>
          <p:nvPr>
            <p:ph idx="1"/>
          </p:nvPr>
        </p:nvSpPr>
        <p:spPr>
          <a:xfrm>
            <a:off x="152400" y="1295400"/>
            <a:ext cx="8610600" cy="5029200"/>
          </a:xfrm>
        </p:spPr>
        <p:txBody>
          <a:bodyPr/>
          <a:lstStyle/>
          <a:p>
            <a:pPr eaLnBrk="1" hangingPunct="1"/>
            <a:r>
              <a:rPr lang="en-US" altLang="en-US" sz="3000" dirty="0"/>
              <a:t>The idea that monetary balance sheet accounts (e.g., accounts receivable) are translated at the current exchange rate while nonmonetary balance sheet accounts (e.g., stockholder’s equity) are converted at the historical exchange rate is the </a:t>
            </a:r>
            <a:r>
              <a:rPr lang="en-US" altLang="en-US" sz="3000" b="1" dirty="0"/>
              <a:t>monetary/nonmonetary method</a:t>
            </a:r>
          </a:p>
          <a:p>
            <a:pPr lvl="1"/>
            <a:r>
              <a:rPr lang="en-US" altLang="en-US" sz="2600" dirty="0"/>
              <a:t>Compared to current/noncurrent method, this approach differs substantially with respect to accounts like inventory, long-term receivables, and long-term debt</a:t>
            </a:r>
          </a:p>
          <a:p>
            <a:pPr lvl="1"/>
            <a:r>
              <a:rPr lang="en-US" altLang="en-US" sz="2600" dirty="0"/>
              <a:t>Classifies accounts based on similarity of attributes rather than similarly of maturities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6</a:t>
            </a:fld>
            <a:endParaRPr lang="en-US" altLang="en-US" sz="1000" dirty="0">
              <a:cs typeface="Arial" charset="0"/>
            </a:endParaRPr>
          </a:p>
        </p:txBody>
      </p:sp>
      <p:sp>
        <p:nvSpPr>
          <p:cNvPr id="7" name="Rectangle 20">
            <a:extLst>
              <a:ext uri="{FF2B5EF4-FFF2-40B4-BE49-F238E27FC236}">
                <a16:creationId xmlns:a16="http://schemas.microsoft.com/office/drawing/2014/main" id="{C001233D-BFDE-4CDA-AAEE-9D5E00A1E17D}"/>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77078" y="838200"/>
            <a:ext cx="8229600" cy="990600"/>
          </a:xfrm>
        </p:spPr>
        <p:txBody>
          <a:bodyPr>
            <a:normAutofit/>
          </a:bodyPr>
          <a:lstStyle/>
          <a:p>
            <a:pPr eaLnBrk="1" hangingPunct="1"/>
            <a:r>
              <a:rPr lang="en-US" altLang="en-US" sz="4400" dirty="0"/>
              <a:t>Temporal Method</a:t>
            </a:r>
          </a:p>
        </p:txBody>
      </p:sp>
      <p:sp>
        <p:nvSpPr>
          <p:cNvPr id="14339" name="Rectangle 3"/>
          <p:cNvSpPr>
            <a:spLocks noGrp="1" noChangeArrowheads="1"/>
          </p:cNvSpPr>
          <p:nvPr>
            <p:ph idx="1"/>
          </p:nvPr>
        </p:nvSpPr>
        <p:spPr>
          <a:xfrm>
            <a:off x="437322" y="1524000"/>
            <a:ext cx="8229600" cy="4970463"/>
          </a:xfrm>
        </p:spPr>
        <p:txBody>
          <a:bodyPr/>
          <a:lstStyle/>
          <a:p>
            <a:pPr eaLnBrk="1" hangingPunct="1">
              <a:lnSpc>
                <a:spcPct val="90000"/>
              </a:lnSpc>
            </a:pPr>
            <a:r>
              <a:rPr lang="en-US" altLang="en-US" sz="3000" dirty="0"/>
              <a:t>The idea that current and noncurrent monetary accounts as well as accounts that are carried on the books at current value are converted at the current exchange rate is the </a:t>
            </a:r>
            <a:r>
              <a:rPr lang="en-US" altLang="en-US" sz="3000" b="1" dirty="0"/>
              <a:t>temporal method</a:t>
            </a:r>
          </a:p>
          <a:p>
            <a:pPr lvl="1">
              <a:lnSpc>
                <a:spcPct val="90000"/>
              </a:lnSpc>
            </a:pPr>
            <a:r>
              <a:rPr lang="en-US" altLang="en-US" sz="2600" dirty="0"/>
              <a:t>Accounts carried on the books at historical costs are translated at the historical exchange rate</a:t>
            </a:r>
          </a:p>
          <a:p>
            <a:pPr lvl="1">
              <a:lnSpc>
                <a:spcPct val="90000"/>
              </a:lnSpc>
            </a:pPr>
            <a:r>
              <a:rPr lang="en-US" altLang="en-US" sz="2600" dirty="0"/>
              <a:t>Fixed assets and inventory are usually carried at historical costs, and as a result, the temporal method and the monetary/nonmonetary method will typically provide the same translation</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7</a:t>
            </a:fld>
            <a:endParaRPr lang="en-US" altLang="en-US" sz="1000" dirty="0">
              <a:cs typeface="Arial" charset="0"/>
            </a:endParaRPr>
          </a:p>
        </p:txBody>
      </p:sp>
      <p:sp>
        <p:nvSpPr>
          <p:cNvPr id="7" name="Rectangle 20">
            <a:extLst>
              <a:ext uri="{FF2B5EF4-FFF2-40B4-BE49-F238E27FC236}">
                <a16:creationId xmlns:a16="http://schemas.microsoft.com/office/drawing/2014/main" id="{733264AE-35B6-43F4-A049-02C5BCCCB1B1}"/>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r>
              <a:rPr lang="en-US" altLang="en-US" sz="4400" dirty="0"/>
              <a:t>Current Rate Method</a:t>
            </a:r>
          </a:p>
        </p:txBody>
      </p:sp>
      <p:sp>
        <p:nvSpPr>
          <p:cNvPr id="16387" name="Rectangle 3"/>
          <p:cNvSpPr>
            <a:spLocks noGrp="1" noChangeArrowheads="1"/>
          </p:cNvSpPr>
          <p:nvPr>
            <p:ph idx="1"/>
          </p:nvPr>
        </p:nvSpPr>
        <p:spPr>
          <a:xfrm>
            <a:off x="342900" y="1676400"/>
            <a:ext cx="8458200" cy="4678363"/>
          </a:xfrm>
        </p:spPr>
        <p:txBody>
          <a:bodyPr/>
          <a:lstStyle/>
          <a:p>
            <a:pPr eaLnBrk="1" hangingPunct="1"/>
            <a:r>
              <a:rPr lang="en-US" altLang="en-US" sz="3000" dirty="0"/>
              <a:t>The idea that all balance sheet accounts are translated at the current exchange rate except stockholder’s equity, which is translated at the exchange rate on the date of issuance, is the </a:t>
            </a:r>
            <a:r>
              <a:rPr lang="en-US" altLang="en-US" sz="3000" b="1" dirty="0"/>
              <a:t>current rate method</a:t>
            </a:r>
          </a:p>
          <a:p>
            <a:pPr lvl="1"/>
            <a:r>
              <a:rPr lang="en-US" altLang="en-US" sz="2600" dirty="0"/>
              <a:t>Simplest of all translation methods to apply</a:t>
            </a:r>
          </a:p>
          <a:p>
            <a:pPr lvl="1"/>
            <a:r>
              <a:rPr lang="en-US" altLang="en-US" sz="2600" dirty="0"/>
              <a:t>A “plug” equity account named </a:t>
            </a:r>
            <a:r>
              <a:rPr lang="en-US" altLang="en-US" sz="2600" b="1" dirty="0"/>
              <a:t>cumulative translation adjustment (CTA) </a:t>
            </a:r>
            <a:r>
              <a:rPr lang="en-US" altLang="en-US" sz="2600" dirty="0"/>
              <a:t>is used to make the balance sheet balance, since translation gains or losses do not go through the income statement according to this method</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8</a:t>
            </a:fld>
            <a:endParaRPr lang="en-US" altLang="en-US" sz="1000" dirty="0">
              <a:cs typeface="Arial" charset="0"/>
            </a:endParaRPr>
          </a:p>
        </p:txBody>
      </p:sp>
      <p:sp>
        <p:nvSpPr>
          <p:cNvPr id="7" name="Rectangle 20">
            <a:extLst>
              <a:ext uri="{FF2B5EF4-FFF2-40B4-BE49-F238E27FC236}">
                <a16:creationId xmlns:a16="http://schemas.microsoft.com/office/drawing/2014/main" id="{C3B883DA-CA54-4E5A-ADA7-60A1A54CC0CA}"/>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685800"/>
            <a:ext cx="8229600" cy="895350"/>
          </a:xfrm>
        </p:spPr>
        <p:txBody>
          <a:bodyPr>
            <a:normAutofit/>
          </a:bodyPr>
          <a:lstStyle/>
          <a:p>
            <a:pPr eaLnBrk="1" hangingPunct="1"/>
            <a:r>
              <a:rPr lang="en-US" altLang="en-US" sz="4400" dirty="0"/>
              <a:t>FASB Statement 8</a:t>
            </a:r>
          </a:p>
        </p:txBody>
      </p:sp>
      <p:sp>
        <p:nvSpPr>
          <p:cNvPr id="32771" name="Rectangle 3"/>
          <p:cNvSpPr>
            <a:spLocks noGrp="1" noChangeArrowheads="1"/>
          </p:cNvSpPr>
          <p:nvPr>
            <p:ph idx="1"/>
          </p:nvPr>
        </p:nvSpPr>
        <p:spPr>
          <a:xfrm>
            <a:off x="190500" y="1344613"/>
            <a:ext cx="8763000" cy="5149850"/>
          </a:xfrm>
        </p:spPr>
        <p:txBody>
          <a:bodyPr/>
          <a:lstStyle/>
          <a:p>
            <a:pPr eaLnBrk="1" hangingPunct="1"/>
            <a:r>
              <a:rPr lang="en-US" altLang="en-US" sz="3000" dirty="0"/>
              <a:t>FASB 8 became effective on January 1, 1976</a:t>
            </a:r>
          </a:p>
          <a:p>
            <a:pPr eaLnBrk="1" hangingPunct="1"/>
            <a:r>
              <a:rPr lang="en-US" altLang="en-US" sz="3000" dirty="0"/>
              <a:t>Objective was to measure in dollars an enterprise’s assets, liabilities, revenues, or expenses that are denominated in a foreign currency according to GAAP</a:t>
            </a:r>
            <a:endParaRPr lang="en-US" altLang="en-US" sz="2600" dirty="0"/>
          </a:p>
          <a:p>
            <a:pPr eaLnBrk="1" hangingPunct="1"/>
            <a:r>
              <a:rPr lang="en-US" altLang="en-US" sz="3000" dirty="0"/>
              <a:t>Essentially the temporal method of translation, with few subtleties</a:t>
            </a:r>
          </a:p>
          <a:p>
            <a:pPr lvl="1"/>
            <a:r>
              <a:rPr lang="en-US" altLang="en-US" sz="2600" dirty="0"/>
              <a:t>Temporal method requires taking foreign exchange gains or losses through the income statement.</a:t>
            </a:r>
          </a:p>
          <a:p>
            <a:pPr lvl="1"/>
            <a:r>
              <a:rPr lang="en-US" altLang="en-US" sz="2600" dirty="0"/>
              <a:t>Therefore reported earnings could (and did) fluctuate substantially from year to year, irritating executives</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10-</a:t>
            </a:r>
            <a:fld id="{1F0C4415-7F4B-4C3A-AE40-368BBD37FD6D}" type="slidenum">
              <a:rPr lang="en-US" altLang="en-US" sz="900" smtClean="0">
                <a:cs typeface="Arial" charset="0"/>
              </a:rPr>
              <a:pPr algn="r" eaLnBrk="1" hangingPunct="1"/>
              <a:t>9</a:t>
            </a:fld>
            <a:endParaRPr lang="en-US" altLang="en-US" sz="1000" dirty="0">
              <a:cs typeface="Arial" charset="0"/>
            </a:endParaRPr>
          </a:p>
        </p:txBody>
      </p:sp>
      <p:sp>
        <p:nvSpPr>
          <p:cNvPr id="7" name="Rectangle 20">
            <a:extLst>
              <a:ext uri="{FF2B5EF4-FFF2-40B4-BE49-F238E27FC236}">
                <a16:creationId xmlns:a16="http://schemas.microsoft.com/office/drawing/2014/main" id="{B2F9041B-60ED-41C5-85C9-16EDDB4358CA}"/>
              </a:ext>
            </a:extLst>
          </p:cNvPr>
          <p:cNvSpPr txBox="1">
            <a:spLocks noChangeArrowheads="1"/>
          </p:cNvSpPr>
          <p:nvPr/>
        </p:nvSpPr>
        <p:spPr bwMode="auto">
          <a:xfrm>
            <a:off x="4800600" y="6526213"/>
            <a:ext cx="3962400" cy="363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ltLang="en-US" sz="900" dirty="0"/>
              <a:t>Copyright © 2021 by the McGraw-Hill Companies, Inc. All rights reserved.</a:t>
            </a:r>
          </a:p>
          <a:p>
            <a:pPr eaLnBrk="1" hangingPunct="1"/>
            <a:endParaRPr lang="en-US" altLang="en-US" sz="900"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807</TotalTime>
  <Words>1685</Words>
  <Application>Microsoft Macintosh PowerPoint</Application>
  <PresentationFormat>On-screen Show (4:3)</PresentationFormat>
  <Paragraphs>139</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 Unicode MS</vt:lpstr>
      <vt:lpstr>Arial</vt:lpstr>
      <vt:lpstr>Arial Narrow</vt:lpstr>
      <vt:lpstr>Calibri</vt:lpstr>
      <vt:lpstr>template</vt:lpstr>
      <vt:lpstr>Management of Translation Exposure</vt:lpstr>
      <vt:lpstr>Chapter Outline</vt:lpstr>
      <vt:lpstr>Translation Exposure</vt:lpstr>
      <vt:lpstr>Translation Methods</vt:lpstr>
      <vt:lpstr>Current/Noncurrent Method</vt:lpstr>
      <vt:lpstr>Monetary/Nonmonetary Method</vt:lpstr>
      <vt:lpstr>Temporal Method</vt:lpstr>
      <vt:lpstr>Current Rate Method</vt:lpstr>
      <vt:lpstr>FASB Statement 8</vt:lpstr>
      <vt:lpstr>FASB Statement 52</vt:lpstr>
      <vt:lpstr>Functional Currency versus  Reporting Currency </vt:lpstr>
      <vt:lpstr>The Mechanics of FASB 52 Translation Process</vt:lpstr>
      <vt:lpstr>FASB 52 Two-Stage Process</vt:lpstr>
      <vt:lpstr>Highly Inflationary Economies</vt:lpstr>
      <vt:lpstr>International Accounting Standards</vt:lpstr>
      <vt:lpstr>Translation versus Transaction Exposure</vt:lpstr>
      <vt:lpstr>Hedging Translation Exposure</vt:lpstr>
      <vt:lpstr>Balance Sheet Hedge</vt:lpstr>
      <vt:lpstr>Derivatives Hedge</vt:lpstr>
      <vt:lpstr>Translation Exposure versus  Operating Exposure</vt:lpstr>
      <vt:lpstr>Empirical Analysis of the Change from FASB 8 to FASB 52</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tsonly</dc:creator>
  <cp:lastModifiedBy>Saad S</cp:lastModifiedBy>
  <cp:revision>163</cp:revision>
  <dcterms:created xsi:type="dcterms:W3CDTF">2010-12-17T11:54:02Z</dcterms:created>
  <dcterms:modified xsi:type="dcterms:W3CDTF">2021-12-11T23:43:13Z</dcterms:modified>
</cp:coreProperties>
</file>