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4" r:id="rId4"/>
    <p:sldId id="261" r:id="rId5"/>
    <p:sldId id="263" r:id="rId6"/>
    <p:sldId id="260" r:id="rId7"/>
    <p:sldId id="267" r:id="rId8"/>
    <p:sldId id="268" r:id="rId9"/>
    <p:sldId id="258" r:id="rId10"/>
    <p:sldId id="257" r:id="rId11"/>
    <p:sldId id="259" r:id="rId12"/>
    <p:sldId id="266" r:id="rId13"/>
    <p:sldId id="270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1" d="100"/>
          <a:sy n="61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E27221C-94B0-48A7-B883-7E1D0B2C3982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037223-6BEE-4A91-93D4-5319B1F1B9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976DB7-61F8-41DD-BB55-F297CB15F447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virology-online.com/general/CFT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Complement Fixation Test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</a:p>
          <a:p>
            <a:r>
              <a:rPr lang="en-US" dirty="0" smtClean="0"/>
              <a:t>Procedure</a:t>
            </a:r>
          </a:p>
          <a:p>
            <a:r>
              <a:rPr lang="en-US" dirty="0" smtClean="0"/>
              <a:t>Disadvantages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outline</a:t>
            </a:r>
            <a:endParaRPr lang="ar-S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41710" y="2357430"/>
          <a:ext cx="8339493" cy="375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55230"/>
                <a:gridCol w="632222"/>
                <a:gridCol w="632222"/>
                <a:gridCol w="632222"/>
                <a:gridCol w="632222"/>
                <a:gridCol w="632222"/>
                <a:gridCol w="536011"/>
                <a:gridCol w="656959"/>
                <a:gridCol w="533604"/>
                <a:gridCol w="629266"/>
                <a:gridCol w="844199"/>
                <a:gridCol w="1123114"/>
              </a:tblGrid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  <a:r>
                        <a:rPr lang="en-US" baseline="0" dirty="0" smtClean="0"/>
                        <a:t>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 CFD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Ser I</a:t>
                      </a:r>
                      <a:r>
                        <a:rPr lang="en-US" baseline="0" dirty="0" smtClean="0"/>
                        <a:t> 25ul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</a:t>
                      </a:r>
                      <a:r>
                        <a:rPr lang="en-US" baseline="0" dirty="0" smtClean="0"/>
                        <a:t> II</a:t>
                      </a:r>
                      <a:r>
                        <a:rPr lang="en-US" dirty="0" smtClean="0"/>
                        <a:t>25ul</a:t>
                      </a:r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Myco</a:t>
                      </a:r>
                      <a:r>
                        <a:rPr lang="en-US" baseline="0" dirty="0" smtClean="0"/>
                        <a:t> Ag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Comple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-ve Ag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Indicator</a:t>
                      </a:r>
                    </a:p>
                    <a:p>
                      <a:pPr algn="l" rtl="1"/>
                      <a:r>
                        <a:rPr lang="en-US" dirty="0" smtClean="0"/>
                        <a:t>System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1714480" y="2643182"/>
            <a:ext cx="55721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57356" y="3286124"/>
            <a:ext cx="55007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2285984" y="3714752"/>
            <a:ext cx="357190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flipV="1">
            <a:off x="3000364" y="3714752"/>
            <a:ext cx="428628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572264" y="3571876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/>
          <p:nvPr/>
        </p:nvCxnSpPr>
        <p:spPr>
          <a:xfrm flipV="1">
            <a:off x="2357422" y="4071942"/>
            <a:ext cx="357190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flipV="1">
            <a:off x="3000364" y="4071942"/>
            <a:ext cx="428628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500826" y="4000504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643042" y="4572008"/>
            <a:ext cx="5715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571604" y="4929198"/>
            <a:ext cx="6858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500166" y="5786454"/>
            <a:ext cx="692948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0034" y="1643050"/>
            <a:ext cx="8358246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 smtClean="0"/>
              <a:t>        1                2            3          4         5         6         7         8          9         10        11          12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 </a:t>
            </a:r>
            <a:r>
              <a:rPr lang="en-US" dirty="0" smtClean="0"/>
              <a:t>Cell and Complement Control Wells </a:t>
            </a:r>
            <a:br>
              <a:rPr lang="en-US" dirty="0" smtClean="0"/>
            </a:br>
            <a:r>
              <a:rPr lang="en-US" dirty="0" smtClean="0"/>
              <a:t>Complement wells: 1-4</a:t>
            </a:r>
            <a:br>
              <a:rPr lang="en-US" dirty="0" smtClean="0"/>
            </a:br>
            <a:r>
              <a:rPr lang="en-US" dirty="0" smtClean="0"/>
              <a:t>cell wells :12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81467" y="2500306"/>
          <a:ext cx="8212148" cy="37191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43601"/>
                <a:gridCol w="487177"/>
                <a:gridCol w="583411"/>
                <a:gridCol w="583411"/>
                <a:gridCol w="583411"/>
                <a:gridCol w="583411"/>
                <a:gridCol w="583411"/>
                <a:gridCol w="583411"/>
                <a:gridCol w="583411"/>
                <a:gridCol w="583411"/>
                <a:gridCol w="795306"/>
                <a:gridCol w="1218776"/>
              </a:tblGrid>
              <a:tr h="44227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75ul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25ul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</a:p>
                    <a:p>
                      <a:pPr algn="l" rtl="1"/>
                      <a:r>
                        <a:rPr lang="en-US" dirty="0" smtClean="0"/>
                        <a:t>ASO</a:t>
                      </a:r>
                      <a:r>
                        <a:rPr lang="en-US" baseline="0" dirty="0" smtClean="0"/>
                        <a:t> buffer</a:t>
                      </a:r>
                      <a:endParaRPr lang="en-US" dirty="0" smtClean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75ul CFD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 CFD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</a:p>
                    <a:p>
                      <a:pPr algn="l" rtl="1"/>
                      <a:r>
                        <a:rPr lang="en-US" dirty="0" smtClean="0"/>
                        <a:t>ASO buffer</a:t>
                      </a:r>
                      <a:endParaRPr lang="ar-SA" dirty="0"/>
                    </a:p>
                  </a:txBody>
                  <a:tcPr/>
                </a:tc>
              </a:tr>
              <a:tr h="442278">
                <a:tc rowSpan="2"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r>
                        <a:rPr lang="en-US" baseline="0" dirty="0" smtClean="0"/>
                        <a:t> Indicator system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 C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 C</a:t>
                      </a:r>
                      <a:endParaRPr lang="ar-SA" dirty="0"/>
                    </a:p>
                  </a:txBody>
                  <a:tcPr/>
                </a:tc>
              </a:tr>
              <a:tr h="442278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 C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25ul C</a:t>
                      </a:r>
                      <a:endParaRPr lang="ar-SA" dirty="0" smtClean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  <a:r>
                        <a:rPr lang="en-US" baseline="0" dirty="0" smtClean="0"/>
                        <a:t> CFD</a:t>
                      </a:r>
                      <a:endParaRPr lang="ar-SA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Indicator </a:t>
                      </a:r>
                    </a:p>
                    <a:p>
                      <a:pPr algn="l" rtl="1"/>
                      <a:r>
                        <a:rPr lang="en-US" dirty="0" smtClean="0"/>
                        <a:t>system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2571736" y="328612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00298" y="392906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/>
          <p:nvPr/>
        </p:nvCxnSpPr>
        <p:spPr>
          <a:xfrm flipV="1">
            <a:off x="2428860" y="4357694"/>
            <a:ext cx="357190" cy="21431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/>
          <p:nvPr/>
        </p:nvCxnSpPr>
        <p:spPr>
          <a:xfrm flipV="1">
            <a:off x="2500298" y="4786322"/>
            <a:ext cx="357190" cy="7143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643306" y="4286256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643306" y="471488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643042" y="5286388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643042" y="5929330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CFT Reading results</a:t>
            </a:r>
            <a:endParaRPr lang="ar-S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Ab titer: Read 4 fold rise in Ab titer( 2 well diff) or more  to be clinically significant.</a:t>
            </a:r>
          </a:p>
          <a:p>
            <a:pPr algn="l" rtl="0"/>
            <a:r>
              <a:rPr lang="en-US" dirty="0" smtClean="0"/>
              <a:t>Starting Ab dilution will be 1:8 ,then doubling dilution, so it will become 1:16,1:32, 1:64 ,etc.</a:t>
            </a:r>
          </a:p>
          <a:p>
            <a:pPr algn="l" rtl="0"/>
            <a:r>
              <a:rPr lang="en-US" dirty="0" smtClean="0"/>
              <a:t>Controls well10,11,12 result</a:t>
            </a:r>
            <a:r>
              <a:rPr lang="en-US" smtClean="0"/>
              <a:t>: </a:t>
            </a:r>
            <a:r>
              <a:rPr lang="en-US" smtClean="0"/>
              <a:t>lysis</a:t>
            </a:r>
            <a:r>
              <a:rPr lang="en-US" dirty="0" smtClean="0"/>
              <a:t>( well 10: no Ab, well11: no Ag, well12: –ve Ag)</a:t>
            </a:r>
          </a:p>
          <a:p>
            <a:pPr algn="l" rtl="0"/>
            <a:r>
              <a:rPr lang="en-US" dirty="0" smtClean="0"/>
              <a:t>Cell control wells( wellG12,H12: no lysis) </a:t>
            </a:r>
          </a:p>
          <a:p>
            <a:pPr algn="l" rtl="0"/>
            <a:r>
              <a:rPr lang="en-US" dirty="0" smtClean="0"/>
              <a:t>Complement control wells G and H:1,2,3,4</a:t>
            </a:r>
          </a:p>
          <a:p>
            <a:pPr algn="l" rtl="0">
              <a:buNone/>
            </a:pPr>
            <a:r>
              <a:rPr lang="en-US" dirty="0" smtClean="0"/>
              <a:t>     Wells 1,2 lysis .Wells 3,4 no lysis </a:t>
            </a:r>
            <a:endParaRPr lang="ar-SA" dirty="0"/>
          </a:p>
        </p:txBody>
      </p:sp>
      <p:sp>
        <p:nvSpPr>
          <p:cNvPr id="14338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A06DCF34-BE6B-47E4-AFC7-9C710AB64F77}" type="slidenum">
              <a:rPr lang="en-US"/>
              <a:pPr algn="l"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 </a:t>
            </a:r>
            <a:endParaRPr lang="ar-S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Advantages</a:t>
            </a:r>
          </a:p>
          <a:p>
            <a:pPr algn="l" rtl="0"/>
            <a:r>
              <a:rPr lang="en-US" dirty="0" smtClean="0"/>
              <a:t>large variety of test antigens can be used</a:t>
            </a:r>
          </a:p>
          <a:p>
            <a:pPr algn="l" rtl="0"/>
            <a:r>
              <a:rPr lang="en-US" dirty="0" smtClean="0"/>
              <a:t>Reading is easy ( lysis, no lysis)</a:t>
            </a:r>
          </a:p>
          <a:p>
            <a:pPr algn="l" rtl="0"/>
            <a:r>
              <a:rPr lang="en-US" dirty="0" smtClean="0"/>
              <a:t>More sensitive than other  2 serological tests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Disadvantages:</a:t>
            </a:r>
          </a:p>
          <a:p>
            <a:pPr algn="l" rtl="0"/>
            <a:r>
              <a:rPr lang="en-US" dirty="0" smtClean="0"/>
              <a:t>Demand on equipment and reagents is large</a:t>
            </a:r>
          </a:p>
          <a:p>
            <a:pPr algn="l" rtl="0"/>
            <a:r>
              <a:rPr lang="en-US" dirty="0" smtClean="0"/>
              <a:t>Some of components need to be fresh( RBC’s, Complement)</a:t>
            </a:r>
          </a:p>
          <a:p>
            <a:pPr algn="l" rtl="0"/>
            <a:r>
              <a:rPr lang="en-US" dirty="0" smtClean="0"/>
              <a:t>Less sensitive than 1 serological tests ( IFA, Elisa)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u="sng" dirty="0" smtClean="0"/>
              <a:t>Introduction:</a:t>
            </a:r>
            <a:endParaRPr lang="en-US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458200" cy="4876800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Complement</a:t>
            </a:r>
            <a:r>
              <a:rPr lang="en-US" dirty="0" smtClean="0"/>
              <a:t> is a protein (globulin) present in normal serum.</a:t>
            </a:r>
          </a:p>
          <a:p>
            <a:pPr algn="l" rtl="0">
              <a:lnSpc>
                <a:spcPct val="90000"/>
              </a:lnSpc>
            </a:pPr>
            <a:r>
              <a:rPr lang="en-US" dirty="0" smtClean="0"/>
              <a:t> Whole </a:t>
            </a:r>
            <a:r>
              <a:rPr lang="en-US" dirty="0" smtClean="0">
                <a:solidFill>
                  <a:srgbClr val="FF0000"/>
                </a:solidFill>
              </a:rPr>
              <a:t>complement</a:t>
            </a:r>
            <a:r>
              <a:rPr lang="en-US" dirty="0" smtClean="0"/>
              <a:t> system is made up of nine components: C1 to C9 </a:t>
            </a:r>
          </a:p>
          <a:p>
            <a:pPr algn="l" rtl="0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Complement</a:t>
            </a:r>
            <a:r>
              <a:rPr lang="en-US" dirty="0" smtClean="0"/>
              <a:t> proteins are heat labile and are destroyed by heating at 56°C for 20 – 30 min in a process called heat inactivation. </a:t>
            </a:r>
          </a:p>
          <a:p>
            <a:pPr algn="l" rtl="0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Complement</a:t>
            </a:r>
            <a:r>
              <a:rPr lang="en-US" dirty="0" smtClean="0"/>
              <a:t> binds to Ag-Ab complex</a:t>
            </a:r>
          </a:p>
          <a:p>
            <a:pPr algn="l" rtl="0">
              <a:lnSpc>
                <a:spcPct val="90000"/>
              </a:lnSpc>
            </a:pPr>
            <a:r>
              <a:rPr lang="en-US" dirty="0" smtClean="0"/>
              <a:t>When the Ag is complexed  with Ab on surface of  cell ,</a:t>
            </a:r>
            <a:r>
              <a:rPr lang="en-US" dirty="0" smtClean="0">
                <a:solidFill>
                  <a:srgbClr val="FF0000"/>
                </a:solidFill>
              </a:rPr>
              <a:t>Complement</a:t>
            </a:r>
            <a:r>
              <a:rPr lang="en-US" dirty="0" smtClean="0"/>
              <a:t>  causes lysis of cell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4343400" cy="533400"/>
          </a:xfrm>
        </p:spPr>
        <p:txBody>
          <a:bodyPr rtlCol="0">
            <a:normAutofit fontScale="90000"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200" b="1" u="sng" dirty="0" smtClean="0">
                <a:cs typeface="+mj-cs"/>
              </a:rPr>
              <a:t>Components of CFT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10600" cy="5410200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/>
              <a:t>Test System</a:t>
            </a:r>
          </a:p>
          <a:p>
            <a:pPr algn="l" rtl="0">
              <a:lnSpc>
                <a:spcPct val="80000"/>
              </a:lnSpc>
            </a:pPr>
            <a:r>
              <a:rPr lang="en-US" sz="2400" b="1" dirty="0" smtClean="0"/>
              <a:t>Antigen:</a:t>
            </a:r>
            <a:r>
              <a:rPr lang="en-US" sz="2400" dirty="0" smtClean="0"/>
              <a:t> It may be any Ag, soluble or particulate.</a:t>
            </a:r>
          </a:p>
          <a:p>
            <a:pPr algn="l" rtl="0">
              <a:lnSpc>
                <a:spcPct val="80000"/>
              </a:lnSpc>
            </a:pPr>
            <a:endParaRPr lang="en-US" sz="900" dirty="0" smtClean="0"/>
          </a:p>
          <a:p>
            <a:pPr algn="l" rtl="0">
              <a:lnSpc>
                <a:spcPct val="80000"/>
              </a:lnSpc>
            </a:pPr>
            <a:r>
              <a:rPr lang="en-US" sz="2400" b="1" dirty="0" smtClean="0"/>
              <a:t>Antibody: </a:t>
            </a:r>
            <a:r>
              <a:rPr lang="en-US" sz="2400" dirty="0" smtClean="0"/>
              <a:t>Human serum (May or may not contain Antibody towards specific Antigen). </a:t>
            </a:r>
          </a:p>
          <a:p>
            <a:pPr algn="l" rtl="0">
              <a:lnSpc>
                <a:spcPct val="80000"/>
              </a:lnSpc>
            </a:pPr>
            <a:r>
              <a:rPr lang="en-US" sz="2400" dirty="0" smtClean="0"/>
              <a:t>Paired sera are used to detect recent infection( one at acute stage of disease, the  other  taken 2 weeks later(convalescent stage)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900" dirty="0" smtClean="0"/>
              <a:t> </a:t>
            </a:r>
            <a:r>
              <a:rPr lang="en-US" sz="900" b="1" dirty="0" smtClean="0"/>
              <a:t> </a:t>
            </a:r>
          </a:p>
          <a:p>
            <a:pPr algn="l" rtl="0">
              <a:lnSpc>
                <a:spcPct val="80000"/>
              </a:lnSpc>
            </a:pPr>
            <a:r>
              <a:rPr lang="en-US" sz="2400" b="1" dirty="0" smtClean="0"/>
              <a:t>Complement:</a:t>
            </a:r>
            <a:r>
              <a:rPr lang="en-US" sz="2400" dirty="0" smtClean="0"/>
              <a:t> It is pooled serum obtained from 4 to 5 guinea pigs. It should be fresh or specially preserved as the complement activity is heat labile (stored at -30 °C in small fractions). The complement activity should be initially standardized before using in the test.</a:t>
            </a:r>
          </a:p>
          <a:p>
            <a:pPr algn="l" rtl="0">
              <a:lnSpc>
                <a:spcPct val="80000"/>
              </a:lnSpc>
            </a:pPr>
            <a:endParaRPr lang="en-US" sz="900" dirty="0" smtClean="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/>
              <a:t>Indicator System (Hemolytic system)</a:t>
            </a:r>
          </a:p>
          <a:p>
            <a:pPr algn="l" rtl="0">
              <a:lnSpc>
                <a:spcPct val="80000"/>
              </a:lnSpc>
            </a:pPr>
            <a:r>
              <a:rPr lang="en-US" sz="2400" b="1" dirty="0" smtClean="0"/>
              <a:t>Erythrocytes: </a:t>
            </a:r>
            <a:r>
              <a:rPr lang="en-US" sz="2400" dirty="0" smtClean="0"/>
              <a:t>Sheep RBC ct as Ag</a:t>
            </a:r>
          </a:p>
          <a:p>
            <a:pPr algn="l" rtl="0">
              <a:lnSpc>
                <a:spcPct val="80000"/>
              </a:lnSpc>
            </a:pPr>
            <a:endParaRPr lang="en-US" sz="900" dirty="0" smtClean="0"/>
          </a:p>
          <a:p>
            <a:pPr algn="l" rtl="0">
              <a:lnSpc>
                <a:spcPct val="80000"/>
              </a:lnSpc>
            </a:pPr>
            <a:r>
              <a:rPr lang="en-US" sz="2400" b="1" dirty="0" smtClean="0"/>
              <a:t>Hemolysin:</a:t>
            </a:r>
            <a:r>
              <a:rPr lang="en-US" sz="2400" dirty="0" smtClean="0"/>
              <a:t> Rabbit antibody to sheep red cells prepared by inoculating sheep erythrocytes into rabbit under standard immunization protocol.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Principle</a:t>
            </a:r>
            <a:endParaRPr lang="ar-SA" b="1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None/>
            </a:pPr>
            <a:r>
              <a:rPr lang="en-US" altLang="en-US" dirty="0" smtClean="0"/>
              <a:t>Complement fixation</a:t>
            </a:r>
          </a:p>
          <a:p>
            <a:pPr lvl="1" algn="l" rtl="0" eaLnBrk="1" hangingPunct="1"/>
            <a:r>
              <a:rPr lang="en-US" altLang="en-US" dirty="0" smtClean="0"/>
              <a:t>Components of the test system : Patient serum, test  known Ag.</a:t>
            </a:r>
          </a:p>
          <a:p>
            <a:pPr lvl="1" algn="l" rtl="0"/>
            <a:r>
              <a:rPr lang="en-US" altLang="en-US" dirty="0" smtClean="0"/>
              <a:t>Components of the indicator system</a:t>
            </a:r>
            <a:r>
              <a:rPr lang="en-US" dirty="0" smtClean="0"/>
              <a:t> :</a:t>
            </a:r>
          </a:p>
          <a:p>
            <a:pPr lvl="1" algn="l" rtl="0">
              <a:buNone/>
            </a:pPr>
            <a:r>
              <a:rPr lang="en-US" dirty="0" smtClean="0"/>
              <a:t>    It contains </a:t>
            </a:r>
            <a:r>
              <a:rPr lang="en-US" dirty="0" smtClean="0">
                <a:solidFill>
                  <a:srgbClr val="FF0000"/>
                </a:solidFill>
              </a:rPr>
              <a:t>sheep erythrocytes RBC </a:t>
            </a:r>
            <a:r>
              <a:rPr lang="en-US" dirty="0" smtClean="0"/>
              <a:t>and its </a:t>
            </a:r>
            <a:r>
              <a:rPr lang="en-US" dirty="0" smtClean="0">
                <a:solidFill>
                  <a:srgbClr val="FF0000"/>
                </a:solidFill>
              </a:rPr>
              <a:t>corresponding antibody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is used as an </a:t>
            </a:r>
            <a:r>
              <a:rPr lang="en-US" dirty="0" smtClean="0">
                <a:solidFill>
                  <a:srgbClr val="FF0000"/>
                </a:solidFill>
              </a:rPr>
              <a:t>indicator</a:t>
            </a:r>
            <a:r>
              <a:rPr lang="en-US" dirty="0" smtClean="0"/>
              <a:t> which shows the utilization or availability of the complement.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4800600" cy="493713"/>
          </a:xfrm>
        </p:spPr>
        <p:txBody>
          <a:bodyPr rtlCol="0">
            <a:normAutofit fontScale="90000"/>
          </a:bodyPr>
          <a:lstStyle/>
          <a:p>
            <a:pPr algn="r" rtl="0" fontAlgn="auto">
              <a:spcAft>
                <a:spcPts val="0"/>
              </a:spcAft>
              <a:defRPr/>
            </a:pPr>
            <a:r>
              <a:rPr lang="en-US" sz="4000" dirty="0" smtClean="0">
                <a:cs typeface="+mj-cs"/>
              </a:rPr>
              <a:t>Principle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57298"/>
            <a:ext cx="8534400" cy="5119702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Complement</a:t>
            </a:r>
            <a:r>
              <a:rPr lang="en-US" sz="2800" dirty="0" smtClean="0"/>
              <a:t> binds to Ag-Ab complex and gets absorbed during the combination of antigens and antibody. </a:t>
            </a:r>
          </a:p>
          <a:p>
            <a:pPr algn="l" rtl="0">
              <a:lnSpc>
                <a:spcPct val="80000"/>
              </a:lnSpc>
            </a:pPr>
            <a:r>
              <a:rPr lang="en-US" sz="2800" dirty="0" smtClean="0"/>
              <a:t>This property of antigen–antibody complex to fix the complement is used in complement fixation test for the </a:t>
            </a:r>
            <a:r>
              <a:rPr lang="en-US" sz="2800" dirty="0" smtClean="0">
                <a:solidFill>
                  <a:srgbClr val="FF0000"/>
                </a:solidFill>
              </a:rPr>
              <a:t>identification of specific antibodies</a:t>
            </a:r>
            <a:r>
              <a:rPr lang="en-US" sz="2800" dirty="0" smtClean="0"/>
              <a:t>. </a:t>
            </a:r>
          </a:p>
          <a:p>
            <a:pPr algn="l" rtl="0">
              <a:lnSpc>
                <a:spcPct val="80000"/>
              </a:lnSpc>
              <a:buNone/>
            </a:pPr>
            <a:endParaRPr lang="en-US" sz="2800" dirty="0" smtClean="0"/>
          </a:p>
          <a:p>
            <a:pPr algn="l" rtl="0">
              <a:lnSpc>
                <a:spcPct val="80000"/>
              </a:lnSpc>
            </a:pPr>
            <a:r>
              <a:rPr lang="en-US" sz="2800" dirty="0" smtClean="0"/>
              <a:t>If the complement is fixed  on test system(Ag + Ab), then there will be </a:t>
            </a:r>
            <a:r>
              <a:rPr lang="en-US" sz="2800" b="1" dirty="0" smtClean="0"/>
              <a:t>no lysis</a:t>
            </a:r>
            <a:r>
              <a:rPr lang="en-US" sz="2800" dirty="0" smtClean="0"/>
              <a:t> of sheep erythrocytes, thus denoting a </a:t>
            </a:r>
            <a:r>
              <a:rPr lang="en-US" sz="2800" b="1" dirty="0" smtClean="0"/>
              <a:t>positive test</a:t>
            </a:r>
            <a:r>
              <a:rPr lang="en-US" sz="2800" dirty="0" smtClean="0"/>
              <a:t>. </a:t>
            </a:r>
          </a:p>
          <a:p>
            <a:pPr algn="l" rtl="0">
              <a:lnSpc>
                <a:spcPct val="80000"/>
              </a:lnSpc>
            </a:pPr>
            <a:endParaRPr lang="en-US" sz="2800" dirty="0" smtClean="0"/>
          </a:p>
          <a:p>
            <a:pPr algn="l" rtl="0">
              <a:lnSpc>
                <a:spcPct val="80000"/>
              </a:lnSpc>
            </a:pPr>
            <a:r>
              <a:rPr lang="en-US" sz="2800" dirty="0" smtClean="0"/>
              <a:t>If the complement is available not bound to test system, it will be free to combine with indicator system  resulting in </a:t>
            </a:r>
            <a:r>
              <a:rPr lang="en-US" sz="2800" b="1" dirty="0" smtClean="0"/>
              <a:t>hemolysis</a:t>
            </a:r>
            <a:r>
              <a:rPr lang="en-US" sz="2800" dirty="0" smtClean="0"/>
              <a:t> denoting a </a:t>
            </a:r>
            <a:r>
              <a:rPr lang="en-US" sz="2800" b="1" dirty="0" smtClean="0"/>
              <a:t>negative test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026" descr="&#10;C19F08.jpg                                                     00003578Macintosh HD                   ABA78158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76"/>
            <a:ext cx="9144000" cy="7358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86"/>
          <p:cNvGrpSpPr>
            <a:grpSpLocks/>
          </p:cNvGrpSpPr>
          <p:nvPr/>
        </p:nvGrpSpPr>
        <p:grpSpPr bwMode="auto">
          <a:xfrm>
            <a:off x="1357290" y="2357430"/>
            <a:ext cx="6000792" cy="3214711"/>
            <a:chOff x="1295400" y="2057400"/>
            <a:chExt cx="6235701" cy="3171826"/>
          </a:xfrm>
        </p:grpSpPr>
        <p:grpSp>
          <p:nvGrpSpPr>
            <p:cNvPr id="3" name="مجموعة 39"/>
            <p:cNvGrpSpPr>
              <a:grpSpLocks/>
            </p:cNvGrpSpPr>
            <p:nvPr/>
          </p:nvGrpSpPr>
          <p:grpSpPr bwMode="auto">
            <a:xfrm>
              <a:off x="1295400" y="2057400"/>
              <a:ext cx="6235701" cy="3170238"/>
              <a:chOff x="1363662" y="2058987"/>
              <a:chExt cx="6235701" cy="3170238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1363662" y="2058987"/>
                <a:ext cx="6235701" cy="3170238"/>
                <a:chOff x="680" y="2160"/>
                <a:chExt cx="3928" cy="1997"/>
              </a:xfrm>
            </p:grpSpPr>
            <p:grpSp>
              <p:nvGrpSpPr>
                <p:cNvPr id="5" name="Group 10"/>
                <p:cNvGrpSpPr>
                  <a:grpSpLocks/>
                </p:cNvGrpSpPr>
                <p:nvPr/>
              </p:nvGrpSpPr>
              <p:grpSpPr bwMode="auto">
                <a:xfrm>
                  <a:off x="680" y="2160"/>
                  <a:ext cx="1428" cy="1997"/>
                  <a:chOff x="680" y="2160"/>
                  <a:chExt cx="1428" cy="1997"/>
                </a:xfrm>
              </p:grpSpPr>
              <p:sp>
                <p:nvSpPr>
                  <p:cNvPr id="10277" name="AutoShape 11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681" y="2735"/>
                    <a:ext cx="1422" cy="1422"/>
                  </a:xfrm>
                  <a:prstGeom prst="flowChartDelay">
                    <a:avLst/>
                  </a:prstGeom>
                  <a:solidFill>
                    <a:srgbClr val="C0C0C0"/>
                  </a:solidFill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10278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2160"/>
                    <a:ext cx="1428" cy="57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6" name="Group 13"/>
                <p:cNvGrpSpPr>
                  <a:grpSpLocks/>
                </p:cNvGrpSpPr>
                <p:nvPr/>
              </p:nvGrpSpPr>
              <p:grpSpPr bwMode="auto">
                <a:xfrm>
                  <a:off x="3180" y="2160"/>
                  <a:ext cx="1428" cy="1997"/>
                  <a:chOff x="680" y="2160"/>
                  <a:chExt cx="1428" cy="1997"/>
                </a:xfrm>
              </p:grpSpPr>
              <p:sp>
                <p:nvSpPr>
                  <p:cNvPr id="10275" name="AutoShape 14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681" y="2735"/>
                    <a:ext cx="1422" cy="1422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10276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680" y="2160"/>
                    <a:ext cx="1428" cy="57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</p:grpSp>
          <p:sp>
            <p:nvSpPr>
              <p:cNvPr id="10247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5520796" y="3186747"/>
                <a:ext cx="533400" cy="23177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/>
                <a:r>
                  <a:rPr lang="en-US" sz="1600" b="1" dirty="0"/>
                  <a:t>Ag</a:t>
                </a:r>
              </a:p>
            </p:txBody>
          </p:sp>
          <p:sp>
            <p:nvSpPr>
              <p:cNvPr id="10267" name="WordArt 1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512887" y="3468693"/>
                <a:ext cx="533400" cy="64770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GB" sz="3600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Y</a:t>
                </a:r>
                <a:endParaRPr lang="ar-SA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endParaRPr>
              </a:p>
            </p:txBody>
          </p:sp>
          <p:grpSp>
            <p:nvGrpSpPr>
              <p:cNvPr id="9" name="Group 25"/>
              <p:cNvGrpSpPr>
                <a:grpSpLocks/>
              </p:cNvGrpSpPr>
              <p:nvPr/>
            </p:nvGrpSpPr>
            <p:grpSpPr bwMode="auto">
              <a:xfrm>
                <a:off x="2271715" y="3052759"/>
                <a:ext cx="5016504" cy="2171700"/>
                <a:chOff x="1244" y="2786"/>
                <a:chExt cx="3160" cy="1368"/>
              </a:xfrm>
            </p:grpSpPr>
            <p:grpSp>
              <p:nvGrpSpPr>
                <p:cNvPr id="10" name="Group 26"/>
                <p:cNvGrpSpPr>
                  <a:grpSpLocks noChangeAspect="1"/>
                </p:cNvGrpSpPr>
                <p:nvPr/>
              </p:nvGrpSpPr>
              <p:grpSpPr bwMode="auto">
                <a:xfrm rot="82445">
                  <a:off x="3948" y="2786"/>
                  <a:ext cx="456" cy="482"/>
                  <a:chOff x="4467" y="2766"/>
                  <a:chExt cx="573" cy="608"/>
                </a:xfrm>
              </p:grpSpPr>
              <p:sp>
                <p:nvSpPr>
                  <p:cNvPr id="10262" name="WordArt 27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5400000">
                    <a:off x="4444" y="2959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63" name="WordArt 28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10800000">
                    <a:off x="4637" y="2766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64" name="WordArt 29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16200000">
                    <a:off x="4855" y="2950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65" name="WordArt 30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>
                    <a:off x="4649" y="3212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</p:grpSp>
            <p:grpSp>
              <p:nvGrpSpPr>
                <p:cNvPr id="11" name="Group 32"/>
                <p:cNvGrpSpPr>
                  <a:grpSpLocks noChangeAspect="1"/>
                </p:cNvGrpSpPr>
                <p:nvPr/>
              </p:nvGrpSpPr>
              <p:grpSpPr bwMode="auto">
                <a:xfrm rot="82445">
                  <a:off x="1244" y="3215"/>
                  <a:ext cx="644" cy="939"/>
                  <a:chOff x="4177" y="3300"/>
                  <a:chExt cx="809" cy="1184"/>
                </a:xfrm>
              </p:grpSpPr>
              <p:sp>
                <p:nvSpPr>
                  <p:cNvPr id="10257" name="WordArt 33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5400000">
                    <a:off x="4379" y="3510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58" name="WordArt 34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10800000">
                    <a:off x="4593" y="3300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59" name="WordArt 35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-5400000">
                    <a:off x="4801" y="3514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60" name="WordArt 36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>
                    <a:off x="4592" y="3717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0261" name="Oval 3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483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44" name="Oval 3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483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46" name="WordArt 33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rot="5400000">
                    <a:off x="4154" y="4299"/>
                    <a:ext cx="208" cy="16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/>
                    <a:r>
                      <a:rPr lang="en-GB" sz="14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sz="1400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</p:grpSp>
          </p:grpSp>
          <p:grpSp>
            <p:nvGrpSpPr>
              <p:cNvPr id="12" name="Group 38"/>
              <p:cNvGrpSpPr>
                <a:grpSpLocks/>
              </p:cNvGrpSpPr>
              <p:nvPr/>
            </p:nvGrpSpPr>
            <p:grpSpPr bwMode="auto">
              <a:xfrm>
                <a:off x="1363662" y="2128844"/>
                <a:ext cx="5911855" cy="576264"/>
                <a:chOff x="672" y="2204"/>
                <a:chExt cx="3724" cy="363"/>
              </a:xfrm>
            </p:grpSpPr>
            <p:sp>
              <p:nvSpPr>
                <p:cNvPr id="10253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72" y="2204"/>
                  <a:ext cx="1356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l" rtl="0" eaLnBrk="0" hangingPunct="0"/>
                  <a:r>
                    <a:rPr lang="en-US" sz="3200" dirty="0" smtClean="0"/>
                    <a:t>Ab present</a:t>
                  </a:r>
                  <a:endParaRPr lang="en-US" sz="3200" dirty="0"/>
                </a:p>
              </p:txBody>
            </p:sp>
            <p:sp>
              <p:nvSpPr>
                <p:cNvPr id="10254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291" y="2204"/>
                  <a:ext cx="1105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l" rtl="0" eaLnBrk="0" hangingPunct="0"/>
                  <a:r>
                    <a:rPr lang="en-US" sz="3200" dirty="0"/>
                    <a:t>No </a:t>
                  </a:r>
                  <a:r>
                    <a:rPr lang="en-US" sz="3200" dirty="0" smtClean="0"/>
                    <a:t>Ab</a:t>
                  </a:r>
                  <a:endParaRPr lang="en-US" sz="3200" dirty="0"/>
                </a:p>
              </p:txBody>
            </p:sp>
          </p:grpSp>
          <p:sp>
            <p:nvSpPr>
              <p:cNvPr id="10251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1512131" y="3257232"/>
                <a:ext cx="533400" cy="23177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 dirty="0"/>
                  <a:t>Ag</a:t>
                </a:r>
              </a:p>
            </p:txBody>
          </p:sp>
          <p:sp>
            <p:nvSpPr>
              <p:cNvPr id="10252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1636502" y="4103052"/>
                <a:ext cx="243173" cy="211455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3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6782783" y="3680142"/>
                <a:ext cx="243173" cy="211455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10245" name="AutoShape 52"/>
            <p:cNvSpPr>
              <a:spLocks noChangeAspect="1" noChangeArrowheads="1"/>
            </p:cNvSpPr>
            <p:nvPr/>
          </p:nvSpPr>
          <p:spPr bwMode="auto">
            <a:xfrm rot="5400000">
              <a:off x="5702920" y="3416921"/>
              <a:ext cx="1339215" cy="2285395"/>
            </a:xfrm>
            <a:prstGeom prst="flowChartDelay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42" name="Title 4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CFT</a:t>
            </a:r>
            <a:endParaRPr lang="ar-SA" sz="5400" dirty="0"/>
          </a:p>
        </p:txBody>
      </p:sp>
      <p:sp>
        <p:nvSpPr>
          <p:cNvPr id="43" name="Rectangle 42"/>
          <p:cNvSpPr/>
          <p:nvPr/>
        </p:nvSpPr>
        <p:spPr>
          <a:xfrm>
            <a:off x="1571604" y="4714884"/>
            <a:ext cx="357190" cy="2857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C</a:t>
            </a:r>
            <a:endParaRPr lang="ar-SA" dirty="0"/>
          </a:p>
        </p:txBody>
      </p:sp>
      <p:sp>
        <p:nvSpPr>
          <p:cNvPr id="45" name="Oval 37"/>
          <p:cNvSpPr>
            <a:spLocks noChangeAspect="1" noChangeArrowheads="1"/>
          </p:cNvSpPr>
          <p:nvPr/>
        </p:nvSpPr>
        <p:spPr bwMode="auto">
          <a:xfrm rot="82445">
            <a:off x="2075738" y="5218823"/>
            <a:ext cx="327212" cy="34310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7" name="Rectangle 46"/>
          <p:cNvSpPr/>
          <p:nvPr/>
        </p:nvSpPr>
        <p:spPr>
          <a:xfrm>
            <a:off x="2143108" y="3429000"/>
            <a:ext cx="1285884" cy="5715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Indicator system</a:t>
            </a:r>
            <a:endParaRPr lang="ar-SA" dirty="0"/>
          </a:p>
        </p:txBody>
      </p:sp>
      <p:sp>
        <p:nvSpPr>
          <p:cNvPr id="48" name="Rectangle 47"/>
          <p:cNvSpPr/>
          <p:nvPr/>
        </p:nvSpPr>
        <p:spPr>
          <a:xfrm>
            <a:off x="1928794" y="5929330"/>
            <a:ext cx="1214446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NO lysis</a:t>
            </a:r>
            <a:endParaRPr lang="ar-SA" dirty="0"/>
          </a:p>
        </p:txBody>
      </p:sp>
      <p:sp>
        <p:nvSpPr>
          <p:cNvPr id="49" name="Rectangle 48"/>
          <p:cNvSpPr/>
          <p:nvPr/>
        </p:nvSpPr>
        <p:spPr>
          <a:xfrm>
            <a:off x="5786446" y="5857892"/>
            <a:ext cx="1071570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Lysis</a:t>
            </a:r>
            <a:endParaRPr lang="ar-SA" dirty="0"/>
          </a:p>
        </p:txBody>
      </p:sp>
      <p:sp>
        <p:nvSpPr>
          <p:cNvPr id="50" name="Oval 37"/>
          <p:cNvSpPr>
            <a:spLocks noChangeAspect="1" noChangeArrowheads="1"/>
          </p:cNvSpPr>
          <p:nvPr/>
        </p:nvSpPr>
        <p:spPr bwMode="auto">
          <a:xfrm rot="82445">
            <a:off x="2361488" y="5290263"/>
            <a:ext cx="327212" cy="34310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1" name="Oval 37"/>
          <p:cNvSpPr>
            <a:spLocks noChangeAspect="1" noChangeArrowheads="1"/>
          </p:cNvSpPr>
          <p:nvPr/>
        </p:nvSpPr>
        <p:spPr bwMode="auto">
          <a:xfrm rot="82445">
            <a:off x="2575802" y="5218823"/>
            <a:ext cx="327212" cy="34310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2" name="Oval 37"/>
          <p:cNvSpPr>
            <a:spLocks noChangeAspect="1" noChangeArrowheads="1"/>
          </p:cNvSpPr>
          <p:nvPr/>
        </p:nvSpPr>
        <p:spPr bwMode="auto">
          <a:xfrm rot="82445">
            <a:off x="6576331" y="3575750"/>
            <a:ext cx="327212" cy="34310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4" name="AutoShape 46"/>
          <p:cNvSpPr>
            <a:spLocks noChangeAspect="1" noChangeArrowheads="1"/>
          </p:cNvSpPr>
          <p:nvPr/>
        </p:nvSpPr>
        <p:spPr bwMode="auto">
          <a:xfrm>
            <a:off x="6572264" y="3214686"/>
            <a:ext cx="234012" cy="21431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5" name="Rectangle 54"/>
          <p:cNvSpPr/>
          <p:nvPr/>
        </p:nvSpPr>
        <p:spPr>
          <a:xfrm>
            <a:off x="7429520" y="3357562"/>
            <a:ext cx="1214446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indicator system+ C</a:t>
            </a:r>
            <a:endParaRPr lang="ar-SA" dirty="0"/>
          </a:p>
        </p:txBody>
      </p:sp>
      <p:sp>
        <p:nvSpPr>
          <p:cNvPr id="56" name="Rectangle 55"/>
          <p:cNvSpPr/>
          <p:nvPr/>
        </p:nvSpPr>
        <p:spPr>
          <a:xfrm>
            <a:off x="0" y="3357562"/>
            <a:ext cx="1285852" cy="50006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Test system+ C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477000" cy="676275"/>
          </a:xfrm>
        </p:spPr>
        <p:txBody>
          <a:bodyPr/>
          <a:lstStyle/>
          <a:p>
            <a:pPr algn="r"/>
            <a:r>
              <a:rPr lang="en-US" sz="3200" b="1" u="sng" dirty="0" smtClean="0"/>
              <a:t>Results and Interpretations:</a:t>
            </a:r>
            <a:endParaRPr lang="en-US" sz="32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00174"/>
            <a:ext cx="8305800" cy="4595826"/>
          </a:xfrm>
        </p:spPr>
        <p:txBody>
          <a:bodyPr>
            <a:normAutofit fontScale="92500" lnSpcReduction="10000"/>
          </a:bodyPr>
          <a:lstStyle/>
          <a:p>
            <a:pPr marL="609600" indent="-609600" algn="l" rtl="0">
              <a:lnSpc>
                <a:spcPct val="80000"/>
              </a:lnSpc>
            </a:pPr>
            <a:r>
              <a:rPr lang="en-US" sz="2400" dirty="0" smtClean="0"/>
              <a:t>No hemolysis is considered as a </a:t>
            </a:r>
            <a:r>
              <a:rPr lang="en-US" sz="2400" b="1" dirty="0" smtClean="0"/>
              <a:t>positive test</a:t>
            </a:r>
            <a:r>
              <a:rPr lang="en-US" sz="2400" dirty="0" smtClean="0"/>
              <a:t>. </a:t>
            </a:r>
          </a:p>
          <a:p>
            <a:pPr marL="609600" indent="-609600" algn="l" rtl="0">
              <a:lnSpc>
                <a:spcPct val="80000"/>
              </a:lnSpc>
            </a:pPr>
            <a:r>
              <a:rPr lang="en-US" sz="2400" dirty="0" smtClean="0"/>
              <a:t>Hemolysis of erythrocytes is indicative of a </a:t>
            </a:r>
            <a:r>
              <a:rPr lang="en-US" sz="2400" b="1" dirty="0" smtClean="0"/>
              <a:t>negative test</a:t>
            </a:r>
            <a:r>
              <a:rPr lang="en-US" sz="2400" dirty="0" smtClean="0"/>
              <a:t>.</a:t>
            </a:r>
          </a:p>
          <a:p>
            <a:pPr marL="609600" indent="-609600" algn="l" rtl="0">
              <a:lnSpc>
                <a:spcPct val="80000"/>
              </a:lnSpc>
            </a:pPr>
            <a:endParaRPr lang="en-US" sz="2400" dirty="0" smtClean="0"/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              1          2         3           4</a:t>
            </a:r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A</a:t>
            </a:r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</a:t>
            </a:r>
          </a:p>
          <a:p>
            <a:pPr marL="609600" indent="-60960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	B</a:t>
            </a:r>
          </a:p>
          <a:p>
            <a:pPr marL="609600" indent="-609600" algn="l" rtl="0">
              <a:lnSpc>
                <a:spcPct val="80000"/>
              </a:lnSpc>
            </a:pPr>
            <a:endParaRPr lang="en-US" sz="2400" dirty="0" smtClean="0"/>
          </a:p>
          <a:p>
            <a:pPr marL="609600" indent="-609600" algn="l" rtl="0">
              <a:lnSpc>
                <a:spcPct val="80000"/>
              </a:lnSpc>
            </a:pPr>
            <a:endParaRPr lang="en-US" sz="2400" dirty="0" smtClean="0"/>
          </a:p>
          <a:p>
            <a:pPr marL="609600" indent="-609600" algn="l" rtl="0">
              <a:lnSpc>
                <a:spcPct val="80000"/>
              </a:lnSpc>
              <a:buNone/>
            </a:pPr>
            <a:endParaRPr lang="en-US" sz="2400" dirty="0" smtClean="0"/>
          </a:p>
          <a:p>
            <a:pPr marL="609600" indent="-609600" algn="l" rtl="0">
              <a:lnSpc>
                <a:spcPct val="80000"/>
              </a:lnSpc>
            </a:pPr>
            <a:r>
              <a:rPr lang="en-US" sz="2400" dirty="0" smtClean="0"/>
              <a:t>Microtiter plate showing</a:t>
            </a:r>
          </a:p>
          <a:p>
            <a:pPr marL="609600" indent="-609600" algn="l" rtl="0">
              <a:lnSpc>
                <a:spcPct val="80000"/>
              </a:lnSpc>
              <a:buNone/>
            </a:pPr>
            <a:r>
              <a:rPr lang="en-US" sz="2400" dirty="0" smtClean="0"/>
              <a:t>          Hemolysis (Well A2, A3 A4, B4)</a:t>
            </a:r>
          </a:p>
          <a:p>
            <a:pPr marL="609600" indent="-609600" algn="l" rtl="0">
              <a:lnSpc>
                <a:spcPct val="80000"/>
              </a:lnSpc>
              <a:buNone/>
            </a:pPr>
            <a:r>
              <a:rPr lang="en-US" sz="2400" dirty="0" smtClean="0"/>
              <a:t>          No Hemolysis (Well A1,B1,B2,B3 )</a:t>
            </a:r>
          </a:p>
        </p:txBody>
      </p:sp>
      <p:pic>
        <p:nvPicPr>
          <p:cNvPr id="12292" name="Picture 4" descr="http://virology-online.com/general/CFT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828800" y="2857496"/>
            <a:ext cx="350520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Determination of Ab titer of patient serum against Mycoplasma Ag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00660"/>
          </a:xfrm>
        </p:spPr>
        <p:txBody>
          <a:bodyPr>
            <a:normAutofit fontScale="25000" lnSpcReduction="20000"/>
          </a:bodyPr>
          <a:lstStyle/>
          <a:p>
            <a:pPr algn="l" rtl="0"/>
            <a:r>
              <a:rPr lang="en-US" sz="9600" b="1" dirty="0" smtClean="0"/>
              <a:t>Procedure:</a:t>
            </a:r>
          </a:p>
          <a:p>
            <a:pPr algn="l" rtl="0"/>
            <a:r>
              <a:rPr lang="en-US" sz="7200" b="1" dirty="0" smtClean="0"/>
              <a:t>1. Add 25ul of CFD to wells 2 through 10 in row A, and to wells 2, 3, 4 of row G, H.</a:t>
            </a:r>
            <a:r>
              <a:rPr lang="ar-SA" sz="7200" b="1" dirty="0" smtClean="0"/>
              <a:t> 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2. Add 50ul of CFD to wells 11, 12 of row A, and to well 1 in rows G, H.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3. Add 75ul of CFD to well 12 in rows G, H (cell control wells).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4. Add 25ul of 1:8 diluted patient serum (I or II) to wells 1, 2 and 11, 12 of row A</a:t>
            </a:r>
            <a:r>
              <a:rPr lang="ar-SA" sz="7200" b="1" dirty="0" smtClean="0"/>
              <a:t>  </a:t>
            </a:r>
            <a:r>
              <a:rPr lang="en-US" sz="7200" b="1" dirty="0" smtClean="0"/>
              <a:t>  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5. Make doubling dilution from well2 through 9, transferring 25ul each time.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6. Discard 25ul from well 9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7. Add 25ul of mycoplasma Ag to wells 1 to 10 in row A.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8. Add 25ul of negative Ag to well 12.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9. Add 25ul of complement to all wells 1-12 in row A.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10. Add 25 ul of complement to wells 1, 2 of rows G, H (complement control wells)</a:t>
            </a:r>
            <a:r>
              <a:rPr lang="ar-SA" sz="7200" b="1" dirty="0" smtClean="0"/>
              <a:t>   </a:t>
            </a:r>
            <a:r>
              <a:rPr lang="en-US" sz="7200" b="1" dirty="0" smtClean="0"/>
              <a:t>  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11. Make doubling dilution in rows G, H transferring 25ul from 2 to3 then from 3 to 4, discarding 25ul fromwell4.</a:t>
            </a:r>
            <a:r>
              <a:rPr lang="ar-SA" sz="7200" b="1" dirty="0" smtClean="0"/>
              <a:t>  </a:t>
            </a:r>
            <a:r>
              <a:rPr lang="en-US" sz="7200" b="1" dirty="0" smtClean="0"/>
              <a:t>    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12. Add 50ul of CFD to wells 2, 3, and 4 of rows G, H (C' control wells).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12. Mix and incubate overnight at 4c.</a:t>
            </a:r>
            <a:endParaRPr lang="en-US" sz="7200" dirty="0" smtClean="0"/>
          </a:p>
          <a:p>
            <a:pPr algn="l" rtl="0"/>
            <a:r>
              <a:rPr lang="en-US" sz="7200" b="1" dirty="0" smtClean="0"/>
              <a:t>13. Add 25ul of sensitized sheep red blood cells to all wells; incubate 1 hour at room temperature .Then read results.</a:t>
            </a:r>
            <a:r>
              <a:rPr lang="ar-SA" sz="7200" b="1" dirty="0" smtClean="0"/>
              <a:t>   </a:t>
            </a:r>
            <a:r>
              <a:rPr lang="en-US" sz="7200" b="1" dirty="0" smtClean="0"/>
              <a:t>   </a:t>
            </a:r>
            <a:endParaRPr lang="en-US" sz="7200" dirty="0" smtClean="0"/>
          </a:p>
          <a:p>
            <a:endParaRPr lang="ar-SA" sz="4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947</Words>
  <PresentationFormat>On-screen Show (4:3)</PresentationFormat>
  <Paragraphs>157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سمة Office</vt:lpstr>
      <vt:lpstr>Complement Fixation Test</vt:lpstr>
      <vt:lpstr>Introduction:</vt:lpstr>
      <vt:lpstr>Components of CFT</vt:lpstr>
      <vt:lpstr>Principle</vt:lpstr>
      <vt:lpstr>Principle</vt:lpstr>
      <vt:lpstr>Slide 6</vt:lpstr>
      <vt:lpstr>CFT</vt:lpstr>
      <vt:lpstr>Results and Interpretations:</vt:lpstr>
      <vt:lpstr>Determination of Ab titer of patient serum against Mycoplasma Ag </vt:lpstr>
      <vt:lpstr>Procedure outline</vt:lpstr>
      <vt:lpstr> Cell and Complement Control Wells  Complement wells: 1-4 cell wells :12</vt:lpstr>
      <vt:lpstr>CFT Reading results</vt:lpstr>
      <vt:lpstr>Advantages and disadvantages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ksu</cp:lastModifiedBy>
  <cp:revision>38</cp:revision>
  <dcterms:modified xsi:type="dcterms:W3CDTF">2012-04-14T05:23:59Z</dcterms:modified>
</cp:coreProperties>
</file>