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5B07BD9-5904-4D39-9EF3-9F5C5DD343D2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F5571E-D33D-4B63-A572-056B45197B16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7BD9-5904-4D39-9EF3-9F5C5DD343D2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571E-D33D-4B63-A572-056B45197B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7BD9-5904-4D39-9EF3-9F5C5DD343D2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571E-D33D-4B63-A572-056B45197B1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B07BD9-5904-4D39-9EF3-9F5C5DD343D2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F5571E-D33D-4B63-A572-056B45197B1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7BD9-5904-4D39-9EF3-9F5C5DD343D2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F5571E-D33D-4B63-A572-056B45197B1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5B07BD9-5904-4D39-9EF3-9F5C5DD343D2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F5571E-D33D-4B63-A572-056B45197B1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5B07BD9-5904-4D39-9EF3-9F5C5DD343D2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8F5571E-D33D-4B63-A572-056B45197B1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7BD9-5904-4D39-9EF3-9F5C5DD343D2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F5571E-D33D-4B63-A572-056B45197B1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7BD9-5904-4D39-9EF3-9F5C5DD343D2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F5571E-D33D-4B63-A572-056B45197B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5B07BD9-5904-4D39-9EF3-9F5C5DD343D2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F5571E-D33D-4B63-A572-056B45197B1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5B07BD9-5904-4D39-9EF3-9F5C5DD343D2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8F5571E-D33D-4B63-A572-056B45197B1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5B07BD9-5904-4D39-9EF3-9F5C5DD343D2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8F5571E-D33D-4B63-A572-056B45197B1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95504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Cestodes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516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 smtClean="0"/>
              <a:t>Habitat: small intestine.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Epidemiology: Not as widely disseminated as T. </a:t>
            </a:r>
            <a:r>
              <a:rPr lang="en-US" sz="1600" dirty="0" err="1" smtClean="0"/>
              <a:t>saginata</a:t>
            </a:r>
            <a:r>
              <a:rPr lang="en-US" sz="1600" dirty="0" smtClean="0"/>
              <a:t>. Acquired </a:t>
            </a:r>
            <a:r>
              <a:rPr lang="en-US" sz="1600" dirty="0"/>
              <a:t>by eating uncooked pork</a:t>
            </a:r>
            <a:r>
              <a:rPr lang="en-US" sz="1600" dirty="0" smtClean="0"/>
              <a:t>.</a:t>
            </a:r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r>
              <a:rPr lang="en-US" sz="1600" dirty="0"/>
              <a:t>Human is the definitive host.</a:t>
            </a:r>
          </a:p>
          <a:p>
            <a:pPr algn="l"/>
            <a:r>
              <a:rPr lang="en-US" sz="1600" dirty="0" smtClean="0"/>
              <a:t>Pigs </a:t>
            </a:r>
            <a:r>
              <a:rPr lang="en-US" sz="1600" dirty="0"/>
              <a:t>are the intermediate host.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Infective stage: </a:t>
            </a:r>
            <a:r>
              <a:rPr lang="en-US" sz="1600" dirty="0" err="1" smtClean="0"/>
              <a:t>cysticercous</a:t>
            </a:r>
            <a:r>
              <a:rPr lang="en-US" sz="1600" dirty="0" smtClean="0"/>
              <a:t> </a:t>
            </a:r>
            <a:r>
              <a:rPr lang="en-US" sz="1600" dirty="0" err="1" smtClean="0"/>
              <a:t>cellulosae</a:t>
            </a:r>
            <a:r>
              <a:rPr lang="en-US" sz="1600" dirty="0" smtClean="0"/>
              <a:t>. </a:t>
            </a:r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Taenia</a:t>
            </a:r>
            <a:r>
              <a:rPr lang="en-US" dirty="0"/>
              <a:t> </a:t>
            </a:r>
            <a:r>
              <a:rPr lang="en-US" dirty="0" err="1"/>
              <a:t>solium</a:t>
            </a:r>
            <a:r>
              <a:rPr lang="en-US" dirty="0"/>
              <a:t> (pork tapeworm)</a:t>
            </a:r>
          </a:p>
        </p:txBody>
      </p:sp>
    </p:spTree>
    <p:extLst>
      <p:ext uri="{BB962C8B-B14F-4D97-AF65-F5344CB8AC3E}">
        <p14:creationId xmlns:p14="http://schemas.microsoft.com/office/powerpoint/2010/main" val="22308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 smtClean="0"/>
              <a:t>The </a:t>
            </a:r>
            <a:r>
              <a:rPr lang="en-US" dirty="0"/>
              <a:t>same as </a:t>
            </a:r>
            <a:r>
              <a:rPr lang="en-US" dirty="0" err="1"/>
              <a:t>T.saginata</a:t>
            </a:r>
            <a:r>
              <a:rPr lang="en-US" dirty="0"/>
              <a:t> except</a:t>
            </a:r>
            <a:r>
              <a:rPr lang="en-US" dirty="0" smtClean="0"/>
              <a:t>:</a:t>
            </a:r>
          </a:p>
          <a:p>
            <a:pPr algn="l"/>
            <a:endParaRPr lang="en-US" dirty="0"/>
          </a:p>
          <a:p>
            <a:pPr algn="l"/>
            <a:r>
              <a:rPr lang="en-US" dirty="0" err="1"/>
              <a:t>Scolex</a:t>
            </a:r>
            <a:r>
              <a:rPr lang="en-US" dirty="0"/>
              <a:t>: has 4 suckers and hooks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Gravid segments: number of uterine branches are less than 10 branches.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2955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20288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57650"/>
            <a:ext cx="16287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8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/>
              <a:t>Same as beef tape worm.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Prevention: </a:t>
            </a:r>
          </a:p>
          <a:p>
            <a:pPr algn="l"/>
            <a:r>
              <a:rPr lang="en-US" sz="1800" dirty="0"/>
              <a:t>Good cooking of pork meat</a:t>
            </a:r>
          </a:p>
          <a:p>
            <a:pPr algn="l"/>
            <a:r>
              <a:rPr lang="en-US" sz="1800" dirty="0"/>
              <a:t> Freeze of pork meat at -18oC for five days</a:t>
            </a:r>
          </a:p>
          <a:p>
            <a:pPr algn="l"/>
            <a:r>
              <a:rPr lang="en-US" sz="1800" dirty="0"/>
              <a:t>Sewage treatment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and 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Epidemiology</a:t>
            </a:r>
            <a:r>
              <a:rPr lang="en-US" dirty="0"/>
              <a:t>: The larval form of T. </a:t>
            </a:r>
            <a:r>
              <a:rPr lang="en-US" dirty="0" err="1"/>
              <a:t>solium</a:t>
            </a:r>
            <a:r>
              <a:rPr lang="en-US" dirty="0"/>
              <a:t> infects humans who ingest the eggs of this tapeworm passed in human stool. 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/>
              <a:t>Mode of infection:</a:t>
            </a:r>
          </a:p>
          <a:p>
            <a:pPr algn="l"/>
            <a:r>
              <a:rPr lang="en-US" dirty="0" smtClean="0"/>
              <a:t>1-Ingestion </a:t>
            </a:r>
            <a:r>
              <a:rPr lang="en-US" dirty="0"/>
              <a:t>of eggs in contaminated food or drink. This occurs most frequently where human stool is used as fertilizer. Also, this occurs most frequently in developing countries where pigs are bred.</a:t>
            </a:r>
          </a:p>
          <a:p>
            <a:pPr algn="l"/>
            <a:r>
              <a:rPr lang="en-US" dirty="0" smtClean="0"/>
              <a:t>2-Autoinfection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Taenia</a:t>
            </a:r>
            <a:r>
              <a:rPr lang="en-US" dirty="0"/>
              <a:t> </a:t>
            </a:r>
            <a:r>
              <a:rPr lang="en-US" dirty="0" err="1"/>
              <a:t>solium</a:t>
            </a:r>
            <a:r>
              <a:rPr lang="en-US" dirty="0"/>
              <a:t> (</a:t>
            </a:r>
            <a:r>
              <a:rPr lang="en-US" dirty="0" err="1"/>
              <a:t>cysticercosis</a:t>
            </a:r>
            <a:r>
              <a:rPr lang="en-US" dirty="0"/>
              <a:t>)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Clinical: </a:t>
            </a:r>
          </a:p>
          <a:p>
            <a:pPr algn="l"/>
            <a:r>
              <a:rPr lang="en-US" dirty="0"/>
              <a:t>1-It is mainly in the skin and the muscles producing mass lesion.</a:t>
            </a:r>
          </a:p>
          <a:p>
            <a:pPr algn="l"/>
            <a:r>
              <a:rPr lang="en-US" dirty="0"/>
              <a:t>2-The symptoms differed according to site of the cyst, but they are serious when they are present in dangerous area as brain, eyes and heart because of the compressive </a:t>
            </a:r>
            <a:r>
              <a:rPr lang="en-US" dirty="0" smtClean="0"/>
              <a:t>manifestations. </a:t>
            </a:r>
            <a:r>
              <a:rPr lang="en-US" dirty="0"/>
              <a:t>Frequent Presentations are seizures or hydrocephalus.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Diagnosis</a:t>
            </a:r>
            <a:r>
              <a:rPr lang="en-US" dirty="0"/>
              <a:t>:</a:t>
            </a:r>
          </a:p>
          <a:p>
            <a:pPr algn="l"/>
            <a:r>
              <a:rPr lang="en-US" dirty="0"/>
              <a:t>1-X-ray to visualize the lesion in the brain and the muscles</a:t>
            </a:r>
          </a:p>
          <a:p>
            <a:pPr algn="l"/>
            <a:r>
              <a:rPr lang="en-US" dirty="0"/>
              <a:t>2-Serology: IHAT, ELISA</a:t>
            </a:r>
          </a:p>
          <a:p>
            <a:pPr algn="l"/>
            <a:r>
              <a:rPr lang="en-US" dirty="0"/>
              <a:t>3-Biopsy in case of skin lesion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/>
              <a:t>Habitat: Small intestine of dogs. This is a </a:t>
            </a:r>
            <a:r>
              <a:rPr lang="en-US" sz="1600"/>
              <a:t>dog </a:t>
            </a:r>
            <a:r>
              <a:rPr lang="en-US" sz="1600" smtClean="0"/>
              <a:t>tapeworm, </a:t>
            </a:r>
            <a:r>
              <a:rPr lang="en-US" sz="1600" dirty="0"/>
              <a:t>the larval (cyst) stage is formed inside the human body which is known as </a:t>
            </a:r>
            <a:r>
              <a:rPr lang="en-US" sz="1600" dirty="0" err="1"/>
              <a:t>hydatid</a:t>
            </a:r>
            <a:r>
              <a:rPr lang="en-US" sz="1600" dirty="0"/>
              <a:t> cyst</a:t>
            </a:r>
            <a:r>
              <a:rPr lang="en-US" sz="1600" dirty="0" smtClean="0"/>
              <a:t>.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Epidemiology: Cosmopolitan. </a:t>
            </a:r>
            <a:endParaRPr lang="en-US" sz="1600" dirty="0" smtClean="0"/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Human is the intermediate host.</a:t>
            </a:r>
          </a:p>
          <a:p>
            <a:pPr algn="l"/>
            <a:r>
              <a:rPr lang="en-US" sz="1600" dirty="0" smtClean="0"/>
              <a:t>dogs </a:t>
            </a:r>
            <a:r>
              <a:rPr lang="en-US" sz="1600" dirty="0"/>
              <a:t>are the </a:t>
            </a:r>
            <a:r>
              <a:rPr lang="en-US" sz="1600" dirty="0" smtClean="0"/>
              <a:t>definitive </a:t>
            </a:r>
            <a:r>
              <a:rPr lang="en-US" sz="1600" dirty="0"/>
              <a:t>host.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Infective stage: </a:t>
            </a:r>
            <a:r>
              <a:rPr lang="en-US" sz="1600" dirty="0" smtClean="0"/>
              <a:t>eggs.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Echinococcus</a:t>
            </a:r>
            <a:r>
              <a:rPr lang="en-US" dirty="0"/>
              <a:t> </a:t>
            </a:r>
            <a:r>
              <a:rPr lang="en-US" dirty="0" err="1"/>
              <a:t>granulosis</a:t>
            </a:r>
            <a:r>
              <a:rPr lang="en-US" dirty="0"/>
              <a:t>: (</a:t>
            </a:r>
            <a:r>
              <a:rPr lang="en-US" dirty="0" err="1"/>
              <a:t>Hydatid</a:t>
            </a:r>
            <a:r>
              <a:rPr lang="en-US" dirty="0"/>
              <a:t> disease)</a:t>
            </a:r>
          </a:p>
        </p:txBody>
      </p:sp>
    </p:spTree>
    <p:extLst>
      <p:ext uri="{BB962C8B-B14F-4D97-AF65-F5344CB8AC3E}">
        <p14:creationId xmlns:p14="http://schemas.microsoft.com/office/powerpoint/2010/main" val="28831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/>
              <a:t>Adult measures 3-6 mm in length, consists of </a:t>
            </a:r>
            <a:r>
              <a:rPr lang="en-US" sz="1600" dirty="0" err="1"/>
              <a:t>scolex</a:t>
            </a:r>
            <a:r>
              <a:rPr lang="en-US" sz="1600" dirty="0"/>
              <a:t>, neck, one immature segment, one mature segment and one gravid segment</a:t>
            </a:r>
            <a:r>
              <a:rPr lang="en-US" sz="1600" dirty="0" smtClean="0"/>
              <a:t>.</a:t>
            </a:r>
          </a:p>
          <a:p>
            <a:pPr algn="l"/>
            <a:endParaRPr lang="en-US" sz="1600" dirty="0"/>
          </a:p>
          <a:p>
            <a:pPr algn="l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17716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71849"/>
            <a:ext cx="18859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9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/>
              <a:t>The enlarging cysts can produce symptoms and signs related to their space occupation. It is interfering with the function of the affected organs. </a:t>
            </a:r>
            <a:r>
              <a:rPr lang="en-US" sz="1600" dirty="0" err="1"/>
              <a:t>Hydatid</a:t>
            </a:r>
            <a:r>
              <a:rPr lang="en-US" sz="1600" dirty="0"/>
              <a:t> cysts are dangerous when they occur in the bones, eyes and brain. </a:t>
            </a:r>
          </a:p>
          <a:p>
            <a:pPr algn="l"/>
            <a:r>
              <a:rPr lang="en-US" sz="1600" dirty="0"/>
              <a:t>Rupture of the </a:t>
            </a:r>
            <a:r>
              <a:rPr lang="en-US" sz="1600" dirty="0" err="1"/>
              <a:t>hydatid</a:t>
            </a:r>
            <a:r>
              <a:rPr lang="en-US" sz="1600" dirty="0"/>
              <a:t> cyst results in anaphylactic shock. Also, leakage of </a:t>
            </a:r>
            <a:r>
              <a:rPr lang="en-US" sz="1600" dirty="0" err="1"/>
              <a:t>scolices</a:t>
            </a:r>
            <a:r>
              <a:rPr lang="en-US" sz="1600" dirty="0"/>
              <a:t> and daughter cysts produce </a:t>
            </a:r>
            <a:r>
              <a:rPr lang="en-US" sz="1600" dirty="0" err="1"/>
              <a:t>hydatid</a:t>
            </a:r>
            <a:r>
              <a:rPr lang="en-US" sz="1600" dirty="0"/>
              <a:t> cysts in new locations.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/>
              <a:t>1-Radiology: X-ray, U/S and C.T. are highly effective in locating the cyst.</a:t>
            </a:r>
          </a:p>
          <a:p>
            <a:pPr algn="l"/>
            <a:r>
              <a:rPr lang="en-US" sz="1600" dirty="0"/>
              <a:t>2-Immunological methods: IHA, CFT, ELISA</a:t>
            </a:r>
          </a:p>
          <a:p>
            <a:pPr algn="l"/>
            <a:r>
              <a:rPr lang="en-US" sz="1600" dirty="0"/>
              <a:t>3-Eosinophilia: 20-25%</a:t>
            </a:r>
          </a:p>
          <a:p>
            <a:pPr algn="l"/>
            <a:r>
              <a:rPr lang="en-US" sz="1600" dirty="0"/>
              <a:t>4-Exploratory cyst puncture is contraindicated.</a:t>
            </a:r>
          </a:p>
          <a:p>
            <a:pPr algn="l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and 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sz="1600" dirty="0" smtClean="0"/>
              <a:t>It is the commonest </a:t>
            </a:r>
            <a:r>
              <a:rPr lang="en-US" sz="1600" dirty="0" err="1" smtClean="0"/>
              <a:t>cestode</a:t>
            </a:r>
            <a:r>
              <a:rPr lang="en-US" sz="1600" dirty="0" smtClean="0"/>
              <a:t> in children.</a:t>
            </a:r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Man act as intermediate and definitive hosts.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/>
              <a:t>Mode of infection:</a:t>
            </a:r>
          </a:p>
          <a:p>
            <a:pPr algn="l"/>
            <a:r>
              <a:rPr lang="en-US" sz="1600" dirty="0"/>
              <a:t>1-Ingestion of mature eggs in contaminated food or drink</a:t>
            </a:r>
          </a:p>
          <a:p>
            <a:pPr algn="l"/>
            <a:r>
              <a:rPr lang="en-US" sz="1600" dirty="0" smtClean="0"/>
              <a:t>2-Autoinfection.</a:t>
            </a:r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Epidemiology: cosmopolitan.</a:t>
            </a:r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Habitat: small intestine.</a:t>
            </a:r>
          </a:p>
          <a:p>
            <a:pPr algn="l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Hymenolepis</a:t>
            </a:r>
            <a:r>
              <a:rPr lang="en-US" dirty="0"/>
              <a:t> nana</a:t>
            </a:r>
          </a:p>
        </p:txBody>
      </p:sp>
    </p:spTree>
    <p:extLst>
      <p:ext uri="{BB962C8B-B14F-4D97-AF65-F5344CB8AC3E}">
        <p14:creationId xmlns:p14="http://schemas.microsoft.com/office/powerpoint/2010/main" val="37757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/>
              <a:t>Consists of </a:t>
            </a:r>
            <a:r>
              <a:rPr lang="en-US" sz="1600" dirty="0" err="1"/>
              <a:t>scolex</a:t>
            </a:r>
            <a:r>
              <a:rPr lang="en-US" sz="1600" dirty="0"/>
              <a:t>, neck, immature segments, mature segments and gravid segments</a:t>
            </a:r>
            <a:r>
              <a:rPr lang="en-US" sz="1600" dirty="0" smtClean="0"/>
              <a:t>.</a:t>
            </a:r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Egg: oval or spherical, </a:t>
            </a:r>
            <a:r>
              <a:rPr lang="en-US" sz="1600" dirty="0" err="1"/>
              <a:t>colourless</a:t>
            </a:r>
            <a:r>
              <a:rPr lang="en-US" sz="1600" dirty="0"/>
              <a:t> having two shells, separated by a space. Inside this space, 4-8 filaments. The egg is mature having embryo with six hooks</a:t>
            </a:r>
            <a:r>
              <a:rPr lang="en-US" sz="1600" dirty="0" smtClean="0"/>
              <a:t>.</a:t>
            </a:r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18573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962400"/>
            <a:ext cx="1919288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9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en-US" sz="1600" dirty="0" smtClean="0"/>
              <a:t>All are:</a:t>
            </a:r>
          </a:p>
          <a:p>
            <a:pPr algn="l">
              <a:lnSpc>
                <a:spcPct val="200000"/>
              </a:lnSpc>
            </a:pPr>
            <a:r>
              <a:rPr lang="en-US" sz="1600" dirty="0"/>
              <a:t>1- </a:t>
            </a:r>
            <a:r>
              <a:rPr lang="en-US" sz="1600" dirty="0" smtClean="0"/>
              <a:t>Long </a:t>
            </a:r>
            <a:r>
              <a:rPr lang="en-US" sz="1600" dirty="0"/>
              <a:t>segmented </a:t>
            </a:r>
            <a:r>
              <a:rPr lang="en-US" sz="1600" dirty="0" smtClean="0"/>
              <a:t>worms.</a:t>
            </a:r>
          </a:p>
          <a:p>
            <a:pPr algn="l">
              <a:lnSpc>
                <a:spcPct val="200000"/>
              </a:lnSpc>
            </a:pPr>
            <a:r>
              <a:rPr lang="en-US" sz="1600" dirty="0" smtClean="0"/>
              <a:t>2- Same morphology: head (</a:t>
            </a:r>
            <a:r>
              <a:rPr lang="en-US" sz="1600" dirty="0" err="1" smtClean="0"/>
              <a:t>scolex</a:t>
            </a:r>
            <a:r>
              <a:rPr lang="en-US" sz="1600" dirty="0" smtClean="0"/>
              <a:t>) with or without hooks, have suckers for attachment.</a:t>
            </a:r>
          </a:p>
          <a:p>
            <a:pPr algn="l">
              <a:lnSpc>
                <a:spcPct val="200000"/>
              </a:lnSpc>
            </a:pPr>
            <a:r>
              <a:rPr lang="en-US" sz="1600" dirty="0" smtClean="0"/>
              <a:t>short neck.</a:t>
            </a:r>
          </a:p>
          <a:p>
            <a:pPr algn="l">
              <a:lnSpc>
                <a:spcPct val="200000"/>
              </a:lnSpc>
            </a:pPr>
            <a:r>
              <a:rPr lang="en-US" sz="1600" dirty="0" smtClean="0"/>
              <a:t>segmented body (</a:t>
            </a:r>
            <a:r>
              <a:rPr lang="en-US" sz="1600" dirty="0" err="1" smtClean="0"/>
              <a:t>proglottid</a:t>
            </a:r>
            <a:r>
              <a:rPr lang="en-US" sz="1600" dirty="0" smtClean="0"/>
              <a:t>): (immature-mature-gravid segments).</a:t>
            </a:r>
          </a:p>
          <a:p>
            <a:pPr algn="l">
              <a:lnSpc>
                <a:spcPct val="200000"/>
              </a:lnSpc>
            </a:pPr>
            <a:r>
              <a:rPr lang="en-US" sz="1600" dirty="0" smtClean="0"/>
              <a:t>3- Both sexes are in the same body.</a:t>
            </a:r>
          </a:p>
          <a:p>
            <a:pPr algn="l">
              <a:lnSpc>
                <a:spcPct val="200000"/>
              </a:lnSpc>
            </a:pPr>
            <a:r>
              <a:rPr lang="en-US" sz="1600" dirty="0" smtClean="0"/>
              <a:t>4- All found in the small intestine.</a:t>
            </a:r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Cestodes</a:t>
            </a:r>
            <a:r>
              <a:rPr lang="en-US" dirty="0"/>
              <a:t> (Tapeworms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/>
              <a:t>Abdominal pain, diarrhea, anorexia, headache</a:t>
            </a:r>
            <a:r>
              <a:rPr lang="en-US" sz="1800" dirty="0" smtClean="0"/>
              <a:t>.</a:t>
            </a:r>
          </a:p>
          <a:p>
            <a:pPr algn="l"/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dirty="0"/>
              <a:t>stool examination: </a:t>
            </a:r>
            <a:r>
              <a:rPr lang="en-US" sz="1800" dirty="0" smtClean="0"/>
              <a:t>eggs.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and 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/>
              <a:t>Habitat: small </a:t>
            </a:r>
            <a:r>
              <a:rPr lang="en-US" sz="1600" dirty="0" smtClean="0"/>
              <a:t>intestine.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Epidemiology: World wide - particularly frequent in Scandinavia and northern Canada where raw  freshwater fish are consumed. </a:t>
            </a:r>
            <a:endParaRPr lang="en-US" sz="1600" dirty="0" smtClean="0"/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Human is the definitive </a:t>
            </a:r>
            <a:r>
              <a:rPr lang="en-US" sz="1600" dirty="0" smtClean="0"/>
              <a:t>host.</a:t>
            </a:r>
          </a:p>
          <a:p>
            <a:pPr algn="l"/>
            <a:r>
              <a:rPr lang="en-US" sz="1600" dirty="0" smtClean="0"/>
              <a:t>Cyclops </a:t>
            </a:r>
            <a:r>
              <a:rPr lang="en-US" sz="1600" dirty="0"/>
              <a:t>are the </a:t>
            </a:r>
            <a:r>
              <a:rPr lang="en-US" sz="1600" dirty="0" smtClean="0"/>
              <a:t>first </a:t>
            </a:r>
            <a:r>
              <a:rPr lang="en-US" sz="1600" dirty="0"/>
              <a:t>intermediate </a:t>
            </a:r>
            <a:r>
              <a:rPr lang="en-US" sz="1600" dirty="0" smtClean="0"/>
              <a:t>host.</a:t>
            </a:r>
            <a:endParaRPr lang="en-US" sz="1600" dirty="0"/>
          </a:p>
          <a:p>
            <a:pPr algn="l"/>
            <a:r>
              <a:rPr lang="en-US" sz="1600" dirty="0" smtClean="0"/>
              <a:t>Fish </a:t>
            </a:r>
            <a:r>
              <a:rPr lang="en-US" sz="1600" dirty="0"/>
              <a:t>is the second intermediate </a:t>
            </a:r>
            <a:r>
              <a:rPr lang="en-US" sz="1600" dirty="0" smtClean="0"/>
              <a:t>host.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Infective stage: </a:t>
            </a:r>
            <a:r>
              <a:rPr lang="en-US" sz="1600" dirty="0" err="1" smtClean="0"/>
              <a:t>plerocercoid</a:t>
            </a:r>
            <a:r>
              <a:rPr lang="en-US" sz="1600" dirty="0" smtClean="0"/>
              <a:t>.</a:t>
            </a:r>
            <a:endParaRPr lang="en-US" sz="1600" dirty="0"/>
          </a:p>
          <a:p>
            <a:pPr algn="l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Diphyllobotrium</a:t>
            </a:r>
            <a:r>
              <a:rPr lang="en-US" dirty="0"/>
              <a:t> </a:t>
            </a:r>
            <a:r>
              <a:rPr lang="en-US" dirty="0" err="1"/>
              <a:t>latum</a:t>
            </a:r>
            <a:r>
              <a:rPr lang="en-US" dirty="0"/>
              <a:t> (fish tapeworm)</a:t>
            </a:r>
          </a:p>
        </p:txBody>
      </p:sp>
    </p:spTree>
    <p:extLst>
      <p:ext uri="{BB962C8B-B14F-4D97-AF65-F5344CB8AC3E}">
        <p14:creationId xmlns:p14="http://schemas.microsoft.com/office/powerpoint/2010/main" val="2732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20888"/>
            <a:ext cx="5181600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3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/>
              <a:t>Adult: 10 meters long (3000-4000) segments. Consists of head, immature segments, mature segments and gravid segments.</a:t>
            </a:r>
          </a:p>
          <a:p>
            <a:pPr algn="l"/>
            <a:r>
              <a:rPr lang="en-US" dirty="0"/>
              <a:t>Head: elongated, spoon shape, having two </a:t>
            </a:r>
            <a:r>
              <a:rPr lang="en-US" dirty="0" err="1"/>
              <a:t>bothria</a:t>
            </a:r>
            <a:r>
              <a:rPr lang="en-US" dirty="0"/>
              <a:t> (grooves)</a:t>
            </a:r>
          </a:p>
          <a:p>
            <a:pPr algn="l"/>
            <a:r>
              <a:rPr lang="en-US" dirty="0"/>
              <a:t>Segments: mature and gravid segments have nearly the same morphology. The testes are present in the lateral fields, while the uterus, ovary, </a:t>
            </a:r>
            <a:r>
              <a:rPr lang="en-US" dirty="0" err="1"/>
              <a:t>commongenital</a:t>
            </a:r>
            <a:r>
              <a:rPr lang="en-US" dirty="0"/>
              <a:t> pore are in the center.</a:t>
            </a:r>
          </a:p>
          <a:p>
            <a:pPr algn="l"/>
            <a:r>
              <a:rPr lang="en-US" dirty="0"/>
              <a:t>Egg: oval, </a:t>
            </a:r>
            <a:r>
              <a:rPr lang="en-US" dirty="0" err="1"/>
              <a:t>operculated</a:t>
            </a:r>
            <a:r>
              <a:rPr lang="en-US" dirty="0"/>
              <a:t>, yellowish, immature, 50-70 </a:t>
            </a:r>
            <a:r>
              <a:rPr lang="en-US" dirty="0" smtClean="0"/>
              <a:t>µm.</a:t>
            </a:r>
          </a:p>
          <a:p>
            <a:pPr algn="l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4495800"/>
            <a:ext cx="24384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488873"/>
            <a:ext cx="1809750" cy="153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2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-</a:t>
            </a:r>
            <a:r>
              <a:rPr lang="en-US" sz="1800" dirty="0" smtClean="0"/>
              <a:t>Diarrhea</a:t>
            </a:r>
            <a:r>
              <a:rPr lang="en-US" sz="1800" dirty="0"/>
              <a:t>, abdominal pain</a:t>
            </a:r>
          </a:p>
          <a:p>
            <a:pPr algn="l"/>
            <a:r>
              <a:rPr lang="en-US" sz="1800" dirty="0" smtClean="0"/>
              <a:t>-Pernicious </a:t>
            </a:r>
            <a:r>
              <a:rPr lang="en-US" sz="1800" dirty="0" err="1"/>
              <a:t>anaemia</a:t>
            </a:r>
            <a:r>
              <a:rPr lang="en-US" sz="1800" dirty="0"/>
              <a:t> as this worm ingest vitamin B12 leading to its deficiency </a:t>
            </a:r>
          </a:p>
          <a:p>
            <a:pPr algn="l"/>
            <a:r>
              <a:rPr lang="en-US" sz="1800" dirty="0" smtClean="0"/>
              <a:t>-Sometimes </a:t>
            </a:r>
            <a:r>
              <a:rPr lang="en-US" sz="1800" dirty="0"/>
              <a:t>complications occur in the form of intestinal obstruction</a:t>
            </a:r>
            <a:r>
              <a:rPr lang="en-US" sz="1800" dirty="0" smtClean="0"/>
              <a:t>.</a:t>
            </a:r>
          </a:p>
          <a:p>
            <a:pPr algn="l"/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dirty="0"/>
              <a:t>Stool examination for eggs (typical) and segments. </a:t>
            </a:r>
            <a:endParaRPr lang="en-US" sz="1800" dirty="0" smtClean="0"/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Prevention: </a:t>
            </a:r>
          </a:p>
          <a:p>
            <a:pPr algn="l"/>
            <a:r>
              <a:rPr lang="en-US" sz="1800" dirty="0"/>
              <a:t>Freezing at -18oC for 24-48 </a:t>
            </a:r>
            <a:r>
              <a:rPr lang="en-US" sz="1800" dirty="0" err="1"/>
              <a:t>hrs</a:t>
            </a:r>
            <a:r>
              <a:rPr lang="en-US" sz="1800" dirty="0"/>
              <a:t> to kill the </a:t>
            </a:r>
            <a:r>
              <a:rPr lang="en-US" sz="1800" dirty="0" err="1"/>
              <a:t>plerocercoid</a:t>
            </a:r>
            <a:r>
              <a:rPr lang="en-US" sz="1800" dirty="0"/>
              <a:t> </a:t>
            </a:r>
          </a:p>
          <a:p>
            <a:pPr algn="l"/>
            <a:r>
              <a:rPr lang="en-US" sz="1800" dirty="0"/>
              <a:t> Cooking fish. </a:t>
            </a:r>
          </a:p>
          <a:p>
            <a:pPr algn="l"/>
            <a:r>
              <a:rPr lang="en-US" sz="1800" dirty="0"/>
              <a:t>Sewage treatment.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</a:t>
            </a:r>
            <a:r>
              <a:rPr lang="en-US" dirty="0" smtClean="0"/>
              <a:t>and Diagnosis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8229600" cy="4075176"/>
          </a:xfrm>
        </p:spPr>
        <p:txBody>
          <a:bodyPr>
            <a:normAutofit/>
          </a:bodyPr>
          <a:lstStyle/>
          <a:p>
            <a:pPr algn="l"/>
            <a:r>
              <a:rPr lang="en-US" sz="1600" dirty="0"/>
              <a:t>Habitat: small </a:t>
            </a:r>
            <a:r>
              <a:rPr lang="en-US" sz="1600" dirty="0" smtClean="0"/>
              <a:t>intestine.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/>
              <a:t>Epidemiology: Most common tapeworm found world wide. Acquired from eating uncooked beef</a:t>
            </a:r>
            <a:r>
              <a:rPr lang="en-US" sz="1600" dirty="0" smtClean="0"/>
              <a:t>. </a:t>
            </a:r>
            <a:r>
              <a:rPr lang="en-US" sz="1600" dirty="0"/>
              <a:t>Very common in Lebanon and Ethiopia</a:t>
            </a:r>
            <a:r>
              <a:rPr lang="en-US" sz="1600" dirty="0" smtClean="0"/>
              <a:t>.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Human is the definitive host.</a:t>
            </a:r>
          </a:p>
          <a:p>
            <a:pPr algn="l"/>
            <a:r>
              <a:rPr lang="en-US" sz="1600" dirty="0" smtClean="0"/>
              <a:t>Cattles are </a:t>
            </a:r>
            <a:r>
              <a:rPr lang="en-US" sz="1600" dirty="0"/>
              <a:t>the </a:t>
            </a:r>
            <a:r>
              <a:rPr lang="en-US" sz="1600" dirty="0" smtClean="0"/>
              <a:t>intermediate </a:t>
            </a:r>
            <a:r>
              <a:rPr lang="en-US" sz="1600" dirty="0"/>
              <a:t>host.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Infective stage: </a:t>
            </a:r>
            <a:r>
              <a:rPr lang="en-US" sz="1600" dirty="0" err="1"/>
              <a:t>cysticercous</a:t>
            </a:r>
            <a:r>
              <a:rPr lang="en-US" sz="1600" dirty="0"/>
              <a:t> </a:t>
            </a:r>
            <a:r>
              <a:rPr lang="en-US" sz="1600" dirty="0" err="1" smtClean="0"/>
              <a:t>bovis</a:t>
            </a:r>
            <a:r>
              <a:rPr lang="en-US" sz="1600" dirty="0" smtClean="0"/>
              <a:t>.</a:t>
            </a:r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Taenia</a:t>
            </a:r>
            <a:r>
              <a:rPr lang="en-US" dirty="0"/>
              <a:t> </a:t>
            </a:r>
            <a:r>
              <a:rPr lang="en-US" dirty="0" err="1"/>
              <a:t>saginata</a:t>
            </a:r>
            <a:r>
              <a:rPr lang="en-US" dirty="0"/>
              <a:t> (Beef tapeworm)</a:t>
            </a:r>
          </a:p>
        </p:txBody>
      </p:sp>
    </p:spTree>
    <p:extLst>
      <p:ext uri="{BB962C8B-B14F-4D97-AF65-F5344CB8AC3E}">
        <p14:creationId xmlns:p14="http://schemas.microsoft.com/office/powerpoint/2010/main" val="7203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sz="1600" dirty="0"/>
              <a:t>Adult: 5 meters long. Consists of head, immature segments, mature segments and gravid segments.</a:t>
            </a:r>
          </a:p>
          <a:p>
            <a:pPr algn="l"/>
            <a:r>
              <a:rPr lang="en-US" sz="1600" dirty="0"/>
              <a:t>Head: has no hooks, has 4 suckers.</a:t>
            </a:r>
          </a:p>
          <a:p>
            <a:pPr algn="l"/>
            <a:r>
              <a:rPr lang="en-US" sz="1600" dirty="0"/>
              <a:t>Segments: </a:t>
            </a:r>
          </a:p>
          <a:p>
            <a:pPr algn="l"/>
            <a:r>
              <a:rPr lang="en-US" sz="1600" dirty="0"/>
              <a:t>Mature segment: The testes are present in the lateral fields, while the </a:t>
            </a:r>
            <a:r>
              <a:rPr lang="en-US" sz="1600" dirty="0" err="1"/>
              <a:t>bilobed</a:t>
            </a:r>
            <a:r>
              <a:rPr lang="en-US" sz="1600" dirty="0"/>
              <a:t> ovary is in the center.</a:t>
            </a:r>
          </a:p>
          <a:p>
            <a:pPr algn="l"/>
            <a:r>
              <a:rPr lang="en-US" sz="1600" dirty="0"/>
              <a:t>Gravid segment: elongated segment, having uterus with lateral branches (more than 14) to accommodate eggs.</a:t>
            </a:r>
          </a:p>
          <a:p>
            <a:pPr algn="l"/>
            <a:r>
              <a:rPr lang="en-US" sz="1600" dirty="0"/>
              <a:t>Egg: mature, spherical, 40 µm, brownish in </a:t>
            </a:r>
            <a:r>
              <a:rPr lang="en-US" sz="1600" dirty="0" err="1"/>
              <a:t>colour</a:t>
            </a:r>
            <a:r>
              <a:rPr lang="en-US" sz="1600" dirty="0"/>
              <a:t>, having embryo with six hooks, with thick striated wall. 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15240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53000"/>
            <a:ext cx="15240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00600"/>
            <a:ext cx="11620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7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/>
              <a:t>Abdominal pain, diarrhea, loss of body weight, indigestion. Sometimes complication occurs in the form of intestinal obstruction</a:t>
            </a:r>
            <a:r>
              <a:rPr lang="en-US" sz="1800" dirty="0" smtClean="0"/>
              <a:t>.</a:t>
            </a:r>
          </a:p>
          <a:p>
            <a:pPr algn="l"/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dirty="0"/>
              <a:t>Stool examination for eggs or segments</a:t>
            </a:r>
            <a:r>
              <a:rPr lang="en-US" sz="1800" dirty="0" smtClean="0"/>
              <a:t>.</a:t>
            </a:r>
          </a:p>
          <a:p>
            <a:pPr algn="l"/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dirty="0"/>
              <a:t>Prevention: </a:t>
            </a:r>
          </a:p>
          <a:p>
            <a:pPr algn="l"/>
            <a:r>
              <a:rPr lang="en-US" sz="1800" dirty="0"/>
              <a:t>Good cooking of meat</a:t>
            </a:r>
          </a:p>
          <a:p>
            <a:pPr algn="l"/>
            <a:r>
              <a:rPr lang="en-US" sz="1800" dirty="0"/>
              <a:t> Freeze of meat at -18oC for five days</a:t>
            </a:r>
          </a:p>
          <a:p>
            <a:pPr algn="l"/>
            <a:r>
              <a:rPr lang="en-US" sz="1800" dirty="0"/>
              <a:t>Sewage treatment</a:t>
            </a:r>
          </a:p>
          <a:p>
            <a:pPr algn="l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and Diagnosis </a:t>
            </a:r>
          </a:p>
        </p:txBody>
      </p:sp>
    </p:spTree>
    <p:extLst>
      <p:ext uri="{BB962C8B-B14F-4D97-AF65-F5344CB8AC3E}">
        <p14:creationId xmlns:p14="http://schemas.microsoft.com/office/powerpoint/2010/main" val="4801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149</TotalTime>
  <Words>1009</Words>
  <Application>Microsoft Office PowerPoint</Application>
  <PresentationFormat>On-screen Show (4:3)</PresentationFormat>
  <Paragraphs>152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BlackTie</vt:lpstr>
      <vt:lpstr>Cestodes</vt:lpstr>
      <vt:lpstr>Cestodes (Tapeworms)</vt:lpstr>
      <vt:lpstr>Diphyllobotrium latum (fish tapeworm)</vt:lpstr>
      <vt:lpstr>Life cycle</vt:lpstr>
      <vt:lpstr>morphology</vt:lpstr>
      <vt:lpstr>Clinical and Diagnosis   </vt:lpstr>
      <vt:lpstr>Taenia saginata (Beef tapeworm)</vt:lpstr>
      <vt:lpstr>Morphology</vt:lpstr>
      <vt:lpstr>Clinical and Diagnosis </vt:lpstr>
      <vt:lpstr>Taenia solium (pork tapeworm)</vt:lpstr>
      <vt:lpstr>Morphology </vt:lpstr>
      <vt:lpstr>Clinical and diagnosis</vt:lpstr>
      <vt:lpstr>Taenia solium (cysticercosis)  </vt:lpstr>
      <vt:lpstr>PowerPoint Presentation</vt:lpstr>
      <vt:lpstr>Echinococcus granulosis: (Hydatid disease)</vt:lpstr>
      <vt:lpstr>Morphology</vt:lpstr>
      <vt:lpstr>Clinical and diagnosis</vt:lpstr>
      <vt:lpstr> Hymenolepis nana</vt:lpstr>
      <vt:lpstr>morphology</vt:lpstr>
      <vt:lpstr>Clinical and diagnosis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Cestodes</dc:title>
  <dc:creator>user</dc:creator>
  <cp:lastModifiedBy>user</cp:lastModifiedBy>
  <cp:revision>8</cp:revision>
  <dcterms:created xsi:type="dcterms:W3CDTF">2015-05-03T04:19:58Z</dcterms:created>
  <dcterms:modified xsi:type="dcterms:W3CDTF">2015-05-03T06:53:48Z</dcterms:modified>
</cp:coreProperties>
</file>