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tiff" ContentType="image/tif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56" r:id="rId3"/>
    <p:sldId id="332" r:id="rId4"/>
    <p:sldId id="333" r:id="rId5"/>
    <p:sldId id="334" r:id="rId6"/>
    <p:sldId id="336" r:id="rId7"/>
    <p:sldId id="337" r:id="rId8"/>
    <p:sldId id="338" r:id="rId9"/>
    <p:sldId id="339" r:id="rId10"/>
    <p:sldId id="303" r:id="rId11"/>
    <p:sldId id="304" r:id="rId12"/>
    <p:sldId id="305" r:id="rId13"/>
    <p:sldId id="306" r:id="rId14"/>
    <p:sldId id="307" r:id="rId15"/>
    <p:sldId id="308" r:id="rId16"/>
    <p:sldId id="309"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2473" autoAdjust="0"/>
  </p:normalViewPr>
  <p:slideViewPr>
    <p:cSldViewPr>
      <p:cViewPr>
        <p:scale>
          <a:sx n="78" d="100"/>
          <a:sy n="78" d="100"/>
        </p:scale>
        <p:origin x="-1116"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FA4D35-D76D-4A38-B167-F0DDD6B3C972}" type="datetimeFigureOut">
              <a:rPr lang="en-US" smtClean="0"/>
              <a:pPr/>
              <a:t>9/17/2016</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A81116-9A4A-4831-AFC8-D3249133A779}" type="slidenum">
              <a:rPr lang="en-US" smtClean="0"/>
              <a:pPr/>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0789A07-5B56-4017-90BE-69A67322F8A6}" type="slidenum">
              <a:rPr lang="ar-SA">
                <a:solidFill>
                  <a:prstClr val="black"/>
                </a:solidFill>
              </a:rPr>
              <a:pPr/>
              <a:t>12</a:t>
            </a:fld>
            <a:endParaRPr lang="en-US">
              <a:solidFill>
                <a:prstClr val="black"/>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8E13522-11CA-4B3A-82F2-7C24291B4C63}" type="slidenum">
              <a:rPr lang="ar-SA">
                <a:solidFill>
                  <a:prstClr val="black"/>
                </a:solidFill>
              </a:rPr>
              <a:pPr/>
              <a:t>18</a:t>
            </a:fld>
            <a:endParaRPr lang="en-US">
              <a:solidFill>
                <a:prstClr val="black"/>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4155F4A-2041-4D21-9E8C-C5CBF5127698}" type="slidenum">
              <a:rPr lang="ar-SA">
                <a:solidFill>
                  <a:prstClr val="black"/>
                </a:solidFill>
              </a:rPr>
              <a:pPr/>
              <a:t>19</a:t>
            </a:fld>
            <a:endParaRPr lang="en-US">
              <a:solidFill>
                <a:prstClr val="black"/>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2ECB074-3675-411F-AC21-554925668BB4}" type="slidenum">
              <a:rPr lang="ar-SA">
                <a:solidFill>
                  <a:prstClr val="black"/>
                </a:solidFill>
              </a:rPr>
              <a:pPr/>
              <a:t>20</a:t>
            </a:fld>
            <a:endParaRPr lang="en-US">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62CE1A6-E488-4FBA-9955-80505FD712FB}" type="slidenum">
              <a:rPr lang="ar-SA">
                <a:solidFill>
                  <a:prstClr val="black"/>
                </a:solidFill>
              </a:rPr>
              <a:pPr/>
              <a:t>23</a:t>
            </a:fld>
            <a:endParaRPr lang="en-US">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4965CB2-1708-4F6A-AFC1-B9659D55C20D}" type="slidenum">
              <a:rPr lang="ar-SA">
                <a:solidFill>
                  <a:prstClr val="black"/>
                </a:solidFill>
              </a:rPr>
              <a:pPr/>
              <a:t>27</a:t>
            </a:fld>
            <a:endParaRPr lang="en-US">
              <a:solidFill>
                <a:prstClr val="black"/>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24DF606-077D-4601-8C3F-2E97A9F32841}" type="slidenum">
              <a:rPr lang="ar-SA">
                <a:solidFill>
                  <a:prstClr val="black"/>
                </a:solidFill>
              </a:rPr>
              <a:pPr/>
              <a:t>30</a:t>
            </a:fld>
            <a:endParaRPr lang="en-US">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p:txBody>
          <a:bodyPr/>
          <a:lstStyle/>
          <a:p>
            <a:fld id="{98462080-DFCE-4C87-866F-DC92BAB3B22C}" type="datetimeFigureOut">
              <a:rPr lang="en-US" smtClean="0"/>
              <a:pPr/>
              <a:t>9/17/2016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7644279-6295-48E4-9E29-21041E25BDB3}"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98462080-DFCE-4C87-866F-DC92BAB3B22C}" type="datetimeFigureOut">
              <a:rPr lang="en-US" smtClean="0"/>
              <a:pPr/>
              <a:t>9/17/2016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7644279-6295-48E4-9E29-21041E25BDB3}"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98462080-DFCE-4C87-866F-DC92BAB3B22C}" type="datetimeFigureOut">
              <a:rPr lang="en-US" smtClean="0"/>
              <a:pPr/>
              <a:t>9/17/2016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7644279-6295-48E4-9E29-21041E25BDB3}"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w="12700">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endParaRPr>
          </a:p>
        </p:txBody>
      </p:sp>
      <p:grpSp>
        <p:nvGrpSpPr>
          <p:cNvPr id="2"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p:spPr>
          <p:txBody>
            <a:bodyPr rot="10800000" wrap="none" anchor="ctr"/>
            <a:lstStyle/>
            <a:p>
              <a:pPr algn="ctr" fontAlgn="base">
                <a:spcBef>
                  <a:spcPct val="0"/>
                </a:spcBef>
                <a:spcAft>
                  <a:spcPct val="0"/>
                </a:spcAft>
                <a:defRPr/>
              </a:pPr>
              <a:endParaRPr lang="en-US" sz="2400">
                <a:solidFill>
                  <a:srgbClr val="000000"/>
                </a:solidFill>
              </a:endParaRPr>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p:spPr>
          <p:txBody>
            <a:bodyPr wrap="none" anchor="ctr"/>
            <a:lstStyle/>
            <a:p>
              <a:pPr algn="ctr" fontAlgn="base">
                <a:spcBef>
                  <a:spcPct val="0"/>
                </a:spcBef>
                <a:spcAft>
                  <a:spcPct val="0"/>
                </a:spcAft>
                <a:defRPr/>
              </a:pPr>
              <a:endParaRPr lang="en-US" sz="2400">
                <a:solidFill>
                  <a:srgbClr val="000000"/>
                </a:solidFill>
              </a:endParaRPr>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p:spPr>
          <p:txBody>
            <a:bodyPr rot="10800000" wrap="none" anchor="ctr"/>
            <a:lstStyle/>
            <a:p>
              <a:pPr algn="ctr" fontAlgn="base">
                <a:spcBef>
                  <a:spcPct val="0"/>
                </a:spcBef>
                <a:spcAft>
                  <a:spcPct val="0"/>
                </a:spcAft>
                <a:defRPr/>
              </a:pPr>
              <a:endParaRPr lang="en-US" sz="2400">
                <a:solidFill>
                  <a:srgbClr val="000000"/>
                </a:solidFill>
              </a:endParaRPr>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p:spPr>
          <p:txBody>
            <a:bodyPr wrap="none" anchor="ctr"/>
            <a:lstStyle/>
            <a:p>
              <a:pPr algn="ctr" fontAlgn="base">
                <a:spcBef>
                  <a:spcPct val="0"/>
                </a:spcBef>
                <a:spcAft>
                  <a:spcPct val="0"/>
                </a:spcAft>
                <a:defRPr/>
              </a:pPr>
              <a:endParaRPr lang="en-US" sz="2400">
                <a:solidFill>
                  <a:srgbClr val="000000"/>
                </a:solidFill>
              </a:endParaRPr>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ffectLst/>
          </p:spPr>
          <p:txBody>
            <a:bodyPr/>
            <a:lstStyle/>
            <a:p>
              <a:pPr algn="r" rtl="1" fontAlgn="base">
                <a:spcBef>
                  <a:spcPct val="0"/>
                </a:spcBef>
                <a:spcAft>
                  <a:spcPct val="0"/>
                </a:spcAft>
                <a:defRPr/>
              </a:pPr>
              <a:endParaRPr lang="ar-SA">
                <a:solidFill>
                  <a:srgbClr val="000000"/>
                </a:solidFill>
              </a:endParaRPr>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p:spPr>
          <p:txBody>
            <a:bodyPr wrap="none" anchor="ctr"/>
            <a:lstStyle/>
            <a:p>
              <a:pPr algn="ctr" fontAlgn="base">
                <a:spcBef>
                  <a:spcPct val="0"/>
                </a:spcBef>
                <a:spcAft>
                  <a:spcPct val="0"/>
                </a:spcAft>
                <a:defRPr/>
              </a:pPr>
              <a:endParaRPr lang="en-US" sz="2400">
                <a:solidFill>
                  <a:srgbClr val="000000"/>
                </a:solidFill>
              </a:endParaRPr>
            </a:p>
          </p:txBody>
        </p:sp>
      </p:grpSp>
      <p:sp>
        <p:nvSpPr>
          <p:cNvPr id="134147" name="Rectangle 3"/>
          <p:cNvSpPr>
            <a:spLocks noGrp="1" noChangeArrowheads="1"/>
          </p:cNvSpPr>
          <p:nvPr>
            <p:ph type="ctrTitle"/>
          </p:nvPr>
        </p:nvSpPr>
        <p:spPr>
          <a:xfrm>
            <a:off x="762000" y="1371600"/>
            <a:ext cx="7696200" cy="2057400"/>
          </a:xfrm>
        </p:spPr>
        <p:txBody>
          <a:bodyPr/>
          <a:lstStyle>
            <a:lvl1pPr>
              <a:defRPr sz="5400"/>
            </a:lvl1pPr>
          </a:lstStyle>
          <a:p>
            <a:r>
              <a:rPr lang="en-US"/>
              <a:t>Click to edit Master title style</a:t>
            </a:r>
          </a:p>
        </p:txBody>
      </p:sp>
      <p:sp>
        <p:nvSpPr>
          <p:cNvPr id="134148"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pitchFamily="34" charset="0"/>
              </a:defRPr>
            </a:lvl1pPr>
          </a:lstStyle>
          <a:p>
            <a:r>
              <a:rPr lang="en-US"/>
              <a:t>Click to edit Master subtitle style</a:t>
            </a:r>
          </a:p>
        </p:txBody>
      </p:sp>
      <p:sp>
        <p:nvSpPr>
          <p:cNvPr id="12" name="Rectangle 5"/>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000000"/>
              </a:solidFill>
            </a:endParaRPr>
          </a:p>
        </p:txBody>
      </p:sp>
      <p:sp>
        <p:nvSpPr>
          <p:cNvPr id="13"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4" name="Rectangle 7"/>
          <p:cNvSpPr>
            <a:spLocks noGrp="1" noChangeArrowheads="1"/>
          </p:cNvSpPr>
          <p:nvPr>
            <p:ph type="sldNum" sz="quarter" idx="12"/>
          </p:nvPr>
        </p:nvSpPr>
        <p:spPr>
          <a:xfrm>
            <a:off x="6553200" y="6248400"/>
            <a:ext cx="2133600" cy="457200"/>
          </a:xfrm>
        </p:spPr>
        <p:txBody>
          <a:bodyPr/>
          <a:lstStyle>
            <a:lvl1pPr>
              <a:defRPr b="1"/>
            </a:lvl1pPr>
          </a:lstStyle>
          <a:p>
            <a:pPr>
              <a:defRPr/>
            </a:pPr>
            <a:fld id="{3B65CCB2-DA9D-484C-8F39-EF55EEF77ED7}" type="slidenum">
              <a:rPr lang="ar-SA">
                <a:solidFill>
                  <a:srgbClr val="000000"/>
                </a:solidFill>
              </a:rPr>
              <a:pPr>
                <a:defRPr/>
              </a:pPr>
              <a:t>‹N°›</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2972E4-1868-4A95-A60B-E08BD6E6C863}" type="slidenum">
              <a:rPr lang="ar-SA">
                <a:solidFill>
                  <a:srgbClr val="000000"/>
                </a:solidFill>
              </a:rPr>
              <a:pPr>
                <a:defRPr/>
              </a:pPr>
              <a:t>‹N°›</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C4F7F7-1C52-4773-939D-27A9F9B41FA5}" type="slidenum">
              <a:rPr lang="ar-SA">
                <a:solidFill>
                  <a:srgbClr val="000000"/>
                </a:solidFill>
              </a:rPr>
              <a:pPr>
                <a:defRPr/>
              </a:pPr>
              <a:t>‹N°›</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9BA1B2-362E-4E8D-9D3B-22862F67BEC4}" type="slidenum">
              <a:rPr lang="ar-SA">
                <a:solidFill>
                  <a:srgbClr val="000000"/>
                </a:solidFill>
              </a:rPr>
              <a:pPr>
                <a:defRPr/>
              </a:pPr>
              <a:t>‹N°›</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5157F3D-25BB-4A99-91D7-7C548BAC38BB}" type="slidenum">
              <a:rPr lang="ar-SA">
                <a:solidFill>
                  <a:srgbClr val="000000"/>
                </a:solidFill>
              </a:rPr>
              <a:pPr>
                <a:defRPr/>
              </a:pPr>
              <a:t>‹N°›</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74D6574-E7C5-4C9E-B232-95224D3B744E}" type="slidenum">
              <a:rPr lang="ar-SA">
                <a:solidFill>
                  <a:srgbClr val="000000"/>
                </a:solidFill>
              </a:rPr>
              <a:pPr>
                <a:defRPr/>
              </a:pPr>
              <a:t>‹N°›</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30FC71D-0900-4770-883C-DEBA4C9352C3}" type="slidenum">
              <a:rPr lang="ar-SA">
                <a:solidFill>
                  <a:srgbClr val="000000"/>
                </a:solidFill>
              </a:rPr>
              <a:pPr>
                <a:defRPr/>
              </a:pPr>
              <a:t>‹N°›</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667953-A2CE-46FB-9372-169949267425}" type="slidenum">
              <a:rPr lang="ar-SA">
                <a:solidFill>
                  <a:srgbClr val="000000"/>
                </a:solidFill>
              </a:rPr>
              <a:pPr>
                <a:defRPr/>
              </a:pPr>
              <a:t>‹N°›</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98462080-DFCE-4C87-866F-DC92BAB3B22C}" type="datetimeFigureOut">
              <a:rPr lang="en-US" smtClean="0"/>
              <a:pPr/>
              <a:t>9/17/2016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7644279-6295-48E4-9E29-21041E25BDB3}"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F72B52-A790-4F6B-8BD3-5B1E53535F28}" type="slidenum">
              <a:rPr lang="ar-SA">
                <a:solidFill>
                  <a:srgbClr val="000000"/>
                </a:solidFill>
              </a:rPr>
              <a:pPr>
                <a:defRPr/>
              </a:pPr>
              <a:t>‹N°›</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9EC0B0-D35B-4151-BA15-C017E8987A15}" type="slidenum">
              <a:rPr lang="ar-SA">
                <a:solidFill>
                  <a:srgbClr val="000000"/>
                </a:solidFill>
              </a:rPr>
              <a:pPr>
                <a:defRPr/>
              </a:pPr>
              <a:t>‹N°›</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6DF5AE-2D13-44E9-A4CE-3DDB055DAB7A}" type="slidenum">
              <a:rPr lang="ar-SA">
                <a:solidFill>
                  <a:srgbClr val="000000"/>
                </a:solidFill>
              </a:rPr>
              <a:pPr>
                <a:defRPr/>
              </a:pPr>
              <a:t>‹N°›</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ar-SA"/>
          </a:p>
        </p:txBody>
      </p:sp>
      <p:sp>
        <p:nvSpPr>
          <p:cNvPr id="3" name="Table Placeholder 2"/>
          <p:cNvSpPr>
            <a:spLocks noGrp="1"/>
          </p:cNvSpPr>
          <p:nvPr>
            <p:ph type="tbl" idx="1"/>
          </p:nvPr>
        </p:nvSpPr>
        <p:spPr>
          <a:xfrm>
            <a:off x="457200" y="1828800"/>
            <a:ext cx="8229600" cy="4302125"/>
          </a:xfrm>
        </p:spPr>
        <p:txBody>
          <a:bodyPr/>
          <a:lstStyle/>
          <a:p>
            <a:pPr lvl="0"/>
            <a:endParaRPr lang="ar-S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EE28DD-CFD7-4D25-B19A-1323D6AA6104}" type="slidenum">
              <a:rPr lang="ar-SA">
                <a:solidFill>
                  <a:srgbClr val="000000"/>
                </a:solidFill>
              </a:rPr>
              <a:pPr>
                <a:defRPr/>
              </a:pPr>
              <a:t>‹N°›</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D41A73-17B1-4E77-844C-FD5392F01F00}" type="slidenum">
              <a:rPr lang="ar-SA">
                <a:solidFill>
                  <a:srgbClr val="000000"/>
                </a:solidFill>
              </a:rPr>
              <a:pPr>
                <a:defRPr/>
              </a:pPr>
              <a:t>‹N°›</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8462080-DFCE-4C87-866F-DC92BAB3B22C}" type="datetimeFigureOut">
              <a:rPr lang="en-US" smtClean="0"/>
              <a:pPr/>
              <a:t>9/17/2016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7644279-6295-48E4-9E29-21041E25BDB3}"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98462080-DFCE-4C87-866F-DC92BAB3B22C}" type="datetimeFigureOut">
              <a:rPr lang="en-US" smtClean="0"/>
              <a:pPr/>
              <a:t>9/17/2016</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57644279-6295-48E4-9E29-21041E25BDB3}"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98462080-DFCE-4C87-866F-DC92BAB3B22C}" type="datetimeFigureOut">
              <a:rPr lang="en-US" smtClean="0"/>
              <a:pPr/>
              <a:t>9/17/2016</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57644279-6295-48E4-9E29-21041E25BDB3}"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p>
            <a:fld id="{98462080-DFCE-4C87-866F-DC92BAB3B22C}" type="datetimeFigureOut">
              <a:rPr lang="en-US" smtClean="0"/>
              <a:pPr/>
              <a:t>9/17/2016</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57644279-6295-48E4-9E29-21041E25BDB3}"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8462080-DFCE-4C87-866F-DC92BAB3B22C}" type="datetimeFigureOut">
              <a:rPr lang="en-US" smtClean="0"/>
              <a:pPr/>
              <a:t>9/17/2016</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57644279-6295-48E4-9E29-21041E25BDB3}"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8462080-DFCE-4C87-866F-DC92BAB3B22C}" type="datetimeFigureOut">
              <a:rPr lang="en-US" smtClean="0"/>
              <a:pPr/>
              <a:t>9/17/2016</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57644279-6295-48E4-9E29-21041E25BDB3}"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8462080-DFCE-4C87-866F-DC92BAB3B22C}" type="datetimeFigureOut">
              <a:rPr lang="en-US" smtClean="0"/>
              <a:pPr/>
              <a:t>9/17/2016</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57644279-6295-48E4-9E29-21041E25BDB3}"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462080-DFCE-4C87-866F-DC92BAB3B22C}" type="datetimeFigureOut">
              <a:rPr lang="en-US" smtClean="0"/>
              <a:pPr/>
              <a:t>9/17/2016</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44279-6295-48E4-9E29-21041E25BDB3}"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828800"/>
            <a:ext cx="8229600" cy="4302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24"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133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133126"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latin typeface="Arial" pitchFamily="34" charset="0"/>
                <a:cs typeface="Arial" pitchFamily="34" charset="0"/>
              </a:defRPr>
            </a:lvl1pPr>
          </a:lstStyle>
          <a:p>
            <a:pPr algn="r" fontAlgn="base">
              <a:spcBef>
                <a:spcPct val="0"/>
              </a:spcBef>
              <a:spcAft>
                <a:spcPct val="0"/>
              </a:spcAft>
              <a:defRPr/>
            </a:pPr>
            <a:fld id="{3C6B98F3-1F8C-42E3-8320-54B4CE52DA25}" type="slidenum">
              <a:rPr lang="ar-SA">
                <a:solidFill>
                  <a:srgbClr val="000000"/>
                </a:solidFill>
              </a:rPr>
              <a:pPr algn="r" fontAlgn="base">
                <a:spcBef>
                  <a:spcPct val="0"/>
                </a:spcBef>
                <a:spcAft>
                  <a:spcPct val="0"/>
                </a:spcAft>
                <a:defRPr/>
              </a:pPr>
              <a:t>‹N°›</a:t>
            </a:fld>
            <a:endParaRPr lang="en-US">
              <a:solidFill>
                <a:srgbClr val="000000"/>
              </a:solidFill>
            </a:endParaRPr>
          </a:p>
        </p:txBody>
      </p:sp>
      <p:grpSp>
        <p:nvGrpSpPr>
          <p:cNvPr id="2" name="Group 7"/>
          <p:cNvGrpSpPr>
            <a:grpSpLocks/>
          </p:cNvGrpSpPr>
          <p:nvPr/>
        </p:nvGrpSpPr>
        <p:grpSpPr bwMode="auto">
          <a:xfrm>
            <a:off x="279400" y="152400"/>
            <a:ext cx="8686800" cy="1600200"/>
            <a:chOff x="176" y="96"/>
            <a:chExt cx="5472" cy="1008"/>
          </a:xfrm>
        </p:grpSpPr>
        <p:sp>
          <p:nvSpPr>
            <p:cNvPr id="133128"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pPr algn="r" rtl="1" fontAlgn="base">
                <a:spcBef>
                  <a:spcPct val="0"/>
                </a:spcBef>
                <a:spcAft>
                  <a:spcPct val="0"/>
                </a:spcAft>
                <a:defRPr/>
              </a:pPr>
              <a:endParaRPr lang="ar-SA">
                <a:solidFill>
                  <a:srgbClr val="000000"/>
                </a:solidFill>
              </a:endParaRPr>
            </a:p>
          </p:txBody>
        </p:sp>
        <p:sp>
          <p:nvSpPr>
            <p:cNvPr id="133129"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p:spPr>
          <p:txBody>
            <a:bodyPr wrap="none" anchor="ctr"/>
            <a:lstStyle/>
            <a:p>
              <a:pPr algn="ctr" fontAlgn="base">
                <a:spcBef>
                  <a:spcPct val="0"/>
                </a:spcBef>
                <a:spcAft>
                  <a:spcPct val="0"/>
                </a:spcAft>
                <a:defRPr/>
              </a:pPr>
              <a:endParaRPr lang="en-US" sz="2400">
                <a:solidFill>
                  <a:srgbClr val="000000"/>
                </a:solidFill>
              </a:endParaRPr>
            </a:p>
          </p:txBody>
        </p:sp>
        <p:sp>
          <p:nvSpPr>
            <p:cNvPr id="133130"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p:spPr>
          <p:txBody>
            <a:bodyPr wrap="none" anchor="ctr"/>
            <a:lstStyle/>
            <a:p>
              <a:pPr algn="ctr" fontAlgn="base">
                <a:spcBef>
                  <a:spcPct val="0"/>
                </a:spcBef>
                <a:spcAft>
                  <a:spcPct val="0"/>
                </a:spcAft>
                <a:defRPr/>
              </a:pPr>
              <a:endParaRPr lang="en-US" sz="2400">
                <a:solidFill>
                  <a:srgbClr val="000000"/>
                </a:solidFill>
              </a:endParaRPr>
            </a:p>
          </p:txBody>
        </p:sp>
        <p:sp>
          <p:nvSpPr>
            <p:cNvPr id="133131"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p:spPr>
          <p:txBody>
            <a:bodyPr wrap="none" anchor="ctr"/>
            <a:lstStyle/>
            <a:p>
              <a:pPr algn="ctr" fontAlgn="base">
                <a:spcBef>
                  <a:spcPct val="0"/>
                </a:spcBef>
                <a:spcAft>
                  <a:spcPct val="0"/>
                </a:spcAft>
                <a:defRPr/>
              </a:pPr>
              <a:endParaRPr lang="en-US" sz="2400">
                <a:solidFill>
                  <a:srgbClr val="000000"/>
                </a:solidFill>
              </a:endParaRPr>
            </a:p>
          </p:txBody>
        </p:sp>
        <p:sp>
          <p:nvSpPr>
            <p:cNvPr id="133132"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p:spPr>
          <p:txBody>
            <a:bodyPr wrap="none" anchor="ctr"/>
            <a:lstStyle/>
            <a:p>
              <a:pPr algn="ctr" fontAlgn="base">
                <a:spcBef>
                  <a:spcPct val="0"/>
                </a:spcBef>
                <a:spcAft>
                  <a:spcPct val="0"/>
                </a:spcAft>
                <a:defRPr/>
              </a:pPr>
              <a:endParaRPr lang="en-US" sz="240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l" rtl="1" eaLnBrk="0" fontAlgn="base" hangingPunct="0">
        <a:spcBef>
          <a:spcPct val="0"/>
        </a:spcBef>
        <a:spcAft>
          <a:spcPct val="0"/>
        </a:spcAft>
        <a:defRPr sz="4400">
          <a:solidFill>
            <a:schemeClr val="tx2"/>
          </a:solidFill>
          <a:latin typeface="+mj-lt"/>
          <a:ea typeface="+mj-ea"/>
          <a:cs typeface="+mj-cs"/>
        </a:defRPr>
      </a:lvl1pPr>
      <a:lvl2pPr algn="l" rtl="1" eaLnBrk="0" fontAlgn="base" hangingPunct="0">
        <a:spcBef>
          <a:spcPct val="0"/>
        </a:spcBef>
        <a:spcAft>
          <a:spcPct val="0"/>
        </a:spcAft>
        <a:defRPr sz="4400">
          <a:solidFill>
            <a:schemeClr val="tx2"/>
          </a:solidFill>
          <a:latin typeface="Times New Roman" pitchFamily="18" charset="0"/>
          <a:cs typeface="Arial" pitchFamily="34" charset="0"/>
        </a:defRPr>
      </a:lvl2pPr>
      <a:lvl3pPr algn="l" rtl="1" eaLnBrk="0" fontAlgn="base" hangingPunct="0">
        <a:spcBef>
          <a:spcPct val="0"/>
        </a:spcBef>
        <a:spcAft>
          <a:spcPct val="0"/>
        </a:spcAft>
        <a:defRPr sz="4400">
          <a:solidFill>
            <a:schemeClr val="tx2"/>
          </a:solidFill>
          <a:latin typeface="Times New Roman" pitchFamily="18" charset="0"/>
          <a:cs typeface="Arial" pitchFamily="34" charset="0"/>
        </a:defRPr>
      </a:lvl3pPr>
      <a:lvl4pPr algn="l" rtl="1" eaLnBrk="0" fontAlgn="base" hangingPunct="0">
        <a:spcBef>
          <a:spcPct val="0"/>
        </a:spcBef>
        <a:spcAft>
          <a:spcPct val="0"/>
        </a:spcAft>
        <a:defRPr sz="4400">
          <a:solidFill>
            <a:schemeClr val="tx2"/>
          </a:solidFill>
          <a:latin typeface="Times New Roman" pitchFamily="18" charset="0"/>
          <a:cs typeface="Arial" pitchFamily="34" charset="0"/>
        </a:defRPr>
      </a:lvl4pPr>
      <a:lvl5pPr algn="l" rtl="1"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l" rtl="1" fontAlgn="base">
        <a:spcBef>
          <a:spcPct val="0"/>
        </a:spcBef>
        <a:spcAft>
          <a:spcPct val="0"/>
        </a:spcAft>
        <a:defRPr sz="4400">
          <a:solidFill>
            <a:schemeClr val="tx2"/>
          </a:solidFill>
          <a:latin typeface="Times New Roman" pitchFamily="18" charset="0"/>
          <a:cs typeface="Arial" pitchFamily="34" charset="0"/>
        </a:defRPr>
      </a:lvl6pPr>
      <a:lvl7pPr marL="914400" algn="l" rtl="1" fontAlgn="base">
        <a:spcBef>
          <a:spcPct val="0"/>
        </a:spcBef>
        <a:spcAft>
          <a:spcPct val="0"/>
        </a:spcAft>
        <a:defRPr sz="4400">
          <a:solidFill>
            <a:schemeClr val="tx2"/>
          </a:solidFill>
          <a:latin typeface="Times New Roman" pitchFamily="18" charset="0"/>
          <a:cs typeface="Arial" pitchFamily="34" charset="0"/>
        </a:defRPr>
      </a:lvl7pPr>
      <a:lvl8pPr marL="1371600" algn="l" rtl="1" fontAlgn="base">
        <a:spcBef>
          <a:spcPct val="0"/>
        </a:spcBef>
        <a:spcAft>
          <a:spcPct val="0"/>
        </a:spcAft>
        <a:defRPr sz="4400">
          <a:solidFill>
            <a:schemeClr val="tx2"/>
          </a:solidFill>
          <a:latin typeface="Times New Roman" pitchFamily="18" charset="0"/>
          <a:cs typeface="Arial" pitchFamily="34" charset="0"/>
        </a:defRPr>
      </a:lvl8pPr>
      <a:lvl9pPr marL="1828800" algn="l" rtl="1" fontAlgn="base">
        <a:spcBef>
          <a:spcPct val="0"/>
        </a:spcBef>
        <a:spcAft>
          <a:spcPct val="0"/>
        </a:spcAft>
        <a:defRPr sz="4400">
          <a:solidFill>
            <a:schemeClr val="tx2"/>
          </a:solidFill>
          <a:latin typeface="Times New Roman" pitchFamily="18" charset="0"/>
          <a:cs typeface="Arial" pitchFamily="34" charset="0"/>
        </a:defRPr>
      </a:lvl9pPr>
    </p:titleStyle>
    <p:bodyStyle>
      <a:lvl1pPr marL="469900" indent="-469900" algn="r" rtl="1"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r" rtl="1"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cs typeface="+mn-cs"/>
        </a:defRPr>
      </a:lvl2pPr>
      <a:lvl3pPr marL="1377950" indent="-468313" algn="r" rtl="1"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cs typeface="+mn-cs"/>
        </a:defRPr>
      </a:lvl3pPr>
      <a:lvl4pPr marL="1827213" indent="-438150" algn="r" rtl="1"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cs typeface="+mn-cs"/>
        </a:defRPr>
      </a:lvl4pPr>
      <a:lvl5pPr marL="2297113" indent="-468313" algn="r" rtl="1"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5pPr>
      <a:lvl6pPr marL="2754313" indent="-468313" algn="r" rtl="1"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6pPr>
      <a:lvl7pPr marL="3211513" indent="-468313" algn="r" rtl="1"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7pPr>
      <a:lvl8pPr marL="3668713" indent="-468313" algn="r" rtl="1"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8pPr>
      <a:lvl9pPr marL="4125913" indent="-468313" algn="r" rtl="1"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11560" y="1356594"/>
            <a:ext cx="8172400" cy="40780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lvl="0" algn="ctr" fontAlgn="base">
              <a:spcBef>
                <a:spcPct val="0"/>
              </a:spcBef>
              <a:spcAft>
                <a:spcPct val="0"/>
              </a:spcAft>
              <a:tabLst>
                <a:tab pos="457200" algn="l"/>
              </a:tabLst>
            </a:pPr>
            <a:r>
              <a:rPr lang="en-US" sz="4000" b="1" u="sng" dirty="0" smtClean="0">
                <a:latin typeface="Arial" pitchFamily="34" charset="0"/>
                <a:ea typeface="Times New Roman" pitchFamily="18" charset="0"/>
                <a:cs typeface="Arial" pitchFamily="34" charset="0"/>
              </a:rPr>
              <a:t>Lecture 2</a:t>
            </a:r>
            <a:r>
              <a:rPr lang="en-US" sz="4000" b="1" dirty="0" smtClean="0">
                <a:latin typeface="Arial" pitchFamily="34" charset="0"/>
                <a:ea typeface="Times New Roman" pitchFamily="18" charset="0"/>
                <a:cs typeface="Arial" pitchFamily="34" charset="0"/>
              </a:rPr>
              <a:t>: </a:t>
            </a:r>
            <a:r>
              <a:rPr kumimoji="0" lang="en-US" sz="4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Cell membrane structure and transport across cell membrane.</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en-US" sz="2800" b="1" dirty="0">
              <a:solidFill>
                <a:srgbClr val="FF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endParaRPr kumimoji="0" lang="fr-FR"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the end of this session, the students should be able to:</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Describe the fluid mosaic model of membrane structure and function.</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Define permeability and list factors influencing permeability.</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Identify and describe carried-mediated transport processes: Primary active transport, secondary active transport, facilitates diffusion.</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Image 2" descr="ksu-college-of-medicine.jpg"/>
          <p:cNvPicPr>
            <a:picLocks noChangeAspect="1"/>
          </p:cNvPicPr>
          <p:nvPr/>
        </p:nvPicPr>
        <p:blipFill>
          <a:blip r:embed="rId2" cstate="print"/>
          <a:stretch>
            <a:fillRect/>
          </a:stretch>
        </p:blipFill>
        <p:spPr>
          <a:xfrm>
            <a:off x="7308304" y="0"/>
            <a:ext cx="1666875" cy="1666875"/>
          </a:xfrm>
          <a:prstGeom prst="rect">
            <a:avLst/>
          </a:prstGeom>
        </p:spPr>
      </p:pic>
      <p:pic>
        <p:nvPicPr>
          <p:cNvPr id="4" name="Image 3" descr="KSU_Logo_COLORED_PNGP-24.png"/>
          <p:cNvPicPr>
            <a:picLocks noChangeAspect="1"/>
          </p:cNvPicPr>
          <p:nvPr/>
        </p:nvPicPr>
        <p:blipFill>
          <a:blip r:embed="rId3" cstate="print"/>
          <a:stretch>
            <a:fillRect/>
          </a:stretch>
        </p:blipFill>
        <p:spPr>
          <a:xfrm>
            <a:off x="-108520" y="-27384"/>
            <a:ext cx="2231232" cy="2231232"/>
          </a:xfrm>
          <a:prstGeom prst="rect">
            <a:avLst/>
          </a:prstGeom>
        </p:spPr>
      </p:pic>
      <p:sp>
        <p:nvSpPr>
          <p:cNvPr id="5" name="ZoneTexte 4"/>
          <p:cNvSpPr txBox="1"/>
          <p:nvPr/>
        </p:nvSpPr>
        <p:spPr>
          <a:xfrm>
            <a:off x="3563888" y="5589240"/>
            <a:ext cx="2668038" cy="1200329"/>
          </a:xfrm>
          <a:prstGeom prst="rect">
            <a:avLst/>
          </a:prstGeom>
          <a:noFill/>
        </p:spPr>
        <p:txBody>
          <a:bodyPr wrap="none" rtlCol="0">
            <a:spAutoFit/>
          </a:bodyPr>
          <a:lstStyle/>
          <a:p>
            <a:pPr algn="ctr"/>
            <a:r>
              <a:rPr lang="en-US" b="1" dirty="0" smtClean="0"/>
              <a:t>Dr. </a:t>
            </a:r>
            <a:r>
              <a:rPr lang="en-US" b="1" dirty="0" err="1" smtClean="0"/>
              <a:t>Mouaadh</a:t>
            </a:r>
            <a:r>
              <a:rPr lang="en-US" b="1" dirty="0" smtClean="0"/>
              <a:t> </a:t>
            </a:r>
            <a:r>
              <a:rPr lang="en-US" b="1" dirty="0" err="1" smtClean="0"/>
              <a:t>Abdelkarim</a:t>
            </a:r>
            <a:endParaRPr lang="en-US" b="1" dirty="0" smtClean="0"/>
          </a:p>
          <a:p>
            <a:pPr algn="ctr"/>
            <a:r>
              <a:rPr lang="en-US" dirty="0" smtClean="0"/>
              <a:t>Assistant professor</a:t>
            </a:r>
          </a:p>
          <a:p>
            <a:pPr algn="ctr"/>
            <a:r>
              <a:rPr lang="en-US" dirty="0" smtClean="0"/>
              <a:t>Department of physiology</a:t>
            </a:r>
          </a:p>
          <a:p>
            <a:pPr algn="ctr"/>
            <a:r>
              <a:rPr lang="en-US" dirty="0" smtClean="0"/>
              <a:t>mabdelkarim@ksu.edu.sa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body" idx="1"/>
          </p:nvPr>
        </p:nvSpPr>
        <p:spPr>
          <a:xfrm>
            <a:off x="468313" y="693738"/>
            <a:ext cx="8280400" cy="1079500"/>
          </a:xfrm>
          <a:noFill/>
        </p:spPr>
        <p:txBody>
          <a:bodyPr/>
          <a:lstStyle/>
          <a:p>
            <a:pPr marL="452438" indent="-452438" algn="l" rtl="0" eaLnBrk="1" hangingPunct="1">
              <a:lnSpc>
                <a:spcPct val="80000"/>
              </a:lnSpc>
              <a:buSzTx/>
            </a:pPr>
            <a:r>
              <a:rPr lang="en-US" sz="1900" smtClean="0"/>
              <a:t>Gas exchange occurs by diffusion. The color dots, which represent oxygen &amp; carbon dioxide molecules, indicate relative concentrations inside the cell &amp; in the extracellular environment. Gas exchange between the intracellular &amp; extracellular compartments thus occur by diffusion.</a:t>
            </a:r>
          </a:p>
        </p:txBody>
      </p:sp>
      <p:pic>
        <p:nvPicPr>
          <p:cNvPr id="254979" name="Picture 3" descr="scan0018"/>
          <p:cNvPicPr>
            <a:picLocks noChangeAspect="1" noChangeArrowheads="1"/>
          </p:cNvPicPr>
          <p:nvPr/>
        </p:nvPicPr>
        <p:blipFill>
          <a:blip r:embed="rId2" cstate="print"/>
          <a:srcRect/>
          <a:stretch>
            <a:fillRect/>
          </a:stretch>
        </p:blipFill>
        <p:spPr bwMode="auto">
          <a:xfrm>
            <a:off x="290513" y="1916113"/>
            <a:ext cx="8569325" cy="4752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4979"/>
                                        </p:tgtEl>
                                        <p:attrNameLst>
                                          <p:attrName>style.visibility</p:attrName>
                                        </p:attrNameLst>
                                      </p:cBhvr>
                                      <p:to>
                                        <p:strVal val="visible"/>
                                      </p:to>
                                    </p:set>
                                    <p:animEffect transition="in" filter="fade">
                                      <p:cBhvr>
                                        <p:cTn id="7" dur="1000"/>
                                        <p:tgtEl>
                                          <p:spTgt spid="2549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4978">
                                            <p:txEl>
                                              <p:pRg st="0" end="0"/>
                                            </p:txEl>
                                          </p:spTgt>
                                        </p:tgtEl>
                                        <p:attrNameLst>
                                          <p:attrName>style.visibility</p:attrName>
                                        </p:attrNameLst>
                                      </p:cBhvr>
                                      <p:to>
                                        <p:strVal val="visible"/>
                                      </p:to>
                                    </p:set>
                                    <p:animEffect transition="in" filter="fade">
                                      <p:cBhvr>
                                        <p:cTn id="10" dur="2000"/>
                                        <p:tgtEl>
                                          <p:spTgt spid="2549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body" idx="1"/>
          </p:nvPr>
        </p:nvSpPr>
        <p:spPr>
          <a:xfrm>
            <a:off x="468313" y="622300"/>
            <a:ext cx="8280400" cy="1150938"/>
          </a:xfrm>
          <a:noFill/>
        </p:spPr>
        <p:txBody>
          <a:bodyPr/>
          <a:lstStyle/>
          <a:p>
            <a:pPr marL="452438" indent="-452438" algn="l" rtl="0" eaLnBrk="1" hangingPunct="1">
              <a:lnSpc>
                <a:spcPct val="80000"/>
              </a:lnSpc>
              <a:buSzTx/>
            </a:pPr>
            <a:r>
              <a:rPr lang="en-US" sz="1700" smtClean="0"/>
              <a:t>Ions pass through membrane channels. These channels are composed of integral proteins that span the thickness of the membrane. Although some channels are always open, many others have structures known as </a:t>
            </a:r>
            <a:r>
              <a:rPr lang="en-US" sz="1700" smtClean="0">
                <a:latin typeface="Arial" pitchFamily="34" charset="0"/>
              </a:rPr>
              <a:t>‘</a:t>
            </a:r>
            <a:r>
              <a:rPr lang="en-US" sz="1700" smtClean="0"/>
              <a:t>gates</a:t>
            </a:r>
            <a:r>
              <a:rPr lang="en-US" sz="1700" smtClean="0">
                <a:latin typeface="Arial" pitchFamily="34" charset="0"/>
              </a:rPr>
              <a:t>’</a:t>
            </a:r>
            <a:r>
              <a:rPr lang="en-US" sz="1700" smtClean="0"/>
              <a:t> that can open or close the channel. This figure depicts a generalized ion channel; most, however, are relatively selective </a:t>
            </a:r>
            <a:r>
              <a:rPr lang="en-US" sz="1700" smtClean="0">
                <a:latin typeface="Arial" pitchFamily="34" charset="0"/>
              </a:rPr>
              <a:t>–</a:t>
            </a:r>
            <a:r>
              <a:rPr lang="en-US" sz="1700" smtClean="0"/>
              <a:t> they allow only particular ions to pass.</a:t>
            </a:r>
          </a:p>
        </p:txBody>
      </p:sp>
      <p:pic>
        <p:nvPicPr>
          <p:cNvPr id="256003" name="Picture 3" descr="scan0019"/>
          <p:cNvPicPr>
            <a:picLocks noChangeAspect="1" noChangeArrowheads="1"/>
          </p:cNvPicPr>
          <p:nvPr/>
        </p:nvPicPr>
        <p:blipFill>
          <a:blip r:embed="rId2" cstate="print"/>
          <a:srcRect/>
          <a:stretch>
            <a:fillRect/>
          </a:stretch>
        </p:blipFill>
        <p:spPr bwMode="auto">
          <a:xfrm>
            <a:off x="250825" y="1916113"/>
            <a:ext cx="8713788" cy="482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6003"/>
                                        </p:tgtEl>
                                        <p:attrNameLst>
                                          <p:attrName>style.visibility</p:attrName>
                                        </p:attrNameLst>
                                      </p:cBhvr>
                                      <p:to>
                                        <p:strVal val="visible"/>
                                      </p:to>
                                    </p:set>
                                    <p:animEffect transition="in" filter="fade">
                                      <p:cBhvr>
                                        <p:cTn id="7" dur="1000"/>
                                        <p:tgtEl>
                                          <p:spTgt spid="2560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6002">
                                            <p:txEl>
                                              <p:pRg st="0" end="0"/>
                                            </p:txEl>
                                          </p:spTgt>
                                        </p:tgtEl>
                                        <p:attrNameLst>
                                          <p:attrName>style.visibility</p:attrName>
                                        </p:attrNameLst>
                                      </p:cBhvr>
                                      <p:to>
                                        <p:strVal val="visible"/>
                                      </p:to>
                                    </p:set>
                                    <p:animEffect transition="in" filter="fade">
                                      <p:cBhvr>
                                        <p:cTn id="10" dur="2000"/>
                                        <p:tgtEl>
                                          <p:spTgt spid="2560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323850" y="862013"/>
            <a:ext cx="8678863" cy="838200"/>
          </a:xfrm>
        </p:spPr>
        <p:txBody>
          <a:bodyPr/>
          <a:lstStyle/>
          <a:p>
            <a:pPr rtl="0" eaLnBrk="1" hangingPunct="1"/>
            <a:r>
              <a:rPr lang="en-US" altLang="en-US" sz="3200" b="1" smtClean="0">
                <a:solidFill>
                  <a:schemeClr val="bg2"/>
                </a:solidFill>
              </a:rPr>
              <a:t>Categories of transport through cell Membrane</a:t>
            </a:r>
          </a:p>
        </p:txBody>
      </p:sp>
      <p:sp>
        <p:nvSpPr>
          <p:cNvPr id="174083" name="Rectangle 3"/>
          <p:cNvSpPr>
            <a:spLocks noGrp="1" noChangeArrowheads="1"/>
          </p:cNvSpPr>
          <p:nvPr>
            <p:ph type="body" idx="1"/>
          </p:nvPr>
        </p:nvSpPr>
        <p:spPr>
          <a:xfrm>
            <a:off x="533400" y="1884363"/>
            <a:ext cx="8077200" cy="4640262"/>
          </a:xfrm>
        </p:spPr>
        <p:txBody>
          <a:bodyPr/>
          <a:lstStyle/>
          <a:p>
            <a:pPr algn="l" rtl="0" eaLnBrk="1" hangingPunct="1"/>
            <a:r>
              <a:rPr lang="en-US" altLang="en-US" sz="2800" b="1" dirty="0" smtClean="0">
                <a:solidFill>
                  <a:schemeClr val="folHlink"/>
                </a:solidFill>
              </a:rPr>
              <a:t>categorized into:</a:t>
            </a:r>
          </a:p>
          <a:p>
            <a:pPr lvl="1" algn="l" rtl="0" eaLnBrk="1" hangingPunct="1"/>
            <a:r>
              <a:rPr lang="en-US" altLang="en-US" sz="2600" dirty="0" smtClean="0"/>
              <a:t>Carrier mediated transport:</a:t>
            </a:r>
          </a:p>
          <a:p>
            <a:pPr lvl="1" algn="l" rtl="0" eaLnBrk="1" hangingPunct="1"/>
            <a:r>
              <a:rPr lang="en-US" altLang="en-US" sz="2600" dirty="0" smtClean="0"/>
              <a:t>Non-carrier mediated transport.</a:t>
            </a:r>
          </a:p>
          <a:p>
            <a:pPr lvl="1" algn="l" rtl="0" eaLnBrk="1" hangingPunct="1">
              <a:buFont typeface="Wingdings" pitchFamily="2" charset="2"/>
              <a:buNone/>
            </a:pPr>
            <a:endParaRPr lang="en-US" altLang="en-US" sz="1400" dirty="0" smtClean="0"/>
          </a:p>
          <a:p>
            <a:pPr algn="l" rtl="0" eaLnBrk="1" hangingPunct="1"/>
            <a:r>
              <a:rPr lang="en-US" altLang="en-US" sz="2800" b="1" dirty="0" smtClean="0">
                <a:solidFill>
                  <a:schemeClr val="folHlink"/>
                </a:solidFill>
              </a:rPr>
              <a:t>also categorized by their energy requirements:</a:t>
            </a:r>
          </a:p>
          <a:p>
            <a:pPr lvl="1" algn="l" rtl="0" eaLnBrk="1" hangingPunct="1"/>
            <a:r>
              <a:rPr lang="en-US" altLang="en-US" sz="2600" dirty="0" smtClean="0"/>
              <a:t>Passive transport:</a:t>
            </a:r>
            <a:endParaRPr lang="en-US" altLang="en-US" dirty="0" smtClean="0"/>
          </a:p>
          <a:p>
            <a:pPr lvl="3" algn="l" rtl="0" eaLnBrk="1" hangingPunct="1"/>
            <a:r>
              <a:rPr lang="en-US" altLang="en-US" sz="2400" dirty="0" smtClean="0"/>
              <a:t>Does not require metabolic energy (ATP).</a:t>
            </a:r>
          </a:p>
          <a:p>
            <a:pPr lvl="1" algn="l" rtl="0" eaLnBrk="1" hangingPunct="1"/>
            <a:r>
              <a:rPr lang="en-US" altLang="en-US" sz="2600" dirty="0" smtClean="0"/>
              <a:t>Active transport:</a:t>
            </a:r>
          </a:p>
          <a:p>
            <a:pPr lvl="3" algn="l" rtl="0" eaLnBrk="1" hangingPunct="1"/>
            <a:r>
              <a:rPr lang="en-US" altLang="en-US" sz="2400" dirty="0" smtClean="0"/>
              <a:t>Requires ATP.</a:t>
            </a:r>
          </a:p>
        </p:txBody>
      </p:sp>
      <p:sp>
        <p:nvSpPr>
          <p:cNvPr id="50180" name="Rectangle 4"/>
          <p:cNvSpPr>
            <a:spLocks noChangeArrowheads="1"/>
          </p:cNvSpPr>
          <p:nvPr/>
        </p:nvSpPr>
        <p:spPr bwMode="auto">
          <a:xfrm>
            <a:off x="138113" y="3549650"/>
            <a:ext cx="641350" cy="519113"/>
          </a:xfrm>
          <a:prstGeom prst="rect">
            <a:avLst/>
          </a:prstGeom>
          <a:noFill/>
          <a:ln w="9525">
            <a:noFill/>
            <a:miter lim="800000"/>
            <a:headEnd/>
            <a:tailEnd/>
          </a:ln>
        </p:spPr>
        <p:txBody>
          <a:bodyPr wrap="none">
            <a:spAutoFit/>
          </a:bodyPr>
          <a:lstStyle/>
          <a:p>
            <a:pPr lvl="1" eaLnBrk="0" fontAlgn="base" hangingPunct="0">
              <a:spcBef>
                <a:spcPct val="0"/>
              </a:spcBef>
              <a:spcAft>
                <a:spcPct val="0"/>
              </a:spcAft>
            </a:pPr>
            <a:endParaRPr lang="en-US" altLang="en-US" sz="280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082"/>
                                        </p:tgtEl>
                                        <p:attrNameLst>
                                          <p:attrName>style.visibility</p:attrName>
                                        </p:attrNameLst>
                                      </p:cBhvr>
                                      <p:to>
                                        <p:strVal val="visible"/>
                                      </p:to>
                                    </p:set>
                                    <p:animEffect transition="in" filter="fade">
                                      <p:cBhvr>
                                        <p:cTn id="7" dur="500"/>
                                        <p:tgtEl>
                                          <p:spTgt spid="17408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4083">
                                            <p:txEl>
                                              <p:pRg st="0" end="0"/>
                                            </p:txEl>
                                          </p:spTgt>
                                        </p:tgtEl>
                                        <p:attrNameLst>
                                          <p:attrName>style.visibility</p:attrName>
                                        </p:attrNameLst>
                                      </p:cBhvr>
                                      <p:to>
                                        <p:strVal val="visible"/>
                                      </p:to>
                                    </p:set>
                                    <p:animEffect transition="in" filter="fade">
                                      <p:cBhvr>
                                        <p:cTn id="11" dur="1000"/>
                                        <p:tgtEl>
                                          <p:spTgt spid="174083">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74083">
                                            <p:txEl>
                                              <p:pRg st="1" end="1"/>
                                            </p:txEl>
                                          </p:spTgt>
                                        </p:tgtEl>
                                        <p:attrNameLst>
                                          <p:attrName>style.visibility</p:attrName>
                                        </p:attrNameLst>
                                      </p:cBhvr>
                                      <p:to>
                                        <p:strVal val="visible"/>
                                      </p:to>
                                    </p:set>
                                    <p:animEffect transition="in" filter="fade">
                                      <p:cBhvr>
                                        <p:cTn id="15" dur="2000"/>
                                        <p:tgtEl>
                                          <p:spTgt spid="174083">
                                            <p:txEl>
                                              <p:pRg st="1" end="1"/>
                                            </p:txEl>
                                          </p:spTgt>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174083">
                                            <p:txEl>
                                              <p:pRg st="2" end="2"/>
                                            </p:txEl>
                                          </p:spTgt>
                                        </p:tgtEl>
                                        <p:attrNameLst>
                                          <p:attrName>style.visibility</p:attrName>
                                        </p:attrNameLst>
                                      </p:cBhvr>
                                      <p:to>
                                        <p:strVal val="visible"/>
                                      </p:to>
                                    </p:set>
                                    <p:animEffect transition="in" filter="fade">
                                      <p:cBhvr>
                                        <p:cTn id="19" dur="2000"/>
                                        <p:tgtEl>
                                          <p:spTgt spid="17408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4083">
                                            <p:txEl>
                                              <p:pRg st="4" end="4"/>
                                            </p:txEl>
                                          </p:spTgt>
                                        </p:tgtEl>
                                        <p:attrNameLst>
                                          <p:attrName>style.visibility</p:attrName>
                                        </p:attrNameLst>
                                      </p:cBhvr>
                                      <p:to>
                                        <p:strVal val="visible"/>
                                      </p:to>
                                    </p:set>
                                    <p:animEffect transition="in" filter="fade">
                                      <p:cBhvr>
                                        <p:cTn id="24" dur="1000"/>
                                        <p:tgtEl>
                                          <p:spTgt spid="174083">
                                            <p:txEl>
                                              <p:pRg st="4" end="4"/>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74083">
                                            <p:txEl>
                                              <p:pRg st="5" end="5"/>
                                            </p:txEl>
                                          </p:spTgt>
                                        </p:tgtEl>
                                        <p:attrNameLst>
                                          <p:attrName>style.visibility</p:attrName>
                                        </p:attrNameLst>
                                      </p:cBhvr>
                                      <p:to>
                                        <p:strVal val="visible"/>
                                      </p:to>
                                    </p:set>
                                    <p:animEffect transition="in" filter="fade">
                                      <p:cBhvr>
                                        <p:cTn id="28" dur="1000"/>
                                        <p:tgtEl>
                                          <p:spTgt spid="174083">
                                            <p:txEl>
                                              <p:pRg st="5" end="5"/>
                                            </p:txEl>
                                          </p:spTgt>
                                        </p:tgtEl>
                                      </p:cBhvr>
                                    </p:animEffect>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174083">
                                            <p:txEl>
                                              <p:pRg st="6" end="6"/>
                                            </p:txEl>
                                          </p:spTgt>
                                        </p:tgtEl>
                                        <p:attrNameLst>
                                          <p:attrName>style.visibility</p:attrName>
                                        </p:attrNameLst>
                                      </p:cBhvr>
                                      <p:to>
                                        <p:strVal val="visible"/>
                                      </p:to>
                                    </p:set>
                                    <p:animEffect transition="in" filter="fade">
                                      <p:cBhvr>
                                        <p:cTn id="32" dur="1000"/>
                                        <p:tgtEl>
                                          <p:spTgt spid="174083">
                                            <p:txEl>
                                              <p:pRg st="6" end="6"/>
                                            </p:txEl>
                                          </p:spTgt>
                                        </p:tgtEl>
                                      </p:cBhvr>
                                    </p:animEffect>
                                    <p:anim calcmode="lin" valueType="num">
                                      <p:cBhvr>
                                        <p:cTn id="33" dur="1000" fill="hold"/>
                                        <p:tgtEl>
                                          <p:spTgt spid="17408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17408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4083">
                                            <p:txEl>
                                              <p:pRg st="7" end="7"/>
                                            </p:txEl>
                                          </p:spTgt>
                                        </p:tgtEl>
                                        <p:attrNameLst>
                                          <p:attrName>style.visibility</p:attrName>
                                        </p:attrNameLst>
                                      </p:cBhvr>
                                      <p:to>
                                        <p:strVal val="visible"/>
                                      </p:to>
                                    </p:set>
                                    <p:animEffect transition="in" filter="fade">
                                      <p:cBhvr>
                                        <p:cTn id="39" dur="1000"/>
                                        <p:tgtEl>
                                          <p:spTgt spid="174083">
                                            <p:txEl>
                                              <p:pRg st="7" end="7"/>
                                            </p:txEl>
                                          </p:spTgt>
                                        </p:tgtEl>
                                      </p:cBhvr>
                                    </p:animEffect>
                                  </p:childTnLst>
                                </p:cTn>
                              </p:par>
                            </p:childTnLst>
                          </p:cTn>
                        </p:par>
                        <p:par>
                          <p:cTn id="40" fill="hold">
                            <p:stCondLst>
                              <p:cond delay="1000"/>
                            </p:stCondLst>
                            <p:childTnLst>
                              <p:par>
                                <p:cTn id="41" presetID="42" presetClass="entr" presetSubtype="0" fill="hold" nodeType="afterEffect">
                                  <p:stCondLst>
                                    <p:cond delay="0"/>
                                  </p:stCondLst>
                                  <p:childTnLst>
                                    <p:set>
                                      <p:cBhvr>
                                        <p:cTn id="42" dur="1" fill="hold">
                                          <p:stCondLst>
                                            <p:cond delay="0"/>
                                          </p:stCondLst>
                                        </p:cTn>
                                        <p:tgtEl>
                                          <p:spTgt spid="174083">
                                            <p:txEl>
                                              <p:pRg st="8" end="8"/>
                                            </p:txEl>
                                          </p:spTgt>
                                        </p:tgtEl>
                                        <p:attrNameLst>
                                          <p:attrName>style.visibility</p:attrName>
                                        </p:attrNameLst>
                                      </p:cBhvr>
                                      <p:to>
                                        <p:strVal val="visible"/>
                                      </p:to>
                                    </p:set>
                                    <p:animEffect transition="in" filter="fade">
                                      <p:cBhvr>
                                        <p:cTn id="43" dur="1000"/>
                                        <p:tgtEl>
                                          <p:spTgt spid="174083">
                                            <p:txEl>
                                              <p:pRg st="8" end="8"/>
                                            </p:txEl>
                                          </p:spTgt>
                                        </p:tgtEl>
                                      </p:cBhvr>
                                    </p:animEffect>
                                    <p:anim calcmode="lin" valueType="num">
                                      <p:cBhvr>
                                        <p:cTn id="44" dur="1000" fill="hold"/>
                                        <p:tgtEl>
                                          <p:spTgt spid="174083">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17408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8" name="Rectangle 8"/>
          <p:cNvSpPr>
            <a:spLocks noChangeArrowheads="1"/>
          </p:cNvSpPr>
          <p:nvPr/>
        </p:nvSpPr>
        <p:spPr bwMode="auto">
          <a:xfrm>
            <a:off x="4781550" y="4679950"/>
            <a:ext cx="3811588" cy="1584325"/>
          </a:xfrm>
          <a:prstGeom prst="rect">
            <a:avLst/>
          </a:prstGeom>
          <a:solidFill>
            <a:srgbClr val="FFFFC1"/>
          </a:solidFill>
          <a:ln w="9525">
            <a:solidFill>
              <a:schemeClr val="tx1"/>
            </a:solidFill>
            <a:miter lim="800000"/>
            <a:headEnd/>
            <a:tailEnd/>
          </a:ln>
        </p:spPr>
        <p:txBody>
          <a:bodyPr wrap="none" anchor="ctr"/>
          <a:lstStyle/>
          <a:p>
            <a:pPr algn="r" rtl="1" fontAlgn="base">
              <a:spcBef>
                <a:spcPct val="0"/>
              </a:spcBef>
              <a:spcAft>
                <a:spcPct val="0"/>
              </a:spcAft>
            </a:pPr>
            <a:endParaRPr lang="ar-SA" smtClean="0">
              <a:solidFill>
                <a:srgbClr val="000000"/>
              </a:solidFill>
            </a:endParaRPr>
          </a:p>
        </p:txBody>
      </p:sp>
      <p:sp>
        <p:nvSpPr>
          <p:cNvPr id="179207" name="Rectangle 7"/>
          <p:cNvSpPr>
            <a:spLocks noChangeArrowheads="1"/>
          </p:cNvSpPr>
          <p:nvPr/>
        </p:nvSpPr>
        <p:spPr bwMode="auto">
          <a:xfrm>
            <a:off x="600075" y="5483225"/>
            <a:ext cx="3816350" cy="876300"/>
          </a:xfrm>
          <a:prstGeom prst="rect">
            <a:avLst/>
          </a:prstGeom>
          <a:solidFill>
            <a:srgbClr val="FFFFC1"/>
          </a:solidFill>
          <a:ln w="9525">
            <a:solidFill>
              <a:schemeClr val="tx1"/>
            </a:solidFill>
            <a:miter lim="800000"/>
            <a:headEnd/>
            <a:tailEnd/>
          </a:ln>
        </p:spPr>
        <p:txBody>
          <a:bodyPr wrap="none" anchor="ctr"/>
          <a:lstStyle/>
          <a:p>
            <a:pPr algn="r" rtl="1" fontAlgn="base">
              <a:spcBef>
                <a:spcPct val="0"/>
              </a:spcBef>
              <a:spcAft>
                <a:spcPct val="0"/>
              </a:spcAft>
            </a:pPr>
            <a:endParaRPr lang="ar-SA" smtClean="0">
              <a:solidFill>
                <a:srgbClr val="000000"/>
              </a:solidFill>
            </a:endParaRPr>
          </a:p>
        </p:txBody>
      </p:sp>
      <p:sp>
        <p:nvSpPr>
          <p:cNvPr id="179206" name="Rectangle 6"/>
          <p:cNvSpPr>
            <a:spLocks noChangeArrowheads="1"/>
          </p:cNvSpPr>
          <p:nvPr/>
        </p:nvSpPr>
        <p:spPr bwMode="auto">
          <a:xfrm>
            <a:off x="4781550" y="2636838"/>
            <a:ext cx="3800475" cy="1871662"/>
          </a:xfrm>
          <a:prstGeom prst="rect">
            <a:avLst/>
          </a:prstGeom>
          <a:solidFill>
            <a:srgbClr val="FFFFC1"/>
          </a:solidFill>
          <a:ln w="9525">
            <a:solidFill>
              <a:schemeClr val="tx1"/>
            </a:solidFill>
            <a:miter lim="800000"/>
            <a:headEnd/>
            <a:tailEnd/>
          </a:ln>
        </p:spPr>
        <p:txBody>
          <a:bodyPr wrap="none" anchor="ctr"/>
          <a:lstStyle/>
          <a:p>
            <a:pPr algn="r" rtl="1" fontAlgn="base">
              <a:spcBef>
                <a:spcPct val="0"/>
              </a:spcBef>
              <a:spcAft>
                <a:spcPct val="0"/>
              </a:spcAft>
            </a:pPr>
            <a:endParaRPr lang="ar-SA" smtClean="0">
              <a:solidFill>
                <a:srgbClr val="000000"/>
              </a:solidFill>
            </a:endParaRPr>
          </a:p>
        </p:txBody>
      </p:sp>
      <p:sp>
        <p:nvSpPr>
          <p:cNvPr id="179205" name="Rectangle 5"/>
          <p:cNvSpPr>
            <a:spLocks noChangeArrowheads="1"/>
          </p:cNvSpPr>
          <p:nvPr/>
        </p:nvSpPr>
        <p:spPr bwMode="auto">
          <a:xfrm>
            <a:off x="606425" y="3141663"/>
            <a:ext cx="3821113" cy="2303462"/>
          </a:xfrm>
          <a:prstGeom prst="rect">
            <a:avLst/>
          </a:prstGeom>
          <a:solidFill>
            <a:srgbClr val="FFFFC1"/>
          </a:solidFill>
          <a:ln w="9525">
            <a:solidFill>
              <a:schemeClr val="tx1"/>
            </a:solidFill>
            <a:miter lim="800000"/>
            <a:headEnd/>
            <a:tailEnd/>
          </a:ln>
        </p:spPr>
        <p:txBody>
          <a:bodyPr wrap="none" anchor="ctr"/>
          <a:lstStyle/>
          <a:p>
            <a:pPr algn="r" rtl="1" fontAlgn="base">
              <a:spcBef>
                <a:spcPct val="0"/>
              </a:spcBef>
              <a:spcAft>
                <a:spcPct val="0"/>
              </a:spcAft>
            </a:pPr>
            <a:endParaRPr lang="ar-SA" smtClean="0">
              <a:solidFill>
                <a:srgbClr val="000000"/>
              </a:solidFill>
            </a:endParaRPr>
          </a:p>
        </p:txBody>
      </p:sp>
      <p:sp>
        <p:nvSpPr>
          <p:cNvPr id="179202" name="Rectangle 2"/>
          <p:cNvSpPr>
            <a:spLocks noGrp="1" noChangeArrowheads="1"/>
          </p:cNvSpPr>
          <p:nvPr>
            <p:ph type="title"/>
          </p:nvPr>
        </p:nvSpPr>
        <p:spPr>
          <a:xfrm>
            <a:off x="539750" y="304800"/>
            <a:ext cx="7993063" cy="1431925"/>
          </a:xfrm>
        </p:spPr>
        <p:txBody>
          <a:bodyPr/>
          <a:lstStyle/>
          <a:p>
            <a:pPr rtl="0" eaLnBrk="1" hangingPunct="1"/>
            <a:r>
              <a:rPr lang="en-US" sz="3600" b="1" smtClean="0">
                <a:solidFill>
                  <a:schemeClr val="bg2"/>
                </a:solidFill>
              </a:rPr>
              <a:t>Types of membrane transport</a:t>
            </a:r>
          </a:p>
        </p:txBody>
      </p:sp>
      <p:sp>
        <p:nvSpPr>
          <p:cNvPr id="179203" name="Rectangle 3"/>
          <p:cNvSpPr>
            <a:spLocks noGrp="1" noChangeArrowheads="1"/>
          </p:cNvSpPr>
          <p:nvPr>
            <p:ph type="body" idx="1"/>
          </p:nvPr>
        </p:nvSpPr>
        <p:spPr>
          <a:xfrm>
            <a:off x="539750" y="1916113"/>
            <a:ext cx="3959225" cy="4471987"/>
          </a:xfrm>
          <a:noFill/>
          <a:ln w="28575">
            <a:solidFill>
              <a:schemeClr val="bg2"/>
            </a:solidFill>
          </a:ln>
        </p:spPr>
        <p:txBody>
          <a:bodyPr/>
          <a:lstStyle/>
          <a:p>
            <a:pPr marL="452438" indent="-452438" algn="ctr" rtl="0" eaLnBrk="1" hangingPunct="1">
              <a:buFont typeface="Wingdings" pitchFamily="2" charset="2"/>
              <a:buNone/>
            </a:pPr>
            <a:r>
              <a:rPr lang="en-US" sz="2800" b="1" smtClean="0">
                <a:solidFill>
                  <a:schemeClr val="bg2"/>
                </a:solidFill>
              </a:rPr>
              <a:t>1. Diffusion</a:t>
            </a:r>
            <a:r>
              <a:rPr lang="en-US" sz="2800" smtClean="0">
                <a:solidFill>
                  <a:srgbClr val="FFCC00"/>
                </a:solidFill>
              </a:rPr>
              <a:t> </a:t>
            </a:r>
          </a:p>
          <a:p>
            <a:pPr marL="452438" indent="-452438" algn="ctr" rtl="0" eaLnBrk="1" hangingPunct="1">
              <a:buFont typeface="Wingdings" pitchFamily="2" charset="2"/>
              <a:buNone/>
            </a:pPr>
            <a:r>
              <a:rPr lang="en-US" sz="2800" smtClean="0">
                <a:solidFill>
                  <a:schemeClr val="folHlink"/>
                </a:solidFill>
              </a:rPr>
              <a:t>(passive transport)</a:t>
            </a:r>
          </a:p>
          <a:p>
            <a:pPr marL="452438" indent="-452438" algn="l" rtl="0" eaLnBrk="1" hangingPunct="1">
              <a:buFont typeface="Wingdings" pitchFamily="2" charset="2"/>
              <a:buNone/>
            </a:pPr>
            <a:endParaRPr lang="en-US" sz="1000" smtClean="0">
              <a:solidFill>
                <a:srgbClr val="FF9966"/>
              </a:solidFill>
            </a:endParaRPr>
          </a:p>
          <a:p>
            <a:pPr marL="452438" indent="-452438" algn="l" rtl="0" eaLnBrk="1" hangingPunct="1"/>
            <a:r>
              <a:rPr lang="en-US" sz="2500" smtClean="0"/>
              <a:t>net movement of  </a:t>
            </a:r>
          </a:p>
          <a:p>
            <a:pPr marL="452438" indent="-452438" algn="l" rtl="0" eaLnBrk="1" hangingPunct="1">
              <a:buFont typeface="Wingdings" pitchFamily="2" charset="2"/>
              <a:buNone/>
            </a:pPr>
            <a:r>
              <a:rPr lang="en-US" sz="2500" smtClean="0"/>
              <a:t>  molecules &amp; ions across</a:t>
            </a:r>
          </a:p>
          <a:p>
            <a:pPr marL="452438" indent="-452438" algn="l" rtl="0" eaLnBrk="1" hangingPunct="1">
              <a:buFont typeface="Wingdings" pitchFamily="2" charset="2"/>
              <a:buNone/>
            </a:pPr>
            <a:r>
              <a:rPr lang="en-US" sz="2500" smtClean="0"/>
              <a:t>  a membrane from higher</a:t>
            </a:r>
          </a:p>
          <a:p>
            <a:pPr marL="452438" indent="-452438" algn="l" rtl="0" eaLnBrk="1" hangingPunct="1">
              <a:buFont typeface="Wingdings" pitchFamily="2" charset="2"/>
              <a:buNone/>
            </a:pPr>
            <a:r>
              <a:rPr lang="en-US" sz="2500" smtClean="0"/>
              <a:t>  to lower conc.</a:t>
            </a:r>
          </a:p>
          <a:p>
            <a:pPr marL="452438" indent="-452438" algn="l" rtl="0" eaLnBrk="1" hangingPunct="1">
              <a:buFont typeface="Wingdings" pitchFamily="2" charset="2"/>
              <a:buNone/>
            </a:pPr>
            <a:r>
              <a:rPr lang="en-US" sz="2600" smtClean="0"/>
              <a:t>  </a:t>
            </a:r>
            <a:r>
              <a:rPr lang="en-US" sz="2200" smtClean="0"/>
              <a:t>(down conc gradient)</a:t>
            </a:r>
          </a:p>
          <a:p>
            <a:pPr marL="452438" indent="-452438" algn="l" rtl="0" eaLnBrk="1" hangingPunct="1"/>
            <a:r>
              <a:rPr lang="en-US" sz="2500" smtClean="0"/>
              <a:t>doesn</a:t>
            </a:r>
            <a:r>
              <a:rPr lang="en-US" sz="2500" smtClean="0">
                <a:latin typeface="Arial" pitchFamily="34" charset="0"/>
              </a:rPr>
              <a:t>’</a:t>
            </a:r>
            <a:r>
              <a:rPr lang="en-US" sz="2500" smtClean="0"/>
              <a:t>t require </a:t>
            </a:r>
          </a:p>
          <a:p>
            <a:pPr marL="452438" indent="-452438" algn="l" rtl="0" eaLnBrk="1" hangingPunct="1">
              <a:buFont typeface="Wingdings" pitchFamily="2" charset="2"/>
              <a:buNone/>
            </a:pPr>
            <a:r>
              <a:rPr lang="en-US" sz="2500" smtClean="0"/>
              <a:t>  metabolic energy.</a:t>
            </a:r>
          </a:p>
        </p:txBody>
      </p:sp>
      <p:sp>
        <p:nvSpPr>
          <p:cNvPr id="179204" name="Rectangle 4"/>
          <p:cNvSpPr>
            <a:spLocks noChangeArrowheads="1"/>
          </p:cNvSpPr>
          <p:nvPr/>
        </p:nvSpPr>
        <p:spPr bwMode="auto">
          <a:xfrm>
            <a:off x="4716463" y="1909763"/>
            <a:ext cx="3937000" cy="4471987"/>
          </a:xfrm>
          <a:prstGeom prst="rect">
            <a:avLst/>
          </a:prstGeom>
          <a:noFill/>
          <a:ln w="28575">
            <a:solidFill>
              <a:schemeClr val="bg2"/>
            </a:solidFill>
            <a:miter lim="800000"/>
            <a:headEnd/>
            <a:tailEnd/>
          </a:ln>
        </p:spPr>
        <p:txBody>
          <a:bodyPr/>
          <a:lstStyle/>
          <a:p>
            <a:pPr marL="452438" indent="-452438" algn="ctr" fontAlgn="base">
              <a:spcBef>
                <a:spcPct val="20000"/>
              </a:spcBef>
              <a:spcAft>
                <a:spcPct val="0"/>
              </a:spcAft>
              <a:buClr>
                <a:srgbClr val="660000"/>
              </a:buClr>
              <a:buSzPct val="70000"/>
              <a:buFont typeface="Wingdings" pitchFamily="2" charset="2"/>
              <a:buNone/>
            </a:pPr>
            <a:r>
              <a:rPr lang="en-US" sz="2800" b="1" smtClean="0">
                <a:solidFill>
                  <a:srgbClr val="660000"/>
                </a:solidFill>
              </a:rPr>
              <a:t>2. Active transport</a:t>
            </a:r>
          </a:p>
          <a:p>
            <a:pPr marL="452438" indent="-452438" fontAlgn="base">
              <a:spcBef>
                <a:spcPct val="20000"/>
              </a:spcBef>
              <a:spcAft>
                <a:spcPct val="0"/>
              </a:spcAft>
              <a:buClr>
                <a:srgbClr val="660000"/>
              </a:buClr>
              <a:buSzPct val="70000"/>
              <a:buFont typeface="Wingdings" pitchFamily="2" charset="2"/>
              <a:buNone/>
            </a:pPr>
            <a:r>
              <a:rPr lang="en-US" sz="1000" smtClean="0">
                <a:solidFill>
                  <a:srgbClr val="000000"/>
                </a:solidFill>
              </a:rPr>
              <a:t> </a:t>
            </a:r>
          </a:p>
          <a:p>
            <a:pPr marL="452438" indent="-452438" fontAlgn="base">
              <a:spcBef>
                <a:spcPct val="20000"/>
              </a:spcBef>
              <a:spcAft>
                <a:spcPct val="0"/>
              </a:spcAft>
              <a:buClr>
                <a:srgbClr val="660000"/>
              </a:buClr>
              <a:buSzPct val="70000"/>
              <a:buFont typeface="Wingdings" pitchFamily="2" charset="2"/>
              <a:buChar char="o"/>
            </a:pPr>
            <a:r>
              <a:rPr lang="en-US" sz="2500" smtClean="0">
                <a:solidFill>
                  <a:srgbClr val="000000"/>
                </a:solidFill>
              </a:rPr>
              <a:t>net movement across </a:t>
            </a:r>
          </a:p>
          <a:p>
            <a:pPr marL="452438" indent="-452438" fontAlgn="base">
              <a:spcBef>
                <a:spcPct val="20000"/>
              </a:spcBef>
              <a:spcAft>
                <a:spcPct val="0"/>
              </a:spcAft>
              <a:buClr>
                <a:srgbClr val="660000"/>
              </a:buClr>
              <a:buSzPct val="70000"/>
              <a:buFont typeface="Wingdings" pitchFamily="2" charset="2"/>
              <a:buNone/>
            </a:pPr>
            <a:r>
              <a:rPr lang="en-US" sz="2500" smtClean="0">
                <a:solidFill>
                  <a:srgbClr val="000000"/>
                </a:solidFill>
              </a:rPr>
              <a:t>   a membrane that occurs</a:t>
            </a:r>
          </a:p>
          <a:p>
            <a:pPr marL="452438" indent="-452438" fontAlgn="base">
              <a:spcBef>
                <a:spcPct val="20000"/>
              </a:spcBef>
              <a:spcAft>
                <a:spcPct val="0"/>
              </a:spcAft>
              <a:buClr>
                <a:srgbClr val="660000"/>
              </a:buClr>
              <a:buSzPct val="70000"/>
              <a:buFont typeface="Wingdings" pitchFamily="2" charset="2"/>
              <a:buNone/>
            </a:pPr>
            <a:r>
              <a:rPr lang="en-US" sz="2500" smtClean="0">
                <a:solidFill>
                  <a:srgbClr val="000000"/>
                </a:solidFill>
              </a:rPr>
              <a:t>   against conc gradient.</a:t>
            </a:r>
          </a:p>
          <a:p>
            <a:pPr marL="452438" indent="-452438" fontAlgn="base">
              <a:spcBef>
                <a:spcPct val="20000"/>
              </a:spcBef>
              <a:spcAft>
                <a:spcPct val="0"/>
              </a:spcAft>
              <a:buClr>
                <a:srgbClr val="660000"/>
              </a:buClr>
              <a:buSzPct val="70000"/>
              <a:buFont typeface="Wingdings" pitchFamily="2" charset="2"/>
              <a:buNone/>
            </a:pPr>
            <a:r>
              <a:rPr lang="en-US" sz="2500" smtClean="0">
                <a:solidFill>
                  <a:srgbClr val="000000"/>
                </a:solidFill>
              </a:rPr>
              <a:t>   </a:t>
            </a:r>
            <a:r>
              <a:rPr lang="en-US" sz="2200" smtClean="0">
                <a:solidFill>
                  <a:srgbClr val="000000"/>
                </a:solidFill>
              </a:rPr>
              <a:t>(to region of higher conc)</a:t>
            </a:r>
          </a:p>
          <a:p>
            <a:pPr marL="452438" indent="-452438" fontAlgn="base">
              <a:spcBef>
                <a:spcPct val="20000"/>
              </a:spcBef>
              <a:spcAft>
                <a:spcPct val="0"/>
              </a:spcAft>
              <a:buClr>
                <a:srgbClr val="660000"/>
              </a:buClr>
              <a:buSzPct val="70000"/>
              <a:buFont typeface="Wingdings" pitchFamily="2" charset="2"/>
              <a:buNone/>
            </a:pPr>
            <a:endParaRPr lang="en-US" sz="1000" smtClean="0">
              <a:solidFill>
                <a:srgbClr val="000000"/>
              </a:solidFill>
            </a:endParaRPr>
          </a:p>
          <a:p>
            <a:pPr marL="452438" indent="-452438" fontAlgn="base">
              <a:spcBef>
                <a:spcPct val="20000"/>
              </a:spcBef>
              <a:spcAft>
                <a:spcPct val="0"/>
              </a:spcAft>
              <a:buClr>
                <a:srgbClr val="660000"/>
              </a:buClr>
              <a:buSzPct val="70000"/>
              <a:buFont typeface="Wingdings" pitchFamily="2" charset="2"/>
              <a:buChar char="o"/>
            </a:pPr>
            <a:r>
              <a:rPr lang="en-US" sz="2500" smtClean="0">
                <a:solidFill>
                  <a:srgbClr val="000000"/>
                </a:solidFill>
              </a:rPr>
              <a:t>Requires metabolic energy (ATP), &amp; involves specific carrier proteins.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9202"/>
                                        </p:tgtEl>
                                        <p:attrNameLst>
                                          <p:attrName>style.visibility</p:attrName>
                                        </p:attrNameLst>
                                      </p:cBhvr>
                                      <p:to>
                                        <p:strVal val="visible"/>
                                      </p:to>
                                    </p:set>
                                    <p:animEffect transition="in" filter="fade">
                                      <p:cBhvr>
                                        <p:cTn id="7" dur="500"/>
                                        <p:tgtEl>
                                          <p:spTgt spid="17920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9203"/>
                                        </p:tgtEl>
                                        <p:attrNameLst>
                                          <p:attrName>style.visibility</p:attrName>
                                        </p:attrNameLst>
                                      </p:cBhvr>
                                      <p:to>
                                        <p:strVal val="visible"/>
                                      </p:to>
                                    </p:set>
                                    <p:animEffect transition="in" filter="fade">
                                      <p:cBhvr>
                                        <p:cTn id="11" dur="1000"/>
                                        <p:tgtEl>
                                          <p:spTgt spid="17920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9204"/>
                                        </p:tgtEl>
                                        <p:attrNameLst>
                                          <p:attrName>style.visibility</p:attrName>
                                        </p:attrNameLst>
                                      </p:cBhvr>
                                      <p:to>
                                        <p:strVal val="visible"/>
                                      </p:to>
                                    </p:set>
                                    <p:animEffect transition="in" filter="fade">
                                      <p:cBhvr>
                                        <p:cTn id="15" dur="1000"/>
                                        <p:tgtEl>
                                          <p:spTgt spid="17920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9205"/>
                                        </p:tgtEl>
                                        <p:attrNameLst>
                                          <p:attrName>style.visibility</p:attrName>
                                        </p:attrNameLst>
                                      </p:cBhvr>
                                      <p:to>
                                        <p:strVal val="visible"/>
                                      </p:to>
                                    </p:set>
                                    <p:animEffect transition="in" filter="fade">
                                      <p:cBhvr>
                                        <p:cTn id="20" dur="1000"/>
                                        <p:tgtEl>
                                          <p:spTgt spid="17920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9206"/>
                                        </p:tgtEl>
                                        <p:attrNameLst>
                                          <p:attrName>style.visibility</p:attrName>
                                        </p:attrNameLst>
                                      </p:cBhvr>
                                      <p:to>
                                        <p:strVal val="visible"/>
                                      </p:to>
                                    </p:set>
                                    <p:animEffect transition="in" filter="fade">
                                      <p:cBhvr>
                                        <p:cTn id="25" dur="1000"/>
                                        <p:tgtEl>
                                          <p:spTgt spid="17920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79205"/>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79206"/>
                                        </p:tgtEl>
                                        <p:attrNameLst>
                                          <p:attrName>style.visibility</p:attrName>
                                        </p:attrNameLst>
                                      </p:cBhvr>
                                      <p:to>
                                        <p:strVal val="hidden"/>
                                      </p:to>
                                    </p:set>
                                  </p:childTnLst>
                                </p:cTn>
                              </p:par>
                            </p:childTnLst>
                          </p:cTn>
                        </p:par>
                        <p:par>
                          <p:cTn id="32" fill="hold">
                            <p:stCondLst>
                              <p:cond delay="0"/>
                            </p:stCondLst>
                            <p:childTnLst>
                              <p:par>
                                <p:cTn id="33" presetID="10" presetClass="entr" presetSubtype="0" fill="hold" grpId="0" nodeType="afterEffect">
                                  <p:stCondLst>
                                    <p:cond delay="0"/>
                                  </p:stCondLst>
                                  <p:childTnLst>
                                    <p:set>
                                      <p:cBhvr>
                                        <p:cTn id="34" dur="1" fill="hold">
                                          <p:stCondLst>
                                            <p:cond delay="0"/>
                                          </p:stCondLst>
                                        </p:cTn>
                                        <p:tgtEl>
                                          <p:spTgt spid="179207"/>
                                        </p:tgtEl>
                                        <p:attrNameLst>
                                          <p:attrName>style.visibility</p:attrName>
                                        </p:attrNameLst>
                                      </p:cBhvr>
                                      <p:to>
                                        <p:strVal val="visible"/>
                                      </p:to>
                                    </p:set>
                                    <p:animEffect transition="in" filter="fade">
                                      <p:cBhvr>
                                        <p:cTn id="35" dur="1000"/>
                                        <p:tgtEl>
                                          <p:spTgt spid="17920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9208"/>
                                        </p:tgtEl>
                                        <p:attrNameLst>
                                          <p:attrName>style.visibility</p:attrName>
                                        </p:attrNameLst>
                                      </p:cBhvr>
                                      <p:to>
                                        <p:strVal val="visible"/>
                                      </p:to>
                                    </p:set>
                                    <p:animEffect transition="in" filter="fade">
                                      <p:cBhvr>
                                        <p:cTn id="40" dur="1000"/>
                                        <p:tgtEl>
                                          <p:spTgt spid="17920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79207"/>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792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8" grpId="0" animBg="1"/>
      <p:bldP spid="179208" grpId="1" animBg="1"/>
      <p:bldP spid="179207" grpId="0" animBg="1"/>
      <p:bldP spid="179207" grpId="1" animBg="1"/>
      <p:bldP spid="179206" grpId="0" animBg="1"/>
      <p:bldP spid="179206" grpId="1" animBg="1"/>
      <p:bldP spid="179205" grpId="0" animBg="1"/>
      <p:bldP spid="179205" grpId="1" animBg="1"/>
      <p:bldP spid="179202" grpId="0"/>
      <p:bldP spid="179203" grpId="0" animBg="1"/>
      <p:bldP spid="17920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539750" y="304800"/>
            <a:ext cx="7993063" cy="1431925"/>
          </a:xfrm>
        </p:spPr>
        <p:txBody>
          <a:bodyPr/>
          <a:lstStyle/>
          <a:p>
            <a:pPr rtl="0" eaLnBrk="1" hangingPunct="1"/>
            <a:r>
              <a:rPr lang="en-US" sz="3200" b="1" smtClean="0">
                <a:solidFill>
                  <a:schemeClr val="bg2"/>
                </a:solidFill>
              </a:rPr>
              <a:t>Types of membrane transport</a:t>
            </a:r>
            <a:r>
              <a:rPr lang="en-US" sz="3600" smtClean="0"/>
              <a:t> </a:t>
            </a:r>
            <a:r>
              <a:rPr lang="en-US" sz="2400" baseline="-25000" smtClean="0"/>
              <a:t>(continued)</a:t>
            </a:r>
          </a:p>
        </p:txBody>
      </p:sp>
      <p:sp>
        <p:nvSpPr>
          <p:cNvPr id="181251" name="Rectangle 3"/>
          <p:cNvSpPr>
            <a:spLocks noGrp="1" noChangeArrowheads="1"/>
          </p:cNvSpPr>
          <p:nvPr>
            <p:ph type="body" idx="1"/>
          </p:nvPr>
        </p:nvSpPr>
        <p:spPr>
          <a:xfrm>
            <a:off x="684213" y="1989138"/>
            <a:ext cx="3455987" cy="3529012"/>
          </a:xfrm>
          <a:noFill/>
        </p:spPr>
        <p:txBody>
          <a:bodyPr/>
          <a:lstStyle/>
          <a:p>
            <a:pPr marL="452438" indent="-452438" algn="ctr" rtl="0" eaLnBrk="1" hangingPunct="1">
              <a:buFont typeface="Wingdings" pitchFamily="2" charset="2"/>
              <a:buNone/>
            </a:pPr>
            <a:r>
              <a:rPr lang="en-US" sz="2800" b="1" smtClean="0">
                <a:solidFill>
                  <a:schemeClr val="bg2"/>
                </a:solidFill>
              </a:rPr>
              <a:t>1. Diffusion </a:t>
            </a:r>
          </a:p>
          <a:p>
            <a:pPr marL="452438" indent="-452438" algn="ctr" rtl="0" eaLnBrk="1" hangingPunct="1">
              <a:buFont typeface="Wingdings" pitchFamily="2" charset="2"/>
              <a:buNone/>
            </a:pPr>
            <a:r>
              <a:rPr lang="en-US" sz="2800" smtClean="0">
                <a:solidFill>
                  <a:schemeClr val="folHlink"/>
                </a:solidFill>
              </a:rPr>
              <a:t>(passive transport)</a:t>
            </a:r>
          </a:p>
          <a:p>
            <a:pPr marL="452438" indent="-452438" algn="l" rtl="0" eaLnBrk="1" hangingPunct="1">
              <a:buFont typeface="Wingdings" pitchFamily="2" charset="2"/>
              <a:buNone/>
            </a:pPr>
            <a:endParaRPr lang="en-US" sz="1000" smtClean="0">
              <a:solidFill>
                <a:schemeClr val="folHlink"/>
              </a:solidFill>
            </a:endParaRPr>
          </a:p>
          <a:p>
            <a:pPr marL="452438" indent="-452438" algn="l" rtl="0" eaLnBrk="1" hangingPunct="1">
              <a:buFont typeface="Wingdings" pitchFamily="2" charset="2"/>
              <a:buNone/>
            </a:pPr>
            <a:endParaRPr lang="en-US" sz="2500" smtClean="0"/>
          </a:p>
          <a:p>
            <a:pPr marL="452438" indent="-452438" algn="l" rtl="0" eaLnBrk="1" hangingPunct="1">
              <a:buFont typeface="Wingdings" pitchFamily="2" charset="2"/>
              <a:buNone/>
            </a:pPr>
            <a:r>
              <a:rPr lang="en-US" sz="2500" smtClean="0"/>
              <a:t>  a. Simple diffusion.</a:t>
            </a:r>
          </a:p>
          <a:p>
            <a:pPr marL="452438" indent="-452438" algn="l" rtl="0" eaLnBrk="1" hangingPunct="1">
              <a:buFont typeface="Wingdings" pitchFamily="2" charset="2"/>
              <a:buNone/>
            </a:pPr>
            <a:r>
              <a:rPr lang="en-US" sz="2500" smtClean="0"/>
              <a:t>  b. Facilitated diffusion. (Carrier-mediated)</a:t>
            </a:r>
          </a:p>
          <a:p>
            <a:pPr marL="452438" indent="-452438" algn="l" rtl="0" eaLnBrk="1" hangingPunct="1">
              <a:buFont typeface="Wingdings" pitchFamily="2" charset="2"/>
              <a:buNone/>
            </a:pPr>
            <a:r>
              <a:rPr lang="en-US" sz="2500" smtClean="0"/>
              <a:t>  c. Osmosis. </a:t>
            </a:r>
          </a:p>
        </p:txBody>
      </p:sp>
      <p:sp>
        <p:nvSpPr>
          <p:cNvPr id="181252" name="Rectangle 4"/>
          <p:cNvSpPr>
            <a:spLocks noChangeArrowheads="1"/>
          </p:cNvSpPr>
          <p:nvPr/>
        </p:nvSpPr>
        <p:spPr bwMode="auto">
          <a:xfrm>
            <a:off x="4427538" y="1989138"/>
            <a:ext cx="4464050" cy="2671762"/>
          </a:xfrm>
          <a:prstGeom prst="rect">
            <a:avLst/>
          </a:prstGeom>
          <a:noFill/>
          <a:ln w="9525">
            <a:noFill/>
            <a:miter lim="800000"/>
            <a:headEnd/>
            <a:tailEnd/>
          </a:ln>
        </p:spPr>
        <p:txBody>
          <a:bodyPr/>
          <a:lstStyle/>
          <a:p>
            <a:pPr marL="452438" indent="-452438" algn="ctr" fontAlgn="base">
              <a:spcBef>
                <a:spcPct val="20000"/>
              </a:spcBef>
              <a:spcAft>
                <a:spcPct val="0"/>
              </a:spcAft>
              <a:buClr>
                <a:srgbClr val="660000"/>
              </a:buClr>
              <a:buSzPct val="70000"/>
              <a:buFont typeface="Wingdings" pitchFamily="2" charset="2"/>
              <a:buNone/>
            </a:pPr>
            <a:r>
              <a:rPr lang="en-US" sz="2800" b="1" smtClean="0">
                <a:solidFill>
                  <a:srgbClr val="660000"/>
                </a:solidFill>
              </a:rPr>
              <a:t>2. Active transport</a:t>
            </a:r>
          </a:p>
          <a:p>
            <a:pPr marL="452438" indent="-452438" fontAlgn="base">
              <a:spcBef>
                <a:spcPct val="20000"/>
              </a:spcBef>
              <a:spcAft>
                <a:spcPct val="0"/>
              </a:spcAft>
              <a:buClr>
                <a:srgbClr val="660000"/>
              </a:buClr>
              <a:buSzPct val="70000"/>
              <a:buFont typeface="Wingdings" pitchFamily="2" charset="2"/>
              <a:buNone/>
            </a:pPr>
            <a:r>
              <a:rPr lang="en-US" sz="1000" smtClean="0">
                <a:solidFill>
                  <a:srgbClr val="000000"/>
                </a:solidFill>
              </a:rPr>
              <a:t> </a:t>
            </a:r>
          </a:p>
          <a:p>
            <a:pPr marL="452438" indent="-452438" fontAlgn="base">
              <a:spcBef>
                <a:spcPct val="20000"/>
              </a:spcBef>
              <a:spcAft>
                <a:spcPct val="0"/>
              </a:spcAft>
              <a:buClr>
                <a:srgbClr val="660000"/>
              </a:buClr>
              <a:buSzPct val="70000"/>
              <a:buFont typeface="Wingdings" pitchFamily="2" charset="2"/>
              <a:buNone/>
            </a:pPr>
            <a:endParaRPr lang="en-US" sz="1000" smtClean="0">
              <a:solidFill>
                <a:srgbClr val="000000"/>
              </a:solidFill>
            </a:endParaRPr>
          </a:p>
          <a:p>
            <a:pPr marL="452438" indent="-452438" fontAlgn="base">
              <a:spcBef>
                <a:spcPct val="20000"/>
              </a:spcBef>
              <a:spcAft>
                <a:spcPct val="0"/>
              </a:spcAft>
              <a:buClr>
                <a:srgbClr val="660000"/>
              </a:buClr>
              <a:buSzPct val="70000"/>
              <a:buFont typeface="Wingdings" pitchFamily="2" charset="2"/>
              <a:buNone/>
            </a:pPr>
            <a:endParaRPr lang="en-US" sz="1000" smtClean="0">
              <a:solidFill>
                <a:srgbClr val="000000"/>
              </a:solidFill>
            </a:endParaRPr>
          </a:p>
          <a:p>
            <a:pPr marL="452438" indent="-452438" fontAlgn="base">
              <a:spcBef>
                <a:spcPct val="20000"/>
              </a:spcBef>
              <a:spcAft>
                <a:spcPct val="0"/>
              </a:spcAft>
              <a:buClr>
                <a:srgbClr val="660000"/>
              </a:buClr>
              <a:buSzPct val="70000"/>
              <a:buFont typeface="Wingdings" pitchFamily="2" charset="2"/>
              <a:buNone/>
            </a:pPr>
            <a:endParaRPr lang="en-US" sz="800" smtClean="0">
              <a:solidFill>
                <a:srgbClr val="000000"/>
              </a:solidFill>
            </a:endParaRPr>
          </a:p>
          <a:p>
            <a:pPr marL="452438" indent="-452438" fontAlgn="base">
              <a:spcBef>
                <a:spcPct val="20000"/>
              </a:spcBef>
              <a:spcAft>
                <a:spcPct val="0"/>
              </a:spcAft>
              <a:buClr>
                <a:srgbClr val="660000"/>
              </a:buClr>
              <a:buSzPct val="70000"/>
              <a:buFont typeface="Wingdings" pitchFamily="2" charset="2"/>
              <a:buNone/>
            </a:pPr>
            <a:endParaRPr lang="en-US" sz="2100" smtClean="0">
              <a:solidFill>
                <a:srgbClr val="000000"/>
              </a:solidFill>
            </a:endParaRPr>
          </a:p>
          <a:p>
            <a:pPr marL="452438" indent="-452438" fontAlgn="base">
              <a:spcBef>
                <a:spcPct val="20000"/>
              </a:spcBef>
              <a:spcAft>
                <a:spcPct val="0"/>
              </a:spcAft>
              <a:buClr>
                <a:srgbClr val="660000"/>
              </a:buClr>
              <a:buSzPct val="70000"/>
              <a:buFont typeface="Wingdings" pitchFamily="2" charset="2"/>
              <a:buNone/>
            </a:pPr>
            <a:endParaRPr lang="en-US" sz="200" smtClean="0">
              <a:solidFill>
                <a:srgbClr val="000000"/>
              </a:solidFill>
            </a:endParaRPr>
          </a:p>
          <a:p>
            <a:pPr marL="452438" indent="-452438" fontAlgn="base">
              <a:spcBef>
                <a:spcPct val="20000"/>
              </a:spcBef>
              <a:spcAft>
                <a:spcPct val="0"/>
              </a:spcAft>
              <a:buClr>
                <a:srgbClr val="660000"/>
              </a:buClr>
              <a:buSzPct val="70000"/>
              <a:buFont typeface="Wingdings" pitchFamily="2" charset="2"/>
              <a:buNone/>
            </a:pPr>
            <a:r>
              <a:rPr lang="en-US" sz="2500" smtClean="0">
                <a:solidFill>
                  <a:srgbClr val="000000"/>
                </a:solidFill>
              </a:rPr>
              <a:t>  a. Primary active transport. </a:t>
            </a:r>
          </a:p>
          <a:p>
            <a:pPr marL="452438" indent="-452438" fontAlgn="base">
              <a:spcBef>
                <a:spcPct val="20000"/>
              </a:spcBef>
              <a:spcAft>
                <a:spcPct val="0"/>
              </a:spcAft>
              <a:buClr>
                <a:srgbClr val="660000"/>
              </a:buClr>
              <a:buSzPct val="70000"/>
              <a:buFont typeface="Wingdings" pitchFamily="2" charset="2"/>
              <a:buNone/>
            </a:pPr>
            <a:r>
              <a:rPr lang="en-US" sz="2500" smtClean="0">
                <a:solidFill>
                  <a:srgbClr val="000000"/>
                </a:solidFill>
              </a:rPr>
              <a:t>  b. Secondary active transport. </a:t>
            </a:r>
          </a:p>
        </p:txBody>
      </p:sp>
      <p:sp>
        <p:nvSpPr>
          <p:cNvPr id="181253" name="AutoShape 5"/>
          <p:cNvSpPr>
            <a:spLocks noChangeArrowheads="1"/>
          </p:cNvSpPr>
          <p:nvPr/>
        </p:nvSpPr>
        <p:spPr bwMode="auto">
          <a:xfrm>
            <a:off x="2195513" y="3063875"/>
            <a:ext cx="288925" cy="576263"/>
          </a:xfrm>
          <a:prstGeom prst="downArrow">
            <a:avLst>
              <a:gd name="adj1" fmla="val 50000"/>
              <a:gd name="adj2" fmla="val 49863"/>
            </a:avLst>
          </a:prstGeom>
          <a:solidFill>
            <a:schemeClr val="accent1"/>
          </a:solidFill>
          <a:ln w="9525">
            <a:solidFill>
              <a:schemeClr val="bg2"/>
            </a:solidFill>
            <a:miter lim="800000"/>
            <a:headEnd/>
            <a:tailEnd/>
          </a:ln>
        </p:spPr>
        <p:txBody>
          <a:bodyPr vert="eaVert" wrap="none" anchor="ctr"/>
          <a:lstStyle/>
          <a:p>
            <a:pPr algn="r" rtl="1" fontAlgn="base">
              <a:spcBef>
                <a:spcPct val="0"/>
              </a:spcBef>
              <a:spcAft>
                <a:spcPct val="0"/>
              </a:spcAft>
            </a:pPr>
            <a:endParaRPr lang="ar-SA" smtClean="0">
              <a:solidFill>
                <a:srgbClr val="000000"/>
              </a:solidFill>
            </a:endParaRPr>
          </a:p>
        </p:txBody>
      </p:sp>
      <p:sp>
        <p:nvSpPr>
          <p:cNvPr id="181254" name="AutoShape 6"/>
          <p:cNvSpPr>
            <a:spLocks noChangeArrowheads="1"/>
          </p:cNvSpPr>
          <p:nvPr/>
        </p:nvSpPr>
        <p:spPr bwMode="auto">
          <a:xfrm>
            <a:off x="6443663" y="2636838"/>
            <a:ext cx="288925" cy="936625"/>
          </a:xfrm>
          <a:prstGeom prst="downArrow">
            <a:avLst>
              <a:gd name="adj1" fmla="val 50000"/>
              <a:gd name="adj2" fmla="val 81044"/>
            </a:avLst>
          </a:prstGeom>
          <a:solidFill>
            <a:schemeClr val="accent1"/>
          </a:solidFill>
          <a:ln w="9525">
            <a:solidFill>
              <a:schemeClr val="bg2"/>
            </a:solidFill>
            <a:miter lim="800000"/>
            <a:headEnd/>
            <a:tailEnd/>
          </a:ln>
        </p:spPr>
        <p:txBody>
          <a:bodyPr vert="eaVert" wrap="none" anchor="ctr"/>
          <a:lstStyle/>
          <a:p>
            <a:pPr algn="r" rtl="1" fontAlgn="base">
              <a:spcBef>
                <a:spcPct val="0"/>
              </a:spcBef>
              <a:spcAft>
                <a:spcPct val="0"/>
              </a:spcAft>
            </a:pPr>
            <a:endParaRPr lang="ar-SA" smtClean="0">
              <a:solidFill>
                <a:srgbClr val="000000"/>
              </a:solidFill>
            </a:endParaRPr>
          </a:p>
        </p:txBody>
      </p:sp>
      <p:sp>
        <p:nvSpPr>
          <p:cNvPr id="181255" name="Freeform 7"/>
          <p:cNvSpPr>
            <a:spLocks/>
          </p:cNvSpPr>
          <p:nvPr/>
        </p:nvSpPr>
        <p:spPr bwMode="auto">
          <a:xfrm flipV="1">
            <a:off x="4360863" y="3484563"/>
            <a:ext cx="4321175" cy="1457325"/>
          </a:xfrm>
          <a:custGeom>
            <a:avLst/>
            <a:gdLst>
              <a:gd name="T0" fmla="*/ 1868891 w 1274"/>
              <a:gd name="T1" fmla="*/ 0 h 454"/>
              <a:gd name="T2" fmla="*/ 1065031 w 1274"/>
              <a:gd name="T3" fmla="*/ 109139 h 454"/>
              <a:gd name="T4" fmla="*/ 376492 w 1274"/>
              <a:gd name="T5" fmla="*/ 459025 h 454"/>
              <a:gd name="T6" fmla="*/ 101755 w 1274"/>
              <a:gd name="T7" fmla="*/ 828172 h 454"/>
              <a:gd name="T8" fmla="*/ 352749 w 1274"/>
              <a:gd name="T9" fmla="*/ 1457325 h 454"/>
              <a:gd name="T10" fmla="*/ 2883044 w 1274"/>
              <a:gd name="T11" fmla="*/ 1434855 h 454"/>
              <a:gd name="T12" fmla="*/ 3388425 w 1274"/>
              <a:gd name="T13" fmla="*/ 1283987 h 454"/>
              <a:gd name="T14" fmla="*/ 3663163 w 1274"/>
              <a:gd name="T15" fmla="*/ 1219788 h 454"/>
              <a:gd name="T16" fmla="*/ 4192286 w 1274"/>
              <a:gd name="T17" fmla="*/ 869901 h 454"/>
              <a:gd name="T18" fmla="*/ 3225618 w 1274"/>
              <a:gd name="T19" fmla="*/ 131609 h 454"/>
              <a:gd name="T20" fmla="*/ 1777312 w 1274"/>
              <a:gd name="T21" fmla="*/ 109139 h 454"/>
              <a:gd name="T22" fmla="*/ 1617897 w 1274"/>
              <a:gd name="T23" fmla="*/ 67409 h 4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74"/>
              <a:gd name="T37" fmla="*/ 0 h 454"/>
              <a:gd name="T38" fmla="*/ 1274 w 1274"/>
              <a:gd name="T39" fmla="*/ 454 h 4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74" h="454">
                <a:moveTo>
                  <a:pt x="551" y="0"/>
                </a:moveTo>
                <a:cubicBezTo>
                  <a:pt x="468" y="21"/>
                  <a:pt x="400" y="28"/>
                  <a:pt x="314" y="34"/>
                </a:cubicBezTo>
                <a:cubicBezTo>
                  <a:pt x="258" y="45"/>
                  <a:pt x="152" y="97"/>
                  <a:pt x="111" y="143"/>
                </a:cubicBezTo>
                <a:cubicBezTo>
                  <a:pt x="81" y="177"/>
                  <a:pt x="54" y="219"/>
                  <a:pt x="30" y="258"/>
                </a:cubicBezTo>
                <a:cubicBezTo>
                  <a:pt x="3" y="363"/>
                  <a:pt x="0" y="418"/>
                  <a:pt x="104" y="454"/>
                </a:cubicBezTo>
                <a:cubicBezTo>
                  <a:pt x="353" y="452"/>
                  <a:pt x="601" y="453"/>
                  <a:pt x="850" y="447"/>
                </a:cubicBezTo>
                <a:cubicBezTo>
                  <a:pt x="890" y="446"/>
                  <a:pt x="958" y="411"/>
                  <a:pt x="999" y="400"/>
                </a:cubicBezTo>
                <a:cubicBezTo>
                  <a:pt x="1026" y="393"/>
                  <a:pt x="1080" y="380"/>
                  <a:pt x="1080" y="380"/>
                </a:cubicBezTo>
                <a:cubicBezTo>
                  <a:pt x="1134" y="342"/>
                  <a:pt x="1190" y="319"/>
                  <a:pt x="1236" y="271"/>
                </a:cubicBezTo>
                <a:cubicBezTo>
                  <a:pt x="1274" y="125"/>
                  <a:pt x="1064" y="44"/>
                  <a:pt x="951" y="41"/>
                </a:cubicBezTo>
                <a:cubicBezTo>
                  <a:pt x="809" y="37"/>
                  <a:pt x="666" y="36"/>
                  <a:pt x="524" y="34"/>
                </a:cubicBezTo>
                <a:cubicBezTo>
                  <a:pt x="509" y="29"/>
                  <a:pt x="493" y="21"/>
                  <a:pt x="477" y="21"/>
                </a:cubicBezTo>
              </a:path>
            </a:pathLst>
          </a:custGeom>
          <a:noFill/>
          <a:ln w="31750">
            <a:solidFill>
              <a:srgbClr val="800000"/>
            </a:solidFill>
            <a:round/>
            <a:headEnd/>
            <a:tailEnd/>
          </a:ln>
        </p:spPr>
        <p:txBody>
          <a:bodyPr/>
          <a:lstStyle/>
          <a:p>
            <a:pPr algn="r" rtl="1" fontAlgn="base">
              <a:spcBef>
                <a:spcPct val="0"/>
              </a:spcBef>
              <a:spcAft>
                <a:spcPct val="0"/>
              </a:spcAft>
            </a:pPr>
            <a:endParaRPr lang="en-US" smtClean="0">
              <a:solidFill>
                <a:srgbClr val="000000"/>
              </a:solidFill>
            </a:endParaRPr>
          </a:p>
        </p:txBody>
      </p:sp>
      <p:sp>
        <p:nvSpPr>
          <p:cNvPr id="181256" name="Freeform 8"/>
          <p:cNvSpPr>
            <a:spLocks/>
          </p:cNvSpPr>
          <p:nvPr/>
        </p:nvSpPr>
        <p:spPr bwMode="auto">
          <a:xfrm flipV="1">
            <a:off x="755650" y="4076700"/>
            <a:ext cx="3455988" cy="1008063"/>
          </a:xfrm>
          <a:custGeom>
            <a:avLst/>
            <a:gdLst>
              <a:gd name="T0" fmla="*/ 1494701 w 1274"/>
              <a:gd name="T1" fmla="*/ 0 h 454"/>
              <a:gd name="T2" fmla="*/ 851790 w 1274"/>
              <a:gd name="T3" fmla="*/ 75494 h 454"/>
              <a:gd name="T4" fmla="*/ 301110 w 1274"/>
              <a:gd name="T5" fmla="*/ 317518 h 454"/>
              <a:gd name="T6" fmla="*/ 81381 w 1274"/>
              <a:gd name="T7" fmla="*/ 572864 h 454"/>
              <a:gd name="T8" fmla="*/ 282121 w 1274"/>
              <a:gd name="T9" fmla="*/ 1008063 h 454"/>
              <a:gd name="T10" fmla="*/ 2305800 w 1274"/>
              <a:gd name="T11" fmla="*/ 992520 h 454"/>
              <a:gd name="T12" fmla="*/ 2709993 w 1274"/>
              <a:gd name="T13" fmla="*/ 888161 h 454"/>
              <a:gd name="T14" fmla="*/ 2929723 w 1274"/>
              <a:gd name="T15" fmla="*/ 843753 h 454"/>
              <a:gd name="T16" fmla="*/ 3352905 w 1274"/>
              <a:gd name="T17" fmla="*/ 601729 h 454"/>
              <a:gd name="T18" fmla="*/ 2579783 w 1274"/>
              <a:gd name="T19" fmla="*/ 91037 h 454"/>
              <a:gd name="T20" fmla="*/ 1421458 w 1274"/>
              <a:gd name="T21" fmla="*/ 75494 h 454"/>
              <a:gd name="T22" fmla="*/ 1293961 w 1274"/>
              <a:gd name="T23" fmla="*/ 46628 h 4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74"/>
              <a:gd name="T37" fmla="*/ 0 h 454"/>
              <a:gd name="T38" fmla="*/ 1274 w 1274"/>
              <a:gd name="T39" fmla="*/ 454 h 4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74" h="454">
                <a:moveTo>
                  <a:pt x="551" y="0"/>
                </a:moveTo>
                <a:cubicBezTo>
                  <a:pt x="468" y="21"/>
                  <a:pt x="400" y="28"/>
                  <a:pt x="314" y="34"/>
                </a:cubicBezTo>
                <a:cubicBezTo>
                  <a:pt x="258" y="45"/>
                  <a:pt x="152" y="97"/>
                  <a:pt x="111" y="143"/>
                </a:cubicBezTo>
                <a:cubicBezTo>
                  <a:pt x="81" y="177"/>
                  <a:pt x="54" y="219"/>
                  <a:pt x="30" y="258"/>
                </a:cubicBezTo>
                <a:cubicBezTo>
                  <a:pt x="3" y="363"/>
                  <a:pt x="0" y="418"/>
                  <a:pt x="104" y="454"/>
                </a:cubicBezTo>
                <a:cubicBezTo>
                  <a:pt x="353" y="452"/>
                  <a:pt x="601" y="453"/>
                  <a:pt x="850" y="447"/>
                </a:cubicBezTo>
                <a:cubicBezTo>
                  <a:pt x="890" y="446"/>
                  <a:pt x="958" y="411"/>
                  <a:pt x="999" y="400"/>
                </a:cubicBezTo>
                <a:cubicBezTo>
                  <a:pt x="1026" y="393"/>
                  <a:pt x="1080" y="380"/>
                  <a:pt x="1080" y="380"/>
                </a:cubicBezTo>
                <a:cubicBezTo>
                  <a:pt x="1134" y="342"/>
                  <a:pt x="1190" y="319"/>
                  <a:pt x="1236" y="271"/>
                </a:cubicBezTo>
                <a:cubicBezTo>
                  <a:pt x="1274" y="125"/>
                  <a:pt x="1064" y="44"/>
                  <a:pt x="951" y="41"/>
                </a:cubicBezTo>
                <a:cubicBezTo>
                  <a:pt x="809" y="37"/>
                  <a:pt x="666" y="36"/>
                  <a:pt x="524" y="34"/>
                </a:cubicBezTo>
                <a:cubicBezTo>
                  <a:pt x="509" y="29"/>
                  <a:pt x="493" y="21"/>
                  <a:pt x="477" y="21"/>
                </a:cubicBezTo>
              </a:path>
            </a:pathLst>
          </a:custGeom>
          <a:noFill/>
          <a:ln w="31750">
            <a:solidFill>
              <a:srgbClr val="800000"/>
            </a:solidFill>
            <a:round/>
            <a:headEnd/>
            <a:tailEnd/>
          </a:ln>
        </p:spPr>
        <p:txBody>
          <a:bodyPr/>
          <a:lstStyle/>
          <a:p>
            <a:pPr algn="r" rtl="1" fontAlgn="base">
              <a:spcBef>
                <a:spcPct val="0"/>
              </a:spcBef>
              <a:spcAft>
                <a:spcPct val="0"/>
              </a:spcAft>
            </a:pPr>
            <a:endParaRPr lang="en-US"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1250"/>
                                        </p:tgtEl>
                                        <p:attrNameLst>
                                          <p:attrName>style.visibility</p:attrName>
                                        </p:attrNameLst>
                                      </p:cBhvr>
                                      <p:to>
                                        <p:strVal val="visible"/>
                                      </p:to>
                                    </p:set>
                                    <p:animEffect transition="in" filter="fade">
                                      <p:cBhvr>
                                        <p:cTn id="7" dur="500"/>
                                        <p:tgtEl>
                                          <p:spTgt spid="1812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1251">
                                            <p:txEl>
                                              <p:pRg st="0" end="0"/>
                                            </p:txEl>
                                          </p:spTgt>
                                        </p:tgtEl>
                                        <p:attrNameLst>
                                          <p:attrName>style.visibility</p:attrName>
                                        </p:attrNameLst>
                                      </p:cBhvr>
                                      <p:to>
                                        <p:strVal val="visible"/>
                                      </p:to>
                                    </p:set>
                                    <p:animEffect transition="in" filter="fade">
                                      <p:cBhvr>
                                        <p:cTn id="11" dur="1000"/>
                                        <p:tgtEl>
                                          <p:spTgt spid="181251">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81251">
                                            <p:txEl>
                                              <p:pRg st="1" end="1"/>
                                            </p:txEl>
                                          </p:spTgt>
                                        </p:tgtEl>
                                        <p:attrNameLst>
                                          <p:attrName>style.visibility</p:attrName>
                                        </p:attrNameLst>
                                      </p:cBhvr>
                                      <p:to>
                                        <p:strVal val="visible"/>
                                      </p:to>
                                    </p:set>
                                    <p:animEffect transition="in" filter="fade">
                                      <p:cBhvr>
                                        <p:cTn id="14" dur="1000"/>
                                        <p:tgtEl>
                                          <p:spTgt spid="181251">
                                            <p:txEl>
                                              <p:pRg st="1" end="1"/>
                                            </p:txEl>
                                          </p:spTgt>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81252">
                                            <p:txEl>
                                              <p:pRg st="0" end="0"/>
                                            </p:txEl>
                                          </p:spTgt>
                                        </p:tgtEl>
                                        <p:attrNameLst>
                                          <p:attrName>style.visibility</p:attrName>
                                        </p:attrNameLst>
                                      </p:cBhvr>
                                      <p:to>
                                        <p:strVal val="visible"/>
                                      </p:to>
                                    </p:set>
                                    <p:animEffect transition="in" filter="fade">
                                      <p:cBhvr>
                                        <p:cTn id="18" dur="1000"/>
                                        <p:tgtEl>
                                          <p:spTgt spid="18125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81253"/>
                                        </p:tgtEl>
                                        <p:attrNameLst>
                                          <p:attrName>style.visibility</p:attrName>
                                        </p:attrNameLst>
                                      </p:cBhvr>
                                      <p:to>
                                        <p:strVal val="visible"/>
                                      </p:to>
                                    </p:set>
                                    <p:animEffect transition="in" filter="wipe(up)">
                                      <p:cBhvr>
                                        <p:cTn id="23" dur="1000"/>
                                        <p:tgtEl>
                                          <p:spTgt spid="18125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181251">
                                            <p:txEl>
                                              <p:pRg st="4" end="4"/>
                                            </p:txEl>
                                          </p:spTgt>
                                        </p:tgtEl>
                                        <p:attrNameLst>
                                          <p:attrName>style.visibility</p:attrName>
                                        </p:attrNameLst>
                                      </p:cBhvr>
                                      <p:to>
                                        <p:strVal val="visible"/>
                                      </p:to>
                                    </p:set>
                                    <p:animEffect transition="in" filter="fade">
                                      <p:cBhvr>
                                        <p:cTn id="27" dur="1000"/>
                                        <p:tgtEl>
                                          <p:spTgt spid="181251">
                                            <p:txEl>
                                              <p:pRg st="4" end="4"/>
                                            </p:txEl>
                                          </p:spTgt>
                                        </p:tgtEl>
                                      </p:cBhvr>
                                    </p:animEffect>
                                    <p:anim calcmode="lin" valueType="num">
                                      <p:cBhvr>
                                        <p:cTn id="28" dur="1000" fill="hold"/>
                                        <p:tgtEl>
                                          <p:spTgt spid="1812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81251">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181251">
                                            <p:txEl>
                                              <p:pRg st="5" end="5"/>
                                            </p:txEl>
                                          </p:spTgt>
                                        </p:tgtEl>
                                        <p:attrNameLst>
                                          <p:attrName>style.visibility</p:attrName>
                                        </p:attrNameLst>
                                      </p:cBhvr>
                                      <p:to>
                                        <p:strVal val="visible"/>
                                      </p:to>
                                    </p:set>
                                    <p:animEffect transition="in" filter="fade">
                                      <p:cBhvr>
                                        <p:cTn id="33" dur="1000"/>
                                        <p:tgtEl>
                                          <p:spTgt spid="181251">
                                            <p:txEl>
                                              <p:pRg st="5" end="5"/>
                                            </p:txEl>
                                          </p:spTgt>
                                        </p:tgtEl>
                                      </p:cBhvr>
                                    </p:animEffect>
                                    <p:anim calcmode="lin" valueType="num">
                                      <p:cBhvr>
                                        <p:cTn id="34" dur="1000" fill="hold"/>
                                        <p:tgtEl>
                                          <p:spTgt spid="181251">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181251">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nodeType="afterEffect">
                                  <p:stCondLst>
                                    <p:cond delay="0"/>
                                  </p:stCondLst>
                                  <p:childTnLst>
                                    <p:set>
                                      <p:cBhvr>
                                        <p:cTn id="38" dur="1" fill="hold">
                                          <p:stCondLst>
                                            <p:cond delay="0"/>
                                          </p:stCondLst>
                                        </p:cTn>
                                        <p:tgtEl>
                                          <p:spTgt spid="181251">
                                            <p:txEl>
                                              <p:pRg st="6" end="6"/>
                                            </p:txEl>
                                          </p:spTgt>
                                        </p:tgtEl>
                                        <p:attrNameLst>
                                          <p:attrName>style.visibility</p:attrName>
                                        </p:attrNameLst>
                                      </p:cBhvr>
                                      <p:to>
                                        <p:strVal val="visible"/>
                                      </p:to>
                                    </p:set>
                                    <p:animEffect transition="in" filter="fade">
                                      <p:cBhvr>
                                        <p:cTn id="39" dur="1000"/>
                                        <p:tgtEl>
                                          <p:spTgt spid="181251">
                                            <p:txEl>
                                              <p:pRg st="6" end="6"/>
                                            </p:txEl>
                                          </p:spTgt>
                                        </p:tgtEl>
                                      </p:cBhvr>
                                    </p:animEffect>
                                    <p:anim calcmode="lin" valueType="num">
                                      <p:cBhvr>
                                        <p:cTn id="40" dur="1000" fill="hold"/>
                                        <p:tgtEl>
                                          <p:spTgt spid="181251">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8125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81254"/>
                                        </p:tgtEl>
                                        <p:attrNameLst>
                                          <p:attrName>style.visibility</p:attrName>
                                        </p:attrNameLst>
                                      </p:cBhvr>
                                      <p:to>
                                        <p:strVal val="visible"/>
                                      </p:to>
                                    </p:set>
                                    <p:animEffect transition="in" filter="wipe(up)">
                                      <p:cBhvr>
                                        <p:cTn id="46" dur="1000"/>
                                        <p:tgtEl>
                                          <p:spTgt spid="181254"/>
                                        </p:tgtEl>
                                      </p:cBhvr>
                                    </p:animEffect>
                                  </p:childTnLst>
                                </p:cTn>
                              </p:par>
                            </p:childTnLst>
                          </p:cTn>
                        </p:par>
                        <p:par>
                          <p:cTn id="47" fill="hold">
                            <p:stCondLst>
                              <p:cond delay="1000"/>
                            </p:stCondLst>
                            <p:childTnLst>
                              <p:par>
                                <p:cTn id="48" presetID="42" presetClass="entr" presetSubtype="0" fill="hold" nodeType="afterEffect">
                                  <p:stCondLst>
                                    <p:cond delay="0"/>
                                  </p:stCondLst>
                                  <p:childTnLst>
                                    <p:set>
                                      <p:cBhvr>
                                        <p:cTn id="49" dur="1" fill="hold">
                                          <p:stCondLst>
                                            <p:cond delay="0"/>
                                          </p:stCondLst>
                                        </p:cTn>
                                        <p:tgtEl>
                                          <p:spTgt spid="181252">
                                            <p:txEl>
                                              <p:pRg st="7" end="7"/>
                                            </p:txEl>
                                          </p:spTgt>
                                        </p:tgtEl>
                                        <p:attrNameLst>
                                          <p:attrName>style.visibility</p:attrName>
                                        </p:attrNameLst>
                                      </p:cBhvr>
                                      <p:to>
                                        <p:strVal val="visible"/>
                                      </p:to>
                                    </p:set>
                                    <p:animEffect transition="in" filter="fade">
                                      <p:cBhvr>
                                        <p:cTn id="50" dur="1000"/>
                                        <p:tgtEl>
                                          <p:spTgt spid="181252">
                                            <p:txEl>
                                              <p:pRg st="7" end="7"/>
                                            </p:txEl>
                                          </p:spTgt>
                                        </p:tgtEl>
                                      </p:cBhvr>
                                    </p:animEffect>
                                    <p:anim calcmode="lin" valueType="num">
                                      <p:cBhvr>
                                        <p:cTn id="51" dur="1000" fill="hold"/>
                                        <p:tgtEl>
                                          <p:spTgt spid="18125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18125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42" presetClass="entr" presetSubtype="0" fill="hold" nodeType="afterEffect">
                                  <p:stCondLst>
                                    <p:cond delay="0"/>
                                  </p:stCondLst>
                                  <p:childTnLst>
                                    <p:set>
                                      <p:cBhvr>
                                        <p:cTn id="55" dur="1" fill="hold">
                                          <p:stCondLst>
                                            <p:cond delay="0"/>
                                          </p:stCondLst>
                                        </p:cTn>
                                        <p:tgtEl>
                                          <p:spTgt spid="181252">
                                            <p:txEl>
                                              <p:pRg st="8" end="8"/>
                                            </p:txEl>
                                          </p:spTgt>
                                        </p:tgtEl>
                                        <p:attrNameLst>
                                          <p:attrName>style.visibility</p:attrName>
                                        </p:attrNameLst>
                                      </p:cBhvr>
                                      <p:to>
                                        <p:strVal val="visible"/>
                                      </p:to>
                                    </p:set>
                                    <p:animEffect transition="in" filter="fade">
                                      <p:cBhvr>
                                        <p:cTn id="56" dur="1000"/>
                                        <p:tgtEl>
                                          <p:spTgt spid="181252">
                                            <p:txEl>
                                              <p:pRg st="8" end="8"/>
                                            </p:txEl>
                                          </p:spTgt>
                                        </p:tgtEl>
                                      </p:cBhvr>
                                    </p:animEffect>
                                    <p:anim calcmode="lin" valueType="num">
                                      <p:cBhvr>
                                        <p:cTn id="57" dur="1000" fill="hold"/>
                                        <p:tgtEl>
                                          <p:spTgt spid="181252">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18125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0" presetClass="entr" presetSubtype="0" fill="hold" grpId="0" nodeType="clickEffect">
                                  <p:stCondLst>
                                    <p:cond delay="0"/>
                                  </p:stCondLst>
                                  <p:childTnLst>
                                    <p:set>
                                      <p:cBhvr>
                                        <p:cTn id="62" dur="1" fill="hold">
                                          <p:stCondLst>
                                            <p:cond delay="0"/>
                                          </p:stCondLst>
                                        </p:cTn>
                                        <p:tgtEl>
                                          <p:spTgt spid="181256"/>
                                        </p:tgtEl>
                                        <p:attrNameLst>
                                          <p:attrName>style.visibility</p:attrName>
                                        </p:attrNameLst>
                                      </p:cBhvr>
                                      <p:to>
                                        <p:strVal val="visible"/>
                                      </p:to>
                                    </p:set>
                                    <p:animEffect transition="in" filter="wedge">
                                      <p:cBhvr>
                                        <p:cTn id="63" dur="1000"/>
                                        <p:tgtEl>
                                          <p:spTgt spid="181256"/>
                                        </p:tgtEl>
                                      </p:cBhvr>
                                    </p:animEffect>
                                  </p:childTnLst>
                                </p:cTn>
                              </p:par>
                            </p:childTnLst>
                          </p:cTn>
                        </p:par>
                        <p:par>
                          <p:cTn id="64" fill="hold">
                            <p:stCondLst>
                              <p:cond delay="1000"/>
                            </p:stCondLst>
                            <p:childTnLst>
                              <p:par>
                                <p:cTn id="65" presetID="20" presetClass="entr" presetSubtype="0" fill="hold" grpId="0" nodeType="afterEffect">
                                  <p:stCondLst>
                                    <p:cond delay="0"/>
                                  </p:stCondLst>
                                  <p:childTnLst>
                                    <p:set>
                                      <p:cBhvr>
                                        <p:cTn id="66" dur="1" fill="hold">
                                          <p:stCondLst>
                                            <p:cond delay="0"/>
                                          </p:stCondLst>
                                        </p:cTn>
                                        <p:tgtEl>
                                          <p:spTgt spid="181255"/>
                                        </p:tgtEl>
                                        <p:attrNameLst>
                                          <p:attrName>style.visibility</p:attrName>
                                        </p:attrNameLst>
                                      </p:cBhvr>
                                      <p:to>
                                        <p:strVal val="visible"/>
                                      </p:to>
                                    </p:set>
                                    <p:animEffect transition="in" filter="wedge">
                                      <p:cBhvr>
                                        <p:cTn id="67" dur="1000"/>
                                        <p:tgtEl>
                                          <p:spTgt spid="181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p:bldP spid="181253" grpId="0" animBg="1"/>
      <p:bldP spid="181254" grpId="0" animBg="1"/>
      <p:bldP spid="181255" grpId="0" animBg="1"/>
      <p:bldP spid="1812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body" idx="1"/>
          </p:nvPr>
        </p:nvSpPr>
        <p:spPr>
          <a:xfrm>
            <a:off x="684213" y="2414588"/>
            <a:ext cx="7826375" cy="1735137"/>
          </a:xfrm>
        </p:spPr>
        <p:txBody>
          <a:bodyPr/>
          <a:lstStyle/>
          <a:p>
            <a:pPr marL="533400" indent="-533400" algn="ctr" rtl="0" eaLnBrk="1" hangingPunct="1">
              <a:buClrTx/>
              <a:buFont typeface="Arial" pitchFamily="34" charset="0"/>
              <a:buNone/>
            </a:pPr>
            <a:r>
              <a:rPr lang="en-US" sz="4400" b="1" smtClean="0">
                <a:solidFill>
                  <a:schemeClr val="bg2"/>
                </a:solidFill>
              </a:rPr>
              <a:t>1. Diffusion </a:t>
            </a:r>
          </a:p>
          <a:p>
            <a:pPr marL="533400" indent="-533400" algn="ctr" rtl="0" eaLnBrk="1" hangingPunct="1">
              <a:buClrTx/>
              <a:buFont typeface="Arial" pitchFamily="34" charset="0"/>
              <a:buNone/>
            </a:pPr>
            <a:r>
              <a:rPr lang="en-US" sz="4000" b="1" smtClean="0">
                <a:solidFill>
                  <a:schemeClr val="folHlink"/>
                </a:solidFill>
              </a:rPr>
              <a:t>(passive transport)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83298"/>
                                        </p:tgtEl>
                                        <p:attrNameLst>
                                          <p:attrName>style.visibility</p:attrName>
                                        </p:attrNameLst>
                                      </p:cBhvr>
                                      <p:to>
                                        <p:strVal val="visible"/>
                                      </p:to>
                                    </p:set>
                                    <p:anim calcmode="lin" valueType="num">
                                      <p:cBhvr>
                                        <p:cTn id="7" dur="1000" fill="hold"/>
                                        <p:tgtEl>
                                          <p:spTgt spid="183298"/>
                                        </p:tgtEl>
                                        <p:attrNameLst>
                                          <p:attrName>ppt_w</p:attrName>
                                        </p:attrNameLst>
                                      </p:cBhvr>
                                      <p:tavLst>
                                        <p:tav tm="0">
                                          <p:val>
                                            <p:strVal val="#ppt_w*0.70"/>
                                          </p:val>
                                        </p:tav>
                                        <p:tav tm="100000">
                                          <p:val>
                                            <p:strVal val="#ppt_w"/>
                                          </p:val>
                                        </p:tav>
                                      </p:tavLst>
                                    </p:anim>
                                    <p:anim calcmode="lin" valueType="num">
                                      <p:cBhvr>
                                        <p:cTn id="8" dur="1000" fill="hold"/>
                                        <p:tgtEl>
                                          <p:spTgt spid="183298"/>
                                        </p:tgtEl>
                                        <p:attrNameLst>
                                          <p:attrName>ppt_h</p:attrName>
                                        </p:attrNameLst>
                                      </p:cBhvr>
                                      <p:tavLst>
                                        <p:tav tm="0">
                                          <p:val>
                                            <p:strVal val="#ppt_h"/>
                                          </p:val>
                                        </p:tav>
                                        <p:tav tm="100000">
                                          <p:val>
                                            <p:strVal val="#ppt_h"/>
                                          </p:val>
                                        </p:tav>
                                      </p:tavLst>
                                    </p:anim>
                                    <p:animEffect transition="in" filter="fade">
                                      <p:cBhvr>
                                        <p:cTn id="9" dur="1000"/>
                                        <p:tgtEl>
                                          <p:spTgt spid="183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539750" y="304800"/>
            <a:ext cx="7993063" cy="1431925"/>
          </a:xfrm>
        </p:spPr>
        <p:txBody>
          <a:bodyPr/>
          <a:lstStyle/>
          <a:p>
            <a:pPr rtl="0" eaLnBrk="1" hangingPunct="1"/>
            <a:r>
              <a:rPr lang="en-US" sz="3600" b="1" smtClean="0">
                <a:solidFill>
                  <a:schemeClr val="bg2"/>
                </a:solidFill>
              </a:rPr>
              <a:t>a. Simple diffusion</a:t>
            </a:r>
          </a:p>
        </p:txBody>
      </p:sp>
      <p:sp>
        <p:nvSpPr>
          <p:cNvPr id="185347" name="Rectangle 3"/>
          <p:cNvSpPr>
            <a:spLocks noGrp="1" noChangeArrowheads="1"/>
          </p:cNvSpPr>
          <p:nvPr>
            <p:ph type="body" idx="1"/>
          </p:nvPr>
        </p:nvSpPr>
        <p:spPr>
          <a:xfrm>
            <a:off x="539750" y="1916113"/>
            <a:ext cx="8243888" cy="4471987"/>
          </a:xfrm>
        </p:spPr>
        <p:txBody>
          <a:bodyPr/>
          <a:lstStyle/>
          <a:p>
            <a:pPr marL="538163" indent="-538163" algn="l" rtl="0" eaLnBrk="1" hangingPunct="1">
              <a:lnSpc>
                <a:spcPct val="90000"/>
              </a:lnSpc>
            </a:pPr>
            <a:r>
              <a:rPr lang="en-US" sz="2800" smtClean="0"/>
              <a:t>Non-Carrier mediated transport.</a:t>
            </a:r>
          </a:p>
          <a:p>
            <a:pPr marL="538163" indent="-538163" algn="l" rtl="0" eaLnBrk="1" hangingPunct="1">
              <a:lnSpc>
                <a:spcPct val="90000"/>
              </a:lnSpc>
              <a:buFont typeface="Wingdings" pitchFamily="2" charset="2"/>
              <a:buNone/>
            </a:pPr>
            <a:endParaRPr lang="en-US" sz="1000" smtClean="0"/>
          </a:p>
          <a:p>
            <a:pPr marL="538163" indent="-538163" algn="l" rtl="0" eaLnBrk="1" hangingPunct="1">
              <a:lnSpc>
                <a:spcPct val="90000"/>
              </a:lnSpc>
            </a:pPr>
            <a:r>
              <a:rPr lang="en-US" sz="2800" smtClean="0"/>
              <a:t>Involves net transport </a:t>
            </a:r>
            <a:r>
              <a:rPr lang="en-US" sz="2800" u="sng" smtClean="0"/>
              <a:t>down</a:t>
            </a:r>
            <a:r>
              <a:rPr lang="en-US" sz="2800" smtClean="0"/>
              <a:t> an electrochemical gradient (from higher to lower conc).</a:t>
            </a:r>
          </a:p>
          <a:p>
            <a:pPr marL="538163" indent="-538163" algn="l" rtl="0" eaLnBrk="1" hangingPunct="1">
              <a:lnSpc>
                <a:spcPct val="90000"/>
              </a:lnSpc>
              <a:buFont typeface="Wingdings" pitchFamily="2" charset="2"/>
              <a:buNone/>
            </a:pPr>
            <a:endParaRPr lang="en-US" sz="1000" smtClean="0"/>
          </a:p>
          <a:p>
            <a:pPr marL="538163" indent="-538163" algn="l" rtl="0" eaLnBrk="1" hangingPunct="1">
              <a:lnSpc>
                <a:spcPct val="90000"/>
              </a:lnSpc>
            </a:pPr>
            <a:r>
              <a:rPr lang="en-US" sz="2800" smtClean="0"/>
              <a:t>Does not need cellular metabolism energy. However, it</a:t>
            </a:r>
            <a:r>
              <a:rPr lang="en-US" sz="2800" smtClean="0">
                <a:latin typeface="Arial" pitchFamily="34" charset="0"/>
              </a:rPr>
              <a:t>’</a:t>
            </a:r>
            <a:r>
              <a:rPr lang="en-US" sz="2800" smtClean="0"/>
              <a:t>s powered by thermal energy of the diffusing molecules.</a:t>
            </a:r>
          </a:p>
          <a:p>
            <a:pPr marL="538163" indent="-538163" algn="l" rtl="0" eaLnBrk="1" hangingPunct="1">
              <a:lnSpc>
                <a:spcPct val="90000"/>
              </a:lnSpc>
              <a:buFont typeface="Wingdings" pitchFamily="2" charset="2"/>
              <a:buNone/>
            </a:pPr>
            <a:endParaRPr lang="en-US" sz="1000" smtClean="0"/>
          </a:p>
          <a:p>
            <a:pPr marL="538163" indent="-538163" algn="l" rtl="0" eaLnBrk="1" hangingPunct="1">
              <a:lnSpc>
                <a:spcPct val="90000"/>
              </a:lnSpc>
            </a:pPr>
            <a:r>
              <a:rPr lang="en-US" sz="2800" smtClean="0"/>
              <a:t>Net diffusion stops when the conc is equal on both sides of the membrane.</a:t>
            </a:r>
            <a:endParaRPr lang="en-US" sz="12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5346"/>
                                        </p:tgtEl>
                                        <p:attrNameLst>
                                          <p:attrName>style.visibility</p:attrName>
                                        </p:attrNameLst>
                                      </p:cBhvr>
                                      <p:to>
                                        <p:strVal val="visible"/>
                                      </p:to>
                                    </p:set>
                                    <p:animEffect transition="in" filter="wipe(left)">
                                      <p:cBhvr>
                                        <p:cTn id="7" dur="1000"/>
                                        <p:tgtEl>
                                          <p:spTgt spid="18534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5347">
                                            <p:txEl>
                                              <p:pRg st="0" end="0"/>
                                            </p:txEl>
                                          </p:spTgt>
                                        </p:tgtEl>
                                        <p:attrNameLst>
                                          <p:attrName>style.visibility</p:attrName>
                                        </p:attrNameLst>
                                      </p:cBhvr>
                                      <p:to>
                                        <p:strVal val="visible"/>
                                      </p:to>
                                    </p:set>
                                    <p:animEffect transition="in" filter="fade">
                                      <p:cBhvr>
                                        <p:cTn id="11" dur="1000"/>
                                        <p:tgtEl>
                                          <p:spTgt spid="18534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5347">
                                            <p:txEl>
                                              <p:pRg st="2" end="2"/>
                                            </p:txEl>
                                          </p:spTgt>
                                        </p:tgtEl>
                                        <p:attrNameLst>
                                          <p:attrName>style.visibility</p:attrName>
                                        </p:attrNameLst>
                                      </p:cBhvr>
                                      <p:to>
                                        <p:strVal val="visible"/>
                                      </p:to>
                                    </p:set>
                                    <p:animEffect transition="in" filter="fade">
                                      <p:cBhvr>
                                        <p:cTn id="16" dur="1000"/>
                                        <p:tgtEl>
                                          <p:spTgt spid="18534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5347">
                                            <p:txEl>
                                              <p:pRg st="4" end="4"/>
                                            </p:txEl>
                                          </p:spTgt>
                                        </p:tgtEl>
                                        <p:attrNameLst>
                                          <p:attrName>style.visibility</p:attrName>
                                        </p:attrNameLst>
                                      </p:cBhvr>
                                      <p:to>
                                        <p:strVal val="visible"/>
                                      </p:to>
                                    </p:set>
                                    <p:animEffect transition="in" filter="fade">
                                      <p:cBhvr>
                                        <p:cTn id="21" dur="1000"/>
                                        <p:tgtEl>
                                          <p:spTgt spid="18534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5347">
                                            <p:txEl>
                                              <p:pRg st="6" end="6"/>
                                            </p:txEl>
                                          </p:spTgt>
                                        </p:tgtEl>
                                        <p:attrNameLst>
                                          <p:attrName>style.visibility</p:attrName>
                                        </p:attrNameLst>
                                      </p:cBhvr>
                                      <p:to>
                                        <p:strVal val="visible"/>
                                      </p:to>
                                    </p:set>
                                    <p:animEffect transition="in" filter="fade">
                                      <p:cBhvr>
                                        <p:cTn id="26" dur="1000"/>
                                        <p:tgtEl>
                                          <p:spTgt spid="1853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body" idx="1"/>
          </p:nvPr>
        </p:nvSpPr>
        <p:spPr>
          <a:xfrm>
            <a:off x="323850" y="1844675"/>
            <a:ext cx="2520950" cy="4464050"/>
          </a:xfrm>
          <a:noFill/>
        </p:spPr>
        <p:txBody>
          <a:bodyPr/>
          <a:lstStyle/>
          <a:p>
            <a:pPr algn="l" rtl="0" eaLnBrk="1" hangingPunct="1">
              <a:lnSpc>
                <a:spcPct val="80000"/>
              </a:lnSpc>
            </a:pPr>
            <a:r>
              <a:rPr lang="en-US" sz="1700" smtClean="0"/>
              <a:t>Diffusion of a solute. (a) Net diffusion occurs when  there is a concentration difference (or concentration gradient) between two regions of a solution, provided that the membrane separating these regions is permeable to the diffusing substance. (b) Diffusion tends to equalize the concentrations of these regions, &amp; thus to eliminate the concentration differences.</a:t>
            </a:r>
          </a:p>
        </p:txBody>
      </p:sp>
      <p:pic>
        <p:nvPicPr>
          <p:cNvPr id="186371" name="Picture 3" descr="scan0017"/>
          <p:cNvPicPr>
            <a:picLocks noChangeAspect="1" noChangeArrowheads="1"/>
          </p:cNvPicPr>
          <p:nvPr/>
        </p:nvPicPr>
        <p:blipFill>
          <a:blip r:embed="rId2" cstate="print"/>
          <a:srcRect/>
          <a:stretch>
            <a:fillRect/>
          </a:stretch>
        </p:blipFill>
        <p:spPr bwMode="auto">
          <a:xfrm>
            <a:off x="2771775" y="620713"/>
            <a:ext cx="6192838" cy="612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6371"/>
                                        </p:tgtEl>
                                        <p:attrNameLst>
                                          <p:attrName>style.visibility</p:attrName>
                                        </p:attrNameLst>
                                      </p:cBhvr>
                                      <p:to>
                                        <p:strVal val="visible"/>
                                      </p:to>
                                    </p:set>
                                    <p:animEffect transition="in" filter="fade">
                                      <p:cBhvr>
                                        <p:cTn id="7" dur="1000"/>
                                        <p:tgtEl>
                                          <p:spTgt spid="1863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6370">
                                            <p:txEl>
                                              <p:pRg st="0" end="0"/>
                                            </p:txEl>
                                          </p:spTgt>
                                        </p:tgtEl>
                                        <p:attrNameLst>
                                          <p:attrName>style.visibility</p:attrName>
                                        </p:attrNameLst>
                                      </p:cBhvr>
                                      <p:to>
                                        <p:strVal val="visible"/>
                                      </p:to>
                                    </p:set>
                                    <p:animEffect transition="in" filter="fade">
                                      <p:cBhvr>
                                        <p:cTn id="10" dur="2000"/>
                                        <p:tgtEl>
                                          <p:spTgt spid="1863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3"/>
          <p:cNvSpPr>
            <a:spLocks noGrp="1" noChangeArrowheads="1"/>
          </p:cNvSpPr>
          <p:nvPr>
            <p:ph type="body" idx="1"/>
          </p:nvPr>
        </p:nvSpPr>
        <p:spPr>
          <a:xfrm>
            <a:off x="457200" y="1935163"/>
            <a:ext cx="8229600" cy="4302125"/>
          </a:xfrm>
        </p:spPr>
        <p:txBody>
          <a:bodyPr/>
          <a:lstStyle/>
          <a:p>
            <a:pPr algn="l" rtl="0" eaLnBrk="1" hangingPunct="1"/>
            <a:r>
              <a:rPr lang="en-US" altLang="en-US" sz="2800" smtClean="0"/>
              <a:t>Cell membrane is permeable to:</a:t>
            </a:r>
          </a:p>
          <a:p>
            <a:pPr lvl="1" algn="l" rtl="0" eaLnBrk="1" hangingPunct="1"/>
            <a:r>
              <a:rPr lang="en-US" altLang="en-US" sz="2400" smtClean="0"/>
              <a:t>Non-polar molecules (0</a:t>
            </a:r>
            <a:r>
              <a:rPr lang="en-US" altLang="en-US" sz="2400" baseline="-25000" smtClean="0"/>
              <a:t>2</a:t>
            </a:r>
            <a:r>
              <a:rPr lang="en-US" altLang="en-US" sz="2400" smtClean="0"/>
              <a:t>). </a:t>
            </a:r>
          </a:p>
          <a:p>
            <a:pPr lvl="1" algn="l" rtl="0" eaLnBrk="1" hangingPunct="1"/>
            <a:r>
              <a:rPr lang="en-US" altLang="en-US" sz="2400" smtClean="0"/>
              <a:t>Lipid soluble molecules (steroids). </a:t>
            </a:r>
          </a:p>
          <a:p>
            <a:pPr lvl="1" algn="l" rtl="0" eaLnBrk="1" hangingPunct="1"/>
            <a:r>
              <a:rPr lang="en-US" altLang="en-US" sz="2400" smtClean="0"/>
              <a:t>Small polar covalent bonds (C0</a:t>
            </a:r>
            <a:r>
              <a:rPr lang="en-US" altLang="en-US" sz="2400" baseline="-25000" smtClean="0"/>
              <a:t>2</a:t>
            </a:r>
            <a:r>
              <a:rPr lang="en-US" altLang="en-US" sz="2400" smtClean="0"/>
              <a:t>).</a:t>
            </a:r>
          </a:p>
          <a:p>
            <a:pPr lvl="1" algn="l" rtl="0" eaLnBrk="1" hangingPunct="1"/>
            <a:r>
              <a:rPr lang="en-US" altLang="en-US" sz="2400" smtClean="0"/>
              <a:t>H</a:t>
            </a:r>
            <a:r>
              <a:rPr lang="en-US" altLang="en-US" sz="2400" baseline="-25000" smtClean="0"/>
              <a:t>2</a:t>
            </a:r>
            <a:r>
              <a:rPr lang="en-US" altLang="en-US" sz="2400" smtClean="0"/>
              <a:t>0 (small size, lack charge).</a:t>
            </a:r>
          </a:p>
          <a:p>
            <a:pPr lvl="1" algn="l" rtl="0" eaLnBrk="1" hangingPunct="1">
              <a:buFont typeface="Wingdings" pitchFamily="2" charset="2"/>
              <a:buNone/>
            </a:pPr>
            <a:endParaRPr lang="en-US" altLang="en-US" sz="1200" smtClean="0"/>
          </a:p>
          <a:p>
            <a:pPr algn="l" rtl="0" eaLnBrk="1" hangingPunct="1"/>
            <a:r>
              <a:rPr lang="en-US" altLang="en-US" sz="2800" smtClean="0"/>
              <a:t>Cell membrane impermeable to:</a:t>
            </a:r>
          </a:p>
          <a:p>
            <a:pPr lvl="1" algn="l" rtl="0" eaLnBrk="1" hangingPunct="1"/>
            <a:r>
              <a:rPr lang="en-US" altLang="en-US" sz="2400" smtClean="0"/>
              <a:t>Large polar molecules (glucose).</a:t>
            </a:r>
          </a:p>
          <a:p>
            <a:pPr lvl="1" algn="l" rtl="0" eaLnBrk="1" hangingPunct="1"/>
            <a:r>
              <a:rPr lang="en-US" altLang="en-US" sz="2400" smtClean="0"/>
              <a:t>Charged inorganic ions (Na</a:t>
            </a:r>
            <a:r>
              <a:rPr lang="en-US" altLang="en-US" sz="2400" baseline="30000" smtClean="0"/>
              <a:t>+</a:t>
            </a:r>
            <a:r>
              <a:rPr lang="en-US" altLang="en-US" sz="2400" smtClean="0"/>
              <a:t>).</a:t>
            </a:r>
          </a:p>
        </p:txBody>
      </p:sp>
      <p:sp>
        <p:nvSpPr>
          <p:cNvPr id="190469" name="Rectangle 5"/>
          <p:cNvSpPr>
            <a:spLocks noGrp="1" noChangeArrowheads="1"/>
          </p:cNvSpPr>
          <p:nvPr>
            <p:ph type="title"/>
          </p:nvPr>
        </p:nvSpPr>
        <p:spPr>
          <a:xfrm>
            <a:off x="539750" y="304800"/>
            <a:ext cx="7993063" cy="1431925"/>
          </a:xfrm>
          <a:noFill/>
        </p:spPr>
        <p:txBody>
          <a:bodyPr/>
          <a:lstStyle/>
          <a:p>
            <a:pPr rtl="0" eaLnBrk="1" hangingPunct="1"/>
            <a:r>
              <a:rPr lang="en-US" sz="3200" b="1" smtClean="0">
                <a:solidFill>
                  <a:schemeClr val="bg2"/>
                </a:solidFill>
              </a:rPr>
              <a:t>a. Simple diffusion</a:t>
            </a:r>
            <a:r>
              <a:rPr lang="en-US" b="1" smtClean="0"/>
              <a:t> </a:t>
            </a:r>
            <a:r>
              <a:rPr lang="en-US" sz="2400" baseline="-25000" smtClean="0">
                <a:solidFill>
                  <a:schemeClr val="tx1"/>
                </a:solidFill>
              </a:rPr>
              <a:t>(continued)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0469"/>
                                        </p:tgtEl>
                                        <p:attrNameLst>
                                          <p:attrName>style.visibility</p:attrName>
                                        </p:attrNameLst>
                                      </p:cBhvr>
                                      <p:to>
                                        <p:strVal val="visible"/>
                                      </p:to>
                                    </p:set>
                                    <p:animEffect transition="in" filter="fade">
                                      <p:cBhvr>
                                        <p:cTn id="7" dur="1000"/>
                                        <p:tgtEl>
                                          <p:spTgt spid="19046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0467">
                                            <p:txEl>
                                              <p:pRg st="0" end="0"/>
                                            </p:txEl>
                                          </p:spTgt>
                                        </p:tgtEl>
                                        <p:attrNameLst>
                                          <p:attrName>style.visibility</p:attrName>
                                        </p:attrNameLst>
                                      </p:cBhvr>
                                      <p:to>
                                        <p:strVal val="visible"/>
                                      </p:to>
                                    </p:set>
                                    <p:animEffect transition="in" filter="fade">
                                      <p:cBhvr>
                                        <p:cTn id="11" dur="1000"/>
                                        <p:tgtEl>
                                          <p:spTgt spid="190467">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90467">
                                            <p:txEl>
                                              <p:pRg st="1" end="1"/>
                                            </p:txEl>
                                          </p:spTgt>
                                        </p:tgtEl>
                                        <p:attrNameLst>
                                          <p:attrName>style.visibility</p:attrName>
                                        </p:attrNameLst>
                                      </p:cBhvr>
                                      <p:to>
                                        <p:strVal val="visible"/>
                                      </p:to>
                                    </p:set>
                                    <p:animEffect transition="in" filter="fade">
                                      <p:cBhvr>
                                        <p:cTn id="15" dur="1000"/>
                                        <p:tgtEl>
                                          <p:spTgt spid="190467">
                                            <p:txEl>
                                              <p:pRg st="1" end="1"/>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90467">
                                            <p:txEl>
                                              <p:pRg st="2" end="2"/>
                                            </p:txEl>
                                          </p:spTgt>
                                        </p:tgtEl>
                                        <p:attrNameLst>
                                          <p:attrName>style.visibility</p:attrName>
                                        </p:attrNameLst>
                                      </p:cBhvr>
                                      <p:to>
                                        <p:strVal val="visible"/>
                                      </p:to>
                                    </p:set>
                                    <p:animEffect transition="in" filter="fade">
                                      <p:cBhvr>
                                        <p:cTn id="19" dur="1000"/>
                                        <p:tgtEl>
                                          <p:spTgt spid="190467">
                                            <p:txEl>
                                              <p:pRg st="2" end="2"/>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90467">
                                            <p:txEl>
                                              <p:pRg st="3" end="3"/>
                                            </p:txEl>
                                          </p:spTgt>
                                        </p:tgtEl>
                                        <p:attrNameLst>
                                          <p:attrName>style.visibility</p:attrName>
                                        </p:attrNameLst>
                                      </p:cBhvr>
                                      <p:to>
                                        <p:strVal val="visible"/>
                                      </p:to>
                                    </p:set>
                                    <p:animEffect transition="in" filter="fade">
                                      <p:cBhvr>
                                        <p:cTn id="23" dur="1000"/>
                                        <p:tgtEl>
                                          <p:spTgt spid="190467">
                                            <p:txEl>
                                              <p:pRg st="3" end="3"/>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90467">
                                            <p:txEl>
                                              <p:pRg st="4" end="4"/>
                                            </p:txEl>
                                          </p:spTgt>
                                        </p:tgtEl>
                                        <p:attrNameLst>
                                          <p:attrName>style.visibility</p:attrName>
                                        </p:attrNameLst>
                                      </p:cBhvr>
                                      <p:to>
                                        <p:strVal val="visible"/>
                                      </p:to>
                                    </p:set>
                                    <p:animEffect transition="in" filter="fade">
                                      <p:cBhvr>
                                        <p:cTn id="27" dur="1000"/>
                                        <p:tgtEl>
                                          <p:spTgt spid="1904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0467">
                                            <p:txEl>
                                              <p:pRg st="6" end="6"/>
                                            </p:txEl>
                                          </p:spTgt>
                                        </p:tgtEl>
                                        <p:attrNameLst>
                                          <p:attrName>style.visibility</p:attrName>
                                        </p:attrNameLst>
                                      </p:cBhvr>
                                      <p:to>
                                        <p:strVal val="visible"/>
                                      </p:to>
                                    </p:set>
                                    <p:animEffect transition="in" filter="fade">
                                      <p:cBhvr>
                                        <p:cTn id="32" dur="1000"/>
                                        <p:tgtEl>
                                          <p:spTgt spid="190467">
                                            <p:txEl>
                                              <p:pRg st="6" end="6"/>
                                            </p:txEl>
                                          </p:spTgt>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90467">
                                            <p:txEl>
                                              <p:pRg st="7" end="7"/>
                                            </p:txEl>
                                          </p:spTgt>
                                        </p:tgtEl>
                                        <p:attrNameLst>
                                          <p:attrName>style.visibility</p:attrName>
                                        </p:attrNameLst>
                                      </p:cBhvr>
                                      <p:to>
                                        <p:strVal val="visible"/>
                                      </p:to>
                                    </p:set>
                                    <p:animEffect transition="in" filter="fade">
                                      <p:cBhvr>
                                        <p:cTn id="36" dur="1000"/>
                                        <p:tgtEl>
                                          <p:spTgt spid="190467">
                                            <p:txEl>
                                              <p:pRg st="7" end="7"/>
                                            </p:txEl>
                                          </p:spTgt>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190467">
                                            <p:txEl>
                                              <p:pRg st="8" end="8"/>
                                            </p:txEl>
                                          </p:spTgt>
                                        </p:tgtEl>
                                        <p:attrNameLst>
                                          <p:attrName>style.visibility</p:attrName>
                                        </p:attrNameLst>
                                      </p:cBhvr>
                                      <p:to>
                                        <p:strVal val="visible"/>
                                      </p:to>
                                    </p:set>
                                    <p:animEffect transition="in" filter="fade">
                                      <p:cBhvr>
                                        <p:cTn id="40" dur="1000"/>
                                        <p:tgtEl>
                                          <p:spTgt spid="1904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539750" y="785813"/>
            <a:ext cx="7953375" cy="914400"/>
          </a:xfrm>
        </p:spPr>
        <p:txBody>
          <a:bodyPr/>
          <a:lstStyle/>
          <a:p>
            <a:pPr eaLnBrk="1" hangingPunct="1"/>
            <a:r>
              <a:rPr lang="en-US" altLang="en-US" sz="3600" b="1" smtClean="0">
                <a:solidFill>
                  <a:schemeClr val="bg2"/>
                </a:solidFill>
              </a:rPr>
              <a:t>Rate of Diffusion</a:t>
            </a:r>
          </a:p>
        </p:txBody>
      </p:sp>
      <p:sp>
        <p:nvSpPr>
          <p:cNvPr id="194563" name="Rectangle 3"/>
          <p:cNvSpPr>
            <a:spLocks noGrp="1" noChangeArrowheads="1"/>
          </p:cNvSpPr>
          <p:nvPr>
            <p:ph type="body" idx="1"/>
          </p:nvPr>
        </p:nvSpPr>
        <p:spPr>
          <a:xfrm>
            <a:off x="395288" y="1773238"/>
            <a:ext cx="8497887" cy="4953000"/>
          </a:xfrm>
        </p:spPr>
        <p:txBody>
          <a:bodyPr/>
          <a:lstStyle/>
          <a:p>
            <a:pPr algn="l" rtl="0" eaLnBrk="1" hangingPunct="1"/>
            <a:r>
              <a:rPr lang="en-US" altLang="en-US" sz="2800" smtClean="0"/>
              <a:t>Speed at which diffusion occurs depends on:</a:t>
            </a:r>
          </a:p>
          <a:p>
            <a:pPr algn="l" rtl="0" eaLnBrk="1" hangingPunct="1">
              <a:buFont typeface="Wingdings" pitchFamily="2" charset="2"/>
              <a:buNone/>
            </a:pPr>
            <a:endParaRPr lang="en-US" altLang="en-US" sz="800" smtClean="0"/>
          </a:p>
          <a:p>
            <a:pPr lvl="1" algn="l" rtl="0" eaLnBrk="1" hangingPunct="1">
              <a:buClr>
                <a:schemeClr val="folHlink"/>
              </a:buClr>
            </a:pPr>
            <a:r>
              <a:rPr lang="en-US" altLang="en-US" sz="2500" smtClean="0"/>
              <a:t>Magnitude of conc gradient across the 2 sides of the membrane.</a:t>
            </a:r>
          </a:p>
          <a:p>
            <a:pPr lvl="3" algn="l" rtl="0" eaLnBrk="1" hangingPunct="1"/>
            <a:r>
              <a:rPr lang="en-US" altLang="en-US" sz="2400" smtClean="0"/>
              <a:t>Higher gradient drives the force of diffusion.</a:t>
            </a:r>
          </a:p>
          <a:p>
            <a:pPr lvl="1" algn="l" rtl="0" eaLnBrk="1" hangingPunct="1">
              <a:buClr>
                <a:schemeClr val="folHlink"/>
              </a:buClr>
            </a:pPr>
            <a:r>
              <a:rPr lang="en-US" altLang="en-US" sz="2500" smtClean="0"/>
              <a:t>Permeability of the membrane to the diffusing substances.</a:t>
            </a:r>
          </a:p>
          <a:p>
            <a:pPr lvl="3" algn="l" rtl="0" eaLnBrk="1" hangingPunct="1"/>
            <a:r>
              <a:rPr lang="en-US" altLang="en-US" sz="2400" smtClean="0"/>
              <a:t>Depending on size &amp; shape of the molecules.</a:t>
            </a:r>
          </a:p>
          <a:p>
            <a:pPr lvl="1" algn="l" rtl="0" eaLnBrk="1" hangingPunct="1">
              <a:buClr>
                <a:schemeClr val="folHlink"/>
              </a:buClr>
            </a:pPr>
            <a:r>
              <a:rPr lang="en-US" altLang="en-US" sz="2500" smtClean="0"/>
              <a:t>Temperature of the solution.</a:t>
            </a:r>
          </a:p>
          <a:p>
            <a:pPr lvl="3" algn="l" rtl="0" eaLnBrk="1" hangingPunct="1"/>
            <a:r>
              <a:rPr lang="en-US" altLang="en-US" sz="2400" smtClean="0"/>
              <a:t>Higher temperature, faster diffusion rate.</a:t>
            </a:r>
          </a:p>
          <a:p>
            <a:pPr lvl="1" algn="l" rtl="0" eaLnBrk="1" hangingPunct="1">
              <a:buClr>
                <a:schemeClr val="folHlink"/>
              </a:buClr>
            </a:pPr>
            <a:r>
              <a:rPr lang="en-US" altLang="en-US" sz="2500" smtClean="0"/>
              <a:t>Surface area of the membrane.</a:t>
            </a:r>
          </a:p>
          <a:p>
            <a:pPr lvl="3" algn="l" rtl="0" eaLnBrk="1" hangingPunct="1"/>
            <a:r>
              <a:rPr lang="en-US" altLang="en-US" sz="2400" smtClean="0"/>
              <a:t>Microvilli increase surface area.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62"/>
                                        </p:tgtEl>
                                        <p:attrNameLst>
                                          <p:attrName>style.visibility</p:attrName>
                                        </p:attrNameLst>
                                      </p:cBhvr>
                                      <p:to>
                                        <p:strVal val="visible"/>
                                      </p:to>
                                    </p:set>
                                    <p:animEffect transition="in" filter="fade">
                                      <p:cBhvr>
                                        <p:cTn id="7" dur="500"/>
                                        <p:tgtEl>
                                          <p:spTgt spid="19456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4563">
                                            <p:txEl>
                                              <p:pRg st="0" end="0"/>
                                            </p:txEl>
                                          </p:spTgt>
                                        </p:tgtEl>
                                        <p:attrNameLst>
                                          <p:attrName>style.visibility</p:attrName>
                                        </p:attrNameLst>
                                      </p:cBhvr>
                                      <p:to>
                                        <p:strVal val="visible"/>
                                      </p:to>
                                    </p:set>
                                    <p:animEffect transition="in" filter="fade">
                                      <p:cBhvr>
                                        <p:cTn id="11" dur="1000"/>
                                        <p:tgtEl>
                                          <p:spTgt spid="19456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4563">
                                            <p:txEl>
                                              <p:pRg st="2" end="2"/>
                                            </p:txEl>
                                          </p:spTgt>
                                        </p:tgtEl>
                                        <p:attrNameLst>
                                          <p:attrName>style.visibility</p:attrName>
                                        </p:attrNameLst>
                                      </p:cBhvr>
                                      <p:to>
                                        <p:strVal val="visible"/>
                                      </p:to>
                                    </p:set>
                                    <p:animEffect transition="in" filter="fade">
                                      <p:cBhvr>
                                        <p:cTn id="16" dur="1000"/>
                                        <p:tgtEl>
                                          <p:spTgt spid="19456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94563">
                                            <p:txEl>
                                              <p:pRg st="3" end="3"/>
                                            </p:txEl>
                                          </p:spTgt>
                                        </p:tgtEl>
                                        <p:attrNameLst>
                                          <p:attrName>style.visibility</p:attrName>
                                        </p:attrNameLst>
                                      </p:cBhvr>
                                      <p:to>
                                        <p:strVal val="visible"/>
                                      </p:to>
                                    </p:set>
                                    <p:animEffect transition="in" filter="fade">
                                      <p:cBhvr>
                                        <p:cTn id="20" dur="2000"/>
                                        <p:tgtEl>
                                          <p:spTgt spid="19456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4563">
                                            <p:txEl>
                                              <p:pRg st="4" end="4"/>
                                            </p:txEl>
                                          </p:spTgt>
                                        </p:tgtEl>
                                        <p:attrNameLst>
                                          <p:attrName>style.visibility</p:attrName>
                                        </p:attrNameLst>
                                      </p:cBhvr>
                                      <p:to>
                                        <p:strVal val="visible"/>
                                      </p:to>
                                    </p:set>
                                    <p:animEffect transition="in" filter="fade">
                                      <p:cBhvr>
                                        <p:cTn id="25" dur="1000"/>
                                        <p:tgtEl>
                                          <p:spTgt spid="194563">
                                            <p:txEl>
                                              <p:pRg st="4" end="4"/>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94563">
                                            <p:txEl>
                                              <p:pRg st="5" end="5"/>
                                            </p:txEl>
                                          </p:spTgt>
                                        </p:tgtEl>
                                        <p:attrNameLst>
                                          <p:attrName>style.visibility</p:attrName>
                                        </p:attrNameLst>
                                      </p:cBhvr>
                                      <p:to>
                                        <p:strVal val="visible"/>
                                      </p:to>
                                    </p:set>
                                    <p:animEffect transition="in" filter="fade">
                                      <p:cBhvr>
                                        <p:cTn id="29" dur="2000"/>
                                        <p:tgtEl>
                                          <p:spTgt spid="19456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4563">
                                            <p:txEl>
                                              <p:pRg st="6" end="6"/>
                                            </p:txEl>
                                          </p:spTgt>
                                        </p:tgtEl>
                                        <p:attrNameLst>
                                          <p:attrName>style.visibility</p:attrName>
                                        </p:attrNameLst>
                                      </p:cBhvr>
                                      <p:to>
                                        <p:strVal val="visible"/>
                                      </p:to>
                                    </p:set>
                                    <p:animEffect transition="in" filter="fade">
                                      <p:cBhvr>
                                        <p:cTn id="34" dur="1000"/>
                                        <p:tgtEl>
                                          <p:spTgt spid="194563">
                                            <p:txEl>
                                              <p:pRg st="6" end="6"/>
                                            </p:txEl>
                                          </p:spTgt>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194563">
                                            <p:txEl>
                                              <p:pRg st="7" end="7"/>
                                            </p:txEl>
                                          </p:spTgt>
                                        </p:tgtEl>
                                        <p:attrNameLst>
                                          <p:attrName>style.visibility</p:attrName>
                                        </p:attrNameLst>
                                      </p:cBhvr>
                                      <p:to>
                                        <p:strVal val="visible"/>
                                      </p:to>
                                    </p:set>
                                    <p:animEffect transition="in" filter="fade">
                                      <p:cBhvr>
                                        <p:cTn id="38" dur="2000"/>
                                        <p:tgtEl>
                                          <p:spTgt spid="19456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94563">
                                            <p:txEl>
                                              <p:pRg st="8" end="8"/>
                                            </p:txEl>
                                          </p:spTgt>
                                        </p:tgtEl>
                                        <p:attrNameLst>
                                          <p:attrName>style.visibility</p:attrName>
                                        </p:attrNameLst>
                                      </p:cBhvr>
                                      <p:to>
                                        <p:strVal val="visible"/>
                                      </p:to>
                                    </p:set>
                                    <p:animEffect transition="in" filter="fade">
                                      <p:cBhvr>
                                        <p:cTn id="43" dur="1000"/>
                                        <p:tgtEl>
                                          <p:spTgt spid="194563">
                                            <p:txEl>
                                              <p:pRg st="8" end="8"/>
                                            </p:txEl>
                                          </p:spTgt>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194563">
                                            <p:txEl>
                                              <p:pRg st="9" end="9"/>
                                            </p:txEl>
                                          </p:spTgt>
                                        </p:tgtEl>
                                        <p:attrNameLst>
                                          <p:attrName>style.visibility</p:attrName>
                                        </p:attrNameLst>
                                      </p:cBhvr>
                                      <p:to>
                                        <p:strVal val="visible"/>
                                      </p:to>
                                    </p:set>
                                    <p:animEffect transition="in" filter="fade">
                                      <p:cBhvr>
                                        <p:cTn id="47" dur="2000"/>
                                        <p:tgtEl>
                                          <p:spTgt spid="1945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7200" y="533400"/>
            <a:ext cx="8229600" cy="1143000"/>
          </a:xfrm>
          <a:prstGeom prst="rect">
            <a:avLst/>
          </a:prstGeo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smtClean="0">
                <a:ln>
                  <a:noFill/>
                </a:ln>
                <a:solidFill>
                  <a:srgbClr val="660000"/>
                </a:solidFill>
                <a:effectLst/>
                <a:uLnTx/>
                <a:uFillTx/>
              </a:rPr>
              <a:t>General Cell structure:</a:t>
            </a:r>
          </a:p>
        </p:txBody>
      </p:sp>
      <p:pic>
        <p:nvPicPr>
          <p:cNvPr id="9" name="Picture 4" descr="scan0002"/>
          <p:cNvPicPr>
            <a:picLocks noChangeAspect="1" noChangeArrowheads="1"/>
          </p:cNvPicPr>
          <p:nvPr/>
        </p:nvPicPr>
        <p:blipFill>
          <a:blip r:embed="rId2" cstate="print"/>
          <a:srcRect/>
          <a:stretch>
            <a:fillRect/>
          </a:stretch>
        </p:blipFill>
        <p:spPr bwMode="auto">
          <a:xfrm>
            <a:off x="1331913" y="3573463"/>
            <a:ext cx="6481762" cy="2303462"/>
          </a:xfrm>
          <a:prstGeom prst="rect">
            <a:avLst/>
          </a:prstGeom>
          <a:noFill/>
          <a:ln w="9525">
            <a:noFill/>
            <a:miter lim="800000"/>
            <a:headEnd/>
            <a:tailEnd/>
          </a:ln>
        </p:spPr>
      </p:pic>
      <p:sp>
        <p:nvSpPr>
          <p:cNvPr id="10" name="Rectangle 5"/>
          <p:cNvSpPr>
            <a:spLocks noChangeArrowheads="1"/>
          </p:cNvSpPr>
          <p:nvPr/>
        </p:nvSpPr>
        <p:spPr bwMode="auto">
          <a:xfrm>
            <a:off x="1044575" y="5878513"/>
            <a:ext cx="7775575" cy="790575"/>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ct val="20000"/>
              </a:spcBef>
              <a:spcAft>
                <a:spcPts val="0"/>
              </a:spcAft>
              <a:buClr>
                <a:srgbClr val="660000"/>
              </a:buClr>
              <a:buSzPct val="70000"/>
              <a:buFont typeface="Wingdings" pitchFamily="2" charset="2"/>
              <a:buChar char="o"/>
              <a:tabLst/>
              <a:defRPr/>
            </a:pPr>
            <a:r>
              <a:rPr kumimoji="0" lang="en-US" sz="2100" b="0" i="0" u="none" strike="noStrike" kern="0" cap="none" spc="0" normalizeH="0" baseline="0" noProof="0" smtClean="0">
                <a:ln>
                  <a:noFill/>
                </a:ln>
                <a:solidFill>
                  <a:sysClr val="windowText" lastClr="000000"/>
                </a:solidFill>
                <a:effectLst/>
                <a:uLnTx/>
                <a:uFillTx/>
              </a:rPr>
              <a:t> </a:t>
            </a:r>
            <a:r>
              <a:rPr kumimoji="0" lang="en-US" sz="1800" b="0" i="0" u="none" strike="noStrike" kern="0" cap="none" spc="0" normalizeH="0" baseline="0" noProof="0" smtClean="0">
                <a:ln>
                  <a:noFill/>
                </a:ln>
                <a:solidFill>
                  <a:sysClr val="windowText" lastClr="000000"/>
                </a:solidFill>
                <a:effectLst/>
                <a:uLnTx/>
                <a:uFillTx/>
              </a:rPr>
              <a:t>The cell has two major compartments: the nucleus &amp; the cytoplasm. </a:t>
            </a:r>
          </a:p>
          <a:p>
            <a:pPr marL="0" marR="0" lvl="0" indent="0" algn="l" defTabSz="914400" rtl="0" eaLnBrk="1" fontAlgn="auto" latinLnBrk="0" hangingPunct="1">
              <a:lnSpc>
                <a:spcPct val="100000"/>
              </a:lnSpc>
              <a:spcBef>
                <a:spcPct val="20000"/>
              </a:spcBef>
              <a:spcAft>
                <a:spcPts val="0"/>
              </a:spcAft>
              <a:buClr>
                <a:srgbClr val="660000"/>
              </a:buClr>
              <a:buSzPct val="70000"/>
              <a:buFont typeface="Wingdings" pitchFamily="2" charset="2"/>
              <a:buNone/>
              <a:tabLst/>
              <a:defRPr/>
            </a:pPr>
            <a:r>
              <a:rPr kumimoji="0" lang="en-US" sz="1800" b="0" i="0" u="none" strike="noStrike" kern="0" cap="none" spc="0" normalizeH="0" baseline="0" noProof="0" smtClean="0">
                <a:ln>
                  <a:noFill/>
                </a:ln>
                <a:solidFill>
                  <a:sysClr val="windowText" lastClr="000000"/>
                </a:solidFill>
                <a:effectLst/>
                <a:uLnTx/>
                <a:uFillTx/>
              </a:rPr>
              <a:t>   The cytoplasm contains the major cell organelles &amp; a fluid called cytosol.</a:t>
            </a:r>
            <a:endParaRPr kumimoji="0" lang="en-US" sz="1800" b="0" i="0" u="none" strike="noStrike" kern="0" cap="none" spc="0" normalizeH="0" baseline="0" noProof="0" smtClean="0">
              <a:ln>
                <a:noFill/>
              </a:ln>
              <a:solidFill>
                <a:sysClr val="windowText" lastClr="000000"/>
              </a:solidFill>
              <a:effectLst/>
              <a:uLnTx/>
              <a:uFillTx/>
              <a:cs typeface="Tahoma" pitchFamily="34" charset="0"/>
            </a:endParaRPr>
          </a:p>
        </p:txBody>
      </p:sp>
      <p:sp>
        <p:nvSpPr>
          <p:cNvPr id="11" name="Rectangle 7"/>
          <p:cNvSpPr txBox="1">
            <a:spLocks noChangeArrowheads="1"/>
          </p:cNvSpPr>
          <p:nvPr/>
        </p:nvSpPr>
        <p:spPr bwMode="auto">
          <a:xfrm>
            <a:off x="673100" y="1828800"/>
            <a:ext cx="4691063" cy="181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rgbClr val="660000"/>
              </a:buClr>
              <a:buSzPct val="70000"/>
              <a:buFont typeface="Wingdings" pitchFamily="2" charset="2"/>
              <a:buChar char="o"/>
              <a:tabLst/>
              <a:defRPr/>
            </a:pPr>
            <a:r>
              <a:rPr kumimoji="0" lang="en-US" altLang="en-US" sz="2800" b="0" i="0" u="none" strike="noStrike" kern="0" cap="none" spc="0" normalizeH="0" baseline="0" noProof="0" smtClean="0">
                <a:ln>
                  <a:noFill/>
                </a:ln>
                <a:solidFill>
                  <a:srgbClr val="000000"/>
                </a:solidFill>
                <a:effectLst/>
                <a:uLnTx/>
                <a:uFillTx/>
                <a:latin typeface="Times New Roman"/>
                <a:ea typeface="+mn-ea"/>
                <a:cs typeface="Arial"/>
              </a:rPr>
              <a:t>3 principal parts:</a:t>
            </a:r>
          </a:p>
          <a:p>
            <a:pPr marL="908050" marR="0" lvl="1" indent="-436563" algn="l" defTabSz="914400" rtl="0" eaLnBrk="1" fontAlgn="base" latinLnBrk="0" hangingPunct="1">
              <a:lnSpc>
                <a:spcPct val="100000"/>
              </a:lnSpc>
              <a:spcBef>
                <a:spcPct val="20000"/>
              </a:spcBef>
              <a:spcAft>
                <a:spcPct val="0"/>
              </a:spcAft>
              <a:buClr>
                <a:srgbClr val="999966"/>
              </a:buClr>
              <a:buSzPct val="75000"/>
              <a:buFont typeface="Wingdings" pitchFamily="2" charset="2"/>
              <a:buChar char="n"/>
              <a:tabLst/>
              <a:defRPr/>
            </a:pPr>
            <a:r>
              <a:rPr kumimoji="0" lang="en-US" altLang="en-US" sz="2400" b="0" i="0" u="none" strike="noStrike" kern="0" cap="none" spc="0" normalizeH="0" baseline="0" noProof="0" smtClean="0">
                <a:ln>
                  <a:noFill/>
                </a:ln>
                <a:solidFill>
                  <a:srgbClr val="000000"/>
                </a:solidFill>
                <a:effectLst/>
                <a:uLnTx/>
                <a:uFillTx/>
                <a:latin typeface="Times New Roman"/>
                <a:cs typeface="Arial"/>
              </a:rPr>
              <a:t>Plasma (cell) membrane.</a:t>
            </a:r>
          </a:p>
          <a:p>
            <a:pPr marL="908050" marR="0" lvl="1" indent="-436563" algn="l" defTabSz="914400" rtl="0" eaLnBrk="1" fontAlgn="base" latinLnBrk="0" hangingPunct="1">
              <a:lnSpc>
                <a:spcPct val="100000"/>
              </a:lnSpc>
              <a:spcBef>
                <a:spcPct val="20000"/>
              </a:spcBef>
              <a:spcAft>
                <a:spcPct val="0"/>
              </a:spcAft>
              <a:buClr>
                <a:srgbClr val="999966"/>
              </a:buClr>
              <a:buSzPct val="75000"/>
              <a:buFont typeface="Wingdings" pitchFamily="2" charset="2"/>
              <a:buChar char="n"/>
              <a:tabLst/>
              <a:defRPr/>
            </a:pPr>
            <a:r>
              <a:rPr kumimoji="0" lang="en-US" altLang="en-US" sz="2400" b="0" i="0" u="none" strike="noStrike" kern="0" cap="none" spc="0" normalizeH="0" baseline="0" noProof="0" smtClean="0">
                <a:ln>
                  <a:noFill/>
                </a:ln>
                <a:solidFill>
                  <a:srgbClr val="000000"/>
                </a:solidFill>
                <a:effectLst/>
                <a:uLnTx/>
                <a:uFillTx/>
                <a:latin typeface="Times New Roman"/>
                <a:cs typeface="Arial"/>
              </a:rPr>
              <a:t>Cytoplasm &amp; organelles.</a:t>
            </a:r>
          </a:p>
          <a:p>
            <a:pPr marL="908050" marR="0" lvl="1" indent="-436563" algn="l" defTabSz="914400" rtl="0" eaLnBrk="1" fontAlgn="base" latinLnBrk="0" hangingPunct="1">
              <a:lnSpc>
                <a:spcPct val="100000"/>
              </a:lnSpc>
              <a:spcBef>
                <a:spcPct val="20000"/>
              </a:spcBef>
              <a:spcAft>
                <a:spcPct val="0"/>
              </a:spcAft>
              <a:buClr>
                <a:srgbClr val="999966"/>
              </a:buClr>
              <a:buSzPct val="75000"/>
              <a:buFont typeface="Wingdings" pitchFamily="2" charset="2"/>
              <a:buChar char="n"/>
              <a:tabLst/>
              <a:defRPr/>
            </a:pPr>
            <a:r>
              <a:rPr kumimoji="0" lang="en-US" altLang="en-US" sz="2400" b="0" i="0" u="none" strike="noStrike" kern="0" cap="none" spc="0" normalizeH="0" baseline="0" noProof="0" smtClean="0">
                <a:ln>
                  <a:noFill/>
                </a:ln>
                <a:solidFill>
                  <a:srgbClr val="000000"/>
                </a:solidFill>
                <a:effectLst/>
                <a:uLnTx/>
                <a:uFillTx/>
                <a:latin typeface="Times New Roman"/>
                <a:cs typeface="Arial"/>
              </a:rPr>
              <a:t>Nucleus.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1000"/>
                                        <p:tgtEl>
                                          <p:spTgt spid="11">
                                            <p:txEl>
                                              <p:pRg st="0" end="0"/>
                                            </p:txEl>
                                          </p:spTgt>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1000"/>
                                        <p:tgtEl>
                                          <p:spTgt spid="11">
                                            <p:txEl>
                                              <p:pRg st="1" end="1"/>
                                            </p:txEl>
                                          </p:spTgt>
                                        </p:tgtEl>
                                      </p:cBhvr>
                                    </p:animEffect>
                                    <p:anim calcmode="lin" valueType="num">
                                      <p:cBhvr>
                                        <p:cTn id="16"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nodeType="after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fade">
                                      <p:cBhvr>
                                        <p:cTn id="27" dur="1000"/>
                                        <p:tgtEl>
                                          <p:spTgt spid="11">
                                            <p:txEl>
                                              <p:pRg st="3" end="3"/>
                                            </p:txEl>
                                          </p:spTgt>
                                        </p:tgtEl>
                                      </p:cBhvr>
                                    </p:animEffect>
                                    <p:anim calcmode="lin" valueType="num">
                                      <p:cBhvr>
                                        <p:cTn id="28"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10"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68313" y="485775"/>
            <a:ext cx="7793037" cy="1143000"/>
          </a:xfrm>
        </p:spPr>
        <p:txBody>
          <a:bodyPr/>
          <a:lstStyle/>
          <a:p>
            <a:pPr eaLnBrk="1" hangingPunct="1"/>
            <a:r>
              <a:rPr lang="en-US" altLang="en-US" sz="3600" b="1" smtClean="0">
                <a:solidFill>
                  <a:schemeClr val="bg2"/>
                </a:solidFill>
              </a:rPr>
              <a:t>b. Osmosis</a:t>
            </a:r>
          </a:p>
        </p:txBody>
      </p:sp>
      <p:sp>
        <p:nvSpPr>
          <p:cNvPr id="197635" name="Rectangle 3"/>
          <p:cNvSpPr>
            <a:spLocks noGrp="1" noChangeArrowheads="1"/>
          </p:cNvSpPr>
          <p:nvPr>
            <p:ph type="body" sz="half" idx="1"/>
          </p:nvPr>
        </p:nvSpPr>
        <p:spPr>
          <a:xfrm>
            <a:off x="228600" y="1895475"/>
            <a:ext cx="4848225" cy="3981450"/>
          </a:xfrm>
        </p:spPr>
        <p:txBody>
          <a:bodyPr/>
          <a:lstStyle/>
          <a:p>
            <a:pPr algn="l" rtl="0" eaLnBrk="1" hangingPunct="1"/>
            <a:r>
              <a:rPr lang="en-US" altLang="en-US" sz="2000" dirty="0" smtClean="0"/>
              <a:t>Net diffusion of H</a:t>
            </a:r>
            <a:r>
              <a:rPr lang="en-US" altLang="en-US" sz="2000" baseline="-25000" dirty="0" smtClean="0"/>
              <a:t>2</a:t>
            </a:r>
            <a:r>
              <a:rPr lang="en-US" altLang="en-US" sz="2000" dirty="0" smtClean="0"/>
              <a:t>0 across a selectively permeable membrane.</a:t>
            </a:r>
          </a:p>
          <a:p>
            <a:pPr algn="l" rtl="0" eaLnBrk="1" hangingPunct="1"/>
            <a:r>
              <a:rPr lang="en-US" altLang="en-US" sz="2000" dirty="0" smtClean="0"/>
              <a:t>Movement of H</a:t>
            </a:r>
            <a:r>
              <a:rPr lang="en-US" altLang="en-US" sz="2000" baseline="-25000" dirty="0" smtClean="0"/>
              <a:t>2</a:t>
            </a:r>
            <a:r>
              <a:rPr lang="en-US" altLang="en-US" sz="2000" dirty="0" smtClean="0"/>
              <a:t>0 from a high [H</a:t>
            </a:r>
            <a:r>
              <a:rPr lang="en-US" altLang="en-US" sz="2000" baseline="-25000" dirty="0" smtClean="0"/>
              <a:t>2</a:t>
            </a:r>
            <a:r>
              <a:rPr lang="en-US" altLang="en-US" sz="2000" dirty="0" smtClean="0"/>
              <a:t>0] to lower [H</a:t>
            </a:r>
            <a:r>
              <a:rPr lang="en-US" altLang="en-US" sz="2000" baseline="-25000" dirty="0" smtClean="0"/>
              <a:t>2</a:t>
            </a:r>
            <a:r>
              <a:rPr lang="en-US" altLang="en-US" sz="2000" dirty="0" smtClean="0"/>
              <a:t>0] until equilibrium is reached.</a:t>
            </a:r>
          </a:p>
          <a:p>
            <a:pPr algn="l" rtl="0" eaLnBrk="1" hangingPunct="1"/>
            <a:r>
              <a:rPr lang="en-US" altLang="en-US" sz="2000" dirty="0" smtClean="0"/>
              <a:t>2 requirements for osmosis:</a:t>
            </a:r>
          </a:p>
          <a:p>
            <a:pPr lvl="1" algn="l" rtl="0" eaLnBrk="1" hangingPunct="1"/>
            <a:r>
              <a:rPr lang="en-US" altLang="en-US" sz="1800" dirty="0" smtClean="0"/>
              <a:t>Must be difference in [solute] on the 2 sides of the membrane.</a:t>
            </a:r>
          </a:p>
          <a:p>
            <a:pPr lvl="1" algn="l" rtl="0" eaLnBrk="1" hangingPunct="1"/>
            <a:r>
              <a:rPr lang="en-US" altLang="en-US" sz="1800" dirty="0" smtClean="0"/>
              <a:t>Membrane must be impermeable to the solute.</a:t>
            </a:r>
          </a:p>
        </p:txBody>
      </p:sp>
      <p:pic>
        <p:nvPicPr>
          <p:cNvPr id="197636" name="Picture 4" descr="06_05"/>
          <p:cNvPicPr>
            <a:picLocks noChangeAspect="1" noChangeArrowheads="1"/>
          </p:cNvPicPr>
          <p:nvPr/>
        </p:nvPicPr>
        <p:blipFill>
          <a:blip r:embed="rId3" cstate="print"/>
          <a:srcRect l="13461" r="11539"/>
          <a:stretch>
            <a:fillRect/>
          </a:stretch>
        </p:blipFill>
        <p:spPr bwMode="auto">
          <a:xfrm>
            <a:off x="5126038" y="1752600"/>
            <a:ext cx="3838575"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7634"/>
                                        </p:tgtEl>
                                        <p:attrNameLst>
                                          <p:attrName>style.visibility</p:attrName>
                                        </p:attrNameLst>
                                      </p:cBhvr>
                                      <p:to>
                                        <p:strVal val="visible"/>
                                      </p:to>
                                    </p:set>
                                    <p:animEffect transition="in" filter="fade">
                                      <p:cBhvr>
                                        <p:cTn id="7" dur="500"/>
                                        <p:tgtEl>
                                          <p:spTgt spid="197634"/>
                                        </p:tgtEl>
                                      </p:cBhvr>
                                    </p:animEffect>
                                  </p:childTnLst>
                                </p:cTn>
                              </p:par>
                              <p:par>
                                <p:cTn id="8" presetID="10" presetClass="entr" presetSubtype="0" fill="hold" nodeType="withEffect">
                                  <p:stCondLst>
                                    <p:cond delay="0"/>
                                  </p:stCondLst>
                                  <p:childTnLst>
                                    <p:set>
                                      <p:cBhvr>
                                        <p:cTn id="9" dur="1" fill="hold">
                                          <p:stCondLst>
                                            <p:cond delay="0"/>
                                          </p:stCondLst>
                                        </p:cTn>
                                        <p:tgtEl>
                                          <p:spTgt spid="197636"/>
                                        </p:tgtEl>
                                        <p:attrNameLst>
                                          <p:attrName>style.visibility</p:attrName>
                                        </p:attrNameLst>
                                      </p:cBhvr>
                                      <p:to>
                                        <p:strVal val="visible"/>
                                      </p:to>
                                    </p:set>
                                    <p:animEffect transition="in" filter="fade">
                                      <p:cBhvr>
                                        <p:cTn id="10" dur="1000"/>
                                        <p:tgtEl>
                                          <p:spTgt spid="197636"/>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97635">
                                            <p:txEl>
                                              <p:pRg st="0" end="0"/>
                                            </p:txEl>
                                          </p:spTgt>
                                        </p:tgtEl>
                                        <p:attrNameLst>
                                          <p:attrName>style.visibility</p:attrName>
                                        </p:attrNameLst>
                                      </p:cBhvr>
                                      <p:to>
                                        <p:strVal val="visible"/>
                                      </p:to>
                                    </p:set>
                                    <p:animEffect transition="in" filter="fade">
                                      <p:cBhvr>
                                        <p:cTn id="14" dur="1000"/>
                                        <p:tgtEl>
                                          <p:spTgt spid="19763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97635">
                                            <p:txEl>
                                              <p:pRg st="1" end="1"/>
                                            </p:txEl>
                                          </p:spTgt>
                                        </p:tgtEl>
                                        <p:attrNameLst>
                                          <p:attrName>style.visibility</p:attrName>
                                        </p:attrNameLst>
                                      </p:cBhvr>
                                      <p:to>
                                        <p:strVal val="visible"/>
                                      </p:to>
                                    </p:set>
                                    <p:animEffect transition="in" filter="fade">
                                      <p:cBhvr>
                                        <p:cTn id="19" dur="1000"/>
                                        <p:tgtEl>
                                          <p:spTgt spid="19763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97635">
                                            <p:txEl>
                                              <p:pRg st="2" end="2"/>
                                            </p:txEl>
                                          </p:spTgt>
                                        </p:tgtEl>
                                        <p:attrNameLst>
                                          <p:attrName>style.visibility</p:attrName>
                                        </p:attrNameLst>
                                      </p:cBhvr>
                                      <p:to>
                                        <p:strVal val="visible"/>
                                      </p:to>
                                    </p:set>
                                    <p:animEffect transition="in" filter="fade">
                                      <p:cBhvr>
                                        <p:cTn id="24" dur="1000"/>
                                        <p:tgtEl>
                                          <p:spTgt spid="197635">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97635">
                                            <p:txEl>
                                              <p:pRg st="3" end="3"/>
                                            </p:txEl>
                                          </p:spTgt>
                                        </p:tgtEl>
                                        <p:attrNameLst>
                                          <p:attrName>style.visibility</p:attrName>
                                        </p:attrNameLst>
                                      </p:cBhvr>
                                      <p:to>
                                        <p:strVal val="visible"/>
                                      </p:to>
                                    </p:set>
                                    <p:animEffect transition="in" filter="fade">
                                      <p:cBhvr>
                                        <p:cTn id="27" dur="1000"/>
                                        <p:tgtEl>
                                          <p:spTgt spid="197635">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97635">
                                            <p:txEl>
                                              <p:pRg st="4" end="4"/>
                                            </p:txEl>
                                          </p:spTgt>
                                        </p:tgtEl>
                                        <p:attrNameLst>
                                          <p:attrName>style.visibility</p:attrName>
                                        </p:attrNameLst>
                                      </p:cBhvr>
                                      <p:to>
                                        <p:strVal val="visible"/>
                                      </p:to>
                                    </p:set>
                                    <p:animEffect transition="in" filter="fade">
                                      <p:cBhvr>
                                        <p:cTn id="30" dur="1000"/>
                                        <p:tgtEl>
                                          <p:spTgt spid="197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body" idx="1"/>
          </p:nvPr>
        </p:nvSpPr>
        <p:spPr>
          <a:xfrm>
            <a:off x="468313" y="693738"/>
            <a:ext cx="8280400" cy="1150937"/>
          </a:xfrm>
          <a:noFill/>
        </p:spPr>
        <p:txBody>
          <a:bodyPr/>
          <a:lstStyle/>
          <a:p>
            <a:pPr marL="452438" indent="-452438" algn="l" rtl="0" eaLnBrk="1" hangingPunct="1">
              <a:lnSpc>
                <a:spcPct val="80000"/>
              </a:lnSpc>
              <a:buSzTx/>
            </a:pPr>
            <a:r>
              <a:rPr lang="en-US" sz="1600" smtClean="0"/>
              <a:t>Red blood cells in isotonic, hypotonic, &amp; hypertonic solutions. In each case, the external solution has an equal, lower, or higher osmotic pressure, respectively, than the intracellular fluid, As a result, water moves by osmosis into the red blood cells placed in hypotonic solutins, causing them to swell and even to burst. Similarly, water moves out of red blood cells placed in a hypertonic solution, causing them to shrink &amp; become crenated.</a:t>
            </a:r>
          </a:p>
        </p:txBody>
      </p:sp>
      <p:pic>
        <p:nvPicPr>
          <p:cNvPr id="202755" name="Picture 3" descr="scan0021"/>
          <p:cNvPicPr>
            <a:picLocks noChangeAspect="1" noChangeArrowheads="1"/>
          </p:cNvPicPr>
          <p:nvPr/>
        </p:nvPicPr>
        <p:blipFill>
          <a:blip r:embed="rId2" cstate="print"/>
          <a:srcRect/>
          <a:stretch>
            <a:fillRect/>
          </a:stretch>
        </p:blipFill>
        <p:spPr bwMode="auto">
          <a:xfrm>
            <a:off x="250825" y="1989138"/>
            <a:ext cx="8712200" cy="4752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2755"/>
                                        </p:tgtEl>
                                        <p:attrNameLst>
                                          <p:attrName>style.visibility</p:attrName>
                                        </p:attrNameLst>
                                      </p:cBhvr>
                                      <p:to>
                                        <p:strVal val="visible"/>
                                      </p:to>
                                    </p:set>
                                    <p:animEffect transition="in" filter="fade">
                                      <p:cBhvr>
                                        <p:cTn id="7" dur="1000"/>
                                        <p:tgtEl>
                                          <p:spTgt spid="2027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2754">
                                            <p:txEl>
                                              <p:pRg st="0" end="0"/>
                                            </p:txEl>
                                          </p:spTgt>
                                        </p:tgtEl>
                                        <p:attrNameLst>
                                          <p:attrName>style.visibility</p:attrName>
                                        </p:attrNameLst>
                                      </p:cBhvr>
                                      <p:to>
                                        <p:strVal val="visible"/>
                                      </p:to>
                                    </p:set>
                                    <p:animEffect transition="in" filter="fade">
                                      <p:cBhvr>
                                        <p:cTn id="10" dur="2000"/>
                                        <p:tgtEl>
                                          <p:spTgt spid="2027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539750" y="260350"/>
            <a:ext cx="7993063" cy="1431925"/>
          </a:xfrm>
        </p:spPr>
        <p:txBody>
          <a:bodyPr/>
          <a:lstStyle/>
          <a:p>
            <a:pPr rtl="0" eaLnBrk="1" hangingPunct="1"/>
            <a:r>
              <a:rPr lang="en-US" sz="3600" b="1" smtClean="0">
                <a:solidFill>
                  <a:schemeClr val="bg2"/>
                </a:solidFill>
              </a:rPr>
              <a:t>c. Facilitated diffusion</a:t>
            </a:r>
          </a:p>
        </p:txBody>
      </p:sp>
      <p:sp>
        <p:nvSpPr>
          <p:cNvPr id="203779" name="Rectangle 3"/>
          <p:cNvSpPr>
            <a:spLocks noGrp="1" noChangeArrowheads="1"/>
          </p:cNvSpPr>
          <p:nvPr>
            <p:ph type="body" idx="1"/>
          </p:nvPr>
        </p:nvSpPr>
        <p:spPr>
          <a:xfrm>
            <a:off x="684213" y="1916113"/>
            <a:ext cx="8172450" cy="4608512"/>
          </a:xfrm>
        </p:spPr>
        <p:txBody>
          <a:bodyPr/>
          <a:lstStyle/>
          <a:p>
            <a:pPr marL="0" indent="0" algn="l" rtl="0" eaLnBrk="1" hangingPunct="1">
              <a:lnSpc>
                <a:spcPct val="80000"/>
              </a:lnSpc>
              <a:buSzPct val="120000"/>
              <a:buFont typeface="Wingdings" pitchFamily="2" charset="2"/>
              <a:buChar char="§"/>
            </a:pPr>
            <a:r>
              <a:rPr lang="en-US" sz="2400" smtClean="0"/>
              <a:t>   </a:t>
            </a:r>
            <a:r>
              <a:rPr lang="en-US" sz="2400" u="sng" smtClean="0"/>
              <a:t>Protein-Carrier mediated</a:t>
            </a:r>
            <a:r>
              <a:rPr lang="en-US" sz="2400" smtClean="0"/>
              <a:t> transport, within the membrane.</a:t>
            </a:r>
          </a:p>
          <a:p>
            <a:pPr marL="0" indent="0" algn="l" rtl="0" eaLnBrk="1" hangingPunct="1">
              <a:lnSpc>
                <a:spcPct val="80000"/>
              </a:lnSpc>
              <a:buSzPct val="120000"/>
              <a:buFont typeface="Wingdings" pitchFamily="2" charset="2"/>
              <a:buNone/>
            </a:pPr>
            <a:endParaRPr lang="en-US" sz="1400" smtClean="0"/>
          </a:p>
          <a:p>
            <a:pPr marL="0" indent="0" algn="l" rtl="0" eaLnBrk="1" hangingPunct="1">
              <a:lnSpc>
                <a:spcPct val="80000"/>
              </a:lnSpc>
              <a:buSzPct val="120000"/>
              <a:buFont typeface="Wingdings" pitchFamily="2" charset="2"/>
              <a:buChar char="§"/>
            </a:pPr>
            <a:r>
              <a:rPr lang="en-US" sz="2400" smtClean="0"/>
              <a:t>  Involves net transport </a:t>
            </a:r>
            <a:r>
              <a:rPr lang="en-US" sz="2400" u="sng" smtClean="0"/>
              <a:t>down</a:t>
            </a:r>
            <a:r>
              <a:rPr lang="en-US" sz="2400" smtClean="0"/>
              <a:t> an electrochemical gradient </a:t>
            </a:r>
          </a:p>
          <a:p>
            <a:pPr marL="0" indent="0" algn="l" rtl="0" eaLnBrk="1" hangingPunct="1">
              <a:lnSpc>
                <a:spcPct val="80000"/>
              </a:lnSpc>
              <a:buSzPct val="120000"/>
              <a:buFont typeface="Wingdings" pitchFamily="2" charset="2"/>
              <a:buNone/>
            </a:pPr>
            <a:r>
              <a:rPr lang="en-US" sz="2400" smtClean="0"/>
              <a:t>     (from higher to lower conc).</a:t>
            </a:r>
          </a:p>
          <a:p>
            <a:pPr marL="0" indent="0" algn="l" rtl="0" eaLnBrk="1" hangingPunct="1">
              <a:lnSpc>
                <a:spcPct val="80000"/>
              </a:lnSpc>
              <a:buSzPct val="120000"/>
              <a:buFont typeface="Wingdings" pitchFamily="2" charset="2"/>
              <a:buNone/>
            </a:pPr>
            <a:endParaRPr lang="en-US" sz="1400" smtClean="0"/>
          </a:p>
          <a:p>
            <a:pPr marL="0" indent="0" algn="l" rtl="0" eaLnBrk="1" hangingPunct="1">
              <a:lnSpc>
                <a:spcPct val="80000"/>
              </a:lnSpc>
              <a:buSzPct val="120000"/>
              <a:buFont typeface="Wingdings" pitchFamily="2" charset="2"/>
              <a:buChar char="§"/>
            </a:pPr>
            <a:r>
              <a:rPr lang="en-US" sz="2400" smtClean="0"/>
              <a:t>  Does not need cellular metabolic energy. However, it</a:t>
            </a:r>
            <a:r>
              <a:rPr lang="en-US" sz="2400" smtClean="0">
                <a:latin typeface="Arial" pitchFamily="34" charset="0"/>
              </a:rPr>
              <a:t>’</a:t>
            </a:r>
            <a:r>
              <a:rPr lang="en-US" sz="2400" smtClean="0"/>
              <a:t>s </a:t>
            </a:r>
          </a:p>
          <a:p>
            <a:pPr marL="0" indent="0" algn="l" rtl="0" eaLnBrk="1" hangingPunct="1">
              <a:lnSpc>
                <a:spcPct val="80000"/>
              </a:lnSpc>
              <a:buSzPct val="120000"/>
              <a:buFont typeface="Wingdings" pitchFamily="2" charset="2"/>
              <a:buNone/>
            </a:pPr>
            <a:r>
              <a:rPr lang="en-US" sz="2400" smtClean="0"/>
              <a:t>    powered by thermal energy of diffusing molecules.</a:t>
            </a:r>
          </a:p>
          <a:p>
            <a:pPr marL="0" indent="0" algn="l" rtl="0" eaLnBrk="1" hangingPunct="1">
              <a:lnSpc>
                <a:spcPct val="80000"/>
              </a:lnSpc>
              <a:buSzPct val="120000"/>
              <a:buFont typeface="Wingdings" pitchFamily="2" charset="2"/>
              <a:buNone/>
            </a:pPr>
            <a:endParaRPr lang="en-US" sz="1400" smtClean="0"/>
          </a:p>
          <a:p>
            <a:pPr marL="0" indent="0" algn="l" rtl="0" eaLnBrk="1" hangingPunct="1">
              <a:lnSpc>
                <a:spcPct val="80000"/>
              </a:lnSpc>
              <a:buSzPct val="120000"/>
              <a:buFont typeface="Wingdings" pitchFamily="2" charset="2"/>
              <a:buChar char="§"/>
            </a:pPr>
            <a:r>
              <a:rPr lang="en-US" sz="2400" smtClean="0"/>
              <a:t>  </a:t>
            </a:r>
            <a:r>
              <a:rPr lang="en-US" altLang="en-US" sz="2400" smtClean="0"/>
              <a:t>Molecules that are too large &amp; polar to diffuse are transported </a:t>
            </a:r>
          </a:p>
          <a:p>
            <a:pPr marL="0" indent="0" algn="l" rtl="0" eaLnBrk="1" hangingPunct="1">
              <a:lnSpc>
                <a:spcPct val="80000"/>
              </a:lnSpc>
              <a:buSzPct val="120000"/>
              <a:buFont typeface="Wingdings" pitchFamily="2" charset="2"/>
              <a:buNone/>
            </a:pPr>
            <a:r>
              <a:rPr lang="en-US" altLang="en-US" sz="2400" smtClean="0"/>
              <a:t>    across plasma membrane by protein carriers.</a:t>
            </a:r>
            <a:endParaRPr lang="en-US" sz="2400" smtClean="0"/>
          </a:p>
          <a:p>
            <a:pPr marL="0" indent="0" algn="l" rtl="0" eaLnBrk="1" hangingPunct="1">
              <a:lnSpc>
                <a:spcPct val="80000"/>
              </a:lnSpc>
              <a:buSzPct val="120000"/>
              <a:buFont typeface="Wingdings" pitchFamily="2" charset="2"/>
              <a:buNone/>
            </a:pPr>
            <a:endParaRPr lang="en-US" sz="1000" smtClean="0"/>
          </a:p>
          <a:p>
            <a:pPr marL="0" indent="0" algn="l" rtl="0" eaLnBrk="1" hangingPunct="1">
              <a:lnSpc>
                <a:spcPct val="80000"/>
              </a:lnSpc>
              <a:buFontTx/>
              <a:buNone/>
            </a:pPr>
            <a:r>
              <a:rPr lang="en-US" sz="2400" smtClean="0"/>
              <a:t>    e.g. Glucose, most of amino acids, &amp; other organic molecules.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3778"/>
                                        </p:tgtEl>
                                        <p:attrNameLst>
                                          <p:attrName>style.visibility</p:attrName>
                                        </p:attrNameLst>
                                      </p:cBhvr>
                                      <p:to>
                                        <p:strVal val="visible"/>
                                      </p:to>
                                    </p:set>
                                    <p:animEffect transition="in" filter="wipe(left)">
                                      <p:cBhvr>
                                        <p:cTn id="7" dur="1000"/>
                                        <p:tgtEl>
                                          <p:spTgt spid="20377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3779">
                                            <p:txEl>
                                              <p:pRg st="0" end="0"/>
                                            </p:txEl>
                                          </p:spTgt>
                                        </p:tgtEl>
                                        <p:attrNameLst>
                                          <p:attrName>style.visibility</p:attrName>
                                        </p:attrNameLst>
                                      </p:cBhvr>
                                      <p:to>
                                        <p:strVal val="visible"/>
                                      </p:to>
                                    </p:set>
                                    <p:animEffect transition="in" filter="fade">
                                      <p:cBhvr>
                                        <p:cTn id="11" dur="1000"/>
                                        <p:tgtEl>
                                          <p:spTgt spid="20377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3779">
                                            <p:txEl>
                                              <p:pRg st="2" end="2"/>
                                            </p:txEl>
                                          </p:spTgt>
                                        </p:tgtEl>
                                        <p:attrNameLst>
                                          <p:attrName>style.visibility</p:attrName>
                                        </p:attrNameLst>
                                      </p:cBhvr>
                                      <p:to>
                                        <p:strVal val="visible"/>
                                      </p:to>
                                    </p:set>
                                    <p:animEffect transition="in" filter="fade">
                                      <p:cBhvr>
                                        <p:cTn id="16" dur="1000"/>
                                        <p:tgtEl>
                                          <p:spTgt spid="203779">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03779">
                                            <p:txEl>
                                              <p:pRg st="3" end="3"/>
                                            </p:txEl>
                                          </p:spTgt>
                                        </p:tgtEl>
                                        <p:attrNameLst>
                                          <p:attrName>style.visibility</p:attrName>
                                        </p:attrNameLst>
                                      </p:cBhvr>
                                      <p:to>
                                        <p:strVal val="visible"/>
                                      </p:to>
                                    </p:set>
                                    <p:animEffect transition="in" filter="fade">
                                      <p:cBhvr>
                                        <p:cTn id="19" dur="1000"/>
                                        <p:tgtEl>
                                          <p:spTgt spid="20377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3779">
                                            <p:txEl>
                                              <p:pRg st="5" end="5"/>
                                            </p:txEl>
                                          </p:spTgt>
                                        </p:tgtEl>
                                        <p:attrNameLst>
                                          <p:attrName>style.visibility</p:attrName>
                                        </p:attrNameLst>
                                      </p:cBhvr>
                                      <p:to>
                                        <p:strVal val="visible"/>
                                      </p:to>
                                    </p:set>
                                    <p:animEffect transition="in" filter="fade">
                                      <p:cBhvr>
                                        <p:cTn id="24" dur="1000"/>
                                        <p:tgtEl>
                                          <p:spTgt spid="20377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03779">
                                            <p:txEl>
                                              <p:pRg st="6" end="6"/>
                                            </p:txEl>
                                          </p:spTgt>
                                        </p:tgtEl>
                                        <p:attrNameLst>
                                          <p:attrName>style.visibility</p:attrName>
                                        </p:attrNameLst>
                                      </p:cBhvr>
                                      <p:to>
                                        <p:strVal val="visible"/>
                                      </p:to>
                                    </p:set>
                                    <p:animEffect transition="in" filter="fade">
                                      <p:cBhvr>
                                        <p:cTn id="27" dur="1000"/>
                                        <p:tgtEl>
                                          <p:spTgt spid="20377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3779">
                                            <p:txEl>
                                              <p:pRg st="8" end="8"/>
                                            </p:txEl>
                                          </p:spTgt>
                                        </p:tgtEl>
                                        <p:attrNameLst>
                                          <p:attrName>style.visibility</p:attrName>
                                        </p:attrNameLst>
                                      </p:cBhvr>
                                      <p:to>
                                        <p:strVal val="visible"/>
                                      </p:to>
                                    </p:set>
                                    <p:animEffect transition="in" filter="fade">
                                      <p:cBhvr>
                                        <p:cTn id="32" dur="1000"/>
                                        <p:tgtEl>
                                          <p:spTgt spid="203779">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03779">
                                            <p:txEl>
                                              <p:pRg st="9" end="9"/>
                                            </p:txEl>
                                          </p:spTgt>
                                        </p:tgtEl>
                                        <p:attrNameLst>
                                          <p:attrName>style.visibility</p:attrName>
                                        </p:attrNameLst>
                                      </p:cBhvr>
                                      <p:to>
                                        <p:strVal val="visible"/>
                                      </p:to>
                                    </p:set>
                                    <p:animEffect transition="in" filter="fade">
                                      <p:cBhvr>
                                        <p:cTn id="35" dur="1000"/>
                                        <p:tgtEl>
                                          <p:spTgt spid="203779">
                                            <p:txEl>
                                              <p:pRg st="9" end="9"/>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03779">
                                            <p:txEl>
                                              <p:pRg st="11" end="11"/>
                                            </p:txEl>
                                          </p:spTgt>
                                        </p:tgtEl>
                                        <p:attrNameLst>
                                          <p:attrName>style.visibility</p:attrName>
                                        </p:attrNameLst>
                                      </p:cBhvr>
                                      <p:to>
                                        <p:strVal val="visible"/>
                                      </p:to>
                                    </p:set>
                                    <p:animEffect transition="in" filter="fade">
                                      <p:cBhvr>
                                        <p:cTn id="39" dur="1000"/>
                                        <p:tgtEl>
                                          <p:spTgt spid="20377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539750" y="485775"/>
            <a:ext cx="7793038" cy="1143000"/>
          </a:xfrm>
        </p:spPr>
        <p:txBody>
          <a:bodyPr/>
          <a:lstStyle/>
          <a:p>
            <a:pPr eaLnBrk="1" hangingPunct="1"/>
            <a:r>
              <a:rPr lang="en-US" altLang="en-US" sz="3200" b="1" smtClean="0">
                <a:solidFill>
                  <a:schemeClr val="bg2"/>
                </a:solidFill>
              </a:rPr>
              <a:t>Facilitated Diffusion</a:t>
            </a:r>
            <a:r>
              <a:rPr lang="en-US" altLang="en-US" sz="3600" b="1" smtClean="0">
                <a:solidFill>
                  <a:schemeClr val="tx1"/>
                </a:solidFill>
              </a:rPr>
              <a:t> </a:t>
            </a:r>
            <a:r>
              <a:rPr lang="en-US" altLang="en-US" sz="2400" baseline="-25000" smtClean="0">
                <a:solidFill>
                  <a:schemeClr val="tx1"/>
                </a:solidFill>
              </a:rPr>
              <a:t>(continued)</a:t>
            </a:r>
          </a:p>
        </p:txBody>
      </p:sp>
      <p:sp>
        <p:nvSpPr>
          <p:cNvPr id="211971" name="Rectangle 3"/>
          <p:cNvSpPr>
            <a:spLocks noGrp="1" noChangeArrowheads="1"/>
          </p:cNvSpPr>
          <p:nvPr>
            <p:ph type="body" sz="half" idx="1"/>
          </p:nvPr>
        </p:nvSpPr>
        <p:spPr>
          <a:xfrm>
            <a:off x="228600" y="1752600"/>
            <a:ext cx="4198938" cy="4648200"/>
          </a:xfrm>
        </p:spPr>
        <p:txBody>
          <a:bodyPr/>
          <a:lstStyle/>
          <a:p>
            <a:pPr algn="l" rtl="0" eaLnBrk="1" hangingPunct="1">
              <a:lnSpc>
                <a:spcPct val="90000"/>
              </a:lnSpc>
            </a:pPr>
            <a:r>
              <a:rPr lang="en-US" altLang="en-US" sz="2800" dirty="0" smtClean="0"/>
              <a:t>Passive transport:</a:t>
            </a:r>
          </a:p>
          <a:p>
            <a:pPr lvl="1" algn="l" rtl="0" eaLnBrk="1" hangingPunct="1">
              <a:lnSpc>
                <a:spcPct val="90000"/>
              </a:lnSpc>
            </a:pPr>
            <a:r>
              <a:rPr lang="en-US" altLang="en-US" sz="2400" dirty="0" smtClean="0"/>
              <a:t>ATP not needed.</a:t>
            </a:r>
          </a:p>
          <a:p>
            <a:pPr lvl="1" algn="l" rtl="0" eaLnBrk="1" hangingPunct="1">
              <a:lnSpc>
                <a:spcPct val="90000"/>
              </a:lnSpc>
            </a:pPr>
            <a:r>
              <a:rPr lang="en-US" altLang="en-US" sz="2400" dirty="0" smtClean="0"/>
              <a:t>Involves transport of substance through cell membrane down </a:t>
            </a:r>
            <a:r>
              <a:rPr lang="en-US" altLang="en-US" sz="2400" dirty="0" err="1" smtClean="0"/>
              <a:t>conc</a:t>
            </a:r>
            <a:r>
              <a:rPr lang="en-US" altLang="en-US" sz="2400" dirty="0" smtClean="0"/>
              <a:t> gradient by carrier proteins.</a:t>
            </a:r>
          </a:p>
          <a:p>
            <a:pPr lvl="2" algn="l" rtl="0" eaLnBrk="1" hangingPunct="1">
              <a:lnSpc>
                <a:spcPct val="90000"/>
              </a:lnSpc>
            </a:pPr>
            <a:r>
              <a:rPr lang="en-US" altLang="en-US" sz="2000" dirty="0" smtClean="0"/>
              <a:t>Transport carriers for glucose in intestines &amp; in kidney</a:t>
            </a:r>
            <a:r>
              <a:rPr lang="en-US" altLang="en-US" sz="2000" dirty="0" smtClean="0">
                <a:latin typeface="Arial" pitchFamily="34" charset="0"/>
              </a:rPr>
              <a:t>’</a:t>
            </a:r>
            <a:r>
              <a:rPr lang="en-US" altLang="en-US" sz="2000" dirty="0" smtClean="0"/>
              <a:t>s basal membrane.</a:t>
            </a:r>
          </a:p>
        </p:txBody>
      </p:sp>
      <p:pic>
        <p:nvPicPr>
          <p:cNvPr id="211972" name="Picture 4" descr="06_14"/>
          <p:cNvPicPr>
            <a:picLocks noChangeAspect="1" noChangeArrowheads="1"/>
          </p:cNvPicPr>
          <p:nvPr/>
        </p:nvPicPr>
        <p:blipFill>
          <a:blip r:embed="rId3" cstate="print"/>
          <a:srcRect l="6357" r="6250"/>
          <a:stretch>
            <a:fillRect/>
          </a:stretch>
        </p:blipFill>
        <p:spPr bwMode="auto">
          <a:xfrm>
            <a:off x="4356100" y="1644650"/>
            <a:ext cx="4787900" cy="495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1970"/>
                                        </p:tgtEl>
                                        <p:attrNameLst>
                                          <p:attrName>style.visibility</p:attrName>
                                        </p:attrNameLst>
                                      </p:cBhvr>
                                      <p:to>
                                        <p:strVal val="visible"/>
                                      </p:to>
                                    </p:set>
                                    <p:animEffect transition="in" filter="fade">
                                      <p:cBhvr>
                                        <p:cTn id="7" dur="500"/>
                                        <p:tgtEl>
                                          <p:spTgt spid="21197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1972"/>
                                        </p:tgtEl>
                                        <p:attrNameLst>
                                          <p:attrName>style.visibility</p:attrName>
                                        </p:attrNameLst>
                                      </p:cBhvr>
                                      <p:to>
                                        <p:strVal val="visible"/>
                                      </p:to>
                                    </p:set>
                                    <p:animEffect transition="in" filter="fade">
                                      <p:cBhvr>
                                        <p:cTn id="11" dur="1000"/>
                                        <p:tgtEl>
                                          <p:spTgt spid="211972"/>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11971">
                                            <p:txEl>
                                              <p:pRg st="0" end="0"/>
                                            </p:txEl>
                                          </p:spTgt>
                                        </p:tgtEl>
                                        <p:attrNameLst>
                                          <p:attrName>style.visibility</p:attrName>
                                        </p:attrNameLst>
                                      </p:cBhvr>
                                      <p:to>
                                        <p:strVal val="visible"/>
                                      </p:to>
                                    </p:set>
                                    <p:animEffect transition="in" filter="fade">
                                      <p:cBhvr>
                                        <p:cTn id="15" dur="1000"/>
                                        <p:tgtEl>
                                          <p:spTgt spid="21197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1971">
                                            <p:txEl>
                                              <p:pRg st="1" end="1"/>
                                            </p:txEl>
                                          </p:spTgt>
                                        </p:tgtEl>
                                        <p:attrNameLst>
                                          <p:attrName>style.visibility</p:attrName>
                                        </p:attrNameLst>
                                      </p:cBhvr>
                                      <p:to>
                                        <p:strVal val="visible"/>
                                      </p:to>
                                    </p:set>
                                    <p:animEffect transition="in" filter="fade">
                                      <p:cBhvr>
                                        <p:cTn id="20" dur="1000"/>
                                        <p:tgtEl>
                                          <p:spTgt spid="21197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1971">
                                            <p:txEl>
                                              <p:pRg st="2" end="2"/>
                                            </p:txEl>
                                          </p:spTgt>
                                        </p:tgtEl>
                                        <p:attrNameLst>
                                          <p:attrName>style.visibility</p:attrName>
                                        </p:attrNameLst>
                                      </p:cBhvr>
                                      <p:to>
                                        <p:strVal val="visible"/>
                                      </p:to>
                                    </p:set>
                                    <p:animEffect transition="in" filter="fade">
                                      <p:cBhvr>
                                        <p:cTn id="25" dur="1000"/>
                                        <p:tgtEl>
                                          <p:spTgt spid="211971">
                                            <p:txEl>
                                              <p:pRg st="2" end="2"/>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11971">
                                            <p:txEl>
                                              <p:pRg st="3" end="3"/>
                                            </p:txEl>
                                          </p:spTgt>
                                        </p:tgtEl>
                                        <p:attrNameLst>
                                          <p:attrName>style.visibility</p:attrName>
                                        </p:attrNameLst>
                                      </p:cBhvr>
                                      <p:to>
                                        <p:strVal val="visible"/>
                                      </p:to>
                                    </p:set>
                                    <p:animEffect transition="in" filter="fade">
                                      <p:cBhvr>
                                        <p:cTn id="29" dur="1000"/>
                                        <p:tgtEl>
                                          <p:spTgt spid="2119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body" idx="1"/>
          </p:nvPr>
        </p:nvSpPr>
        <p:spPr>
          <a:xfrm>
            <a:off x="755650" y="2703513"/>
            <a:ext cx="7826375" cy="1085850"/>
          </a:xfrm>
        </p:spPr>
        <p:txBody>
          <a:bodyPr/>
          <a:lstStyle/>
          <a:p>
            <a:pPr marL="533400" indent="-533400" algn="ctr" rtl="0" eaLnBrk="1" hangingPunct="1">
              <a:buClrTx/>
              <a:buFont typeface="Arial" pitchFamily="34" charset="0"/>
              <a:buNone/>
            </a:pPr>
            <a:r>
              <a:rPr lang="en-US" sz="4400" b="1" smtClean="0">
                <a:solidFill>
                  <a:schemeClr val="bg2"/>
                </a:solidFill>
              </a:rPr>
              <a:t>2. Active transport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09922">
                                            <p:txEl>
                                              <p:pRg st="0" end="0"/>
                                            </p:txEl>
                                          </p:spTgt>
                                        </p:tgtEl>
                                        <p:attrNameLst>
                                          <p:attrName>style.visibility</p:attrName>
                                        </p:attrNameLst>
                                      </p:cBhvr>
                                      <p:to>
                                        <p:strVal val="visible"/>
                                      </p:to>
                                    </p:set>
                                    <p:anim calcmode="lin" valueType="num">
                                      <p:cBhvr>
                                        <p:cTn id="7" dur="1000" fill="hold"/>
                                        <p:tgtEl>
                                          <p:spTgt spid="20992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992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99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539750" y="260350"/>
            <a:ext cx="7993063" cy="1431925"/>
          </a:xfrm>
        </p:spPr>
        <p:txBody>
          <a:bodyPr/>
          <a:lstStyle/>
          <a:p>
            <a:pPr rtl="0" eaLnBrk="1" hangingPunct="1"/>
            <a:r>
              <a:rPr lang="en-US" sz="3600" b="1" dirty="0" smtClean="0">
                <a:solidFill>
                  <a:schemeClr val="bg2"/>
                </a:solidFill>
              </a:rPr>
              <a:t>2.</a:t>
            </a:r>
            <a:r>
              <a:rPr lang="en-US" sz="2800" b="1" dirty="0" smtClean="0">
                <a:solidFill>
                  <a:schemeClr val="bg2"/>
                </a:solidFill>
              </a:rPr>
              <a:t> </a:t>
            </a:r>
            <a:r>
              <a:rPr lang="en-US" sz="3600" b="1" dirty="0" smtClean="0">
                <a:solidFill>
                  <a:schemeClr val="bg2"/>
                </a:solidFill>
              </a:rPr>
              <a:t>Active transport:</a:t>
            </a:r>
          </a:p>
        </p:txBody>
      </p:sp>
      <p:sp>
        <p:nvSpPr>
          <p:cNvPr id="210947" name="Rectangle 3"/>
          <p:cNvSpPr>
            <a:spLocks noGrp="1" noChangeArrowheads="1"/>
          </p:cNvSpPr>
          <p:nvPr>
            <p:ph type="body" idx="1"/>
          </p:nvPr>
        </p:nvSpPr>
        <p:spPr>
          <a:xfrm>
            <a:off x="611188" y="1916113"/>
            <a:ext cx="8137525" cy="4471987"/>
          </a:xfrm>
        </p:spPr>
        <p:txBody>
          <a:bodyPr/>
          <a:lstStyle/>
          <a:p>
            <a:pPr algn="l" rtl="0" eaLnBrk="1" hangingPunct="1"/>
            <a:r>
              <a:rPr lang="en-US" sz="2800" u="sng" dirty="0" smtClean="0"/>
              <a:t>Protein-Carrier mediated</a:t>
            </a:r>
            <a:r>
              <a:rPr lang="en-US" sz="2800" dirty="0" smtClean="0"/>
              <a:t> transport.</a:t>
            </a:r>
          </a:p>
          <a:p>
            <a:pPr algn="l" rtl="0" eaLnBrk="1" hangingPunct="1">
              <a:buFont typeface="Wingdings" pitchFamily="2" charset="2"/>
              <a:buNone/>
            </a:pPr>
            <a:endParaRPr lang="en-US" sz="1200" dirty="0" smtClean="0"/>
          </a:p>
          <a:p>
            <a:pPr algn="l" rtl="0" eaLnBrk="1" hangingPunct="1"/>
            <a:r>
              <a:rPr lang="en-US" sz="2800" dirty="0" smtClean="0"/>
              <a:t>Involves net transport, i.e. </a:t>
            </a:r>
            <a:r>
              <a:rPr lang="en-US" sz="2800" dirty="0" smtClean="0">
                <a:sym typeface="Symbol" pitchFamily="18" charset="2"/>
              </a:rPr>
              <a:t>against electrochemical gradient</a:t>
            </a:r>
            <a:r>
              <a:rPr lang="en-US" sz="2800" dirty="0" smtClean="0"/>
              <a:t> (from lower to higher </a:t>
            </a:r>
            <a:r>
              <a:rPr lang="en-US" sz="2800" dirty="0" err="1" smtClean="0"/>
              <a:t>conc</a:t>
            </a:r>
            <a:r>
              <a:rPr lang="en-US" sz="2800" dirty="0" smtClean="0"/>
              <a:t>).</a:t>
            </a:r>
          </a:p>
          <a:p>
            <a:pPr algn="l" rtl="0" eaLnBrk="1" hangingPunct="1">
              <a:buFont typeface="Wingdings" pitchFamily="2" charset="2"/>
              <a:buNone/>
            </a:pPr>
            <a:endParaRPr lang="en-US" sz="1200" dirty="0" smtClean="0"/>
          </a:p>
          <a:p>
            <a:pPr algn="l" rtl="0" eaLnBrk="1" hangingPunct="1"/>
            <a:r>
              <a:rPr lang="en-US" sz="2800" dirty="0" smtClean="0"/>
              <a:t>Requires metabolic energy (ATP).</a:t>
            </a:r>
          </a:p>
          <a:p>
            <a:pPr algn="l" rtl="0" eaLnBrk="1" hangingPunct="1">
              <a:buFont typeface="Wingdings" pitchFamily="2" charset="2"/>
              <a:buNone/>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0946"/>
                                        </p:tgtEl>
                                        <p:attrNameLst>
                                          <p:attrName>style.visibility</p:attrName>
                                        </p:attrNameLst>
                                      </p:cBhvr>
                                      <p:to>
                                        <p:strVal val="visible"/>
                                      </p:to>
                                    </p:set>
                                    <p:animEffect transition="in" filter="fade">
                                      <p:cBhvr>
                                        <p:cTn id="7" dur="500"/>
                                        <p:tgtEl>
                                          <p:spTgt spid="2109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0947">
                                            <p:txEl>
                                              <p:pRg st="0" end="0"/>
                                            </p:txEl>
                                          </p:spTgt>
                                        </p:tgtEl>
                                        <p:attrNameLst>
                                          <p:attrName>style.visibility</p:attrName>
                                        </p:attrNameLst>
                                      </p:cBhvr>
                                      <p:to>
                                        <p:strVal val="visible"/>
                                      </p:to>
                                    </p:set>
                                    <p:animEffect transition="in" filter="fade">
                                      <p:cBhvr>
                                        <p:cTn id="11" dur="1000"/>
                                        <p:tgtEl>
                                          <p:spTgt spid="21094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10947">
                                            <p:txEl>
                                              <p:pRg st="2" end="2"/>
                                            </p:txEl>
                                          </p:spTgt>
                                        </p:tgtEl>
                                        <p:attrNameLst>
                                          <p:attrName>style.visibility</p:attrName>
                                        </p:attrNameLst>
                                      </p:cBhvr>
                                      <p:to>
                                        <p:strVal val="visible"/>
                                      </p:to>
                                    </p:set>
                                    <p:animEffect transition="in" filter="fade">
                                      <p:cBhvr>
                                        <p:cTn id="16" dur="1000"/>
                                        <p:tgtEl>
                                          <p:spTgt spid="21094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0947">
                                            <p:txEl>
                                              <p:pRg st="4" end="4"/>
                                            </p:txEl>
                                          </p:spTgt>
                                        </p:tgtEl>
                                        <p:attrNameLst>
                                          <p:attrName>style.visibility</p:attrName>
                                        </p:attrNameLst>
                                      </p:cBhvr>
                                      <p:to>
                                        <p:strVal val="visible"/>
                                      </p:to>
                                    </p:set>
                                    <p:animEffect transition="in" filter="fade">
                                      <p:cBhvr>
                                        <p:cTn id="21" dur="1000"/>
                                        <p:tgtEl>
                                          <p:spTgt spid="2109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539750" y="304800"/>
            <a:ext cx="7993063" cy="1431925"/>
          </a:xfrm>
        </p:spPr>
        <p:txBody>
          <a:bodyPr/>
          <a:lstStyle/>
          <a:p>
            <a:pPr rtl="0" eaLnBrk="1" hangingPunct="1"/>
            <a:r>
              <a:rPr lang="en-US" sz="3600" b="1" smtClean="0">
                <a:solidFill>
                  <a:schemeClr val="bg2"/>
                </a:solidFill>
              </a:rPr>
              <a:t>Types of active transport</a:t>
            </a:r>
            <a:endParaRPr lang="en-US" sz="2800" baseline="-25000" smtClean="0">
              <a:solidFill>
                <a:schemeClr val="tx1"/>
              </a:solidFill>
            </a:endParaRPr>
          </a:p>
        </p:txBody>
      </p:sp>
      <p:sp>
        <p:nvSpPr>
          <p:cNvPr id="216067" name="Rectangle 3"/>
          <p:cNvSpPr>
            <a:spLocks noGrp="1" noChangeArrowheads="1"/>
          </p:cNvSpPr>
          <p:nvPr>
            <p:ph type="body" idx="1"/>
          </p:nvPr>
        </p:nvSpPr>
        <p:spPr>
          <a:xfrm>
            <a:off x="684213" y="1844675"/>
            <a:ext cx="7826375" cy="4471988"/>
          </a:xfrm>
        </p:spPr>
        <p:txBody>
          <a:bodyPr/>
          <a:lstStyle/>
          <a:p>
            <a:pPr algn="l" rtl="0" eaLnBrk="1" hangingPunct="1">
              <a:buFont typeface="Wingdings" pitchFamily="2" charset="2"/>
              <a:buNone/>
            </a:pPr>
            <a:endParaRPr lang="en-US" sz="1000" smtClean="0"/>
          </a:p>
          <a:p>
            <a:pPr algn="l" rtl="0" eaLnBrk="1" hangingPunct="1">
              <a:buFont typeface="Wingdings" pitchFamily="2" charset="2"/>
              <a:buNone/>
            </a:pPr>
            <a:r>
              <a:rPr lang="en-US" sz="2800" smtClean="0"/>
              <a:t>     I.   Primary active transport</a:t>
            </a:r>
          </a:p>
          <a:p>
            <a:pPr algn="l" rtl="0" eaLnBrk="1" hangingPunct="1">
              <a:buFont typeface="Wingdings" pitchFamily="2" charset="2"/>
              <a:buNone/>
            </a:pPr>
            <a:r>
              <a:rPr lang="en-US" sz="2800" smtClean="0"/>
              <a:t>     II.   Secondary active transport</a:t>
            </a:r>
          </a:p>
          <a:p>
            <a:pPr algn="l" rtl="0" eaLnBrk="1" hangingPunct="1">
              <a:buFont typeface="Wingdings" pitchFamily="2" charset="2"/>
              <a:buNone/>
            </a:pPr>
            <a:endParaRPr lang="en-US" sz="12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6066"/>
                                        </p:tgtEl>
                                        <p:attrNameLst>
                                          <p:attrName>style.visibility</p:attrName>
                                        </p:attrNameLst>
                                      </p:cBhvr>
                                      <p:to>
                                        <p:strVal val="visible"/>
                                      </p:to>
                                    </p:set>
                                    <p:animEffect transition="in" filter="fade">
                                      <p:cBhvr>
                                        <p:cTn id="7" dur="500"/>
                                        <p:tgtEl>
                                          <p:spTgt spid="21606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6067">
                                            <p:txEl>
                                              <p:pRg st="1" end="1"/>
                                            </p:txEl>
                                          </p:spTgt>
                                        </p:tgtEl>
                                        <p:attrNameLst>
                                          <p:attrName>style.visibility</p:attrName>
                                        </p:attrNameLst>
                                      </p:cBhvr>
                                      <p:to>
                                        <p:strVal val="visible"/>
                                      </p:to>
                                    </p:set>
                                    <p:animEffect transition="in" filter="fade">
                                      <p:cBhvr>
                                        <p:cTn id="11" dur="1000"/>
                                        <p:tgtEl>
                                          <p:spTgt spid="216067">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16067">
                                            <p:txEl>
                                              <p:pRg st="2" end="2"/>
                                            </p:txEl>
                                          </p:spTgt>
                                        </p:tgtEl>
                                        <p:attrNameLst>
                                          <p:attrName>style.visibility</p:attrName>
                                        </p:attrNameLst>
                                      </p:cBhvr>
                                      <p:to>
                                        <p:strVal val="visible"/>
                                      </p:to>
                                    </p:set>
                                    <p:animEffect transition="in" filter="fade">
                                      <p:cBhvr>
                                        <p:cTn id="15" dur="1000"/>
                                        <p:tgtEl>
                                          <p:spTgt spid="2160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539750" y="341313"/>
            <a:ext cx="7793038" cy="1143000"/>
          </a:xfrm>
        </p:spPr>
        <p:txBody>
          <a:bodyPr/>
          <a:lstStyle/>
          <a:p>
            <a:pPr eaLnBrk="1" hangingPunct="1"/>
            <a:r>
              <a:rPr lang="en-US" altLang="en-US" sz="3600" b="1" smtClean="0">
                <a:solidFill>
                  <a:schemeClr val="bg2"/>
                </a:solidFill>
              </a:rPr>
              <a:t>I. Primary Active Transport</a:t>
            </a:r>
          </a:p>
        </p:txBody>
      </p:sp>
      <p:sp>
        <p:nvSpPr>
          <p:cNvPr id="214019" name="Rectangle 3"/>
          <p:cNvSpPr>
            <a:spLocks noGrp="1" noChangeArrowheads="1"/>
          </p:cNvSpPr>
          <p:nvPr>
            <p:ph type="body" sz="half" idx="1"/>
          </p:nvPr>
        </p:nvSpPr>
        <p:spPr>
          <a:xfrm>
            <a:off x="228600" y="1900238"/>
            <a:ext cx="4559300" cy="4624387"/>
          </a:xfrm>
        </p:spPr>
        <p:txBody>
          <a:bodyPr/>
          <a:lstStyle/>
          <a:p>
            <a:pPr algn="l" rtl="0" eaLnBrk="1" hangingPunct="1">
              <a:lnSpc>
                <a:spcPct val="90000"/>
              </a:lnSpc>
            </a:pPr>
            <a:r>
              <a:rPr lang="en-US" altLang="en-US" sz="2000" dirty="0" smtClean="0"/>
              <a:t>Energy is supplied directly from hydrolysis of  ATP for the </a:t>
            </a:r>
            <a:r>
              <a:rPr lang="en-US" altLang="en-US" sz="2000" dirty="0" err="1" smtClean="0"/>
              <a:t>fx</a:t>
            </a:r>
            <a:r>
              <a:rPr lang="en-US" altLang="en-US" sz="2000" dirty="0" smtClean="0"/>
              <a:t> of the protein carriers.</a:t>
            </a:r>
          </a:p>
          <a:p>
            <a:pPr algn="l" rtl="0" eaLnBrk="1" hangingPunct="1">
              <a:lnSpc>
                <a:spcPct val="90000"/>
              </a:lnSpc>
            </a:pPr>
            <a:r>
              <a:rPr lang="en-US" altLang="en-US" sz="2000" dirty="0" smtClean="0"/>
              <a:t>Molecule or ion binds to </a:t>
            </a:r>
            <a:r>
              <a:rPr lang="en-US" altLang="en-US" sz="2000" dirty="0" smtClean="0">
                <a:latin typeface="Arial" pitchFamily="34" charset="0"/>
              </a:rPr>
              <a:t>“</a:t>
            </a:r>
            <a:r>
              <a:rPr lang="en-US" altLang="en-US" sz="2000" dirty="0" smtClean="0"/>
              <a:t>recognition site</a:t>
            </a:r>
            <a:r>
              <a:rPr lang="en-US" altLang="en-US" sz="2000" dirty="0" smtClean="0">
                <a:latin typeface="Arial" pitchFamily="34" charset="0"/>
              </a:rPr>
              <a:t>”</a:t>
            </a:r>
            <a:r>
              <a:rPr lang="en-US" altLang="en-US" sz="2000" dirty="0" smtClean="0"/>
              <a:t> on one side of carrier protein.</a:t>
            </a:r>
          </a:p>
          <a:p>
            <a:pPr algn="l" rtl="0" eaLnBrk="1" hangingPunct="1">
              <a:lnSpc>
                <a:spcPct val="90000"/>
              </a:lnSpc>
            </a:pPr>
            <a:r>
              <a:rPr lang="en-US" altLang="en-US" sz="2000" dirty="0" smtClean="0"/>
              <a:t>Binding stimulates </a:t>
            </a:r>
            <a:r>
              <a:rPr lang="en-US" altLang="en-US" sz="2000" dirty="0" err="1" smtClean="0"/>
              <a:t>phosphorylation</a:t>
            </a:r>
            <a:r>
              <a:rPr lang="en-US" altLang="en-US" sz="2000" dirty="0" smtClean="0"/>
              <a:t> (breakdown of ATP) of carrier protein.</a:t>
            </a:r>
          </a:p>
          <a:p>
            <a:pPr algn="l" rtl="0" eaLnBrk="1" hangingPunct="1">
              <a:lnSpc>
                <a:spcPct val="90000"/>
              </a:lnSpc>
            </a:pPr>
            <a:r>
              <a:rPr lang="en-US" altLang="en-US" sz="2000" dirty="0" smtClean="0"/>
              <a:t>Carrier protein undergoes conformational change.</a:t>
            </a:r>
          </a:p>
          <a:p>
            <a:pPr algn="l" rtl="0" eaLnBrk="1" hangingPunct="1">
              <a:lnSpc>
                <a:spcPct val="90000"/>
              </a:lnSpc>
            </a:pPr>
            <a:r>
              <a:rPr lang="en-US" sz="2000" dirty="0" smtClean="0"/>
              <a:t>Some of these carriers transport only one molecule or ion for another.</a:t>
            </a:r>
            <a:endParaRPr lang="en-US" altLang="en-US" sz="2000" dirty="0" smtClean="0"/>
          </a:p>
        </p:txBody>
      </p:sp>
      <p:pic>
        <p:nvPicPr>
          <p:cNvPr id="214020" name="Picture 4" descr="06_16"/>
          <p:cNvPicPr>
            <a:picLocks noChangeAspect="1" noChangeArrowheads="1"/>
          </p:cNvPicPr>
          <p:nvPr/>
        </p:nvPicPr>
        <p:blipFill>
          <a:blip r:embed="rId3" cstate="print"/>
          <a:srcRect l="11501" r="11501"/>
          <a:stretch>
            <a:fillRect/>
          </a:stretch>
        </p:blipFill>
        <p:spPr bwMode="auto">
          <a:xfrm>
            <a:off x="4724400" y="1447800"/>
            <a:ext cx="4206875" cy="525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4018"/>
                                        </p:tgtEl>
                                        <p:attrNameLst>
                                          <p:attrName>style.visibility</p:attrName>
                                        </p:attrNameLst>
                                      </p:cBhvr>
                                      <p:to>
                                        <p:strVal val="visible"/>
                                      </p:to>
                                    </p:set>
                                    <p:animEffect transition="in" filter="fade">
                                      <p:cBhvr>
                                        <p:cTn id="7" dur="1000"/>
                                        <p:tgtEl>
                                          <p:spTgt spid="21401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14019">
                                            <p:txEl>
                                              <p:pRg st="0" end="0"/>
                                            </p:txEl>
                                          </p:spTgt>
                                        </p:tgtEl>
                                        <p:attrNameLst>
                                          <p:attrName>style.visibility</p:attrName>
                                        </p:attrNameLst>
                                      </p:cBhvr>
                                      <p:to>
                                        <p:strVal val="visible"/>
                                      </p:to>
                                    </p:set>
                                    <p:animEffect transition="in" filter="fade">
                                      <p:cBhvr>
                                        <p:cTn id="11" dur="1000"/>
                                        <p:tgtEl>
                                          <p:spTgt spid="21401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14019">
                                            <p:txEl>
                                              <p:pRg st="1" end="1"/>
                                            </p:txEl>
                                          </p:spTgt>
                                        </p:tgtEl>
                                        <p:attrNameLst>
                                          <p:attrName>style.visibility</p:attrName>
                                        </p:attrNameLst>
                                      </p:cBhvr>
                                      <p:to>
                                        <p:strVal val="visible"/>
                                      </p:to>
                                    </p:set>
                                    <p:animEffect transition="in" filter="fade">
                                      <p:cBhvr>
                                        <p:cTn id="16" dur="1000"/>
                                        <p:tgtEl>
                                          <p:spTgt spid="214019">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14020"/>
                                        </p:tgtEl>
                                        <p:attrNameLst>
                                          <p:attrName>style.visibility</p:attrName>
                                        </p:attrNameLst>
                                      </p:cBhvr>
                                      <p:to>
                                        <p:strVal val="visible"/>
                                      </p:to>
                                    </p:set>
                                    <p:animEffect transition="in" filter="fade">
                                      <p:cBhvr>
                                        <p:cTn id="20" dur="1000"/>
                                        <p:tgtEl>
                                          <p:spTgt spid="2140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4019">
                                            <p:txEl>
                                              <p:pRg st="2" end="2"/>
                                            </p:txEl>
                                          </p:spTgt>
                                        </p:tgtEl>
                                        <p:attrNameLst>
                                          <p:attrName>style.visibility</p:attrName>
                                        </p:attrNameLst>
                                      </p:cBhvr>
                                      <p:to>
                                        <p:strVal val="visible"/>
                                      </p:to>
                                    </p:set>
                                    <p:animEffect transition="in" filter="fade">
                                      <p:cBhvr>
                                        <p:cTn id="25" dur="1000"/>
                                        <p:tgtEl>
                                          <p:spTgt spid="21401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4019">
                                            <p:txEl>
                                              <p:pRg st="3" end="3"/>
                                            </p:txEl>
                                          </p:spTgt>
                                        </p:tgtEl>
                                        <p:attrNameLst>
                                          <p:attrName>style.visibility</p:attrName>
                                        </p:attrNameLst>
                                      </p:cBhvr>
                                      <p:to>
                                        <p:strVal val="visible"/>
                                      </p:to>
                                    </p:set>
                                    <p:animEffect transition="in" filter="fade">
                                      <p:cBhvr>
                                        <p:cTn id="30" dur="1000"/>
                                        <p:tgtEl>
                                          <p:spTgt spid="21401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4019">
                                            <p:txEl>
                                              <p:pRg st="4" end="4"/>
                                            </p:txEl>
                                          </p:spTgt>
                                        </p:tgtEl>
                                        <p:attrNameLst>
                                          <p:attrName>style.visibility</p:attrName>
                                        </p:attrNameLst>
                                      </p:cBhvr>
                                      <p:to>
                                        <p:strVal val="visible"/>
                                      </p:to>
                                    </p:set>
                                    <p:animEffect transition="in" filter="fade">
                                      <p:cBhvr>
                                        <p:cTn id="35" dur="1000"/>
                                        <p:tgtEl>
                                          <p:spTgt spid="2140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Rectangle 4"/>
          <p:cNvSpPr>
            <a:spLocks noChangeArrowheads="1"/>
          </p:cNvSpPr>
          <p:nvPr/>
        </p:nvSpPr>
        <p:spPr bwMode="auto">
          <a:xfrm>
            <a:off x="611188" y="2708275"/>
            <a:ext cx="7489825" cy="504825"/>
          </a:xfrm>
          <a:prstGeom prst="rect">
            <a:avLst/>
          </a:prstGeom>
          <a:solidFill>
            <a:srgbClr val="FFFF99"/>
          </a:solidFill>
          <a:ln w="9525">
            <a:solidFill>
              <a:schemeClr val="tx1"/>
            </a:solidFill>
            <a:miter lim="800000"/>
            <a:headEnd/>
            <a:tailEnd/>
          </a:ln>
        </p:spPr>
        <p:txBody>
          <a:bodyPr wrap="none" anchor="ctr"/>
          <a:lstStyle/>
          <a:p>
            <a:pPr algn="r" rtl="1" fontAlgn="base">
              <a:spcBef>
                <a:spcPct val="0"/>
              </a:spcBef>
              <a:spcAft>
                <a:spcPct val="0"/>
              </a:spcAft>
            </a:pPr>
            <a:endParaRPr lang="ar-SA" smtClean="0">
              <a:solidFill>
                <a:srgbClr val="000000"/>
              </a:solidFill>
            </a:endParaRPr>
          </a:p>
        </p:txBody>
      </p:sp>
      <p:sp>
        <p:nvSpPr>
          <p:cNvPr id="218114" name="Rectangle 2"/>
          <p:cNvSpPr>
            <a:spLocks noGrp="1" noChangeArrowheads="1"/>
          </p:cNvSpPr>
          <p:nvPr>
            <p:ph type="title"/>
          </p:nvPr>
        </p:nvSpPr>
        <p:spPr>
          <a:xfrm>
            <a:off x="539750" y="304800"/>
            <a:ext cx="7993063" cy="1431925"/>
          </a:xfrm>
        </p:spPr>
        <p:txBody>
          <a:bodyPr/>
          <a:lstStyle/>
          <a:p>
            <a:pPr rtl="0" eaLnBrk="1" hangingPunct="1"/>
            <a:r>
              <a:rPr lang="en-US" sz="3200" b="1" smtClean="0">
                <a:solidFill>
                  <a:schemeClr val="bg2"/>
                </a:solidFill>
              </a:rPr>
              <a:t>Primary active transport</a:t>
            </a:r>
            <a:r>
              <a:rPr lang="en-US" sz="2400" smtClean="0">
                <a:solidFill>
                  <a:schemeClr val="tx1"/>
                </a:solidFill>
              </a:rPr>
              <a:t> </a:t>
            </a:r>
            <a:r>
              <a:rPr lang="en-US" sz="2400" baseline="-25000" smtClean="0">
                <a:solidFill>
                  <a:schemeClr val="tx1"/>
                </a:solidFill>
              </a:rPr>
              <a:t>(continued)</a:t>
            </a:r>
          </a:p>
        </p:txBody>
      </p:sp>
      <p:sp>
        <p:nvSpPr>
          <p:cNvPr id="218115" name="Rectangle 3"/>
          <p:cNvSpPr>
            <a:spLocks noGrp="1" noChangeArrowheads="1"/>
          </p:cNvSpPr>
          <p:nvPr>
            <p:ph type="body" idx="1"/>
          </p:nvPr>
        </p:nvSpPr>
        <p:spPr>
          <a:xfrm>
            <a:off x="539750" y="1908175"/>
            <a:ext cx="8243888" cy="4184650"/>
          </a:xfrm>
        </p:spPr>
        <p:txBody>
          <a:bodyPr/>
          <a:lstStyle/>
          <a:p>
            <a:pPr marL="452438" indent="-452438" algn="l" rtl="0" eaLnBrk="1" hangingPunct="1"/>
            <a:r>
              <a:rPr lang="en-US" sz="2800" smtClean="0"/>
              <a:t>Examples:</a:t>
            </a:r>
          </a:p>
          <a:p>
            <a:pPr marL="452438" indent="-452438" algn="l" rtl="0" eaLnBrk="1" hangingPunct="1">
              <a:buFont typeface="Wingdings" pitchFamily="2" charset="2"/>
              <a:buNone/>
            </a:pPr>
            <a:endParaRPr lang="en-US" sz="1000" smtClean="0"/>
          </a:p>
          <a:p>
            <a:pPr marL="452438" indent="-452438" algn="l" rtl="0" eaLnBrk="1" hangingPunct="1">
              <a:buFont typeface="Wingdings" pitchFamily="2" charset="2"/>
              <a:buNone/>
            </a:pPr>
            <a:r>
              <a:rPr lang="en-US" smtClean="0"/>
              <a:t> </a:t>
            </a:r>
            <a:r>
              <a:rPr lang="en-US" sz="2800" smtClean="0"/>
              <a:t>a.  Sodium-Potassium pump (Na</a:t>
            </a:r>
            <a:r>
              <a:rPr lang="en-US" sz="2800" b="1" baseline="30000" smtClean="0"/>
              <a:t>+</a:t>
            </a:r>
            <a:r>
              <a:rPr lang="en-US" sz="2800" smtClean="0"/>
              <a:t>/K</a:t>
            </a:r>
            <a:r>
              <a:rPr lang="en-US" sz="2800" b="1" baseline="30000" smtClean="0"/>
              <a:t>+</a:t>
            </a:r>
            <a:r>
              <a:rPr lang="en-US" sz="2800" smtClean="0"/>
              <a:t> pump).</a:t>
            </a:r>
          </a:p>
          <a:p>
            <a:pPr marL="452438" indent="-452438" algn="l" rtl="0" eaLnBrk="1" hangingPunct="1">
              <a:buFont typeface="Wingdings" pitchFamily="2" charset="2"/>
              <a:buNone/>
            </a:pPr>
            <a:endParaRPr lang="en-US" sz="600" smtClean="0"/>
          </a:p>
          <a:p>
            <a:pPr marL="452438" indent="-452438" algn="l" rtl="0" eaLnBrk="1" hangingPunct="1">
              <a:buFont typeface="Wingdings" pitchFamily="2" charset="2"/>
              <a:buNone/>
            </a:pPr>
            <a:r>
              <a:rPr lang="en-US" sz="2800" smtClean="0"/>
              <a:t> b.  Primary active transport of calcium (Ca</a:t>
            </a:r>
            <a:r>
              <a:rPr lang="en-US" sz="2800" b="1" baseline="30000" smtClean="0"/>
              <a:t>2+</a:t>
            </a:r>
            <a:r>
              <a:rPr lang="en-US" sz="2800" smtClean="0"/>
              <a:t> ATPase).</a:t>
            </a:r>
          </a:p>
          <a:p>
            <a:pPr marL="452438" indent="-452438" algn="l" rtl="0" eaLnBrk="1" hangingPunct="1">
              <a:buFont typeface="Wingdings" pitchFamily="2" charset="2"/>
              <a:buNone/>
            </a:pPr>
            <a:endParaRPr lang="en-US" sz="600" smtClean="0"/>
          </a:p>
          <a:p>
            <a:pPr marL="452438" indent="-452438" algn="l" rtl="0" eaLnBrk="1" hangingPunct="1">
              <a:buFont typeface="Wingdings" pitchFamily="2" charset="2"/>
              <a:buNone/>
            </a:pPr>
            <a:r>
              <a:rPr lang="en-US" sz="2800" smtClean="0"/>
              <a:t> c.  Primary active transport of hydrogen ions </a:t>
            </a:r>
          </a:p>
          <a:p>
            <a:pPr marL="452438" indent="-452438" algn="l" rtl="0" eaLnBrk="1" hangingPunct="1">
              <a:buFont typeface="Wingdings" pitchFamily="2" charset="2"/>
              <a:buNone/>
            </a:pPr>
            <a:r>
              <a:rPr lang="en-US" sz="2800" smtClean="0"/>
              <a:t>      (H</a:t>
            </a:r>
            <a:r>
              <a:rPr lang="en-US" sz="2800" b="1" baseline="30000" smtClean="0"/>
              <a:t>+</a:t>
            </a:r>
            <a:r>
              <a:rPr lang="en-US" sz="2800" smtClean="0"/>
              <a:t>/K</a:t>
            </a:r>
            <a:r>
              <a:rPr lang="en-US" sz="2800" b="1" baseline="30000" smtClean="0"/>
              <a:t>+</a:t>
            </a:r>
            <a:r>
              <a:rPr lang="en-US" sz="2800" smtClean="0"/>
              <a:t> ATPase)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8114"/>
                                        </p:tgtEl>
                                        <p:attrNameLst>
                                          <p:attrName>style.visibility</p:attrName>
                                        </p:attrNameLst>
                                      </p:cBhvr>
                                      <p:to>
                                        <p:strVal val="visible"/>
                                      </p:to>
                                    </p:set>
                                    <p:animEffect transition="in" filter="fade">
                                      <p:cBhvr>
                                        <p:cTn id="7" dur="500"/>
                                        <p:tgtEl>
                                          <p:spTgt spid="2181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8115">
                                            <p:txEl>
                                              <p:pRg st="0" end="0"/>
                                            </p:txEl>
                                          </p:spTgt>
                                        </p:tgtEl>
                                        <p:attrNameLst>
                                          <p:attrName>style.visibility</p:attrName>
                                        </p:attrNameLst>
                                      </p:cBhvr>
                                      <p:to>
                                        <p:strVal val="visible"/>
                                      </p:to>
                                    </p:set>
                                    <p:animEffect transition="in" filter="fade">
                                      <p:cBhvr>
                                        <p:cTn id="11" dur="1000"/>
                                        <p:tgtEl>
                                          <p:spTgt spid="218115">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18115">
                                            <p:txEl>
                                              <p:pRg st="2" end="2"/>
                                            </p:txEl>
                                          </p:spTgt>
                                        </p:tgtEl>
                                        <p:attrNameLst>
                                          <p:attrName>style.visibility</p:attrName>
                                        </p:attrNameLst>
                                      </p:cBhvr>
                                      <p:to>
                                        <p:strVal val="visible"/>
                                      </p:to>
                                    </p:set>
                                    <p:animEffect transition="in" filter="fade">
                                      <p:cBhvr>
                                        <p:cTn id="15" dur="1000"/>
                                        <p:tgtEl>
                                          <p:spTgt spid="218115">
                                            <p:txEl>
                                              <p:pRg st="2" end="2"/>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218115">
                                            <p:txEl>
                                              <p:pRg st="4" end="4"/>
                                            </p:txEl>
                                          </p:spTgt>
                                        </p:tgtEl>
                                        <p:attrNameLst>
                                          <p:attrName>style.visibility</p:attrName>
                                        </p:attrNameLst>
                                      </p:cBhvr>
                                      <p:to>
                                        <p:strVal val="visible"/>
                                      </p:to>
                                    </p:set>
                                    <p:animEffect transition="in" filter="fade">
                                      <p:cBhvr>
                                        <p:cTn id="19" dur="1000"/>
                                        <p:tgtEl>
                                          <p:spTgt spid="218115">
                                            <p:txEl>
                                              <p:pRg st="4" end="4"/>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218115">
                                            <p:txEl>
                                              <p:pRg st="6" end="6"/>
                                            </p:txEl>
                                          </p:spTgt>
                                        </p:tgtEl>
                                        <p:attrNameLst>
                                          <p:attrName>style.visibility</p:attrName>
                                        </p:attrNameLst>
                                      </p:cBhvr>
                                      <p:to>
                                        <p:strVal val="visible"/>
                                      </p:to>
                                    </p:set>
                                    <p:animEffect transition="in" filter="fade">
                                      <p:cBhvr>
                                        <p:cTn id="23" dur="1000"/>
                                        <p:tgtEl>
                                          <p:spTgt spid="218115">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18115">
                                            <p:txEl>
                                              <p:pRg st="7" end="7"/>
                                            </p:txEl>
                                          </p:spTgt>
                                        </p:tgtEl>
                                        <p:attrNameLst>
                                          <p:attrName>style.visibility</p:attrName>
                                        </p:attrNameLst>
                                      </p:cBhvr>
                                      <p:to>
                                        <p:strVal val="visible"/>
                                      </p:to>
                                    </p:set>
                                    <p:animEffect transition="in" filter="fade">
                                      <p:cBhvr>
                                        <p:cTn id="26" dur="1000"/>
                                        <p:tgtEl>
                                          <p:spTgt spid="218115">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8116"/>
                                        </p:tgtEl>
                                        <p:attrNameLst>
                                          <p:attrName>style.visibility</p:attrName>
                                        </p:attrNameLst>
                                      </p:cBhvr>
                                      <p:to>
                                        <p:strVal val="visible"/>
                                      </p:to>
                                    </p:set>
                                    <p:animEffect transition="in" filter="fade">
                                      <p:cBhvr>
                                        <p:cTn id="31" dur="1000"/>
                                        <p:tgtEl>
                                          <p:spTgt spid="218116"/>
                                        </p:tgtEl>
                                      </p:cBhvr>
                                    </p:animEffect>
                                  </p:childTnLst>
                                </p:cTn>
                              </p:par>
                            </p:childTnLst>
                          </p:cTn>
                        </p:par>
                        <p:par>
                          <p:cTn id="32" fill="hold">
                            <p:stCondLst>
                              <p:cond delay="1000"/>
                            </p:stCondLst>
                            <p:childTnLst>
                              <p:par>
                                <p:cTn id="33" presetID="35" presetClass="emph" presetSubtype="0" fill="hold" grpId="1" nodeType="afterEffect">
                                  <p:stCondLst>
                                    <p:cond delay="0"/>
                                  </p:stCondLst>
                                  <p:childTnLst>
                                    <p:anim calcmode="discrete" valueType="str">
                                      <p:cBhvr>
                                        <p:cTn id="34" dur="1000" fill="hold"/>
                                        <p:tgtEl>
                                          <p:spTgt spid="2181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6" grpId="0" animBg="1"/>
      <p:bldP spid="218116" grpId="1" animBg="1"/>
      <p:bldP spid="2181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539750" y="304800"/>
            <a:ext cx="8353425" cy="1431925"/>
          </a:xfrm>
        </p:spPr>
        <p:txBody>
          <a:bodyPr/>
          <a:lstStyle/>
          <a:p>
            <a:pPr marL="452438" indent="-452438" rtl="0" eaLnBrk="1" hangingPunct="1"/>
            <a:r>
              <a:rPr lang="en-US" sz="3600" b="1" smtClean="0">
                <a:solidFill>
                  <a:schemeClr val="bg2"/>
                </a:solidFill>
              </a:rPr>
              <a:t>Sodium-Potassium pump (Na</a:t>
            </a:r>
            <a:r>
              <a:rPr lang="en-US" sz="3600" b="1" baseline="30000" smtClean="0">
                <a:solidFill>
                  <a:schemeClr val="bg2"/>
                </a:solidFill>
              </a:rPr>
              <a:t>+</a:t>
            </a:r>
            <a:r>
              <a:rPr lang="en-US" sz="3600" b="1" smtClean="0">
                <a:solidFill>
                  <a:schemeClr val="bg2"/>
                </a:solidFill>
              </a:rPr>
              <a:t>/K</a:t>
            </a:r>
            <a:r>
              <a:rPr lang="en-US" sz="3600" b="1" baseline="30000" smtClean="0">
                <a:solidFill>
                  <a:schemeClr val="bg2"/>
                </a:solidFill>
              </a:rPr>
              <a:t>+</a:t>
            </a:r>
            <a:r>
              <a:rPr lang="en-US" sz="3600" b="1" smtClean="0">
                <a:solidFill>
                  <a:schemeClr val="bg2"/>
                </a:solidFill>
              </a:rPr>
              <a:t> pump):</a:t>
            </a:r>
          </a:p>
        </p:txBody>
      </p:sp>
      <p:sp>
        <p:nvSpPr>
          <p:cNvPr id="221187" name="Rectangle 3"/>
          <p:cNvSpPr>
            <a:spLocks noGrp="1" noChangeArrowheads="1"/>
          </p:cNvSpPr>
          <p:nvPr>
            <p:ph type="body" idx="1"/>
          </p:nvPr>
        </p:nvSpPr>
        <p:spPr>
          <a:xfrm>
            <a:off x="539750" y="1909763"/>
            <a:ext cx="8243888" cy="4687887"/>
          </a:xfrm>
        </p:spPr>
        <p:txBody>
          <a:bodyPr/>
          <a:lstStyle/>
          <a:p>
            <a:pPr marL="452438" indent="-452438" algn="l" rtl="0" eaLnBrk="1" hangingPunct="1"/>
            <a:r>
              <a:rPr lang="en-US" sz="2800" smtClean="0"/>
              <a:t>Present in most cell membranes.</a:t>
            </a:r>
          </a:p>
          <a:p>
            <a:pPr marL="452438" indent="-452438" algn="l" rtl="0" eaLnBrk="1" hangingPunct="1">
              <a:buFont typeface="Wingdings" pitchFamily="2" charset="2"/>
              <a:buNone/>
            </a:pPr>
            <a:r>
              <a:rPr lang="en-US" sz="2800" smtClean="0"/>
              <a:t>      e.g. in basolateral membrane of the kidneys, &amp; in </a:t>
            </a:r>
          </a:p>
          <a:p>
            <a:pPr marL="452438" indent="-452438" algn="l" rtl="0" eaLnBrk="1" hangingPunct="1">
              <a:buFont typeface="Wingdings" pitchFamily="2" charset="2"/>
              <a:buNone/>
            </a:pPr>
            <a:r>
              <a:rPr lang="en-US" sz="2800" smtClean="0"/>
              <a:t>      intestines.</a:t>
            </a:r>
          </a:p>
          <a:p>
            <a:pPr marL="452438" indent="-452438" algn="l" rtl="0" eaLnBrk="1" hangingPunct="1">
              <a:buFont typeface="Wingdings" pitchFamily="2" charset="2"/>
              <a:buNone/>
            </a:pPr>
            <a:endParaRPr lang="en-US" sz="1400" smtClean="0"/>
          </a:p>
          <a:p>
            <a:pPr marL="452438" indent="-452438" algn="l" rtl="0" eaLnBrk="1" hangingPunct="1"/>
            <a:r>
              <a:rPr lang="en-US" sz="2800" smtClean="0">
                <a:sym typeface="Symbol" pitchFamily="18" charset="2"/>
              </a:rPr>
              <a:t>Energy dependent transport, because </a:t>
            </a:r>
            <a:r>
              <a:rPr lang="en-US" sz="2800" smtClean="0"/>
              <a:t>both ions are moved against their conc gradient</a:t>
            </a:r>
            <a:r>
              <a:rPr lang="en-US" sz="2800" smtClean="0">
                <a:sym typeface="Symbol"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1186"/>
                                        </p:tgtEl>
                                        <p:attrNameLst>
                                          <p:attrName>style.visibility</p:attrName>
                                        </p:attrNameLst>
                                      </p:cBhvr>
                                      <p:to>
                                        <p:strVal val="visible"/>
                                      </p:to>
                                    </p:set>
                                    <p:animEffect transition="in" filter="fade">
                                      <p:cBhvr>
                                        <p:cTn id="7" dur="500"/>
                                        <p:tgtEl>
                                          <p:spTgt spid="22118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1187">
                                            <p:txEl>
                                              <p:pRg st="0" end="0"/>
                                            </p:txEl>
                                          </p:spTgt>
                                        </p:tgtEl>
                                        <p:attrNameLst>
                                          <p:attrName>style.visibility</p:attrName>
                                        </p:attrNameLst>
                                      </p:cBhvr>
                                      <p:to>
                                        <p:strVal val="visible"/>
                                      </p:to>
                                    </p:set>
                                    <p:animEffect transition="in" filter="fade">
                                      <p:cBhvr>
                                        <p:cTn id="11" dur="1000"/>
                                        <p:tgtEl>
                                          <p:spTgt spid="221187">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21187">
                                            <p:txEl>
                                              <p:pRg st="1" end="1"/>
                                            </p:txEl>
                                          </p:spTgt>
                                        </p:tgtEl>
                                        <p:attrNameLst>
                                          <p:attrName>style.visibility</p:attrName>
                                        </p:attrNameLst>
                                      </p:cBhvr>
                                      <p:to>
                                        <p:strVal val="visible"/>
                                      </p:to>
                                    </p:set>
                                    <p:animEffect transition="in" filter="fade">
                                      <p:cBhvr>
                                        <p:cTn id="14" dur="1000"/>
                                        <p:tgtEl>
                                          <p:spTgt spid="221187">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21187">
                                            <p:txEl>
                                              <p:pRg st="2" end="2"/>
                                            </p:txEl>
                                          </p:spTgt>
                                        </p:tgtEl>
                                        <p:attrNameLst>
                                          <p:attrName>style.visibility</p:attrName>
                                        </p:attrNameLst>
                                      </p:cBhvr>
                                      <p:to>
                                        <p:strVal val="visible"/>
                                      </p:to>
                                    </p:set>
                                    <p:animEffect transition="in" filter="fade">
                                      <p:cBhvr>
                                        <p:cTn id="17" dur="1000"/>
                                        <p:tgtEl>
                                          <p:spTgt spid="2211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1187">
                                            <p:txEl>
                                              <p:pRg st="4" end="4"/>
                                            </p:txEl>
                                          </p:spTgt>
                                        </p:tgtEl>
                                        <p:attrNameLst>
                                          <p:attrName>style.visibility</p:attrName>
                                        </p:attrNameLst>
                                      </p:cBhvr>
                                      <p:to>
                                        <p:strVal val="visible"/>
                                      </p:to>
                                    </p:set>
                                    <p:animEffect transition="in" filter="fade">
                                      <p:cBhvr>
                                        <p:cTn id="22" dur="1000"/>
                                        <p:tgtEl>
                                          <p:spTgt spid="221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5"/>
          <p:cNvSpPr>
            <a:spLocks noChangeArrowheads="1"/>
          </p:cNvSpPr>
          <p:nvPr/>
        </p:nvSpPr>
        <p:spPr bwMode="auto">
          <a:xfrm>
            <a:off x="323850" y="5949950"/>
            <a:ext cx="8569325" cy="792163"/>
          </a:xfrm>
          <a:prstGeom prst="rect">
            <a:avLst/>
          </a:prstGeom>
          <a:solidFill>
            <a:srgbClr val="FFFF99"/>
          </a:solidFill>
          <a:ln w="9525">
            <a:solidFill>
              <a:schemeClr val="tx1"/>
            </a:solidFill>
            <a:miter lim="800000"/>
            <a:headEnd/>
            <a:tailEnd/>
          </a:ln>
        </p:spPr>
        <p:txBody>
          <a:bodyPr wrap="none" anchor="ctr"/>
          <a:lstStyle/>
          <a:p>
            <a:endParaRPr lang="ar-SA"/>
          </a:p>
        </p:txBody>
      </p:sp>
      <p:sp>
        <p:nvSpPr>
          <p:cNvPr id="5" name="Rectangle 34"/>
          <p:cNvSpPr>
            <a:spLocks noChangeArrowheads="1"/>
          </p:cNvSpPr>
          <p:nvPr/>
        </p:nvSpPr>
        <p:spPr bwMode="auto">
          <a:xfrm>
            <a:off x="323850" y="5084763"/>
            <a:ext cx="8569325" cy="792162"/>
          </a:xfrm>
          <a:prstGeom prst="rect">
            <a:avLst/>
          </a:prstGeom>
          <a:solidFill>
            <a:srgbClr val="FFFF99"/>
          </a:solidFill>
          <a:ln w="9525">
            <a:solidFill>
              <a:schemeClr val="tx1"/>
            </a:solidFill>
            <a:miter lim="800000"/>
            <a:headEnd/>
            <a:tailEnd/>
          </a:ln>
        </p:spPr>
        <p:txBody>
          <a:bodyPr wrap="none" anchor="ctr"/>
          <a:lstStyle/>
          <a:p>
            <a:endParaRPr lang="ar-SA"/>
          </a:p>
        </p:txBody>
      </p:sp>
      <p:sp>
        <p:nvSpPr>
          <p:cNvPr id="6" name="Rectangle 33"/>
          <p:cNvSpPr>
            <a:spLocks noChangeArrowheads="1"/>
          </p:cNvSpPr>
          <p:nvPr/>
        </p:nvSpPr>
        <p:spPr bwMode="auto">
          <a:xfrm>
            <a:off x="328613" y="4265613"/>
            <a:ext cx="8586787" cy="747712"/>
          </a:xfrm>
          <a:prstGeom prst="rect">
            <a:avLst/>
          </a:prstGeom>
          <a:solidFill>
            <a:srgbClr val="FFFF99"/>
          </a:solidFill>
          <a:ln w="9525">
            <a:solidFill>
              <a:schemeClr val="tx1"/>
            </a:solidFill>
            <a:miter lim="800000"/>
            <a:headEnd/>
            <a:tailEnd/>
          </a:ln>
        </p:spPr>
        <p:txBody>
          <a:bodyPr wrap="none" anchor="ctr"/>
          <a:lstStyle/>
          <a:p>
            <a:endParaRPr lang="ar-SA"/>
          </a:p>
        </p:txBody>
      </p:sp>
      <p:sp>
        <p:nvSpPr>
          <p:cNvPr id="7" name="Rectangle 28"/>
          <p:cNvSpPr>
            <a:spLocks noChangeArrowheads="1"/>
          </p:cNvSpPr>
          <p:nvPr/>
        </p:nvSpPr>
        <p:spPr bwMode="auto">
          <a:xfrm>
            <a:off x="301625" y="3933825"/>
            <a:ext cx="1606550" cy="314325"/>
          </a:xfrm>
          <a:prstGeom prst="rect">
            <a:avLst/>
          </a:prstGeom>
          <a:solidFill>
            <a:srgbClr val="FFFF99"/>
          </a:solidFill>
          <a:ln w="9525">
            <a:solidFill>
              <a:schemeClr val="tx1"/>
            </a:solidFill>
            <a:miter lim="800000"/>
            <a:headEnd/>
            <a:tailEnd/>
          </a:ln>
        </p:spPr>
        <p:txBody>
          <a:bodyPr wrap="none" anchor="ctr"/>
          <a:lstStyle/>
          <a:p>
            <a:endParaRPr lang="ar-SA"/>
          </a:p>
        </p:txBody>
      </p:sp>
      <p:sp>
        <p:nvSpPr>
          <p:cNvPr id="8" name="Rectangle 26"/>
          <p:cNvSpPr>
            <a:spLocks noChangeArrowheads="1"/>
          </p:cNvSpPr>
          <p:nvPr/>
        </p:nvSpPr>
        <p:spPr bwMode="auto">
          <a:xfrm>
            <a:off x="290513" y="3068638"/>
            <a:ext cx="8640762" cy="792162"/>
          </a:xfrm>
          <a:prstGeom prst="rect">
            <a:avLst/>
          </a:prstGeom>
          <a:solidFill>
            <a:srgbClr val="FFFF99"/>
          </a:solidFill>
          <a:ln w="9525">
            <a:solidFill>
              <a:schemeClr val="tx1"/>
            </a:solidFill>
            <a:miter lim="800000"/>
            <a:headEnd/>
            <a:tailEnd/>
          </a:ln>
        </p:spPr>
        <p:txBody>
          <a:bodyPr wrap="none" anchor="ctr"/>
          <a:lstStyle/>
          <a:p>
            <a:endParaRPr lang="ar-SA"/>
          </a:p>
        </p:txBody>
      </p:sp>
      <p:sp>
        <p:nvSpPr>
          <p:cNvPr id="9" name="Rectangle 25"/>
          <p:cNvSpPr>
            <a:spLocks noChangeArrowheads="1"/>
          </p:cNvSpPr>
          <p:nvPr/>
        </p:nvSpPr>
        <p:spPr bwMode="auto">
          <a:xfrm>
            <a:off x="284163" y="2205038"/>
            <a:ext cx="8642350" cy="792162"/>
          </a:xfrm>
          <a:prstGeom prst="rect">
            <a:avLst/>
          </a:prstGeom>
          <a:solidFill>
            <a:srgbClr val="FFFF99"/>
          </a:solidFill>
          <a:ln w="9525">
            <a:solidFill>
              <a:schemeClr val="tx1"/>
            </a:solidFill>
            <a:miter lim="800000"/>
            <a:headEnd/>
            <a:tailEnd/>
          </a:ln>
        </p:spPr>
        <p:txBody>
          <a:bodyPr wrap="none" anchor="ctr"/>
          <a:lstStyle/>
          <a:p>
            <a:endParaRPr lang="ar-SA"/>
          </a:p>
        </p:txBody>
      </p:sp>
      <p:sp>
        <p:nvSpPr>
          <p:cNvPr id="10" name="Rectangle 2"/>
          <p:cNvSpPr>
            <a:spLocks noGrp="1" noChangeArrowheads="1"/>
          </p:cNvSpPr>
          <p:nvPr>
            <p:ph type="title"/>
          </p:nvPr>
        </p:nvSpPr>
        <p:spPr>
          <a:xfrm>
            <a:off x="827088" y="268288"/>
            <a:ext cx="7826375" cy="1431925"/>
          </a:xfrm>
        </p:spPr>
        <p:txBody>
          <a:bodyPr/>
          <a:lstStyle/>
          <a:p>
            <a:pPr rtl="0" eaLnBrk="1" hangingPunct="1"/>
            <a:r>
              <a:rPr lang="en-US" sz="3600" b="1" dirty="0" smtClean="0">
                <a:solidFill>
                  <a:srgbClr val="FF0000"/>
                </a:solidFill>
              </a:rPr>
              <a:t>General Cell Structure &amp; Function</a:t>
            </a:r>
          </a:p>
        </p:txBody>
      </p:sp>
      <p:graphicFrame>
        <p:nvGraphicFramePr>
          <p:cNvPr id="11" name="Group 32"/>
          <p:cNvGraphicFramePr>
            <a:graphicFrameLocks noGrp="1"/>
          </p:cNvGraphicFramePr>
          <p:nvPr>
            <p:ph idx="1"/>
          </p:nvPr>
        </p:nvGraphicFramePr>
        <p:xfrm>
          <a:off x="279400" y="1762125"/>
          <a:ext cx="8675688" cy="4981766"/>
        </p:xfrm>
        <a:graphic>
          <a:graphicData uri="http://schemas.openxmlformats.org/drawingml/2006/table">
            <a:tbl>
              <a:tblPr rtl="1"/>
              <a:tblGrid>
                <a:gridCol w="3851275"/>
                <a:gridCol w="3168650"/>
                <a:gridCol w="1655763"/>
              </a:tblGrid>
              <a:tr h="41592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cs typeface="Arial" pitchFamily="34" charset="0"/>
                        </a:rPr>
                        <a:t>Function</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Structure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1" i="0" u="none" strike="noStrike" cap="none" normalizeH="0" baseline="0" smtClean="0">
                          <a:ln>
                            <a:noFill/>
                          </a:ln>
                          <a:solidFill>
                            <a:schemeClr val="hlink"/>
                          </a:solidFill>
                          <a:effectLst/>
                          <a:latin typeface="Times New Roman" pitchFamily="18" charset="0"/>
                          <a:cs typeface="Arial" pitchFamily="34" charset="0"/>
                        </a:rPr>
                        <a:t>Component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7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Arial" pitchFamily="34" charset="0"/>
                        </a:rPr>
                        <a:t>Surrounds, holds cell together &amp; gives its form; controls passage of materials into &amp; out of cell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Arial" pitchFamily="34" charset="0"/>
                        </a:rPr>
                        <a:t>Membrane composed of double layer of phospholipids in which proteins are embedded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1" i="0" u="none" strike="noStrike" cap="none" normalizeH="0" baseline="0" dirty="0" smtClean="0">
                          <a:ln>
                            <a:noFill/>
                          </a:ln>
                          <a:solidFill>
                            <a:schemeClr val="hlink"/>
                          </a:solidFill>
                          <a:effectLst/>
                          <a:latin typeface="Times New Roman" pitchFamily="18" charset="0"/>
                          <a:cs typeface="Arial" pitchFamily="34" charset="0"/>
                        </a:rPr>
                        <a:t>Plasma (cell) membrane</a:t>
                      </a:r>
                      <a:endParaRPr kumimoji="0" lang="en-US" sz="1800" b="1" i="0" u="none" strike="noStrike" cap="none" normalizeH="0" baseline="0" dirty="0" smtClean="0">
                        <a:ln>
                          <a:noFill/>
                        </a:ln>
                        <a:solidFill>
                          <a:schemeClr val="hlink"/>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5663">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Arial" pitchFamily="34" charset="0"/>
                        </a:rPr>
                        <a:t>Serves as matrix substance in which chemical reactions occur.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Arial" pitchFamily="34" charset="0"/>
                        </a:rPr>
                        <a:t>Fluid, jellylike substance b/w cell membrane &amp; nucleus in which organelles are suspended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1" i="0" u="none" strike="noStrike" cap="none" normalizeH="0" baseline="0" smtClean="0">
                          <a:ln>
                            <a:noFill/>
                          </a:ln>
                          <a:solidFill>
                            <a:schemeClr val="hlink"/>
                          </a:solidFill>
                          <a:effectLst/>
                          <a:latin typeface="Times New Roman" pitchFamily="18" charset="0"/>
                          <a:cs typeface="Arial" pitchFamily="34" charset="0"/>
                        </a:rPr>
                        <a:t>Cytoplasm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22563">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8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0000"/>
                        <a:buFontTx/>
                        <a:buNone/>
                        <a:tabLst/>
                      </a:pPr>
                      <a:r>
                        <a:rPr kumimoji="0" lang="en-US" sz="1600" b="0" i="0" u="none" strike="noStrike" cap="none" normalizeH="0" baseline="0" smtClean="0">
                          <a:ln>
                            <a:noFill/>
                          </a:ln>
                          <a:solidFill>
                            <a:schemeClr val="tx1"/>
                          </a:solidFill>
                          <a:effectLst/>
                          <a:latin typeface="Times New Roman" pitchFamily="18" charset="0"/>
                          <a:cs typeface="Arial" pitchFamily="34" charset="0"/>
                        </a:rPr>
                        <a:t>Supports nucleus &amp; controls passage of materials b/w nucleus &amp; cytoplasm</a:t>
                      </a:r>
                    </a:p>
                    <a:p>
                      <a:pPr marL="0" marR="0" lvl="0" indent="0" algn="l" defTabSz="914400" rtl="0" eaLnBrk="1" fontAlgn="base" latinLnBrk="0" hangingPunct="1">
                        <a:lnSpc>
                          <a:spcPct val="100000"/>
                        </a:lnSpc>
                        <a:spcBef>
                          <a:spcPct val="20000"/>
                        </a:spcBef>
                        <a:spcAft>
                          <a:spcPct val="0"/>
                        </a:spcAft>
                        <a:buClr>
                          <a:schemeClr val="bg2"/>
                        </a:buClr>
                        <a:buSzPct val="70000"/>
                        <a:buFontTx/>
                        <a:buNone/>
                        <a:tabLst/>
                      </a:pPr>
                      <a:endParaRPr kumimoji="0" lang="en-US" sz="20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0000"/>
                        <a:buFontTx/>
                        <a:buNone/>
                        <a:tabLst/>
                      </a:pPr>
                      <a:r>
                        <a:rPr kumimoji="0" lang="en-US" sz="1600" b="0" i="0" u="none" strike="noStrike" cap="none" normalizeH="0" baseline="0" smtClean="0">
                          <a:ln>
                            <a:noFill/>
                          </a:ln>
                          <a:solidFill>
                            <a:schemeClr val="tx1"/>
                          </a:solidFill>
                          <a:effectLst/>
                          <a:latin typeface="Times New Roman" pitchFamily="18" charset="0"/>
                          <a:cs typeface="Arial" pitchFamily="34" charset="0"/>
                        </a:rPr>
                        <a:t>Produces ribosomal RNA for ribosomes</a:t>
                      </a:r>
                    </a:p>
                    <a:p>
                      <a:pPr marL="0" marR="0" lvl="0" indent="0" algn="l" defTabSz="914400" rtl="0" eaLnBrk="1" fontAlgn="base" latinLnBrk="0" hangingPunct="1">
                        <a:lnSpc>
                          <a:spcPct val="100000"/>
                        </a:lnSpc>
                        <a:spcBef>
                          <a:spcPct val="20000"/>
                        </a:spcBef>
                        <a:spcAft>
                          <a:spcPct val="0"/>
                        </a:spcAft>
                        <a:buClr>
                          <a:schemeClr val="bg2"/>
                        </a:buClr>
                        <a:buSzPct val="70000"/>
                        <a:buFontTx/>
                        <a:buNone/>
                        <a:tabLst/>
                      </a:pPr>
                      <a:endParaRPr kumimoji="0" lang="en-US" sz="28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0000"/>
                        <a:buFontTx/>
                        <a:buNone/>
                        <a:tabLst/>
                      </a:pPr>
                      <a:r>
                        <a:rPr kumimoji="0" lang="en-US" sz="1600" b="0" i="0" u="none" strike="noStrike" cap="none" normalizeH="0" baseline="0" smtClean="0">
                          <a:ln>
                            <a:noFill/>
                          </a:ln>
                          <a:solidFill>
                            <a:schemeClr val="tx1"/>
                          </a:solidFill>
                          <a:effectLst/>
                          <a:latin typeface="Times New Roman" pitchFamily="18" charset="0"/>
                          <a:cs typeface="Arial" pitchFamily="34" charset="0"/>
                        </a:rPr>
                        <a:t>Contains genetic code that determines which proteins (including enzymes) will be manufactured by the cell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8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Double-layered membrane that surrounds nucleus, composed of protein &amp; lipid molecules</a:t>
                      </a:r>
                    </a:p>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5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0000"/>
                        <a:buFontTx/>
                        <a:buNone/>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Dense </a:t>
                      </a:r>
                      <a:r>
                        <a:rPr kumimoji="0" lang="en-US" sz="1600" b="0" i="0" u="none" strike="noStrike" cap="none" normalizeH="0" baseline="0" dirty="0" err="1" smtClean="0">
                          <a:ln>
                            <a:noFill/>
                          </a:ln>
                          <a:solidFill>
                            <a:schemeClr val="tx1"/>
                          </a:solidFill>
                          <a:effectLst/>
                          <a:latin typeface="Times New Roman" pitchFamily="18" charset="0"/>
                          <a:cs typeface="Arial" pitchFamily="34" charset="0"/>
                        </a:rPr>
                        <a:t>nonmembranous</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mass composed of protein &amp; RNA molecules</a:t>
                      </a:r>
                    </a:p>
                    <a:p>
                      <a:pPr marL="0" marR="0" lvl="0" indent="0" algn="l" defTabSz="914400" rtl="0" eaLnBrk="1" fontAlgn="base" latinLnBrk="0" hangingPunct="1">
                        <a:lnSpc>
                          <a:spcPct val="100000"/>
                        </a:lnSpc>
                        <a:spcBef>
                          <a:spcPct val="20000"/>
                        </a:spcBef>
                        <a:spcAft>
                          <a:spcPct val="0"/>
                        </a:spcAft>
                        <a:buClr>
                          <a:schemeClr val="bg2"/>
                        </a:buClr>
                        <a:buSzPct val="70000"/>
                        <a:buFontTx/>
                        <a:buNone/>
                        <a:tabLst/>
                      </a:pPr>
                      <a:endParaRPr kumimoji="0" lang="en-US" sz="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0000"/>
                        <a:buFontTx/>
                        <a:buNone/>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Fibrous strands composed of protein &amp; DNA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1" i="0" u="none" strike="noStrike" cap="none" normalizeH="0" baseline="0" smtClean="0">
                          <a:ln>
                            <a:noFill/>
                          </a:ln>
                          <a:solidFill>
                            <a:schemeClr val="hlink"/>
                          </a:solidFill>
                          <a:effectLst/>
                          <a:latin typeface="Times New Roman" pitchFamily="18" charset="0"/>
                          <a:cs typeface="Arial" pitchFamily="34" charset="0"/>
                        </a:rPr>
                        <a:t>Nucleus:</a:t>
                      </a:r>
                    </a:p>
                    <a:p>
                      <a:pPr marL="0" marR="0" lvl="0" indent="0" algn="l" defTabSz="914400" rtl="0" eaLnBrk="1" fontAlgn="base" latinLnBrk="0" hangingPunct="1">
                        <a:lnSpc>
                          <a:spcPct val="100000"/>
                        </a:lnSpc>
                        <a:spcBef>
                          <a:spcPct val="20000"/>
                        </a:spcBef>
                        <a:spcAft>
                          <a:spcPct val="0"/>
                        </a:spcAft>
                        <a:buClr>
                          <a:schemeClr val="bg2"/>
                        </a:buClr>
                        <a:buSzPct val="70000"/>
                        <a:buFontTx/>
                        <a:buNone/>
                        <a:tabLst/>
                      </a:pPr>
                      <a:r>
                        <a:rPr kumimoji="0" lang="en-US" sz="1800" b="1" i="0" u="none" strike="noStrike" cap="none" normalizeH="0" baseline="0" smtClean="0">
                          <a:ln>
                            <a:noFill/>
                          </a:ln>
                          <a:solidFill>
                            <a:schemeClr val="hlink"/>
                          </a:solidFill>
                          <a:effectLst/>
                          <a:latin typeface="Times New Roman" pitchFamily="18" charset="0"/>
                          <a:cs typeface="Arial" pitchFamily="34" charset="0"/>
                        </a:rPr>
                        <a:t>- Nuclear </a:t>
                      </a:r>
                    </a:p>
                    <a:p>
                      <a:pPr marL="0" marR="0" lvl="0" indent="0" algn="l" defTabSz="914400" rtl="0" eaLnBrk="1" fontAlgn="base" latinLnBrk="0" hangingPunct="1">
                        <a:lnSpc>
                          <a:spcPct val="100000"/>
                        </a:lnSpc>
                        <a:spcBef>
                          <a:spcPct val="20000"/>
                        </a:spcBef>
                        <a:spcAft>
                          <a:spcPct val="0"/>
                        </a:spcAft>
                        <a:buClr>
                          <a:schemeClr val="bg2"/>
                        </a:buClr>
                        <a:buSzPct val="70000"/>
                        <a:buFontTx/>
                        <a:buNone/>
                        <a:tabLst/>
                      </a:pPr>
                      <a:r>
                        <a:rPr kumimoji="0" lang="en-US" sz="1800" b="1" i="0" u="none" strike="noStrike" cap="none" normalizeH="0" baseline="0" smtClean="0">
                          <a:ln>
                            <a:noFill/>
                          </a:ln>
                          <a:solidFill>
                            <a:schemeClr val="hlink"/>
                          </a:solidFill>
                          <a:effectLst/>
                          <a:latin typeface="Times New Roman" pitchFamily="18" charset="0"/>
                          <a:cs typeface="Arial" pitchFamily="34" charset="0"/>
                        </a:rPr>
                        <a:t>  envelope</a:t>
                      </a:r>
                    </a:p>
                    <a:p>
                      <a:pPr marL="0" marR="0" lvl="0" indent="0" algn="l" defTabSz="914400" rtl="0" eaLnBrk="1" fontAlgn="base" latinLnBrk="0" hangingPunct="1">
                        <a:lnSpc>
                          <a:spcPct val="100000"/>
                        </a:lnSpc>
                        <a:spcBef>
                          <a:spcPct val="20000"/>
                        </a:spcBef>
                        <a:spcAft>
                          <a:spcPct val="0"/>
                        </a:spcAft>
                        <a:buClr>
                          <a:schemeClr val="bg2"/>
                        </a:buClr>
                        <a:buSzPct val="70000"/>
                        <a:buFontTx/>
                        <a:buNone/>
                        <a:tabLst/>
                      </a:pPr>
                      <a:endParaRPr kumimoji="0" lang="en-US" sz="900" b="1" i="0" u="none" strike="noStrike" cap="none" normalizeH="0" baseline="0" smtClean="0">
                        <a:ln>
                          <a:noFill/>
                        </a:ln>
                        <a:solidFill>
                          <a:schemeClr val="hlink"/>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0000"/>
                        <a:buFontTx/>
                        <a:buNone/>
                        <a:tabLst/>
                      </a:pPr>
                      <a:r>
                        <a:rPr kumimoji="0" lang="en-US" sz="1800" b="1" i="0" u="none" strike="noStrike" cap="none" normalizeH="0" baseline="0" smtClean="0">
                          <a:ln>
                            <a:noFill/>
                          </a:ln>
                          <a:solidFill>
                            <a:schemeClr val="hlink"/>
                          </a:solidFill>
                          <a:effectLst/>
                          <a:latin typeface="Times New Roman" pitchFamily="18" charset="0"/>
                          <a:cs typeface="Arial" pitchFamily="34" charset="0"/>
                        </a:rPr>
                        <a:t>- Nucleolus</a:t>
                      </a:r>
                    </a:p>
                    <a:p>
                      <a:pPr marL="0" marR="0" lvl="0" indent="0" algn="l" defTabSz="914400" rtl="0" eaLnBrk="1" fontAlgn="base" latinLnBrk="0" hangingPunct="1">
                        <a:lnSpc>
                          <a:spcPct val="100000"/>
                        </a:lnSpc>
                        <a:spcBef>
                          <a:spcPct val="20000"/>
                        </a:spcBef>
                        <a:spcAft>
                          <a:spcPct val="0"/>
                        </a:spcAft>
                        <a:buClr>
                          <a:schemeClr val="bg2"/>
                        </a:buClr>
                        <a:buSzPct val="70000"/>
                        <a:buFontTx/>
                        <a:buNone/>
                        <a:tabLst/>
                      </a:pPr>
                      <a:endParaRPr kumimoji="0" lang="en-US" sz="2800" b="1" i="0" u="none" strike="noStrike" cap="none" normalizeH="0" baseline="0" smtClean="0">
                        <a:ln>
                          <a:noFill/>
                        </a:ln>
                        <a:solidFill>
                          <a:schemeClr val="hlink"/>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0000"/>
                        <a:buFontTx/>
                        <a:buNone/>
                        <a:tabLst/>
                      </a:pPr>
                      <a:r>
                        <a:rPr kumimoji="0" lang="en-US" sz="1800" b="1" i="0" u="none" strike="noStrike" cap="none" normalizeH="0" baseline="0" smtClean="0">
                          <a:ln>
                            <a:noFill/>
                          </a:ln>
                          <a:solidFill>
                            <a:schemeClr val="hlink"/>
                          </a:solidFill>
                          <a:effectLst/>
                          <a:latin typeface="Times New Roman" pitchFamily="18" charset="0"/>
                          <a:cs typeface="Arial" pitchFamily="34" charset="0"/>
                        </a:rPr>
                        <a:t>- Chromatin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9"/>
                                        </p:tgtEl>
                                        <p:attrNameLst>
                                          <p:attrName>style.visibility</p:attrName>
                                        </p:attrNameLst>
                                      </p:cBhvr>
                                      <p:to>
                                        <p:strVal val="hidden"/>
                                      </p:to>
                                    </p:set>
                                  </p:childTnLst>
                                </p:cTn>
                              </p:par>
                            </p:childTnLst>
                          </p:cTn>
                        </p:par>
                        <p:par>
                          <p:cTn id="20" fill="hold">
                            <p:stCondLst>
                              <p:cond delay="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8"/>
                                        </p:tgtEl>
                                        <p:attrNameLst>
                                          <p:attrName>style.visibility</p:attrName>
                                        </p:attrNameLst>
                                      </p:cBhvr>
                                      <p:to>
                                        <p:strVal val="hidden"/>
                                      </p:to>
                                    </p:set>
                                  </p:childTnLst>
                                </p:cTn>
                              </p:par>
                            </p:childTnLst>
                          </p:cTn>
                        </p:par>
                        <p:par>
                          <p:cTn id="28" fill="hold">
                            <p:stCondLst>
                              <p:cond delay="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7"/>
                                        </p:tgtEl>
                                        <p:attrNameLst>
                                          <p:attrName>style.visibility</p:attrName>
                                        </p:attrNameLst>
                                      </p:cBhvr>
                                      <p:to>
                                        <p:strVal val="hidden"/>
                                      </p:to>
                                    </p:set>
                                  </p:childTnLst>
                                </p:cTn>
                              </p:par>
                            </p:childTnLst>
                          </p:cTn>
                        </p:par>
                        <p:par>
                          <p:cTn id="36" fill="hold">
                            <p:stCondLst>
                              <p:cond delay="0"/>
                            </p:stCondLst>
                            <p:childTnLst>
                              <p:par>
                                <p:cTn id="37" presetID="10"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6"/>
                                        </p:tgtEl>
                                        <p:attrNameLst>
                                          <p:attrName>style.visibility</p:attrName>
                                        </p:attrNameLst>
                                      </p:cBhvr>
                                      <p:to>
                                        <p:strVal val="hidden"/>
                                      </p:to>
                                    </p:set>
                                  </p:childTnLst>
                                </p:cTn>
                              </p:par>
                            </p:childTnLst>
                          </p:cTn>
                        </p:par>
                        <p:par>
                          <p:cTn id="44" fill="hold">
                            <p:stCondLst>
                              <p:cond delay="0"/>
                            </p:stCondLst>
                            <p:childTnLst>
                              <p:par>
                                <p:cTn id="45" presetID="10"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5"/>
                                        </p:tgtEl>
                                        <p:attrNameLst>
                                          <p:attrName>style.visibility</p:attrName>
                                        </p:attrNameLst>
                                      </p:cBhvr>
                                      <p:to>
                                        <p:strVal val="hidden"/>
                                      </p:to>
                                    </p:set>
                                  </p:childTnLst>
                                </p:cTn>
                              </p:par>
                            </p:childTnLst>
                          </p:cTn>
                        </p:par>
                        <p:par>
                          <p:cTn id="52" fill="hold">
                            <p:stCondLst>
                              <p:cond delay="0"/>
                            </p:stCondLst>
                            <p:childTnLst>
                              <p:par>
                                <p:cTn id="53" presetID="10" presetClass="entr" presetSubtype="0"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457200" y="698500"/>
            <a:ext cx="8229600" cy="1001713"/>
          </a:xfrm>
        </p:spPr>
        <p:txBody>
          <a:bodyPr/>
          <a:lstStyle/>
          <a:p>
            <a:pPr eaLnBrk="1" hangingPunct="1"/>
            <a:r>
              <a:rPr lang="en-US" altLang="en-US" sz="3600" b="1" smtClean="0">
                <a:solidFill>
                  <a:schemeClr val="bg2"/>
                </a:solidFill>
              </a:rPr>
              <a:t>Na</a:t>
            </a:r>
            <a:r>
              <a:rPr lang="en-US" altLang="en-US" sz="3600" b="1" baseline="30000" smtClean="0">
                <a:solidFill>
                  <a:schemeClr val="bg2"/>
                </a:solidFill>
              </a:rPr>
              <a:t>+</a:t>
            </a:r>
            <a:r>
              <a:rPr lang="en-US" altLang="en-US" sz="3600" b="1" smtClean="0">
                <a:solidFill>
                  <a:schemeClr val="bg2"/>
                </a:solidFill>
              </a:rPr>
              <a:t>/K</a:t>
            </a:r>
            <a:r>
              <a:rPr lang="en-US" altLang="en-US" sz="3600" b="1" baseline="30000" smtClean="0">
                <a:solidFill>
                  <a:schemeClr val="bg2"/>
                </a:solidFill>
              </a:rPr>
              <a:t>+</a:t>
            </a:r>
            <a:r>
              <a:rPr lang="en-US" altLang="en-US" sz="3600" b="1" smtClean="0">
                <a:solidFill>
                  <a:schemeClr val="bg2"/>
                </a:solidFill>
              </a:rPr>
              <a:t> Pump</a:t>
            </a:r>
          </a:p>
        </p:txBody>
      </p:sp>
      <p:sp>
        <p:nvSpPr>
          <p:cNvPr id="219139" name="Rectangle 3"/>
          <p:cNvSpPr>
            <a:spLocks noGrp="1" noChangeArrowheads="1"/>
          </p:cNvSpPr>
          <p:nvPr>
            <p:ph type="body" sz="half" idx="1"/>
          </p:nvPr>
        </p:nvSpPr>
        <p:spPr>
          <a:xfrm>
            <a:off x="152400" y="1797050"/>
            <a:ext cx="4343400" cy="4800600"/>
          </a:xfrm>
        </p:spPr>
        <p:txBody>
          <a:bodyPr/>
          <a:lstStyle/>
          <a:p>
            <a:pPr algn="l" rtl="0" eaLnBrk="1" hangingPunct="1">
              <a:lnSpc>
                <a:spcPct val="90000"/>
              </a:lnSpc>
            </a:pPr>
            <a:r>
              <a:rPr lang="en-US" altLang="en-US" sz="2000" dirty="0" smtClean="0"/>
              <a:t>Is also an ATP enzyme that converts ATP to ADP and Pi.</a:t>
            </a:r>
          </a:p>
          <a:p>
            <a:pPr lvl="1" algn="l" rtl="0" eaLnBrk="1" hangingPunct="1">
              <a:lnSpc>
                <a:spcPct val="90000"/>
              </a:lnSpc>
            </a:pPr>
            <a:r>
              <a:rPr lang="en-US" altLang="en-US" sz="2000" dirty="0" smtClean="0"/>
              <a:t>Actively extrudes 3 Na</a:t>
            </a:r>
            <a:r>
              <a:rPr lang="en-US" altLang="en-US" sz="2000" baseline="30000" dirty="0" smtClean="0"/>
              <a:t>+</a:t>
            </a:r>
            <a:r>
              <a:rPr lang="en-US" altLang="en-US" sz="2000" dirty="0" smtClean="0"/>
              <a:t> &amp; transports 2 K</a:t>
            </a:r>
            <a:r>
              <a:rPr lang="en-US" altLang="en-US" sz="2000" baseline="30000" dirty="0" smtClean="0"/>
              <a:t>+</a:t>
            </a:r>
            <a:r>
              <a:rPr lang="en-US" altLang="en-US" sz="2000" dirty="0" smtClean="0"/>
              <a:t> inward against </a:t>
            </a:r>
            <a:r>
              <a:rPr lang="en-US" altLang="en-US" sz="2000" dirty="0" err="1" smtClean="0"/>
              <a:t>conc</a:t>
            </a:r>
            <a:r>
              <a:rPr lang="en-US" altLang="en-US" sz="2000" dirty="0" smtClean="0"/>
              <a:t> gradient.</a:t>
            </a:r>
          </a:p>
          <a:p>
            <a:pPr algn="l" rtl="0" eaLnBrk="1" hangingPunct="1">
              <a:lnSpc>
                <a:spcPct val="90000"/>
              </a:lnSpc>
            </a:pPr>
            <a:r>
              <a:rPr lang="en-US" altLang="en-US" sz="2000" dirty="0" smtClean="0"/>
              <a:t>Steep gradient serves </a:t>
            </a:r>
            <a:r>
              <a:rPr lang="en-US" altLang="en-US" sz="2000" dirty="0" err="1" smtClean="0"/>
              <a:t>differents</a:t>
            </a:r>
            <a:r>
              <a:rPr lang="en-US" altLang="en-US" sz="2000" dirty="0" smtClean="0"/>
              <a:t> </a:t>
            </a:r>
            <a:r>
              <a:rPr lang="en-US" altLang="en-US" sz="2000" dirty="0" err="1" smtClean="0"/>
              <a:t>fxs</a:t>
            </a:r>
            <a:r>
              <a:rPr lang="en-US" altLang="en-US" sz="2000" dirty="0" smtClean="0"/>
              <a:t>:</a:t>
            </a:r>
          </a:p>
          <a:p>
            <a:pPr lvl="1" algn="l" rtl="0" eaLnBrk="1" hangingPunct="1">
              <a:lnSpc>
                <a:spcPct val="90000"/>
              </a:lnSpc>
            </a:pPr>
            <a:r>
              <a:rPr lang="en-US" altLang="en-US" sz="2000" dirty="0" smtClean="0"/>
              <a:t>Provides energy for </a:t>
            </a:r>
            <a:r>
              <a:rPr lang="en-US" altLang="en-US" sz="2000" dirty="0" smtClean="0">
                <a:latin typeface="Arial" pitchFamily="34" charset="0"/>
              </a:rPr>
              <a:t>“</a:t>
            </a:r>
            <a:r>
              <a:rPr lang="en-US" altLang="en-US" sz="2000" dirty="0" smtClean="0"/>
              <a:t>coupled transport</a:t>
            </a:r>
            <a:r>
              <a:rPr lang="en-US" altLang="en-US" sz="2000" dirty="0" smtClean="0">
                <a:latin typeface="Arial" pitchFamily="34" charset="0"/>
              </a:rPr>
              <a:t>”</a:t>
            </a:r>
            <a:r>
              <a:rPr lang="en-US" altLang="en-US" sz="2000" dirty="0" smtClean="0"/>
              <a:t> of other molecules.</a:t>
            </a:r>
          </a:p>
          <a:p>
            <a:pPr lvl="1" algn="l" rtl="0" eaLnBrk="1" hangingPunct="1">
              <a:lnSpc>
                <a:spcPct val="90000"/>
              </a:lnSpc>
            </a:pPr>
            <a:r>
              <a:rPr lang="en-US" altLang="en-US" sz="2000" dirty="0" smtClean="0"/>
              <a:t>Involvement in  electrochemical impulses.</a:t>
            </a:r>
          </a:p>
          <a:p>
            <a:pPr lvl="1" algn="l" rtl="0" eaLnBrk="1" hangingPunct="1">
              <a:lnSpc>
                <a:spcPct val="90000"/>
              </a:lnSpc>
            </a:pPr>
            <a:r>
              <a:rPr lang="en-US" altLang="en-US" sz="2000" dirty="0" smtClean="0"/>
              <a:t>Promotes osmotic flow.</a:t>
            </a:r>
          </a:p>
        </p:txBody>
      </p:sp>
      <p:sp>
        <p:nvSpPr>
          <p:cNvPr id="69636" name="Text Box 4"/>
          <p:cNvSpPr txBox="1">
            <a:spLocks noChangeArrowheads="1"/>
          </p:cNvSpPr>
          <p:nvPr/>
        </p:nvSpPr>
        <p:spPr bwMode="auto">
          <a:xfrm>
            <a:off x="1508125" y="5832475"/>
            <a:ext cx="184150"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endParaRPr lang="en-US" altLang="en-US" sz="2400" b="1" smtClean="0">
              <a:solidFill>
                <a:srgbClr val="000000"/>
              </a:solidFill>
            </a:endParaRPr>
          </a:p>
        </p:txBody>
      </p:sp>
      <p:pic>
        <p:nvPicPr>
          <p:cNvPr id="219141" name="Picture 5" descr="06_17"/>
          <p:cNvPicPr>
            <a:picLocks noChangeAspect="1" noChangeArrowheads="1"/>
          </p:cNvPicPr>
          <p:nvPr/>
        </p:nvPicPr>
        <p:blipFill>
          <a:blip r:embed="rId3" cstate="print"/>
          <a:srcRect l="14377" r="10304" b="1695"/>
          <a:stretch>
            <a:fillRect/>
          </a:stretch>
        </p:blipFill>
        <p:spPr bwMode="auto">
          <a:xfrm>
            <a:off x="4356100" y="1371600"/>
            <a:ext cx="4787900" cy="5334000"/>
          </a:xfrm>
          <a:prstGeom prst="rect">
            <a:avLst/>
          </a:prstGeom>
          <a:noFill/>
          <a:ln w="9525">
            <a:noFill/>
            <a:miter lim="800000"/>
            <a:headEnd/>
            <a:tailEnd/>
          </a:ln>
        </p:spPr>
      </p:pic>
      <p:sp>
        <p:nvSpPr>
          <p:cNvPr id="219142" name="Text Box 6"/>
          <p:cNvSpPr txBox="1">
            <a:spLocks noChangeArrowheads="1"/>
          </p:cNvSpPr>
          <p:nvPr/>
        </p:nvSpPr>
        <p:spPr bwMode="auto">
          <a:xfrm>
            <a:off x="7450138" y="4779963"/>
            <a:ext cx="361950" cy="519112"/>
          </a:xfrm>
          <a:prstGeom prst="rect">
            <a:avLst/>
          </a:prstGeom>
          <a:noFill/>
          <a:ln w="9525">
            <a:noFill/>
            <a:miter lim="800000"/>
            <a:headEnd/>
            <a:tailEnd/>
          </a:ln>
        </p:spPr>
        <p:txBody>
          <a:bodyPr wrap="none">
            <a:spAutoFit/>
          </a:bodyPr>
          <a:lstStyle/>
          <a:p>
            <a:pPr algn="r" rtl="1" fontAlgn="base">
              <a:spcBef>
                <a:spcPct val="0"/>
              </a:spcBef>
              <a:spcAft>
                <a:spcPct val="0"/>
              </a:spcAft>
            </a:pPr>
            <a:r>
              <a:rPr lang="en-US" sz="2800" smtClean="0">
                <a:solidFill>
                  <a:srgbClr val="000000"/>
                </a:solidFill>
              </a:rPr>
              <a:t>3</a:t>
            </a:r>
          </a:p>
        </p:txBody>
      </p:sp>
      <p:sp>
        <p:nvSpPr>
          <p:cNvPr id="219143" name="Text Box 7"/>
          <p:cNvSpPr txBox="1">
            <a:spLocks noChangeArrowheads="1"/>
          </p:cNvSpPr>
          <p:nvPr/>
        </p:nvSpPr>
        <p:spPr bwMode="auto">
          <a:xfrm>
            <a:off x="5353050" y="2913063"/>
            <a:ext cx="361950" cy="519112"/>
          </a:xfrm>
          <a:prstGeom prst="rect">
            <a:avLst/>
          </a:prstGeom>
          <a:noFill/>
          <a:ln w="9525">
            <a:noFill/>
            <a:miter lim="800000"/>
            <a:headEnd/>
            <a:tailEnd/>
          </a:ln>
        </p:spPr>
        <p:txBody>
          <a:bodyPr wrap="none">
            <a:spAutoFit/>
          </a:bodyPr>
          <a:lstStyle/>
          <a:p>
            <a:pPr algn="r" rtl="1" fontAlgn="base">
              <a:spcBef>
                <a:spcPct val="0"/>
              </a:spcBef>
              <a:spcAft>
                <a:spcPct val="0"/>
              </a:spcAft>
            </a:pPr>
            <a:r>
              <a:rPr lang="en-US" sz="2800" smtClean="0">
                <a:solidFill>
                  <a:srgbClr val="000000"/>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9138"/>
                                        </p:tgtEl>
                                        <p:attrNameLst>
                                          <p:attrName>style.visibility</p:attrName>
                                        </p:attrNameLst>
                                      </p:cBhvr>
                                      <p:to>
                                        <p:strVal val="visible"/>
                                      </p:to>
                                    </p:set>
                                    <p:animEffect transition="in" filter="fade">
                                      <p:cBhvr>
                                        <p:cTn id="7" dur="500"/>
                                        <p:tgtEl>
                                          <p:spTgt spid="2191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9139">
                                            <p:txEl>
                                              <p:pRg st="0" end="0"/>
                                            </p:txEl>
                                          </p:spTgt>
                                        </p:tgtEl>
                                        <p:attrNameLst>
                                          <p:attrName>style.visibility</p:attrName>
                                        </p:attrNameLst>
                                      </p:cBhvr>
                                      <p:to>
                                        <p:strVal val="visible"/>
                                      </p:to>
                                    </p:set>
                                    <p:animEffect transition="in" filter="fade">
                                      <p:cBhvr>
                                        <p:cTn id="11" dur="1000"/>
                                        <p:tgtEl>
                                          <p:spTgt spid="219139">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19139">
                                            <p:txEl>
                                              <p:pRg st="1" end="1"/>
                                            </p:txEl>
                                          </p:spTgt>
                                        </p:tgtEl>
                                        <p:attrNameLst>
                                          <p:attrName>style.visibility</p:attrName>
                                        </p:attrNameLst>
                                      </p:cBhvr>
                                      <p:to>
                                        <p:strVal val="visible"/>
                                      </p:to>
                                    </p:set>
                                    <p:animEffect transition="in" filter="fade">
                                      <p:cBhvr>
                                        <p:cTn id="15" dur="2000"/>
                                        <p:tgtEl>
                                          <p:spTgt spid="219139">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19141"/>
                                        </p:tgtEl>
                                        <p:attrNameLst>
                                          <p:attrName>style.visibility</p:attrName>
                                        </p:attrNameLst>
                                      </p:cBhvr>
                                      <p:to>
                                        <p:strVal val="visible"/>
                                      </p:to>
                                    </p:set>
                                    <p:animEffect transition="in" filter="fade">
                                      <p:cBhvr>
                                        <p:cTn id="18" dur="1000"/>
                                        <p:tgtEl>
                                          <p:spTgt spid="21914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9142"/>
                                        </p:tgtEl>
                                        <p:attrNameLst>
                                          <p:attrName>style.visibility</p:attrName>
                                        </p:attrNameLst>
                                      </p:cBhvr>
                                      <p:to>
                                        <p:strVal val="visible"/>
                                      </p:to>
                                    </p:set>
                                    <p:animEffect transition="in" filter="fade">
                                      <p:cBhvr>
                                        <p:cTn id="21" dur="1000"/>
                                        <p:tgtEl>
                                          <p:spTgt spid="21914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9143"/>
                                        </p:tgtEl>
                                        <p:attrNameLst>
                                          <p:attrName>style.visibility</p:attrName>
                                        </p:attrNameLst>
                                      </p:cBhvr>
                                      <p:to>
                                        <p:strVal val="visible"/>
                                      </p:to>
                                    </p:set>
                                    <p:animEffect transition="in" filter="fade">
                                      <p:cBhvr>
                                        <p:cTn id="24" dur="1000"/>
                                        <p:tgtEl>
                                          <p:spTgt spid="21914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9139">
                                            <p:txEl>
                                              <p:pRg st="2" end="2"/>
                                            </p:txEl>
                                          </p:spTgt>
                                        </p:tgtEl>
                                        <p:attrNameLst>
                                          <p:attrName>style.visibility</p:attrName>
                                        </p:attrNameLst>
                                      </p:cBhvr>
                                      <p:to>
                                        <p:strVal val="visible"/>
                                      </p:to>
                                    </p:set>
                                    <p:animEffect transition="in" filter="fade">
                                      <p:cBhvr>
                                        <p:cTn id="29" dur="1000"/>
                                        <p:tgtEl>
                                          <p:spTgt spid="219139">
                                            <p:txEl>
                                              <p:pRg st="2" end="2"/>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219139">
                                            <p:txEl>
                                              <p:pRg st="3" end="3"/>
                                            </p:txEl>
                                          </p:spTgt>
                                        </p:tgtEl>
                                        <p:attrNameLst>
                                          <p:attrName>style.visibility</p:attrName>
                                        </p:attrNameLst>
                                      </p:cBhvr>
                                      <p:to>
                                        <p:strVal val="visible"/>
                                      </p:to>
                                    </p:set>
                                    <p:animEffect transition="in" filter="fade">
                                      <p:cBhvr>
                                        <p:cTn id="33" dur="1000"/>
                                        <p:tgtEl>
                                          <p:spTgt spid="219139">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9139">
                                            <p:txEl>
                                              <p:pRg st="4" end="4"/>
                                            </p:txEl>
                                          </p:spTgt>
                                        </p:tgtEl>
                                        <p:attrNameLst>
                                          <p:attrName>style.visibility</p:attrName>
                                        </p:attrNameLst>
                                      </p:cBhvr>
                                      <p:to>
                                        <p:strVal val="visible"/>
                                      </p:to>
                                    </p:set>
                                    <p:animEffect transition="in" filter="fade">
                                      <p:cBhvr>
                                        <p:cTn id="38" dur="1000"/>
                                        <p:tgtEl>
                                          <p:spTgt spid="219139">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19139">
                                            <p:txEl>
                                              <p:pRg st="5" end="5"/>
                                            </p:txEl>
                                          </p:spTgt>
                                        </p:tgtEl>
                                        <p:attrNameLst>
                                          <p:attrName>style.visibility</p:attrName>
                                        </p:attrNameLst>
                                      </p:cBhvr>
                                      <p:to>
                                        <p:strVal val="visible"/>
                                      </p:to>
                                    </p:set>
                                    <p:animEffect transition="in" filter="fade">
                                      <p:cBhvr>
                                        <p:cTn id="43" dur="1000"/>
                                        <p:tgtEl>
                                          <p:spTgt spid="2191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0"/>
      <p:bldP spid="219142" grpId="0"/>
      <p:bldP spid="21914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539750" y="304800"/>
            <a:ext cx="7993063" cy="1431925"/>
          </a:xfrm>
        </p:spPr>
        <p:txBody>
          <a:bodyPr/>
          <a:lstStyle/>
          <a:p>
            <a:pPr rtl="0" eaLnBrk="1" hangingPunct="1"/>
            <a:r>
              <a:rPr lang="en-US" sz="3600" b="1" smtClean="0">
                <a:solidFill>
                  <a:schemeClr val="bg2"/>
                </a:solidFill>
              </a:rPr>
              <a:t>II. Secondary active transport:</a:t>
            </a:r>
            <a:br>
              <a:rPr lang="en-US" sz="3600" b="1" smtClean="0">
                <a:solidFill>
                  <a:schemeClr val="bg2"/>
                </a:solidFill>
              </a:rPr>
            </a:br>
            <a:r>
              <a:rPr lang="en-US" sz="3600" b="1" smtClean="0">
                <a:solidFill>
                  <a:schemeClr val="bg2"/>
                </a:solidFill>
              </a:rPr>
              <a:t>     </a:t>
            </a:r>
            <a:r>
              <a:rPr lang="en-US" sz="2800" b="1" smtClean="0">
                <a:solidFill>
                  <a:schemeClr val="bg2"/>
                </a:solidFill>
              </a:rPr>
              <a:t>(Coupled Transport)</a:t>
            </a:r>
          </a:p>
        </p:txBody>
      </p:sp>
      <p:sp>
        <p:nvSpPr>
          <p:cNvPr id="227331" name="Rectangle 3"/>
          <p:cNvSpPr>
            <a:spLocks noGrp="1" noChangeArrowheads="1"/>
          </p:cNvSpPr>
          <p:nvPr>
            <p:ph type="body" idx="1"/>
          </p:nvPr>
        </p:nvSpPr>
        <p:spPr>
          <a:xfrm>
            <a:off x="539750" y="1916113"/>
            <a:ext cx="8208963" cy="4471987"/>
          </a:xfrm>
        </p:spPr>
        <p:txBody>
          <a:bodyPr/>
          <a:lstStyle/>
          <a:p>
            <a:pPr marL="609600" indent="-609600" algn="l" rtl="0" eaLnBrk="1" hangingPunct="1"/>
            <a:r>
              <a:rPr lang="en-US" sz="2800" dirty="0" smtClean="0"/>
              <a:t>Transport of one or more solutes against an electrochemical gradient, coupled to the transport of another solute down an electrochemical gradient.</a:t>
            </a:r>
          </a:p>
          <a:p>
            <a:pPr marL="609600" indent="-609600" algn="l" rtl="0" eaLnBrk="1" hangingPunct="1">
              <a:buFont typeface="Wingdings" pitchFamily="2" charset="2"/>
              <a:buNone/>
            </a:pPr>
            <a:endParaRPr lang="en-US" sz="1400" dirty="0" smtClean="0"/>
          </a:p>
          <a:p>
            <a:pPr marL="609600" indent="-609600" algn="l" rtl="0" eaLnBrk="1" hangingPunct="1"/>
            <a:r>
              <a:rPr lang="en-US" altLang="en-US" sz="2800" dirty="0" smtClean="0"/>
              <a:t>Energy needed for </a:t>
            </a:r>
            <a:r>
              <a:rPr lang="en-US" altLang="en-US" sz="2800" dirty="0" smtClean="0">
                <a:latin typeface="Arial" pitchFamily="34" charset="0"/>
              </a:rPr>
              <a:t>“</a:t>
            </a:r>
            <a:r>
              <a:rPr lang="en-US" altLang="en-US" sz="2800" dirty="0" smtClean="0"/>
              <a:t>uphill</a:t>
            </a:r>
            <a:r>
              <a:rPr lang="en-US" altLang="en-US" sz="2800" dirty="0" smtClean="0">
                <a:latin typeface="Arial" pitchFamily="34" charset="0"/>
              </a:rPr>
              <a:t>”</a:t>
            </a:r>
            <a:r>
              <a:rPr lang="en-US" altLang="en-US" sz="2800" dirty="0" smtClean="0"/>
              <a:t> movement obtained from </a:t>
            </a:r>
            <a:r>
              <a:rPr lang="en-US" altLang="en-US" sz="2800" dirty="0" smtClean="0">
                <a:latin typeface="Arial" pitchFamily="34" charset="0"/>
              </a:rPr>
              <a:t>“</a:t>
            </a:r>
            <a:r>
              <a:rPr lang="en-US" altLang="en-US" sz="2800" dirty="0" smtClean="0"/>
              <a:t>downhill</a:t>
            </a:r>
            <a:r>
              <a:rPr lang="en-US" altLang="en-US" sz="2800" dirty="0" smtClean="0">
                <a:latin typeface="Arial" pitchFamily="34" charset="0"/>
              </a:rPr>
              <a:t>”</a:t>
            </a:r>
            <a:r>
              <a:rPr lang="en-US" altLang="en-US" sz="2800" dirty="0" smtClean="0"/>
              <a:t>  transport of Na</a:t>
            </a:r>
            <a:r>
              <a:rPr lang="en-US" altLang="en-US" sz="2800" baseline="30000" dirty="0" smtClean="0"/>
              <a:t>+</a:t>
            </a:r>
            <a:r>
              <a:rPr lang="en-US" altLang="en-US" sz="2800" dirty="0" smtClean="0"/>
              <a:t>.</a:t>
            </a:r>
          </a:p>
          <a:p>
            <a:pPr marL="609600" indent="-609600" algn="l" rtl="0" eaLnBrk="1" hangingPunct="1">
              <a:buFont typeface="Wingdings" pitchFamily="2" charset="2"/>
              <a:buNone/>
            </a:pPr>
            <a:endParaRPr lang="en-US" altLang="en-US" sz="1400" dirty="0" smtClean="0"/>
          </a:p>
          <a:p>
            <a:pPr marL="609600" indent="-609600" algn="l" rtl="0" eaLnBrk="1" hangingPunct="1"/>
            <a:r>
              <a:rPr lang="en-US" altLang="en-US" sz="2800" dirty="0" smtClean="0"/>
              <a:t>Hydrolysis of ATP by Na</a:t>
            </a:r>
            <a:r>
              <a:rPr lang="en-US" altLang="en-US" sz="2800" baseline="30000" dirty="0" smtClean="0"/>
              <a:t>+</a:t>
            </a:r>
            <a:r>
              <a:rPr lang="en-US" altLang="en-US" sz="2800" dirty="0" smtClean="0"/>
              <a:t>/K</a:t>
            </a:r>
            <a:r>
              <a:rPr lang="en-US" altLang="en-US" sz="2800" baseline="30000" dirty="0" smtClean="0"/>
              <a:t>+</a:t>
            </a:r>
            <a:r>
              <a:rPr lang="en-US" altLang="en-US" sz="2800" dirty="0" smtClean="0"/>
              <a:t> pump required indirectly to maintain [Na</a:t>
            </a:r>
            <a:r>
              <a:rPr lang="en-US" altLang="en-US" sz="2800" baseline="30000" dirty="0" smtClean="0"/>
              <a:t>+</a:t>
            </a:r>
            <a:r>
              <a:rPr lang="en-US" altLang="en-US" sz="2800" dirty="0" smtClean="0"/>
              <a:t>] gradient.</a:t>
            </a:r>
            <a:endParaRPr lang="en-US" sz="2800" dirty="0" smtClean="0"/>
          </a:p>
          <a:p>
            <a:pPr marL="609600" indent="-609600" algn="l" rtl="0" eaLnBrk="1" hangingPunct="1">
              <a:buFont typeface="Wingdings" pitchFamily="2" charset="2"/>
              <a:buNone/>
            </a:pPr>
            <a:endParaRPr lang="en-US" sz="1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7330"/>
                                        </p:tgtEl>
                                        <p:attrNameLst>
                                          <p:attrName>style.visibility</p:attrName>
                                        </p:attrNameLst>
                                      </p:cBhvr>
                                      <p:to>
                                        <p:strVal val="visible"/>
                                      </p:to>
                                    </p:set>
                                    <p:animEffect transition="in" filter="fade">
                                      <p:cBhvr>
                                        <p:cTn id="7" dur="500"/>
                                        <p:tgtEl>
                                          <p:spTgt spid="2273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7331">
                                            <p:txEl>
                                              <p:pRg st="0" end="0"/>
                                            </p:txEl>
                                          </p:spTgt>
                                        </p:tgtEl>
                                        <p:attrNameLst>
                                          <p:attrName>style.visibility</p:attrName>
                                        </p:attrNameLst>
                                      </p:cBhvr>
                                      <p:to>
                                        <p:strVal val="visible"/>
                                      </p:to>
                                    </p:set>
                                    <p:animEffect transition="in" filter="fade">
                                      <p:cBhvr>
                                        <p:cTn id="11" dur="1000"/>
                                        <p:tgtEl>
                                          <p:spTgt spid="22733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27331">
                                            <p:txEl>
                                              <p:pRg st="2" end="2"/>
                                            </p:txEl>
                                          </p:spTgt>
                                        </p:tgtEl>
                                        <p:attrNameLst>
                                          <p:attrName>style.visibility</p:attrName>
                                        </p:attrNameLst>
                                      </p:cBhvr>
                                      <p:to>
                                        <p:strVal val="visible"/>
                                      </p:to>
                                    </p:set>
                                    <p:animEffect transition="in" filter="fade">
                                      <p:cBhvr>
                                        <p:cTn id="16" dur="1000"/>
                                        <p:tgtEl>
                                          <p:spTgt spid="22733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7331">
                                            <p:txEl>
                                              <p:pRg st="4" end="4"/>
                                            </p:txEl>
                                          </p:spTgt>
                                        </p:tgtEl>
                                        <p:attrNameLst>
                                          <p:attrName>style.visibility</p:attrName>
                                        </p:attrNameLst>
                                      </p:cBhvr>
                                      <p:to>
                                        <p:strVal val="visible"/>
                                      </p:to>
                                    </p:set>
                                    <p:animEffect transition="in" filter="fade">
                                      <p:cBhvr>
                                        <p:cTn id="21" dur="1000"/>
                                        <p:tgtEl>
                                          <p:spTgt spid="2273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p:cNvSpPr>
            <a:spLocks noGrp="1" noChangeArrowheads="1"/>
          </p:cNvSpPr>
          <p:nvPr>
            <p:ph type="body" idx="1"/>
          </p:nvPr>
        </p:nvSpPr>
        <p:spPr>
          <a:xfrm>
            <a:off x="539750" y="1773238"/>
            <a:ext cx="8353425" cy="4471987"/>
          </a:xfrm>
        </p:spPr>
        <p:txBody>
          <a:bodyPr/>
          <a:lstStyle/>
          <a:p>
            <a:pPr marL="609600" indent="-609600" algn="l" rtl="0" eaLnBrk="1" hangingPunct="1">
              <a:buFont typeface="Wingdings" pitchFamily="2" charset="2"/>
              <a:buNone/>
            </a:pPr>
            <a:endParaRPr lang="en-US" sz="600" smtClean="0"/>
          </a:p>
          <a:p>
            <a:pPr marL="609600" indent="-609600" algn="l" rtl="0" eaLnBrk="1" hangingPunct="1"/>
            <a:r>
              <a:rPr lang="en-US" sz="2800" smtClean="0"/>
              <a:t>If the other molecule or ion is moved in the </a:t>
            </a:r>
            <a:r>
              <a:rPr lang="en-US" sz="2800" u="sng" smtClean="0"/>
              <a:t>same direction</a:t>
            </a:r>
            <a:r>
              <a:rPr lang="en-US" sz="2800" smtClean="0"/>
              <a:t> as Na</a:t>
            </a:r>
            <a:r>
              <a:rPr lang="en-US" sz="2800" b="1" baseline="30000" smtClean="0"/>
              <a:t>+ </a:t>
            </a:r>
            <a:r>
              <a:rPr lang="en-US" sz="2800" smtClean="0"/>
              <a:t>(into the cell), the coupled transport is called either: </a:t>
            </a:r>
            <a:r>
              <a:rPr lang="en-US" sz="2800" smtClean="0">
                <a:latin typeface="Arial" pitchFamily="34" charset="0"/>
              </a:rPr>
              <a:t>‘</a:t>
            </a:r>
            <a:r>
              <a:rPr lang="en-US" sz="2800" b="1" smtClean="0">
                <a:solidFill>
                  <a:schemeClr val="bg2"/>
                </a:solidFill>
              </a:rPr>
              <a:t>cotransport</a:t>
            </a:r>
            <a:r>
              <a:rPr lang="en-US" sz="2800" smtClean="0">
                <a:latin typeface="Arial" pitchFamily="34" charset="0"/>
              </a:rPr>
              <a:t>’</a:t>
            </a:r>
            <a:r>
              <a:rPr lang="en-US" sz="2800" smtClean="0"/>
              <a:t> or </a:t>
            </a:r>
            <a:r>
              <a:rPr lang="en-US" sz="2800" smtClean="0">
                <a:latin typeface="Arial" pitchFamily="34" charset="0"/>
              </a:rPr>
              <a:t>‘</a:t>
            </a:r>
            <a:r>
              <a:rPr lang="en-US" sz="2800" b="1" smtClean="0">
                <a:solidFill>
                  <a:schemeClr val="bg2"/>
                </a:solidFill>
              </a:rPr>
              <a:t>symport</a:t>
            </a:r>
            <a:r>
              <a:rPr lang="en-US" sz="2800" smtClean="0">
                <a:latin typeface="Arial" pitchFamily="34" charset="0"/>
              </a:rPr>
              <a:t>’</a:t>
            </a:r>
            <a:r>
              <a:rPr lang="en-US" sz="2800" smtClean="0"/>
              <a:t>. </a:t>
            </a:r>
          </a:p>
          <a:p>
            <a:pPr marL="609600" indent="-609600" algn="l" rtl="0" eaLnBrk="1" hangingPunct="1">
              <a:buFont typeface="Wingdings" pitchFamily="2" charset="2"/>
              <a:buNone/>
            </a:pPr>
            <a:endParaRPr lang="en-US" sz="1400" smtClean="0"/>
          </a:p>
          <a:p>
            <a:pPr marL="609600" indent="-609600" algn="l" rtl="0" eaLnBrk="1" hangingPunct="1"/>
            <a:r>
              <a:rPr lang="en-US" sz="2800" smtClean="0"/>
              <a:t>If the other molecule or ion is moved in the </a:t>
            </a:r>
            <a:r>
              <a:rPr lang="en-US" sz="2800" u="sng" smtClean="0"/>
              <a:t>opposite direction</a:t>
            </a:r>
            <a:r>
              <a:rPr lang="en-US" sz="2800" smtClean="0"/>
              <a:t> as Na</a:t>
            </a:r>
            <a:r>
              <a:rPr lang="en-US" sz="2800" b="1" baseline="30000" smtClean="0"/>
              <a:t>+</a:t>
            </a:r>
            <a:r>
              <a:rPr lang="en-US" sz="2800" smtClean="0"/>
              <a:t> (out of the cell), the process is called either: </a:t>
            </a:r>
            <a:r>
              <a:rPr lang="en-US" sz="2800" smtClean="0">
                <a:latin typeface="Arial" pitchFamily="34" charset="0"/>
              </a:rPr>
              <a:t>‘</a:t>
            </a:r>
            <a:r>
              <a:rPr lang="en-US" sz="2800" b="1" smtClean="0">
                <a:solidFill>
                  <a:schemeClr val="bg2"/>
                </a:solidFill>
              </a:rPr>
              <a:t>countertransport</a:t>
            </a:r>
            <a:r>
              <a:rPr lang="en-US" sz="2800" smtClean="0">
                <a:latin typeface="Arial" pitchFamily="34" charset="0"/>
              </a:rPr>
              <a:t>’</a:t>
            </a:r>
            <a:r>
              <a:rPr lang="en-US" sz="2800" smtClean="0"/>
              <a:t> or </a:t>
            </a:r>
            <a:r>
              <a:rPr lang="en-US" sz="2800" smtClean="0">
                <a:latin typeface="Arial" pitchFamily="34" charset="0"/>
              </a:rPr>
              <a:t>‘</a:t>
            </a:r>
            <a:r>
              <a:rPr lang="en-US" sz="2800" b="1" smtClean="0">
                <a:solidFill>
                  <a:schemeClr val="bg2"/>
                </a:solidFill>
              </a:rPr>
              <a:t>antiport</a:t>
            </a:r>
            <a:r>
              <a:rPr lang="en-US" sz="2800" smtClean="0">
                <a:latin typeface="Arial" pitchFamily="34" charset="0"/>
              </a:rPr>
              <a:t>’</a:t>
            </a:r>
            <a:r>
              <a:rPr lang="en-US" sz="2800" smtClean="0"/>
              <a:t>.</a:t>
            </a:r>
          </a:p>
        </p:txBody>
      </p:sp>
      <p:sp>
        <p:nvSpPr>
          <p:cNvPr id="242693" name="Rectangle 5"/>
          <p:cNvSpPr>
            <a:spLocks noGrp="1" noChangeArrowheads="1"/>
          </p:cNvSpPr>
          <p:nvPr>
            <p:ph type="title"/>
          </p:nvPr>
        </p:nvSpPr>
        <p:spPr>
          <a:xfrm>
            <a:off x="457200" y="698500"/>
            <a:ext cx="8229600" cy="1001713"/>
          </a:xfrm>
          <a:noFill/>
        </p:spPr>
        <p:txBody>
          <a:bodyPr/>
          <a:lstStyle/>
          <a:p>
            <a:pPr rtl="0" eaLnBrk="1" hangingPunct="1"/>
            <a:r>
              <a:rPr lang="en-US" altLang="en-US" sz="3200" b="1" smtClean="0">
                <a:solidFill>
                  <a:schemeClr val="bg2"/>
                </a:solidFill>
              </a:rPr>
              <a:t>Secondary Active Transport</a:t>
            </a:r>
            <a:r>
              <a:rPr lang="en-US" altLang="en-US" sz="3200" b="1" smtClean="0"/>
              <a:t> </a:t>
            </a:r>
            <a:r>
              <a:rPr lang="en-US" altLang="en-US" sz="2400" baseline="-25000" smtClean="0"/>
              <a:t>(continued)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2693"/>
                                        </p:tgtEl>
                                        <p:attrNameLst>
                                          <p:attrName>style.visibility</p:attrName>
                                        </p:attrNameLst>
                                      </p:cBhvr>
                                      <p:to>
                                        <p:strVal val="visible"/>
                                      </p:to>
                                    </p:set>
                                    <p:animEffect transition="in" filter="fade">
                                      <p:cBhvr>
                                        <p:cTn id="7" dur="500"/>
                                        <p:tgtEl>
                                          <p:spTgt spid="24269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2691">
                                            <p:txEl>
                                              <p:pRg st="1" end="1"/>
                                            </p:txEl>
                                          </p:spTgt>
                                        </p:tgtEl>
                                        <p:attrNameLst>
                                          <p:attrName>style.visibility</p:attrName>
                                        </p:attrNameLst>
                                      </p:cBhvr>
                                      <p:to>
                                        <p:strVal val="visible"/>
                                      </p:to>
                                    </p:set>
                                    <p:animEffect transition="in" filter="fade">
                                      <p:cBhvr>
                                        <p:cTn id="11" dur="1000"/>
                                        <p:tgtEl>
                                          <p:spTgt spid="24269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2691">
                                            <p:txEl>
                                              <p:pRg st="3" end="3"/>
                                            </p:txEl>
                                          </p:spTgt>
                                        </p:tgtEl>
                                        <p:attrNameLst>
                                          <p:attrName>style.visibility</p:attrName>
                                        </p:attrNameLst>
                                      </p:cBhvr>
                                      <p:to>
                                        <p:strVal val="visible"/>
                                      </p:to>
                                    </p:set>
                                    <p:animEffect transition="in" filter="fade">
                                      <p:cBhvr>
                                        <p:cTn id="16" dur="1000"/>
                                        <p:tgtEl>
                                          <p:spTgt spid="2426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80" name="Rectangle 4"/>
          <p:cNvSpPr>
            <a:spLocks noChangeArrowheads="1"/>
          </p:cNvSpPr>
          <p:nvPr/>
        </p:nvSpPr>
        <p:spPr bwMode="auto">
          <a:xfrm>
            <a:off x="1116013" y="3622675"/>
            <a:ext cx="4679950" cy="431800"/>
          </a:xfrm>
          <a:prstGeom prst="rect">
            <a:avLst/>
          </a:prstGeom>
          <a:solidFill>
            <a:srgbClr val="FFFF99"/>
          </a:solidFill>
          <a:ln w="9525">
            <a:solidFill>
              <a:schemeClr val="tx1"/>
            </a:solidFill>
            <a:miter lim="800000"/>
            <a:headEnd/>
            <a:tailEnd/>
          </a:ln>
        </p:spPr>
        <p:txBody>
          <a:bodyPr wrap="none" anchor="ctr"/>
          <a:lstStyle/>
          <a:p>
            <a:pPr algn="r" rtl="1" fontAlgn="base">
              <a:spcBef>
                <a:spcPct val="0"/>
              </a:spcBef>
              <a:spcAft>
                <a:spcPct val="0"/>
              </a:spcAft>
            </a:pPr>
            <a:endParaRPr lang="ar-SA" smtClean="0">
              <a:solidFill>
                <a:srgbClr val="000000"/>
              </a:solidFill>
            </a:endParaRPr>
          </a:p>
        </p:txBody>
      </p:sp>
      <p:sp>
        <p:nvSpPr>
          <p:cNvPr id="229378" name="Rectangle 2"/>
          <p:cNvSpPr>
            <a:spLocks noGrp="1" noChangeArrowheads="1"/>
          </p:cNvSpPr>
          <p:nvPr>
            <p:ph type="title"/>
          </p:nvPr>
        </p:nvSpPr>
        <p:spPr>
          <a:xfrm>
            <a:off x="539750" y="304800"/>
            <a:ext cx="8172450" cy="1431925"/>
          </a:xfrm>
        </p:spPr>
        <p:txBody>
          <a:bodyPr/>
          <a:lstStyle/>
          <a:p>
            <a:pPr rtl="0" eaLnBrk="1" hangingPunct="1"/>
            <a:r>
              <a:rPr lang="en-US" sz="3400" b="1" smtClean="0">
                <a:solidFill>
                  <a:schemeClr val="bg2"/>
                </a:solidFill>
              </a:rPr>
              <a:t>a. Co-transport (Symport)</a:t>
            </a:r>
          </a:p>
        </p:txBody>
      </p:sp>
      <p:sp>
        <p:nvSpPr>
          <p:cNvPr id="229379" name="Rectangle 3"/>
          <p:cNvSpPr>
            <a:spLocks noGrp="1" noChangeArrowheads="1"/>
          </p:cNvSpPr>
          <p:nvPr>
            <p:ph type="body" idx="1"/>
          </p:nvPr>
        </p:nvSpPr>
        <p:spPr>
          <a:xfrm>
            <a:off x="504825" y="1844675"/>
            <a:ext cx="8243888" cy="4687888"/>
          </a:xfrm>
        </p:spPr>
        <p:txBody>
          <a:bodyPr/>
          <a:lstStyle/>
          <a:p>
            <a:pPr marL="609600" indent="-609600" algn="l" rtl="0" eaLnBrk="1" hangingPunct="1"/>
            <a:r>
              <a:rPr lang="en-US" sz="2800" smtClean="0"/>
              <a:t>All solutes move in the same direction </a:t>
            </a:r>
            <a:r>
              <a:rPr lang="en-US" sz="2800" smtClean="0">
                <a:sym typeface="Symbol" pitchFamily="18" charset="2"/>
              </a:rPr>
              <a:t></a:t>
            </a:r>
            <a:r>
              <a:rPr lang="en-US" sz="2800" smtClean="0"/>
              <a:t> </a:t>
            </a:r>
            <a:r>
              <a:rPr lang="en-US" sz="2800" smtClean="0">
                <a:latin typeface="Arial" pitchFamily="34" charset="0"/>
              </a:rPr>
              <a:t>“</a:t>
            </a:r>
            <a:r>
              <a:rPr lang="en-US" sz="2800" smtClean="0"/>
              <a:t>to the inside of the cell</a:t>
            </a:r>
            <a:r>
              <a:rPr lang="en-US" sz="2800" smtClean="0">
                <a:latin typeface="Arial" pitchFamily="34" charset="0"/>
              </a:rPr>
              <a:t>”</a:t>
            </a:r>
            <a:endParaRPr lang="en-US" sz="2800" smtClean="0"/>
          </a:p>
          <a:p>
            <a:pPr marL="609600" indent="-609600" algn="l" rtl="0" eaLnBrk="1" hangingPunct="1">
              <a:buFont typeface="Wingdings" pitchFamily="2" charset="2"/>
              <a:buNone/>
            </a:pPr>
            <a:endParaRPr lang="en-US" sz="1400" smtClean="0">
              <a:sym typeface="Symbol" pitchFamily="18" charset="2"/>
            </a:endParaRPr>
          </a:p>
          <a:p>
            <a:pPr marL="609600" indent="-609600" algn="l" rtl="0" eaLnBrk="1" hangingPunct="1"/>
            <a:r>
              <a:rPr lang="en-US" sz="2800" smtClean="0">
                <a:sym typeface="Symbol" pitchFamily="18" charset="2"/>
              </a:rPr>
              <a:t>e.g.</a:t>
            </a:r>
          </a:p>
          <a:p>
            <a:pPr marL="609600" indent="-609600" algn="l" rtl="0" eaLnBrk="1" hangingPunct="1">
              <a:buFont typeface="Wingdings" pitchFamily="2" charset="2"/>
              <a:buNone/>
            </a:pPr>
            <a:r>
              <a:rPr lang="en-US" sz="2800" smtClean="0">
                <a:sym typeface="Symbol" pitchFamily="18" charset="2"/>
              </a:rPr>
              <a:t>        - </a:t>
            </a:r>
            <a:r>
              <a:rPr lang="en-US" sz="2800" smtClean="0"/>
              <a:t>Na</a:t>
            </a:r>
            <a:r>
              <a:rPr lang="en-US" sz="2800" b="1" baseline="30000" smtClean="0"/>
              <a:t>+</a:t>
            </a:r>
            <a:r>
              <a:rPr lang="en-US" sz="2800" smtClean="0">
                <a:latin typeface="Arial" pitchFamily="34" charset="0"/>
                <a:sym typeface="Symbol" pitchFamily="18" charset="2"/>
              </a:rPr>
              <a:t>–</a:t>
            </a:r>
            <a:r>
              <a:rPr lang="en-US" sz="2800" smtClean="0">
                <a:sym typeface="Symbol" pitchFamily="18" charset="2"/>
              </a:rPr>
              <a:t> glucose Co transport</a:t>
            </a:r>
          </a:p>
          <a:p>
            <a:pPr marL="609600" indent="-609600" algn="l" rtl="0" eaLnBrk="1" hangingPunct="1">
              <a:buFont typeface="Wingdings" pitchFamily="2" charset="2"/>
              <a:buNone/>
            </a:pPr>
            <a:r>
              <a:rPr lang="en-US" sz="2800" smtClean="0">
                <a:sym typeface="Symbol" pitchFamily="18" charset="2"/>
              </a:rPr>
              <a:t>        - </a:t>
            </a:r>
            <a:r>
              <a:rPr lang="en-US" sz="2800" smtClean="0"/>
              <a:t>Na</a:t>
            </a:r>
            <a:r>
              <a:rPr lang="en-US" sz="2800" b="1" baseline="30000" smtClean="0"/>
              <a:t>+</a:t>
            </a:r>
            <a:r>
              <a:rPr lang="en-US" sz="2800" smtClean="0">
                <a:latin typeface="Arial" pitchFamily="34" charset="0"/>
                <a:sym typeface="Symbol" pitchFamily="18" charset="2"/>
              </a:rPr>
              <a:t>–</a:t>
            </a:r>
            <a:r>
              <a:rPr lang="en-US" sz="2800" smtClean="0">
                <a:sym typeface="Symbol" pitchFamily="18" charset="2"/>
              </a:rPr>
              <a:t> amino acid Co transport</a:t>
            </a:r>
          </a:p>
          <a:p>
            <a:pPr marL="609600" indent="-609600" algn="l" rtl="0" eaLnBrk="1" hangingPunct="1"/>
            <a:r>
              <a:rPr lang="en-US" sz="2800" smtClean="0">
                <a:sym typeface="Symbol" pitchFamily="18" charset="2"/>
              </a:rPr>
              <a:t> In the intestinal tract, &amp; kidney</a:t>
            </a:r>
            <a:r>
              <a:rPr lang="en-US" sz="2800" smtClean="0">
                <a:latin typeface="Arial" pitchFamily="34" charset="0"/>
                <a:sym typeface="Symbol" pitchFamily="18" charset="2"/>
              </a:rPr>
              <a:t>’</a:t>
            </a:r>
            <a:r>
              <a:rPr lang="en-US" sz="2800" smtClean="0">
                <a:sym typeface="Symbol" pitchFamily="18" charset="2"/>
              </a:rPr>
              <a:t>s brush borders.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9378"/>
                                        </p:tgtEl>
                                        <p:attrNameLst>
                                          <p:attrName>style.visibility</p:attrName>
                                        </p:attrNameLst>
                                      </p:cBhvr>
                                      <p:to>
                                        <p:strVal val="visible"/>
                                      </p:to>
                                    </p:set>
                                    <p:animEffect transition="in" filter="fade">
                                      <p:cBhvr>
                                        <p:cTn id="7" dur="500"/>
                                        <p:tgtEl>
                                          <p:spTgt spid="22937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9379">
                                            <p:txEl>
                                              <p:pRg st="0" end="0"/>
                                            </p:txEl>
                                          </p:spTgt>
                                        </p:tgtEl>
                                        <p:attrNameLst>
                                          <p:attrName>style.visibility</p:attrName>
                                        </p:attrNameLst>
                                      </p:cBhvr>
                                      <p:to>
                                        <p:strVal val="visible"/>
                                      </p:to>
                                    </p:set>
                                    <p:animEffect transition="in" filter="fade">
                                      <p:cBhvr>
                                        <p:cTn id="11" dur="1000"/>
                                        <p:tgtEl>
                                          <p:spTgt spid="229379">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29379">
                                            <p:txEl>
                                              <p:pRg st="2" end="2"/>
                                            </p:txEl>
                                          </p:spTgt>
                                        </p:tgtEl>
                                        <p:attrNameLst>
                                          <p:attrName>style.visibility</p:attrName>
                                        </p:attrNameLst>
                                      </p:cBhvr>
                                      <p:to>
                                        <p:strVal val="visible"/>
                                      </p:to>
                                    </p:set>
                                    <p:animEffect transition="in" filter="fade">
                                      <p:cBhvr>
                                        <p:cTn id="15" dur="1000"/>
                                        <p:tgtEl>
                                          <p:spTgt spid="229379">
                                            <p:txEl>
                                              <p:pRg st="2" end="2"/>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229379">
                                            <p:txEl>
                                              <p:pRg st="3" end="3"/>
                                            </p:txEl>
                                          </p:spTgt>
                                        </p:tgtEl>
                                        <p:attrNameLst>
                                          <p:attrName>style.visibility</p:attrName>
                                        </p:attrNameLst>
                                      </p:cBhvr>
                                      <p:to>
                                        <p:strVal val="visible"/>
                                      </p:to>
                                    </p:set>
                                    <p:animEffect transition="in" filter="fade">
                                      <p:cBhvr>
                                        <p:cTn id="19" dur="1000"/>
                                        <p:tgtEl>
                                          <p:spTgt spid="229379">
                                            <p:txEl>
                                              <p:pRg st="3" end="3"/>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229379">
                                            <p:txEl>
                                              <p:pRg st="4" end="4"/>
                                            </p:txEl>
                                          </p:spTgt>
                                        </p:tgtEl>
                                        <p:attrNameLst>
                                          <p:attrName>style.visibility</p:attrName>
                                        </p:attrNameLst>
                                      </p:cBhvr>
                                      <p:to>
                                        <p:strVal val="visible"/>
                                      </p:to>
                                    </p:set>
                                    <p:animEffect transition="in" filter="fade">
                                      <p:cBhvr>
                                        <p:cTn id="23" dur="1000"/>
                                        <p:tgtEl>
                                          <p:spTgt spid="229379">
                                            <p:txEl>
                                              <p:pRg st="4" end="4"/>
                                            </p:txEl>
                                          </p:spTgt>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229379">
                                            <p:txEl>
                                              <p:pRg st="5" end="5"/>
                                            </p:txEl>
                                          </p:spTgt>
                                        </p:tgtEl>
                                        <p:attrNameLst>
                                          <p:attrName>style.visibility</p:attrName>
                                        </p:attrNameLst>
                                      </p:cBhvr>
                                      <p:to>
                                        <p:strVal val="visible"/>
                                      </p:to>
                                    </p:set>
                                    <p:animEffect transition="in" filter="fade">
                                      <p:cBhvr>
                                        <p:cTn id="27" dur="1000"/>
                                        <p:tgtEl>
                                          <p:spTgt spid="22937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9380"/>
                                        </p:tgtEl>
                                        <p:attrNameLst>
                                          <p:attrName>style.visibility</p:attrName>
                                        </p:attrNameLst>
                                      </p:cBhvr>
                                      <p:to>
                                        <p:strVal val="visible"/>
                                      </p:to>
                                    </p:set>
                                    <p:animEffect transition="in" filter="fade">
                                      <p:cBhvr>
                                        <p:cTn id="32" dur="1000"/>
                                        <p:tgtEl>
                                          <p:spTgt spid="229380"/>
                                        </p:tgtEl>
                                      </p:cBhvr>
                                    </p:animEffect>
                                  </p:childTnLst>
                                </p:cTn>
                              </p:par>
                            </p:childTnLst>
                          </p:cTn>
                        </p:par>
                        <p:par>
                          <p:cTn id="33" fill="hold">
                            <p:stCondLst>
                              <p:cond delay="1000"/>
                            </p:stCondLst>
                            <p:childTnLst>
                              <p:par>
                                <p:cTn id="34" presetID="35" presetClass="emph" presetSubtype="0" fill="hold" grpId="1" nodeType="afterEffect">
                                  <p:stCondLst>
                                    <p:cond delay="0"/>
                                  </p:stCondLst>
                                  <p:childTnLst>
                                    <p:anim calcmode="discrete" valueType="str">
                                      <p:cBhvr>
                                        <p:cTn id="35" dur="1000" fill="hold"/>
                                        <p:tgtEl>
                                          <p:spTgt spid="22938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animBg="1"/>
      <p:bldP spid="229380" grpId="1" animBg="1"/>
      <p:bldP spid="22937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457200" y="698500"/>
            <a:ext cx="8229600" cy="1001713"/>
          </a:xfrm>
        </p:spPr>
        <p:txBody>
          <a:bodyPr/>
          <a:lstStyle/>
          <a:p>
            <a:pPr rtl="0" eaLnBrk="1" hangingPunct="1"/>
            <a:r>
              <a:rPr lang="en-US" sz="3200" b="1" smtClean="0">
                <a:solidFill>
                  <a:schemeClr val="bg2"/>
                </a:solidFill>
              </a:rPr>
              <a:t>Na</a:t>
            </a:r>
            <a:r>
              <a:rPr lang="en-US" sz="3200" b="1" baseline="30000" smtClean="0">
                <a:solidFill>
                  <a:schemeClr val="bg2"/>
                </a:solidFill>
              </a:rPr>
              <a:t>+</a:t>
            </a:r>
            <a:r>
              <a:rPr lang="en-US" sz="3200" b="1" smtClean="0">
                <a:solidFill>
                  <a:schemeClr val="bg2"/>
                </a:solidFill>
                <a:latin typeface="Arial" pitchFamily="34" charset="0"/>
                <a:sym typeface="Symbol" pitchFamily="18" charset="2"/>
              </a:rPr>
              <a:t>–</a:t>
            </a:r>
            <a:r>
              <a:rPr lang="en-US" sz="3200" b="1" smtClean="0">
                <a:solidFill>
                  <a:schemeClr val="bg2"/>
                </a:solidFill>
                <a:sym typeface="Symbol" pitchFamily="18" charset="2"/>
              </a:rPr>
              <a:t> glucose Co transport </a:t>
            </a:r>
            <a:endParaRPr lang="en-US" altLang="en-US" sz="2400" baseline="-25000" smtClean="0">
              <a:solidFill>
                <a:schemeClr val="tx1"/>
              </a:solidFill>
            </a:endParaRPr>
          </a:p>
        </p:txBody>
      </p:sp>
      <p:pic>
        <p:nvPicPr>
          <p:cNvPr id="239620" name="Picture 4" descr="06_18"/>
          <p:cNvPicPr>
            <a:picLocks noChangeAspect="1" noChangeArrowheads="1"/>
          </p:cNvPicPr>
          <p:nvPr/>
        </p:nvPicPr>
        <p:blipFill>
          <a:blip r:embed="rId2" cstate="print"/>
          <a:srcRect t="16667" b="16667"/>
          <a:stretch>
            <a:fillRect/>
          </a:stretch>
        </p:blipFill>
        <p:spPr bwMode="auto">
          <a:xfrm>
            <a:off x="395288" y="1800225"/>
            <a:ext cx="8353425" cy="4868863"/>
          </a:xfrm>
          <a:prstGeom prst="rect">
            <a:avLst/>
          </a:prstGeom>
          <a:noFill/>
          <a:ln w="9525">
            <a:noFill/>
            <a:miter lim="800000"/>
            <a:headEnd/>
            <a:tailEnd/>
          </a:ln>
        </p:spPr>
      </p:pic>
      <p:pic>
        <p:nvPicPr>
          <p:cNvPr id="239621" name="Picture 5" descr="01_04"/>
          <p:cNvPicPr>
            <a:picLocks noChangeAspect="1" noChangeArrowheads="1"/>
          </p:cNvPicPr>
          <p:nvPr/>
        </p:nvPicPr>
        <p:blipFill>
          <a:blip r:embed="rId3" cstate="print"/>
          <a:srcRect l="5455" b="93370"/>
          <a:stretch>
            <a:fillRect/>
          </a:stretch>
        </p:blipFill>
        <p:spPr bwMode="auto">
          <a:xfrm>
            <a:off x="2514600" y="1844675"/>
            <a:ext cx="3962400" cy="15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9618"/>
                                        </p:tgtEl>
                                        <p:attrNameLst>
                                          <p:attrName>style.visibility</p:attrName>
                                        </p:attrNameLst>
                                      </p:cBhvr>
                                      <p:to>
                                        <p:strVal val="visible"/>
                                      </p:to>
                                    </p:set>
                                    <p:animEffect transition="in" filter="fade">
                                      <p:cBhvr>
                                        <p:cTn id="7" dur="1000"/>
                                        <p:tgtEl>
                                          <p:spTgt spid="239618"/>
                                        </p:tgtEl>
                                      </p:cBhvr>
                                    </p:animEffect>
                                  </p:childTnLst>
                                </p:cTn>
                              </p:par>
                              <p:par>
                                <p:cTn id="8" presetID="10" presetClass="entr" presetSubtype="0" fill="hold" nodeType="withEffect">
                                  <p:stCondLst>
                                    <p:cond delay="0"/>
                                  </p:stCondLst>
                                  <p:childTnLst>
                                    <p:set>
                                      <p:cBhvr>
                                        <p:cTn id="9" dur="1" fill="hold">
                                          <p:stCondLst>
                                            <p:cond delay="0"/>
                                          </p:stCondLst>
                                        </p:cTn>
                                        <p:tgtEl>
                                          <p:spTgt spid="239620"/>
                                        </p:tgtEl>
                                        <p:attrNameLst>
                                          <p:attrName>style.visibility</p:attrName>
                                        </p:attrNameLst>
                                      </p:cBhvr>
                                      <p:to>
                                        <p:strVal val="visible"/>
                                      </p:to>
                                    </p:set>
                                    <p:animEffect transition="in" filter="fade">
                                      <p:cBhvr>
                                        <p:cTn id="10" dur="1000"/>
                                        <p:tgtEl>
                                          <p:spTgt spid="239620"/>
                                        </p:tgtEl>
                                      </p:cBhvr>
                                    </p:animEffect>
                                  </p:childTnLst>
                                </p:cTn>
                              </p:par>
                              <p:par>
                                <p:cTn id="11" presetID="10" presetClass="entr" presetSubtype="0" fill="hold" nodeType="withEffect">
                                  <p:stCondLst>
                                    <p:cond delay="0"/>
                                  </p:stCondLst>
                                  <p:childTnLst>
                                    <p:set>
                                      <p:cBhvr>
                                        <p:cTn id="12" dur="1" fill="hold">
                                          <p:stCondLst>
                                            <p:cond delay="0"/>
                                          </p:stCondLst>
                                        </p:cTn>
                                        <p:tgtEl>
                                          <p:spTgt spid="239621"/>
                                        </p:tgtEl>
                                        <p:attrNameLst>
                                          <p:attrName>style.visibility</p:attrName>
                                        </p:attrNameLst>
                                      </p:cBhvr>
                                      <p:to>
                                        <p:strVal val="visible"/>
                                      </p:to>
                                    </p:set>
                                    <p:animEffect transition="in" filter="fade">
                                      <p:cBhvr>
                                        <p:cTn id="13" dur="1000"/>
                                        <p:tgtEl>
                                          <p:spTgt spid="239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539750" y="304800"/>
            <a:ext cx="8172450" cy="1431925"/>
          </a:xfrm>
        </p:spPr>
        <p:txBody>
          <a:bodyPr/>
          <a:lstStyle/>
          <a:p>
            <a:pPr rtl="0" eaLnBrk="1" hangingPunct="1"/>
            <a:r>
              <a:rPr lang="en-US" sz="3400" b="1" smtClean="0">
                <a:solidFill>
                  <a:schemeClr val="bg2"/>
                </a:solidFill>
              </a:rPr>
              <a:t>b. Counter transport (Antiport)</a:t>
            </a:r>
          </a:p>
        </p:txBody>
      </p:sp>
      <p:sp>
        <p:nvSpPr>
          <p:cNvPr id="231427" name="Rectangle 3"/>
          <p:cNvSpPr>
            <a:spLocks noGrp="1" noChangeArrowheads="1"/>
          </p:cNvSpPr>
          <p:nvPr>
            <p:ph type="body" idx="1"/>
          </p:nvPr>
        </p:nvSpPr>
        <p:spPr>
          <a:xfrm>
            <a:off x="755650" y="1909763"/>
            <a:ext cx="8243888" cy="4687887"/>
          </a:xfrm>
        </p:spPr>
        <p:txBody>
          <a:bodyPr/>
          <a:lstStyle/>
          <a:p>
            <a:pPr marL="609600" indent="-609600" algn="l" rtl="0" eaLnBrk="1" hangingPunct="1"/>
            <a:r>
              <a:rPr lang="en-US" sz="2800" dirty="0" smtClean="0"/>
              <a:t>Na</a:t>
            </a:r>
            <a:r>
              <a:rPr lang="en-US" sz="2800" b="1" baseline="30000" dirty="0" smtClean="0"/>
              <a:t>+</a:t>
            </a:r>
            <a:r>
              <a:rPr lang="en-US" sz="2800" dirty="0" smtClean="0"/>
              <a:t> is moving to the interior causing other substance to move out.</a:t>
            </a:r>
          </a:p>
          <a:p>
            <a:pPr marL="609600" indent="-609600" algn="l" rtl="0" eaLnBrk="1" hangingPunct="1">
              <a:buFont typeface="Wingdings" pitchFamily="2" charset="2"/>
              <a:buNone/>
            </a:pPr>
            <a:endParaRPr lang="en-US" sz="1400" dirty="0" smtClean="0">
              <a:sym typeface="Symbol" pitchFamily="18" charset="2"/>
            </a:endParaRPr>
          </a:p>
          <a:p>
            <a:pPr marL="609600" indent="-609600" algn="l" rtl="0" eaLnBrk="1" hangingPunct="1"/>
            <a:r>
              <a:rPr lang="en-US" sz="2600" dirty="0" smtClean="0">
                <a:sym typeface="Symbol" pitchFamily="18" charset="2"/>
              </a:rPr>
              <a:t>e.g.</a:t>
            </a:r>
          </a:p>
          <a:p>
            <a:pPr marL="609600" indent="-609600" algn="l" rtl="0" eaLnBrk="1" hangingPunct="1">
              <a:buFont typeface="Wingdings" pitchFamily="2" charset="2"/>
              <a:buNone/>
            </a:pPr>
            <a:r>
              <a:rPr lang="en-US" sz="2600" dirty="0" smtClean="0">
                <a:sym typeface="Symbol" pitchFamily="18" charset="2"/>
              </a:rPr>
              <a:t>      - Ca</a:t>
            </a:r>
            <a:r>
              <a:rPr lang="en-US" sz="2600" b="1" baseline="30000" dirty="0" smtClean="0">
                <a:sym typeface="Symbol" pitchFamily="18" charset="2"/>
              </a:rPr>
              <a:t>2+</a:t>
            </a:r>
            <a:r>
              <a:rPr lang="en-US" sz="2600" dirty="0" smtClean="0">
                <a:latin typeface="Arial" pitchFamily="34" charset="0"/>
                <a:sym typeface="Symbol" pitchFamily="18" charset="2"/>
              </a:rPr>
              <a:t>–</a:t>
            </a:r>
            <a:r>
              <a:rPr lang="en-US" sz="2600" dirty="0" smtClean="0">
                <a:sym typeface="Symbol" pitchFamily="18" charset="2"/>
              </a:rPr>
              <a:t> Na</a:t>
            </a:r>
            <a:r>
              <a:rPr lang="en-US" sz="2600" b="1" baseline="30000" dirty="0" smtClean="0">
                <a:sym typeface="Symbol" pitchFamily="18" charset="2"/>
              </a:rPr>
              <a:t>+</a:t>
            </a:r>
            <a:r>
              <a:rPr lang="en-US" sz="2600" dirty="0" smtClean="0">
                <a:sym typeface="Symbol" pitchFamily="18" charset="2"/>
              </a:rPr>
              <a:t> exchange </a:t>
            </a:r>
          </a:p>
          <a:p>
            <a:pPr marL="609600" indent="-609600" algn="l" rtl="0" eaLnBrk="1" hangingPunct="1">
              <a:buFont typeface="Wingdings" pitchFamily="2" charset="2"/>
              <a:buNone/>
            </a:pPr>
            <a:r>
              <a:rPr lang="en-US" sz="2600" dirty="0" smtClean="0">
                <a:sym typeface="Symbol" pitchFamily="18" charset="2"/>
              </a:rPr>
              <a:t>        </a:t>
            </a:r>
            <a:r>
              <a:rPr lang="en-US" sz="2600" dirty="0" smtClean="0">
                <a:latin typeface="Arial" pitchFamily="34" charset="0"/>
                <a:sym typeface="Symbol" pitchFamily="18" charset="2"/>
              </a:rPr>
              <a:t>…</a:t>
            </a:r>
            <a:r>
              <a:rPr lang="en-US" sz="2600" dirty="0" smtClean="0">
                <a:sym typeface="Symbol" pitchFamily="18" charset="2"/>
              </a:rPr>
              <a:t> (present in many cell membranes)</a:t>
            </a:r>
          </a:p>
          <a:p>
            <a:pPr marL="609600" indent="-609600" algn="l" rtl="0" eaLnBrk="1" hangingPunct="1">
              <a:buFont typeface="Wingdings" pitchFamily="2" charset="2"/>
              <a:buNone/>
            </a:pPr>
            <a:r>
              <a:rPr lang="en-US" sz="2600" dirty="0" smtClean="0">
                <a:sym typeface="Symbol" pitchFamily="18" charset="2"/>
              </a:rPr>
              <a:t>      - Na</a:t>
            </a:r>
            <a:r>
              <a:rPr lang="en-US" sz="2600" b="1" baseline="30000" dirty="0" smtClean="0">
                <a:sym typeface="Symbol" pitchFamily="18" charset="2"/>
              </a:rPr>
              <a:t>+</a:t>
            </a:r>
            <a:r>
              <a:rPr lang="en-US" sz="2600" dirty="0" smtClean="0">
                <a:latin typeface="Arial" pitchFamily="34" charset="0"/>
                <a:sym typeface="Symbol" pitchFamily="18" charset="2"/>
              </a:rPr>
              <a:t>–</a:t>
            </a:r>
            <a:r>
              <a:rPr lang="en-US" sz="2600" dirty="0" smtClean="0">
                <a:sym typeface="Symbol" pitchFamily="18" charset="2"/>
              </a:rPr>
              <a:t> H</a:t>
            </a:r>
            <a:r>
              <a:rPr lang="en-US" sz="2600" b="1" baseline="30000" dirty="0" smtClean="0">
                <a:sym typeface="Symbol" pitchFamily="18" charset="2"/>
              </a:rPr>
              <a:t>+</a:t>
            </a:r>
            <a:r>
              <a:rPr lang="en-US" sz="2600" dirty="0" smtClean="0">
                <a:sym typeface="Symbol" pitchFamily="18" charset="2"/>
              </a:rPr>
              <a:t> exchange in the kidney</a:t>
            </a:r>
          </a:p>
          <a:p>
            <a:pPr marL="609600" indent="-609600" algn="l" rtl="0" eaLnBrk="1" hangingPunct="1">
              <a:buFont typeface="Wingdings" pitchFamily="2" charset="2"/>
              <a:buNone/>
            </a:pPr>
            <a:r>
              <a:rPr lang="en-US" sz="2600" dirty="0" smtClean="0">
                <a:sym typeface="Symbol" pitchFamily="18" charset="2"/>
              </a:rPr>
              <a:t>      - </a:t>
            </a:r>
            <a:r>
              <a:rPr lang="en-US" sz="2600" dirty="0" err="1" smtClean="0">
                <a:sym typeface="Symbol" pitchFamily="18" charset="2"/>
              </a:rPr>
              <a:t>Cl</a:t>
            </a:r>
            <a:r>
              <a:rPr lang="en-US" sz="2600" b="1" baseline="30000" dirty="0" smtClean="0">
                <a:sym typeface="Symbol" pitchFamily="18" charset="2"/>
              </a:rPr>
              <a:t>-</a:t>
            </a:r>
            <a:r>
              <a:rPr lang="en-US" sz="2600" dirty="0" smtClean="0">
                <a:latin typeface="Arial" pitchFamily="34" charset="0"/>
                <a:sym typeface="Symbol" pitchFamily="18" charset="2"/>
              </a:rPr>
              <a:t>–</a:t>
            </a:r>
            <a:r>
              <a:rPr lang="en-US" sz="2600" dirty="0" smtClean="0">
                <a:sym typeface="Symbol" pitchFamily="18" charset="2"/>
              </a:rPr>
              <a:t> HCO</a:t>
            </a:r>
            <a:r>
              <a:rPr lang="en-US" sz="2600" b="1" baseline="-25000" dirty="0" smtClean="0">
                <a:sym typeface="Symbol" pitchFamily="18" charset="2"/>
              </a:rPr>
              <a:t>3</a:t>
            </a:r>
            <a:r>
              <a:rPr lang="en-US" sz="2600" b="1" baseline="30000" dirty="0" smtClean="0">
                <a:sym typeface="Symbol" pitchFamily="18" charset="2"/>
              </a:rPr>
              <a:t>-</a:t>
            </a:r>
            <a:r>
              <a:rPr lang="en-US" sz="2600" dirty="0" smtClean="0">
                <a:sym typeface="Symbol" pitchFamily="18" charset="2"/>
              </a:rPr>
              <a:t>  exchange across RBCs.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1426"/>
                                        </p:tgtEl>
                                        <p:attrNameLst>
                                          <p:attrName>style.visibility</p:attrName>
                                        </p:attrNameLst>
                                      </p:cBhvr>
                                      <p:to>
                                        <p:strVal val="visible"/>
                                      </p:to>
                                    </p:set>
                                    <p:animEffect transition="in" filter="fade">
                                      <p:cBhvr>
                                        <p:cTn id="7" dur="500"/>
                                        <p:tgtEl>
                                          <p:spTgt spid="2314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1427">
                                            <p:txEl>
                                              <p:pRg st="0" end="0"/>
                                            </p:txEl>
                                          </p:spTgt>
                                        </p:tgtEl>
                                        <p:attrNameLst>
                                          <p:attrName>style.visibility</p:attrName>
                                        </p:attrNameLst>
                                      </p:cBhvr>
                                      <p:to>
                                        <p:strVal val="visible"/>
                                      </p:to>
                                    </p:set>
                                    <p:animEffect transition="in" filter="fade">
                                      <p:cBhvr>
                                        <p:cTn id="11" dur="1000"/>
                                        <p:tgtEl>
                                          <p:spTgt spid="231427">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31427">
                                            <p:txEl>
                                              <p:pRg st="2" end="2"/>
                                            </p:txEl>
                                          </p:spTgt>
                                        </p:tgtEl>
                                        <p:attrNameLst>
                                          <p:attrName>style.visibility</p:attrName>
                                        </p:attrNameLst>
                                      </p:cBhvr>
                                      <p:to>
                                        <p:strVal val="visible"/>
                                      </p:to>
                                    </p:set>
                                    <p:animEffect transition="in" filter="fade">
                                      <p:cBhvr>
                                        <p:cTn id="15" dur="1000"/>
                                        <p:tgtEl>
                                          <p:spTgt spid="231427">
                                            <p:txEl>
                                              <p:pRg st="2" end="2"/>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231427">
                                            <p:txEl>
                                              <p:pRg st="3" end="3"/>
                                            </p:txEl>
                                          </p:spTgt>
                                        </p:tgtEl>
                                        <p:attrNameLst>
                                          <p:attrName>style.visibility</p:attrName>
                                        </p:attrNameLst>
                                      </p:cBhvr>
                                      <p:to>
                                        <p:strVal val="visible"/>
                                      </p:to>
                                    </p:set>
                                    <p:animEffect transition="in" filter="fade">
                                      <p:cBhvr>
                                        <p:cTn id="19" dur="1000"/>
                                        <p:tgtEl>
                                          <p:spTgt spid="231427">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31427">
                                            <p:txEl>
                                              <p:pRg st="4" end="4"/>
                                            </p:txEl>
                                          </p:spTgt>
                                        </p:tgtEl>
                                        <p:attrNameLst>
                                          <p:attrName>style.visibility</p:attrName>
                                        </p:attrNameLst>
                                      </p:cBhvr>
                                      <p:to>
                                        <p:strVal val="visible"/>
                                      </p:to>
                                    </p:set>
                                    <p:animEffect transition="in" filter="fade">
                                      <p:cBhvr>
                                        <p:cTn id="22" dur="1000"/>
                                        <p:tgtEl>
                                          <p:spTgt spid="231427">
                                            <p:txEl>
                                              <p:pRg st="4" end="4"/>
                                            </p:txEl>
                                          </p:spTgt>
                                        </p:tgtEl>
                                      </p:cBhvr>
                                    </p:animEffect>
                                  </p:childTnLst>
                                </p:cTn>
                              </p:par>
                            </p:childTnLst>
                          </p:cTn>
                        </p:par>
                        <p:par>
                          <p:cTn id="23" fill="hold">
                            <p:stCondLst>
                              <p:cond delay="3500"/>
                            </p:stCondLst>
                            <p:childTnLst>
                              <p:par>
                                <p:cTn id="24" presetID="10" presetClass="entr" presetSubtype="0" fill="hold" nodeType="afterEffect">
                                  <p:stCondLst>
                                    <p:cond delay="0"/>
                                  </p:stCondLst>
                                  <p:childTnLst>
                                    <p:set>
                                      <p:cBhvr>
                                        <p:cTn id="25" dur="1" fill="hold">
                                          <p:stCondLst>
                                            <p:cond delay="0"/>
                                          </p:stCondLst>
                                        </p:cTn>
                                        <p:tgtEl>
                                          <p:spTgt spid="231427">
                                            <p:txEl>
                                              <p:pRg st="5" end="5"/>
                                            </p:txEl>
                                          </p:spTgt>
                                        </p:tgtEl>
                                        <p:attrNameLst>
                                          <p:attrName>style.visibility</p:attrName>
                                        </p:attrNameLst>
                                      </p:cBhvr>
                                      <p:to>
                                        <p:strVal val="visible"/>
                                      </p:to>
                                    </p:set>
                                    <p:animEffect transition="in" filter="fade">
                                      <p:cBhvr>
                                        <p:cTn id="26" dur="2000"/>
                                        <p:tgtEl>
                                          <p:spTgt spid="231427">
                                            <p:txEl>
                                              <p:pRg st="5" end="5"/>
                                            </p:txEl>
                                          </p:spTgt>
                                        </p:tgtEl>
                                      </p:cBhvr>
                                    </p:animEffect>
                                  </p:childTnLst>
                                </p:cTn>
                              </p:par>
                            </p:childTnLst>
                          </p:cTn>
                        </p:par>
                        <p:par>
                          <p:cTn id="27" fill="hold">
                            <p:stCondLst>
                              <p:cond delay="5500"/>
                            </p:stCondLst>
                            <p:childTnLst>
                              <p:par>
                                <p:cTn id="28" presetID="10" presetClass="entr" presetSubtype="0" fill="hold" nodeType="afterEffect">
                                  <p:stCondLst>
                                    <p:cond delay="0"/>
                                  </p:stCondLst>
                                  <p:childTnLst>
                                    <p:set>
                                      <p:cBhvr>
                                        <p:cTn id="29" dur="1" fill="hold">
                                          <p:stCondLst>
                                            <p:cond delay="0"/>
                                          </p:stCondLst>
                                        </p:cTn>
                                        <p:tgtEl>
                                          <p:spTgt spid="231427">
                                            <p:txEl>
                                              <p:pRg st="6" end="6"/>
                                            </p:txEl>
                                          </p:spTgt>
                                        </p:tgtEl>
                                        <p:attrNameLst>
                                          <p:attrName>style.visibility</p:attrName>
                                        </p:attrNameLst>
                                      </p:cBhvr>
                                      <p:to>
                                        <p:strVal val="visible"/>
                                      </p:to>
                                    </p:set>
                                    <p:animEffect transition="in" filter="fade">
                                      <p:cBhvr>
                                        <p:cTn id="30" dur="2000"/>
                                        <p:tgtEl>
                                          <p:spTgt spid="2314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43" name="Picture 7" descr="33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4743"/>
                                        </p:tgtEl>
                                        <p:attrNameLst>
                                          <p:attrName>style.visibility</p:attrName>
                                        </p:attrNameLst>
                                      </p:cBhvr>
                                      <p:to>
                                        <p:strVal val="visible"/>
                                      </p:to>
                                    </p:set>
                                    <p:animEffect transition="in" filter="fade">
                                      <p:cBhvr>
                                        <p:cTn id="7" dur="500"/>
                                        <p:tgtEl>
                                          <p:spTgt spid="244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cells .tif"/>
          <p:cNvPicPr>
            <a:picLocks noChangeAspect="1"/>
          </p:cNvPicPr>
          <p:nvPr/>
        </p:nvPicPr>
        <p:blipFill>
          <a:blip r:embed="rId2" cstate="print"/>
          <a:stretch>
            <a:fillRect/>
          </a:stretch>
        </p:blipFill>
        <p:spPr>
          <a:xfrm>
            <a:off x="4463480" y="3501008"/>
            <a:ext cx="4680520" cy="3654275"/>
          </a:xfrm>
          <a:prstGeom prst="rect">
            <a:avLst/>
          </a:prstGeom>
        </p:spPr>
      </p:pic>
      <p:sp>
        <p:nvSpPr>
          <p:cNvPr id="4" name="Rectangle 2"/>
          <p:cNvSpPr>
            <a:spLocks noGrp="1" noChangeArrowheads="1"/>
          </p:cNvSpPr>
          <p:nvPr>
            <p:ph type="title"/>
          </p:nvPr>
        </p:nvSpPr>
        <p:spPr>
          <a:xfrm>
            <a:off x="457200" y="533400"/>
            <a:ext cx="8229600" cy="1143000"/>
          </a:xfrm>
        </p:spPr>
        <p:txBody>
          <a:bodyPr/>
          <a:lstStyle/>
          <a:p>
            <a:pPr rtl="0" eaLnBrk="1" hangingPunct="1"/>
            <a:r>
              <a:rPr lang="en-US" altLang="en-US" sz="3600" b="1" dirty="0" smtClean="0">
                <a:solidFill>
                  <a:srgbClr val="FF0000"/>
                </a:solidFill>
              </a:rPr>
              <a:t>Plasma (Cell) Membrane </a:t>
            </a:r>
            <a:endParaRPr lang="en-US" altLang="en-US" sz="2400" baseline="-25000" dirty="0" smtClean="0">
              <a:solidFill>
                <a:srgbClr val="FF0000"/>
              </a:solidFill>
            </a:endParaRPr>
          </a:p>
        </p:txBody>
      </p:sp>
      <p:sp>
        <p:nvSpPr>
          <p:cNvPr id="5" name="Rectangle 3"/>
          <p:cNvSpPr txBox="1">
            <a:spLocks noChangeArrowheads="1"/>
          </p:cNvSpPr>
          <p:nvPr/>
        </p:nvSpPr>
        <p:spPr>
          <a:xfrm>
            <a:off x="0" y="1700808"/>
            <a:ext cx="8077200" cy="478313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2800" b="0" i="0" u="none" strike="noStrike" kern="1200" cap="none" spc="0" normalizeH="0" baseline="0" noProof="0" dirty="0" smtClean="0">
                <a:ln>
                  <a:noFill/>
                </a:ln>
                <a:solidFill>
                  <a:schemeClr val="tx1"/>
                </a:solidFill>
                <a:effectLst/>
                <a:uLnTx/>
                <a:uFillTx/>
                <a:latin typeface="+mn-lt"/>
                <a:ea typeface="+mn-ea"/>
                <a:cs typeface="+mn-cs"/>
              </a:rPr>
              <a:t>Composed of:</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folHlink"/>
              </a:buClr>
              <a:buSzTx/>
              <a:buFont typeface="Arial" pitchFamily="34" charset="0"/>
              <a:buChar char="–"/>
              <a:tabLst/>
              <a:defRPr/>
            </a:pPr>
            <a:r>
              <a:rPr kumimoji="0" lang="en-US" altLang="en-US" sz="2600" b="0" i="0" u="none" strike="noStrike" kern="1200" cap="none" spc="0" normalizeH="0" baseline="0" noProof="0" dirty="0" smtClean="0">
                <a:ln>
                  <a:noFill/>
                </a:ln>
                <a:solidFill>
                  <a:schemeClr val="tx1"/>
                </a:solidFill>
                <a:effectLst/>
                <a:uLnTx/>
                <a:uFillTx/>
                <a:latin typeface="+mn-lt"/>
                <a:ea typeface="+mn-ea"/>
                <a:cs typeface="+mn-cs"/>
              </a:rPr>
              <a:t>Double layer of phospholipids (hydrophobic/ hydrophilic parts).</a:t>
            </a:r>
          </a:p>
          <a:p>
            <a:pPr marL="742950" marR="0" lvl="1" indent="-285750" algn="l" defTabSz="914400" rtl="0" eaLnBrk="1" fontAlgn="auto" latinLnBrk="0" hangingPunct="1">
              <a:lnSpc>
                <a:spcPct val="100000"/>
              </a:lnSpc>
              <a:spcBef>
                <a:spcPct val="20000"/>
              </a:spcBef>
              <a:spcAft>
                <a:spcPts val="0"/>
              </a:spcAft>
              <a:buClr>
                <a:schemeClr val="folHlink"/>
              </a:buClr>
              <a:buSzTx/>
              <a:buFont typeface="Wingdings" pitchFamily="2" charset="2"/>
              <a:buNone/>
              <a:tabLst/>
              <a:defRPr/>
            </a:pPr>
            <a:endParaRPr kumimoji="0" lang="en-US" altLang="en-US" sz="1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folHlink"/>
              </a:buClr>
              <a:buSzTx/>
              <a:buFont typeface="Arial" pitchFamily="34" charset="0"/>
              <a:buChar char="–"/>
              <a:tabLst/>
              <a:defRPr/>
            </a:pPr>
            <a:r>
              <a:rPr kumimoji="0" lang="en-US" altLang="en-US" sz="2600" b="0" i="0" u="none" strike="noStrike" kern="1200" cap="none" spc="0" normalizeH="0" baseline="0" noProof="0" dirty="0" smtClean="0">
                <a:ln>
                  <a:noFill/>
                </a:ln>
                <a:solidFill>
                  <a:schemeClr val="tx1"/>
                </a:solidFill>
                <a:effectLst/>
                <a:uLnTx/>
                <a:uFillTx/>
                <a:latin typeface="+mn-lt"/>
                <a:ea typeface="+mn-ea"/>
                <a:cs typeface="+mn-cs"/>
              </a:rPr>
              <a:t>Proteins span, or partially span the membrane.</a:t>
            </a:r>
          </a:p>
          <a:p>
            <a:pPr marL="742950" marR="0" lvl="1" indent="-285750" algn="l" defTabSz="914400" rtl="0" eaLnBrk="1" fontAlgn="auto" latinLnBrk="0" hangingPunct="1">
              <a:lnSpc>
                <a:spcPct val="100000"/>
              </a:lnSpc>
              <a:spcBef>
                <a:spcPct val="20000"/>
              </a:spcBef>
              <a:spcAft>
                <a:spcPts val="0"/>
              </a:spcAft>
              <a:buClr>
                <a:schemeClr val="folHlink"/>
              </a:buClr>
              <a:buSzTx/>
              <a:buFont typeface="Wingdings" pitchFamily="2" charset="2"/>
              <a:buNone/>
              <a:tabLst/>
              <a:defRPr/>
            </a:pPr>
            <a:endParaRPr kumimoji="0" lang="en-US" altLang="en-US" sz="1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folHlink"/>
              </a:buClr>
              <a:buSzTx/>
              <a:buFont typeface="Arial" pitchFamily="34" charset="0"/>
              <a:buChar char="–"/>
              <a:tabLst/>
              <a:defRPr/>
            </a:pPr>
            <a:r>
              <a:rPr kumimoji="0" lang="en-US" altLang="en-US" sz="2600" b="0" i="0" u="none" strike="noStrike" kern="1200" cap="none" spc="0" normalizeH="0" baseline="0" noProof="0" dirty="0" smtClean="0">
                <a:ln>
                  <a:noFill/>
                </a:ln>
                <a:solidFill>
                  <a:schemeClr val="tx1"/>
                </a:solidFill>
                <a:effectLst/>
                <a:uLnTx/>
                <a:uFillTx/>
                <a:latin typeface="+mn-lt"/>
                <a:ea typeface="+mn-ea"/>
                <a:cs typeface="+mn-cs"/>
              </a:rPr>
              <a:t>Negatively charged carbohydrates attach to the outer surface.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10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membrane cellulaire.tif"/>
          <p:cNvPicPr>
            <a:picLocks noChangeAspect="1"/>
          </p:cNvPicPr>
          <p:nvPr/>
        </p:nvPicPr>
        <p:blipFill>
          <a:blip r:embed="rId2" cstate="print"/>
          <a:stretch>
            <a:fillRect/>
          </a:stretch>
        </p:blipFill>
        <p:spPr>
          <a:xfrm>
            <a:off x="-396552" y="-891480"/>
            <a:ext cx="10332640" cy="77494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55576" y="980728"/>
            <a:ext cx="8763000" cy="535531"/>
          </a:xfrm>
        </p:spPr>
        <p:txBody>
          <a:bodyPr>
            <a:normAutofit fontScale="90000"/>
          </a:bodyPr>
          <a:lstStyle/>
          <a:p>
            <a:pPr eaLnBrk="1" hangingPunct="1"/>
            <a:r>
              <a:rPr lang="en-US" b="1" dirty="0" smtClean="0">
                <a:solidFill>
                  <a:srgbClr val="C00000"/>
                </a:solidFill>
              </a:rPr>
              <a:t>Cell Membrane </a:t>
            </a:r>
            <a:endParaRPr lang="en-GB" b="1" dirty="0" smtClean="0">
              <a:solidFill>
                <a:srgbClr val="C00000"/>
              </a:solidFill>
            </a:endParaRPr>
          </a:p>
        </p:txBody>
      </p:sp>
      <p:sp>
        <p:nvSpPr>
          <p:cNvPr id="5" name="Rectangle 3"/>
          <p:cNvSpPr txBox="1">
            <a:spLocks noChangeArrowheads="1"/>
          </p:cNvSpPr>
          <p:nvPr/>
        </p:nvSpPr>
        <p:spPr>
          <a:xfrm>
            <a:off x="304800" y="2343150"/>
            <a:ext cx="8686800" cy="2781300"/>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It covers the cell.</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It is a fluid and not solid.</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It is 10 nanometer thick.</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It is also referred to as the plasma membrane .</a:t>
            </a: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533400"/>
            <a:ext cx="8229600" cy="1143000"/>
          </a:xfrm>
          <a:prstGeom prst="rect">
            <a:avLst/>
          </a:prstGeo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smtClean="0">
                <a:ln>
                  <a:noFill/>
                </a:ln>
                <a:solidFill>
                  <a:srgbClr val="660000"/>
                </a:solidFill>
                <a:effectLst/>
                <a:uLnTx/>
                <a:uFillTx/>
              </a:rPr>
              <a:t>General composition of cell membrane</a:t>
            </a:r>
            <a:r>
              <a:rPr kumimoji="0" lang="en-US" sz="3200" b="0" i="0" u="none" strike="noStrike" kern="0" cap="none" spc="0" normalizeH="0" baseline="0" noProof="0" smtClean="0">
                <a:ln>
                  <a:noFill/>
                </a:ln>
                <a:solidFill>
                  <a:sysClr val="windowText" lastClr="000000"/>
                </a:solidFill>
                <a:effectLst/>
                <a:uLnTx/>
                <a:uFillTx/>
              </a:rPr>
              <a:t> </a:t>
            </a:r>
            <a:endParaRPr kumimoji="0" lang="en-US" sz="2400" b="0" i="0" u="none" strike="noStrike" kern="0" cap="none" spc="0" normalizeH="0" baseline="-25000" noProof="0" smtClean="0">
              <a:ln>
                <a:noFill/>
              </a:ln>
              <a:solidFill>
                <a:sysClr val="windowText" lastClr="000000"/>
              </a:solidFill>
              <a:effectLst/>
              <a:uLnTx/>
              <a:uFillTx/>
            </a:endParaRPr>
          </a:p>
        </p:txBody>
      </p:sp>
      <p:sp>
        <p:nvSpPr>
          <p:cNvPr id="8" name="Rectangle 3"/>
          <p:cNvSpPr txBox="1">
            <a:spLocks noChangeArrowheads="1"/>
          </p:cNvSpPr>
          <p:nvPr/>
        </p:nvSpPr>
        <p:spPr bwMode="auto">
          <a:xfrm>
            <a:off x="1066800" y="1981200"/>
            <a:ext cx="7826375" cy="4471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rgbClr val="660000"/>
              </a:buClr>
              <a:buSzPct val="70000"/>
              <a:buFont typeface="Wingdings" pitchFamily="2" charset="2"/>
              <a:buChar char="o"/>
              <a:tabLst/>
              <a:defRPr/>
            </a:pPr>
            <a:r>
              <a:rPr kumimoji="0" lang="en-US" sz="2800" b="0" i="0" u="none" strike="noStrike" kern="0" cap="none" spc="0" normalizeH="0" baseline="0" noProof="0" smtClean="0">
                <a:ln>
                  <a:noFill/>
                </a:ln>
                <a:solidFill>
                  <a:srgbClr val="000000"/>
                </a:solidFill>
                <a:effectLst/>
                <a:uLnTx/>
                <a:uFillTx/>
                <a:latin typeface="Times New Roman"/>
                <a:ea typeface="+mn-ea"/>
                <a:cs typeface="Tahoma" pitchFamily="34" charset="0"/>
              </a:rPr>
              <a:t>Proteins </a:t>
            </a:r>
            <a:r>
              <a:rPr kumimoji="0" lang="en-US" sz="2800" b="0" i="0" u="none" strike="noStrike" kern="0" cap="none" spc="0" normalizeH="0" baseline="0" noProof="0" smtClean="0">
                <a:ln>
                  <a:noFill/>
                </a:ln>
                <a:solidFill>
                  <a:srgbClr val="000000"/>
                </a:solidFill>
                <a:effectLst/>
                <a:uLnTx/>
                <a:uFillTx/>
                <a:latin typeface="Tahoma" pitchFamily="34" charset="0"/>
                <a:ea typeface="+mn-ea"/>
                <a:cs typeface="Tahoma" pitchFamily="34" charset="0"/>
              </a:rPr>
              <a:t>……………………</a:t>
            </a:r>
            <a:r>
              <a:rPr kumimoji="0" lang="en-US" sz="2800" b="0" i="0" u="none" strike="noStrike" kern="0" cap="none" spc="0" normalizeH="0" baseline="0" noProof="0" smtClean="0">
                <a:ln>
                  <a:noFill/>
                </a:ln>
                <a:solidFill>
                  <a:srgbClr val="000000"/>
                </a:solidFill>
                <a:effectLst/>
                <a:uLnTx/>
                <a:uFillTx/>
                <a:latin typeface="Times New Roman"/>
                <a:ea typeface="+mn-ea"/>
                <a:cs typeface="Tahoma" pitchFamily="34" charset="0"/>
              </a:rPr>
              <a:t>. 55%</a:t>
            </a:r>
          </a:p>
          <a:p>
            <a:pPr marL="469900" marR="0" lvl="0" indent="-469900" algn="l" defTabSz="914400" rtl="0" eaLnBrk="1" fontAlgn="base" latinLnBrk="0" hangingPunct="1">
              <a:lnSpc>
                <a:spcPct val="100000"/>
              </a:lnSpc>
              <a:spcBef>
                <a:spcPct val="20000"/>
              </a:spcBef>
              <a:spcAft>
                <a:spcPct val="0"/>
              </a:spcAft>
              <a:buClr>
                <a:srgbClr val="660000"/>
              </a:buClr>
              <a:buSzPct val="70000"/>
              <a:buFont typeface="Wingdings" pitchFamily="2" charset="2"/>
              <a:buChar char="o"/>
              <a:tabLst/>
              <a:defRPr/>
            </a:pPr>
            <a:r>
              <a:rPr kumimoji="0" lang="en-US" sz="2800" b="0" i="0" u="none" strike="noStrike" kern="0" cap="none" spc="0" normalizeH="0" baseline="0" noProof="0" smtClean="0">
                <a:ln>
                  <a:noFill/>
                </a:ln>
                <a:solidFill>
                  <a:srgbClr val="000000"/>
                </a:solidFill>
                <a:effectLst/>
                <a:uLnTx/>
                <a:uFillTx/>
                <a:latin typeface="Times New Roman"/>
                <a:ea typeface="+mn-ea"/>
                <a:cs typeface="Tahoma" pitchFamily="34" charset="0"/>
              </a:rPr>
              <a:t>Lipids </a:t>
            </a:r>
            <a:r>
              <a:rPr kumimoji="0" lang="en-US" sz="2800" b="0" i="0" u="none" strike="noStrike" kern="0" cap="none" spc="0" normalizeH="0" baseline="0" noProof="0" smtClean="0">
                <a:ln>
                  <a:noFill/>
                </a:ln>
                <a:solidFill>
                  <a:srgbClr val="000000"/>
                </a:solidFill>
                <a:effectLst/>
                <a:uLnTx/>
                <a:uFillTx/>
                <a:latin typeface="Tahoma" pitchFamily="34" charset="0"/>
                <a:ea typeface="+mn-ea"/>
                <a:cs typeface="Tahoma" pitchFamily="34" charset="0"/>
              </a:rPr>
              <a:t>………………………</a:t>
            </a:r>
            <a:r>
              <a:rPr kumimoji="0" lang="en-US" sz="2800" b="0" i="0" u="none" strike="noStrike" kern="0" cap="none" spc="0" normalizeH="0" baseline="0" noProof="0" smtClean="0">
                <a:ln>
                  <a:noFill/>
                </a:ln>
                <a:solidFill>
                  <a:srgbClr val="000000"/>
                </a:solidFill>
                <a:effectLst/>
                <a:uLnTx/>
                <a:uFillTx/>
                <a:latin typeface="Times New Roman"/>
                <a:ea typeface="+mn-ea"/>
                <a:cs typeface="Tahoma" pitchFamily="34" charset="0"/>
              </a:rPr>
              <a:t>.. 41%</a:t>
            </a:r>
          </a:p>
          <a:p>
            <a:pPr marL="469900" marR="0" lvl="0" indent="-469900" algn="l" defTabSz="914400" rtl="0" eaLnBrk="1" fontAlgn="base" latinLnBrk="0" hangingPunct="1">
              <a:lnSpc>
                <a:spcPct val="100000"/>
              </a:lnSpc>
              <a:spcBef>
                <a:spcPct val="20000"/>
              </a:spcBef>
              <a:spcAft>
                <a:spcPct val="0"/>
              </a:spcAft>
              <a:buClr>
                <a:srgbClr val="660000"/>
              </a:buClr>
              <a:buSzPct val="70000"/>
              <a:buFont typeface="Wingdings" pitchFamily="2" charset="2"/>
              <a:buNone/>
              <a:tabLst/>
              <a:defRPr/>
            </a:pPr>
            <a:r>
              <a:rPr kumimoji="0" lang="en-US" sz="2800" b="0" i="0" u="none" strike="noStrike" kern="0" cap="none" spc="0" normalizeH="0" baseline="0" noProof="0" smtClean="0">
                <a:ln>
                  <a:noFill/>
                </a:ln>
                <a:solidFill>
                  <a:srgbClr val="000000"/>
                </a:solidFill>
                <a:effectLst/>
                <a:uLnTx/>
                <a:uFillTx/>
                <a:latin typeface="Times New Roman"/>
                <a:ea typeface="+mn-ea"/>
                <a:cs typeface="Tahoma" pitchFamily="34" charset="0"/>
              </a:rPr>
              <a:t>      </a:t>
            </a:r>
            <a:r>
              <a:rPr kumimoji="0" lang="en-US" sz="2400" b="0" i="0" u="none" strike="noStrike" kern="0" cap="none" spc="0" normalizeH="0" baseline="0" noProof="0" smtClean="0">
                <a:ln>
                  <a:noFill/>
                </a:ln>
                <a:solidFill>
                  <a:srgbClr val="000000"/>
                </a:solidFill>
                <a:effectLst/>
                <a:uLnTx/>
                <a:uFillTx/>
                <a:latin typeface="Times New Roman"/>
                <a:ea typeface="+mn-ea"/>
                <a:cs typeface="Tahoma" pitchFamily="34" charset="0"/>
              </a:rPr>
              <a:t>-</a:t>
            </a:r>
            <a:r>
              <a:rPr kumimoji="0" lang="en-US" sz="2800" b="0" i="0" u="none" strike="noStrike" kern="0" cap="none" spc="0" normalizeH="0" baseline="0" noProof="0" smtClean="0">
                <a:ln>
                  <a:noFill/>
                </a:ln>
                <a:solidFill>
                  <a:srgbClr val="000000"/>
                </a:solidFill>
                <a:effectLst/>
                <a:uLnTx/>
                <a:uFillTx/>
                <a:latin typeface="Times New Roman"/>
                <a:ea typeface="+mn-ea"/>
                <a:cs typeface="Tahoma" pitchFamily="34" charset="0"/>
              </a:rPr>
              <a:t>  </a:t>
            </a:r>
            <a:r>
              <a:rPr kumimoji="0" lang="en-US" sz="2400" b="0" i="0" u="none" strike="noStrike" kern="0" cap="none" spc="0" normalizeH="0" baseline="0" noProof="0" smtClean="0">
                <a:ln>
                  <a:noFill/>
                </a:ln>
                <a:solidFill>
                  <a:srgbClr val="000000"/>
                </a:solidFill>
                <a:effectLst/>
                <a:uLnTx/>
                <a:uFillTx/>
                <a:latin typeface="Times New Roman"/>
                <a:ea typeface="+mn-ea"/>
                <a:cs typeface="Tahoma" pitchFamily="34" charset="0"/>
              </a:rPr>
              <a:t>Phospholipids </a:t>
            </a:r>
            <a:r>
              <a:rPr kumimoji="0" lang="en-US" sz="2400" b="0" i="0" u="none" strike="noStrike" kern="0" cap="none" spc="0" normalizeH="0" baseline="0" noProof="0" smtClean="0">
                <a:ln>
                  <a:noFill/>
                </a:ln>
                <a:solidFill>
                  <a:srgbClr val="000000"/>
                </a:solidFill>
                <a:effectLst/>
                <a:uLnTx/>
                <a:uFillTx/>
                <a:latin typeface="Tahoma" pitchFamily="34" charset="0"/>
                <a:ea typeface="+mn-ea"/>
                <a:cs typeface="Tahoma" pitchFamily="34" charset="0"/>
              </a:rPr>
              <a:t>…</a:t>
            </a:r>
            <a:r>
              <a:rPr kumimoji="0" lang="en-US" sz="2400" b="0" i="0" u="none" strike="noStrike" kern="0" cap="none" spc="0" normalizeH="0" baseline="0" noProof="0" smtClean="0">
                <a:ln>
                  <a:noFill/>
                </a:ln>
                <a:solidFill>
                  <a:srgbClr val="000000"/>
                </a:solidFill>
                <a:effectLst/>
                <a:uLnTx/>
                <a:uFillTx/>
                <a:latin typeface="Times New Roman"/>
                <a:ea typeface="+mn-ea"/>
                <a:cs typeface="Tahoma" pitchFamily="34" charset="0"/>
              </a:rPr>
              <a:t> 25%</a:t>
            </a:r>
          </a:p>
          <a:p>
            <a:pPr marL="469900" marR="0" lvl="0" indent="-469900" algn="l" defTabSz="914400" rtl="0" eaLnBrk="1" fontAlgn="base" latinLnBrk="0" hangingPunct="1">
              <a:lnSpc>
                <a:spcPct val="100000"/>
              </a:lnSpc>
              <a:spcBef>
                <a:spcPct val="20000"/>
              </a:spcBef>
              <a:spcAft>
                <a:spcPct val="0"/>
              </a:spcAft>
              <a:buClr>
                <a:srgbClr val="660000"/>
              </a:buClr>
              <a:buSzPct val="70000"/>
              <a:buFont typeface="Wingdings" pitchFamily="2" charset="2"/>
              <a:buNone/>
              <a:tabLst/>
              <a:defRPr/>
            </a:pPr>
            <a:r>
              <a:rPr kumimoji="0" lang="en-US" sz="2800" b="0" i="0" u="none" strike="noStrike" kern="0" cap="none" spc="0" normalizeH="0" baseline="0" noProof="0" smtClean="0">
                <a:ln>
                  <a:noFill/>
                </a:ln>
                <a:solidFill>
                  <a:srgbClr val="000000"/>
                </a:solidFill>
                <a:effectLst/>
                <a:uLnTx/>
                <a:uFillTx/>
                <a:latin typeface="Times New Roman"/>
                <a:ea typeface="+mn-ea"/>
                <a:cs typeface="Tahoma" pitchFamily="34" charset="0"/>
              </a:rPr>
              <a:t>      </a:t>
            </a:r>
            <a:r>
              <a:rPr kumimoji="0" lang="en-US" sz="2400" b="0" i="0" u="none" strike="noStrike" kern="0" cap="none" spc="0" normalizeH="0" baseline="0" noProof="0" smtClean="0">
                <a:ln>
                  <a:noFill/>
                </a:ln>
                <a:solidFill>
                  <a:srgbClr val="000000"/>
                </a:solidFill>
                <a:effectLst/>
                <a:uLnTx/>
                <a:uFillTx/>
                <a:latin typeface="Times New Roman"/>
                <a:ea typeface="+mn-ea"/>
                <a:cs typeface="Tahoma" pitchFamily="34" charset="0"/>
              </a:rPr>
              <a:t>-</a:t>
            </a:r>
            <a:r>
              <a:rPr kumimoji="0" lang="en-US" sz="2800" b="0" i="0" u="none" strike="noStrike" kern="0" cap="none" spc="0" normalizeH="0" baseline="0" noProof="0" smtClean="0">
                <a:ln>
                  <a:noFill/>
                </a:ln>
                <a:solidFill>
                  <a:srgbClr val="000000"/>
                </a:solidFill>
                <a:effectLst/>
                <a:uLnTx/>
                <a:uFillTx/>
                <a:latin typeface="Times New Roman"/>
                <a:ea typeface="+mn-ea"/>
                <a:cs typeface="Tahoma" pitchFamily="34" charset="0"/>
              </a:rPr>
              <a:t>  </a:t>
            </a:r>
            <a:r>
              <a:rPr kumimoji="0" lang="en-US" sz="2400" b="0" i="0" u="none" strike="noStrike" kern="0" cap="none" spc="0" normalizeH="0" baseline="0" noProof="0" smtClean="0">
                <a:ln>
                  <a:noFill/>
                </a:ln>
                <a:solidFill>
                  <a:srgbClr val="000000"/>
                </a:solidFill>
                <a:effectLst/>
                <a:uLnTx/>
                <a:uFillTx/>
                <a:latin typeface="Times New Roman"/>
                <a:ea typeface="+mn-ea"/>
                <a:cs typeface="Tahoma" pitchFamily="34" charset="0"/>
              </a:rPr>
              <a:t>Cholesterol </a:t>
            </a:r>
            <a:r>
              <a:rPr kumimoji="0" lang="en-US" sz="2400" b="0" i="0" u="none" strike="noStrike" kern="0" cap="none" spc="0" normalizeH="0" baseline="0" noProof="0" smtClean="0">
                <a:ln>
                  <a:noFill/>
                </a:ln>
                <a:solidFill>
                  <a:srgbClr val="000000"/>
                </a:solidFill>
                <a:effectLst/>
                <a:uLnTx/>
                <a:uFillTx/>
                <a:latin typeface="Tahoma" pitchFamily="34" charset="0"/>
                <a:ea typeface="+mn-ea"/>
                <a:cs typeface="Tahoma" pitchFamily="34" charset="0"/>
              </a:rPr>
              <a:t>……</a:t>
            </a:r>
            <a:r>
              <a:rPr kumimoji="0" lang="en-US" sz="2400" b="0" i="0" u="none" strike="noStrike" kern="0" cap="none" spc="0" normalizeH="0" baseline="0" noProof="0" smtClean="0">
                <a:ln>
                  <a:noFill/>
                </a:ln>
                <a:solidFill>
                  <a:srgbClr val="000000"/>
                </a:solidFill>
                <a:effectLst/>
                <a:uLnTx/>
                <a:uFillTx/>
                <a:latin typeface="Times New Roman"/>
                <a:ea typeface="+mn-ea"/>
                <a:cs typeface="Tahoma" pitchFamily="34" charset="0"/>
              </a:rPr>
              <a:t>. 12%</a:t>
            </a:r>
            <a:r>
              <a:rPr kumimoji="0" lang="en-US" sz="2800" b="0" i="0" u="none" strike="noStrike" kern="0" cap="none" spc="0" normalizeH="0" baseline="0" noProof="0" smtClean="0">
                <a:ln>
                  <a:noFill/>
                </a:ln>
                <a:solidFill>
                  <a:srgbClr val="000000"/>
                </a:solidFill>
                <a:effectLst/>
                <a:uLnTx/>
                <a:uFillTx/>
                <a:latin typeface="Times New Roman"/>
                <a:ea typeface="+mn-ea"/>
                <a:cs typeface="Tahoma" pitchFamily="34" charset="0"/>
              </a:rPr>
              <a:t>      </a:t>
            </a:r>
            <a:r>
              <a:rPr kumimoji="0" lang="en-US" sz="2400" b="0" i="0" u="none" strike="noStrike" kern="0" cap="none" spc="0" normalizeH="0" baseline="0" noProof="0" smtClean="0">
                <a:ln>
                  <a:noFill/>
                </a:ln>
                <a:solidFill>
                  <a:srgbClr val="000000"/>
                </a:solidFill>
                <a:effectLst/>
                <a:uLnTx/>
                <a:uFillTx/>
                <a:latin typeface="Times New Roman"/>
                <a:ea typeface="+mn-ea"/>
                <a:cs typeface="Tahoma" pitchFamily="34" charset="0"/>
              </a:rPr>
              <a:t>Lipids</a:t>
            </a:r>
          </a:p>
          <a:p>
            <a:pPr marL="469900" marR="0" lvl="0" indent="-469900" algn="l" defTabSz="914400" rtl="0" eaLnBrk="1" fontAlgn="base" latinLnBrk="0" hangingPunct="1">
              <a:lnSpc>
                <a:spcPct val="100000"/>
              </a:lnSpc>
              <a:spcBef>
                <a:spcPct val="20000"/>
              </a:spcBef>
              <a:spcAft>
                <a:spcPct val="0"/>
              </a:spcAft>
              <a:buClr>
                <a:srgbClr val="660000"/>
              </a:buClr>
              <a:buSzPct val="70000"/>
              <a:buFont typeface="Wingdings" pitchFamily="2" charset="2"/>
              <a:buNone/>
              <a:tabLst/>
              <a:defRPr/>
            </a:pPr>
            <a:r>
              <a:rPr kumimoji="0" lang="en-US" sz="2800" b="0" i="0" u="none" strike="noStrike" kern="0" cap="none" spc="0" normalizeH="0" baseline="0" noProof="0" smtClean="0">
                <a:ln>
                  <a:noFill/>
                </a:ln>
                <a:solidFill>
                  <a:srgbClr val="000000"/>
                </a:solidFill>
                <a:effectLst/>
                <a:uLnTx/>
                <a:uFillTx/>
                <a:latin typeface="Times New Roman"/>
                <a:ea typeface="+mn-ea"/>
                <a:cs typeface="Tahoma" pitchFamily="34" charset="0"/>
              </a:rPr>
              <a:t>      </a:t>
            </a:r>
            <a:r>
              <a:rPr kumimoji="0" lang="en-US" sz="2400" b="0" i="0" u="none" strike="noStrike" kern="0" cap="none" spc="0" normalizeH="0" baseline="0" noProof="0" smtClean="0">
                <a:ln>
                  <a:noFill/>
                </a:ln>
                <a:solidFill>
                  <a:srgbClr val="000000"/>
                </a:solidFill>
                <a:effectLst/>
                <a:uLnTx/>
                <a:uFillTx/>
                <a:latin typeface="Times New Roman"/>
                <a:ea typeface="+mn-ea"/>
                <a:cs typeface="Tahoma" pitchFamily="34" charset="0"/>
              </a:rPr>
              <a:t>-</a:t>
            </a:r>
            <a:r>
              <a:rPr kumimoji="0" lang="en-US" sz="2800" b="0" i="0" u="none" strike="noStrike" kern="0" cap="none" spc="0" normalizeH="0" baseline="0" noProof="0" smtClean="0">
                <a:ln>
                  <a:noFill/>
                </a:ln>
                <a:solidFill>
                  <a:srgbClr val="000000"/>
                </a:solidFill>
                <a:effectLst/>
                <a:uLnTx/>
                <a:uFillTx/>
                <a:latin typeface="Times New Roman"/>
                <a:ea typeface="+mn-ea"/>
                <a:cs typeface="Tahoma" pitchFamily="34" charset="0"/>
              </a:rPr>
              <a:t>  </a:t>
            </a:r>
            <a:r>
              <a:rPr kumimoji="0" lang="en-US" sz="2400" b="0" i="0" u="none" strike="noStrike" kern="0" cap="none" spc="0" normalizeH="0" baseline="0" noProof="0" smtClean="0">
                <a:ln>
                  <a:noFill/>
                </a:ln>
                <a:solidFill>
                  <a:srgbClr val="000000"/>
                </a:solidFill>
                <a:effectLst/>
                <a:uLnTx/>
                <a:uFillTx/>
                <a:latin typeface="Times New Roman"/>
                <a:ea typeface="+mn-ea"/>
                <a:cs typeface="Tahoma" pitchFamily="34" charset="0"/>
              </a:rPr>
              <a:t>Glycolipids </a:t>
            </a:r>
            <a:r>
              <a:rPr kumimoji="0" lang="en-US" sz="2400" b="0" i="0" u="none" strike="noStrike" kern="0" cap="none" spc="0" normalizeH="0" baseline="0" noProof="0" smtClean="0">
                <a:ln>
                  <a:noFill/>
                </a:ln>
                <a:solidFill>
                  <a:srgbClr val="000000"/>
                </a:solidFill>
                <a:effectLst/>
                <a:uLnTx/>
                <a:uFillTx/>
                <a:latin typeface="Tahoma" pitchFamily="34" charset="0"/>
                <a:ea typeface="+mn-ea"/>
                <a:cs typeface="Tahoma" pitchFamily="34" charset="0"/>
              </a:rPr>
              <a:t>……</a:t>
            </a:r>
            <a:r>
              <a:rPr kumimoji="0" lang="en-US" sz="2400" b="0" i="0" u="none" strike="noStrike" kern="0" cap="none" spc="0" normalizeH="0" baseline="0" noProof="0" smtClean="0">
                <a:ln>
                  <a:noFill/>
                </a:ln>
                <a:solidFill>
                  <a:srgbClr val="000000"/>
                </a:solidFill>
                <a:effectLst/>
                <a:uLnTx/>
                <a:uFillTx/>
                <a:latin typeface="Times New Roman"/>
                <a:ea typeface="+mn-ea"/>
                <a:cs typeface="Tahoma" pitchFamily="34" charset="0"/>
              </a:rPr>
              <a:t>..  4%</a:t>
            </a:r>
          </a:p>
          <a:p>
            <a:pPr marL="469900" marR="0" lvl="0" indent="-469900" algn="l" defTabSz="914400" rtl="0" eaLnBrk="1" fontAlgn="base" latinLnBrk="0" hangingPunct="1">
              <a:lnSpc>
                <a:spcPct val="100000"/>
              </a:lnSpc>
              <a:spcBef>
                <a:spcPct val="20000"/>
              </a:spcBef>
              <a:spcAft>
                <a:spcPct val="0"/>
              </a:spcAft>
              <a:buClr>
                <a:srgbClr val="660000"/>
              </a:buClr>
              <a:buSzPct val="70000"/>
              <a:buFont typeface="Wingdings" pitchFamily="2" charset="2"/>
              <a:buChar char="o"/>
              <a:tabLst/>
              <a:defRPr/>
            </a:pPr>
            <a:r>
              <a:rPr kumimoji="0" lang="en-US" sz="2800" b="0" i="0" u="none" strike="noStrike" kern="0" cap="none" spc="0" normalizeH="0" baseline="0" noProof="0" smtClean="0">
                <a:ln>
                  <a:noFill/>
                </a:ln>
                <a:solidFill>
                  <a:srgbClr val="000000"/>
                </a:solidFill>
                <a:effectLst/>
                <a:uLnTx/>
                <a:uFillTx/>
                <a:latin typeface="Times New Roman"/>
                <a:ea typeface="+mn-ea"/>
                <a:cs typeface="Tahoma" pitchFamily="34" charset="0"/>
              </a:rPr>
              <a:t>Carbohydrates </a:t>
            </a:r>
            <a:r>
              <a:rPr kumimoji="0" lang="en-US" sz="2800" b="0" i="0" u="none" strike="noStrike" kern="0" cap="none" spc="0" normalizeH="0" baseline="0" noProof="0" smtClean="0">
                <a:ln>
                  <a:noFill/>
                </a:ln>
                <a:solidFill>
                  <a:srgbClr val="000000"/>
                </a:solidFill>
                <a:effectLst/>
                <a:uLnTx/>
                <a:uFillTx/>
                <a:latin typeface="Tahoma" pitchFamily="34" charset="0"/>
                <a:ea typeface="+mn-ea"/>
                <a:cs typeface="Tahoma" pitchFamily="34" charset="0"/>
              </a:rPr>
              <a:t>……………</a:t>
            </a:r>
            <a:r>
              <a:rPr kumimoji="0" lang="en-US" sz="2800" b="0" i="0" u="none" strike="noStrike" kern="0" cap="none" spc="0" normalizeH="0" baseline="0" noProof="0" smtClean="0">
                <a:ln>
                  <a:noFill/>
                </a:ln>
                <a:solidFill>
                  <a:srgbClr val="000000"/>
                </a:solidFill>
                <a:effectLst/>
                <a:uLnTx/>
                <a:uFillTx/>
                <a:latin typeface="Times New Roman"/>
                <a:ea typeface="+mn-ea"/>
                <a:cs typeface="Tahoma" pitchFamily="34" charset="0"/>
              </a:rPr>
              <a:t>  3%</a:t>
            </a:r>
            <a:endParaRPr kumimoji="0" lang="en-US" sz="2800" b="0" i="0" u="none" strike="noStrike" kern="0" cap="none" spc="0" normalizeH="0" baseline="0" noProof="0" dirty="0" smtClean="0">
              <a:ln>
                <a:noFill/>
              </a:ln>
              <a:solidFill>
                <a:srgbClr val="000000"/>
              </a:solidFill>
              <a:effectLst/>
              <a:uLnTx/>
              <a:uFillTx/>
              <a:latin typeface="Times New Roman"/>
              <a:ea typeface="+mn-ea"/>
              <a:cs typeface="Arial"/>
              <a:sym typeface="Symbol" pitchFamily="18" charset="2"/>
            </a:endParaRPr>
          </a:p>
        </p:txBody>
      </p:sp>
      <p:sp>
        <p:nvSpPr>
          <p:cNvPr id="9" name="AutoShape 4"/>
          <p:cNvSpPr>
            <a:spLocks/>
          </p:cNvSpPr>
          <p:nvPr/>
        </p:nvSpPr>
        <p:spPr bwMode="auto">
          <a:xfrm>
            <a:off x="4787900" y="3240088"/>
            <a:ext cx="152400" cy="1152525"/>
          </a:xfrm>
          <a:prstGeom prst="rightBrace">
            <a:avLst>
              <a:gd name="adj1" fmla="val 63021"/>
              <a:gd name="adj2" fmla="val 50000"/>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smtClean="0">
              <a:ln>
                <a:noFill/>
              </a:ln>
              <a:solidFill>
                <a:sysClr val="windowText" lastClr="000000"/>
              </a:solidFill>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1000"/>
                                        <p:tgtEl>
                                          <p:spTgt spid="8">
                                            <p:txEl>
                                              <p:pRg st="1" end="1"/>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1000"/>
                                        <p:tgtEl>
                                          <p:spTgt spid="8">
                                            <p:txEl>
                                              <p:pRg st="4" end="4"/>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par>
                          <p:cTn id="29" fill="hold">
                            <p:stCondLst>
                              <p:cond delay="3500"/>
                            </p:stCondLst>
                            <p:childTnLst>
                              <p:par>
                                <p:cTn id="30" presetID="10" presetClass="entr" presetSubtype="0" fill="hold"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95536" y="548680"/>
            <a:ext cx="8229600" cy="1200329"/>
          </a:xfrm>
        </p:spPr>
        <p:txBody>
          <a:bodyPr>
            <a:normAutofit fontScale="90000"/>
          </a:bodyPr>
          <a:lstStyle/>
          <a:p>
            <a:pPr eaLnBrk="1" hangingPunct="1"/>
            <a:r>
              <a:rPr lang="en-US" sz="4000" b="1" dirty="0" smtClean="0">
                <a:solidFill>
                  <a:srgbClr val="C00000"/>
                </a:solidFill>
              </a:rPr>
              <a:t>The Cell Membrane Phospholipids Consist Of :</a:t>
            </a:r>
            <a:endParaRPr lang="en-GB" sz="4000" b="1" dirty="0" smtClean="0">
              <a:solidFill>
                <a:srgbClr val="C00000"/>
              </a:solidFill>
            </a:endParaRPr>
          </a:p>
        </p:txBody>
      </p:sp>
      <p:sp>
        <p:nvSpPr>
          <p:cNvPr id="5" name="Rectangle 3"/>
          <p:cNvSpPr txBox="1">
            <a:spLocks noChangeArrowheads="1"/>
          </p:cNvSpPr>
          <p:nvPr/>
        </p:nvSpPr>
        <p:spPr>
          <a:xfrm>
            <a:off x="395536" y="2060848"/>
            <a:ext cx="4038600" cy="4525963"/>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Glycerol head (hydrophilic).</a:t>
            </a: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Two fatty acid ‘’tails’’ (hydrophobic).</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4" descr="phys1"/>
          <p:cNvPicPr>
            <a:picLocks noGrp="1" noChangeAspect="1" noChangeArrowheads="1"/>
          </p:cNvPicPr>
          <p:nvPr>
            <p:ph sz="half" idx="4294967295"/>
          </p:nvPr>
        </p:nvPicPr>
        <p:blipFill>
          <a:blip r:embed="rId2" cstate="print"/>
          <a:srcRect/>
          <a:stretch>
            <a:fillRect/>
          </a:stretch>
        </p:blipFill>
        <p:spPr>
          <a:xfrm>
            <a:off x="4427538" y="2492375"/>
            <a:ext cx="4537075" cy="38893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539750" y="304800"/>
            <a:ext cx="7993063" cy="1431925"/>
          </a:xfrm>
        </p:spPr>
        <p:txBody>
          <a:bodyPr/>
          <a:lstStyle/>
          <a:p>
            <a:pPr rtl="0" eaLnBrk="1" hangingPunct="1"/>
            <a:r>
              <a:rPr lang="en-US" sz="3600" b="1" smtClean="0">
                <a:solidFill>
                  <a:schemeClr val="bg2"/>
                </a:solidFill>
              </a:rPr>
              <a:t>Transport through the cell membrane</a:t>
            </a:r>
          </a:p>
        </p:txBody>
      </p:sp>
      <p:sp>
        <p:nvSpPr>
          <p:cNvPr id="172035" name="Rectangle 3"/>
          <p:cNvSpPr>
            <a:spLocks noGrp="1" noChangeArrowheads="1"/>
          </p:cNvSpPr>
          <p:nvPr>
            <p:ph type="body" idx="1"/>
          </p:nvPr>
        </p:nvSpPr>
        <p:spPr>
          <a:xfrm>
            <a:off x="611188" y="1916113"/>
            <a:ext cx="8208962" cy="4471987"/>
          </a:xfrm>
        </p:spPr>
        <p:txBody>
          <a:bodyPr/>
          <a:lstStyle/>
          <a:p>
            <a:pPr algn="l" rtl="0" eaLnBrk="1" hangingPunct="1"/>
            <a:r>
              <a:rPr lang="en-US" altLang="en-US" sz="2800" smtClean="0"/>
              <a:t>Cell membrane is selectively permeable to some molecules &amp; ions.</a:t>
            </a:r>
          </a:p>
          <a:p>
            <a:pPr lvl="1" algn="l" rtl="0" eaLnBrk="1" hangingPunct="1"/>
            <a:r>
              <a:rPr lang="en-US" altLang="en-US" sz="2400" smtClean="0"/>
              <a:t>Not permeable to proteins, nucleic acids, &amp; other molecules.</a:t>
            </a:r>
          </a:p>
          <a:p>
            <a:pPr lvl="1" algn="l" rtl="0" eaLnBrk="1" hangingPunct="1">
              <a:buFont typeface="Wingdings" pitchFamily="2" charset="2"/>
              <a:buNone/>
            </a:pPr>
            <a:endParaRPr lang="en-US" altLang="en-US" sz="800" smtClean="0"/>
          </a:p>
          <a:p>
            <a:pPr algn="l" rtl="0" eaLnBrk="1" hangingPunct="1"/>
            <a:r>
              <a:rPr lang="en-US" sz="2800" smtClean="0"/>
              <a:t>Lipid or fat-soluble substances, e.g. O</a:t>
            </a:r>
            <a:r>
              <a:rPr lang="en-US" sz="2800" b="1" baseline="-25000" smtClean="0"/>
              <a:t>2</a:t>
            </a:r>
            <a:r>
              <a:rPr lang="en-US" sz="2800" smtClean="0"/>
              <a:t>, CO</a:t>
            </a:r>
            <a:r>
              <a:rPr lang="en-US" sz="2800" b="1" baseline="-25000" smtClean="0"/>
              <a:t>2</a:t>
            </a:r>
            <a:r>
              <a:rPr lang="en-US" sz="2800" smtClean="0"/>
              <a:t>, OH; enter directly into cell membrane through the lipid bilayer.</a:t>
            </a:r>
          </a:p>
          <a:p>
            <a:pPr algn="l" rtl="0" eaLnBrk="1" hangingPunct="1">
              <a:buFont typeface="Wingdings" pitchFamily="2" charset="2"/>
              <a:buNone/>
            </a:pPr>
            <a:endParaRPr lang="en-US" sz="800" smtClean="0"/>
          </a:p>
          <a:p>
            <a:pPr algn="l" rtl="0" eaLnBrk="1" hangingPunct="1"/>
            <a:r>
              <a:rPr lang="en-US" sz="2800" smtClean="0"/>
              <a:t>Water-soluble substances, e.g. ions, glucose, water; enter through proteins of the cell membrane.</a:t>
            </a:r>
            <a:endParaRPr lang="en-US" alt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2034"/>
                                        </p:tgtEl>
                                        <p:attrNameLst>
                                          <p:attrName>style.visibility</p:attrName>
                                        </p:attrNameLst>
                                      </p:cBhvr>
                                      <p:to>
                                        <p:strVal val="visible"/>
                                      </p:to>
                                    </p:set>
                                    <p:animEffect transition="in" filter="fade">
                                      <p:cBhvr>
                                        <p:cTn id="7" dur="500"/>
                                        <p:tgtEl>
                                          <p:spTgt spid="17203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2035">
                                            <p:txEl>
                                              <p:pRg st="0" end="0"/>
                                            </p:txEl>
                                          </p:spTgt>
                                        </p:tgtEl>
                                        <p:attrNameLst>
                                          <p:attrName>style.visibility</p:attrName>
                                        </p:attrNameLst>
                                      </p:cBhvr>
                                      <p:to>
                                        <p:strVal val="visible"/>
                                      </p:to>
                                    </p:set>
                                    <p:animEffect transition="in" filter="fade">
                                      <p:cBhvr>
                                        <p:cTn id="11" dur="1000"/>
                                        <p:tgtEl>
                                          <p:spTgt spid="17203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2035">
                                            <p:txEl>
                                              <p:pRg st="1" end="1"/>
                                            </p:txEl>
                                          </p:spTgt>
                                        </p:tgtEl>
                                        <p:attrNameLst>
                                          <p:attrName>style.visibility</p:attrName>
                                        </p:attrNameLst>
                                      </p:cBhvr>
                                      <p:to>
                                        <p:strVal val="visible"/>
                                      </p:to>
                                    </p:set>
                                    <p:animEffect transition="in" filter="fade">
                                      <p:cBhvr>
                                        <p:cTn id="16" dur="1000"/>
                                        <p:tgtEl>
                                          <p:spTgt spid="172035">
                                            <p:txEl>
                                              <p:pRg st="1" end="1"/>
                                            </p:txEl>
                                          </p:spTgt>
                                        </p:tgtEl>
                                      </p:cBhvr>
                                    </p:animEffect>
                                    <p:anim calcmode="lin" valueType="num">
                                      <p:cBhvr>
                                        <p:cTn id="17" dur="1000" fill="hold"/>
                                        <p:tgtEl>
                                          <p:spTgt spid="172035">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1720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2035">
                                            <p:txEl>
                                              <p:pRg st="3" end="3"/>
                                            </p:txEl>
                                          </p:spTgt>
                                        </p:tgtEl>
                                        <p:attrNameLst>
                                          <p:attrName>style.visibility</p:attrName>
                                        </p:attrNameLst>
                                      </p:cBhvr>
                                      <p:to>
                                        <p:strVal val="visible"/>
                                      </p:to>
                                    </p:set>
                                    <p:animEffect transition="in" filter="fade">
                                      <p:cBhvr>
                                        <p:cTn id="23" dur="1000"/>
                                        <p:tgtEl>
                                          <p:spTgt spid="17203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2035">
                                            <p:txEl>
                                              <p:pRg st="5" end="5"/>
                                            </p:txEl>
                                          </p:spTgt>
                                        </p:tgtEl>
                                        <p:attrNameLst>
                                          <p:attrName>style.visibility</p:attrName>
                                        </p:attrNameLst>
                                      </p:cBhvr>
                                      <p:to>
                                        <p:strVal val="visible"/>
                                      </p:to>
                                    </p:set>
                                    <p:animEffect transition="in" filter="fade">
                                      <p:cBhvr>
                                        <p:cTn id="28" dur="1000"/>
                                        <p:tgtEl>
                                          <p:spTgt spid="172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2379</TotalTime>
  <Words>1732</Words>
  <Application>Microsoft Office PowerPoint</Application>
  <PresentationFormat>Affichage à l'écran (4:3)</PresentationFormat>
  <Paragraphs>261</Paragraphs>
  <Slides>36</Slides>
  <Notes>7</Notes>
  <HiddenSlides>0</HiddenSlides>
  <MMClips>0</MMClips>
  <ScaleCrop>false</ScaleCrop>
  <HeadingPairs>
    <vt:vector size="4" baseType="variant">
      <vt:variant>
        <vt:lpstr>Thème</vt:lpstr>
      </vt:variant>
      <vt:variant>
        <vt:i4>2</vt:i4>
      </vt:variant>
      <vt:variant>
        <vt:lpstr>Titres des diapositives</vt:lpstr>
      </vt:variant>
      <vt:variant>
        <vt:i4>36</vt:i4>
      </vt:variant>
    </vt:vector>
  </HeadingPairs>
  <TitlesOfParts>
    <vt:vector size="38" baseType="lpstr">
      <vt:lpstr>Thème Office</vt:lpstr>
      <vt:lpstr>Quadrant</vt:lpstr>
      <vt:lpstr>Diapositive 1</vt:lpstr>
      <vt:lpstr>General Cell structure:</vt:lpstr>
      <vt:lpstr>General Cell Structure &amp; Function</vt:lpstr>
      <vt:lpstr>Plasma (Cell) Membrane </vt:lpstr>
      <vt:lpstr>Diapositive 5</vt:lpstr>
      <vt:lpstr>Cell Membrane </vt:lpstr>
      <vt:lpstr>General composition of cell membrane </vt:lpstr>
      <vt:lpstr>The Cell Membrane Phospholipids Consist Of :</vt:lpstr>
      <vt:lpstr>Transport through the cell membrane</vt:lpstr>
      <vt:lpstr>Diapositive 10</vt:lpstr>
      <vt:lpstr>Diapositive 11</vt:lpstr>
      <vt:lpstr>Categories of transport through cell Membrane</vt:lpstr>
      <vt:lpstr>Types of membrane transport</vt:lpstr>
      <vt:lpstr>Types of membrane transport (continued)</vt:lpstr>
      <vt:lpstr>Diapositive 15</vt:lpstr>
      <vt:lpstr>a. Simple diffusion</vt:lpstr>
      <vt:lpstr>Diapositive 17</vt:lpstr>
      <vt:lpstr>a. Simple diffusion (continued)</vt:lpstr>
      <vt:lpstr>Rate of Diffusion</vt:lpstr>
      <vt:lpstr>b. Osmosis</vt:lpstr>
      <vt:lpstr>Diapositive 21</vt:lpstr>
      <vt:lpstr>c. Facilitated diffusion</vt:lpstr>
      <vt:lpstr>Facilitated Diffusion (continued)</vt:lpstr>
      <vt:lpstr>Diapositive 24</vt:lpstr>
      <vt:lpstr>2. Active transport:</vt:lpstr>
      <vt:lpstr>Types of active transport</vt:lpstr>
      <vt:lpstr>I. Primary Active Transport</vt:lpstr>
      <vt:lpstr>Primary active transport (continued)</vt:lpstr>
      <vt:lpstr>Sodium-Potassium pump (Na+/K+ pump):</vt:lpstr>
      <vt:lpstr>Na+/K+ Pump</vt:lpstr>
      <vt:lpstr>II. Secondary active transport:      (Coupled Transport)</vt:lpstr>
      <vt:lpstr>Secondary Active Transport (continued)</vt:lpstr>
      <vt:lpstr>a. Co-transport (Symport)</vt:lpstr>
      <vt:lpstr>Na+– glucose Co transport </vt:lpstr>
      <vt:lpstr>b. Counter transport (Antiport)</vt:lpstr>
      <vt:lpstr>Diapositive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dc:creator>
  <cp:lastModifiedBy>admin</cp:lastModifiedBy>
  <cp:revision>99</cp:revision>
  <dcterms:created xsi:type="dcterms:W3CDTF">2015-01-20T19:43:17Z</dcterms:created>
  <dcterms:modified xsi:type="dcterms:W3CDTF">2016-09-16T23:02:06Z</dcterms:modified>
</cp:coreProperties>
</file>