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41"/>
  </p:notesMasterIdLst>
  <p:sldIdLst>
    <p:sldId id="256" r:id="rId2"/>
    <p:sldId id="259" r:id="rId3"/>
    <p:sldId id="260" r:id="rId4"/>
    <p:sldId id="261" r:id="rId5"/>
    <p:sldId id="300" r:id="rId6"/>
    <p:sldId id="262" r:id="rId7"/>
    <p:sldId id="263" r:id="rId8"/>
    <p:sldId id="264" r:id="rId9"/>
    <p:sldId id="301" r:id="rId10"/>
    <p:sldId id="267" r:id="rId11"/>
    <p:sldId id="268" r:id="rId12"/>
    <p:sldId id="271" r:id="rId13"/>
    <p:sldId id="275" r:id="rId14"/>
    <p:sldId id="276" r:id="rId15"/>
    <p:sldId id="277" r:id="rId16"/>
    <p:sldId id="278" r:id="rId17"/>
    <p:sldId id="279" r:id="rId18"/>
    <p:sldId id="280" r:id="rId19"/>
    <p:sldId id="281" r:id="rId20"/>
    <p:sldId id="282" r:id="rId21"/>
    <p:sldId id="283" r:id="rId22"/>
    <p:sldId id="284" r:id="rId23"/>
    <p:sldId id="285" r:id="rId24"/>
    <p:sldId id="302"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759EF-8556-47E6-95C3-735B4831F7D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0EE7DAD-BD4D-4336-BC94-2A4DADE6FA89}">
      <dgm:prSet phldrT="[Text]"/>
      <dgm:spPr>
        <a:solidFill>
          <a:srgbClr val="002060"/>
        </a:solidFill>
      </dgm:spPr>
      <dgm:t>
        <a:bodyPr/>
        <a:lstStyle/>
        <a:p>
          <a:r>
            <a:rPr lang="en-US" dirty="0" smtClean="0"/>
            <a:t>Mitosis stages</a:t>
          </a:r>
          <a:endParaRPr lang="en-US" dirty="0"/>
        </a:p>
      </dgm:t>
    </dgm:pt>
    <dgm:pt modelId="{836843C1-1202-4FA1-A879-D2B64E85DF3A}" type="parTrans" cxnId="{E9B4AD0B-1DF6-4301-8394-370FBA604C0D}">
      <dgm:prSet/>
      <dgm:spPr/>
      <dgm:t>
        <a:bodyPr/>
        <a:lstStyle/>
        <a:p>
          <a:endParaRPr lang="en-US"/>
        </a:p>
      </dgm:t>
    </dgm:pt>
    <dgm:pt modelId="{7DD7BCEF-101C-47C6-97A7-478E7E5B5B70}" type="sibTrans" cxnId="{E9B4AD0B-1DF6-4301-8394-370FBA604C0D}">
      <dgm:prSet/>
      <dgm:spPr/>
      <dgm:t>
        <a:bodyPr/>
        <a:lstStyle/>
        <a:p>
          <a:endParaRPr lang="en-US"/>
        </a:p>
      </dgm:t>
    </dgm:pt>
    <dgm:pt modelId="{FCDE89CA-A784-4D25-BB5F-45E95314FF63}">
      <dgm:prSet phldrT="[Text]"/>
      <dgm:spPr/>
      <dgm:t>
        <a:bodyPr/>
        <a:lstStyle/>
        <a:p>
          <a:r>
            <a:rPr lang="en-US" dirty="0" smtClean="0"/>
            <a:t>Prophase</a:t>
          </a:r>
          <a:endParaRPr lang="en-US" dirty="0"/>
        </a:p>
      </dgm:t>
    </dgm:pt>
    <dgm:pt modelId="{D9944B21-FC5E-4606-879B-80C78239EAA2}" type="parTrans" cxnId="{097BAE89-F39B-482A-AA0F-5511642436FE}">
      <dgm:prSet/>
      <dgm:spPr/>
      <dgm:t>
        <a:bodyPr/>
        <a:lstStyle/>
        <a:p>
          <a:endParaRPr lang="en-US"/>
        </a:p>
      </dgm:t>
    </dgm:pt>
    <dgm:pt modelId="{D3062C9E-B9A4-4D0E-9116-AB7D9A4C169F}" type="sibTrans" cxnId="{097BAE89-F39B-482A-AA0F-5511642436FE}">
      <dgm:prSet/>
      <dgm:spPr/>
      <dgm:t>
        <a:bodyPr/>
        <a:lstStyle/>
        <a:p>
          <a:endParaRPr lang="en-US"/>
        </a:p>
      </dgm:t>
    </dgm:pt>
    <dgm:pt modelId="{6F415855-0A33-4D8C-81CD-A3BCDA9A259A}">
      <dgm:prSet phldrT="[Text]"/>
      <dgm:spPr/>
      <dgm:t>
        <a:bodyPr/>
        <a:lstStyle/>
        <a:p>
          <a:r>
            <a:rPr lang="en-US" dirty="0" smtClean="0"/>
            <a:t>metaphase</a:t>
          </a:r>
          <a:endParaRPr lang="en-US" dirty="0"/>
        </a:p>
      </dgm:t>
    </dgm:pt>
    <dgm:pt modelId="{97CDE6D1-FDA1-4A84-B7D3-D03038F0BCAF}" type="parTrans" cxnId="{FDB11D5E-DA5A-4F76-8FC2-C587EF245B66}">
      <dgm:prSet/>
      <dgm:spPr/>
      <dgm:t>
        <a:bodyPr/>
        <a:lstStyle/>
        <a:p>
          <a:endParaRPr lang="en-US"/>
        </a:p>
      </dgm:t>
    </dgm:pt>
    <dgm:pt modelId="{6C068A3E-FB1D-4F5C-A67C-DF4668A94C35}" type="sibTrans" cxnId="{FDB11D5E-DA5A-4F76-8FC2-C587EF245B66}">
      <dgm:prSet/>
      <dgm:spPr/>
      <dgm:t>
        <a:bodyPr/>
        <a:lstStyle/>
        <a:p>
          <a:endParaRPr lang="en-US"/>
        </a:p>
      </dgm:t>
    </dgm:pt>
    <dgm:pt modelId="{F01AF0C4-C9DA-48E7-8026-D721AC41A0E1}">
      <dgm:prSet/>
      <dgm:spPr/>
      <dgm:t>
        <a:bodyPr/>
        <a:lstStyle/>
        <a:p>
          <a:r>
            <a:rPr lang="en-US" dirty="0" smtClean="0"/>
            <a:t>Anaphase</a:t>
          </a:r>
          <a:endParaRPr lang="en-US" dirty="0"/>
        </a:p>
      </dgm:t>
    </dgm:pt>
    <dgm:pt modelId="{83EFA2B7-0BC5-4F8E-BBEB-62FC6E99C335}" type="parTrans" cxnId="{3D3394B9-4467-4FDC-862A-03E48B4A2143}">
      <dgm:prSet/>
      <dgm:spPr/>
      <dgm:t>
        <a:bodyPr/>
        <a:lstStyle/>
        <a:p>
          <a:endParaRPr lang="en-US"/>
        </a:p>
      </dgm:t>
    </dgm:pt>
    <dgm:pt modelId="{A1039CFD-0DCC-4DD5-8ACA-80C6216CF305}" type="sibTrans" cxnId="{3D3394B9-4467-4FDC-862A-03E48B4A2143}">
      <dgm:prSet/>
      <dgm:spPr/>
      <dgm:t>
        <a:bodyPr/>
        <a:lstStyle/>
        <a:p>
          <a:endParaRPr lang="en-US"/>
        </a:p>
      </dgm:t>
    </dgm:pt>
    <dgm:pt modelId="{B0840A8B-29DE-4D51-8211-BB3F2D96E282}">
      <dgm:prSet/>
      <dgm:spPr/>
      <dgm:t>
        <a:bodyPr/>
        <a:lstStyle/>
        <a:p>
          <a:r>
            <a:rPr lang="en-US" dirty="0" err="1" smtClean="0"/>
            <a:t>Telophase</a:t>
          </a:r>
          <a:endParaRPr lang="en-US" dirty="0"/>
        </a:p>
      </dgm:t>
    </dgm:pt>
    <dgm:pt modelId="{58765AA3-7CCA-46F2-B6CF-9975F54D2051}" type="parTrans" cxnId="{2CD4F331-604C-44AC-9C68-3A84092E939E}">
      <dgm:prSet/>
      <dgm:spPr/>
      <dgm:t>
        <a:bodyPr/>
        <a:lstStyle/>
        <a:p>
          <a:endParaRPr lang="en-US"/>
        </a:p>
      </dgm:t>
    </dgm:pt>
    <dgm:pt modelId="{FD53CBC5-DC05-4143-AE84-914391BF021F}" type="sibTrans" cxnId="{2CD4F331-604C-44AC-9C68-3A84092E939E}">
      <dgm:prSet/>
      <dgm:spPr/>
      <dgm:t>
        <a:bodyPr/>
        <a:lstStyle/>
        <a:p>
          <a:endParaRPr lang="en-US"/>
        </a:p>
      </dgm:t>
    </dgm:pt>
    <dgm:pt modelId="{30D7CA0E-5AF4-4AAF-9A04-9D8D4E569521}" type="pres">
      <dgm:prSet presAssocID="{5FF759EF-8556-47E6-95C3-735B4831F7D6}" presName="CompostProcess" presStyleCnt="0">
        <dgm:presLayoutVars>
          <dgm:dir/>
          <dgm:resizeHandles val="exact"/>
        </dgm:presLayoutVars>
      </dgm:prSet>
      <dgm:spPr/>
      <dgm:t>
        <a:bodyPr/>
        <a:lstStyle/>
        <a:p>
          <a:endParaRPr lang="en-US"/>
        </a:p>
      </dgm:t>
    </dgm:pt>
    <dgm:pt modelId="{32FCCCE2-07A1-4556-B820-958E7269C97C}" type="pres">
      <dgm:prSet presAssocID="{5FF759EF-8556-47E6-95C3-735B4831F7D6}" presName="arrow" presStyleLbl="bgShp" presStyleIdx="0" presStyleCnt="1"/>
      <dgm:spPr/>
    </dgm:pt>
    <dgm:pt modelId="{3CE39E53-3B53-41F2-94D0-6CE51F57E0FD}" type="pres">
      <dgm:prSet presAssocID="{5FF759EF-8556-47E6-95C3-735B4831F7D6}" presName="linearProcess" presStyleCnt="0"/>
      <dgm:spPr/>
    </dgm:pt>
    <dgm:pt modelId="{76A81277-C2DB-45E4-BF0D-E9863BD33569}" type="pres">
      <dgm:prSet presAssocID="{F0EE7DAD-BD4D-4336-BC94-2A4DADE6FA89}" presName="textNode" presStyleLbl="node1" presStyleIdx="0" presStyleCnt="5" custScaleX="136153" custScaleY="137500">
        <dgm:presLayoutVars>
          <dgm:bulletEnabled val="1"/>
        </dgm:presLayoutVars>
      </dgm:prSet>
      <dgm:spPr/>
      <dgm:t>
        <a:bodyPr/>
        <a:lstStyle/>
        <a:p>
          <a:endParaRPr lang="en-US"/>
        </a:p>
      </dgm:t>
    </dgm:pt>
    <dgm:pt modelId="{2D18D99F-E449-468E-A791-1926A52BA3F9}" type="pres">
      <dgm:prSet presAssocID="{7DD7BCEF-101C-47C6-97A7-478E7E5B5B70}" presName="sibTrans" presStyleCnt="0"/>
      <dgm:spPr/>
    </dgm:pt>
    <dgm:pt modelId="{CB05F1B3-073C-42CB-A5ED-FDB890D9143C}" type="pres">
      <dgm:prSet presAssocID="{FCDE89CA-A784-4D25-BB5F-45E95314FF63}" presName="textNode" presStyleLbl="node1" presStyleIdx="1" presStyleCnt="5">
        <dgm:presLayoutVars>
          <dgm:bulletEnabled val="1"/>
        </dgm:presLayoutVars>
      </dgm:prSet>
      <dgm:spPr/>
      <dgm:t>
        <a:bodyPr/>
        <a:lstStyle/>
        <a:p>
          <a:endParaRPr lang="en-US"/>
        </a:p>
      </dgm:t>
    </dgm:pt>
    <dgm:pt modelId="{CB023F85-7887-4C91-BFBE-905B6814A6A0}" type="pres">
      <dgm:prSet presAssocID="{D3062C9E-B9A4-4D0E-9116-AB7D9A4C169F}" presName="sibTrans" presStyleCnt="0"/>
      <dgm:spPr/>
    </dgm:pt>
    <dgm:pt modelId="{2D9DE345-2D9A-419D-9EB4-3C260254541E}" type="pres">
      <dgm:prSet presAssocID="{6F415855-0A33-4D8C-81CD-A3BCDA9A259A}" presName="textNode" presStyleLbl="node1" presStyleIdx="2" presStyleCnt="5">
        <dgm:presLayoutVars>
          <dgm:bulletEnabled val="1"/>
        </dgm:presLayoutVars>
      </dgm:prSet>
      <dgm:spPr/>
      <dgm:t>
        <a:bodyPr/>
        <a:lstStyle/>
        <a:p>
          <a:endParaRPr lang="en-US"/>
        </a:p>
      </dgm:t>
    </dgm:pt>
    <dgm:pt modelId="{2A2D2030-5C65-4FAD-BB90-AEF578BE7E58}" type="pres">
      <dgm:prSet presAssocID="{6C068A3E-FB1D-4F5C-A67C-DF4668A94C35}" presName="sibTrans" presStyleCnt="0"/>
      <dgm:spPr/>
    </dgm:pt>
    <dgm:pt modelId="{E68A85DB-0648-44A4-9545-2FD0D16E0902}" type="pres">
      <dgm:prSet presAssocID="{F01AF0C4-C9DA-48E7-8026-D721AC41A0E1}" presName="textNode" presStyleLbl="node1" presStyleIdx="3" presStyleCnt="5">
        <dgm:presLayoutVars>
          <dgm:bulletEnabled val="1"/>
        </dgm:presLayoutVars>
      </dgm:prSet>
      <dgm:spPr/>
      <dgm:t>
        <a:bodyPr/>
        <a:lstStyle/>
        <a:p>
          <a:endParaRPr lang="en-US"/>
        </a:p>
      </dgm:t>
    </dgm:pt>
    <dgm:pt modelId="{508C02F3-279E-4972-B821-039637BA8F6E}" type="pres">
      <dgm:prSet presAssocID="{A1039CFD-0DCC-4DD5-8ACA-80C6216CF305}" presName="sibTrans" presStyleCnt="0"/>
      <dgm:spPr/>
    </dgm:pt>
    <dgm:pt modelId="{9FDD3849-3857-44AC-9985-49DC9E1601E8}" type="pres">
      <dgm:prSet presAssocID="{B0840A8B-29DE-4D51-8211-BB3F2D96E282}" presName="textNode" presStyleLbl="node1" presStyleIdx="4" presStyleCnt="5">
        <dgm:presLayoutVars>
          <dgm:bulletEnabled val="1"/>
        </dgm:presLayoutVars>
      </dgm:prSet>
      <dgm:spPr/>
      <dgm:t>
        <a:bodyPr/>
        <a:lstStyle/>
        <a:p>
          <a:endParaRPr lang="en-US"/>
        </a:p>
      </dgm:t>
    </dgm:pt>
  </dgm:ptLst>
  <dgm:cxnLst>
    <dgm:cxn modelId="{E9B4AD0B-1DF6-4301-8394-370FBA604C0D}" srcId="{5FF759EF-8556-47E6-95C3-735B4831F7D6}" destId="{F0EE7DAD-BD4D-4336-BC94-2A4DADE6FA89}" srcOrd="0" destOrd="0" parTransId="{836843C1-1202-4FA1-A879-D2B64E85DF3A}" sibTransId="{7DD7BCEF-101C-47C6-97A7-478E7E5B5B70}"/>
    <dgm:cxn modelId="{FDB11D5E-DA5A-4F76-8FC2-C587EF245B66}" srcId="{5FF759EF-8556-47E6-95C3-735B4831F7D6}" destId="{6F415855-0A33-4D8C-81CD-A3BCDA9A259A}" srcOrd="2" destOrd="0" parTransId="{97CDE6D1-FDA1-4A84-B7D3-D03038F0BCAF}" sibTransId="{6C068A3E-FB1D-4F5C-A67C-DF4668A94C35}"/>
    <dgm:cxn modelId="{DBFBB99F-010A-3849-8E06-F0C8A230D7D0}" type="presOf" srcId="{5FF759EF-8556-47E6-95C3-735B4831F7D6}" destId="{30D7CA0E-5AF4-4AAF-9A04-9D8D4E569521}" srcOrd="0" destOrd="0" presId="urn:microsoft.com/office/officeart/2005/8/layout/hProcess9"/>
    <dgm:cxn modelId="{097BAE89-F39B-482A-AA0F-5511642436FE}" srcId="{5FF759EF-8556-47E6-95C3-735B4831F7D6}" destId="{FCDE89CA-A784-4D25-BB5F-45E95314FF63}" srcOrd="1" destOrd="0" parTransId="{D9944B21-FC5E-4606-879B-80C78239EAA2}" sibTransId="{D3062C9E-B9A4-4D0E-9116-AB7D9A4C169F}"/>
    <dgm:cxn modelId="{2A5E13E2-63E9-F743-805B-1C82845D818A}" type="presOf" srcId="{B0840A8B-29DE-4D51-8211-BB3F2D96E282}" destId="{9FDD3849-3857-44AC-9985-49DC9E1601E8}" srcOrd="0" destOrd="0" presId="urn:microsoft.com/office/officeart/2005/8/layout/hProcess9"/>
    <dgm:cxn modelId="{E682C866-20FB-D943-A6FF-C797ACF617BB}" type="presOf" srcId="{FCDE89CA-A784-4D25-BB5F-45E95314FF63}" destId="{CB05F1B3-073C-42CB-A5ED-FDB890D9143C}" srcOrd="0" destOrd="0" presId="urn:microsoft.com/office/officeart/2005/8/layout/hProcess9"/>
    <dgm:cxn modelId="{2CD4F331-604C-44AC-9C68-3A84092E939E}" srcId="{5FF759EF-8556-47E6-95C3-735B4831F7D6}" destId="{B0840A8B-29DE-4D51-8211-BB3F2D96E282}" srcOrd="4" destOrd="0" parTransId="{58765AA3-7CCA-46F2-B6CF-9975F54D2051}" sibTransId="{FD53CBC5-DC05-4143-AE84-914391BF021F}"/>
    <dgm:cxn modelId="{DE971A93-A1D5-1D42-805A-4328BA5B76FD}" type="presOf" srcId="{F01AF0C4-C9DA-48E7-8026-D721AC41A0E1}" destId="{E68A85DB-0648-44A4-9545-2FD0D16E0902}" srcOrd="0" destOrd="0" presId="urn:microsoft.com/office/officeart/2005/8/layout/hProcess9"/>
    <dgm:cxn modelId="{EDF617BC-B86A-D345-9B03-203D0A4BEB4B}" type="presOf" srcId="{6F415855-0A33-4D8C-81CD-A3BCDA9A259A}" destId="{2D9DE345-2D9A-419D-9EB4-3C260254541E}" srcOrd="0" destOrd="0" presId="urn:microsoft.com/office/officeart/2005/8/layout/hProcess9"/>
    <dgm:cxn modelId="{9534A897-57DF-8047-97F5-CC111C44A4A7}" type="presOf" srcId="{F0EE7DAD-BD4D-4336-BC94-2A4DADE6FA89}" destId="{76A81277-C2DB-45E4-BF0D-E9863BD33569}" srcOrd="0" destOrd="0" presId="urn:microsoft.com/office/officeart/2005/8/layout/hProcess9"/>
    <dgm:cxn modelId="{3D3394B9-4467-4FDC-862A-03E48B4A2143}" srcId="{5FF759EF-8556-47E6-95C3-735B4831F7D6}" destId="{F01AF0C4-C9DA-48E7-8026-D721AC41A0E1}" srcOrd="3" destOrd="0" parTransId="{83EFA2B7-0BC5-4F8E-BBEB-62FC6E99C335}" sibTransId="{A1039CFD-0DCC-4DD5-8ACA-80C6216CF305}"/>
    <dgm:cxn modelId="{6EA2B33D-6AD3-514E-A52E-B2BE5B0214D4}" type="presParOf" srcId="{30D7CA0E-5AF4-4AAF-9A04-9D8D4E569521}" destId="{32FCCCE2-07A1-4556-B820-958E7269C97C}" srcOrd="0" destOrd="0" presId="urn:microsoft.com/office/officeart/2005/8/layout/hProcess9"/>
    <dgm:cxn modelId="{4D00B3E7-ED4B-5746-B7AA-81D0FB82D6EA}" type="presParOf" srcId="{30D7CA0E-5AF4-4AAF-9A04-9D8D4E569521}" destId="{3CE39E53-3B53-41F2-94D0-6CE51F57E0FD}" srcOrd="1" destOrd="0" presId="urn:microsoft.com/office/officeart/2005/8/layout/hProcess9"/>
    <dgm:cxn modelId="{751CE55C-384F-064C-B963-DE70A5754670}" type="presParOf" srcId="{3CE39E53-3B53-41F2-94D0-6CE51F57E0FD}" destId="{76A81277-C2DB-45E4-BF0D-E9863BD33569}" srcOrd="0" destOrd="0" presId="urn:microsoft.com/office/officeart/2005/8/layout/hProcess9"/>
    <dgm:cxn modelId="{0C757359-EC6C-AB49-8BFC-3F1F979712C2}" type="presParOf" srcId="{3CE39E53-3B53-41F2-94D0-6CE51F57E0FD}" destId="{2D18D99F-E449-468E-A791-1926A52BA3F9}" srcOrd="1" destOrd="0" presId="urn:microsoft.com/office/officeart/2005/8/layout/hProcess9"/>
    <dgm:cxn modelId="{3C46E1A6-848B-2D44-B142-8070D2DC6D27}" type="presParOf" srcId="{3CE39E53-3B53-41F2-94D0-6CE51F57E0FD}" destId="{CB05F1B3-073C-42CB-A5ED-FDB890D9143C}" srcOrd="2" destOrd="0" presId="urn:microsoft.com/office/officeart/2005/8/layout/hProcess9"/>
    <dgm:cxn modelId="{0C6C2963-E463-ED4F-B135-E6C063AF3A1C}" type="presParOf" srcId="{3CE39E53-3B53-41F2-94D0-6CE51F57E0FD}" destId="{CB023F85-7887-4C91-BFBE-905B6814A6A0}" srcOrd="3" destOrd="0" presId="urn:microsoft.com/office/officeart/2005/8/layout/hProcess9"/>
    <dgm:cxn modelId="{28B463A9-D469-F942-9B31-592CA828C3FF}" type="presParOf" srcId="{3CE39E53-3B53-41F2-94D0-6CE51F57E0FD}" destId="{2D9DE345-2D9A-419D-9EB4-3C260254541E}" srcOrd="4" destOrd="0" presId="urn:microsoft.com/office/officeart/2005/8/layout/hProcess9"/>
    <dgm:cxn modelId="{77BCAAC2-5660-F04D-93F5-02C8D51D0F12}" type="presParOf" srcId="{3CE39E53-3B53-41F2-94D0-6CE51F57E0FD}" destId="{2A2D2030-5C65-4FAD-BB90-AEF578BE7E58}" srcOrd="5" destOrd="0" presId="urn:microsoft.com/office/officeart/2005/8/layout/hProcess9"/>
    <dgm:cxn modelId="{F29901C6-E071-F44F-B48D-8AB96789B12D}" type="presParOf" srcId="{3CE39E53-3B53-41F2-94D0-6CE51F57E0FD}" destId="{E68A85DB-0648-44A4-9545-2FD0D16E0902}" srcOrd="6" destOrd="0" presId="urn:microsoft.com/office/officeart/2005/8/layout/hProcess9"/>
    <dgm:cxn modelId="{EA5F338A-1BD0-1E42-A743-60D32321231E}" type="presParOf" srcId="{3CE39E53-3B53-41F2-94D0-6CE51F57E0FD}" destId="{508C02F3-279E-4972-B821-039637BA8F6E}" srcOrd="7" destOrd="0" presId="urn:microsoft.com/office/officeart/2005/8/layout/hProcess9"/>
    <dgm:cxn modelId="{73D2987C-5F26-EA4C-BDEA-0526AA7F4C70}" type="presParOf" srcId="{3CE39E53-3B53-41F2-94D0-6CE51F57E0FD}" destId="{9FDD3849-3857-44AC-9985-49DC9E1601E8}"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FCCCE2-07A1-4556-B820-958E7269C97C}">
      <dsp:nvSpPr>
        <dsp:cNvPr id="0" name=""/>
        <dsp:cNvSpPr/>
      </dsp:nvSpPr>
      <dsp:spPr>
        <a:xfrm>
          <a:off x="617219" y="0"/>
          <a:ext cx="699516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81277-C2DB-45E4-BF0D-E9863BD33569}">
      <dsp:nvSpPr>
        <dsp:cNvPr id="0" name=""/>
        <dsp:cNvSpPr/>
      </dsp:nvSpPr>
      <dsp:spPr>
        <a:xfrm>
          <a:off x="29" y="914399"/>
          <a:ext cx="1989229" cy="2235200"/>
        </a:xfrm>
        <a:prstGeom prst="roundRect">
          <a:avLst/>
        </a:prstGeom>
        <a:solidFill>
          <a:srgbClr val="002060"/>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Mitosis stages</a:t>
          </a:r>
          <a:endParaRPr lang="en-US" sz="1800" kern="1200" dirty="0"/>
        </a:p>
      </dsp:txBody>
      <dsp:txXfrm>
        <a:off x="29" y="914399"/>
        <a:ext cx="1989229" cy="2235200"/>
      </dsp:txXfrm>
    </dsp:sp>
    <dsp:sp modelId="{CB05F1B3-073C-42CB-A5ED-FDB890D9143C}">
      <dsp:nvSpPr>
        <dsp:cNvPr id="0" name=""/>
        <dsp:cNvSpPr/>
      </dsp:nvSpPr>
      <dsp:spPr>
        <a:xfrm>
          <a:off x="2088311" y="1219199"/>
          <a:ext cx="1461025" cy="1625600"/>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Prophase</a:t>
          </a:r>
          <a:endParaRPr lang="en-US" sz="1800" kern="1200" dirty="0"/>
        </a:p>
      </dsp:txBody>
      <dsp:txXfrm>
        <a:off x="2088311" y="1219199"/>
        <a:ext cx="1461025" cy="1625600"/>
      </dsp:txXfrm>
    </dsp:sp>
    <dsp:sp modelId="{2D9DE345-2D9A-419D-9EB4-3C260254541E}">
      <dsp:nvSpPr>
        <dsp:cNvPr id="0" name=""/>
        <dsp:cNvSpPr/>
      </dsp:nvSpPr>
      <dsp:spPr>
        <a:xfrm>
          <a:off x="3648389" y="1219199"/>
          <a:ext cx="1461025" cy="1625600"/>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metaphase</a:t>
          </a:r>
          <a:endParaRPr lang="en-US" sz="1800" kern="1200" dirty="0"/>
        </a:p>
      </dsp:txBody>
      <dsp:txXfrm>
        <a:off x="3648389" y="1219199"/>
        <a:ext cx="1461025" cy="1625600"/>
      </dsp:txXfrm>
    </dsp:sp>
    <dsp:sp modelId="{E68A85DB-0648-44A4-9545-2FD0D16E0902}">
      <dsp:nvSpPr>
        <dsp:cNvPr id="0" name=""/>
        <dsp:cNvSpPr/>
      </dsp:nvSpPr>
      <dsp:spPr>
        <a:xfrm>
          <a:off x="5208467" y="1219199"/>
          <a:ext cx="1461025" cy="1625600"/>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Anaphase</a:t>
          </a:r>
          <a:endParaRPr lang="en-US" sz="1800" kern="1200" dirty="0"/>
        </a:p>
      </dsp:txBody>
      <dsp:txXfrm>
        <a:off x="5208467" y="1219199"/>
        <a:ext cx="1461025" cy="1625600"/>
      </dsp:txXfrm>
    </dsp:sp>
    <dsp:sp modelId="{9FDD3849-3857-44AC-9985-49DC9E1601E8}">
      <dsp:nvSpPr>
        <dsp:cNvPr id="0" name=""/>
        <dsp:cNvSpPr/>
      </dsp:nvSpPr>
      <dsp:spPr>
        <a:xfrm>
          <a:off x="6768545" y="1219199"/>
          <a:ext cx="1461025" cy="1625600"/>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Telophase</a:t>
          </a:r>
          <a:endParaRPr lang="en-US" sz="1800" kern="1200" dirty="0"/>
        </a:p>
      </dsp:txBody>
      <dsp:txXfrm>
        <a:off x="6768545" y="1219199"/>
        <a:ext cx="1461025"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4C3A6-5934-2849-81EA-E3F778FF2691}" type="datetimeFigureOut">
              <a:rPr lang="en-US" smtClean="0"/>
              <a:pPr/>
              <a:t>2/12/2014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F111F-353D-F54A-AA42-3FBFDB793EB7}" type="slidenum">
              <a:rPr lang="en-US" smtClean="0"/>
              <a:pPr/>
              <a:t>‹#›</a:t>
            </a:fld>
            <a:endParaRPr lang="en-US"/>
          </a:p>
        </p:txBody>
      </p:sp>
    </p:spTree>
    <p:extLst>
      <p:ext uri="{BB962C8B-B14F-4D97-AF65-F5344CB8AC3E}">
        <p14:creationId xmlns:p14="http://schemas.microsoft.com/office/powerpoint/2010/main" xmlns="" val="33172833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0E83421-ACDC-D84C-97B1-B1A8A6BB7E8E}" type="slidenum">
              <a:rPr lang="en-US"/>
              <a:pPr eaLnBrk="1" hangingPunct="1"/>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390B90D-58AF-8546-A76D-162D7B25DC3F}" type="slidenum">
              <a:rPr lang="en-US"/>
              <a:pPr eaLnBrk="1" hangingPunct="1"/>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F574F37-6149-874B-B3CC-E5267A7BD26D}" type="slidenum">
              <a:rPr lang="en-US"/>
              <a:pPr eaLnBrk="1" hangingPunct="1"/>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D18B637-565A-F148-A2D0-D1C7084F6E21}" type="slidenum">
              <a:rPr lang="en-US"/>
              <a:pPr eaLnBrk="1" hangingPunct="1"/>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D525E79-B98E-F34A-B134-5519EBB68A0A}" type="slidenum">
              <a:rPr lang="en-US"/>
              <a:pPr eaLnBrk="1" hangingPunct="1"/>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B45C1CC-F38A-3E4D-973D-ED64AAA52857}" type="slidenum">
              <a:rPr lang="en-US"/>
              <a:pPr eaLnBrk="1" hangingPunct="1"/>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C1C7BD-F5F9-CE48-8E05-54600E60F4AB}" type="slidenum">
              <a:rPr lang="en-US"/>
              <a:pPr eaLnBrk="1" hangingPunct="1"/>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1AE3038-4B4E-3B41-BE1E-ED8946D96AE7}" type="datetime1">
              <a:rPr lang="en-US"/>
              <a:pPr eaLnBrk="1" hangingPunct="1"/>
              <a:t>2/12/2014</a:t>
            </a:fld>
            <a:endParaRPr lang="en-US"/>
          </a:p>
        </p:txBody>
      </p:sp>
      <p:sp>
        <p:nvSpPr>
          <p:cNvPr id="9728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31D6E6B-FD69-0543-A806-D6D2CF5424C5}" type="slidenum">
              <a:rPr lang="en-US"/>
              <a:pPr eaLnBrk="1" hangingPunct="1"/>
              <a:t>19</a:t>
            </a:fld>
            <a:endParaRPr lang="en-US"/>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CF7235-F918-0441-839F-A1778103D56B}" type="slidenum">
              <a:rPr lang="en-US"/>
              <a:pPr eaLnBrk="1" hangingPunct="1"/>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289D8B-6FF1-814B-8CFC-120A2806CA6C}" type="slidenum">
              <a:rPr lang="en-US"/>
              <a:pPr eaLnBrk="1" hangingPunct="1"/>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3326B06-7C7A-C042-ABE5-C73198445788}" type="slidenum">
              <a:rPr lang="en-US"/>
              <a:pPr eaLnBrk="1" hangingPunct="1"/>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B32DD3-AFAC-B948-BC4B-9FF377569559}" type="slidenum">
              <a:rPr lang="en-US"/>
              <a:pPr eaLnBrk="1" hangingPunct="1"/>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D37DDA0-6FAC-5543-9952-36E8C7FE7595}" type="slidenum">
              <a:rPr lang="en-US"/>
              <a:pPr eaLnBrk="1" hangingPunct="1"/>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C7E8DB-CEAF-8A4C-8815-528CDA7DF850}" type="slidenum">
              <a:rPr lang="en-US"/>
              <a:pPr eaLnBrk="1" hangingPunct="1"/>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F142739-50B6-8F45-BEBE-C5D5F911AD28}" type="slidenum">
              <a:rPr lang="en-US"/>
              <a:pPr eaLnBrk="1" hangingPunct="1"/>
              <a:t>27</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1E8FB66-D6EA-D243-A660-48E8638FF875}" type="slidenum">
              <a:rPr lang="en-US"/>
              <a:pPr eaLnBrk="1" hangingPunct="1"/>
              <a:t>28</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BDFE9BE-DEFE-2948-850E-CF9EF0C81DAE}" type="slidenum">
              <a:rPr lang="en-US"/>
              <a:pPr eaLnBrk="1" hangingPunct="1"/>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2360FC-A39A-924C-9944-547882D3E463}" type="slidenum">
              <a:rPr lang="en-US"/>
              <a:pPr eaLnBrk="1" hangingPunct="1"/>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0F8C13-BABF-D04C-B343-79565B07EBC6}" type="slidenum">
              <a:rPr lang="en-US"/>
              <a:pPr eaLnBrk="1" hangingPunct="1"/>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2CF7E37-212F-3541-9BB3-9420A393E8B6}" type="slidenum">
              <a:rPr lang="en-US"/>
              <a:pPr eaLnBrk="1" hangingPunct="1"/>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A5280C-F415-4940-8B7B-58AC7511024B}" type="slidenum">
              <a:rPr lang="en-US"/>
              <a:pPr eaLnBrk="1" hangingPunct="1"/>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02900A-6D0C-CB4C-8229-589581DB110E}" type="slidenum">
              <a:rPr lang="en-US"/>
              <a:pPr eaLnBrk="1" hangingPunct="1"/>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6CCC738-6E34-E64F-84A7-504520F9A571}" type="slidenum">
              <a:rPr lang="en-US"/>
              <a:pPr eaLnBrk="1" hangingPunct="1"/>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F150D65-C64D-44FB-9152-4CC2DE0C9198}" type="datetime1">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635EB0-D091-417E-ACD5-D65E1C7D8524}" type="datetime1">
              <a:rPr lang="en-US" smtClean="0"/>
              <a:pPr/>
              <a:t>2/12/2014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FCA09F9-C7D6-4C52-A7E8-5101239A0BA2}" type="datetime1">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79F3D91-C44C-2C45-9460-51D31C2F2716}" type="slidenum">
              <a:rPr lang="en-US"/>
              <a:pPr/>
              <a:t>‹#›</a:t>
            </a:fld>
            <a:endParaRPr lang="en-US"/>
          </a:p>
        </p:txBody>
      </p:sp>
    </p:spTree>
    <p:extLst>
      <p:ext uri="{BB962C8B-B14F-4D97-AF65-F5344CB8AC3E}">
        <p14:creationId xmlns:p14="http://schemas.microsoft.com/office/powerpoint/2010/main" xmlns="" val="3037495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722F51-CB87-2042-A5B5-708F64514405}" type="slidenum">
              <a:rPr lang="en-US"/>
              <a:pPr/>
              <a:t>‹#›</a:t>
            </a:fld>
            <a:endParaRPr lang="en-US"/>
          </a:p>
        </p:txBody>
      </p:sp>
    </p:spTree>
    <p:extLst>
      <p:ext uri="{BB962C8B-B14F-4D97-AF65-F5344CB8AC3E}">
        <p14:creationId xmlns:p14="http://schemas.microsoft.com/office/powerpoint/2010/main" xmlns="" val="188257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FFE64A4-35FB-42B6-9183-2C0CE0E36649}" type="datetime1">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5D48070-6A81-47D0-9810-1540B9FEFF61}" type="datetime1">
              <a:rPr lang="en-US" smtClean="0"/>
              <a:pPr/>
              <a:t>2/12/2014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05FF66B-9476-4BB3-85E9-E01854F07F90}" type="datetime1">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6B23FBD-8F7D-4F85-8085-67BFDB05CB71}" type="datetime1">
              <a:rPr lang="en-US" smtClean="0"/>
              <a:pPr/>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65D789A-1220-4441-8676-44A034051BFD}" type="datetime1">
              <a:rPr lang="en-US" smtClean="0"/>
              <a:pPr/>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5D48070-6A81-47D0-9810-1540B9FEFF61}" type="datetime1">
              <a:rPr lang="en-US" smtClean="0"/>
              <a:pPr/>
              <a:t>2/12/2014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5" r:id="rId13"/>
    <p:sldLayoutId id="2147483746" r:id="rId14"/>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microsoft.com/office/2007/relationships/media" Target="file:///E:\wedyan%20232%20physiology\cells%20tissue\prophase.avi" TargetMode="External"/><Relationship Id="rId2" Type="http://schemas.openxmlformats.org/officeDocument/2006/relationships/slideLayout" Target="../slideLayouts/slideLayout5.xml"/><Relationship Id="rId1" Type="http://schemas.openxmlformats.org/officeDocument/2006/relationships/video" Target="file:///E:\wedyan%20232%20physiology\cells%20tissue\prophase.avi" TargetMode="Externa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microsoft.com/office/2007/relationships/media" Target="file:///E:\wedyan%20232%20physiology\cells%20tissue\metaphase.avi" TargetMode="External"/><Relationship Id="rId2" Type="http://schemas.openxmlformats.org/officeDocument/2006/relationships/slideLayout" Target="../slideLayouts/slideLayout5.xml"/><Relationship Id="rId1" Type="http://schemas.openxmlformats.org/officeDocument/2006/relationships/video" Target="file:///E:\wedyan%20232%20physiology\cells%20tissue\metaphase.avi" TargetMode="Externa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microsoft.com/office/2007/relationships/media" Target="file:///E:\wedyan%20232%20physiology\cells%20tissue\anaphase.avi" TargetMode="External"/><Relationship Id="rId2" Type="http://schemas.openxmlformats.org/officeDocument/2006/relationships/slideLayout" Target="../slideLayouts/slideLayout5.xml"/><Relationship Id="rId1" Type="http://schemas.openxmlformats.org/officeDocument/2006/relationships/video" Target="file:///E:\wedyan%20232%20physiology\cells%20tissue\anaphase.avi" TargetMode="Externa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microsoft.com/office/2007/relationships/media" Target="file:///E:\wedyan%20232%20physiology\cells%20tissue\telophase.avi" TargetMode="External"/><Relationship Id="rId2" Type="http://schemas.openxmlformats.org/officeDocument/2006/relationships/slideLayout" Target="../slideLayouts/slideLayout5.xml"/><Relationship Id="rId1" Type="http://schemas.openxmlformats.org/officeDocument/2006/relationships/video" Target="file:///E:\wedyan%20232%20physiology\cells%20tissue\telophase.avi" TargetMode="Externa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microsoft.com/office/2007/relationships/media" Target="file:///E:\wedyan%20232%20physiology\cells%20tissue\miosis.avi" TargetMode="External"/><Relationship Id="rId2" Type="http://schemas.openxmlformats.org/officeDocument/2006/relationships/slideLayout" Target="../slideLayouts/slideLayout2.xml"/><Relationship Id="rId1" Type="http://schemas.openxmlformats.org/officeDocument/2006/relationships/video" Target="file:///E:\wedyan%20232%20physiology\cells%20tissue\miosis.avi" TargetMode="Externa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safeshare.tv/w/lPisihyhz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physiology </a:t>
            </a:r>
            <a:endParaRPr lang="en-US" dirty="0"/>
          </a:p>
        </p:txBody>
      </p:sp>
      <p:sp>
        <p:nvSpPr>
          <p:cNvPr id="3" name="Subtitle 2"/>
          <p:cNvSpPr>
            <a:spLocks noGrp="1"/>
          </p:cNvSpPr>
          <p:nvPr>
            <p:ph type="subTitle" idx="1"/>
          </p:nvPr>
        </p:nvSpPr>
        <p:spPr/>
        <p:txBody>
          <a:bodyPr/>
          <a:lstStyle/>
          <a:p>
            <a:r>
              <a:rPr lang="en-US" dirty="0" err="1" smtClean="0"/>
              <a:t>Areej</a:t>
            </a:r>
            <a:r>
              <a:rPr lang="en-US" dirty="0" smtClean="0"/>
              <a:t> </a:t>
            </a:r>
            <a:r>
              <a:rPr lang="en-US" dirty="0" err="1" smtClean="0"/>
              <a:t>Aloufi</a:t>
            </a:r>
            <a:r>
              <a:rPr lang="en-US" dirty="0" smtClean="0"/>
              <a:t>, MSc BSc</a:t>
            </a:r>
            <a:endParaRPr lang="en-US" dirty="0"/>
          </a:p>
        </p:txBody>
      </p:sp>
    </p:spTree>
    <p:extLst>
      <p:ext uri="{BB962C8B-B14F-4D97-AF65-F5344CB8AC3E}">
        <p14:creationId xmlns:p14="http://schemas.microsoft.com/office/powerpoint/2010/main" xmlns="" val="157790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dirty="0" smtClean="0">
                <a:latin typeface="Arial" charset="0"/>
              </a:rPr>
              <a:t>Osmosis</a:t>
            </a:r>
            <a:endParaRPr lang="en-US" dirty="0">
              <a:latin typeface="Arial" charset="0"/>
            </a:endParaRPr>
          </a:p>
        </p:txBody>
      </p:sp>
      <p:sp>
        <p:nvSpPr>
          <p:cNvPr id="13315" name="Rectangle 3"/>
          <p:cNvSpPr>
            <a:spLocks noGrp="1" noChangeArrowheads="1"/>
          </p:cNvSpPr>
          <p:nvPr>
            <p:ph idx="1"/>
          </p:nvPr>
        </p:nvSpPr>
        <p:spPr/>
        <p:txBody>
          <a:bodyPr/>
          <a:lstStyle/>
          <a:p>
            <a:pPr lvl="1">
              <a:buFont typeface="Wingdings" charset="0"/>
              <a:buChar char="Ø"/>
            </a:pPr>
            <a:r>
              <a:rPr lang="en-US" dirty="0" smtClean="0"/>
              <a:t>The </a:t>
            </a:r>
            <a:r>
              <a:rPr lang="en-US" dirty="0"/>
              <a:t>movement of water across a semi permeable </a:t>
            </a:r>
            <a:r>
              <a:rPr lang="en-US" dirty="0" smtClean="0"/>
              <a:t>membrane.</a:t>
            </a:r>
            <a:endParaRPr lang="en-US" dirty="0"/>
          </a:p>
          <a:p>
            <a:pPr lvl="1">
              <a:buFont typeface="Wingdings" charset="0"/>
              <a:buChar char="Ø"/>
            </a:pPr>
            <a:r>
              <a:rPr lang="en-US" dirty="0" smtClean="0"/>
              <a:t>Osmosis </a:t>
            </a:r>
            <a:r>
              <a:rPr lang="en-US" dirty="0"/>
              <a:t>is the movement of water (red dots) through a semipermeable membrane to </a:t>
            </a:r>
            <a:r>
              <a:rPr lang="en-US" dirty="0" smtClean="0"/>
              <a:t>a higher </a:t>
            </a:r>
            <a:r>
              <a:rPr lang="en-US" dirty="0"/>
              <a:t>concentration of solutes (blue dots)</a:t>
            </a:r>
            <a:r>
              <a:rPr lang="en-US" dirty="0" smtClean="0"/>
              <a:t>.</a:t>
            </a:r>
          </a:p>
          <a:p>
            <a:pPr lvl="1">
              <a:buFont typeface="Wingdings" charset="0"/>
              <a:buChar char="Ø"/>
            </a:pPr>
            <a:r>
              <a:rPr lang="en-US" dirty="0">
                <a:latin typeface="Arial" charset="0"/>
              </a:rPr>
              <a:t>	Osmotic pressure: force required to prevent water from moving across a membrane by osmosis </a:t>
            </a:r>
          </a:p>
          <a:p>
            <a:pPr lvl="1">
              <a:buFont typeface="Wingdings" charset="0"/>
              <a:buChar char="Ø"/>
            </a:pPr>
            <a:endParaRPr lang="en-US" dirty="0">
              <a:latin typeface="Arial" charset="0"/>
            </a:endParaRPr>
          </a:p>
          <a:p>
            <a:pPr lvl="1" eaLnBrk="1" hangingPunct="1">
              <a:buFontTx/>
              <a:buNone/>
            </a:pPr>
            <a:endParaRPr lang="en-US" dirty="0">
              <a:latin typeface="Arial" charset="0"/>
            </a:endParaRPr>
          </a:p>
          <a:p>
            <a:pPr eaLnBrk="1" hangingPunct="1">
              <a:buFont typeface="Wingdings" charset="0"/>
              <a:buNone/>
            </a:pPr>
            <a:endParaRPr lang="en-US" dirty="0">
              <a:latin typeface="Arial" charset="0"/>
            </a:endParaRPr>
          </a:p>
          <a:p>
            <a:pPr eaLnBrk="1" hangingPunct="1">
              <a:buFont typeface="Wingdings" charset="0"/>
              <a:buNone/>
            </a:pPr>
            <a:endParaRPr lang="en-US" dirty="0">
              <a:latin typeface="Arial" charset="0"/>
            </a:endParaRPr>
          </a:p>
          <a:p>
            <a:pPr eaLnBrk="1" hangingPunct="1">
              <a:buFont typeface="Wingdings" charset="0"/>
              <a:buNone/>
            </a:pPr>
            <a:endParaRPr lang="en-US" dirty="0">
              <a:latin typeface="Arial" charset="0"/>
            </a:endParaRPr>
          </a:p>
        </p:txBody>
      </p:sp>
      <p:pic>
        <p:nvPicPr>
          <p:cNvPr id="2" name="Picture 1" descr="Screen Shot 2014-02-11 at 11.47.42 PM.png"/>
          <p:cNvPicPr>
            <a:picLocks noChangeAspect="1"/>
          </p:cNvPicPr>
          <p:nvPr/>
        </p:nvPicPr>
        <p:blipFill rotWithShape="1">
          <a:blip r:embed="rId3" cstate="print">
            <a:extLst>
              <a:ext uri="{28A0092B-C50C-407E-A947-70E740481C1C}">
                <a14:useLocalDpi xmlns:a14="http://schemas.microsoft.com/office/drawing/2010/main" xmlns="" val="0"/>
              </a:ext>
            </a:extLst>
          </a:blip>
          <a:srcRect l="20357" t="49658" r="19525" b="13208"/>
          <a:stretch/>
        </p:blipFill>
        <p:spPr>
          <a:xfrm>
            <a:off x="1861418" y="4557503"/>
            <a:ext cx="5497273" cy="2122197"/>
          </a:xfrm>
          <a:prstGeom prst="rect">
            <a:avLst/>
          </a:prstGeom>
        </p:spPr>
      </p:pic>
    </p:spTree>
    <p:extLst>
      <p:ext uri="{BB962C8B-B14F-4D97-AF65-F5344CB8AC3E}">
        <p14:creationId xmlns:p14="http://schemas.microsoft.com/office/powerpoint/2010/main" xmlns="" val="42302501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Arial" charset="0"/>
              </a:rPr>
              <a:t>Osmosis</a:t>
            </a:r>
          </a:p>
        </p:txBody>
      </p:sp>
      <p:sp>
        <p:nvSpPr>
          <p:cNvPr id="14339" name="Text Box 3"/>
          <p:cNvSpPr txBox="1">
            <a:spLocks noChangeArrowheads="1"/>
          </p:cNvSpPr>
          <p:nvPr/>
        </p:nvSpPr>
        <p:spPr bwMode="auto">
          <a:xfrm>
            <a:off x="7772400" y="6019800"/>
            <a:ext cx="12271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6BA12F"/>
                </a:solidFill>
              </a:rPr>
              <a:t>Figure 3.10d</a:t>
            </a:r>
          </a:p>
        </p:txBody>
      </p:sp>
      <p:pic>
        <p:nvPicPr>
          <p:cNvPr id="14340" name="Picture 6" descr="004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1713" y="1371600"/>
            <a:ext cx="7140575" cy="461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231644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latin typeface="Arial" charset="0"/>
              </a:rPr>
              <a:t>Osmosis</a:t>
            </a:r>
            <a:endParaRPr lang="en-US" dirty="0">
              <a:latin typeface="Arial" charset="0"/>
            </a:endParaRPr>
          </a:p>
        </p:txBody>
      </p:sp>
      <p:sp>
        <p:nvSpPr>
          <p:cNvPr id="17411" name="Content Placeholder 2"/>
          <p:cNvSpPr>
            <a:spLocks noGrp="1"/>
          </p:cNvSpPr>
          <p:nvPr>
            <p:ph idx="1"/>
          </p:nvPr>
        </p:nvSpPr>
        <p:spPr/>
        <p:txBody>
          <a:bodyPr/>
          <a:lstStyle/>
          <a:p>
            <a:pPr eaLnBrk="1" hangingPunct="1"/>
            <a:r>
              <a:rPr lang="en-US" dirty="0">
                <a:latin typeface="Arial" charset="0"/>
              </a:rPr>
              <a:t>Allows water to move across membranes</a:t>
            </a:r>
          </a:p>
          <a:p>
            <a:pPr eaLnBrk="1" hangingPunct="1"/>
            <a:r>
              <a:rPr lang="en-US" dirty="0">
                <a:latin typeface="Arial" charset="0"/>
              </a:rPr>
              <a:t>Results in a change in volume</a:t>
            </a:r>
          </a:p>
          <a:p>
            <a:pPr eaLnBrk="1" hangingPunct="1"/>
            <a:r>
              <a:rPr lang="en-US" dirty="0">
                <a:latin typeface="Arial" charset="0"/>
              </a:rPr>
              <a:t>Causes a change in pressure</a:t>
            </a:r>
          </a:p>
        </p:txBody>
      </p:sp>
    </p:spTree>
    <p:extLst>
      <p:ext uri="{BB962C8B-B14F-4D97-AF65-F5344CB8AC3E}">
        <p14:creationId xmlns:p14="http://schemas.microsoft.com/office/powerpoint/2010/main" xmlns="" val="25507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atin typeface="Arial" charset="0"/>
              </a:rPr>
              <a:t>Passive Transport Processes</a:t>
            </a:r>
          </a:p>
        </p:txBody>
      </p:sp>
      <p:sp>
        <p:nvSpPr>
          <p:cNvPr id="21507" name="Rectangle 3"/>
          <p:cNvSpPr>
            <a:spLocks noGrp="1" noChangeArrowheads="1"/>
          </p:cNvSpPr>
          <p:nvPr>
            <p:ph idx="1"/>
          </p:nvPr>
        </p:nvSpPr>
        <p:spPr>
          <a:xfrm>
            <a:off x="457200" y="1600200"/>
            <a:ext cx="8229600" cy="2971800"/>
          </a:xfrm>
        </p:spPr>
        <p:txBody>
          <a:bodyPr/>
          <a:lstStyle/>
          <a:p>
            <a:pPr eaLnBrk="1" hangingPunct="1"/>
            <a:r>
              <a:rPr lang="en-US">
                <a:latin typeface="Arial" charset="0"/>
              </a:rPr>
              <a:t>Filtration</a:t>
            </a:r>
          </a:p>
          <a:p>
            <a:pPr marL="682625" lvl="1" eaLnBrk="1" hangingPunct="1"/>
            <a:r>
              <a:rPr lang="en-US">
                <a:latin typeface="Arial" charset="0"/>
              </a:rPr>
              <a:t>Water and solutes are forced through a membrane by fluid, or hydrostatic pressure</a:t>
            </a:r>
          </a:p>
          <a:p>
            <a:pPr marL="682625" lvl="1" eaLnBrk="1" hangingPunct="1"/>
            <a:r>
              <a:rPr lang="en-US">
                <a:latin typeface="Arial" charset="0"/>
              </a:rPr>
              <a:t>A pressure gradient must exist</a:t>
            </a:r>
          </a:p>
          <a:p>
            <a:pPr marL="1138238" lvl="2" eaLnBrk="1" hangingPunct="1"/>
            <a:r>
              <a:rPr lang="en-US">
                <a:latin typeface="Arial" charset="0"/>
              </a:rPr>
              <a:t>Solute-containing fluid (filtrate) is pushed from a high-pressure area to a lower pressure area</a:t>
            </a:r>
          </a:p>
        </p:txBody>
      </p:sp>
      <p:sp>
        <p:nvSpPr>
          <p:cNvPr id="21508" name="Rectangle 3"/>
          <p:cNvSpPr>
            <a:spLocks noChangeArrowheads="1"/>
          </p:cNvSpPr>
          <p:nvPr/>
        </p:nvSpPr>
        <p:spPr bwMode="auto">
          <a:xfrm>
            <a:off x="685800" y="4572000"/>
            <a:ext cx="7696200"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0000"/>
              </a:lnSpc>
            </a:pPr>
            <a:r>
              <a:rPr lang="en-US" sz="2800"/>
              <a:t>  - Example: urine formation in the kidneys. Water and small molecules move through the membrane while large molecules remain in the blood</a:t>
            </a:r>
          </a:p>
        </p:txBody>
      </p:sp>
    </p:spTree>
    <p:extLst>
      <p:ext uri="{BB962C8B-B14F-4D97-AF65-F5344CB8AC3E}">
        <p14:creationId xmlns:p14="http://schemas.microsoft.com/office/powerpoint/2010/main" xmlns="" val="25437536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latin typeface="Arial" charset="0"/>
              </a:rPr>
              <a:t>Passive </a:t>
            </a:r>
            <a:r>
              <a:rPr lang="en-US" dirty="0">
                <a:latin typeface="Arial" charset="0"/>
              </a:rPr>
              <a:t>Transport</a:t>
            </a:r>
          </a:p>
        </p:txBody>
      </p:sp>
      <p:sp>
        <p:nvSpPr>
          <p:cNvPr id="22531" name="Content Placeholder 2"/>
          <p:cNvSpPr>
            <a:spLocks noGrp="1"/>
          </p:cNvSpPr>
          <p:nvPr>
            <p:ph idx="1"/>
          </p:nvPr>
        </p:nvSpPr>
        <p:spPr/>
        <p:txBody>
          <a:bodyPr/>
          <a:lstStyle/>
          <a:p>
            <a:pPr lvl="1" eaLnBrk="1" hangingPunct="1">
              <a:spcBef>
                <a:spcPct val="0"/>
              </a:spcBef>
            </a:pPr>
            <a:r>
              <a:rPr lang="en-US" dirty="0">
                <a:latin typeface="Arial" charset="0"/>
              </a:rPr>
              <a:t>Role of passive transport processes</a:t>
            </a:r>
          </a:p>
          <a:p>
            <a:pPr lvl="2" eaLnBrk="1" hangingPunct="1">
              <a:lnSpc>
                <a:spcPct val="150000"/>
              </a:lnSpc>
              <a:spcBef>
                <a:spcPct val="0"/>
              </a:spcBef>
            </a:pPr>
            <a:r>
              <a:rPr lang="en-US" dirty="0">
                <a:latin typeface="Arial" charset="0"/>
              </a:rPr>
              <a:t>Move substances down a concentration gradient, thus maintaining equilibrium and homeostatic balance</a:t>
            </a:r>
          </a:p>
          <a:p>
            <a:pPr lvl="2" eaLnBrk="1" hangingPunct="1">
              <a:lnSpc>
                <a:spcPct val="150000"/>
              </a:lnSpc>
              <a:spcBef>
                <a:spcPct val="0"/>
              </a:spcBef>
            </a:pPr>
            <a:r>
              <a:rPr lang="en-US" dirty="0">
                <a:latin typeface="Arial" charset="0"/>
              </a:rPr>
              <a:t>Types of passive transport: simple and facilitated diffusion (channels and carriers); osmosis is a special example of channel-mediated passive transport of </a:t>
            </a:r>
            <a:r>
              <a:rPr lang="en-US" dirty="0" smtClean="0">
                <a:latin typeface="Arial" charset="0"/>
              </a:rPr>
              <a:t>water, and Filtration. </a:t>
            </a:r>
            <a:endParaRPr lang="en-GB"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xmlns="" val="164471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rPr>
              <a:t>Active Transport Processes</a:t>
            </a:r>
          </a:p>
        </p:txBody>
      </p:sp>
      <p:sp>
        <p:nvSpPr>
          <p:cNvPr id="23555" name="Rectangle 3"/>
          <p:cNvSpPr>
            <a:spLocks noGrp="1" noChangeArrowheads="1"/>
          </p:cNvSpPr>
          <p:nvPr>
            <p:ph idx="1"/>
          </p:nvPr>
        </p:nvSpPr>
        <p:spPr/>
        <p:txBody>
          <a:bodyPr/>
          <a:lstStyle/>
          <a:p>
            <a:pPr eaLnBrk="1" hangingPunct="1"/>
            <a:r>
              <a:rPr lang="en-US" dirty="0">
                <a:latin typeface="Arial" charset="0"/>
              </a:rPr>
              <a:t>Substances are transported that are unable to pass by diffusion </a:t>
            </a:r>
          </a:p>
          <a:p>
            <a:pPr lvl="1" eaLnBrk="1" hangingPunct="1"/>
            <a:r>
              <a:rPr lang="en-US" dirty="0">
                <a:latin typeface="Arial" charset="0"/>
              </a:rPr>
              <a:t>Substances may be too large</a:t>
            </a:r>
          </a:p>
          <a:p>
            <a:pPr lvl="1" eaLnBrk="1" hangingPunct="1"/>
            <a:r>
              <a:rPr lang="en-US" dirty="0">
                <a:latin typeface="Arial" charset="0"/>
              </a:rPr>
              <a:t>Substances may not be able to dissolve in the fat core of the membrane</a:t>
            </a:r>
          </a:p>
          <a:p>
            <a:pPr lvl="1" eaLnBrk="1" hangingPunct="1"/>
            <a:r>
              <a:rPr lang="en-US" dirty="0">
                <a:latin typeface="Arial" charset="0"/>
              </a:rPr>
              <a:t>Substances may have to move against a concentration gradient</a:t>
            </a:r>
          </a:p>
          <a:p>
            <a:pPr eaLnBrk="1" hangingPunct="1"/>
            <a:r>
              <a:rPr lang="en-US" dirty="0">
                <a:latin typeface="Arial" charset="0"/>
              </a:rPr>
              <a:t>ATP is used for transport</a:t>
            </a:r>
          </a:p>
        </p:txBody>
      </p:sp>
    </p:spTree>
    <p:extLst>
      <p:ext uri="{BB962C8B-B14F-4D97-AF65-F5344CB8AC3E}">
        <p14:creationId xmlns:p14="http://schemas.microsoft.com/office/powerpoint/2010/main" xmlns="" val="34892822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rPr>
              <a:t>Active Transport Processes</a:t>
            </a:r>
          </a:p>
        </p:txBody>
      </p:sp>
      <p:sp>
        <p:nvSpPr>
          <p:cNvPr id="24579" name="Rectangle 3"/>
          <p:cNvSpPr>
            <a:spLocks noGrp="1" noChangeArrowheads="1"/>
          </p:cNvSpPr>
          <p:nvPr>
            <p:ph idx="1"/>
          </p:nvPr>
        </p:nvSpPr>
        <p:spPr/>
        <p:txBody>
          <a:bodyPr/>
          <a:lstStyle/>
          <a:p>
            <a:pPr eaLnBrk="1" hangingPunct="1"/>
            <a:r>
              <a:rPr lang="en-US" dirty="0">
                <a:latin typeface="Arial" charset="0"/>
              </a:rPr>
              <a:t>Two common forms of active transport</a:t>
            </a:r>
          </a:p>
          <a:p>
            <a:pPr lvl="1" eaLnBrk="1" hangingPunct="1"/>
            <a:r>
              <a:rPr lang="en-US" dirty="0">
                <a:latin typeface="Arial" charset="0"/>
              </a:rPr>
              <a:t>Transport by Pumps</a:t>
            </a:r>
          </a:p>
          <a:p>
            <a:pPr lvl="1" eaLnBrk="1" hangingPunct="1"/>
            <a:r>
              <a:rPr lang="en-US" dirty="0">
                <a:latin typeface="Arial" charset="0"/>
              </a:rPr>
              <a:t>Vesicular transport</a:t>
            </a:r>
          </a:p>
          <a:p>
            <a:pPr lvl="2" eaLnBrk="1" hangingPunct="1"/>
            <a:r>
              <a:rPr lang="en-US" dirty="0" err="1">
                <a:latin typeface="Arial" charset="0"/>
              </a:rPr>
              <a:t>Exocytosis</a:t>
            </a:r>
            <a:r>
              <a:rPr lang="en-US" dirty="0">
                <a:latin typeface="Arial" charset="0"/>
              </a:rPr>
              <a:t> </a:t>
            </a:r>
          </a:p>
          <a:p>
            <a:pPr lvl="2" eaLnBrk="1" hangingPunct="1"/>
            <a:r>
              <a:rPr lang="en-US" dirty="0" err="1">
                <a:latin typeface="Arial" charset="0"/>
              </a:rPr>
              <a:t>Endocytosis</a:t>
            </a:r>
            <a:endParaRPr lang="en-US" dirty="0">
              <a:latin typeface="Arial" charset="0"/>
            </a:endParaRPr>
          </a:p>
          <a:p>
            <a:pPr lvl="3" eaLnBrk="1" hangingPunct="1"/>
            <a:r>
              <a:rPr lang="en-US" dirty="0" err="1">
                <a:latin typeface="Arial" charset="0"/>
              </a:rPr>
              <a:t>Phagocytosis</a:t>
            </a:r>
            <a:endParaRPr lang="en-US" dirty="0">
              <a:latin typeface="Arial" charset="0"/>
            </a:endParaRPr>
          </a:p>
          <a:p>
            <a:pPr lvl="3" eaLnBrk="1" hangingPunct="1"/>
            <a:r>
              <a:rPr lang="en-US" dirty="0" err="1">
                <a:latin typeface="Arial" charset="0"/>
              </a:rPr>
              <a:t>Pinocytosis</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xmlns="" val="2203307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rPr>
              <a:t>Active Transport Processes</a:t>
            </a:r>
          </a:p>
        </p:txBody>
      </p:sp>
      <p:sp>
        <p:nvSpPr>
          <p:cNvPr id="25603" name="Rectangle 3"/>
          <p:cNvSpPr>
            <a:spLocks noGrp="1" noChangeArrowheads="1"/>
          </p:cNvSpPr>
          <p:nvPr>
            <p:ph idx="1"/>
          </p:nvPr>
        </p:nvSpPr>
        <p:spPr/>
        <p:txBody>
          <a:bodyPr/>
          <a:lstStyle/>
          <a:p>
            <a:pPr eaLnBrk="1" hangingPunct="1"/>
            <a:r>
              <a:rPr lang="en-US" dirty="0">
                <a:latin typeface="Arial" charset="0"/>
              </a:rPr>
              <a:t>Transport by pumps</a:t>
            </a:r>
          </a:p>
          <a:p>
            <a:pPr lvl="1" eaLnBrk="1" hangingPunct="1"/>
            <a:r>
              <a:rPr lang="en-US" dirty="0">
                <a:latin typeface="Arial" charset="0"/>
              </a:rPr>
              <a:t>Amino acids, some sugars, and ions are transported by protein carriers called solute pumps</a:t>
            </a:r>
          </a:p>
          <a:p>
            <a:pPr lvl="1" eaLnBrk="1" hangingPunct="1"/>
            <a:r>
              <a:rPr lang="en-US" dirty="0">
                <a:latin typeface="Arial" charset="0"/>
              </a:rPr>
              <a:t>ATP energizes protein carriers</a:t>
            </a:r>
          </a:p>
          <a:p>
            <a:pPr lvl="1" eaLnBrk="1" hangingPunct="1"/>
            <a:r>
              <a:rPr lang="en-US" dirty="0">
                <a:latin typeface="Arial" charset="0"/>
              </a:rPr>
              <a:t>In most cases, substances are moved against concentration gradients</a:t>
            </a:r>
          </a:p>
          <a:p>
            <a:pPr lvl="1" eaLnBrk="1" hangingPunct="1"/>
            <a:r>
              <a:rPr lang="en-US" dirty="0" smtClean="0">
                <a:latin typeface="Arial" charset="0"/>
              </a:rPr>
              <a:t>Example: </a:t>
            </a:r>
            <a:r>
              <a:rPr lang="en-US" dirty="0">
                <a:latin typeface="Arial" charset="0"/>
              </a:rPr>
              <a:t>Na+/K+ pumps</a:t>
            </a:r>
          </a:p>
        </p:txBody>
      </p:sp>
    </p:spTree>
    <p:extLst>
      <p:ext uri="{BB962C8B-B14F-4D97-AF65-F5344CB8AC3E}">
        <p14:creationId xmlns:p14="http://schemas.microsoft.com/office/powerpoint/2010/main" xmlns="" val="42307203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US">
              <a:latin typeface="Arial" charset="0"/>
            </a:endParaRPr>
          </a:p>
        </p:txBody>
      </p:sp>
      <p:pic>
        <p:nvPicPr>
          <p:cNvPr id="26627" name="Picture 6" descr="004009"/>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286000" y="304800"/>
            <a:ext cx="3581400" cy="6162675"/>
          </a:xfrm>
          <a:noFill/>
        </p:spPr>
      </p:pic>
    </p:spTree>
    <p:extLst>
      <p:ext uri="{BB962C8B-B14F-4D97-AF65-F5344CB8AC3E}">
        <p14:creationId xmlns:p14="http://schemas.microsoft.com/office/powerpoint/2010/main" xmlns="" val="35462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81000" y="838200"/>
            <a:ext cx="4343400" cy="1219200"/>
          </a:xfrm>
        </p:spPr>
        <p:txBody>
          <a:bodyPr/>
          <a:lstStyle/>
          <a:p>
            <a:pPr eaLnBrk="1" hangingPunct="1"/>
            <a:r>
              <a:rPr lang="en-US">
                <a:latin typeface="Arial" charset="0"/>
              </a:rPr>
              <a:t>Secondary Active Transport </a:t>
            </a:r>
          </a:p>
        </p:txBody>
      </p:sp>
      <p:sp>
        <p:nvSpPr>
          <p:cNvPr id="27652" name="Rectangle 4"/>
          <p:cNvSpPr>
            <a:spLocks noGrp="1" noChangeArrowheads="1"/>
          </p:cNvSpPr>
          <p:nvPr>
            <p:ph type="body" sz="half" idx="2"/>
          </p:nvPr>
        </p:nvSpPr>
        <p:spPr>
          <a:xfrm>
            <a:off x="5029200" y="381000"/>
            <a:ext cx="3886200" cy="5715000"/>
          </a:xfrm>
        </p:spPr>
        <p:txBody>
          <a:bodyPr>
            <a:normAutofit fontScale="92500" lnSpcReduction="10000"/>
          </a:bodyPr>
          <a:lstStyle/>
          <a:p>
            <a:pPr marL="457200" indent="-457200" eaLnBrk="1" hangingPunct="1">
              <a:lnSpc>
                <a:spcPct val="80000"/>
              </a:lnSpc>
            </a:pPr>
            <a:r>
              <a:rPr lang="en-US" sz="2000">
                <a:latin typeface="Arial" charset="0"/>
                <a:cs typeface="Times New Roman" charset="0"/>
              </a:rPr>
              <a:t>Ions or molecules move in same (</a:t>
            </a:r>
            <a:r>
              <a:rPr lang="en-US" sz="2000" b="1">
                <a:solidFill>
                  <a:srgbClr val="000099"/>
                </a:solidFill>
                <a:latin typeface="Arial" charset="0"/>
                <a:cs typeface="Times New Roman" charset="0"/>
              </a:rPr>
              <a:t>symport</a:t>
            </a:r>
            <a:r>
              <a:rPr lang="en-US" sz="2000">
                <a:latin typeface="Arial" charset="0"/>
                <a:cs typeface="Times New Roman" charset="0"/>
              </a:rPr>
              <a:t>) or different (</a:t>
            </a:r>
            <a:r>
              <a:rPr lang="en-US" sz="2000" b="1">
                <a:solidFill>
                  <a:srgbClr val="000099"/>
                </a:solidFill>
                <a:latin typeface="Arial" charset="0"/>
                <a:cs typeface="Times New Roman" charset="0"/>
              </a:rPr>
              <a:t>antiport</a:t>
            </a:r>
            <a:r>
              <a:rPr lang="en-US" sz="2000">
                <a:latin typeface="Arial" charset="0"/>
                <a:cs typeface="Times New Roman" charset="0"/>
              </a:rPr>
              <a:t>) direction.</a:t>
            </a:r>
          </a:p>
          <a:p>
            <a:pPr marL="457200" indent="-457200" eaLnBrk="1" hangingPunct="1">
              <a:lnSpc>
                <a:spcPct val="80000"/>
              </a:lnSpc>
            </a:pPr>
            <a:r>
              <a:rPr lang="en-US" sz="2000">
                <a:latin typeface="Arial" charset="0"/>
                <a:cs typeface="Times New Roman" charset="0"/>
              </a:rPr>
              <a:t>Is the movement of glucose a symporter example or an antiporter example? </a:t>
            </a:r>
          </a:p>
          <a:p>
            <a:pPr marL="457200" indent="-457200" eaLnBrk="1" hangingPunct="1">
              <a:lnSpc>
                <a:spcPct val="80000"/>
              </a:lnSpc>
            </a:pPr>
            <a:r>
              <a:rPr lang="en-US" sz="2000">
                <a:latin typeface="Arial" charset="0"/>
                <a:cs typeface="Times New Roman" charset="0"/>
              </a:rPr>
              <a:t>This example shows cotransport of Na</a:t>
            </a:r>
            <a:r>
              <a:rPr lang="en-US" sz="2000" baseline="30000">
                <a:latin typeface="Arial" charset="0"/>
                <a:cs typeface="Times New Roman" charset="0"/>
              </a:rPr>
              <a:t>+</a:t>
            </a:r>
            <a:r>
              <a:rPr lang="en-US" sz="2000">
                <a:latin typeface="Arial" charset="0"/>
                <a:cs typeface="Times New Roman" charset="0"/>
              </a:rPr>
              <a:t> and glucose. </a:t>
            </a:r>
          </a:p>
          <a:p>
            <a:pPr marL="838200" lvl="1" indent="-381000" eaLnBrk="1" hangingPunct="1">
              <a:lnSpc>
                <a:spcPct val="80000"/>
              </a:lnSpc>
              <a:buFontTx/>
              <a:buAutoNum type="arabicPeriod"/>
            </a:pPr>
            <a:r>
              <a:rPr lang="en-US" sz="2000">
                <a:latin typeface="Arial" charset="0"/>
                <a:cs typeface="Times New Roman" charset="0"/>
              </a:rPr>
              <a:t>A sodium-potassium exchange pump maintains a concentration of Na that is higher outside the cell than inside. Active transport.</a:t>
            </a:r>
          </a:p>
          <a:p>
            <a:pPr marL="838200" lvl="1" indent="-381000" eaLnBrk="1" hangingPunct="1">
              <a:lnSpc>
                <a:spcPct val="80000"/>
              </a:lnSpc>
              <a:buFontTx/>
              <a:buAutoNum type="arabicPeriod"/>
            </a:pPr>
            <a:r>
              <a:rPr lang="en-US" sz="2000">
                <a:latin typeface="Arial" charset="0"/>
                <a:cs typeface="Times New Roman" charset="0"/>
              </a:rPr>
              <a:t>Na moves back into the cell by a carrier protein that also moves glucose. The concentration gradient for Na provides the energy required to move glucose against its concentration gradient.</a:t>
            </a:r>
            <a:r>
              <a:rPr lang="en-US" sz="2000">
                <a:latin typeface="Arial" charset="0"/>
              </a:rPr>
              <a:t> </a:t>
            </a:r>
          </a:p>
        </p:txBody>
      </p:sp>
      <p:sp>
        <p:nvSpPr>
          <p:cNvPr id="27650"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 3-</a:t>
            </a:r>
            <a:fld id="{ABF939F1-265B-EC46-99D8-08337067431A}" type="slidenum">
              <a:rPr lang="en-US"/>
              <a:pPr eaLnBrk="1" hangingPunct="1"/>
              <a:t>19</a:t>
            </a:fld>
            <a:endParaRPr lang="en-US"/>
          </a:p>
        </p:txBody>
      </p:sp>
      <p:pic>
        <p:nvPicPr>
          <p:cNvPr id="27653" name="Picture 7" descr="pf03_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590800"/>
            <a:ext cx="5181600" cy="335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704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dirty="0">
                <a:latin typeface="Arial" charset="0"/>
              </a:rPr>
              <a:t>Cell Physiology: Membrane Transport</a:t>
            </a:r>
          </a:p>
        </p:txBody>
      </p:sp>
      <p:sp>
        <p:nvSpPr>
          <p:cNvPr id="5123" name="Rectangle 3"/>
          <p:cNvSpPr>
            <a:spLocks noGrp="1" noChangeArrowheads="1"/>
          </p:cNvSpPr>
          <p:nvPr>
            <p:ph idx="1"/>
          </p:nvPr>
        </p:nvSpPr>
        <p:spPr/>
        <p:txBody>
          <a:bodyPr>
            <a:normAutofit/>
          </a:bodyPr>
          <a:lstStyle/>
          <a:p>
            <a:pPr eaLnBrk="1" hangingPunct="1"/>
            <a:r>
              <a:rPr lang="en-US" dirty="0">
                <a:latin typeface="Arial" charset="0"/>
              </a:rPr>
              <a:t>Membrane transport—movement of substances into and out of the cell</a:t>
            </a:r>
          </a:p>
          <a:p>
            <a:pPr eaLnBrk="1" hangingPunct="1"/>
            <a:r>
              <a:rPr lang="en-US" dirty="0">
                <a:latin typeface="Arial" charset="0"/>
              </a:rPr>
              <a:t>Two basic methods of transport</a:t>
            </a:r>
          </a:p>
          <a:p>
            <a:pPr lvl="1" eaLnBrk="1" hangingPunct="1"/>
            <a:r>
              <a:rPr lang="en-US" dirty="0">
                <a:latin typeface="Arial" charset="0"/>
              </a:rPr>
              <a:t>Passive transport</a:t>
            </a:r>
          </a:p>
          <a:p>
            <a:pPr lvl="2" eaLnBrk="1" hangingPunct="1"/>
            <a:r>
              <a:rPr lang="en-US" dirty="0">
                <a:latin typeface="Arial" charset="0"/>
              </a:rPr>
              <a:t>No energy is required</a:t>
            </a:r>
          </a:p>
          <a:p>
            <a:pPr lvl="1" eaLnBrk="1" hangingPunct="1"/>
            <a:r>
              <a:rPr lang="en-US" dirty="0">
                <a:latin typeface="Arial" charset="0"/>
              </a:rPr>
              <a:t>Active transport</a:t>
            </a:r>
          </a:p>
          <a:p>
            <a:pPr lvl="2"/>
            <a:r>
              <a:rPr lang="en-US" dirty="0">
                <a:latin typeface="Arial" charset="0"/>
              </a:rPr>
              <a:t>Cell must provide metabolic energy </a:t>
            </a:r>
            <a:r>
              <a:rPr lang="en-US" dirty="0" smtClean="0">
                <a:latin typeface="Arial" charset="0"/>
              </a:rPr>
              <a:t>(Adenosine </a:t>
            </a:r>
            <a:r>
              <a:rPr lang="en-US" dirty="0" smtClean="0">
                <a:latin typeface="Arial" charset="0"/>
              </a:rPr>
              <a:t>Tri </a:t>
            </a:r>
            <a:r>
              <a:rPr lang="en-US" dirty="0" smtClean="0">
                <a:latin typeface="Arial" charset="0"/>
              </a:rPr>
              <a:t>Phosphate, </a:t>
            </a:r>
            <a:r>
              <a:rPr lang="en-US" dirty="0" smtClean="0">
                <a:latin typeface="Arial" charset="0"/>
              </a:rPr>
              <a:t>ATP</a:t>
            </a:r>
            <a:r>
              <a:rPr lang="en-US" dirty="0">
                <a:latin typeface="Arial" charset="0"/>
              </a:rPr>
              <a:t>)</a:t>
            </a:r>
          </a:p>
        </p:txBody>
      </p:sp>
    </p:spTree>
    <p:extLst>
      <p:ext uri="{BB962C8B-B14F-4D97-AF65-F5344CB8AC3E}">
        <p14:creationId xmlns:p14="http://schemas.microsoft.com/office/powerpoint/2010/main" xmlns="" val="15636540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85655"/>
            <a:ext cx="8229600" cy="1143000"/>
          </a:xfrm>
        </p:spPr>
        <p:txBody>
          <a:bodyPr/>
          <a:lstStyle/>
          <a:p>
            <a:pPr eaLnBrk="1" hangingPunct="1"/>
            <a:r>
              <a:rPr lang="en-US" dirty="0">
                <a:latin typeface="Arial" charset="0"/>
              </a:rPr>
              <a:t>Vesicular Transport </a:t>
            </a:r>
          </a:p>
        </p:txBody>
      </p:sp>
      <p:sp>
        <p:nvSpPr>
          <p:cNvPr id="28675" name="Text Placeholder 3"/>
          <p:cNvSpPr>
            <a:spLocks noGrp="1"/>
          </p:cNvSpPr>
          <p:nvPr>
            <p:ph type="body" sz="half" idx="2"/>
          </p:nvPr>
        </p:nvSpPr>
        <p:spPr>
          <a:xfrm>
            <a:off x="609599" y="1600200"/>
            <a:ext cx="7840337" cy="4844667"/>
          </a:xfrm>
        </p:spPr>
        <p:txBody>
          <a:bodyPr>
            <a:normAutofit fontScale="92500" lnSpcReduction="20000"/>
          </a:bodyPr>
          <a:lstStyle/>
          <a:p>
            <a:pPr lvl="1">
              <a:buFont typeface="Arial" charset="0"/>
              <a:buChar char="•"/>
            </a:pPr>
            <a:r>
              <a:rPr lang="en-US" sz="2400" dirty="0" smtClean="0"/>
              <a:t>Transport by vesicles allows substances to enter or leave the interior of a cell without moving through its plasma membrane</a:t>
            </a:r>
          </a:p>
          <a:p>
            <a:pPr lvl="2"/>
            <a:r>
              <a:rPr lang="en-US" sz="2400" b="1" dirty="0" err="1" smtClean="0"/>
              <a:t>Endocytosis</a:t>
            </a:r>
            <a:r>
              <a:rPr lang="en-US" sz="2400" b="1" dirty="0" smtClean="0"/>
              <a:t>: </a:t>
            </a:r>
            <a:r>
              <a:rPr lang="en-US" sz="2400" dirty="0" smtClean="0"/>
              <a:t>the plasma membrane </a:t>
            </a:r>
            <a:r>
              <a:rPr lang="ja-JP" altLang="en-US" sz="2400" smtClean="0"/>
              <a:t>“</a:t>
            </a:r>
            <a:r>
              <a:rPr lang="en-US" sz="2400" dirty="0" smtClean="0"/>
              <a:t>traps</a:t>
            </a:r>
            <a:r>
              <a:rPr lang="ja-JP" altLang="en-US" sz="2400" smtClean="0"/>
              <a:t>”</a:t>
            </a:r>
            <a:r>
              <a:rPr lang="en-US" sz="2400" dirty="0" smtClean="0"/>
              <a:t> some extracellular material and brings it into the cell in a vesicle</a:t>
            </a:r>
          </a:p>
          <a:p>
            <a:pPr lvl="3"/>
            <a:r>
              <a:rPr lang="en-US" sz="2400" dirty="0" smtClean="0"/>
              <a:t>Two basic types of </a:t>
            </a:r>
            <a:r>
              <a:rPr lang="en-US" sz="2400" dirty="0" err="1" smtClean="0"/>
              <a:t>endocytosis</a:t>
            </a:r>
            <a:endParaRPr lang="en-US" sz="2400" dirty="0" smtClean="0"/>
          </a:p>
          <a:p>
            <a:pPr lvl="4">
              <a:buClr>
                <a:schemeClr val="tx2"/>
              </a:buClr>
              <a:buFont typeface="Arial" pitchFamily="34" charset="0"/>
              <a:buChar char="•"/>
            </a:pPr>
            <a:r>
              <a:rPr lang="en-US" sz="2400" b="1" dirty="0" err="1" smtClean="0"/>
              <a:t>Phagocytosis</a:t>
            </a:r>
            <a:r>
              <a:rPr lang="en-US" sz="2400" dirty="0" smtClean="0"/>
              <a:t> (</a:t>
            </a:r>
            <a:r>
              <a:rPr lang="ja-JP" altLang="en-US" sz="2400" smtClean="0"/>
              <a:t>“</a:t>
            </a:r>
            <a:r>
              <a:rPr lang="en-US" sz="2400" dirty="0" smtClean="0"/>
              <a:t>condition of cell eating</a:t>
            </a:r>
            <a:r>
              <a:rPr lang="ja-JP" altLang="en-US" sz="2400" smtClean="0"/>
              <a:t>”</a:t>
            </a:r>
            <a:r>
              <a:rPr lang="en-US" sz="2400" dirty="0" smtClean="0"/>
              <a:t>): large particles are engulfed by the plasma membrane and enter the cell in vesicles; the vesicles fuse with </a:t>
            </a:r>
            <a:r>
              <a:rPr lang="en-US" sz="2400" dirty="0" err="1" smtClean="0"/>
              <a:t>lysosomes</a:t>
            </a:r>
            <a:r>
              <a:rPr lang="en-US" sz="2400" dirty="0" smtClean="0"/>
              <a:t>, which digest the particles</a:t>
            </a:r>
          </a:p>
          <a:p>
            <a:pPr lvl="4">
              <a:buClr>
                <a:schemeClr val="tx2"/>
              </a:buClr>
              <a:buFont typeface="Arial" pitchFamily="34" charset="0"/>
              <a:buChar char="•"/>
            </a:pPr>
            <a:r>
              <a:rPr lang="en-US" sz="2400" b="1" dirty="0" err="1" smtClean="0"/>
              <a:t>Pinocytosis</a:t>
            </a:r>
            <a:r>
              <a:rPr lang="en-US" sz="2400" dirty="0" smtClean="0"/>
              <a:t> (</a:t>
            </a:r>
            <a:r>
              <a:rPr lang="ja-JP" altLang="en-US" sz="2400" smtClean="0"/>
              <a:t>“</a:t>
            </a:r>
            <a:r>
              <a:rPr lang="en-US" sz="2400" dirty="0" smtClean="0"/>
              <a:t>condition of cell drinking</a:t>
            </a:r>
            <a:r>
              <a:rPr lang="ja-JP" altLang="en-US" sz="2400" smtClean="0"/>
              <a:t>”</a:t>
            </a:r>
            <a:r>
              <a:rPr lang="en-US" sz="2400" dirty="0" smtClean="0"/>
              <a:t>): fluid and the substances dissolved in it enter the cell</a:t>
            </a:r>
          </a:p>
          <a:p>
            <a:pPr lvl="3"/>
            <a:r>
              <a:rPr lang="en-US" sz="2400" b="1" dirty="0" smtClean="0"/>
              <a:t>Receptor-mediated </a:t>
            </a:r>
            <a:r>
              <a:rPr lang="en-US" sz="2400" b="1" dirty="0" err="1" smtClean="0"/>
              <a:t>endocytosis</a:t>
            </a:r>
            <a:r>
              <a:rPr lang="en-US" sz="2400" dirty="0" smtClean="0"/>
              <a:t>: membrane receptor molecules recognize substances to be brought into the cell </a:t>
            </a:r>
          </a:p>
          <a:p>
            <a:pPr eaLnBrk="1" hangingPunct="1"/>
            <a:endParaRPr lang="en-US" dirty="0">
              <a:latin typeface="Arial" charset="0"/>
            </a:endParaRPr>
          </a:p>
        </p:txBody>
      </p:sp>
    </p:spTree>
    <p:extLst>
      <p:ext uri="{BB962C8B-B14F-4D97-AF65-F5344CB8AC3E}">
        <p14:creationId xmlns:p14="http://schemas.microsoft.com/office/powerpoint/2010/main" xmlns="" val="2471342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Arial" charset="0"/>
              </a:rPr>
              <a:t>Vesicular Transport</a:t>
            </a:r>
          </a:p>
        </p:txBody>
      </p:sp>
      <p:sp>
        <p:nvSpPr>
          <p:cNvPr id="29699" name="Rectangle 3"/>
          <p:cNvSpPr>
            <a:spLocks noGrp="1" noChangeArrowheads="1"/>
          </p:cNvSpPr>
          <p:nvPr>
            <p:ph idx="1"/>
          </p:nvPr>
        </p:nvSpPr>
        <p:spPr>
          <a:xfrm>
            <a:off x="457200" y="1600200"/>
            <a:ext cx="8229600" cy="3124200"/>
          </a:xfrm>
        </p:spPr>
        <p:txBody>
          <a:bodyPr/>
          <a:lstStyle/>
          <a:p>
            <a:pPr lvl="1" eaLnBrk="1" hangingPunct="1">
              <a:buFontTx/>
              <a:buNone/>
            </a:pPr>
            <a:r>
              <a:rPr lang="en-US" dirty="0" err="1">
                <a:latin typeface="Arial" charset="0"/>
              </a:rPr>
              <a:t>Exocytosis</a:t>
            </a:r>
            <a:endParaRPr lang="en-US" dirty="0">
              <a:latin typeface="Arial" charset="0"/>
            </a:endParaRPr>
          </a:p>
          <a:p>
            <a:pPr lvl="2" eaLnBrk="1" hangingPunct="1"/>
            <a:r>
              <a:rPr lang="en-US" dirty="0">
                <a:latin typeface="Arial" charset="0"/>
              </a:rPr>
              <a:t>Moves materials out of the cell</a:t>
            </a:r>
          </a:p>
          <a:p>
            <a:pPr lvl="2" eaLnBrk="1" hangingPunct="1"/>
            <a:r>
              <a:rPr lang="en-US" dirty="0">
                <a:latin typeface="Arial" charset="0"/>
              </a:rPr>
              <a:t>Material is carried in a membranous vesicle</a:t>
            </a:r>
          </a:p>
          <a:p>
            <a:pPr lvl="2" eaLnBrk="1" hangingPunct="1"/>
            <a:r>
              <a:rPr lang="en-US" dirty="0">
                <a:latin typeface="Arial" charset="0"/>
              </a:rPr>
              <a:t>Vesicle migrates to plasma membrane</a:t>
            </a:r>
          </a:p>
          <a:p>
            <a:pPr lvl="2" eaLnBrk="1" hangingPunct="1"/>
            <a:r>
              <a:rPr lang="en-US" dirty="0">
                <a:latin typeface="Arial" charset="0"/>
              </a:rPr>
              <a:t>Vesicle combines with plasma membrane</a:t>
            </a:r>
          </a:p>
          <a:p>
            <a:pPr lvl="2" eaLnBrk="1" hangingPunct="1"/>
            <a:r>
              <a:rPr lang="en-US" dirty="0">
                <a:latin typeface="Arial" charset="0"/>
              </a:rPr>
              <a:t>Material is emptied to the outside</a:t>
            </a:r>
          </a:p>
        </p:txBody>
      </p:sp>
      <p:sp>
        <p:nvSpPr>
          <p:cNvPr id="29700" name="Rectangle 3"/>
          <p:cNvSpPr>
            <a:spLocks noChangeArrowheads="1"/>
          </p:cNvSpPr>
          <p:nvPr/>
        </p:nvSpPr>
        <p:spPr bwMode="auto">
          <a:xfrm>
            <a:off x="914400" y="4343400"/>
            <a:ext cx="7772400" cy="1585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ts val="600"/>
              </a:spcBef>
              <a:buSzPct val="110000"/>
            </a:pPr>
            <a:r>
              <a:rPr lang="en-US" sz="2200" dirty="0">
                <a:solidFill>
                  <a:schemeClr val="tx1">
                    <a:lumMod val="65000"/>
                    <a:lumOff val="35000"/>
                  </a:schemeClr>
                </a:solidFill>
                <a:latin typeface="Arial" charset="0"/>
              </a:rPr>
              <a:t>Examples</a:t>
            </a:r>
          </a:p>
          <a:p>
            <a:pPr marL="511175" lvl="1" indent="-282575">
              <a:spcBef>
                <a:spcPts val="600"/>
              </a:spcBef>
              <a:buClr>
                <a:schemeClr val="accent1">
                  <a:lumMod val="60000"/>
                  <a:lumOff val="40000"/>
                </a:schemeClr>
              </a:buClr>
              <a:buSzPct val="110000"/>
              <a:buFont typeface="Wingdings 2" pitchFamily="18" charset="2"/>
              <a:buChar char=""/>
            </a:pPr>
            <a:r>
              <a:rPr lang="en-US" sz="2000" dirty="0" smtClean="0">
                <a:solidFill>
                  <a:schemeClr val="tx1">
                    <a:lumMod val="65000"/>
                    <a:lumOff val="35000"/>
                  </a:schemeClr>
                </a:solidFill>
                <a:latin typeface="Arial" charset="0"/>
              </a:rPr>
              <a:t> </a:t>
            </a:r>
            <a:r>
              <a:rPr lang="en-US" sz="2000" dirty="0">
                <a:solidFill>
                  <a:schemeClr val="tx1">
                    <a:lumMod val="65000"/>
                    <a:lumOff val="35000"/>
                  </a:schemeClr>
                </a:solidFill>
                <a:latin typeface="Arial" charset="0"/>
              </a:rPr>
              <a:t>Secretion of digestive enzymes by pancreas</a:t>
            </a:r>
          </a:p>
          <a:p>
            <a:pPr marL="511175" lvl="1" indent="-282575">
              <a:spcBef>
                <a:spcPts val="600"/>
              </a:spcBef>
              <a:buClr>
                <a:schemeClr val="accent1">
                  <a:lumMod val="60000"/>
                  <a:lumOff val="40000"/>
                </a:schemeClr>
              </a:buClr>
              <a:buSzPct val="110000"/>
              <a:buFont typeface="Wingdings 2" pitchFamily="18" charset="2"/>
              <a:buChar char=""/>
            </a:pPr>
            <a:r>
              <a:rPr lang="en-US" sz="2000" dirty="0" smtClean="0">
                <a:solidFill>
                  <a:schemeClr val="tx1">
                    <a:lumMod val="65000"/>
                    <a:lumOff val="35000"/>
                  </a:schemeClr>
                </a:solidFill>
                <a:latin typeface="Arial" charset="0"/>
              </a:rPr>
              <a:t> </a:t>
            </a:r>
            <a:r>
              <a:rPr lang="en-US" sz="2000" dirty="0">
                <a:solidFill>
                  <a:schemeClr val="tx1">
                    <a:lumMod val="65000"/>
                    <a:lumOff val="35000"/>
                  </a:schemeClr>
                </a:solidFill>
                <a:latin typeface="Arial" charset="0"/>
              </a:rPr>
              <a:t>Secretion of mucous by salivary glands</a:t>
            </a:r>
          </a:p>
          <a:p>
            <a:pPr marL="511175" lvl="1" indent="-282575">
              <a:spcBef>
                <a:spcPts val="600"/>
              </a:spcBef>
              <a:buClr>
                <a:schemeClr val="accent1">
                  <a:lumMod val="60000"/>
                  <a:lumOff val="40000"/>
                </a:schemeClr>
              </a:buClr>
              <a:buSzPct val="110000"/>
              <a:buFont typeface="Wingdings 2" pitchFamily="18" charset="2"/>
              <a:buChar char=""/>
            </a:pPr>
            <a:r>
              <a:rPr lang="en-US" sz="2000" dirty="0" smtClean="0">
                <a:solidFill>
                  <a:schemeClr val="tx1">
                    <a:lumMod val="65000"/>
                    <a:lumOff val="35000"/>
                  </a:schemeClr>
                </a:solidFill>
                <a:latin typeface="Arial" charset="0"/>
              </a:rPr>
              <a:t> </a:t>
            </a:r>
            <a:r>
              <a:rPr lang="en-US" sz="2000" dirty="0">
                <a:solidFill>
                  <a:schemeClr val="tx1">
                    <a:lumMod val="65000"/>
                    <a:lumOff val="35000"/>
                  </a:schemeClr>
                </a:solidFill>
                <a:latin typeface="Arial" charset="0"/>
              </a:rPr>
              <a:t>Secretion of milk by mammary glands</a:t>
            </a:r>
          </a:p>
        </p:txBody>
      </p:sp>
    </p:spTree>
    <p:extLst>
      <p:ext uri="{BB962C8B-B14F-4D97-AF65-F5344CB8AC3E}">
        <p14:creationId xmlns:p14="http://schemas.microsoft.com/office/powerpoint/2010/main" xmlns="" val="11056557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atin typeface="Arial" charset="0"/>
              </a:rPr>
              <a:t>Endocytosis and Exocytosis</a:t>
            </a:r>
          </a:p>
        </p:txBody>
      </p:sp>
      <p:pic>
        <p:nvPicPr>
          <p:cNvPr id="30724" name="Picture 6" descr="004010"/>
          <p:cNvPicPr>
            <a:picLocks noGrp="1" noChangeAspect="1" noChangeArrowheads="1"/>
          </p:cNvPicPr>
          <p:nvPr>
            <p:ph type="clipArt" sz="half" idx="1"/>
          </p:nvPr>
        </p:nvPicPr>
        <p:blipFill>
          <a:blip r:embed="rId3" cstate="print">
            <a:extLst>
              <a:ext uri="{28A0092B-C50C-407E-A947-70E740481C1C}">
                <a14:useLocalDpi xmlns:a14="http://schemas.microsoft.com/office/drawing/2010/main" xmlns="" val="0"/>
              </a:ext>
            </a:extLst>
          </a:blip>
          <a:srcRect l="16691" r="16691"/>
          <a:stretch>
            <a:fillRect/>
          </a:stretch>
        </p:blipFill>
        <p:spPr>
          <a:noFill/>
        </p:spPr>
      </p:pic>
      <p:sp>
        <p:nvSpPr>
          <p:cNvPr id="30723" name="Text Placeholder 3"/>
          <p:cNvSpPr>
            <a:spLocks noGrp="1"/>
          </p:cNvSpPr>
          <p:nvPr>
            <p:ph type="body" sz="half" idx="2"/>
          </p:nvPr>
        </p:nvSpPr>
        <p:spPr>
          <a:xfrm>
            <a:off x="8458200" y="5638800"/>
            <a:ext cx="228600" cy="487363"/>
          </a:xfrm>
        </p:spPr>
        <p:txBody>
          <a:bodyPr/>
          <a:lstStyle/>
          <a:p>
            <a:pPr eaLnBrk="1" hangingPunct="1"/>
            <a:endParaRPr lang="en-US">
              <a:latin typeface="Arial" charset="0"/>
            </a:endParaRPr>
          </a:p>
        </p:txBody>
      </p:sp>
      <p:pic>
        <p:nvPicPr>
          <p:cNvPr id="30725" name="Picture 10" descr="pf03_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1200" y="1600200"/>
            <a:ext cx="2941638"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5707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atin typeface="Arial" charset="0"/>
              </a:rPr>
              <a:t>Active Transport</a:t>
            </a:r>
          </a:p>
        </p:txBody>
      </p:sp>
      <p:sp>
        <p:nvSpPr>
          <p:cNvPr id="31747" name="Text Placeholder 3"/>
          <p:cNvSpPr>
            <a:spLocks noGrp="1"/>
          </p:cNvSpPr>
          <p:nvPr>
            <p:ph type="body" sz="half" idx="2"/>
          </p:nvPr>
        </p:nvSpPr>
        <p:spPr>
          <a:xfrm>
            <a:off x="228600" y="1600200"/>
            <a:ext cx="8458200" cy="4525963"/>
          </a:xfrm>
        </p:spPr>
        <p:txBody>
          <a:bodyPr/>
          <a:lstStyle/>
          <a:p>
            <a:pPr lvl="1" eaLnBrk="1" hangingPunct="1">
              <a:spcBef>
                <a:spcPct val="0"/>
              </a:spcBef>
            </a:pPr>
            <a:r>
              <a:rPr lang="en-US">
                <a:latin typeface="Arial" charset="0"/>
              </a:rPr>
              <a:t>Role of active transport processes</a:t>
            </a:r>
          </a:p>
          <a:p>
            <a:pPr lvl="2" eaLnBrk="1" hangingPunct="1">
              <a:spcBef>
                <a:spcPct val="0"/>
              </a:spcBef>
            </a:pPr>
            <a:r>
              <a:rPr lang="en-US">
                <a:latin typeface="Arial" charset="0"/>
              </a:rPr>
              <a:t>Active transport requires energy use by the membrane</a:t>
            </a:r>
          </a:p>
          <a:p>
            <a:pPr lvl="2" eaLnBrk="1" hangingPunct="1">
              <a:spcBef>
                <a:spcPct val="0"/>
              </a:spcBef>
            </a:pPr>
            <a:r>
              <a:rPr lang="en-US">
                <a:latin typeface="Arial" charset="0"/>
              </a:rPr>
              <a:t>Pumps concentrated substances on one side of membrane, such as when storing an ion inside an organelle</a:t>
            </a:r>
          </a:p>
          <a:p>
            <a:pPr lvl="2" eaLnBrk="1" hangingPunct="1">
              <a:spcBef>
                <a:spcPct val="0"/>
              </a:spcBef>
            </a:pPr>
            <a:r>
              <a:rPr lang="en-US">
                <a:latin typeface="Arial" charset="0"/>
              </a:rPr>
              <a:t>Vesicle-mediated (endocytosis, exocytosis): move large volumes of substances at once, such as in secretion of hormones and neurotransmitters</a:t>
            </a:r>
            <a:endParaRPr lang="en-GB">
              <a:latin typeface="Arial" charset="0"/>
            </a:endParaRPr>
          </a:p>
          <a:p>
            <a:pPr eaLnBrk="1" hangingPunct="1"/>
            <a:endParaRPr lang="en-US">
              <a:latin typeface="Arial" charset="0"/>
            </a:endParaRPr>
          </a:p>
        </p:txBody>
      </p:sp>
    </p:spTree>
    <p:extLst>
      <p:ext uri="{BB962C8B-B14F-4D97-AF65-F5344CB8AC3E}">
        <p14:creationId xmlns:p14="http://schemas.microsoft.com/office/powerpoint/2010/main" xmlns="" val="21858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t>
            </a:r>
            <a:r>
              <a:rPr lang="en-US" dirty="0" smtClean="0"/>
              <a:t>Transport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Active </a:t>
            </a:r>
            <a:r>
              <a:rPr lang="en-US" dirty="0"/>
              <a:t>Transport requires the cell to use energy, usually in the form of ATP</a:t>
            </a:r>
            <a:r>
              <a:rPr lang="en-US" dirty="0" smtClean="0"/>
              <a:t>.</a:t>
            </a:r>
          </a:p>
          <a:p>
            <a:r>
              <a:rPr lang="en-US" dirty="0" smtClean="0"/>
              <a:t> </a:t>
            </a:r>
            <a:r>
              <a:rPr lang="en-US" dirty="0"/>
              <a:t>Active Transport creates a charge gradient in the cell membrane. For example in the mitochondrion, hydrogen ion pumps pump hydrogen ions into the </a:t>
            </a:r>
            <a:r>
              <a:rPr lang="en-US" dirty="0" err="1"/>
              <a:t>intermembrane</a:t>
            </a:r>
            <a:r>
              <a:rPr lang="en-US" dirty="0"/>
              <a:t> space of the organelle as part of making ATP.</a:t>
            </a:r>
          </a:p>
          <a:p>
            <a:r>
              <a:rPr lang="en-US" dirty="0" smtClean="0"/>
              <a:t>Active Transport </a:t>
            </a:r>
            <a:r>
              <a:rPr lang="en-US" dirty="0"/>
              <a:t>keeps unwanted ions or other molecules out of the cell that are able </a:t>
            </a:r>
            <a:r>
              <a:rPr lang="en-US" dirty="0" smtClean="0"/>
              <a:t>to diffuse </a:t>
            </a:r>
            <a:r>
              <a:rPr lang="en-US" dirty="0"/>
              <a:t>through the cell membrane.</a:t>
            </a:r>
          </a:p>
          <a:p>
            <a:r>
              <a:rPr lang="en-US" dirty="0" smtClean="0"/>
              <a:t>Active </a:t>
            </a:r>
            <a:r>
              <a:rPr lang="en-US" dirty="0"/>
              <a:t>transport uses energy to send substances against the direction they would travel by simple diffusion: that is from a region of low concentration to a region of high concentration.</a:t>
            </a:r>
          </a:p>
        </p:txBody>
      </p:sp>
    </p:spTree>
    <p:extLst>
      <p:ext uri="{BB962C8B-B14F-4D97-AF65-F5344CB8AC3E}">
        <p14:creationId xmlns:p14="http://schemas.microsoft.com/office/powerpoint/2010/main" xmlns="" val="3761011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21356"/>
            <a:ext cx="8042276" cy="1336956"/>
          </a:xfrm>
        </p:spPr>
        <p:txBody>
          <a:bodyPr/>
          <a:lstStyle/>
          <a:p>
            <a:r>
              <a:rPr lang="en-US" dirty="0">
                <a:latin typeface="Arial" charset="0"/>
              </a:rPr>
              <a:t>Cell Growth and Reproduction</a:t>
            </a:r>
            <a:endParaRPr lang="en-US" dirty="0"/>
          </a:p>
        </p:txBody>
      </p:sp>
    </p:spTree>
    <p:extLst>
      <p:ext uri="{BB962C8B-B14F-4D97-AF65-F5344CB8AC3E}">
        <p14:creationId xmlns:p14="http://schemas.microsoft.com/office/powerpoint/2010/main" xmlns="" val="3266856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457200" y="1143000"/>
            <a:ext cx="8229600" cy="2590800"/>
          </a:xfrm>
        </p:spPr>
        <p:txBody>
          <a:bodyPr/>
          <a:lstStyle/>
          <a:p>
            <a:pPr eaLnBrk="1" hangingPunct="1">
              <a:spcBef>
                <a:spcPct val="0"/>
              </a:spcBef>
            </a:pPr>
            <a:r>
              <a:rPr lang="en-US" sz="2000" dirty="0">
                <a:latin typeface="Arial" charset="0"/>
              </a:rPr>
              <a:t>Cell growth and reproduction of cells are the most fundamental of all living functions and together constitute the cell life cycle </a:t>
            </a:r>
          </a:p>
          <a:p>
            <a:pPr lvl="1" eaLnBrk="1" hangingPunct="1">
              <a:spcBef>
                <a:spcPct val="0"/>
              </a:spcBef>
            </a:pPr>
            <a:r>
              <a:rPr lang="en-US" sz="2000" dirty="0">
                <a:latin typeface="Arial" charset="0"/>
              </a:rPr>
              <a:t>Cell growth: depends on using genetic information in DNA to make the structural and functional proteins needed for cell survival</a:t>
            </a:r>
          </a:p>
          <a:p>
            <a:pPr lvl="1" eaLnBrk="1" hangingPunct="1">
              <a:spcBef>
                <a:spcPct val="0"/>
              </a:spcBef>
            </a:pPr>
            <a:r>
              <a:rPr lang="en-US" sz="2000" dirty="0">
                <a:latin typeface="Arial" charset="0"/>
              </a:rPr>
              <a:t>Cell reproduction: ensures that genetic information is passed from one generation to the next</a:t>
            </a:r>
            <a:endParaRPr lang="en-GB" sz="2000" dirty="0">
              <a:latin typeface="Arial" charset="0"/>
            </a:endParaRPr>
          </a:p>
          <a:p>
            <a:pPr eaLnBrk="1" hangingPunct="1"/>
            <a:endParaRPr lang="en-US" dirty="0">
              <a:latin typeface="Arial" charset="0"/>
            </a:endParaRPr>
          </a:p>
        </p:txBody>
      </p:sp>
      <p:pic>
        <p:nvPicPr>
          <p:cNvPr id="60420" name="Picture 6" descr="00402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3505200"/>
            <a:ext cx="60198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9995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3549650" cy="1143000"/>
          </a:xfrm>
        </p:spPr>
        <p:txBody>
          <a:bodyPr/>
          <a:lstStyle/>
          <a:p>
            <a:pPr eaLnBrk="1" hangingPunct="1"/>
            <a:r>
              <a:rPr lang="en-US">
                <a:latin typeface="Arial" charset="0"/>
              </a:rPr>
              <a:t>Cell Life Cycle</a:t>
            </a:r>
          </a:p>
        </p:txBody>
      </p:sp>
      <p:sp>
        <p:nvSpPr>
          <p:cNvPr id="61443" name="Rectangle 3"/>
          <p:cNvSpPr>
            <a:spLocks noGrp="1" noChangeArrowheads="1"/>
          </p:cNvSpPr>
          <p:nvPr>
            <p:ph type="body" sz="half" idx="2"/>
          </p:nvPr>
        </p:nvSpPr>
        <p:spPr>
          <a:xfrm>
            <a:off x="4648200" y="685800"/>
            <a:ext cx="4191000" cy="5410200"/>
          </a:xfrm>
        </p:spPr>
        <p:txBody>
          <a:bodyPr>
            <a:normAutofit lnSpcReduction="10000"/>
          </a:bodyPr>
          <a:lstStyle/>
          <a:p>
            <a:pPr eaLnBrk="1" hangingPunct="1">
              <a:lnSpc>
                <a:spcPct val="80000"/>
              </a:lnSpc>
              <a:buClr>
                <a:schemeClr val="tx1"/>
              </a:buClr>
            </a:pPr>
            <a:r>
              <a:rPr lang="en-US" sz="2400" b="1">
                <a:solidFill>
                  <a:srgbClr val="000099"/>
                </a:solidFill>
                <a:latin typeface="Arial" charset="0"/>
              </a:rPr>
              <a:t>Interphase</a:t>
            </a:r>
            <a:r>
              <a:rPr lang="en-US" sz="2400">
                <a:solidFill>
                  <a:srgbClr val="000099"/>
                </a:solidFill>
                <a:latin typeface="Arial" charset="0"/>
              </a:rPr>
              <a:t>: </a:t>
            </a:r>
            <a:r>
              <a:rPr lang="en-US" sz="2400">
                <a:latin typeface="Arial" charset="0"/>
              </a:rPr>
              <a:t>phase between cell divisions</a:t>
            </a:r>
          </a:p>
          <a:p>
            <a:pPr lvl="1" eaLnBrk="1" hangingPunct="1">
              <a:lnSpc>
                <a:spcPct val="80000"/>
              </a:lnSpc>
              <a:buClr>
                <a:srgbClr val="FF0000"/>
              </a:buClr>
            </a:pPr>
            <a:r>
              <a:rPr lang="en-US" sz="2000">
                <a:latin typeface="Arial" charset="0"/>
              </a:rPr>
              <a:t>Replication of DNA</a:t>
            </a:r>
          </a:p>
          <a:p>
            <a:pPr lvl="1" eaLnBrk="1" hangingPunct="1">
              <a:lnSpc>
                <a:spcPct val="80000"/>
              </a:lnSpc>
              <a:buClr>
                <a:srgbClr val="FF0000"/>
              </a:buClr>
            </a:pPr>
            <a:r>
              <a:rPr lang="en-US" sz="2000">
                <a:latin typeface="Arial" charset="0"/>
              </a:rPr>
              <a:t>Ongoing normal cell activities</a:t>
            </a:r>
          </a:p>
          <a:p>
            <a:pPr eaLnBrk="1" hangingPunct="1">
              <a:lnSpc>
                <a:spcPct val="80000"/>
              </a:lnSpc>
              <a:buClr>
                <a:schemeClr val="tx1"/>
              </a:buClr>
            </a:pPr>
            <a:r>
              <a:rPr lang="en-US" sz="2400" b="1">
                <a:solidFill>
                  <a:srgbClr val="000099"/>
                </a:solidFill>
                <a:latin typeface="Arial" charset="0"/>
              </a:rPr>
              <a:t>Mitosis</a:t>
            </a:r>
            <a:r>
              <a:rPr lang="en-US" sz="2400">
                <a:solidFill>
                  <a:srgbClr val="000099"/>
                </a:solidFill>
                <a:latin typeface="Arial" charset="0"/>
              </a:rPr>
              <a:t>: </a:t>
            </a:r>
            <a:r>
              <a:rPr lang="en-US" sz="2400">
                <a:latin typeface="Arial" charset="0"/>
              </a:rPr>
              <a:t>series of events that leads to the production of two cells by division of a mother cell into two daughter cells. Cells are genetically identical.</a:t>
            </a:r>
          </a:p>
          <a:p>
            <a:pPr lvl="1" eaLnBrk="1" hangingPunct="1">
              <a:lnSpc>
                <a:spcPct val="80000"/>
              </a:lnSpc>
              <a:buClr>
                <a:srgbClr val="FF0000"/>
              </a:buClr>
            </a:pPr>
            <a:r>
              <a:rPr lang="en-US" sz="2000">
                <a:latin typeface="Arial" charset="0"/>
              </a:rPr>
              <a:t>Prophase</a:t>
            </a:r>
          </a:p>
          <a:p>
            <a:pPr lvl="1" eaLnBrk="1" hangingPunct="1">
              <a:lnSpc>
                <a:spcPct val="80000"/>
              </a:lnSpc>
              <a:buClr>
                <a:srgbClr val="FF0000"/>
              </a:buClr>
            </a:pPr>
            <a:r>
              <a:rPr lang="en-US" sz="2000">
                <a:latin typeface="Arial" charset="0"/>
              </a:rPr>
              <a:t>Metaphase</a:t>
            </a:r>
          </a:p>
          <a:p>
            <a:pPr lvl="1" eaLnBrk="1" hangingPunct="1">
              <a:lnSpc>
                <a:spcPct val="80000"/>
              </a:lnSpc>
              <a:buClr>
                <a:srgbClr val="FF0000"/>
              </a:buClr>
            </a:pPr>
            <a:r>
              <a:rPr lang="en-US" sz="2000">
                <a:latin typeface="Arial" charset="0"/>
              </a:rPr>
              <a:t>Anaphase</a:t>
            </a:r>
          </a:p>
          <a:p>
            <a:pPr lvl="1" eaLnBrk="1" hangingPunct="1">
              <a:lnSpc>
                <a:spcPct val="80000"/>
              </a:lnSpc>
              <a:buClr>
                <a:srgbClr val="FF0000"/>
              </a:buClr>
            </a:pPr>
            <a:r>
              <a:rPr lang="en-US" sz="2000">
                <a:latin typeface="Arial" charset="0"/>
              </a:rPr>
              <a:t>Telophase</a:t>
            </a:r>
          </a:p>
          <a:p>
            <a:pPr eaLnBrk="1" hangingPunct="1">
              <a:lnSpc>
                <a:spcPct val="80000"/>
              </a:lnSpc>
              <a:buClr>
                <a:schemeClr val="tx1"/>
              </a:buClr>
            </a:pPr>
            <a:r>
              <a:rPr lang="en-US" sz="2400" b="1">
                <a:solidFill>
                  <a:srgbClr val="000099"/>
                </a:solidFill>
                <a:latin typeface="Arial" charset="0"/>
              </a:rPr>
              <a:t>Cytokinesis</a:t>
            </a:r>
            <a:r>
              <a:rPr lang="en-US" sz="2400">
                <a:solidFill>
                  <a:srgbClr val="000099"/>
                </a:solidFill>
                <a:latin typeface="Arial" charset="0"/>
              </a:rPr>
              <a:t>: </a:t>
            </a:r>
            <a:r>
              <a:rPr lang="en-US" sz="2400">
                <a:latin typeface="Arial" charset="0"/>
              </a:rPr>
              <a:t>division of cell cytoplasm</a:t>
            </a:r>
          </a:p>
        </p:txBody>
      </p:sp>
      <p:pic>
        <p:nvPicPr>
          <p:cNvPr id="61444" name="Picture 4" descr="03_4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600200"/>
            <a:ext cx="42672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0038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atin typeface="Arial" charset="0"/>
              </a:rPr>
              <a:t>Chromosome Structure</a:t>
            </a:r>
          </a:p>
        </p:txBody>
      </p:sp>
      <p:sp>
        <p:nvSpPr>
          <p:cNvPr id="62467" name="Rectangle 3"/>
          <p:cNvSpPr>
            <a:spLocks noGrp="1" noChangeArrowheads="1"/>
          </p:cNvSpPr>
          <p:nvPr>
            <p:ph type="body" sz="half" idx="1"/>
          </p:nvPr>
        </p:nvSpPr>
        <p:spPr>
          <a:xfrm>
            <a:off x="304800" y="1600200"/>
            <a:ext cx="4267200" cy="4495800"/>
          </a:xfrm>
        </p:spPr>
        <p:txBody>
          <a:bodyPr>
            <a:normAutofit fontScale="92500"/>
          </a:bodyPr>
          <a:lstStyle/>
          <a:p>
            <a:pPr eaLnBrk="1" hangingPunct="1"/>
            <a:r>
              <a:rPr lang="en-US" sz="2800" b="1">
                <a:solidFill>
                  <a:srgbClr val="000099"/>
                </a:solidFill>
                <a:latin typeface="Arial" charset="0"/>
              </a:rPr>
              <a:t>Chromatin</a:t>
            </a:r>
            <a:r>
              <a:rPr lang="en-US" sz="2800">
                <a:latin typeface="Arial" charset="0"/>
              </a:rPr>
              <a:t>: DNA complexed with proteins (histones)</a:t>
            </a:r>
          </a:p>
          <a:p>
            <a:pPr eaLnBrk="1" hangingPunct="1"/>
            <a:r>
              <a:rPr lang="en-US" sz="2800">
                <a:latin typeface="Arial" charset="0"/>
              </a:rPr>
              <a:t>During cell division, chromatin condenses into pairs of </a:t>
            </a:r>
            <a:r>
              <a:rPr lang="en-US" sz="2800" b="1">
                <a:solidFill>
                  <a:srgbClr val="000099"/>
                </a:solidFill>
                <a:latin typeface="Arial" charset="0"/>
              </a:rPr>
              <a:t>chromatids</a:t>
            </a:r>
            <a:r>
              <a:rPr lang="en-US" sz="2800">
                <a:latin typeface="Arial" charset="0"/>
              </a:rPr>
              <a:t> called </a:t>
            </a:r>
            <a:r>
              <a:rPr lang="en-US" sz="2800" b="1">
                <a:solidFill>
                  <a:srgbClr val="000099"/>
                </a:solidFill>
                <a:latin typeface="Arial" charset="0"/>
              </a:rPr>
              <a:t>chromosomes</a:t>
            </a:r>
            <a:r>
              <a:rPr lang="en-US" sz="2800">
                <a:latin typeface="Arial" charset="0"/>
              </a:rPr>
              <a:t>. Each pair of chromatids is joined by a </a:t>
            </a:r>
            <a:r>
              <a:rPr lang="en-US" sz="2800" b="1">
                <a:solidFill>
                  <a:srgbClr val="000099"/>
                </a:solidFill>
                <a:latin typeface="Arial" charset="0"/>
              </a:rPr>
              <a:t>centromere</a:t>
            </a:r>
          </a:p>
        </p:txBody>
      </p:sp>
      <p:pic>
        <p:nvPicPr>
          <p:cNvPr id="62468" name="Picture 4" descr="03_2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447800"/>
            <a:ext cx="3508375"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8763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1584"/>
            <a:ext cx="8042276" cy="1336956"/>
          </a:xfrm>
        </p:spPr>
        <p:txBody>
          <a:bodyPr/>
          <a:lstStyle/>
          <a:p>
            <a:r>
              <a:rPr lang="en-US" dirty="0" smtClean="0"/>
              <a:t>Mitosis and meiosis</a:t>
            </a:r>
            <a:endParaRPr lang="en-US" dirty="0"/>
          </a:p>
        </p:txBody>
      </p:sp>
      <p:sp>
        <p:nvSpPr>
          <p:cNvPr id="4" name="Slide Number Placeholder 3"/>
          <p:cNvSpPr>
            <a:spLocks noGrp="1"/>
          </p:cNvSpPr>
          <p:nvPr>
            <p:ph type="sldNum" sz="quarter" idx="12"/>
          </p:nvPr>
        </p:nvSpPr>
        <p:spPr/>
        <p:txBody>
          <a:bodyPr/>
          <a:lstStyle/>
          <a:p>
            <a:fld id="{1F7C17F3-F623-CC41-9D2A-33B2D8920615}" type="slidenum">
              <a:rPr lang="en-US" smtClean="0"/>
              <a:pPr/>
              <a:t>29</a:t>
            </a:fld>
            <a:endParaRPr lang="en-US"/>
          </a:p>
        </p:txBody>
      </p:sp>
      <p:pic>
        <p:nvPicPr>
          <p:cNvPr id="5" name="Picture 13" descr="Meiosis_chart_2"/>
          <p:cNvPicPr>
            <a:picLocks noGrp="1" noChangeAspect="1" noChangeArrowheads="1"/>
          </p:cNvPicPr>
          <p:nvPr>
            <p:ph idx="1"/>
          </p:nvPr>
        </p:nvPicPr>
        <p:blipFill>
          <a:blip r:embed="rId2" cstate="print"/>
          <a:srcRect/>
          <a:stretch>
            <a:fillRect/>
          </a:stretch>
        </p:blipFill>
        <p:spPr>
          <a:xfrm>
            <a:off x="1930400" y="1227872"/>
            <a:ext cx="5613400" cy="4137878"/>
          </a:xfrm>
          <a:noFill/>
          <a:ln/>
        </p:spPr>
      </p:pic>
      <p:sp>
        <p:nvSpPr>
          <p:cNvPr id="7" name="TextBox 6"/>
          <p:cNvSpPr txBox="1"/>
          <p:nvPr/>
        </p:nvSpPr>
        <p:spPr>
          <a:xfrm>
            <a:off x="1117600" y="5365750"/>
            <a:ext cx="8686800" cy="3416320"/>
          </a:xfrm>
          <a:prstGeom prst="rect">
            <a:avLst/>
          </a:prstGeom>
          <a:noFill/>
        </p:spPr>
        <p:txBody>
          <a:bodyPr wrap="square" rtlCol="0">
            <a:spAutoFit/>
          </a:bodyPr>
          <a:lstStyle/>
          <a:p>
            <a:r>
              <a:rPr lang="en-US" sz="2400" dirty="0" smtClean="0"/>
              <a:t>Mi</a:t>
            </a:r>
            <a:r>
              <a:rPr lang="en-US" sz="2400" u="sng" dirty="0" smtClean="0">
                <a:solidFill>
                  <a:schemeClr val="accent3">
                    <a:lumMod val="75000"/>
                  </a:schemeClr>
                </a:solidFill>
              </a:rPr>
              <a:t>t</a:t>
            </a:r>
            <a:r>
              <a:rPr lang="en-US" sz="2400" dirty="0" smtClean="0"/>
              <a:t>osis occurs in the rest of the body’s </a:t>
            </a:r>
            <a:r>
              <a:rPr lang="en-US" sz="2400" u="sng" dirty="0" smtClean="0">
                <a:solidFill>
                  <a:schemeClr val="accent3">
                    <a:lumMod val="75000"/>
                  </a:schemeClr>
                </a:solidFill>
              </a:rPr>
              <a:t>t</a:t>
            </a:r>
            <a:r>
              <a:rPr lang="en-US" sz="2400" dirty="0" smtClean="0"/>
              <a:t>issues</a:t>
            </a:r>
          </a:p>
          <a:p>
            <a:pPr marL="0" lvl="1"/>
            <a:r>
              <a:rPr lang="en-US" sz="2400" dirty="0" smtClean="0"/>
              <a:t>Mei</a:t>
            </a:r>
            <a:r>
              <a:rPr lang="en-US" sz="2400" u="sng" dirty="0" smtClean="0">
                <a:solidFill>
                  <a:srgbClr val="FF0000"/>
                </a:solidFill>
              </a:rPr>
              <a:t>o</a:t>
            </a:r>
            <a:r>
              <a:rPr lang="en-US" sz="2400" dirty="0" smtClean="0"/>
              <a:t>sis occur in </a:t>
            </a:r>
            <a:r>
              <a:rPr lang="en-US" sz="2400" u="sng" dirty="0" smtClean="0">
                <a:solidFill>
                  <a:srgbClr val="FF0000"/>
                </a:solidFill>
              </a:rPr>
              <a:t>o</a:t>
            </a:r>
            <a:r>
              <a:rPr lang="en-US" sz="2400" dirty="0" smtClean="0"/>
              <a:t>varies and testis </a:t>
            </a:r>
          </a:p>
          <a:p>
            <a:pPr marL="0" lvl="1"/>
            <a:r>
              <a:rPr lang="en-US" sz="2000" dirty="0" smtClean="0">
                <a:latin typeface="Times New Roman" pitchFamily="18" charset="0"/>
              </a:rPr>
              <a:t>Meiosis reduces the chromosome number from 46 to 23</a:t>
            </a:r>
          </a:p>
          <a:p>
            <a:pPr marL="0" lvl="1"/>
            <a:r>
              <a:rPr lang="en-US" sz="2000" dirty="0" smtClean="0">
                <a:latin typeface="Times New Roman" pitchFamily="18" charset="0"/>
              </a:rPr>
              <a:t> Fertilization fuses two gametes together &amp; returns the number to 46</a:t>
            </a:r>
          </a:p>
          <a:p>
            <a:pPr marL="0" lvl="1"/>
            <a:endParaRPr lang="en-US" sz="2400" dirty="0" smtClean="0">
              <a:latin typeface="Times New Roman" pitchFamily="18" charset="0"/>
            </a:endParaRPr>
          </a:p>
          <a:p>
            <a:pPr marL="0" lvl="1"/>
            <a:endParaRPr lang="en-NZ" sz="2400" dirty="0" smtClean="0">
              <a:latin typeface="Times New Roman" pitchFamily="18" charset="0"/>
            </a:endParaRPr>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xmlns="" val="2152222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endParaRPr lang="en-US" dirty="0">
              <a:latin typeface="Arial" charset="0"/>
            </a:endParaRPr>
          </a:p>
        </p:txBody>
      </p:sp>
      <p:sp>
        <p:nvSpPr>
          <p:cNvPr id="6147" name="Rectangle 3"/>
          <p:cNvSpPr>
            <a:spLocks noGrp="1" noChangeArrowheads="1"/>
          </p:cNvSpPr>
          <p:nvPr>
            <p:ph idx="1"/>
          </p:nvPr>
        </p:nvSpPr>
        <p:spPr>
          <a:xfrm>
            <a:off x="361951" y="1487173"/>
            <a:ext cx="8229600" cy="4525963"/>
          </a:xfrm>
        </p:spPr>
        <p:txBody>
          <a:bodyPr>
            <a:normAutofit/>
          </a:bodyPr>
          <a:lstStyle/>
          <a:p>
            <a:pPr eaLnBrk="1" hangingPunct="1"/>
            <a:r>
              <a:rPr lang="en-US" dirty="0" smtClean="0">
                <a:latin typeface="Arial" charset="0"/>
              </a:rPr>
              <a:t>Intracellular </a:t>
            </a:r>
            <a:r>
              <a:rPr lang="en-US" dirty="0">
                <a:latin typeface="Arial" charset="0"/>
              </a:rPr>
              <a:t>fluid—nucleoplasm and cytosol</a:t>
            </a:r>
          </a:p>
          <a:p>
            <a:pPr eaLnBrk="1" hangingPunct="1"/>
            <a:r>
              <a:rPr lang="en-US" dirty="0">
                <a:latin typeface="Arial" charset="0"/>
              </a:rPr>
              <a:t>Interstitial fluid—fluid on the exterior of the cell</a:t>
            </a:r>
          </a:p>
        </p:txBody>
      </p:sp>
    </p:spTree>
    <p:extLst>
      <p:ext uri="{BB962C8B-B14F-4D97-AF65-F5344CB8AC3E}">
        <p14:creationId xmlns:p14="http://schemas.microsoft.com/office/powerpoint/2010/main" xmlns="" val="34701147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a:t>
            </a:r>
            <a:endParaRPr lang="en-US" dirty="0"/>
          </a:p>
        </p:txBody>
      </p:sp>
      <p:sp>
        <p:nvSpPr>
          <p:cNvPr id="3" name="Content Placeholder 2"/>
          <p:cNvSpPr>
            <a:spLocks noGrp="1"/>
          </p:cNvSpPr>
          <p:nvPr>
            <p:ph idx="1"/>
          </p:nvPr>
        </p:nvSpPr>
        <p:spPr/>
        <p:txBody>
          <a:bodyPr/>
          <a:lstStyle/>
          <a:p>
            <a:r>
              <a:rPr lang="en-US" dirty="0" smtClean="0"/>
              <a:t>Results in </a:t>
            </a:r>
            <a:r>
              <a:rPr lang="en-US" dirty="0" smtClean="0">
                <a:sym typeface="Wingdings" pitchFamily="2" charset="2"/>
              </a:rPr>
              <a:t></a:t>
            </a:r>
            <a:r>
              <a:rPr lang="en-US" dirty="0" smtClean="0"/>
              <a:t> 2 daughter cells with the same genes as the mother</a:t>
            </a:r>
          </a:p>
          <a:p>
            <a:endParaRPr lang="en-US" dirty="0"/>
          </a:p>
        </p:txBody>
      </p:sp>
      <p:sp>
        <p:nvSpPr>
          <p:cNvPr id="4" name="Slide Number Placeholder 3"/>
          <p:cNvSpPr>
            <a:spLocks noGrp="1"/>
          </p:cNvSpPr>
          <p:nvPr>
            <p:ph type="sldNum" sz="quarter" idx="12"/>
          </p:nvPr>
        </p:nvSpPr>
        <p:spPr/>
        <p:txBody>
          <a:bodyPr/>
          <a:lstStyle/>
          <a:p>
            <a:fld id="{1F7C17F3-F623-CC41-9D2A-33B2D8920615}" type="slidenum">
              <a:rPr lang="en-US" smtClean="0"/>
              <a:pPr/>
              <a:t>30</a:t>
            </a:fld>
            <a:endParaRPr lang="en-US"/>
          </a:p>
        </p:txBody>
      </p:sp>
      <p:graphicFrame>
        <p:nvGraphicFramePr>
          <p:cNvPr id="5" name="Diagram 4"/>
          <p:cNvGraphicFramePr/>
          <p:nvPr/>
        </p:nvGraphicFramePr>
        <p:xfrm>
          <a:off x="457200" y="2657475"/>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40119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Prophase</a:t>
            </a:r>
            <a:endParaRPr lang="en-US" dirty="0"/>
          </a:p>
        </p:txBody>
      </p:sp>
      <p:sp>
        <p:nvSpPr>
          <p:cNvPr id="3" name="Content Placeholder 2"/>
          <p:cNvSpPr>
            <a:spLocks noGrp="1"/>
          </p:cNvSpPr>
          <p:nvPr>
            <p:ph sz="half" idx="1"/>
          </p:nvPr>
        </p:nvSpPr>
        <p:spPr>
          <a:xfrm>
            <a:off x="457199" y="1600200"/>
            <a:ext cx="5082599" cy="4525963"/>
          </a:xfrm>
        </p:spPr>
        <p:txBody>
          <a:bodyPr>
            <a:normAutofit/>
          </a:bodyPr>
          <a:lstStyle/>
          <a:p>
            <a:r>
              <a:rPr lang="en-US" sz="2400" dirty="0" err="1" smtClean="0"/>
              <a:t>Chromatine</a:t>
            </a:r>
            <a:r>
              <a:rPr lang="en-US" sz="2400" dirty="0" smtClean="0"/>
              <a:t> coil and shorten forming </a:t>
            </a:r>
            <a:r>
              <a:rPr lang="en-US" sz="2400" b="1" dirty="0" err="1" smtClean="0"/>
              <a:t>cromosmes</a:t>
            </a:r>
            <a:endParaRPr lang="en-US" sz="2400" b="1" dirty="0" smtClean="0"/>
          </a:p>
          <a:p>
            <a:r>
              <a:rPr lang="en-US" sz="2400" dirty="0" smtClean="0"/>
              <a:t>Each consist of 2 </a:t>
            </a:r>
            <a:r>
              <a:rPr lang="en-US" sz="2400" dirty="0" err="1" smtClean="0"/>
              <a:t>chromatid</a:t>
            </a:r>
            <a:r>
              <a:rPr lang="en-US" sz="2400" dirty="0" smtClean="0"/>
              <a:t> held together by </a:t>
            </a:r>
            <a:r>
              <a:rPr lang="en-US" sz="2400" dirty="0" err="1" smtClean="0"/>
              <a:t>centromere</a:t>
            </a: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
        <p:nvSpPr>
          <p:cNvPr id="4" name="Slide Number Placeholder 3"/>
          <p:cNvSpPr>
            <a:spLocks noGrp="1"/>
          </p:cNvSpPr>
          <p:nvPr>
            <p:ph type="sldNum" sz="quarter" idx="12"/>
          </p:nvPr>
        </p:nvSpPr>
        <p:spPr/>
        <p:txBody>
          <a:bodyPr/>
          <a:lstStyle/>
          <a:p>
            <a:fld id="{1F7C17F3-F623-CC41-9D2A-33B2D8920615}" type="slidenum">
              <a:rPr lang="en-US" smtClean="0"/>
              <a:pPr/>
              <a:t>31</a:t>
            </a:fld>
            <a:endParaRPr lang="en-US"/>
          </a:p>
        </p:txBody>
      </p:sp>
      <p:pic>
        <p:nvPicPr>
          <p:cNvPr id="6" name="Picture 3" descr="Detail View"/>
          <p:cNvPicPr>
            <a:picLocks noGrp="1" noChangeAspect="1" noChangeArrowheads="1"/>
          </p:cNvPicPr>
          <p:nvPr>
            <p:ph sz="half" idx="2"/>
          </p:nvPr>
        </p:nvPicPr>
        <p:blipFill>
          <a:blip r:embed="rId2" cstate="print"/>
          <a:srcRect l="39610" t="35658" r="31446" b="37608"/>
          <a:stretch>
            <a:fillRect/>
          </a:stretch>
        </p:blipFill>
        <p:spPr>
          <a:xfrm>
            <a:off x="5539799" y="1701801"/>
            <a:ext cx="3121601" cy="2667000"/>
          </a:xfrm>
          <a:noFill/>
          <a:ln/>
        </p:spPr>
      </p:pic>
    </p:spTree>
    <p:extLst>
      <p:ext uri="{BB962C8B-B14F-4D97-AF65-F5344CB8AC3E}">
        <p14:creationId xmlns:p14="http://schemas.microsoft.com/office/powerpoint/2010/main" xmlns="" val="1458865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Prophase</a:t>
            </a:r>
            <a:endParaRPr lang="en-US" dirty="0"/>
          </a:p>
        </p:txBody>
      </p:sp>
      <p:sp>
        <p:nvSpPr>
          <p:cNvPr id="3" name="Content Placeholder 2"/>
          <p:cNvSpPr>
            <a:spLocks noGrp="1"/>
          </p:cNvSpPr>
          <p:nvPr>
            <p:ph sz="half" idx="1"/>
          </p:nvPr>
        </p:nvSpPr>
        <p:spPr>
          <a:xfrm>
            <a:off x="457200" y="1600200"/>
            <a:ext cx="4909982" cy="4525963"/>
          </a:xfrm>
        </p:spPr>
        <p:txBody>
          <a:bodyPr>
            <a:noAutofit/>
          </a:bodyPr>
          <a:lstStyle/>
          <a:p>
            <a:r>
              <a:rPr lang="en-US" sz="2400" dirty="0" err="1" smtClean="0"/>
              <a:t>Chromatine</a:t>
            </a:r>
            <a:r>
              <a:rPr lang="en-US" sz="2400" dirty="0" smtClean="0"/>
              <a:t> coil and shorten forming </a:t>
            </a:r>
            <a:r>
              <a:rPr lang="en-US" sz="2400" dirty="0" err="1" smtClean="0"/>
              <a:t>cromosmes</a:t>
            </a:r>
            <a:endParaRPr lang="en-US" sz="2400" dirty="0" smtClean="0"/>
          </a:p>
          <a:p>
            <a:r>
              <a:rPr lang="en-US" sz="2400" dirty="0" smtClean="0"/>
              <a:t>Each consist of 2 </a:t>
            </a:r>
            <a:r>
              <a:rPr lang="en-US" sz="2400" dirty="0" err="1" smtClean="0"/>
              <a:t>chromatid</a:t>
            </a:r>
            <a:r>
              <a:rPr lang="en-US" sz="2400" dirty="0" smtClean="0"/>
              <a:t> held together by </a:t>
            </a:r>
            <a:r>
              <a:rPr lang="en-US" sz="2400" dirty="0" err="1" smtClean="0"/>
              <a:t>centromere</a:t>
            </a:r>
            <a:endParaRPr lang="en-US" sz="2400" dirty="0" smtClean="0"/>
          </a:p>
          <a:p>
            <a:r>
              <a:rPr lang="en-US" sz="2400" dirty="0" err="1" smtClean="0"/>
              <a:t>Centriole</a:t>
            </a:r>
            <a:r>
              <a:rPr lang="en-US" sz="2400" dirty="0" smtClean="0"/>
              <a:t> separate and move to opposite sides</a:t>
            </a:r>
          </a:p>
          <a:p>
            <a:r>
              <a:rPr lang="en-US" sz="2400" dirty="0" err="1" smtClean="0"/>
              <a:t>Miotic</a:t>
            </a:r>
            <a:r>
              <a:rPr lang="en-US" sz="2400" dirty="0" smtClean="0"/>
              <a:t> spindle –composed of microtubules) are assembled</a:t>
            </a:r>
          </a:p>
          <a:p>
            <a:r>
              <a:rPr lang="en-US" sz="2400" dirty="0" smtClean="0"/>
              <a:t>Nuclear envelope and nucleoli break down</a:t>
            </a:r>
          </a:p>
          <a:p>
            <a:r>
              <a:rPr lang="en-US" sz="2400" dirty="0" smtClean="0"/>
              <a:t>Chromosomes attach to spindles fibers by their </a:t>
            </a:r>
            <a:r>
              <a:rPr lang="en-US" sz="2400" dirty="0" err="1" smtClean="0"/>
              <a:t>centromeres</a:t>
            </a:r>
            <a:endParaRPr lang="en-US" sz="2400" dirty="0"/>
          </a:p>
        </p:txBody>
      </p:sp>
      <p:sp>
        <p:nvSpPr>
          <p:cNvPr id="4" name="Slide Number Placeholder 3"/>
          <p:cNvSpPr>
            <a:spLocks noGrp="1"/>
          </p:cNvSpPr>
          <p:nvPr>
            <p:ph type="sldNum" sz="quarter" idx="12"/>
          </p:nvPr>
        </p:nvSpPr>
        <p:spPr/>
        <p:txBody>
          <a:bodyPr/>
          <a:lstStyle/>
          <a:p>
            <a:fld id="{1F7C17F3-F623-CC41-9D2A-33B2D8920615}" type="slidenum">
              <a:rPr lang="en-US" smtClean="0"/>
              <a:pPr/>
              <a:t>32</a:t>
            </a:fld>
            <a:endParaRPr lang="en-US"/>
          </a:p>
        </p:txBody>
      </p:sp>
      <p:pic>
        <p:nvPicPr>
          <p:cNvPr id="8" name="prophase.avi">
            <a:hlinkClick r:id="" action="ppaction://media"/>
          </p:cNvPr>
          <p:cNvPicPr>
            <a:picLocks noGrp="1" noRot="1" noChangeAspect="1"/>
          </p:cNvPicPr>
          <p:nvPr>
            <p:ph sz="half" idx="2"/>
            <a:videoFile r:link="rId1"/>
            <p:extLst>
              <p:ext uri="{DAA4B4D4-6D71-4841-9C94-3DE7FCFB9230}">
                <p14:media xmlns:p14="http://schemas.microsoft.com/office/powerpoint/2010/main" xmlns="" r:link="rId3"/>
              </p:ext>
            </p:extLst>
          </p:nvPr>
        </p:nvPicPr>
        <p:blipFill>
          <a:blip r:embed="rId4" cstate="print"/>
          <a:stretch>
            <a:fillRect/>
          </a:stretch>
        </p:blipFill>
        <p:spPr>
          <a:xfrm>
            <a:off x="5367181" y="2558383"/>
            <a:ext cx="3776819" cy="2794667"/>
          </a:xfrm>
          <a:prstGeom prst="rect">
            <a:avLst/>
          </a:prstGeom>
        </p:spPr>
      </p:pic>
    </p:spTree>
    <p:extLst>
      <p:ext uri="{BB962C8B-B14F-4D97-AF65-F5344CB8AC3E}">
        <p14:creationId xmlns:p14="http://schemas.microsoft.com/office/powerpoint/2010/main" xmlns="" val="259756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6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Metaphase</a:t>
            </a:r>
            <a:endParaRPr lang="en-US" dirty="0"/>
          </a:p>
        </p:txBody>
      </p:sp>
      <p:sp>
        <p:nvSpPr>
          <p:cNvPr id="3" name="Content Placeholder 2"/>
          <p:cNvSpPr>
            <a:spLocks noGrp="1"/>
          </p:cNvSpPr>
          <p:nvPr>
            <p:ph sz="half" idx="1"/>
          </p:nvPr>
        </p:nvSpPr>
        <p:spPr>
          <a:xfrm>
            <a:off x="457200" y="1600200"/>
            <a:ext cx="7416800" cy="4525963"/>
          </a:xfrm>
        </p:spPr>
        <p:txBody>
          <a:bodyPr/>
          <a:lstStyle/>
          <a:p>
            <a:r>
              <a:rPr lang="en-US" dirty="0" smtClean="0"/>
              <a:t>Chromosomes align at the center of the spindle</a:t>
            </a:r>
            <a:endParaRPr lang="en-US" dirty="0"/>
          </a:p>
        </p:txBody>
      </p:sp>
      <p:sp>
        <p:nvSpPr>
          <p:cNvPr id="5" name="Slide Number Placeholder 4"/>
          <p:cNvSpPr>
            <a:spLocks noGrp="1"/>
          </p:cNvSpPr>
          <p:nvPr>
            <p:ph type="sldNum" sz="quarter" idx="12"/>
          </p:nvPr>
        </p:nvSpPr>
        <p:spPr/>
        <p:txBody>
          <a:bodyPr/>
          <a:lstStyle/>
          <a:p>
            <a:fld id="{1F7C17F3-F623-CC41-9D2A-33B2D8920615}" type="slidenum">
              <a:rPr lang="en-US" smtClean="0"/>
              <a:pPr/>
              <a:t>33</a:t>
            </a:fld>
            <a:endParaRPr lang="en-US"/>
          </a:p>
        </p:txBody>
      </p:sp>
      <p:pic>
        <p:nvPicPr>
          <p:cNvPr id="6" name="metaphase.avi">
            <a:hlinkClick r:id="" action="ppaction://media"/>
          </p:cNvPr>
          <p:cNvPicPr>
            <a:picLocks noGrp="1" noRot="1" noChangeAspect="1"/>
          </p:cNvPicPr>
          <p:nvPr>
            <p:ph sz="half" idx="2"/>
            <a:videoFile r:link="rId1"/>
            <p:extLst>
              <p:ext uri="{DAA4B4D4-6D71-4841-9C94-3DE7FCFB9230}">
                <p14:media xmlns:p14="http://schemas.microsoft.com/office/powerpoint/2010/main" xmlns="" r:link="rId3"/>
              </p:ext>
            </p:extLst>
          </p:nvPr>
        </p:nvPicPr>
        <p:blipFill>
          <a:blip r:embed="rId4" cstate="print"/>
          <a:stretch>
            <a:fillRect/>
          </a:stretch>
        </p:blipFill>
        <p:spPr>
          <a:xfrm>
            <a:off x="2971801" y="2447925"/>
            <a:ext cx="5227638" cy="3868205"/>
          </a:xfrm>
          <a:prstGeom prst="rect">
            <a:avLst/>
          </a:prstGeom>
        </p:spPr>
      </p:pic>
    </p:spTree>
    <p:extLst>
      <p:ext uri="{BB962C8B-B14F-4D97-AF65-F5344CB8AC3E}">
        <p14:creationId xmlns:p14="http://schemas.microsoft.com/office/powerpoint/2010/main" xmlns="" val="34536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Anaphase</a:t>
            </a:r>
            <a:endParaRPr lang="en-US" dirty="0"/>
          </a:p>
        </p:txBody>
      </p:sp>
      <p:sp>
        <p:nvSpPr>
          <p:cNvPr id="3" name="Content Placeholder 2"/>
          <p:cNvSpPr>
            <a:spLocks noGrp="1"/>
          </p:cNvSpPr>
          <p:nvPr>
            <p:ph sz="half" idx="1"/>
          </p:nvPr>
        </p:nvSpPr>
        <p:spPr>
          <a:xfrm>
            <a:off x="457200" y="1600200"/>
            <a:ext cx="7493000" cy="4525963"/>
          </a:xfrm>
        </p:spPr>
        <p:txBody>
          <a:bodyPr/>
          <a:lstStyle/>
          <a:p>
            <a:r>
              <a:rPr lang="en-US" dirty="0" err="1" smtClean="0"/>
              <a:t>Centromeres</a:t>
            </a:r>
            <a:r>
              <a:rPr lang="en-US" dirty="0" smtClean="0"/>
              <a:t> split</a:t>
            </a:r>
          </a:p>
          <a:p>
            <a:r>
              <a:rPr lang="en-US" dirty="0" err="1" smtClean="0"/>
              <a:t>Chromatides</a:t>
            </a:r>
            <a:r>
              <a:rPr lang="en-US" dirty="0" smtClean="0"/>
              <a:t>( now known as </a:t>
            </a:r>
            <a:r>
              <a:rPr lang="en-US" dirty="0" err="1" smtClean="0"/>
              <a:t>cromosomes</a:t>
            </a:r>
            <a:r>
              <a:rPr lang="en-US" dirty="0" smtClean="0"/>
              <a:t> again) move apart</a:t>
            </a:r>
          </a:p>
          <a:p>
            <a:endParaRPr lang="en-US" dirty="0"/>
          </a:p>
        </p:txBody>
      </p:sp>
      <p:sp>
        <p:nvSpPr>
          <p:cNvPr id="5" name="Slide Number Placeholder 4"/>
          <p:cNvSpPr>
            <a:spLocks noGrp="1"/>
          </p:cNvSpPr>
          <p:nvPr>
            <p:ph type="sldNum" sz="quarter" idx="12"/>
          </p:nvPr>
        </p:nvSpPr>
        <p:spPr/>
        <p:txBody>
          <a:bodyPr/>
          <a:lstStyle/>
          <a:p>
            <a:fld id="{1F7C17F3-F623-CC41-9D2A-33B2D8920615}" type="slidenum">
              <a:rPr lang="en-US" smtClean="0"/>
              <a:pPr/>
              <a:t>34</a:t>
            </a:fld>
            <a:endParaRPr lang="en-US"/>
          </a:p>
        </p:txBody>
      </p:sp>
      <p:pic>
        <p:nvPicPr>
          <p:cNvPr id="6" name="anaphase.avi">
            <a:hlinkClick r:id="" action="ppaction://media"/>
          </p:cNvPr>
          <p:cNvPicPr>
            <a:picLocks noGrp="1" noRot="1" noChangeAspect="1"/>
          </p:cNvPicPr>
          <p:nvPr>
            <p:ph sz="half" idx="2"/>
            <a:videoFile r:link="rId1"/>
            <p:extLst>
              <p:ext uri="{DAA4B4D4-6D71-4841-9C94-3DE7FCFB9230}">
                <p14:media xmlns:p14="http://schemas.microsoft.com/office/powerpoint/2010/main" xmlns="" r:link="rId3"/>
              </p:ext>
            </p:extLst>
          </p:nvPr>
        </p:nvPicPr>
        <p:blipFill>
          <a:blip r:embed="rId4" cstate="print"/>
          <a:stretch>
            <a:fillRect/>
          </a:stretch>
        </p:blipFill>
        <p:spPr>
          <a:xfrm>
            <a:off x="3556001" y="2701925"/>
            <a:ext cx="5126038" cy="3793026"/>
          </a:xfrm>
          <a:prstGeom prst="rect">
            <a:avLst/>
          </a:prstGeom>
        </p:spPr>
      </p:pic>
    </p:spTree>
    <p:extLst>
      <p:ext uri="{BB962C8B-B14F-4D97-AF65-F5344CB8AC3E}">
        <p14:creationId xmlns:p14="http://schemas.microsoft.com/office/powerpoint/2010/main" xmlns="" val="25839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0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Telophase</a:t>
            </a:r>
            <a:endParaRPr lang="en-US" dirty="0"/>
          </a:p>
        </p:txBody>
      </p:sp>
      <p:sp>
        <p:nvSpPr>
          <p:cNvPr id="3" name="Content Placeholder 2"/>
          <p:cNvSpPr>
            <a:spLocks noGrp="1"/>
          </p:cNvSpPr>
          <p:nvPr>
            <p:ph sz="half" idx="1"/>
          </p:nvPr>
        </p:nvSpPr>
        <p:spPr>
          <a:xfrm>
            <a:off x="457199" y="1600200"/>
            <a:ext cx="8224839" cy="4525963"/>
          </a:xfrm>
        </p:spPr>
        <p:txBody>
          <a:bodyPr/>
          <a:lstStyle/>
          <a:p>
            <a:r>
              <a:rPr lang="en-US" b="1" dirty="0" smtClean="0"/>
              <a:t>Chromosomes </a:t>
            </a:r>
            <a:r>
              <a:rPr lang="en-US" dirty="0" smtClean="0"/>
              <a:t>uncoil to become </a:t>
            </a:r>
            <a:r>
              <a:rPr lang="en-US" dirty="0" err="1" smtClean="0"/>
              <a:t>cromatine</a:t>
            </a:r>
            <a:r>
              <a:rPr lang="en-US" dirty="0" smtClean="0"/>
              <a:t> again</a:t>
            </a:r>
          </a:p>
          <a:p>
            <a:r>
              <a:rPr lang="en-US" dirty="0" smtClean="0"/>
              <a:t>Spindle break</a:t>
            </a:r>
          </a:p>
          <a:p>
            <a:r>
              <a:rPr lang="en-US" dirty="0" smtClean="0"/>
              <a:t>Nuclear envelope and nucleoli form again</a:t>
            </a:r>
            <a:endParaRPr lang="en-US" dirty="0"/>
          </a:p>
        </p:txBody>
      </p:sp>
      <p:sp>
        <p:nvSpPr>
          <p:cNvPr id="5" name="Slide Number Placeholder 4"/>
          <p:cNvSpPr>
            <a:spLocks noGrp="1"/>
          </p:cNvSpPr>
          <p:nvPr>
            <p:ph type="sldNum" sz="quarter" idx="12"/>
          </p:nvPr>
        </p:nvSpPr>
        <p:spPr/>
        <p:txBody>
          <a:bodyPr/>
          <a:lstStyle/>
          <a:p>
            <a:fld id="{1F7C17F3-F623-CC41-9D2A-33B2D8920615}" type="slidenum">
              <a:rPr lang="en-US" smtClean="0"/>
              <a:pPr/>
              <a:t>35</a:t>
            </a:fld>
            <a:endParaRPr lang="en-US"/>
          </a:p>
        </p:txBody>
      </p:sp>
      <p:pic>
        <p:nvPicPr>
          <p:cNvPr id="6" name="telophase.avi">
            <a:hlinkClick r:id="" action="ppaction://media"/>
          </p:cNvPr>
          <p:cNvPicPr>
            <a:picLocks noGrp="1" noRot="1" noChangeAspect="1"/>
          </p:cNvPicPr>
          <p:nvPr>
            <p:ph sz="half" idx="2"/>
            <a:videoFile r:link="rId1"/>
            <p:extLst>
              <p:ext uri="{DAA4B4D4-6D71-4841-9C94-3DE7FCFB9230}">
                <p14:media xmlns:p14="http://schemas.microsoft.com/office/powerpoint/2010/main" xmlns="" r:link="rId3"/>
              </p:ext>
            </p:extLst>
          </p:nvPr>
        </p:nvPicPr>
        <p:blipFill>
          <a:blip r:embed="rId4" cstate="print"/>
          <a:stretch>
            <a:fillRect/>
          </a:stretch>
        </p:blipFill>
        <p:spPr>
          <a:xfrm>
            <a:off x="2387601" y="3057525"/>
            <a:ext cx="4694238" cy="3473514"/>
          </a:xfrm>
          <a:prstGeom prst="rect">
            <a:avLst/>
          </a:prstGeom>
        </p:spPr>
      </p:pic>
    </p:spTree>
    <p:extLst>
      <p:ext uri="{BB962C8B-B14F-4D97-AF65-F5344CB8AC3E}">
        <p14:creationId xmlns:p14="http://schemas.microsoft.com/office/powerpoint/2010/main" xmlns="" val="167202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5" name="Slide Number Placeholder 4"/>
          <p:cNvSpPr>
            <a:spLocks noGrp="1"/>
          </p:cNvSpPr>
          <p:nvPr>
            <p:ph type="sldNum" sz="quarter" idx="12"/>
          </p:nvPr>
        </p:nvSpPr>
        <p:spPr/>
        <p:txBody>
          <a:bodyPr/>
          <a:lstStyle/>
          <a:p>
            <a:fld id="{1F7C17F3-F623-CC41-9D2A-33B2D8920615}" type="slidenum">
              <a:rPr lang="en-US" smtClean="0"/>
              <a:pPr/>
              <a:t>36</a:t>
            </a:fld>
            <a:endParaRPr lang="en-US"/>
          </a:p>
        </p:txBody>
      </p:sp>
      <p:pic>
        <p:nvPicPr>
          <p:cNvPr id="9" name="miosis.avi">
            <a:hlinkClick r:id="" action="ppaction://media"/>
          </p:cNvPr>
          <p:cNvPicPr>
            <a:picLocks noGrp="1" noRot="1" noChangeAspect="1"/>
          </p:cNvPicPr>
          <p:nvPr>
            <p:ph idx="1"/>
            <a:videoFile r:link="rId1"/>
            <p:extLst>
              <p:ext uri="{DAA4B4D4-6D71-4841-9C94-3DE7FCFB9230}">
                <p14:media xmlns:p14="http://schemas.microsoft.com/office/powerpoint/2010/main" xmlns="" r:link="rId3"/>
              </p:ext>
            </p:extLst>
          </p:nvPr>
        </p:nvPicPr>
        <p:blipFill>
          <a:blip r:embed="rId4" cstate="print"/>
          <a:stretch>
            <a:fillRect/>
          </a:stretch>
        </p:blipFill>
        <p:spPr>
          <a:xfrm>
            <a:off x="1381197" y="1417638"/>
            <a:ext cx="6318646" cy="4938712"/>
          </a:xfrm>
          <a:prstGeom prst="rect">
            <a:avLst/>
          </a:prstGeom>
        </p:spPr>
      </p:pic>
    </p:spTree>
    <p:extLst>
      <p:ext uri="{BB962C8B-B14F-4D97-AF65-F5344CB8AC3E}">
        <p14:creationId xmlns:p14="http://schemas.microsoft.com/office/powerpoint/2010/main" xmlns="" val="108382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F7C17F3-F623-CC41-9D2A-33B2D8920615}" type="slidenum">
              <a:rPr lang="en-US" smtClean="0"/>
              <a:pPr/>
              <a:t>37</a:t>
            </a:fld>
            <a:endParaRPr lang="en-US"/>
          </a:p>
        </p:txBody>
      </p:sp>
      <p:sp>
        <p:nvSpPr>
          <p:cNvPr id="8" name="Content Placeholder 7"/>
          <p:cNvSpPr>
            <a:spLocks noGrp="1"/>
          </p:cNvSpPr>
          <p:nvPr>
            <p:ph sz="half" idx="2"/>
          </p:nvPr>
        </p:nvSpPr>
        <p:spPr/>
        <p:txBody>
          <a:bodyPr/>
          <a:lstStyle/>
          <a:p>
            <a:endParaRPr lang="en-US" dirty="0"/>
          </a:p>
        </p:txBody>
      </p:sp>
      <p:pic>
        <p:nvPicPr>
          <p:cNvPr id="9" name="Picture 5"/>
          <p:cNvPicPr preferRelativeResize="0">
            <a:picLocks noChangeAspect="1" noChangeArrowheads="1"/>
          </p:cNvPicPr>
          <p:nvPr/>
        </p:nvPicPr>
        <p:blipFill>
          <a:blip r:embed="rId2" cstate="print"/>
          <a:srcRect/>
          <a:stretch>
            <a:fillRect/>
          </a:stretch>
        </p:blipFill>
        <p:spPr bwMode="auto">
          <a:xfrm>
            <a:off x="5599113" y="671513"/>
            <a:ext cx="3001962" cy="3001962"/>
          </a:xfrm>
          <a:prstGeom prst="rect">
            <a:avLst/>
          </a:prstGeom>
          <a:noFill/>
          <a:ln w="25400">
            <a:noFill/>
            <a:miter lim="800000"/>
            <a:headEnd/>
            <a:tailEnd/>
          </a:ln>
        </p:spPr>
      </p:pic>
      <p:pic>
        <p:nvPicPr>
          <p:cNvPr id="10" name="Picture 6"/>
          <p:cNvPicPr preferRelativeResize="0">
            <a:picLocks noChangeAspect="1" noChangeArrowheads="1"/>
          </p:cNvPicPr>
          <p:nvPr/>
        </p:nvPicPr>
        <p:blipFill>
          <a:blip r:embed="rId3" cstate="print"/>
          <a:srcRect/>
          <a:stretch>
            <a:fillRect/>
          </a:stretch>
        </p:blipFill>
        <p:spPr bwMode="auto">
          <a:xfrm>
            <a:off x="5599113" y="3695700"/>
            <a:ext cx="2965450" cy="2600325"/>
          </a:xfrm>
          <a:prstGeom prst="rect">
            <a:avLst/>
          </a:prstGeom>
          <a:noFill/>
          <a:ln w="25400">
            <a:noFill/>
            <a:miter lim="800000"/>
            <a:headEnd/>
            <a:tailEnd/>
          </a:ln>
        </p:spPr>
      </p:pic>
      <p:sp>
        <p:nvSpPr>
          <p:cNvPr id="11" name="Content Placeholder 3"/>
          <p:cNvSpPr>
            <a:spLocks noGrp="1"/>
          </p:cNvSpPr>
          <p:nvPr>
            <p:ph sz="half" idx="1"/>
          </p:nvPr>
        </p:nvSpPr>
        <p:spPr/>
        <p:txBody>
          <a:bodyPr>
            <a:normAutofit/>
          </a:bodyPr>
          <a:lstStyle/>
          <a:p>
            <a:r>
              <a:rPr lang="en-US" dirty="0" smtClean="0"/>
              <a:t>meiosis occurs only in reproductive organs</a:t>
            </a:r>
          </a:p>
          <a:p>
            <a:r>
              <a:rPr lang="en-US" dirty="0" smtClean="0"/>
              <a:t>  A diploid cell replicate in preparation for cell division</a:t>
            </a:r>
          </a:p>
          <a:p>
            <a:r>
              <a:rPr lang="en-US" dirty="0" smtClean="0"/>
              <a:t>Then, it undergoes two divisions  producing four haploid cells (Half the chromosomes)</a:t>
            </a:r>
          </a:p>
        </p:txBody>
      </p:sp>
      <p:sp>
        <p:nvSpPr>
          <p:cNvPr id="12" name="Title 1"/>
          <p:cNvSpPr>
            <a:spLocks noGrp="1"/>
          </p:cNvSpPr>
          <p:nvPr>
            <p:ph type="title"/>
          </p:nvPr>
        </p:nvSpPr>
        <p:spPr/>
        <p:txBody>
          <a:bodyPr/>
          <a:lstStyle/>
          <a:p>
            <a:r>
              <a:rPr lang="en-US" dirty="0" smtClean="0"/>
              <a:t>Meiosis</a:t>
            </a:r>
            <a:endParaRPr lang="en-US" dirty="0"/>
          </a:p>
        </p:txBody>
      </p:sp>
    </p:spTree>
    <p:extLst>
      <p:ext uri="{BB962C8B-B14F-4D97-AF65-F5344CB8AC3E}">
        <p14:creationId xmlns:p14="http://schemas.microsoft.com/office/powerpoint/2010/main" xmlns="" val="2134575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4" name="Content Placeholder 3"/>
          <p:cNvSpPr>
            <a:spLocks noGrp="1"/>
          </p:cNvSpPr>
          <p:nvPr>
            <p:ph sz="half" idx="2"/>
          </p:nvPr>
        </p:nvSpPr>
        <p:spPr>
          <a:xfrm>
            <a:off x="457200" y="1600200"/>
            <a:ext cx="4038600" cy="4525963"/>
          </a:xfrm>
        </p:spPr>
        <p:txBody>
          <a:bodyPr>
            <a:normAutofit/>
          </a:bodyPr>
          <a:lstStyle/>
          <a:p>
            <a:r>
              <a:rPr lang="en-US" dirty="0" smtClean="0"/>
              <a:t>meiosis occurs only in reproductive organs</a:t>
            </a:r>
          </a:p>
          <a:p>
            <a:r>
              <a:rPr lang="en-US" dirty="0" smtClean="0"/>
              <a:t>  A diploid cell replicate in preparation for cell division</a:t>
            </a:r>
          </a:p>
          <a:p>
            <a:r>
              <a:rPr lang="en-US" dirty="0" smtClean="0"/>
              <a:t>Then, it undergoes two divisions  producing four haploid cells (Half the chromosomes)</a:t>
            </a:r>
          </a:p>
        </p:txBody>
      </p:sp>
      <p:sp>
        <p:nvSpPr>
          <p:cNvPr id="5" name="Slide Number Placeholder 4"/>
          <p:cNvSpPr>
            <a:spLocks noGrp="1"/>
          </p:cNvSpPr>
          <p:nvPr>
            <p:ph type="sldNum" sz="quarter" idx="12"/>
          </p:nvPr>
        </p:nvSpPr>
        <p:spPr/>
        <p:txBody>
          <a:bodyPr/>
          <a:lstStyle/>
          <a:p>
            <a:fld id="{1F7C17F3-F623-CC41-9D2A-33B2D8920615}" type="slidenum">
              <a:rPr lang="en-US" smtClean="0"/>
              <a:pPr/>
              <a:t>38</a:t>
            </a:fld>
            <a:endParaRPr lang="en-US"/>
          </a:p>
        </p:txBody>
      </p:sp>
      <p:pic>
        <p:nvPicPr>
          <p:cNvPr id="6" name="Picture 4" descr="gametogenesis"/>
          <p:cNvPicPr preferRelativeResize="0">
            <a:picLocks noGrp="1" noChangeAspect="1" noChangeArrowheads="1"/>
          </p:cNvPicPr>
          <p:nvPr>
            <p:ph sz="half" idx="1"/>
          </p:nvPr>
        </p:nvPicPr>
        <p:blipFill>
          <a:blip r:embed="rId2" cstate="print"/>
          <a:srcRect/>
          <a:stretch>
            <a:fillRect/>
          </a:stretch>
        </p:blipFill>
        <p:spPr bwMode="auto">
          <a:xfrm>
            <a:off x="4732664" y="1417638"/>
            <a:ext cx="4203335" cy="4881563"/>
          </a:xfrm>
          <a:prstGeom prst="rect">
            <a:avLst/>
          </a:prstGeom>
          <a:noFill/>
          <a:ln w="25400">
            <a:noFill/>
            <a:miter lim="800000"/>
            <a:headEnd/>
            <a:tailEnd/>
          </a:ln>
        </p:spPr>
      </p:pic>
    </p:spTree>
    <p:extLst>
      <p:ext uri="{BB962C8B-B14F-4D97-AF65-F5344CB8AC3E}">
        <p14:creationId xmlns:p14="http://schemas.microsoft.com/office/powerpoint/2010/main" xmlns="" val="2877247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33" y="1762699"/>
            <a:ext cx="8042276" cy="1336956"/>
          </a:xfrm>
        </p:spPr>
        <p:txBody>
          <a:bodyPr/>
          <a:lstStyle/>
          <a:p>
            <a:r>
              <a:rPr lang="en-US" sz="2800" dirty="0" smtClean="0">
                <a:hlinkClick r:id="rId2"/>
              </a:rPr>
              <a:t>http://</a:t>
            </a:r>
            <a:r>
              <a:rPr lang="en-US" sz="2800" dirty="0" smtClean="0">
                <a:hlinkClick r:id="rId2"/>
              </a:rPr>
              <a:t>safeshare.tv/w/lPisihyhzE</a:t>
            </a:r>
            <a:r>
              <a:rPr lang="en-US" sz="2800" dirty="0" smtClean="0"/>
              <a:t/>
            </a:r>
            <a:br>
              <a:rPr lang="en-US" sz="2800" dirty="0" smtClean="0"/>
            </a:b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a:latin typeface="Arial" charset="0"/>
              </a:rPr>
              <a:t>Selective Permeability</a:t>
            </a:r>
          </a:p>
        </p:txBody>
      </p:sp>
      <p:sp>
        <p:nvSpPr>
          <p:cNvPr id="7171" name="Rectangle 3"/>
          <p:cNvSpPr>
            <a:spLocks noGrp="1" noChangeArrowheads="1"/>
          </p:cNvSpPr>
          <p:nvPr>
            <p:ph idx="1"/>
          </p:nvPr>
        </p:nvSpPr>
        <p:spPr/>
        <p:txBody>
          <a:bodyPr/>
          <a:lstStyle/>
          <a:p>
            <a:pPr eaLnBrk="1" hangingPunct="1"/>
            <a:r>
              <a:rPr lang="en-US">
                <a:latin typeface="Arial" charset="0"/>
              </a:rPr>
              <a:t>The plasma membrane allows some materials to pass while excluding others</a:t>
            </a:r>
          </a:p>
          <a:p>
            <a:pPr eaLnBrk="1" hangingPunct="1"/>
            <a:r>
              <a:rPr lang="en-US">
                <a:latin typeface="Arial" charset="0"/>
              </a:rPr>
              <a:t>This permeability influences movement both into and out of the cell</a:t>
            </a:r>
          </a:p>
        </p:txBody>
      </p:sp>
    </p:spTree>
    <p:extLst>
      <p:ext uri="{BB962C8B-B14F-4D97-AF65-F5344CB8AC3E}">
        <p14:creationId xmlns:p14="http://schemas.microsoft.com/office/powerpoint/2010/main" xmlns="" val="11035945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a:t>
            </a:r>
            <a:r>
              <a:rPr lang="en-US" dirty="0" smtClean="0"/>
              <a:t>Transport</a:t>
            </a:r>
            <a:endParaRPr lang="en-US" dirty="0"/>
          </a:p>
        </p:txBody>
      </p:sp>
      <p:sp>
        <p:nvSpPr>
          <p:cNvPr id="3" name="Content Placeholder 2"/>
          <p:cNvSpPr>
            <a:spLocks noGrp="1"/>
          </p:cNvSpPr>
          <p:nvPr>
            <p:ph idx="1"/>
          </p:nvPr>
        </p:nvSpPr>
        <p:spPr/>
        <p:txBody>
          <a:bodyPr/>
          <a:lstStyle/>
          <a:p>
            <a:r>
              <a:rPr lang="en-US" dirty="0" smtClean="0"/>
              <a:t>Passive </a:t>
            </a:r>
            <a:r>
              <a:rPr lang="en-US" dirty="0"/>
              <a:t>transport is the movement of molecules across the cell membrane and does not require </a:t>
            </a:r>
            <a:r>
              <a:rPr lang="en-US" dirty="0" smtClean="0"/>
              <a:t>energy.</a:t>
            </a:r>
            <a:endParaRPr lang="en-US" dirty="0"/>
          </a:p>
          <a:p>
            <a:r>
              <a:rPr lang="en-US" dirty="0" smtClean="0"/>
              <a:t>It </a:t>
            </a:r>
            <a:r>
              <a:rPr lang="en-US" dirty="0"/>
              <a:t>is dependent on the permeability of the cell </a:t>
            </a:r>
            <a:r>
              <a:rPr lang="en-US" dirty="0" smtClean="0"/>
              <a:t>membrane.</a:t>
            </a:r>
            <a:endParaRPr lang="en-US" dirty="0"/>
          </a:p>
          <a:p>
            <a:r>
              <a:rPr lang="en-US" dirty="0" smtClean="0"/>
              <a:t>There </a:t>
            </a:r>
            <a:r>
              <a:rPr lang="en-US" dirty="0"/>
              <a:t>are three main kinds of passive transport - Diffusion, Osmosis and Facilitated Diffusion.</a:t>
            </a:r>
          </a:p>
        </p:txBody>
      </p:sp>
    </p:spTree>
    <p:extLst>
      <p:ext uri="{BB962C8B-B14F-4D97-AF65-F5344CB8AC3E}">
        <p14:creationId xmlns:p14="http://schemas.microsoft.com/office/powerpoint/2010/main" xmlns="" val="61841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dirty="0">
                <a:latin typeface="Arial" charset="0"/>
              </a:rPr>
              <a:t>Passive Transport Processes</a:t>
            </a:r>
          </a:p>
        </p:txBody>
      </p:sp>
      <p:sp>
        <p:nvSpPr>
          <p:cNvPr id="8195" name="Rectangle 3"/>
          <p:cNvSpPr>
            <a:spLocks noGrp="1" noChangeArrowheads="1"/>
          </p:cNvSpPr>
          <p:nvPr>
            <p:ph idx="1"/>
          </p:nvPr>
        </p:nvSpPr>
        <p:spPr>
          <a:xfrm>
            <a:off x="457200" y="1356488"/>
            <a:ext cx="8229600" cy="4525963"/>
          </a:xfrm>
        </p:spPr>
        <p:txBody>
          <a:bodyPr/>
          <a:lstStyle/>
          <a:p>
            <a:pPr eaLnBrk="1" hangingPunct="1"/>
            <a:r>
              <a:rPr lang="en-US" sz="2800" dirty="0">
                <a:latin typeface="Arial" charset="0"/>
              </a:rPr>
              <a:t>Diffusion</a:t>
            </a:r>
          </a:p>
          <a:p>
            <a:pPr lvl="1" eaLnBrk="1" hangingPunct="1"/>
            <a:r>
              <a:rPr lang="en-US" dirty="0">
                <a:latin typeface="Arial" charset="0"/>
              </a:rPr>
              <a:t>Particles tend to distribute themselves evenly within a solution</a:t>
            </a:r>
          </a:p>
          <a:p>
            <a:pPr lvl="1" eaLnBrk="1" hangingPunct="1"/>
            <a:r>
              <a:rPr lang="en-US" dirty="0">
                <a:latin typeface="Arial" charset="0"/>
              </a:rPr>
              <a:t>Movement is from high concentration to low concentration, or down a concentration </a:t>
            </a:r>
            <a:r>
              <a:rPr lang="en-US" dirty="0" smtClean="0">
                <a:latin typeface="Arial" charset="0"/>
              </a:rPr>
              <a:t>gradient</a:t>
            </a:r>
            <a:endParaRPr lang="en-US" dirty="0">
              <a:latin typeface="Arial" charset="0"/>
            </a:endParaRPr>
          </a:p>
          <a:p>
            <a:pPr lvl="1" eaLnBrk="1" hangingPunct="1"/>
            <a:r>
              <a:rPr lang="en-US" dirty="0">
                <a:latin typeface="Arial" charset="0"/>
              </a:rPr>
              <a:t>As molecule diffuse a state of equilibrium occurs</a:t>
            </a:r>
          </a:p>
          <a:p>
            <a:pPr lvl="1" eaLnBrk="1" hangingPunct="1"/>
            <a:r>
              <a:rPr lang="en-US" dirty="0">
                <a:latin typeface="Arial" charset="0"/>
              </a:rPr>
              <a:t>Speed is affected by size and </a:t>
            </a:r>
            <a:r>
              <a:rPr lang="en-US" dirty="0" smtClean="0">
                <a:latin typeface="Arial" charset="0"/>
              </a:rPr>
              <a:t>temp</a:t>
            </a:r>
          </a:p>
          <a:p>
            <a:pPr lvl="1" eaLnBrk="1" hangingPunct="1"/>
            <a:r>
              <a:rPr lang="en-US" dirty="0" smtClean="0">
                <a:latin typeface="Arial" charset="0"/>
              </a:rPr>
              <a:t>Simple Diffusion</a:t>
            </a:r>
          </a:p>
          <a:p>
            <a:pPr lvl="2"/>
            <a:r>
              <a:rPr lang="en-US" dirty="0">
                <a:latin typeface="Arial" charset="0"/>
              </a:rPr>
              <a:t>An unassisted process</a:t>
            </a:r>
          </a:p>
          <a:p>
            <a:pPr lvl="2"/>
            <a:r>
              <a:rPr lang="en-US" dirty="0">
                <a:latin typeface="Arial" charset="0"/>
              </a:rPr>
              <a:t>Solutes are lipid-soluble materials or small enough to pass through membrane pores</a:t>
            </a:r>
          </a:p>
          <a:p>
            <a:pPr lvl="1" eaLnBrk="1" hangingPunct="1"/>
            <a:endParaRPr lang="en-US" dirty="0">
              <a:latin typeface="Arial" charset="0"/>
            </a:endParaRPr>
          </a:p>
        </p:txBody>
      </p:sp>
      <p:sp>
        <p:nvSpPr>
          <p:cNvPr id="8196" name="Text Box 4"/>
          <p:cNvSpPr txBox="1">
            <a:spLocks noChangeArrowheads="1"/>
          </p:cNvSpPr>
          <p:nvPr/>
        </p:nvSpPr>
        <p:spPr bwMode="auto">
          <a:xfrm>
            <a:off x="7772400" y="6019800"/>
            <a:ext cx="1020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6BA12F"/>
                </a:solidFill>
              </a:rPr>
              <a:t>Figure 3.9</a:t>
            </a:r>
          </a:p>
        </p:txBody>
      </p:sp>
    </p:spTree>
    <p:extLst>
      <p:ext uri="{BB962C8B-B14F-4D97-AF65-F5344CB8AC3E}">
        <p14:creationId xmlns:p14="http://schemas.microsoft.com/office/powerpoint/2010/main" xmlns="" val="6690829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004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9338" y="1695450"/>
            <a:ext cx="7045325"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495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latin typeface="Arial" charset="0"/>
            </a:endParaRPr>
          </a:p>
        </p:txBody>
      </p:sp>
      <p:pic>
        <p:nvPicPr>
          <p:cNvPr id="10243" name="Picture 7" descr="00400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t="7672" b="7672"/>
          <a:stretch>
            <a:fillRect/>
          </a:stretch>
        </p:blipFill>
        <p:spPr>
          <a:noFill/>
        </p:spPr>
      </p:pic>
    </p:spTree>
    <p:extLst>
      <p:ext uri="{BB962C8B-B14F-4D97-AF65-F5344CB8AC3E}">
        <p14:creationId xmlns:p14="http://schemas.microsoft.com/office/powerpoint/2010/main" xmlns="" val="360291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Facilitated </a:t>
            </a:r>
            <a:r>
              <a:rPr lang="en-US" dirty="0" smtClean="0"/>
              <a:t>diffusion </a:t>
            </a:r>
            <a:endParaRPr lang="en-US" dirty="0"/>
          </a:p>
        </p:txBody>
      </p:sp>
      <p:sp>
        <p:nvSpPr>
          <p:cNvPr id="3" name="Content Placeholder 2"/>
          <p:cNvSpPr>
            <a:spLocks noGrp="1"/>
          </p:cNvSpPr>
          <p:nvPr>
            <p:ph idx="1"/>
          </p:nvPr>
        </p:nvSpPr>
        <p:spPr/>
        <p:txBody>
          <a:bodyPr/>
          <a:lstStyle/>
          <a:p>
            <a:r>
              <a:rPr lang="en-US" dirty="0" smtClean="0"/>
              <a:t>This </a:t>
            </a:r>
            <a:r>
              <a:rPr lang="en-US" dirty="0"/>
              <a:t>process does not require ATP but does require cell membrane proteins which are called carrier proteins to carry the molecules across the cell membrane from an area of higher concentration to an area of lower concentration</a:t>
            </a:r>
          </a:p>
          <a:p>
            <a:endParaRPr lang="en-US" dirty="0"/>
          </a:p>
        </p:txBody>
      </p:sp>
      <p:pic>
        <p:nvPicPr>
          <p:cNvPr id="4" name="Picture 3" descr="Screen Shot 2014-02-11 at 11.43.56 PM.png"/>
          <p:cNvPicPr>
            <a:picLocks noChangeAspect="1"/>
          </p:cNvPicPr>
          <p:nvPr/>
        </p:nvPicPr>
        <p:blipFill rotWithShape="1">
          <a:blip r:embed="rId2" cstate="print">
            <a:extLst>
              <a:ext uri="{28A0092B-C50C-407E-A947-70E740481C1C}">
                <a14:useLocalDpi xmlns:a14="http://schemas.microsoft.com/office/drawing/2010/main" xmlns="" val="0"/>
              </a:ext>
            </a:extLst>
          </a:blip>
          <a:srcRect l="20357" t="54223" r="21998" b="9556"/>
          <a:stretch/>
        </p:blipFill>
        <p:spPr>
          <a:xfrm>
            <a:off x="1600478" y="3670356"/>
            <a:ext cx="6541059" cy="2568728"/>
          </a:xfrm>
          <a:prstGeom prst="rect">
            <a:avLst/>
          </a:prstGeom>
        </p:spPr>
      </p:pic>
    </p:spTree>
    <p:extLst>
      <p:ext uri="{BB962C8B-B14F-4D97-AF65-F5344CB8AC3E}">
        <p14:creationId xmlns:p14="http://schemas.microsoft.com/office/powerpoint/2010/main" xmlns="" val="3325491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85</TotalTime>
  <Words>1346</Words>
  <Application>Microsoft Office PowerPoint</Application>
  <PresentationFormat>On-screen Show (4:3)</PresentationFormat>
  <Paragraphs>209</Paragraphs>
  <Slides>39</Slides>
  <Notes>23</Notes>
  <HiddenSlides>0</HiddenSlides>
  <MMClips>5</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Breeze</vt:lpstr>
      <vt:lpstr>Cell physiology </vt:lpstr>
      <vt:lpstr>Cell Physiology: Membrane Transport</vt:lpstr>
      <vt:lpstr>Slide 3</vt:lpstr>
      <vt:lpstr>Selective Permeability</vt:lpstr>
      <vt:lpstr>Passive Transport</vt:lpstr>
      <vt:lpstr>Passive Transport Processes</vt:lpstr>
      <vt:lpstr>Slide 7</vt:lpstr>
      <vt:lpstr>Slide 8</vt:lpstr>
      <vt:lpstr>Facilitated diffusion </vt:lpstr>
      <vt:lpstr>Osmosis</vt:lpstr>
      <vt:lpstr>Osmosis</vt:lpstr>
      <vt:lpstr>Osmosis</vt:lpstr>
      <vt:lpstr>Passive Transport Processes</vt:lpstr>
      <vt:lpstr>Passive Transport</vt:lpstr>
      <vt:lpstr>Active Transport Processes</vt:lpstr>
      <vt:lpstr>Active Transport Processes</vt:lpstr>
      <vt:lpstr>Active Transport Processes</vt:lpstr>
      <vt:lpstr>Slide 18</vt:lpstr>
      <vt:lpstr>Secondary Active Transport </vt:lpstr>
      <vt:lpstr>Vesicular Transport </vt:lpstr>
      <vt:lpstr>Vesicular Transport</vt:lpstr>
      <vt:lpstr>Endocytosis and Exocytosis</vt:lpstr>
      <vt:lpstr>Active Transport</vt:lpstr>
      <vt:lpstr>Active Transport </vt:lpstr>
      <vt:lpstr>Cell Growth and Reproduction</vt:lpstr>
      <vt:lpstr>Slide 26</vt:lpstr>
      <vt:lpstr>Cell Life Cycle</vt:lpstr>
      <vt:lpstr>Chromosome Structure</vt:lpstr>
      <vt:lpstr>Mitosis and meiosis</vt:lpstr>
      <vt:lpstr>Mitosis</vt:lpstr>
      <vt:lpstr>Prophase</vt:lpstr>
      <vt:lpstr>Prophase</vt:lpstr>
      <vt:lpstr>Metaphase</vt:lpstr>
      <vt:lpstr>Anaphase</vt:lpstr>
      <vt:lpstr>Telophase</vt:lpstr>
      <vt:lpstr>Meiosis</vt:lpstr>
      <vt:lpstr>Meiosis</vt:lpstr>
      <vt:lpstr>Meiosis</vt:lpstr>
      <vt:lpstr>http://safeshare.tv/w/lPisihyhzE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physiology </dc:title>
  <dc:creator>IBRAHIM ALKHODERY</dc:creator>
  <cp:lastModifiedBy>Areejaloufi</cp:lastModifiedBy>
  <cp:revision>8</cp:revision>
  <dcterms:created xsi:type="dcterms:W3CDTF">2014-02-11T19:59:48Z</dcterms:created>
  <dcterms:modified xsi:type="dcterms:W3CDTF">2014-02-12T06:52:34Z</dcterms:modified>
</cp:coreProperties>
</file>