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71" r:id="rId15"/>
    <p:sldId id="272" r:id="rId16"/>
    <p:sldId id="273" r:id="rId17"/>
    <p:sldId id="274" r:id="rId18"/>
    <p:sldId id="269" r:id="rId19"/>
    <p:sldId id="275" r:id="rId20"/>
    <p:sldId id="276" r:id="rId21"/>
    <p:sldId id="277" r:id="rId22"/>
    <p:sldId id="278" r:id="rId23"/>
    <p:sldId id="280" r:id="rId24"/>
    <p:sldId id="281"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4660"/>
  </p:normalViewPr>
  <p:slideViewPr>
    <p:cSldViewPr>
      <p:cViewPr varScale="1">
        <p:scale>
          <a:sx n="84" d="100"/>
          <a:sy n="84" d="100"/>
        </p:scale>
        <p:origin x="1373"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7476BD0-F769-4166-BDEF-88A98DC5F87D}" type="datetimeFigureOut">
              <a:rPr lang="ar-EG" smtClean="0"/>
              <a:t>17/06/1437</a:t>
            </a:fld>
            <a:endParaRPr lang="ar-E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F010731-DFDA-42DC-ADB2-F4AC72814EF6}" type="slidenum">
              <a:rPr lang="ar-EG" smtClean="0"/>
              <a:t>‹#›</a:t>
            </a:fld>
            <a:endParaRPr lang="ar-EG"/>
          </a:p>
        </p:txBody>
      </p:sp>
    </p:spTree>
    <p:extLst>
      <p:ext uri="{BB962C8B-B14F-4D97-AF65-F5344CB8AC3E}">
        <p14:creationId xmlns:p14="http://schemas.microsoft.com/office/powerpoint/2010/main" val="33932410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69A5B8F-88DE-491C-ADF8-2697295DA893}" type="datetime1">
              <a:rPr lang="en-US" smtClean="0"/>
              <a:t>3/26/2016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96B30-9533-442C-999D-E7930F914882}" type="datetime1">
              <a:rPr lang="en-US" smtClean="0"/>
              <a:t>3/26/2016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3BB8D-E0B0-455B-9434-1BBA89D8F1F8}" type="datetime1">
              <a:rPr lang="en-US" smtClean="0"/>
              <a:t>3/26/2016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4655F-A6A8-4CEA-BF4A-660B222902F4}" type="datetime1">
              <a:rPr lang="en-US" smtClean="0"/>
              <a:t>3/26/2016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4FFC911-D699-47C4-B4B8-452D228CADF9}" type="datetime1">
              <a:rPr lang="en-US" smtClean="0"/>
              <a:t>3/26/2016</a:t>
            </a:fld>
            <a:endParaRPr lang="en-US"/>
          </a:p>
        </p:txBody>
      </p:sp>
      <p:sp>
        <p:nvSpPr>
          <p:cNvPr id="91" name="Footer Placeholder 90"/>
          <p:cNvSpPr>
            <a:spLocks noGrp="1"/>
          </p:cNvSpPr>
          <p:nvPr>
            <p:ph type="ftr" sz="quarter" idx="11"/>
          </p:nvPr>
        </p:nvSpPr>
        <p:spPr/>
        <p:txBody>
          <a:bodyPr/>
          <a:lstStyle/>
          <a:p>
            <a:r>
              <a:rPr lang="en-US" smtClean="0"/>
              <a:t>CE 445 Water Reclamation and Reuse (Dr. Mohab Kamal)</a:t>
            </a:r>
            <a:endParaRPr lang="en-US"/>
          </a:p>
        </p:txBody>
      </p:sp>
      <p:sp>
        <p:nvSpPr>
          <p:cNvPr id="92" name="Slide Number Placeholder 91"/>
          <p:cNvSpPr>
            <a:spLocks noGrp="1"/>
          </p:cNvSpPr>
          <p:nvPr>
            <p:ph type="sldNum" sz="quarter" idx="12"/>
          </p:nvPr>
        </p:nvSpPr>
        <p:spPr/>
        <p:txBody>
          <a:bodyPr/>
          <a:lstStyle/>
          <a:p>
            <a:fld id="{3D4CAC01-9601-4D66-AE8C-C805F130E55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FA831E-CD6D-4B48-AD89-B66876E1E620}" type="datetime1">
              <a:rPr lang="en-US" smtClean="0"/>
              <a:t>3/26/2016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B18916-7ADF-4096-BEA4-D24ED227D362}" type="datetime1">
              <a:rPr lang="en-US" smtClean="0"/>
              <a:t>3/26/2016</a:t>
            </a:fld>
            <a:endParaRPr lang="en-US"/>
          </a:p>
        </p:txBody>
      </p:sp>
      <p:sp>
        <p:nvSpPr>
          <p:cNvPr id="8" name="Footer Placeholder 7"/>
          <p:cNvSpPr>
            <a:spLocks noGrp="1"/>
          </p:cNvSpPr>
          <p:nvPr>
            <p:ph type="ftr" sz="quarter" idx="11"/>
          </p:nvPr>
        </p:nvSpPr>
        <p:spPr/>
        <p:txBody>
          <a:bodyPr/>
          <a:lstStyle/>
          <a:p>
            <a:r>
              <a:rPr lang="en-US" smtClean="0"/>
              <a:t>CE 445 Water Reclamation and Reuse (Dr. Mohab Kamal)</a:t>
            </a:r>
            <a:endParaRPr lang="en-US"/>
          </a:p>
        </p:txBody>
      </p:sp>
      <p:sp>
        <p:nvSpPr>
          <p:cNvPr id="9" name="Slide Number Placeholder 8"/>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E3D97D-3B6F-45DC-8930-8E357793D873}" type="datetime1">
              <a:rPr lang="en-US" smtClean="0"/>
              <a:t>3/26/2016</a:t>
            </a:fld>
            <a:endParaRPr lang="en-US"/>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F1681-8056-4F99-BCD8-EA761ECFA7D1}" type="datetime1">
              <a:rPr lang="en-US" smtClean="0"/>
              <a:t>3/26/2016</a:t>
            </a:fld>
            <a:endParaRPr lang="en-US"/>
          </a:p>
        </p:txBody>
      </p:sp>
      <p:sp>
        <p:nvSpPr>
          <p:cNvPr id="3" name="Footer Placeholder 2"/>
          <p:cNvSpPr>
            <a:spLocks noGrp="1"/>
          </p:cNvSpPr>
          <p:nvPr>
            <p:ph type="ftr" sz="quarter" idx="11"/>
          </p:nvPr>
        </p:nvSpPr>
        <p:spPr/>
        <p:txBody>
          <a:bodyPr/>
          <a:lstStyle/>
          <a:p>
            <a:r>
              <a:rPr lang="en-US" smtClean="0"/>
              <a:t>CE 445 Water Reclamation and Reuse (Dr. Mohab Kamal)</a:t>
            </a:r>
            <a:endParaRPr lang="en-US"/>
          </a:p>
        </p:txBody>
      </p:sp>
      <p:sp>
        <p:nvSpPr>
          <p:cNvPr id="4" name="Slide Number Placeholder 3"/>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1ED1E2-48E6-4C59-B900-FA0608C780E2}" type="datetime1">
              <a:rPr lang="en-US" smtClean="0"/>
              <a:t>3/26/2016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41B3D71-0F84-4444-AA9C-FFA11A691C94}" type="datetime1">
              <a:rPr lang="en-US" smtClean="0"/>
              <a:t>3/26/2016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EC85D0C-1B37-4FE4-B637-B84A4AA03DE6}" type="datetime1">
              <a:rPr lang="en-US" smtClean="0"/>
              <a:t>3/26/2016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CE 445 Water Reclamation and Reuse (Dr. Mohab Kamal)</a:t>
            </a:r>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D4CAC01-9601-4D66-AE8C-C805F130E55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CE 445</a:t>
            </a:r>
            <a:br>
              <a:rPr lang="en-US" dirty="0" smtClean="0"/>
            </a:br>
            <a:r>
              <a:rPr lang="en-US" dirty="0" smtClean="0"/>
              <a:t>Wastewater Reclamation and Reuse</a:t>
            </a:r>
            <a:endParaRPr lang="en-US" dirty="0"/>
          </a:p>
        </p:txBody>
      </p:sp>
      <p:sp>
        <p:nvSpPr>
          <p:cNvPr id="3" name="Subtitle 2"/>
          <p:cNvSpPr>
            <a:spLocks noGrp="1"/>
          </p:cNvSpPr>
          <p:nvPr>
            <p:ph type="subTitle" idx="1"/>
          </p:nvPr>
        </p:nvSpPr>
        <p:spPr/>
        <p:txBody>
          <a:bodyPr/>
          <a:lstStyle/>
          <a:p>
            <a:r>
              <a:rPr lang="en-US" dirty="0" smtClean="0"/>
              <a:t>Dr. Mohab Kamal </a:t>
            </a:r>
            <a:endParaRPr lang="en-US" dirty="0"/>
          </a:p>
        </p:txBody>
      </p:sp>
    </p:spTree>
    <p:extLst>
      <p:ext uri="{BB962C8B-B14F-4D97-AF65-F5344CB8AC3E}">
        <p14:creationId xmlns:p14="http://schemas.microsoft.com/office/powerpoint/2010/main" val="2842065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2. </a:t>
            </a:r>
            <a:r>
              <a:rPr lang="en-US" sz="2600" u="sng" dirty="0" smtClean="0"/>
              <a:t>Initial Filtration/Diversion</a:t>
            </a:r>
            <a:endParaRPr lang="ar-EG" sz="2600" u="sng" dirty="0"/>
          </a:p>
        </p:txBody>
      </p:sp>
      <p:sp>
        <p:nvSpPr>
          <p:cNvPr id="3" name="Content Placeholder 2"/>
          <p:cNvSpPr>
            <a:spLocks noGrp="1"/>
          </p:cNvSpPr>
          <p:nvPr>
            <p:ph idx="1"/>
          </p:nvPr>
        </p:nvSpPr>
        <p:spPr/>
        <p:txBody>
          <a:bodyPr>
            <a:normAutofit fontScale="85000" lnSpcReduction="20000"/>
          </a:bodyPr>
          <a:lstStyle/>
          <a:p>
            <a:r>
              <a:rPr lang="en-US" dirty="0"/>
              <a:t>Before the rainwater travels through the system, it is necessary to </a:t>
            </a:r>
            <a:r>
              <a:rPr lang="en-US" dirty="0" smtClean="0"/>
              <a:t>remove any </a:t>
            </a:r>
            <a:r>
              <a:rPr lang="en-US" dirty="0"/>
              <a:t>leaves, twigs, blossoms, insect bodies, and other large objects </a:t>
            </a:r>
            <a:r>
              <a:rPr lang="en-US" dirty="0" smtClean="0"/>
              <a:t>from the </a:t>
            </a:r>
            <a:r>
              <a:rPr lang="en-US" dirty="0"/>
              <a:t>rainwater to avoid clogging the system. </a:t>
            </a:r>
            <a:endParaRPr lang="en-US" dirty="0" smtClean="0"/>
          </a:p>
          <a:p>
            <a:r>
              <a:rPr lang="en-US" dirty="0" smtClean="0"/>
              <a:t>This </a:t>
            </a:r>
            <a:r>
              <a:rPr lang="en-US" dirty="0"/>
              <a:t>is typically </a:t>
            </a:r>
            <a:r>
              <a:rPr lang="en-US" dirty="0" smtClean="0"/>
              <a:t>accomplished through </a:t>
            </a:r>
            <a:r>
              <a:rPr lang="en-US" dirty="0"/>
              <a:t>the use of a leaf screen or vortex filter. </a:t>
            </a:r>
            <a:endParaRPr lang="en-US" dirty="0" smtClean="0"/>
          </a:p>
          <a:p>
            <a:r>
              <a:rPr lang="en-US" dirty="0" smtClean="0"/>
              <a:t>This </a:t>
            </a:r>
            <a:r>
              <a:rPr lang="en-US" dirty="0"/>
              <a:t>filter can be </a:t>
            </a:r>
            <a:r>
              <a:rPr lang="en-US" dirty="0" smtClean="0"/>
              <a:t>located above </a:t>
            </a:r>
            <a:r>
              <a:rPr lang="en-US" dirty="0"/>
              <a:t>or below ground and has to be cleaned out on a regular basis to </a:t>
            </a:r>
            <a:r>
              <a:rPr lang="en-US" dirty="0" smtClean="0"/>
              <a:t>avoid clogging</a:t>
            </a:r>
            <a:r>
              <a:rPr lang="en-US" dirty="0"/>
              <a:t>. </a:t>
            </a:r>
            <a:endParaRPr lang="en-US" dirty="0" smtClean="0"/>
          </a:p>
          <a:p>
            <a:r>
              <a:rPr lang="en-US" dirty="0" smtClean="0"/>
              <a:t>Roof </a:t>
            </a:r>
            <a:r>
              <a:rPr lang="en-US" dirty="0"/>
              <a:t>surfaces typically contain a variety of contaminants </a:t>
            </a:r>
            <a:r>
              <a:rPr lang="en-US" dirty="0" smtClean="0"/>
              <a:t>including dust</a:t>
            </a:r>
            <a:r>
              <a:rPr lang="en-US" dirty="0"/>
              <a:t>, pollen, animal feces, pesticides and sediment. </a:t>
            </a:r>
            <a:endParaRPr lang="en-US" dirty="0" smtClean="0"/>
          </a:p>
          <a:p>
            <a:r>
              <a:rPr lang="en-US" dirty="0" smtClean="0"/>
              <a:t>The </a:t>
            </a:r>
            <a:r>
              <a:rPr lang="en-US" dirty="0"/>
              <a:t>first flush </a:t>
            </a:r>
            <a:r>
              <a:rPr lang="en-US" dirty="0" smtClean="0"/>
              <a:t>diversion via </a:t>
            </a:r>
            <a:r>
              <a:rPr lang="en-US" dirty="0"/>
              <a:t>a solenoid valve removes most of these contaminants by </a:t>
            </a:r>
            <a:r>
              <a:rPr lang="en-US" dirty="0" smtClean="0"/>
              <a:t>directing the </a:t>
            </a:r>
            <a:r>
              <a:rPr lang="en-US" dirty="0"/>
              <a:t>first several minutes/gallons of the rainfall event to the sewer </a:t>
            </a:r>
            <a:r>
              <a:rPr lang="en-US" dirty="0" smtClean="0"/>
              <a:t>system instead </a:t>
            </a:r>
            <a:r>
              <a:rPr lang="en-US" dirty="0"/>
              <a:t>of to the rainwater harvesting system.</a:t>
            </a:r>
          </a:p>
          <a:p>
            <a:r>
              <a:rPr lang="en-US" dirty="0"/>
              <a:t>First flush systems either designate a volume of rainwater to be </a:t>
            </a:r>
            <a:r>
              <a:rPr lang="en-US" dirty="0" smtClean="0"/>
              <a:t>diverted (# </a:t>
            </a:r>
            <a:r>
              <a:rPr lang="en-US" dirty="0"/>
              <a:t>of gallons) or a preset amount of time to flush water (# of minutes).</a:t>
            </a:r>
          </a:p>
          <a:p>
            <a:r>
              <a:rPr lang="en-US" dirty="0"/>
              <a:t>Volumetric first flush diverters are more expensive than timed diverters </a:t>
            </a:r>
            <a:r>
              <a:rPr lang="en-US" dirty="0" smtClean="0"/>
              <a:t>with little </a:t>
            </a:r>
            <a:r>
              <a:rPr lang="en-US" dirty="0"/>
              <a:t>proven benefit; therefore timed first flush diverters are </a:t>
            </a:r>
            <a:r>
              <a:rPr lang="en-US" dirty="0" smtClean="0"/>
              <a:t>recommended unless </a:t>
            </a:r>
            <a:r>
              <a:rPr lang="en-US" dirty="0"/>
              <a:t>there is a compelling reason to use a volumetric diverter.</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10</a:t>
            </a:fld>
            <a:endParaRPr lang="en-US"/>
          </a:p>
        </p:txBody>
      </p:sp>
    </p:spTree>
    <p:extLst>
      <p:ext uri="{BB962C8B-B14F-4D97-AF65-F5344CB8AC3E}">
        <p14:creationId xmlns:p14="http://schemas.microsoft.com/office/powerpoint/2010/main" val="3853371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2. </a:t>
            </a:r>
            <a:r>
              <a:rPr lang="en-US" sz="2600" u="sng" dirty="0" smtClean="0"/>
              <a:t>Initial Filtration/Diversion</a:t>
            </a:r>
            <a:endParaRPr lang="ar-EG" sz="2600" u="sng" dirty="0"/>
          </a:p>
        </p:txBody>
      </p:sp>
      <p:sp>
        <p:nvSpPr>
          <p:cNvPr id="3" name="Content Placeholder 2"/>
          <p:cNvSpPr>
            <a:spLocks noGrp="1"/>
          </p:cNvSpPr>
          <p:nvPr>
            <p:ph idx="1"/>
          </p:nvPr>
        </p:nvSpPr>
        <p:spPr/>
        <p:txBody>
          <a:bodyPr>
            <a:normAutofit/>
          </a:bodyPr>
          <a:lstStyle/>
          <a:p>
            <a:r>
              <a:rPr lang="en-US" b="1" dirty="0"/>
              <a:t>Solenoid valve: </a:t>
            </a:r>
            <a:endParaRPr lang="en-US" b="1" dirty="0" smtClean="0"/>
          </a:p>
          <a:p>
            <a:pPr lvl="1"/>
            <a:r>
              <a:rPr lang="en-US" dirty="0" smtClean="0"/>
              <a:t>A </a:t>
            </a:r>
            <a:r>
              <a:rPr lang="en-US" dirty="0"/>
              <a:t>solenoid valve is included to assist the first </a:t>
            </a:r>
            <a:r>
              <a:rPr lang="en-US" dirty="0" smtClean="0"/>
              <a:t>flush by </a:t>
            </a:r>
            <a:r>
              <a:rPr lang="en-US" dirty="0"/>
              <a:t>directing the flow of rainwater to the sewer while the flush </a:t>
            </a:r>
            <a:r>
              <a:rPr lang="en-US" dirty="0" smtClean="0"/>
              <a:t>is occurring </a:t>
            </a:r>
            <a:r>
              <a:rPr lang="en-US" dirty="0"/>
              <a:t>and switching over to channel rainwater to the </a:t>
            </a:r>
            <a:r>
              <a:rPr lang="en-US" dirty="0" smtClean="0"/>
              <a:t>rainwater harvesting </a:t>
            </a:r>
            <a:r>
              <a:rPr lang="en-US" dirty="0"/>
              <a:t>system after the flush has occurred. </a:t>
            </a:r>
            <a:endParaRPr lang="en-US" dirty="0" smtClean="0"/>
          </a:p>
          <a:p>
            <a:pPr lvl="1"/>
            <a:r>
              <a:rPr lang="en-US" dirty="0" smtClean="0"/>
              <a:t>The </a:t>
            </a:r>
            <a:r>
              <a:rPr lang="en-US" dirty="0"/>
              <a:t>valve acts </a:t>
            </a:r>
            <a:r>
              <a:rPr lang="en-US" dirty="0" smtClean="0"/>
              <a:t>as </a:t>
            </a:r>
            <a:r>
              <a:rPr lang="en-US" dirty="0"/>
              <a:t>a </a:t>
            </a:r>
            <a:r>
              <a:rPr lang="en-US" dirty="0" smtClean="0"/>
              <a:t>fail safe </a:t>
            </a:r>
            <a:r>
              <a:rPr lang="en-US" dirty="0"/>
              <a:t>to divert rainwater to the sewer in the event of a problem </a:t>
            </a:r>
            <a:r>
              <a:rPr lang="en-US" dirty="0" smtClean="0"/>
              <a:t>with the </a:t>
            </a:r>
            <a:r>
              <a:rPr lang="en-US" dirty="0"/>
              <a:t>system or if the tank is full. </a:t>
            </a:r>
            <a:endParaRPr lang="en-US" dirty="0" smtClean="0"/>
          </a:p>
          <a:p>
            <a:pPr lvl="1"/>
            <a:r>
              <a:rPr lang="en-US" dirty="0" smtClean="0"/>
              <a:t>The </a:t>
            </a:r>
            <a:r>
              <a:rPr lang="en-US" dirty="0"/>
              <a:t>solenoid valve should be </a:t>
            </a:r>
            <a:r>
              <a:rPr lang="en-US" dirty="0" smtClean="0"/>
              <a:t>located before </a:t>
            </a:r>
            <a:r>
              <a:rPr lang="en-US" dirty="0"/>
              <a:t>the initial filter discussed below to avoid unnecessarily </a:t>
            </a:r>
            <a:r>
              <a:rPr lang="en-US" dirty="0" smtClean="0"/>
              <a:t>filtering water </a:t>
            </a:r>
            <a:r>
              <a:rPr lang="en-US" dirty="0"/>
              <a:t>that will end up in the sewer system.</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11</a:t>
            </a:fld>
            <a:endParaRPr lang="en-US"/>
          </a:p>
        </p:txBody>
      </p:sp>
    </p:spTree>
    <p:extLst>
      <p:ext uri="{BB962C8B-B14F-4D97-AF65-F5344CB8AC3E}">
        <p14:creationId xmlns:p14="http://schemas.microsoft.com/office/powerpoint/2010/main" val="3452027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3. </a:t>
            </a:r>
            <a:r>
              <a:rPr lang="en-US" sz="2600" u="sng" dirty="0" smtClean="0"/>
              <a:t>Holding Tank</a:t>
            </a:r>
            <a:endParaRPr lang="ar-EG" sz="2600" u="sng" dirty="0"/>
          </a:p>
        </p:txBody>
      </p:sp>
      <p:sp>
        <p:nvSpPr>
          <p:cNvPr id="3" name="Content Placeholder 2"/>
          <p:cNvSpPr>
            <a:spLocks noGrp="1"/>
          </p:cNvSpPr>
          <p:nvPr>
            <p:ph idx="1"/>
          </p:nvPr>
        </p:nvSpPr>
        <p:spPr>
          <a:xfrm>
            <a:off x="457200" y="1600201"/>
            <a:ext cx="8305800" cy="1752599"/>
          </a:xfrm>
        </p:spPr>
        <p:txBody>
          <a:bodyPr>
            <a:normAutofit/>
          </a:bodyPr>
          <a:lstStyle/>
          <a:p>
            <a:r>
              <a:rPr lang="en-US" dirty="0"/>
              <a:t>A storage tank is a larger scale tank designed to hold a large </a:t>
            </a:r>
            <a:r>
              <a:rPr lang="en-US" dirty="0" smtClean="0"/>
              <a:t>quantity of </a:t>
            </a:r>
            <a:r>
              <a:rPr lang="en-US" dirty="0"/>
              <a:t>rainwater until it is sent for treatment within the </a:t>
            </a:r>
            <a:r>
              <a:rPr lang="en-US" dirty="0" smtClean="0"/>
              <a:t>rainwater harvesting </a:t>
            </a:r>
            <a:r>
              <a:rPr lang="en-US" dirty="0"/>
              <a:t>system; such a tank may be an above-ground cistern </a:t>
            </a:r>
            <a:r>
              <a:rPr lang="en-US" dirty="0" smtClean="0"/>
              <a:t>or underground </a:t>
            </a:r>
            <a:r>
              <a:rPr lang="en-US" dirty="0"/>
              <a:t>storage tank. </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12</a:t>
            </a:fld>
            <a:endParaRPr lang="en-US"/>
          </a:p>
        </p:txBody>
      </p:sp>
      <p:pic>
        <p:nvPicPr>
          <p:cNvPr id="6" name="Picture 5"/>
          <p:cNvPicPr>
            <a:picLocks noChangeAspect="1"/>
          </p:cNvPicPr>
          <p:nvPr/>
        </p:nvPicPr>
        <p:blipFill>
          <a:blip r:embed="rId2"/>
          <a:stretch>
            <a:fillRect/>
          </a:stretch>
        </p:blipFill>
        <p:spPr>
          <a:xfrm>
            <a:off x="6368700" y="3349752"/>
            <a:ext cx="2546700" cy="2013670"/>
          </a:xfrm>
          <a:prstGeom prst="rect">
            <a:avLst/>
          </a:prstGeom>
        </p:spPr>
      </p:pic>
      <p:sp>
        <p:nvSpPr>
          <p:cNvPr id="7" name="Content Placeholder 2"/>
          <p:cNvSpPr txBox="1">
            <a:spLocks/>
          </p:cNvSpPr>
          <p:nvPr/>
        </p:nvSpPr>
        <p:spPr>
          <a:xfrm>
            <a:off x="457200" y="3276601"/>
            <a:ext cx="5855677" cy="3124200"/>
          </a:xfrm>
          <a:prstGeom prst="rect">
            <a:avLst/>
          </a:prstGeom>
        </p:spPr>
        <p:txBody>
          <a:bodyPr vert="horz" lIns="91440" tIns="45720" rIns="91440" bIns="45720" rtlCol="0">
            <a:normAutofit lnSpcReduction="1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dirty="0" smtClean="0"/>
              <a:t>Smaller systems may just have one combined holding tank/day tank.</a:t>
            </a:r>
          </a:p>
          <a:p>
            <a:r>
              <a:rPr lang="en-US" dirty="0" smtClean="0"/>
              <a:t>For water harvest systems used exterior to a building for irrigation only, water from the holding tank would be used directly. </a:t>
            </a:r>
          </a:p>
          <a:p>
            <a:r>
              <a:rPr lang="en-US" dirty="0" smtClean="0"/>
              <a:t>If make-up from municipal water is required, an air gap will be necessary to avoid possible contamination.</a:t>
            </a:r>
            <a:endParaRPr lang="ar-EG" dirty="0"/>
          </a:p>
        </p:txBody>
      </p:sp>
    </p:spTree>
    <p:extLst>
      <p:ext uri="{BB962C8B-B14F-4D97-AF65-F5344CB8AC3E}">
        <p14:creationId xmlns:p14="http://schemas.microsoft.com/office/powerpoint/2010/main" val="430959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4. </a:t>
            </a:r>
            <a:r>
              <a:rPr lang="en-US" sz="2600" u="sng" dirty="0" smtClean="0"/>
              <a:t>Filter</a:t>
            </a:r>
            <a:endParaRPr lang="ar-EG" sz="2600" u="sng" dirty="0"/>
          </a:p>
        </p:txBody>
      </p:sp>
      <p:sp>
        <p:nvSpPr>
          <p:cNvPr id="3" name="Content Placeholder 2"/>
          <p:cNvSpPr>
            <a:spLocks noGrp="1"/>
          </p:cNvSpPr>
          <p:nvPr>
            <p:ph idx="1"/>
          </p:nvPr>
        </p:nvSpPr>
        <p:spPr>
          <a:xfrm>
            <a:off x="457200" y="1600201"/>
            <a:ext cx="8305800" cy="1752599"/>
          </a:xfrm>
        </p:spPr>
        <p:txBody>
          <a:bodyPr>
            <a:normAutofit/>
          </a:bodyPr>
          <a:lstStyle/>
          <a:p>
            <a:r>
              <a:rPr lang="en-US" dirty="0"/>
              <a:t>To further remove particulate matter and cloudiness, an </a:t>
            </a:r>
            <a:r>
              <a:rPr lang="en-US" dirty="0" smtClean="0"/>
              <a:t>in-line sediment </a:t>
            </a:r>
            <a:r>
              <a:rPr lang="en-US" dirty="0"/>
              <a:t>filter or series of filters is recommended after the </a:t>
            </a:r>
            <a:r>
              <a:rPr lang="en-US" dirty="0" smtClean="0"/>
              <a:t>initial filter </a:t>
            </a:r>
            <a:r>
              <a:rPr lang="en-US" dirty="0"/>
              <a:t>removes large impurities. These filters should remove </a:t>
            </a:r>
            <a:r>
              <a:rPr lang="en-US" dirty="0" smtClean="0"/>
              <a:t>particles larger </a:t>
            </a:r>
            <a:r>
              <a:rPr lang="en-US" dirty="0"/>
              <a:t>than 25 microns.</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13</a:t>
            </a:fld>
            <a:endParaRPr lang="en-US"/>
          </a:p>
        </p:txBody>
      </p:sp>
      <p:sp>
        <p:nvSpPr>
          <p:cNvPr id="7" name="Content Placeholder 2"/>
          <p:cNvSpPr txBox="1">
            <a:spLocks/>
          </p:cNvSpPr>
          <p:nvPr/>
        </p:nvSpPr>
        <p:spPr>
          <a:xfrm>
            <a:off x="457200" y="3276601"/>
            <a:ext cx="5855677" cy="3124200"/>
          </a:xfrm>
          <a:prstGeom prst="rect">
            <a:avLst/>
          </a:prstGeom>
        </p:spPr>
        <p:txBody>
          <a:bodyPr vert="horz" lIns="91440" tIns="45720" rIns="91440" bIns="45720" rtlCol="0">
            <a:normAutofit fontScale="85000" lnSpcReduction="1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dirty="0"/>
              <a:t>If a UV purification system is used, a series of filters should </a:t>
            </a:r>
            <a:r>
              <a:rPr lang="en-US" dirty="0" smtClean="0"/>
              <a:t>filter the </a:t>
            </a:r>
            <a:r>
              <a:rPr lang="en-US" dirty="0"/>
              <a:t>greywater to 1 micron prior to disinfection by the UV light. </a:t>
            </a:r>
            <a:endParaRPr lang="en-US" dirty="0" smtClean="0"/>
          </a:p>
          <a:p>
            <a:r>
              <a:rPr lang="en-US" dirty="0" smtClean="0"/>
              <a:t>The greywater </a:t>
            </a:r>
            <a:r>
              <a:rPr lang="en-US" dirty="0"/>
              <a:t>must be filtered prior to exposure to the UV </a:t>
            </a:r>
            <a:r>
              <a:rPr lang="en-US" dirty="0" smtClean="0"/>
              <a:t>because suspended </a:t>
            </a:r>
            <a:r>
              <a:rPr lang="en-US" dirty="0"/>
              <a:t>particles in the water can shield pathogens </a:t>
            </a:r>
            <a:r>
              <a:rPr lang="en-US" dirty="0" smtClean="0"/>
              <a:t>from disinfection</a:t>
            </a:r>
            <a:r>
              <a:rPr lang="en-US" dirty="0"/>
              <a:t>. </a:t>
            </a:r>
            <a:endParaRPr lang="en-US" dirty="0" smtClean="0"/>
          </a:p>
          <a:p>
            <a:r>
              <a:rPr lang="en-US" dirty="0" smtClean="0"/>
              <a:t>The </a:t>
            </a:r>
            <a:r>
              <a:rPr lang="en-US" dirty="0"/>
              <a:t>UV light should be located before the storage tank</a:t>
            </a:r>
            <a:r>
              <a:rPr lang="en-US" dirty="0" smtClean="0"/>
              <a:t>, although </a:t>
            </a:r>
            <a:r>
              <a:rPr lang="en-US" dirty="0"/>
              <a:t>an additional UV light may be placed in the storage tank </a:t>
            </a:r>
            <a:r>
              <a:rPr lang="en-US" dirty="0" smtClean="0"/>
              <a:t>to continue </a:t>
            </a:r>
            <a:r>
              <a:rPr lang="en-US" dirty="0"/>
              <a:t>disinfection.</a:t>
            </a:r>
            <a:endParaRPr lang="ar-EG" dirty="0"/>
          </a:p>
        </p:txBody>
      </p:sp>
      <p:pic>
        <p:nvPicPr>
          <p:cNvPr id="8" name="Picture 7"/>
          <p:cNvPicPr>
            <a:picLocks noChangeAspect="1"/>
          </p:cNvPicPr>
          <p:nvPr/>
        </p:nvPicPr>
        <p:blipFill>
          <a:blip r:embed="rId2"/>
          <a:stretch>
            <a:fillRect/>
          </a:stretch>
        </p:blipFill>
        <p:spPr>
          <a:xfrm>
            <a:off x="6304200" y="3334514"/>
            <a:ext cx="2631600" cy="1923286"/>
          </a:xfrm>
          <a:prstGeom prst="rect">
            <a:avLst/>
          </a:prstGeom>
        </p:spPr>
      </p:pic>
    </p:spTree>
    <p:extLst>
      <p:ext uri="{BB962C8B-B14F-4D97-AF65-F5344CB8AC3E}">
        <p14:creationId xmlns:p14="http://schemas.microsoft.com/office/powerpoint/2010/main" val="1496635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5. </a:t>
            </a:r>
            <a:r>
              <a:rPr lang="en-US" sz="2600" u="sng" dirty="0" smtClean="0"/>
              <a:t>Purification System</a:t>
            </a:r>
            <a:endParaRPr lang="ar-EG" sz="2600" u="sng" dirty="0"/>
          </a:p>
        </p:txBody>
      </p:sp>
      <p:sp>
        <p:nvSpPr>
          <p:cNvPr id="3" name="Content Placeholder 2"/>
          <p:cNvSpPr>
            <a:spLocks noGrp="1"/>
          </p:cNvSpPr>
          <p:nvPr>
            <p:ph idx="1"/>
          </p:nvPr>
        </p:nvSpPr>
        <p:spPr>
          <a:xfrm>
            <a:off x="457200" y="1600201"/>
            <a:ext cx="8305800" cy="2971799"/>
          </a:xfrm>
        </p:spPr>
        <p:txBody>
          <a:bodyPr>
            <a:normAutofit fontScale="85000" lnSpcReduction="10000"/>
          </a:bodyPr>
          <a:lstStyle/>
          <a:p>
            <a:r>
              <a:rPr lang="en-US" dirty="0"/>
              <a:t>One of the following options should be utilized to purify the </a:t>
            </a:r>
            <a:r>
              <a:rPr lang="en-US" dirty="0" smtClean="0"/>
              <a:t>harvested rainwater </a:t>
            </a:r>
            <a:r>
              <a:rPr lang="en-US" dirty="0"/>
              <a:t>prior to its entry into the storage tank</a:t>
            </a:r>
            <a:r>
              <a:rPr lang="en-US" dirty="0" smtClean="0"/>
              <a:t>.</a:t>
            </a:r>
          </a:p>
          <a:p>
            <a:r>
              <a:rPr lang="en-US" dirty="0"/>
              <a:t>Chlorination: Chlorination as a method of purification in </a:t>
            </a:r>
            <a:r>
              <a:rPr lang="en-US" dirty="0" smtClean="0"/>
              <a:t>rainwater harvesting </a:t>
            </a:r>
            <a:r>
              <a:rPr lang="en-US" dirty="0"/>
              <a:t>systems has been the top choice of local </a:t>
            </a:r>
            <a:r>
              <a:rPr lang="en-US" dirty="0" smtClean="0"/>
              <a:t>municipalities due </a:t>
            </a:r>
            <a:r>
              <a:rPr lang="en-US" dirty="0"/>
              <a:t>to its reliability. </a:t>
            </a:r>
            <a:endParaRPr lang="en-US" dirty="0" smtClean="0"/>
          </a:p>
          <a:p>
            <a:r>
              <a:rPr lang="en-US" dirty="0" smtClean="0"/>
              <a:t>When </a:t>
            </a:r>
            <a:r>
              <a:rPr lang="en-US" dirty="0"/>
              <a:t>chlorine is used to purify rainwater</a:t>
            </a:r>
            <a:r>
              <a:rPr lang="en-US" dirty="0" smtClean="0"/>
              <a:t>, residual </a:t>
            </a:r>
            <a:r>
              <a:rPr lang="en-US" dirty="0"/>
              <a:t>chlorine remains, giving the rainwater lasting purification.</a:t>
            </a:r>
          </a:p>
          <a:p>
            <a:r>
              <a:rPr lang="en-US" dirty="0"/>
              <a:t>On the other hand, after rainwater passes by a UV light, there </a:t>
            </a:r>
            <a:r>
              <a:rPr lang="en-US" dirty="0" smtClean="0"/>
              <a:t>is no </a:t>
            </a:r>
            <a:r>
              <a:rPr lang="en-US" dirty="0"/>
              <a:t>purification after the point of contact with the UV, </a:t>
            </a:r>
            <a:r>
              <a:rPr lang="en-US" dirty="0" smtClean="0"/>
              <a:t>potentially allowing </a:t>
            </a:r>
            <a:r>
              <a:rPr lang="en-US" dirty="0"/>
              <a:t>bacteria to grow after contact with the UV.</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14</a:t>
            </a:fld>
            <a:endParaRPr lang="en-US"/>
          </a:p>
        </p:txBody>
      </p:sp>
      <p:pic>
        <p:nvPicPr>
          <p:cNvPr id="6" name="Picture 5"/>
          <p:cNvPicPr>
            <a:picLocks noChangeAspect="1"/>
          </p:cNvPicPr>
          <p:nvPr/>
        </p:nvPicPr>
        <p:blipFill>
          <a:blip r:embed="rId2"/>
          <a:stretch>
            <a:fillRect/>
          </a:stretch>
        </p:blipFill>
        <p:spPr>
          <a:xfrm>
            <a:off x="5257800" y="4114800"/>
            <a:ext cx="3657600" cy="2024140"/>
          </a:xfrm>
          <a:prstGeom prst="rect">
            <a:avLst/>
          </a:prstGeom>
        </p:spPr>
      </p:pic>
    </p:spTree>
    <p:extLst>
      <p:ext uri="{BB962C8B-B14F-4D97-AF65-F5344CB8AC3E}">
        <p14:creationId xmlns:p14="http://schemas.microsoft.com/office/powerpoint/2010/main" val="2187349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5. </a:t>
            </a:r>
            <a:r>
              <a:rPr lang="en-US" sz="2600" u="sng" dirty="0" smtClean="0"/>
              <a:t>Purification System</a:t>
            </a:r>
            <a:endParaRPr lang="ar-EG" sz="2600" u="sng" dirty="0"/>
          </a:p>
        </p:txBody>
      </p:sp>
      <p:sp>
        <p:nvSpPr>
          <p:cNvPr id="3" name="Content Placeholder 2"/>
          <p:cNvSpPr>
            <a:spLocks noGrp="1"/>
          </p:cNvSpPr>
          <p:nvPr>
            <p:ph idx="1"/>
          </p:nvPr>
        </p:nvSpPr>
        <p:spPr>
          <a:xfrm>
            <a:off x="457200" y="1600201"/>
            <a:ext cx="8305800" cy="4712207"/>
          </a:xfrm>
        </p:spPr>
        <p:txBody>
          <a:bodyPr>
            <a:normAutofit fontScale="92500" lnSpcReduction="20000"/>
          </a:bodyPr>
          <a:lstStyle/>
          <a:p>
            <a:r>
              <a:rPr lang="en-US" dirty="0"/>
              <a:t>Sufficient contact time with chlorine is critical to kill bacteria. </a:t>
            </a:r>
            <a:endParaRPr lang="en-US" dirty="0" smtClean="0"/>
          </a:p>
          <a:p>
            <a:r>
              <a:rPr lang="en-US" dirty="0" smtClean="0"/>
              <a:t>Contact time </a:t>
            </a:r>
            <a:r>
              <a:rPr lang="en-US" dirty="0"/>
              <a:t>should be determined by considering water pH, temperature</a:t>
            </a:r>
            <a:r>
              <a:rPr lang="en-US" dirty="0" smtClean="0"/>
              <a:t>, and </a:t>
            </a:r>
            <a:r>
              <a:rPr lang="en-US" dirty="0"/>
              <a:t>the amount of potential bacteria. The system should </a:t>
            </a:r>
            <a:r>
              <a:rPr lang="en-US" dirty="0" smtClean="0"/>
              <a:t>incorporate a </a:t>
            </a:r>
            <a:r>
              <a:rPr lang="en-US" dirty="0"/>
              <a:t>fail-safe feature that reverts the system back to municipal </a:t>
            </a:r>
            <a:r>
              <a:rPr lang="en-US" dirty="0" smtClean="0"/>
              <a:t>make-up water </a:t>
            </a:r>
            <a:r>
              <a:rPr lang="en-US" dirty="0"/>
              <a:t>if chlorine levels fall below the accepted standard.</a:t>
            </a:r>
          </a:p>
          <a:p>
            <a:r>
              <a:rPr lang="en-US" dirty="0"/>
              <a:t>Another potential drawback of using chlorine is that the smell of </a:t>
            </a:r>
            <a:r>
              <a:rPr lang="en-US" dirty="0" smtClean="0"/>
              <a:t>the chemical </a:t>
            </a:r>
            <a:r>
              <a:rPr lang="en-US" dirty="0"/>
              <a:t>may be objectionable. The chemical itself also has </a:t>
            </a:r>
            <a:r>
              <a:rPr lang="en-US" dirty="0" smtClean="0"/>
              <a:t>negative environmental </a:t>
            </a:r>
            <a:r>
              <a:rPr lang="en-US" dirty="0"/>
              <a:t>impacts, including the formation of </a:t>
            </a:r>
            <a:r>
              <a:rPr lang="en-US" dirty="0" err="1"/>
              <a:t>trihalomethanes</a:t>
            </a:r>
            <a:r>
              <a:rPr lang="en-US" dirty="0" smtClean="0"/>
              <a:t>, which </a:t>
            </a:r>
            <a:r>
              <a:rPr lang="en-US" dirty="0"/>
              <a:t>have been shown to cause several types of cancer. </a:t>
            </a:r>
            <a:endParaRPr lang="en-US" dirty="0" smtClean="0"/>
          </a:p>
          <a:p>
            <a:r>
              <a:rPr lang="en-US" dirty="0" smtClean="0"/>
              <a:t>Another consideration </a:t>
            </a:r>
            <a:r>
              <a:rPr lang="en-US" dirty="0"/>
              <a:t>is that chlorine does not kill giardia or cryptosporidium</a:t>
            </a:r>
            <a:r>
              <a:rPr lang="en-US" dirty="0" smtClean="0"/>
              <a:t>, both </a:t>
            </a:r>
            <a:r>
              <a:rPr lang="en-US" dirty="0"/>
              <a:t>of which can cause parasitic infection allowed to exist in </a:t>
            </a:r>
            <a:r>
              <a:rPr lang="en-US" dirty="0" smtClean="0"/>
              <a:t>potable water</a:t>
            </a:r>
            <a:r>
              <a:rPr lang="en-US" dirty="0"/>
              <a:t>. </a:t>
            </a:r>
            <a:endParaRPr lang="en-US" dirty="0" smtClean="0"/>
          </a:p>
          <a:p>
            <a:r>
              <a:rPr lang="en-US" dirty="0" smtClean="0"/>
              <a:t>These </a:t>
            </a:r>
            <a:r>
              <a:rPr lang="en-US" dirty="0"/>
              <a:t>two parasites may only be eliminated by a 1-micron </a:t>
            </a:r>
            <a:r>
              <a:rPr lang="en-US" dirty="0" smtClean="0"/>
              <a:t>filter or </a:t>
            </a:r>
            <a:r>
              <a:rPr lang="en-US" dirty="0"/>
              <a:t>UV purification.</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15</a:t>
            </a:fld>
            <a:endParaRPr lang="en-US"/>
          </a:p>
        </p:txBody>
      </p:sp>
    </p:spTree>
    <p:extLst>
      <p:ext uri="{BB962C8B-B14F-4D97-AF65-F5344CB8AC3E}">
        <p14:creationId xmlns:p14="http://schemas.microsoft.com/office/powerpoint/2010/main" val="3756331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5. </a:t>
            </a:r>
            <a:r>
              <a:rPr lang="en-US" sz="2600" u="sng" dirty="0" smtClean="0"/>
              <a:t>Purification System</a:t>
            </a:r>
            <a:endParaRPr lang="ar-EG" sz="2600" u="sng" dirty="0"/>
          </a:p>
        </p:txBody>
      </p:sp>
      <p:sp>
        <p:nvSpPr>
          <p:cNvPr id="3" name="Content Placeholder 2"/>
          <p:cNvSpPr>
            <a:spLocks noGrp="1"/>
          </p:cNvSpPr>
          <p:nvPr>
            <p:ph idx="1"/>
          </p:nvPr>
        </p:nvSpPr>
        <p:spPr>
          <a:xfrm>
            <a:off x="457200" y="1600201"/>
            <a:ext cx="8305800" cy="4712207"/>
          </a:xfrm>
        </p:spPr>
        <p:txBody>
          <a:bodyPr>
            <a:normAutofit fontScale="85000" lnSpcReduction="10000"/>
          </a:bodyPr>
          <a:lstStyle/>
          <a:p>
            <a:r>
              <a:rPr lang="en-US" dirty="0"/>
              <a:t>There are two major options to choose from if utilizing a </a:t>
            </a:r>
            <a:r>
              <a:rPr lang="en-US" dirty="0" smtClean="0"/>
              <a:t>chlorine based purification </a:t>
            </a:r>
            <a:r>
              <a:rPr lang="en-US" dirty="0"/>
              <a:t>system.</a:t>
            </a:r>
          </a:p>
          <a:p>
            <a:pPr lvl="1"/>
            <a:r>
              <a:rPr lang="en-US" b="1" dirty="0" smtClean="0"/>
              <a:t>Liquid </a:t>
            </a:r>
            <a:r>
              <a:rPr lang="en-US" b="1" dirty="0"/>
              <a:t>chlorine </a:t>
            </a:r>
            <a:r>
              <a:rPr lang="en-US" dirty="0"/>
              <a:t>can be used as a drip to continuously </a:t>
            </a:r>
            <a:r>
              <a:rPr lang="en-US" dirty="0" smtClean="0"/>
              <a:t>adjust chlorine </a:t>
            </a:r>
            <a:r>
              <a:rPr lang="en-US" dirty="0"/>
              <a:t>levels. Use of liquid chlorine may be more </a:t>
            </a:r>
            <a:r>
              <a:rPr lang="en-US" dirty="0" smtClean="0"/>
              <a:t>appropriate for </a:t>
            </a:r>
            <a:r>
              <a:rPr lang="en-US" dirty="0"/>
              <a:t>uses with full-time maintenance staff, as it needs </a:t>
            </a:r>
            <a:r>
              <a:rPr lang="en-US" dirty="0" smtClean="0"/>
              <a:t>consistent monitoring </a:t>
            </a:r>
            <a:r>
              <a:rPr lang="en-US" dirty="0"/>
              <a:t>and maintenance attention. </a:t>
            </a:r>
            <a:endParaRPr lang="en-US" dirty="0" smtClean="0"/>
          </a:p>
          <a:p>
            <a:pPr lvl="1"/>
            <a:r>
              <a:rPr lang="en-US" b="1" dirty="0" smtClean="0"/>
              <a:t>Liquid </a:t>
            </a:r>
            <a:r>
              <a:rPr lang="en-US" b="1" dirty="0"/>
              <a:t>chlorine </a:t>
            </a:r>
            <a:r>
              <a:rPr lang="en-US" dirty="0"/>
              <a:t>is </a:t>
            </a:r>
            <a:r>
              <a:rPr lang="en-US" dirty="0" smtClean="0"/>
              <a:t>also more </a:t>
            </a:r>
            <a:r>
              <a:rPr lang="en-US" dirty="0"/>
              <a:t>dangerous than dry chlorine tablets, making it </a:t>
            </a:r>
            <a:r>
              <a:rPr lang="en-US" dirty="0" smtClean="0"/>
              <a:t>more appropriate </a:t>
            </a:r>
            <a:r>
              <a:rPr lang="en-US" dirty="0"/>
              <a:t>for trained staff to handle. Liquid chlorine </a:t>
            </a:r>
            <a:r>
              <a:rPr lang="en-US" dirty="0" smtClean="0"/>
              <a:t>should be </a:t>
            </a:r>
            <a:r>
              <a:rPr lang="en-US" dirty="0"/>
              <a:t>handled with care, as chlorine that comes into contact </a:t>
            </a:r>
            <a:r>
              <a:rPr lang="en-US" dirty="0" smtClean="0"/>
              <a:t>with skin </a:t>
            </a:r>
            <a:r>
              <a:rPr lang="en-US" dirty="0"/>
              <a:t>will cause a potentially severe freeze burn.</a:t>
            </a:r>
          </a:p>
          <a:p>
            <a:pPr lvl="1"/>
            <a:r>
              <a:rPr lang="en-US" b="1" dirty="0" smtClean="0"/>
              <a:t>Chlorine </a:t>
            </a:r>
            <a:r>
              <a:rPr lang="en-US" b="1" dirty="0"/>
              <a:t>tablets</a:t>
            </a:r>
            <a:r>
              <a:rPr lang="en-US" dirty="0"/>
              <a:t>, such as calcium hypochlorite briquettes, </a:t>
            </a:r>
            <a:r>
              <a:rPr lang="en-US" dirty="0" smtClean="0"/>
              <a:t>are </a:t>
            </a:r>
            <a:r>
              <a:rPr lang="en-US" dirty="0"/>
              <a:t>the preferred option for chlorine purification systems. </a:t>
            </a:r>
            <a:endParaRPr lang="en-US" dirty="0" smtClean="0"/>
          </a:p>
          <a:p>
            <a:pPr lvl="1"/>
            <a:r>
              <a:rPr lang="en-US" dirty="0" smtClean="0"/>
              <a:t>These are </a:t>
            </a:r>
            <a:r>
              <a:rPr lang="en-US" dirty="0"/>
              <a:t>similar to what is used for large-scale water </a:t>
            </a:r>
            <a:r>
              <a:rPr lang="en-US" dirty="0" smtClean="0"/>
              <a:t>treatment facilities </a:t>
            </a:r>
            <a:r>
              <a:rPr lang="en-US" dirty="0"/>
              <a:t>but are more user-friendly and safe for </a:t>
            </a:r>
            <a:r>
              <a:rPr lang="en-US" dirty="0" smtClean="0"/>
              <a:t>building maintenance </a:t>
            </a:r>
            <a:r>
              <a:rPr lang="en-US" dirty="0"/>
              <a:t>staff (or residents) to handle. </a:t>
            </a:r>
            <a:endParaRPr lang="en-US" dirty="0" smtClean="0"/>
          </a:p>
          <a:p>
            <a:pPr lvl="1"/>
            <a:r>
              <a:rPr lang="en-US" dirty="0" smtClean="0"/>
              <a:t>The </a:t>
            </a:r>
            <a:r>
              <a:rPr lang="en-US" dirty="0"/>
              <a:t>tablets </a:t>
            </a:r>
            <a:r>
              <a:rPr lang="en-US" dirty="0" smtClean="0"/>
              <a:t>are combined </a:t>
            </a:r>
            <a:r>
              <a:rPr lang="en-US" dirty="0"/>
              <a:t>with water in a hopper to create a liquid chlorine</a:t>
            </a:r>
            <a:r>
              <a:rPr lang="en-US" dirty="0" smtClean="0"/>
              <a:t>, which </a:t>
            </a:r>
            <a:r>
              <a:rPr lang="en-US" dirty="0"/>
              <a:t>is then applied to the rainwater to achieve a </a:t>
            </a:r>
            <a:r>
              <a:rPr lang="en-US" dirty="0" smtClean="0"/>
              <a:t>satisfactory level</a:t>
            </a:r>
            <a:r>
              <a:rPr lang="en-US" dirty="0"/>
              <a:t>. </a:t>
            </a:r>
            <a:endParaRPr lang="en-US" dirty="0" smtClean="0"/>
          </a:p>
          <a:p>
            <a:pPr lvl="1"/>
            <a:r>
              <a:rPr lang="en-US" dirty="0" smtClean="0"/>
              <a:t>The </a:t>
            </a:r>
            <a:r>
              <a:rPr lang="en-US" dirty="0"/>
              <a:t>tablets must be replenished; the frequency </a:t>
            </a:r>
            <a:r>
              <a:rPr lang="en-US" dirty="0" smtClean="0"/>
              <a:t>depends on </a:t>
            </a:r>
            <a:r>
              <a:rPr lang="en-US" dirty="0"/>
              <a:t>the usage of the system. Use of briquettes or tablets </a:t>
            </a:r>
            <a:r>
              <a:rPr lang="en-US" dirty="0" smtClean="0"/>
              <a:t>is recommended </a:t>
            </a:r>
            <a:r>
              <a:rPr lang="en-US" dirty="0"/>
              <a:t>for systems where a full-time maintenance </a:t>
            </a:r>
            <a:r>
              <a:rPr lang="en-US" dirty="0" smtClean="0"/>
              <a:t>staff is </a:t>
            </a:r>
            <a:r>
              <a:rPr lang="en-US" dirty="0"/>
              <a:t>not employed.</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16</a:t>
            </a:fld>
            <a:endParaRPr lang="en-US"/>
          </a:p>
        </p:txBody>
      </p:sp>
    </p:spTree>
    <p:extLst>
      <p:ext uri="{BB962C8B-B14F-4D97-AF65-F5344CB8AC3E}">
        <p14:creationId xmlns:p14="http://schemas.microsoft.com/office/powerpoint/2010/main" val="3771980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5. </a:t>
            </a:r>
            <a:r>
              <a:rPr lang="en-US" sz="2600" u="sng" dirty="0" smtClean="0"/>
              <a:t>Purification System</a:t>
            </a:r>
            <a:endParaRPr lang="ar-EG" sz="2600" u="sng" dirty="0"/>
          </a:p>
        </p:txBody>
      </p:sp>
      <p:sp>
        <p:nvSpPr>
          <p:cNvPr id="3" name="Content Placeholder 2"/>
          <p:cNvSpPr>
            <a:spLocks noGrp="1"/>
          </p:cNvSpPr>
          <p:nvPr>
            <p:ph idx="1"/>
          </p:nvPr>
        </p:nvSpPr>
        <p:spPr>
          <a:xfrm>
            <a:off x="457200" y="1600201"/>
            <a:ext cx="8305800" cy="4712207"/>
          </a:xfrm>
        </p:spPr>
        <p:txBody>
          <a:bodyPr>
            <a:normAutofit fontScale="85000" lnSpcReduction="10000"/>
          </a:bodyPr>
          <a:lstStyle/>
          <a:p>
            <a:r>
              <a:rPr lang="en-US" dirty="0"/>
              <a:t>Ultraviolet (UV) light: </a:t>
            </a:r>
            <a:endParaRPr lang="en-US" dirty="0" smtClean="0"/>
          </a:p>
          <a:p>
            <a:pPr lvl="1"/>
            <a:r>
              <a:rPr lang="en-US" dirty="0" smtClean="0"/>
              <a:t>UV </a:t>
            </a:r>
            <a:r>
              <a:rPr lang="en-US" dirty="0"/>
              <a:t>light is an accepted purification </a:t>
            </a:r>
            <a:r>
              <a:rPr lang="en-US" dirty="0" smtClean="0"/>
              <a:t>alternative to </a:t>
            </a:r>
            <a:r>
              <a:rPr lang="en-US" dirty="0"/>
              <a:t>chlorine. </a:t>
            </a:r>
            <a:endParaRPr lang="en-US" dirty="0" smtClean="0"/>
          </a:p>
          <a:p>
            <a:pPr lvl="1"/>
            <a:r>
              <a:rPr lang="en-US" dirty="0" smtClean="0"/>
              <a:t>A </a:t>
            </a:r>
            <a:r>
              <a:rPr lang="en-US" dirty="0"/>
              <a:t>specific wavelength of UV light destroys any </a:t>
            </a:r>
            <a:r>
              <a:rPr lang="en-US" dirty="0" smtClean="0"/>
              <a:t>organisms present </a:t>
            </a:r>
            <a:r>
              <a:rPr lang="en-US" dirty="0"/>
              <a:t>in the rainwater. </a:t>
            </a:r>
            <a:endParaRPr lang="en-US" dirty="0" smtClean="0"/>
          </a:p>
          <a:p>
            <a:pPr lvl="1"/>
            <a:r>
              <a:rPr lang="en-US" dirty="0" smtClean="0"/>
              <a:t>Typically</a:t>
            </a:r>
            <a:r>
              <a:rPr lang="en-US" dirty="0"/>
              <a:t>, UV purification consists of a </a:t>
            </a:r>
            <a:r>
              <a:rPr lang="en-US" dirty="0" smtClean="0"/>
              <a:t>series of </a:t>
            </a:r>
            <a:r>
              <a:rPr lang="en-US" dirty="0"/>
              <a:t>in-line sediment filters which filter the rainwater to 1 micron </a:t>
            </a:r>
            <a:r>
              <a:rPr lang="en-US" dirty="0" smtClean="0"/>
              <a:t>prior to </a:t>
            </a:r>
            <a:r>
              <a:rPr lang="en-US" dirty="0"/>
              <a:t>disinfection by the UV light. </a:t>
            </a:r>
            <a:endParaRPr lang="en-US" dirty="0" smtClean="0"/>
          </a:p>
          <a:p>
            <a:pPr lvl="1"/>
            <a:r>
              <a:rPr lang="en-US" dirty="0" smtClean="0"/>
              <a:t>The </a:t>
            </a:r>
            <a:r>
              <a:rPr lang="en-US" dirty="0"/>
              <a:t>rainwater must be filtered </a:t>
            </a:r>
            <a:r>
              <a:rPr lang="en-US" dirty="0" smtClean="0"/>
              <a:t>prior to </a:t>
            </a:r>
            <a:r>
              <a:rPr lang="en-US" dirty="0"/>
              <a:t>exposure to the UV because suspended particles in the water </a:t>
            </a:r>
            <a:r>
              <a:rPr lang="en-US" dirty="0" smtClean="0"/>
              <a:t>can shield </a:t>
            </a:r>
            <a:r>
              <a:rPr lang="en-US" dirty="0"/>
              <a:t>pathogens from disinfection. </a:t>
            </a:r>
            <a:endParaRPr lang="en-US" dirty="0" smtClean="0"/>
          </a:p>
          <a:p>
            <a:pPr lvl="1"/>
            <a:r>
              <a:rPr lang="en-US" dirty="0" smtClean="0"/>
              <a:t>The </a:t>
            </a:r>
            <a:r>
              <a:rPr lang="en-US" dirty="0"/>
              <a:t>UV light should be </a:t>
            </a:r>
            <a:r>
              <a:rPr lang="en-US" dirty="0" smtClean="0"/>
              <a:t>located before </a:t>
            </a:r>
            <a:r>
              <a:rPr lang="en-US" dirty="0"/>
              <a:t>the storage tank, although an additional UV light may </a:t>
            </a:r>
            <a:r>
              <a:rPr lang="en-US" dirty="0" smtClean="0"/>
              <a:t>be placed </a:t>
            </a:r>
            <a:r>
              <a:rPr lang="en-US" dirty="0"/>
              <a:t>in the storage tank to continue disinfection. </a:t>
            </a:r>
            <a:endParaRPr lang="en-US" dirty="0" smtClean="0"/>
          </a:p>
          <a:p>
            <a:pPr lvl="1"/>
            <a:r>
              <a:rPr lang="en-US" dirty="0" smtClean="0"/>
              <a:t>As </a:t>
            </a:r>
            <a:r>
              <a:rPr lang="en-US" dirty="0"/>
              <a:t>an </a:t>
            </a:r>
            <a:r>
              <a:rPr lang="en-US" dirty="0" smtClean="0"/>
              <a:t>alternative to </a:t>
            </a:r>
            <a:r>
              <a:rPr lang="en-US" dirty="0"/>
              <a:t>having another UV light in the tank, rainwater may be </a:t>
            </a:r>
            <a:r>
              <a:rPr lang="en-US" dirty="0" smtClean="0"/>
              <a:t>recirculated past </a:t>
            </a:r>
            <a:r>
              <a:rPr lang="en-US" dirty="0"/>
              <a:t>the UV </a:t>
            </a:r>
            <a:r>
              <a:rPr lang="en-US" dirty="0" smtClean="0"/>
              <a:t>light </a:t>
            </a:r>
            <a:r>
              <a:rPr lang="en-US" dirty="0"/>
              <a:t>in order to provide continual disinfection; however</a:t>
            </a:r>
            <a:r>
              <a:rPr lang="en-US" dirty="0" smtClean="0"/>
              <a:t>, this </a:t>
            </a:r>
            <a:r>
              <a:rPr lang="en-US" dirty="0"/>
              <a:t>may heat the water over time</a:t>
            </a:r>
            <a:r>
              <a:rPr lang="en-US" dirty="0" smtClean="0"/>
              <a:t>. </a:t>
            </a:r>
          </a:p>
          <a:p>
            <a:pPr lvl="1"/>
            <a:r>
              <a:rPr lang="en-US" dirty="0" smtClean="0"/>
              <a:t>UV </a:t>
            </a:r>
            <a:r>
              <a:rPr lang="en-US" dirty="0"/>
              <a:t>purification systems have maintenance requirements as well. </a:t>
            </a:r>
            <a:endParaRPr lang="en-US" dirty="0" smtClean="0"/>
          </a:p>
          <a:p>
            <a:pPr lvl="1"/>
            <a:r>
              <a:rPr lang="en-US" dirty="0" smtClean="0"/>
              <a:t>The UV </a:t>
            </a:r>
            <a:r>
              <a:rPr lang="en-US" dirty="0"/>
              <a:t>bulb needs to be changed approximately once every 10,000 </a:t>
            </a:r>
            <a:r>
              <a:rPr lang="en-US" dirty="0" smtClean="0"/>
              <a:t>hours or </a:t>
            </a:r>
            <a:r>
              <a:rPr lang="en-US" dirty="0"/>
              <a:t>after 12 months of continuous use; some bulbs come with an </a:t>
            </a:r>
            <a:r>
              <a:rPr lang="en-US" dirty="0" smtClean="0"/>
              <a:t>alarm that </a:t>
            </a:r>
            <a:r>
              <a:rPr lang="en-US" dirty="0"/>
              <a:t>alerts occupants when the light quality is degrading. </a:t>
            </a:r>
            <a:endParaRPr lang="en-US" dirty="0" smtClean="0"/>
          </a:p>
          <a:p>
            <a:pPr lvl="1"/>
            <a:r>
              <a:rPr lang="en-US" dirty="0" smtClean="0"/>
              <a:t>In </a:t>
            </a:r>
            <a:r>
              <a:rPr lang="en-US" dirty="0"/>
              <a:t>addition</a:t>
            </a:r>
            <a:r>
              <a:rPr lang="en-US" dirty="0" smtClean="0"/>
              <a:t>, the </a:t>
            </a:r>
            <a:r>
              <a:rPr lang="en-US" dirty="0"/>
              <a:t>sediment filters need to be replaced regularly.</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17</a:t>
            </a:fld>
            <a:endParaRPr lang="en-US"/>
          </a:p>
        </p:txBody>
      </p:sp>
    </p:spTree>
    <p:extLst>
      <p:ext uri="{BB962C8B-B14F-4D97-AF65-F5344CB8AC3E}">
        <p14:creationId xmlns:p14="http://schemas.microsoft.com/office/powerpoint/2010/main" val="1820291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6. </a:t>
            </a:r>
            <a:r>
              <a:rPr lang="en-US" sz="2600" u="sng" dirty="0" smtClean="0"/>
              <a:t>Day Tank</a:t>
            </a:r>
            <a:endParaRPr lang="ar-EG" sz="2600" dirty="0"/>
          </a:p>
        </p:txBody>
      </p:sp>
      <p:sp>
        <p:nvSpPr>
          <p:cNvPr id="3" name="Content Placeholder 2"/>
          <p:cNvSpPr>
            <a:spLocks noGrp="1"/>
          </p:cNvSpPr>
          <p:nvPr>
            <p:ph idx="1"/>
          </p:nvPr>
        </p:nvSpPr>
        <p:spPr/>
        <p:txBody>
          <a:bodyPr/>
          <a:lstStyle/>
          <a:p>
            <a:r>
              <a:rPr lang="en-US" dirty="0"/>
              <a:t>There are two major types of tanks that may be used within </a:t>
            </a:r>
            <a:r>
              <a:rPr lang="en-US" dirty="0" smtClean="0"/>
              <a:t>a rainwater </a:t>
            </a:r>
            <a:r>
              <a:rPr lang="en-US" dirty="0"/>
              <a:t>harvesting system, depending on the design of the </a:t>
            </a:r>
            <a:r>
              <a:rPr lang="en-US" dirty="0" smtClean="0"/>
              <a:t>system and </a:t>
            </a:r>
            <a:r>
              <a:rPr lang="en-US" dirty="0"/>
              <a:t>quantity of water desired to be collected--a holding tank and </a:t>
            </a:r>
            <a:r>
              <a:rPr lang="en-US" dirty="0" smtClean="0"/>
              <a:t>a day </a:t>
            </a:r>
            <a:r>
              <a:rPr lang="en-US" dirty="0"/>
              <a:t>tank. </a:t>
            </a:r>
            <a:endParaRPr lang="en-US" dirty="0" smtClean="0"/>
          </a:p>
          <a:p>
            <a:r>
              <a:rPr lang="en-US" dirty="0" smtClean="0"/>
              <a:t>A </a:t>
            </a:r>
            <a:r>
              <a:rPr lang="en-US" dirty="0"/>
              <a:t>day tank is smaller and meant to hold treated </a:t>
            </a:r>
            <a:r>
              <a:rPr lang="en-US" dirty="0" smtClean="0"/>
              <a:t>rainwater until </a:t>
            </a:r>
            <a:r>
              <a:rPr lang="en-US" dirty="0"/>
              <a:t>it is needed for flushing</a:t>
            </a:r>
            <a:r>
              <a:rPr lang="en-US" dirty="0" smtClean="0"/>
              <a:t>.</a:t>
            </a:r>
          </a:p>
          <a:p>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18</a:t>
            </a:fld>
            <a:endParaRPr lang="en-US"/>
          </a:p>
        </p:txBody>
      </p:sp>
      <p:pic>
        <p:nvPicPr>
          <p:cNvPr id="6" name="Picture 5"/>
          <p:cNvPicPr>
            <a:picLocks noChangeAspect="1"/>
          </p:cNvPicPr>
          <p:nvPr/>
        </p:nvPicPr>
        <p:blipFill>
          <a:blip r:embed="rId2"/>
          <a:stretch>
            <a:fillRect/>
          </a:stretch>
        </p:blipFill>
        <p:spPr>
          <a:xfrm>
            <a:off x="3962400" y="3733800"/>
            <a:ext cx="4724400" cy="2519304"/>
          </a:xfrm>
          <a:prstGeom prst="rect">
            <a:avLst/>
          </a:prstGeom>
        </p:spPr>
      </p:pic>
    </p:spTree>
    <p:extLst>
      <p:ext uri="{BB962C8B-B14F-4D97-AF65-F5344CB8AC3E}">
        <p14:creationId xmlns:p14="http://schemas.microsoft.com/office/powerpoint/2010/main" val="2927691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Sizes of the system’s tanks can be determined by several factors</a:t>
            </a:r>
            <a:r>
              <a:rPr lang="en-US" dirty="0" smtClean="0"/>
              <a:t>, including </a:t>
            </a:r>
            <a:r>
              <a:rPr lang="en-US" dirty="0"/>
              <a:t>the demand for treated water, rainwater supply of </a:t>
            </a:r>
            <a:r>
              <a:rPr lang="en-US" dirty="0" smtClean="0"/>
              <a:t>the region</a:t>
            </a:r>
            <a:r>
              <a:rPr lang="en-US" dirty="0"/>
              <a:t>, projected length of dry spells, catchment surface area</a:t>
            </a:r>
            <a:r>
              <a:rPr lang="en-US" dirty="0" smtClean="0"/>
              <a:t>, aesthetics</a:t>
            </a:r>
            <a:r>
              <a:rPr lang="en-US" dirty="0"/>
              <a:t>, preference, and budget</a:t>
            </a:r>
            <a:r>
              <a:rPr lang="en-US" dirty="0" smtClean="0"/>
              <a:t>.</a:t>
            </a:r>
          </a:p>
          <a:p>
            <a:r>
              <a:rPr lang="en-US" dirty="0"/>
              <a:t>The size, location, and function of the tank should be </a:t>
            </a:r>
            <a:r>
              <a:rPr lang="en-US" dirty="0" smtClean="0"/>
              <a:t>considered in </a:t>
            </a:r>
            <a:r>
              <a:rPr lang="en-US" dirty="0"/>
              <a:t>choosing the most appropriate material for the tank. </a:t>
            </a:r>
            <a:endParaRPr lang="en-US" dirty="0" smtClean="0"/>
          </a:p>
          <a:p>
            <a:r>
              <a:rPr lang="en-US" dirty="0" smtClean="0"/>
              <a:t>Common materials </a:t>
            </a:r>
            <a:r>
              <a:rPr lang="en-US" dirty="0"/>
              <a:t>for storage tanks include concrete, polyethylene, fiberglass</a:t>
            </a:r>
            <a:r>
              <a:rPr lang="en-US" dirty="0" smtClean="0"/>
              <a:t>, polypropylene</a:t>
            </a:r>
            <a:r>
              <a:rPr lang="en-US" dirty="0"/>
              <a:t>, or galvanized metal. </a:t>
            </a:r>
            <a:endParaRPr lang="en-US" dirty="0" smtClean="0"/>
          </a:p>
          <a:p>
            <a:r>
              <a:rPr lang="en-US" dirty="0" smtClean="0"/>
              <a:t>The </a:t>
            </a:r>
            <a:r>
              <a:rPr lang="en-US" dirty="0"/>
              <a:t>tank must be opaque </a:t>
            </a:r>
            <a:r>
              <a:rPr lang="en-US" dirty="0" smtClean="0"/>
              <a:t>to protect </a:t>
            </a:r>
            <a:r>
              <a:rPr lang="en-US" dirty="0"/>
              <a:t>against algae growth unless an agitator is included in </a:t>
            </a:r>
            <a:r>
              <a:rPr lang="en-US" dirty="0" smtClean="0"/>
              <a:t>the tank</a:t>
            </a:r>
            <a:r>
              <a:rPr lang="en-US" dirty="0"/>
              <a:t>, in which case the tank may be semi-translucent. </a:t>
            </a:r>
            <a:endParaRPr lang="en-US" dirty="0" smtClean="0"/>
          </a:p>
          <a:p>
            <a:r>
              <a:rPr lang="en-US" dirty="0" smtClean="0"/>
              <a:t>Opaque tanks may </a:t>
            </a:r>
            <a:r>
              <a:rPr lang="en-US" dirty="0"/>
              <a:t>incorporate a translucent strip or floating indicator to </a:t>
            </a:r>
            <a:r>
              <a:rPr lang="en-US" dirty="0" smtClean="0"/>
              <a:t>show tank </a:t>
            </a:r>
            <a:r>
              <a:rPr lang="en-US" dirty="0"/>
              <a:t>water level. When locating the tank, consider the proximity </a:t>
            </a:r>
            <a:r>
              <a:rPr lang="en-US" dirty="0" smtClean="0"/>
              <a:t>of building </a:t>
            </a:r>
            <a:r>
              <a:rPr lang="en-US" dirty="0"/>
              <a:t>foundations and the ability to drain the tank effectively.</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19</a:t>
            </a:fld>
            <a:endParaRPr lang="en-US"/>
          </a:p>
        </p:txBody>
      </p:sp>
      <p:sp>
        <p:nvSpPr>
          <p:cNvPr id="6"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6. </a:t>
            </a:r>
            <a:r>
              <a:rPr lang="en-US" sz="2600" u="sng" dirty="0" smtClean="0"/>
              <a:t>Day Tank</a:t>
            </a:r>
            <a:endParaRPr lang="ar-EG" sz="2600" dirty="0"/>
          </a:p>
        </p:txBody>
      </p:sp>
    </p:spTree>
    <p:extLst>
      <p:ext uri="{BB962C8B-B14F-4D97-AF65-F5344CB8AC3E}">
        <p14:creationId xmlns:p14="http://schemas.microsoft.com/office/powerpoint/2010/main" val="807899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Fresh Water Usage</a:t>
            </a:r>
            <a:endParaRPr lang="ar-EG" dirty="0"/>
          </a:p>
        </p:txBody>
      </p:sp>
      <p:sp>
        <p:nvSpPr>
          <p:cNvPr id="3" name="Content Placeholder 2"/>
          <p:cNvSpPr>
            <a:spLocks noGrp="1"/>
          </p:cNvSpPr>
          <p:nvPr>
            <p:ph idx="1"/>
          </p:nvPr>
        </p:nvSpPr>
        <p:spPr/>
        <p:txBody>
          <a:bodyPr/>
          <a:lstStyle/>
          <a:p>
            <a:r>
              <a:rPr lang="en-US" dirty="0"/>
              <a:t>Before considering the reuse of rainwater and greywater, the </a:t>
            </a:r>
            <a:r>
              <a:rPr lang="en-US" dirty="0" smtClean="0"/>
              <a:t>most basic </a:t>
            </a:r>
            <a:r>
              <a:rPr lang="en-US" dirty="0"/>
              <a:t>strategy to reduce potable water consumption is to use </a:t>
            </a:r>
            <a:r>
              <a:rPr lang="en-US" dirty="0" smtClean="0"/>
              <a:t>low-flow or </a:t>
            </a:r>
            <a:r>
              <a:rPr lang="en-US" dirty="0"/>
              <a:t>high efficiency fixtures and appliances wherever possible. </a:t>
            </a:r>
            <a:endParaRPr lang="en-US" dirty="0" smtClean="0"/>
          </a:p>
          <a:p>
            <a:r>
              <a:rPr lang="en-US" dirty="0" smtClean="0"/>
              <a:t>These may </a:t>
            </a:r>
            <a:r>
              <a:rPr lang="en-US" dirty="0"/>
              <a:t>include shower heads, restroom or kitchen faucets, toilets</a:t>
            </a:r>
            <a:r>
              <a:rPr lang="en-US" dirty="0" smtClean="0"/>
              <a:t>, urinals</a:t>
            </a:r>
            <a:r>
              <a:rPr lang="en-US" dirty="0"/>
              <a:t>, water fountains, dishwashers, washers, cooling systems, </a:t>
            </a:r>
            <a:r>
              <a:rPr lang="en-US" dirty="0" smtClean="0"/>
              <a:t>and landscape </a:t>
            </a:r>
            <a:r>
              <a:rPr lang="en-US" dirty="0"/>
              <a:t>irrigation systems.</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a:t>
            </a:fld>
            <a:endParaRPr lang="en-US"/>
          </a:p>
        </p:txBody>
      </p:sp>
    </p:spTree>
    <p:extLst>
      <p:ext uri="{BB962C8B-B14F-4D97-AF65-F5344CB8AC3E}">
        <p14:creationId xmlns:p14="http://schemas.microsoft.com/office/powerpoint/2010/main" val="2045715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u="sng" dirty="0"/>
              <a:t>Municipal make-up water: </a:t>
            </a:r>
            <a:r>
              <a:rPr lang="en-US" dirty="0"/>
              <a:t>In case the rainwater supply runs </a:t>
            </a:r>
            <a:r>
              <a:rPr lang="en-US" dirty="0" smtClean="0"/>
              <a:t>short of </a:t>
            </a:r>
            <a:r>
              <a:rPr lang="en-US" dirty="0"/>
              <a:t>the demand for irrigation or toilet/urinal flushing, the </a:t>
            </a:r>
            <a:r>
              <a:rPr lang="en-US" dirty="0" smtClean="0"/>
              <a:t>rainwater harvesting </a:t>
            </a:r>
            <a:r>
              <a:rPr lang="en-US" dirty="0"/>
              <a:t>system must incorporate a municipal make-up </a:t>
            </a:r>
            <a:r>
              <a:rPr lang="en-US" dirty="0" smtClean="0"/>
              <a:t>water supply </a:t>
            </a:r>
            <a:r>
              <a:rPr lang="en-US" dirty="0"/>
              <a:t>to the storage tank that will initiate when tank level </a:t>
            </a:r>
            <a:r>
              <a:rPr lang="en-US" dirty="0" smtClean="0"/>
              <a:t>sensors determine </a:t>
            </a:r>
            <a:r>
              <a:rPr lang="en-US" dirty="0"/>
              <a:t>that the water level in the tank is low. </a:t>
            </a:r>
            <a:r>
              <a:rPr lang="en-US" dirty="0" smtClean="0"/>
              <a:t>The municipal water </a:t>
            </a:r>
            <a:r>
              <a:rPr lang="en-US" dirty="0"/>
              <a:t>source must be protected from backflow contamination </a:t>
            </a:r>
            <a:r>
              <a:rPr lang="en-US" dirty="0" smtClean="0"/>
              <a:t>by incorporating </a:t>
            </a:r>
            <a:r>
              <a:rPr lang="en-US" dirty="0"/>
              <a:t>a fixed air gap</a:t>
            </a:r>
            <a:r>
              <a:rPr lang="en-US" dirty="0" smtClean="0"/>
              <a:t>.</a:t>
            </a:r>
          </a:p>
          <a:p>
            <a:r>
              <a:rPr lang="en-US" b="1" u="sng" dirty="0"/>
              <a:t>Overflow drain: </a:t>
            </a:r>
            <a:r>
              <a:rPr lang="en-US" dirty="0"/>
              <a:t>If the storage tank becomes too full, an </a:t>
            </a:r>
            <a:r>
              <a:rPr lang="en-US" dirty="0" smtClean="0"/>
              <a:t>overflow drain </a:t>
            </a:r>
            <a:r>
              <a:rPr lang="en-US" dirty="0"/>
              <a:t>should be incorporated to funnel excess water to the </a:t>
            </a:r>
            <a:r>
              <a:rPr lang="en-US" dirty="0" smtClean="0"/>
              <a:t>sewer through </a:t>
            </a:r>
            <a:r>
              <a:rPr lang="en-US" dirty="0"/>
              <a:t>means of an indirect connection. A u-trap and rodent </a:t>
            </a:r>
            <a:r>
              <a:rPr lang="en-US" dirty="0" smtClean="0"/>
              <a:t>guard should </a:t>
            </a:r>
            <a:r>
              <a:rPr lang="en-US" dirty="0"/>
              <a:t>be placed in the overflow drain to protect the supply </a:t>
            </a:r>
            <a:r>
              <a:rPr lang="en-US" dirty="0" smtClean="0"/>
              <a:t>from gasses </a:t>
            </a:r>
            <a:r>
              <a:rPr lang="en-US" dirty="0"/>
              <a:t>and prevent rodents from climbing back into the storage </a:t>
            </a:r>
            <a:r>
              <a:rPr lang="en-US" dirty="0" smtClean="0"/>
              <a:t>tank and </a:t>
            </a:r>
            <a:r>
              <a:rPr lang="en-US" dirty="0"/>
              <a:t>contaminating the harvested water supply.</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20</a:t>
            </a:fld>
            <a:endParaRPr lang="en-US"/>
          </a:p>
        </p:txBody>
      </p:sp>
      <p:sp>
        <p:nvSpPr>
          <p:cNvPr id="6"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6. </a:t>
            </a:r>
            <a:r>
              <a:rPr lang="en-US" sz="2600" u="sng" dirty="0" smtClean="0"/>
              <a:t>Day Tank</a:t>
            </a:r>
            <a:endParaRPr lang="ar-EG" sz="2600" dirty="0"/>
          </a:p>
        </p:txBody>
      </p:sp>
    </p:spTree>
    <p:extLst>
      <p:ext uri="{BB962C8B-B14F-4D97-AF65-F5344CB8AC3E}">
        <p14:creationId xmlns:p14="http://schemas.microsoft.com/office/powerpoint/2010/main" val="3926454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u="sng" dirty="0"/>
              <a:t>Ventilation: </a:t>
            </a:r>
            <a:r>
              <a:rPr lang="en-US" dirty="0"/>
              <a:t>When chlorination is utilized as a purification method, </a:t>
            </a:r>
            <a:r>
              <a:rPr lang="en-US" dirty="0" smtClean="0"/>
              <a:t>it is </a:t>
            </a:r>
            <a:r>
              <a:rPr lang="en-US" dirty="0"/>
              <a:t>necessary to ventilate the tank room to the outdoors to remove </a:t>
            </a:r>
            <a:r>
              <a:rPr lang="en-US" dirty="0" smtClean="0"/>
              <a:t>any fumes </a:t>
            </a:r>
            <a:r>
              <a:rPr lang="en-US" dirty="0"/>
              <a:t>that might occur. All storage tanks must be vented </a:t>
            </a:r>
            <a:r>
              <a:rPr lang="en-US" dirty="0" smtClean="0"/>
              <a:t>regardless of </a:t>
            </a:r>
            <a:r>
              <a:rPr lang="en-US" dirty="0"/>
              <a:t>the purification system used.</a:t>
            </a:r>
          </a:p>
          <a:p>
            <a:r>
              <a:rPr lang="en-US" b="1" u="sng" dirty="0"/>
              <a:t>Water level sensors: </a:t>
            </a:r>
            <a:r>
              <a:rPr lang="en-US" dirty="0"/>
              <a:t>The storage tank should contain 2 sensors: (</a:t>
            </a:r>
            <a:r>
              <a:rPr lang="en-US" dirty="0" smtClean="0"/>
              <a:t>1) to </a:t>
            </a:r>
            <a:r>
              <a:rPr lang="en-US" dirty="0"/>
              <a:t>alert the control panel when the tank level is high and </a:t>
            </a:r>
            <a:r>
              <a:rPr lang="en-US" dirty="0" smtClean="0"/>
              <a:t>further rainwater </a:t>
            </a:r>
            <a:r>
              <a:rPr lang="en-US" dirty="0"/>
              <a:t>is not needed (additional rainwater will be diverted to </a:t>
            </a:r>
            <a:r>
              <a:rPr lang="en-US" dirty="0" smtClean="0"/>
              <a:t>the sewer </a:t>
            </a:r>
            <a:r>
              <a:rPr lang="en-US" dirty="0"/>
              <a:t>until water is needed for the system again) and (2) to </a:t>
            </a:r>
            <a:r>
              <a:rPr lang="en-US" dirty="0" smtClean="0"/>
              <a:t>alert the </a:t>
            </a:r>
            <a:r>
              <a:rPr lang="en-US" dirty="0"/>
              <a:t>control panel when the tank level is low and municipal </a:t>
            </a:r>
            <a:r>
              <a:rPr lang="en-US" dirty="0" smtClean="0"/>
              <a:t>make-up water </a:t>
            </a:r>
            <a:r>
              <a:rPr lang="en-US" dirty="0"/>
              <a:t>is needed.</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21</a:t>
            </a:fld>
            <a:endParaRPr lang="en-US"/>
          </a:p>
        </p:txBody>
      </p:sp>
      <p:sp>
        <p:nvSpPr>
          <p:cNvPr id="6"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6. </a:t>
            </a:r>
            <a:r>
              <a:rPr lang="en-US" sz="2600" u="sng" dirty="0" smtClean="0"/>
              <a:t>Day Tank</a:t>
            </a:r>
            <a:endParaRPr lang="ar-EG" sz="2600" dirty="0"/>
          </a:p>
        </p:txBody>
      </p:sp>
    </p:spTree>
    <p:extLst>
      <p:ext uri="{BB962C8B-B14F-4D97-AF65-F5344CB8AC3E}">
        <p14:creationId xmlns:p14="http://schemas.microsoft.com/office/powerpoint/2010/main" val="977888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u="sng" dirty="0"/>
              <a:t>Control panel: </a:t>
            </a:r>
            <a:r>
              <a:rPr lang="en-US" dirty="0"/>
              <a:t>A centralized control panel is critical for </a:t>
            </a:r>
            <a:r>
              <a:rPr lang="en-US" dirty="0" smtClean="0"/>
              <a:t>proper maintenance </a:t>
            </a:r>
            <a:r>
              <a:rPr lang="en-US" dirty="0"/>
              <a:t>of the system and to bring immediate attention to </a:t>
            </a:r>
            <a:r>
              <a:rPr lang="en-US" dirty="0" smtClean="0"/>
              <a:t>a cross-contamination </a:t>
            </a:r>
            <a:r>
              <a:rPr lang="en-US" dirty="0"/>
              <a:t>issue. It also may be a useful learning tool </a:t>
            </a:r>
            <a:r>
              <a:rPr lang="en-US" dirty="0" smtClean="0"/>
              <a:t>in the </a:t>
            </a:r>
            <a:r>
              <a:rPr lang="en-US" dirty="0"/>
              <a:t>appropriate setting (such as in a public area of the building like </a:t>
            </a:r>
            <a:r>
              <a:rPr lang="en-US" dirty="0" smtClean="0"/>
              <a:t>a lobby</a:t>
            </a:r>
            <a:r>
              <a:rPr lang="en-US" dirty="0"/>
              <a:t>). The control panel may display such items as:</a:t>
            </a:r>
          </a:p>
          <a:p>
            <a:pPr lvl="1"/>
            <a:r>
              <a:rPr lang="en-US" dirty="0" smtClean="0"/>
              <a:t>Volume </a:t>
            </a:r>
            <a:r>
              <a:rPr lang="en-US" dirty="0"/>
              <a:t>of harvested rainwater</a:t>
            </a:r>
          </a:p>
          <a:p>
            <a:pPr lvl="1"/>
            <a:r>
              <a:rPr lang="en-US" dirty="0" smtClean="0"/>
              <a:t>Volume </a:t>
            </a:r>
            <a:r>
              <a:rPr lang="en-US" dirty="0"/>
              <a:t>of municipal make-up water used</a:t>
            </a:r>
          </a:p>
          <a:p>
            <a:pPr lvl="1"/>
            <a:r>
              <a:rPr lang="en-US" dirty="0" smtClean="0"/>
              <a:t>Any </a:t>
            </a:r>
            <a:r>
              <a:rPr lang="en-US" dirty="0"/>
              <a:t>loss in pressure and its location in the system, which </a:t>
            </a:r>
            <a:r>
              <a:rPr lang="en-US" dirty="0" smtClean="0"/>
              <a:t>may indicate </a:t>
            </a:r>
            <a:r>
              <a:rPr lang="en-US" dirty="0"/>
              <a:t>that a filter needs to be cleaned or other </a:t>
            </a:r>
            <a:r>
              <a:rPr lang="en-US" dirty="0" smtClean="0"/>
              <a:t>maintenance is </a:t>
            </a:r>
            <a:r>
              <a:rPr lang="en-US" dirty="0"/>
              <a:t>necessary</a:t>
            </a:r>
          </a:p>
          <a:p>
            <a:pPr lvl="1"/>
            <a:r>
              <a:rPr lang="en-US" dirty="0" smtClean="0"/>
              <a:t>Indicator </a:t>
            </a:r>
            <a:r>
              <a:rPr lang="en-US" dirty="0"/>
              <a:t>light for UV system - when bulbs needs </a:t>
            </a:r>
            <a:r>
              <a:rPr lang="en-US" dirty="0" smtClean="0"/>
              <a:t>replacement or </a:t>
            </a:r>
            <a:r>
              <a:rPr lang="en-US" dirty="0"/>
              <a:t>if there is a problem with the system</a:t>
            </a:r>
          </a:p>
          <a:p>
            <a:pPr lvl="1"/>
            <a:r>
              <a:rPr lang="en-US" dirty="0" smtClean="0"/>
              <a:t>Indicator </a:t>
            </a:r>
            <a:r>
              <a:rPr lang="en-US" dirty="0"/>
              <a:t>light for chlorination system - if chlorine levels </a:t>
            </a:r>
            <a:r>
              <a:rPr lang="en-US" dirty="0" smtClean="0"/>
              <a:t>have fallen </a:t>
            </a:r>
            <a:r>
              <a:rPr lang="en-US" dirty="0"/>
              <a:t>below accepted standards, if chlorine is needed, or </a:t>
            </a:r>
            <a:r>
              <a:rPr lang="en-US" dirty="0" smtClean="0"/>
              <a:t>If there </a:t>
            </a:r>
            <a:r>
              <a:rPr lang="en-US" dirty="0"/>
              <a:t>is a problem with the system</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22</a:t>
            </a:fld>
            <a:endParaRPr lang="en-US"/>
          </a:p>
        </p:txBody>
      </p:sp>
      <p:sp>
        <p:nvSpPr>
          <p:cNvPr id="6"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6. </a:t>
            </a:r>
            <a:r>
              <a:rPr lang="en-US" sz="2600" u="sng" dirty="0" smtClean="0"/>
              <a:t>Day Tank</a:t>
            </a:r>
            <a:endParaRPr lang="ar-EG" sz="2600" dirty="0"/>
          </a:p>
        </p:txBody>
      </p:sp>
    </p:spTree>
    <p:extLst>
      <p:ext uri="{BB962C8B-B14F-4D97-AF65-F5344CB8AC3E}">
        <p14:creationId xmlns:p14="http://schemas.microsoft.com/office/powerpoint/2010/main" val="2524089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When treated water is needed for flushing, it must be pressurized </a:t>
            </a:r>
            <a:r>
              <a:rPr lang="en-US" dirty="0" smtClean="0"/>
              <a:t>to get </a:t>
            </a:r>
            <a:r>
              <a:rPr lang="en-US" dirty="0"/>
              <a:t>it to its destination. This is typically accomplished through the </a:t>
            </a:r>
            <a:r>
              <a:rPr lang="en-US" dirty="0" smtClean="0"/>
              <a:t>use of </a:t>
            </a:r>
            <a:r>
              <a:rPr lang="en-US" dirty="0"/>
              <a:t>a booster pump after the water leaves the storage tank; however</a:t>
            </a:r>
            <a:r>
              <a:rPr lang="en-US" dirty="0" smtClean="0"/>
              <a:t>, this </a:t>
            </a:r>
            <a:r>
              <a:rPr lang="en-US" dirty="0"/>
              <a:t>may not be necessary if gravity can be used to assist in </a:t>
            </a:r>
            <a:r>
              <a:rPr lang="en-US" dirty="0" smtClean="0"/>
              <a:t>moving the </a:t>
            </a:r>
            <a:r>
              <a:rPr lang="en-US" dirty="0"/>
              <a:t>treated water.</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23</a:t>
            </a:fld>
            <a:endParaRPr lang="en-US"/>
          </a:p>
        </p:txBody>
      </p:sp>
      <p:sp>
        <p:nvSpPr>
          <p:cNvPr id="6"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7. </a:t>
            </a:r>
            <a:r>
              <a:rPr lang="en-US" sz="2600" u="sng" dirty="0" smtClean="0"/>
              <a:t>Booster Pump</a:t>
            </a:r>
            <a:endParaRPr lang="ar-EG" sz="2600" dirty="0"/>
          </a:p>
        </p:txBody>
      </p:sp>
    </p:spTree>
    <p:extLst>
      <p:ext uri="{BB962C8B-B14F-4D97-AF65-F5344CB8AC3E}">
        <p14:creationId xmlns:p14="http://schemas.microsoft.com/office/powerpoint/2010/main" val="3790046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When treated water is needed for flushing, it must be pressurized </a:t>
            </a:r>
            <a:r>
              <a:rPr lang="en-US" dirty="0" smtClean="0"/>
              <a:t>to get </a:t>
            </a:r>
            <a:r>
              <a:rPr lang="en-US" dirty="0"/>
              <a:t>it to its destination. This is typically accomplished through the </a:t>
            </a:r>
            <a:r>
              <a:rPr lang="en-US" dirty="0" smtClean="0"/>
              <a:t>use of </a:t>
            </a:r>
            <a:r>
              <a:rPr lang="en-US" dirty="0"/>
              <a:t>a booster pump after the water leaves the storage tank; however</a:t>
            </a:r>
            <a:r>
              <a:rPr lang="en-US" dirty="0" smtClean="0"/>
              <a:t>, this </a:t>
            </a:r>
            <a:r>
              <a:rPr lang="en-US" dirty="0"/>
              <a:t>may not be necessary if gravity can be used to assist in </a:t>
            </a:r>
            <a:r>
              <a:rPr lang="en-US" dirty="0" smtClean="0"/>
              <a:t>moving the </a:t>
            </a:r>
            <a:r>
              <a:rPr lang="en-US" dirty="0"/>
              <a:t>treated water.</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24</a:t>
            </a:fld>
            <a:endParaRPr lang="en-US"/>
          </a:p>
        </p:txBody>
      </p:sp>
      <p:sp>
        <p:nvSpPr>
          <p:cNvPr id="6"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7. </a:t>
            </a:r>
            <a:r>
              <a:rPr lang="en-US" sz="2600" u="sng" dirty="0" smtClean="0"/>
              <a:t>Booster Pump</a:t>
            </a:r>
            <a:endParaRPr lang="ar-EG" sz="2600" dirty="0"/>
          </a:p>
        </p:txBody>
      </p:sp>
      <p:pic>
        <p:nvPicPr>
          <p:cNvPr id="2" name="Picture 1"/>
          <p:cNvPicPr>
            <a:picLocks noChangeAspect="1"/>
          </p:cNvPicPr>
          <p:nvPr/>
        </p:nvPicPr>
        <p:blipFill>
          <a:blip r:embed="rId2"/>
          <a:stretch>
            <a:fillRect/>
          </a:stretch>
        </p:blipFill>
        <p:spPr>
          <a:xfrm>
            <a:off x="4715256" y="3829870"/>
            <a:ext cx="3962400" cy="2290197"/>
          </a:xfrm>
          <a:prstGeom prst="rect">
            <a:avLst/>
          </a:prstGeom>
        </p:spPr>
      </p:pic>
    </p:spTree>
    <p:extLst>
      <p:ext uri="{BB962C8B-B14F-4D97-AF65-F5344CB8AC3E}">
        <p14:creationId xmlns:p14="http://schemas.microsoft.com/office/powerpoint/2010/main" val="2915863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724400" cy="4572000"/>
          </a:xfrm>
        </p:spPr>
        <p:txBody>
          <a:bodyPr>
            <a:normAutofit fontScale="85000" lnSpcReduction="20000"/>
          </a:bodyPr>
          <a:lstStyle/>
          <a:p>
            <a:pPr algn="just"/>
            <a:r>
              <a:rPr lang="en-US" dirty="0"/>
              <a:t>The distribution piping from the rainwater harvesting system </a:t>
            </a:r>
            <a:r>
              <a:rPr lang="en-US" dirty="0" smtClean="0"/>
              <a:t>must itself </a:t>
            </a:r>
            <a:r>
              <a:rPr lang="en-US" dirty="0"/>
              <a:t>be permanently identified by a distinctive yellow-colored </a:t>
            </a:r>
            <a:r>
              <a:rPr lang="en-US" dirty="0" smtClean="0"/>
              <a:t>paint or </a:t>
            </a:r>
            <a:r>
              <a:rPr lang="en-US" dirty="0"/>
              <a:t>purple pipe. The piping or insulation must be marked as “</a:t>
            </a:r>
            <a:r>
              <a:rPr lang="en-US" dirty="0" err="1" smtClean="0"/>
              <a:t>nonpotable</a:t>
            </a:r>
            <a:r>
              <a:rPr lang="en-US" dirty="0" smtClean="0"/>
              <a:t>” at </a:t>
            </a:r>
            <a:r>
              <a:rPr lang="en-US" dirty="0"/>
              <a:t>intervals not to exceed ten feet.</a:t>
            </a:r>
          </a:p>
          <a:p>
            <a:pPr algn="just"/>
            <a:r>
              <a:rPr lang="en-US" dirty="0"/>
              <a:t>In addition, each toilet or urinal supplied with harvested </a:t>
            </a:r>
            <a:r>
              <a:rPr lang="en-US" dirty="0" smtClean="0"/>
              <a:t>rainwater must </a:t>
            </a:r>
            <a:r>
              <a:rPr lang="en-US" dirty="0"/>
              <a:t>be provided with a permanently affixed wall sign with </a:t>
            </a:r>
            <a:r>
              <a:rPr lang="en-US" dirty="0" smtClean="0"/>
              <a:t>yellow lettering </a:t>
            </a:r>
            <a:r>
              <a:rPr lang="en-US" dirty="0"/>
              <a:t>stating, “This fixture is flushed with harvested rainwater. </a:t>
            </a:r>
            <a:endParaRPr lang="en-US" dirty="0" smtClean="0"/>
          </a:p>
          <a:p>
            <a:pPr algn="just"/>
            <a:r>
              <a:rPr lang="en-US" dirty="0" smtClean="0"/>
              <a:t>Not safe </a:t>
            </a:r>
            <a:r>
              <a:rPr lang="en-US" dirty="0"/>
              <a:t>for drinking,” or similar </a:t>
            </a:r>
            <a:r>
              <a:rPr lang="en-US" dirty="0" smtClean="0"/>
              <a:t>wording. To </a:t>
            </a:r>
            <a:r>
              <a:rPr lang="en-US" dirty="0"/>
              <a:t>further discourage potable use, non-residential applications </a:t>
            </a:r>
            <a:r>
              <a:rPr lang="en-US" dirty="0" smtClean="0"/>
              <a:t>may dye </a:t>
            </a:r>
            <a:r>
              <a:rPr lang="en-US" dirty="0"/>
              <a:t>the treated water blue or green with food grade vegetable dye.</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25</a:t>
            </a:fld>
            <a:endParaRPr lang="en-US"/>
          </a:p>
        </p:txBody>
      </p:sp>
      <p:pic>
        <p:nvPicPr>
          <p:cNvPr id="6" name="Picture 5"/>
          <p:cNvPicPr>
            <a:picLocks noChangeAspect="1"/>
          </p:cNvPicPr>
          <p:nvPr/>
        </p:nvPicPr>
        <p:blipFill>
          <a:blip r:embed="rId2"/>
          <a:stretch>
            <a:fillRect/>
          </a:stretch>
        </p:blipFill>
        <p:spPr>
          <a:xfrm>
            <a:off x="5141976" y="1636776"/>
            <a:ext cx="3748628" cy="2173224"/>
          </a:xfrm>
          <a:prstGeom prst="rect">
            <a:avLst/>
          </a:prstGeom>
        </p:spPr>
      </p:pic>
      <p:sp>
        <p:nvSpPr>
          <p:cNvPr id="7"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a:t> </a:t>
            </a:r>
            <a:r>
              <a:rPr lang="en-US" sz="2600" i="1" dirty="0" smtClean="0"/>
              <a:t>                           </a:t>
            </a:r>
            <a:r>
              <a:rPr lang="en-US" sz="2600" dirty="0" smtClean="0"/>
              <a:t>8. </a:t>
            </a:r>
            <a:r>
              <a:rPr lang="en-US" sz="2600" u="sng" dirty="0" smtClean="0"/>
              <a:t>Finish: Flushing Toilets and Urinals</a:t>
            </a:r>
            <a:endParaRPr lang="ar-EG" sz="2600" dirty="0"/>
          </a:p>
        </p:txBody>
      </p:sp>
    </p:spTree>
    <p:extLst>
      <p:ext uri="{BB962C8B-B14F-4D97-AF65-F5344CB8AC3E}">
        <p14:creationId xmlns:p14="http://schemas.microsoft.com/office/powerpoint/2010/main" val="4279660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Fresh Water Usage</a:t>
            </a:r>
            <a:endParaRPr lang="ar-EG" dirty="0"/>
          </a:p>
        </p:txBody>
      </p:sp>
      <p:sp>
        <p:nvSpPr>
          <p:cNvPr id="3" name="Content Placeholder 2"/>
          <p:cNvSpPr>
            <a:spLocks noGrp="1"/>
          </p:cNvSpPr>
          <p:nvPr>
            <p:ph idx="1"/>
          </p:nvPr>
        </p:nvSpPr>
        <p:spPr>
          <a:xfrm>
            <a:off x="460248" y="1551276"/>
            <a:ext cx="8229600" cy="2133600"/>
          </a:xfrm>
        </p:spPr>
        <p:txBody>
          <a:bodyPr>
            <a:normAutofit/>
          </a:bodyPr>
          <a:lstStyle/>
          <a:p>
            <a:r>
              <a:rPr lang="en-US" b="1" dirty="0"/>
              <a:t>Accepted </a:t>
            </a:r>
            <a:r>
              <a:rPr lang="en-US" b="1" dirty="0" smtClean="0"/>
              <a:t>Toilet/Urinal Strategies</a:t>
            </a:r>
          </a:p>
          <a:p>
            <a:pPr lvl="1"/>
            <a:r>
              <a:rPr lang="en-US" sz="1800" b="1" dirty="0"/>
              <a:t>High efficiency toilets (HETs):</a:t>
            </a:r>
            <a:r>
              <a:rPr lang="en-US" sz="1800" dirty="0"/>
              <a:t> High efficiency toilets have </a:t>
            </a:r>
            <a:r>
              <a:rPr lang="en-US" sz="1800" dirty="0" smtClean="0"/>
              <a:t>been defined </a:t>
            </a:r>
            <a:r>
              <a:rPr lang="en-US" sz="1800" dirty="0"/>
              <a:t>by the EPA as using, on average, 20% less water per </a:t>
            </a:r>
            <a:r>
              <a:rPr lang="en-US" sz="1800" dirty="0" smtClean="0"/>
              <a:t>flush than </a:t>
            </a:r>
            <a:r>
              <a:rPr lang="en-US" sz="1800" dirty="0"/>
              <a:t>the industry-accepted standard of 1.6 gallons per </a:t>
            </a:r>
            <a:r>
              <a:rPr lang="en-US" sz="1800" dirty="0" smtClean="0"/>
              <a:t>flush-around 1.28 </a:t>
            </a:r>
            <a:r>
              <a:rPr lang="en-US" sz="1800" dirty="0"/>
              <a:t>gallons per flush maximum. </a:t>
            </a:r>
            <a:r>
              <a:rPr lang="en-US" sz="1800" dirty="0" smtClean="0"/>
              <a:t>Utilizing </a:t>
            </a:r>
            <a:r>
              <a:rPr lang="en-US" sz="1800" dirty="0"/>
              <a:t>HETs can </a:t>
            </a:r>
            <a:r>
              <a:rPr lang="en-US" sz="1800" dirty="0" smtClean="0"/>
              <a:t>significantly reduce </a:t>
            </a:r>
            <a:r>
              <a:rPr lang="en-US" sz="1800" dirty="0"/>
              <a:t>the amount of potable water demand, particularly if </a:t>
            </a:r>
            <a:r>
              <a:rPr lang="en-US" sz="1800" dirty="0" smtClean="0"/>
              <a:t>more innovative </a:t>
            </a:r>
            <a:r>
              <a:rPr lang="en-US" sz="1800" dirty="0"/>
              <a:t>water-saving toilets are </a:t>
            </a:r>
            <a:r>
              <a:rPr lang="en-US" sz="1800" dirty="0" smtClean="0"/>
              <a:t>used.</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3</a:t>
            </a:fld>
            <a:endParaRPr lang="en-US"/>
          </a:p>
        </p:txBody>
      </p:sp>
      <p:pic>
        <p:nvPicPr>
          <p:cNvPr id="6" name="Picture 5"/>
          <p:cNvPicPr>
            <a:picLocks noChangeAspect="1"/>
          </p:cNvPicPr>
          <p:nvPr/>
        </p:nvPicPr>
        <p:blipFill>
          <a:blip r:embed="rId2"/>
          <a:stretch>
            <a:fillRect/>
          </a:stretch>
        </p:blipFill>
        <p:spPr>
          <a:xfrm>
            <a:off x="5745480" y="3767644"/>
            <a:ext cx="3183125" cy="2133601"/>
          </a:xfrm>
          <a:prstGeom prst="rect">
            <a:avLst/>
          </a:prstGeom>
        </p:spPr>
      </p:pic>
      <p:sp>
        <p:nvSpPr>
          <p:cNvPr id="8" name="Content Placeholder 2"/>
          <p:cNvSpPr txBox="1">
            <a:spLocks/>
          </p:cNvSpPr>
          <p:nvPr/>
        </p:nvSpPr>
        <p:spPr>
          <a:xfrm>
            <a:off x="487680" y="3541935"/>
            <a:ext cx="5257800" cy="2585020"/>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lvl="1"/>
            <a:r>
              <a:rPr lang="en-US" sz="1700" b="1" dirty="0" smtClean="0"/>
              <a:t>Dual flush toilets: </a:t>
            </a:r>
            <a:r>
              <a:rPr lang="en-US" sz="1700" dirty="0" smtClean="0"/>
              <a:t>Dual flush toilets are commonly used in Europe and Australia and are gaining popularity in the US as well. A dual flush toilet has two flushing options: a 0.8 gallon flush for urine only or a 1.6 gallon full tank flush for solid waste. The 2 options are typically displayed as two buttons or a variant on a handle. The handle either goes up for one flushing option and down for the other option, or a smaller handle (for the 0.8 gallon flush) is included in addition to the regularly sized handle.</a:t>
            </a:r>
            <a:endParaRPr lang="ar-EG" sz="1700" dirty="0"/>
          </a:p>
        </p:txBody>
      </p:sp>
    </p:spTree>
    <p:extLst>
      <p:ext uri="{BB962C8B-B14F-4D97-AF65-F5344CB8AC3E}">
        <p14:creationId xmlns:p14="http://schemas.microsoft.com/office/powerpoint/2010/main" val="2680966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Fresh Water Usage</a:t>
            </a:r>
            <a:endParaRPr lang="ar-EG" dirty="0"/>
          </a:p>
        </p:txBody>
      </p:sp>
      <p:sp>
        <p:nvSpPr>
          <p:cNvPr id="3" name="Content Placeholder 2"/>
          <p:cNvSpPr>
            <a:spLocks noGrp="1"/>
          </p:cNvSpPr>
          <p:nvPr>
            <p:ph idx="1"/>
          </p:nvPr>
        </p:nvSpPr>
        <p:spPr>
          <a:xfrm>
            <a:off x="612648" y="3276600"/>
            <a:ext cx="4953000" cy="4525963"/>
          </a:xfrm>
        </p:spPr>
        <p:txBody>
          <a:bodyPr>
            <a:normAutofit/>
          </a:bodyPr>
          <a:lstStyle/>
          <a:p>
            <a:r>
              <a:rPr lang="en-US" sz="1700" b="1" dirty="0" smtClean="0"/>
              <a:t>Other Toilet/Urinal Strategies</a:t>
            </a:r>
          </a:p>
          <a:p>
            <a:pPr lvl="1"/>
            <a:r>
              <a:rPr lang="en-US" sz="1700" b="1" dirty="0"/>
              <a:t>Waterless urinals: </a:t>
            </a:r>
            <a:r>
              <a:rPr lang="en-US" sz="1700" dirty="0"/>
              <a:t>Waterless urinals have been implemented </a:t>
            </a:r>
            <a:r>
              <a:rPr lang="en-US" sz="1700" dirty="0" smtClean="0"/>
              <a:t>locally over </a:t>
            </a:r>
            <a:r>
              <a:rPr lang="en-US" sz="1700" dirty="0"/>
              <a:t>the past several years, as test cases, with mixed results. </a:t>
            </a:r>
            <a:r>
              <a:rPr lang="en-US" sz="1700" dirty="0" smtClean="0"/>
              <a:t>One cause </a:t>
            </a:r>
            <a:r>
              <a:rPr lang="en-US" sz="1700" dirty="0"/>
              <a:t>for failure has been the corrosion of copper piping that </a:t>
            </a:r>
            <a:r>
              <a:rPr lang="en-US" sz="1700" dirty="0" smtClean="0"/>
              <a:t>drains the </a:t>
            </a:r>
            <a:r>
              <a:rPr lang="en-US" sz="1700" dirty="0"/>
              <a:t>urinals</a:t>
            </a:r>
            <a:r>
              <a:rPr lang="en-US" sz="1700" dirty="0" smtClean="0"/>
              <a:t>.</a:t>
            </a:r>
          </a:p>
          <a:p>
            <a:pPr lvl="1"/>
            <a:r>
              <a:rPr lang="en-US" sz="1700" b="1" dirty="0"/>
              <a:t>Composting toilet: </a:t>
            </a:r>
            <a:r>
              <a:rPr lang="en-US" sz="1700" dirty="0"/>
              <a:t>A traditional composting toilet consists of </a:t>
            </a:r>
            <a:r>
              <a:rPr lang="en-US" sz="1700" dirty="0" smtClean="0"/>
              <a:t>an aerobic </a:t>
            </a:r>
            <a:r>
              <a:rPr lang="en-US" sz="1700" dirty="0"/>
              <a:t>processing system that treats human waste with little or </a:t>
            </a:r>
            <a:r>
              <a:rPr lang="en-US" sz="1700" dirty="0" smtClean="0"/>
              <a:t>no water </a:t>
            </a:r>
            <a:r>
              <a:rPr lang="en-US" sz="1700" dirty="0"/>
              <a:t>involved. This is either accomplished through composting </a:t>
            </a:r>
            <a:r>
              <a:rPr lang="en-US" sz="1700" dirty="0" smtClean="0"/>
              <a:t>or managed </a:t>
            </a:r>
            <a:r>
              <a:rPr lang="en-US" sz="1700" dirty="0"/>
              <a:t>aerobic decomposition.</a:t>
            </a:r>
            <a:endParaRPr lang="en-US" sz="1700" dirty="0" smtClean="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4</a:t>
            </a:fld>
            <a:endParaRPr lang="en-US"/>
          </a:p>
        </p:txBody>
      </p:sp>
      <p:pic>
        <p:nvPicPr>
          <p:cNvPr id="6" name="Picture 5"/>
          <p:cNvPicPr>
            <a:picLocks noChangeAspect="1"/>
          </p:cNvPicPr>
          <p:nvPr/>
        </p:nvPicPr>
        <p:blipFill>
          <a:blip r:embed="rId2"/>
          <a:stretch>
            <a:fillRect/>
          </a:stretch>
        </p:blipFill>
        <p:spPr>
          <a:xfrm>
            <a:off x="5867400" y="3630029"/>
            <a:ext cx="2580000" cy="2496134"/>
          </a:xfrm>
          <a:prstGeom prst="rect">
            <a:avLst/>
          </a:prstGeom>
        </p:spPr>
      </p:pic>
      <p:sp>
        <p:nvSpPr>
          <p:cNvPr id="7" name="Content Placeholder 2"/>
          <p:cNvSpPr txBox="1">
            <a:spLocks/>
          </p:cNvSpPr>
          <p:nvPr/>
        </p:nvSpPr>
        <p:spPr>
          <a:xfrm>
            <a:off x="609600" y="1752600"/>
            <a:ext cx="8077200" cy="4525963"/>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b="1" dirty="0" smtClean="0"/>
              <a:t>Accepted Toilet/Urinal Strategies</a:t>
            </a:r>
            <a:endParaRPr lang="en-US" dirty="0" smtClean="0"/>
          </a:p>
          <a:p>
            <a:pPr lvl="1"/>
            <a:r>
              <a:rPr lang="en-US" sz="1700" b="1" dirty="0" smtClean="0"/>
              <a:t>High efficiency urinals (HEUs): </a:t>
            </a:r>
            <a:r>
              <a:rPr lang="en-US" sz="1700" dirty="0" smtClean="0"/>
              <a:t>High efficiency urinals use on average 0.5 gallons per flush or less, which is at least half the water used to flush a traditional urinal. Several HEUs now on the market, use just a pint of water per flush, and have been found to outperform waterless urinals and perform similarly to traditional urinals.</a:t>
            </a:r>
          </a:p>
        </p:txBody>
      </p:sp>
    </p:spTree>
    <p:extLst>
      <p:ext uri="{BB962C8B-B14F-4D97-AF65-F5344CB8AC3E}">
        <p14:creationId xmlns:p14="http://schemas.microsoft.com/office/powerpoint/2010/main" val="1655704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Rainwater Harvesting System Design</a:t>
            </a:r>
            <a:endParaRPr lang="ar-EG" dirty="0"/>
          </a:p>
        </p:txBody>
      </p:sp>
      <p:sp>
        <p:nvSpPr>
          <p:cNvPr id="3" name="Content Placeholder 2"/>
          <p:cNvSpPr>
            <a:spLocks noGrp="1"/>
          </p:cNvSpPr>
          <p:nvPr>
            <p:ph idx="1"/>
          </p:nvPr>
        </p:nvSpPr>
        <p:spPr>
          <a:xfrm>
            <a:off x="457200" y="1600200"/>
            <a:ext cx="6705600" cy="4525963"/>
          </a:xfrm>
        </p:spPr>
        <p:txBody>
          <a:bodyPr>
            <a:normAutofit fontScale="92500" lnSpcReduction="10000"/>
          </a:bodyPr>
          <a:lstStyle/>
          <a:p>
            <a:r>
              <a:rPr lang="en-US" dirty="0"/>
              <a:t>Rainwater harvesting systems can be utilized at an exterior </a:t>
            </a:r>
            <a:r>
              <a:rPr lang="en-US" dirty="0" smtClean="0"/>
              <a:t>and/or interior </a:t>
            </a:r>
            <a:r>
              <a:rPr lang="en-US" dirty="0"/>
              <a:t>building level for irrigation or toilet or urinal flushing or </a:t>
            </a:r>
            <a:r>
              <a:rPr lang="en-US" dirty="0" smtClean="0"/>
              <a:t>for other </a:t>
            </a:r>
            <a:r>
              <a:rPr lang="en-US" dirty="0" err="1"/>
              <a:t>nonpotable</a:t>
            </a:r>
            <a:r>
              <a:rPr lang="en-US" dirty="0"/>
              <a:t> uses, as a way to drastically reduce potable </a:t>
            </a:r>
            <a:r>
              <a:rPr lang="en-US" dirty="0" smtClean="0"/>
              <a:t>water use</a:t>
            </a:r>
            <a:r>
              <a:rPr lang="en-US" dirty="0"/>
              <a:t>, help manage </a:t>
            </a:r>
            <a:r>
              <a:rPr lang="en-US" dirty="0" err="1"/>
              <a:t>stormwater</a:t>
            </a:r>
            <a:r>
              <a:rPr lang="en-US" dirty="0"/>
              <a:t>, and enhance the </a:t>
            </a:r>
            <a:r>
              <a:rPr lang="en-US" dirty="0" smtClean="0"/>
              <a:t>environmental sensitivity </a:t>
            </a:r>
            <a:r>
              <a:rPr lang="en-US" dirty="0"/>
              <a:t>of buildings. </a:t>
            </a:r>
            <a:endParaRPr lang="en-US" dirty="0" smtClean="0"/>
          </a:p>
          <a:p>
            <a:r>
              <a:rPr lang="en-US" dirty="0" smtClean="0"/>
              <a:t>The </a:t>
            </a:r>
            <a:r>
              <a:rPr lang="en-US" dirty="0"/>
              <a:t>basic strategy for such interior systems is to harvest rain </a:t>
            </a:r>
            <a:r>
              <a:rPr lang="en-US" dirty="0" smtClean="0"/>
              <a:t>from roof </a:t>
            </a:r>
            <a:r>
              <a:rPr lang="en-US" dirty="0"/>
              <a:t>catchment surfaces, filter and purify the water to an </a:t>
            </a:r>
            <a:r>
              <a:rPr lang="en-US" dirty="0" smtClean="0"/>
              <a:t>acceptable water </a:t>
            </a:r>
            <a:r>
              <a:rPr lang="en-US" dirty="0"/>
              <a:t>quality standard, and store it until needed to flush toilets </a:t>
            </a:r>
            <a:r>
              <a:rPr lang="en-US" dirty="0" smtClean="0"/>
              <a:t>and/or </a:t>
            </a:r>
            <a:r>
              <a:rPr lang="en-US" dirty="0"/>
              <a:t>urinals. </a:t>
            </a:r>
            <a:endParaRPr lang="en-US" dirty="0" smtClean="0"/>
          </a:p>
          <a:p>
            <a:r>
              <a:rPr lang="en-US" dirty="0" smtClean="0"/>
              <a:t>Utilizing </a:t>
            </a:r>
            <a:r>
              <a:rPr lang="en-US" dirty="0"/>
              <a:t>a rainwater harvesting system can make a </a:t>
            </a:r>
            <a:r>
              <a:rPr lang="en-US" dirty="0" smtClean="0"/>
              <a:t>huge impact </a:t>
            </a:r>
            <a:r>
              <a:rPr lang="en-US" dirty="0"/>
              <a:t>in terms of water conservation, particularly for office </a:t>
            </a:r>
            <a:r>
              <a:rPr lang="en-US" dirty="0" smtClean="0"/>
              <a:t>and institutional </a:t>
            </a:r>
            <a:r>
              <a:rPr lang="en-US" dirty="0"/>
              <a:t>buildings where flush fixtures may be a major part of </a:t>
            </a:r>
            <a:r>
              <a:rPr lang="en-US" dirty="0" smtClean="0"/>
              <a:t>the demand </a:t>
            </a:r>
            <a:r>
              <a:rPr lang="en-US" dirty="0"/>
              <a:t>for potable water.</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5</a:t>
            </a:fld>
            <a:endParaRPr lang="en-US"/>
          </a:p>
        </p:txBody>
      </p:sp>
      <p:pic>
        <p:nvPicPr>
          <p:cNvPr id="6" name="Picture 5"/>
          <p:cNvPicPr>
            <a:picLocks noChangeAspect="1"/>
          </p:cNvPicPr>
          <p:nvPr/>
        </p:nvPicPr>
        <p:blipFill>
          <a:blip r:embed="rId2"/>
          <a:stretch>
            <a:fillRect/>
          </a:stretch>
        </p:blipFill>
        <p:spPr>
          <a:xfrm>
            <a:off x="7242000" y="1600200"/>
            <a:ext cx="1444800" cy="4500801"/>
          </a:xfrm>
          <a:prstGeom prst="rect">
            <a:avLst/>
          </a:prstGeom>
        </p:spPr>
      </p:pic>
    </p:spTree>
    <p:extLst>
      <p:ext uri="{BB962C8B-B14F-4D97-AF65-F5344CB8AC3E}">
        <p14:creationId xmlns:p14="http://schemas.microsoft.com/office/powerpoint/2010/main" val="2327792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Rainwater Harvesting System Design</a:t>
            </a:r>
            <a:endParaRPr lang="ar-EG" dirty="0"/>
          </a:p>
        </p:txBody>
      </p:sp>
      <p:pic>
        <p:nvPicPr>
          <p:cNvPr id="6" name="Content Placeholder 5"/>
          <p:cNvPicPr>
            <a:picLocks noGrp="1" noChangeAspect="1"/>
          </p:cNvPicPr>
          <p:nvPr>
            <p:ph idx="1"/>
          </p:nvPr>
        </p:nvPicPr>
        <p:blipFill rotWithShape="1">
          <a:blip r:embed="rId2"/>
          <a:srcRect r="13537"/>
          <a:stretch/>
        </p:blipFill>
        <p:spPr>
          <a:xfrm rot="5400000">
            <a:off x="3151633" y="582167"/>
            <a:ext cx="2971800" cy="8208266"/>
          </a:xfrm>
          <a:prstGeom prst="rect">
            <a:avLst/>
          </a:prstGeom>
        </p:spPr>
      </p:pic>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6</a:t>
            </a:fld>
            <a:endParaRPr lang="en-US"/>
          </a:p>
        </p:txBody>
      </p:sp>
      <p:sp>
        <p:nvSpPr>
          <p:cNvPr id="7" name="Rectangle 6"/>
          <p:cNvSpPr/>
          <p:nvPr/>
        </p:nvSpPr>
        <p:spPr>
          <a:xfrm>
            <a:off x="478534" y="1443841"/>
            <a:ext cx="8263132" cy="1754326"/>
          </a:xfrm>
          <a:prstGeom prst="rect">
            <a:avLst/>
          </a:prstGeom>
        </p:spPr>
        <p:txBody>
          <a:bodyPr wrap="square">
            <a:spAutoFit/>
          </a:bodyPr>
          <a:lstStyle/>
          <a:p>
            <a:r>
              <a:rPr lang="en-US" dirty="0">
                <a:latin typeface="+mj-lt"/>
              </a:rPr>
              <a:t>There are many options for system design. The basic components of </a:t>
            </a:r>
            <a:r>
              <a:rPr lang="en-US" dirty="0" smtClean="0">
                <a:latin typeface="+mj-lt"/>
              </a:rPr>
              <a:t>a water </a:t>
            </a:r>
            <a:r>
              <a:rPr lang="en-US" dirty="0">
                <a:latin typeface="+mj-lt"/>
              </a:rPr>
              <a:t>reuse system, as illustrated on the Sample Rainwater </a:t>
            </a:r>
            <a:r>
              <a:rPr lang="en-US" dirty="0" smtClean="0">
                <a:latin typeface="+mj-lt"/>
              </a:rPr>
              <a:t>Harvesting System </a:t>
            </a:r>
            <a:r>
              <a:rPr lang="en-US" dirty="0">
                <a:latin typeface="+mj-lt"/>
              </a:rPr>
              <a:t>Diagram include a water source, filtration component</a:t>
            </a:r>
            <a:r>
              <a:rPr lang="en-US" dirty="0" smtClean="0">
                <a:latin typeface="+mj-lt"/>
              </a:rPr>
              <a:t>, purification </a:t>
            </a:r>
            <a:r>
              <a:rPr lang="en-US" dirty="0">
                <a:latin typeface="+mj-lt"/>
              </a:rPr>
              <a:t>strategies, delivery method, and an end use. </a:t>
            </a:r>
            <a:r>
              <a:rPr lang="en-US" dirty="0" smtClean="0">
                <a:latin typeface="+mj-lt"/>
              </a:rPr>
              <a:t>Typical options </a:t>
            </a:r>
            <a:r>
              <a:rPr lang="en-US" dirty="0">
                <a:latin typeface="+mj-lt"/>
              </a:rPr>
              <a:t>for each component are given in the following text; however</a:t>
            </a:r>
            <a:r>
              <a:rPr lang="en-US" dirty="0" smtClean="0">
                <a:latin typeface="+mj-lt"/>
              </a:rPr>
              <a:t>, options </a:t>
            </a:r>
            <a:r>
              <a:rPr lang="en-US" dirty="0">
                <a:latin typeface="+mj-lt"/>
              </a:rPr>
              <a:t>unique to each project should be pursued as necessary. </a:t>
            </a:r>
            <a:r>
              <a:rPr lang="en-US" dirty="0" smtClean="0">
                <a:latin typeface="+mj-lt"/>
              </a:rPr>
              <a:t>The specifics </a:t>
            </a:r>
            <a:r>
              <a:rPr lang="en-US" dirty="0">
                <a:latin typeface="+mj-lt"/>
              </a:rPr>
              <a:t>of each system will vary based on size and use.</a:t>
            </a:r>
            <a:endParaRPr lang="ar-EG" dirty="0">
              <a:latin typeface="+mj-lt"/>
            </a:endParaRPr>
          </a:p>
        </p:txBody>
      </p:sp>
    </p:spTree>
    <p:extLst>
      <p:ext uri="{BB962C8B-B14F-4D97-AF65-F5344CB8AC3E}">
        <p14:creationId xmlns:p14="http://schemas.microsoft.com/office/powerpoint/2010/main" val="374935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smtClean="0"/>
              <a:t>Rainwater Harvesting System Design</a:t>
            </a:r>
            <a:br>
              <a:rPr lang="en-US" sz="2600" dirty="0" smtClean="0"/>
            </a:br>
            <a:r>
              <a:rPr lang="en-US" sz="2600" i="1" dirty="0" err="1" smtClean="0"/>
              <a:t>Design</a:t>
            </a:r>
            <a:r>
              <a:rPr lang="en-US" sz="2600" i="1" dirty="0" smtClean="0"/>
              <a:t> Components</a:t>
            </a:r>
            <a:br>
              <a:rPr lang="en-US" sz="2600" i="1" dirty="0" smtClean="0"/>
            </a:br>
            <a:r>
              <a:rPr lang="en-US" sz="2600" i="1" dirty="0" smtClean="0"/>
              <a:t>                            </a:t>
            </a:r>
            <a:r>
              <a:rPr lang="en-US" sz="2600" dirty="0" smtClean="0"/>
              <a:t>1. </a:t>
            </a:r>
            <a:r>
              <a:rPr lang="en-US" sz="2600" u="sng" dirty="0" smtClean="0"/>
              <a:t>START: Rainwater Catchment (roof)</a:t>
            </a:r>
            <a:endParaRPr lang="ar-EG" sz="2600" u="sng" dirty="0"/>
          </a:p>
        </p:txBody>
      </p:sp>
      <p:sp>
        <p:nvSpPr>
          <p:cNvPr id="3" name="Content Placeholder 2"/>
          <p:cNvSpPr>
            <a:spLocks noGrp="1"/>
          </p:cNvSpPr>
          <p:nvPr>
            <p:ph idx="1"/>
          </p:nvPr>
        </p:nvSpPr>
        <p:spPr>
          <a:xfrm>
            <a:off x="457200" y="1600201"/>
            <a:ext cx="5638800" cy="1981200"/>
          </a:xfrm>
        </p:spPr>
        <p:txBody>
          <a:bodyPr>
            <a:normAutofit fontScale="85000" lnSpcReduction="20000"/>
          </a:bodyPr>
          <a:lstStyle/>
          <a:p>
            <a:r>
              <a:rPr lang="en-US" b="1" dirty="0"/>
              <a:t>Potential sources: </a:t>
            </a:r>
            <a:r>
              <a:rPr lang="en-US" dirty="0"/>
              <a:t>Several sources of water may be appropriate </a:t>
            </a:r>
            <a:r>
              <a:rPr lang="en-US" dirty="0" smtClean="0"/>
              <a:t>for use </a:t>
            </a:r>
            <a:r>
              <a:rPr lang="en-US" dirty="0"/>
              <a:t>in a rainwater harvesting system, including rainwater from a </a:t>
            </a:r>
            <a:r>
              <a:rPr lang="en-US" dirty="0" smtClean="0"/>
              <a:t>roof catchment</a:t>
            </a:r>
            <a:r>
              <a:rPr lang="en-US" dirty="0"/>
              <a:t>, groundwater, or condensate. Each source has a </a:t>
            </a:r>
            <a:r>
              <a:rPr lang="en-US" dirty="0" smtClean="0"/>
              <a:t>different set </a:t>
            </a:r>
            <a:r>
              <a:rPr lang="en-US" dirty="0"/>
              <a:t>of design requirements, as outlined below. This manual </a:t>
            </a:r>
            <a:r>
              <a:rPr lang="en-US" dirty="0" smtClean="0"/>
              <a:t>will focus on </a:t>
            </a:r>
            <a:r>
              <a:rPr lang="en-US" dirty="0"/>
              <a:t>rainwater catchment from roof sources</a:t>
            </a:r>
            <a:r>
              <a:rPr lang="en-US" dirty="0" smtClean="0"/>
              <a:t>.</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7</a:t>
            </a:fld>
            <a:endParaRPr lang="en-US"/>
          </a:p>
        </p:txBody>
      </p:sp>
      <p:pic>
        <p:nvPicPr>
          <p:cNvPr id="6" name="Picture 5"/>
          <p:cNvPicPr>
            <a:picLocks noChangeAspect="1"/>
          </p:cNvPicPr>
          <p:nvPr/>
        </p:nvPicPr>
        <p:blipFill>
          <a:blip r:embed="rId2"/>
          <a:stretch>
            <a:fillRect/>
          </a:stretch>
        </p:blipFill>
        <p:spPr>
          <a:xfrm>
            <a:off x="6279349" y="1524000"/>
            <a:ext cx="2528400" cy="2057400"/>
          </a:xfrm>
          <a:prstGeom prst="rect">
            <a:avLst/>
          </a:prstGeom>
        </p:spPr>
      </p:pic>
      <p:sp>
        <p:nvSpPr>
          <p:cNvPr id="7" name="Content Placeholder 2"/>
          <p:cNvSpPr txBox="1">
            <a:spLocks/>
          </p:cNvSpPr>
          <p:nvPr/>
        </p:nvSpPr>
        <p:spPr>
          <a:xfrm>
            <a:off x="457200" y="3623753"/>
            <a:ext cx="8368837" cy="2883409"/>
          </a:xfrm>
          <a:prstGeom prst="rect">
            <a:avLst/>
          </a:prstGeom>
        </p:spPr>
        <p:txBody>
          <a:bodyPr vert="horz" lIns="91440" tIns="45720" rIns="91440" bIns="45720" rtlCol="0">
            <a:normAutofit fontScale="70000" lnSpcReduction="2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b="1" dirty="0" smtClean="0"/>
              <a:t>Roof catchment:</a:t>
            </a:r>
            <a:r>
              <a:rPr lang="en-US" dirty="0" smtClean="0"/>
              <a:t> </a:t>
            </a:r>
          </a:p>
          <a:p>
            <a:pPr lvl="1"/>
            <a:r>
              <a:rPr lang="en-US" dirty="0" smtClean="0"/>
              <a:t>Capturing rainwater from a roof surface is a common method of obtaining water for a rainwater harvesting system. </a:t>
            </a:r>
          </a:p>
          <a:p>
            <a:pPr lvl="1"/>
            <a:r>
              <a:rPr lang="en-US" dirty="0" smtClean="0"/>
              <a:t>Smoother surfaces, such as metal or slate, are best for maximizing the amount of rainwater captured. </a:t>
            </a:r>
          </a:p>
          <a:p>
            <a:pPr lvl="1"/>
            <a:r>
              <a:rPr lang="en-US" dirty="0" smtClean="0"/>
              <a:t>Other materials, such as clay, concrete, or composite or asphalt shingles, may create inefficiencies, losing up to 10% of rainwater due to their texture, inefficient flow, and/or evaporation. </a:t>
            </a:r>
          </a:p>
          <a:p>
            <a:pPr lvl="1"/>
            <a:r>
              <a:rPr lang="en-US" dirty="0" smtClean="0"/>
              <a:t>Wood shingles, tar, and gravel roofs should be avoided for rainwater harvesting systems where water is reused to flush toilets or urinals to avoid unnecessary debris and pollutants in the water. </a:t>
            </a:r>
          </a:p>
          <a:p>
            <a:pPr lvl="1"/>
            <a:r>
              <a:rPr lang="en-US" dirty="0" smtClean="0"/>
              <a:t>Gutter and downspouts are necessary to direct rainwater into the filtration system. </a:t>
            </a:r>
          </a:p>
          <a:p>
            <a:pPr lvl="1"/>
            <a:r>
              <a:rPr lang="en-US" dirty="0" smtClean="0"/>
              <a:t>Gutters and downspouts are typically comprised of half-round </a:t>
            </a:r>
            <a:r>
              <a:rPr lang="en-US" dirty="0" err="1" smtClean="0"/>
              <a:t>pvc</a:t>
            </a:r>
            <a:r>
              <a:rPr lang="en-US" dirty="0" smtClean="0"/>
              <a:t>, vinyl, seamless aluminum, or galvanized steel.</a:t>
            </a:r>
            <a:endParaRPr lang="ar-EG" dirty="0"/>
          </a:p>
        </p:txBody>
      </p:sp>
    </p:spTree>
    <p:extLst>
      <p:ext uri="{BB962C8B-B14F-4D97-AF65-F5344CB8AC3E}">
        <p14:creationId xmlns:p14="http://schemas.microsoft.com/office/powerpoint/2010/main" val="585375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a:t>Design</a:t>
            </a:r>
            <a:r>
              <a:rPr lang="en-US" sz="2600" i="1" dirty="0"/>
              <a:t> Components</a:t>
            </a:r>
            <a:br>
              <a:rPr lang="en-US" sz="2600" i="1" dirty="0"/>
            </a:br>
            <a:r>
              <a:rPr lang="en-US" sz="2600" i="1" dirty="0" smtClean="0"/>
              <a:t>                            </a:t>
            </a:r>
            <a:r>
              <a:rPr lang="en-US" sz="2600" dirty="0" smtClean="0"/>
              <a:t>1. </a:t>
            </a:r>
            <a:r>
              <a:rPr lang="en-US" sz="2600" u="sng" dirty="0" smtClean="0"/>
              <a:t>START</a:t>
            </a:r>
            <a:r>
              <a:rPr lang="en-US" sz="2600" u="sng" dirty="0"/>
              <a:t>: Rainwater Catchment (roof)</a:t>
            </a:r>
            <a:endParaRPr lang="ar-EG" sz="2600" u="sng" dirty="0"/>
          </a:p>
        </p:txBody>
      </p:sp>
      <p:sp>
        <p:nvSpPr>
          <p:cNvPr id="3" name="Content Placeholder 2"/>
          <p:cNvSpPr>
            <a:spLocks noGrp="1"/>
          </p:cNvSpPr>
          <p:nvPr>
            <p:ph idx="1"/>
          </p:nvPr>
        </p:nvSpPr>
        <p:spPr/>
        <p:txBody>
          <a:bodyPr>
            <a:normAutofit/>
          </a:bodyPr>
          <a:lstStyle/>
          <a:p>
            <a:r>
              <a:rPr lang="en-US" b="1" dirty="0"/>
              <a:t>Condensate:</a:t>
            </a:r>
            <a:r>
              <a:rPr lang="en-US" dirty="0"/>
              <a:t> </a:t>
            </a:r>
            <a:endParaRPr lang="en-US" dirty="0" smtClean="0"/>
          </a:p>
          <a:p>
            <a:pPr lvl="1"/>
            <a:r>
              <a:rPr lang="en-US" dirty="0" smtClean="0"/>
              <a:t>Condensate </a:t>
            </a:r>
            <a:r>
              <a:rPr lang="en-US" dirty="0"/>
              <a:t>from the cooling coils of an air </a:t>
            </a:r>
            <a:r>
              <a:rPr lang="en-US" dirty="0" smtClean="0"/>
              <a:t>conditioning system </a:t>
            </a:r>
            <a:r>
              <a:rPr lang="en-US" dirty="0"/>
              <a:t>is a relatively clean source for a water harvesting system</a:t>
            </a:r>
            <a:r>
              <a:rPr lang="en-US" dirty="0" smtClean="0"/>
              <a:t>, with </a:t>
            </a:r>
            <a:r>
              <a:rPr lang="en-US" dirty="0"/>
              <a:t>the exception of glycol/chemical systems. Such systems </a:t>
            </a:r>
            <a:r>
              <a:rPr lang="en-US" dirty="0" smtClean="0"/>
              <a:t>are more </a:t>
            </a:r>
            <a:r>
              <a:rPr lang="en-US" dirty="0"/>
              <a:t>suitable for condensate make-up than for other uses, due </a:t>
            </a:r>
            <a:r>
              <a:rPr lang="en-US" dirty="0" smtClean="0"/>
              <a:t>to possible </a:t>
            </a:r>
            <a:r>
              <a:rPr lang="en-US" dirty="0"/>
              <a:t>chemical/glycol leakage. </a:t>
            </a:r>
          </a:p>
          <a:p>
            <a:pPr lvl="1"/>
            <a:r>
              <a:rPr lang="en-US" dirty="0" smtClean="0"/>
              <a:t>Capturing </a:t>
            </a:r>
            <a:r>
              <a:rPr lang="en-US" dirty="0"/>
              <a:t>condensate for reuse </a:t>
            </a:r>
            <a:r>
              <a:rPr lang="en-US" dirty="0" smtClean="0"/>
              <a:t>for a </a:t>
            </a:r>
            <a:r>
              <a:rPr lang="en-US" dirty="0"/>
              <a:t>commercial or institutional building can result in millions of </a:t>
            </a:r>
            <a:r>
              <a:rPr lang="en-US" dirty="0" smtClean="0"/>
              <a:t>gallons </a:t>
            </a:r>
            <a:r>
              <a:rPr lang="en-US" dirty="0"/>
              <a:t>of water saved during the course of a cooling season. </a:t>
            </a:r>
            <a:endParaRPr lang="en-US" dirty="0" smtClean="0"/>
          </a:p>
          <a:p>
            <a:pPr lvl="1"/>
            <a:r>
              <a:rPr lang="en-US" dirty="0" smtClean="0"/>
              <a:t>Harvesting condensate is </a:t>
            </a:r>
            <a:r>
              <a:rPr lang="en-US" dirty="0"/>
              <a:t>typically a simple process requiring the redirection of the condensate (via </a:t>
            </a:r>
            <a:r>
              <a:rPr lang="en-US" dirty="0" smtClean="0"/>
              <a:t>a rerouted </a:t>
            </a:r>
            <a:r>
              <a:rPr lang="en-US" dirty="0"/>
              <a:t>waste line or addition of a discharge pit and pump) to the </a:t>
            </a:r>
            <a:r>
              <a:rPr lang="en-US" dirty="0" smtClean="0"/>
              <a:t>rainwater harvesting </a:t>
            </a:r>
            <a:r>
              <a:rPr lang="en-US" dirty="0"/>
              <a:t>system to be filtered and purified.</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8</a:t>
            </a:fld>
            <a:endParaRPr lang="en-US"/>
          </a:p>
        </p:txBody>
      </p:sp>
    </p:spTree>
    <p:extLst>
      <p:ext uri="{BB962C8B-B14F-4D97-AF65-F5344CB8AC3E}">
        <p14:creationId xmlns:p14="http://schemas.microsoft.com/office/powerpoint/2010/main" val="848717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Rainwater Harvesting System Design</a:t>
            </a:r>
            <a:br>
              <a:rPr lang="en-US" sz="2600" dirty="0"/>
            </a:br>
            <a:r>
              <a:rPr lang="en-US" sz="2600" i="1" dirty="0" err="1" smtClean="0"/>
              <a:t>Design</a:t>
            </a:r>
            <a:r>
              <a:rPr lang="en-US" sz="2600" i="1" dirty="0" smtClean="0"/>
              <a:t> </a:t>
            </a:r>
            <a:r>
              <a:rPr lang="en-US" sz="2600" i="1" dirty="0"/>
              <a:t>Components</a:t>
            </a:r>
            <a:br>
              <a:rPr lang="en-US" sz="2600" i="1" dirty="0"/>
            </a:br>
            <a:r>
              <a:rPr lang="en-US" sz="2600" i="1" dirty="0"/>
              <a:t> </a:t>
            </a:r>
            <a:r>
              <a:rPr lang="en-US" sz="2600" i="1" dirty="0" smtClean="0"/>
              <a:t>                           </a:t>
            </a:r>
            <a:r>
              <a:rPr lang="en-US" sz="2600" dirty="0" smtClean="0"/>
              <a:t>1. </a:t>
            </a:r>
            <a:r>
              <a:rPr lang="en-US" sz="2600" u="sng" dirty="0" smtClean="0"/>
              <a:t>START</a:t>
            </a:r>
            <a:r>
              <a:rPr lang="en-US" sz="2600" u="sng" dirty="0"/>
              <a:t>: Rainwater Catchment (roof)</a:t>
            </a:r>
            <a:endParaRPr lang="ar-EG" sz="2600" u="sng" dirty="0"/>
          </a:p>
        </p:txBody>
      </p:sp>
      <p:sp>
        <p:nvSpPr>
          <p:cNvPr id="3" name="Content Placeholder 2"/>
          <p:cNvSpPr>
            <a:spLocks noGrp="1"/>
          </p:cNvSpPr>
          <p:nvPr>
            <p:ph idx="1"/>
          </p:nvPr>
        </p:nvSpPr>
        <p:spPr/>
        <p:txBody>
          <a:bodyPr>
            <a:normAutofit fontScale="85000" lnSpcReduction="20000"/>
          </a:bodyPr>
          <a:lstStyle/>
          <a:p>
            <a:r>
              <a:rPr lang="en-US" b="1" dirty="0"/>
              <a:t>Rainwater collected at ground level and Groundwater: </a:t>
            </a:r>
            <a:endParaRPr lang="en-US" b="1" dirty="0" smtClean="0"/>
          </a:p>
          <a:p>
            <a:pPr lvl="1"/>
            <a:r>
              <a:rPr lang="en-US" dirty="0" smtClean="0"/>
              <a:t>Provided such rainwater </a:t>
            </a:r>
            <a:r>
              <a:rPr lang="en-US" dirty="0"/>
              <a:t>is not contaminated by parking lot residues, runoff </a:t>
            </a:r>
            <a:r>
              <a:rPr lang="en-US" dirty="0" smtClean="0"/>
              <a:t>pollutants, etc</a:t>
            </a:r>
            <a:r>
              <a:rPr lang="en-US" dirty="0"/>
              <a:t>., rainwater collected at ground level is also a great source for </a:t>
            </a:r>
            <a:r>
              <a:rPr lang="en-US" dirty="0" smtClean="0"/>
              <a:t>rainwater harvesting </a:t>
            </a:r>
            <a:r>
              <a:rPr lang="en-US" dirty="0"/>
              <a:t>systems. </a:t>
            </a:r>
            <a:endParaRPr lang="en-US" dirty="0" smtClean="0"/>
          </a:p>
          <a:p>
            <a:pPr lvl="1"/>
            <a:r>
              <a:rPr lang="en-US" dirty="0" smtClean="0"/>
              <a:t>Currently </a:t>
            </a:r>
            <a:r>
              <a:rPr lang="en-US" dirty="0"/>
              <a:t>such systems, as well as groundwater </a:t>
            </a:r>
            <a:r>
              <a:rPr lang="en-US" dirty="0" smtClean="0"/>
              <a:t>systems require </a:t>
            </a:r>
            <a:r>
              <a:rPr lang="en-US" dirty="0"/>
              <a:t>IDPH test site approval. </a:t>
            </a:r>
            <a:endParaRPr lang="en-US" dirty="0" smtClean="0"/>
          </a:p>
          <a:p>
            <a:pPr lvl="1"/>
            <a:r>
              <a:rPr lang="en-US" dirty="0" smtClean="0"/>
              <a:t>They </a:t>
            </a:r>
            <a:r>
              <a:rPr lang="en-US" dirty="0"/>
              <a:t>may be allowed on a case-by-case basis</a:t>
            </a:r>
            <a:r>
              <a:rPr lang="en-US" dirty="0" smtClean="0"/>
              <a:t>, and </a:t>
            </a:r>
            <a:r>
              <a:rPr lang="en-US" dirty="0"/>
              <a:t>typically require pre-treatment prior to collection. An initial filter </a:t>
            </a:r>
            <a:r>
              <a:rPr lang="en-US" dirty="0" smtClean="0"/>
              <a:t>may include </a:t>
            </a:r>
            <a:r>
              <a:rPr lang="en-US" dirty="0"/>
              <a:t>mechanical or natural filtration processes, such as sand, sediment, </a:t>
            </a:r>
            <a:r>
              <a:rPr lang="en-US" dirty="0" smtClean="0"/>
              <a:t>or geotextile </a:t>
            </a:r>
            <a:r>
              <a:rPr lang="en-US" dirty="0"/>
              <a:t>fabric, as well as organic filtration (such as vegetated </a:t>
            </a:r>
            <a:r>
              <a:rPr lang="en-US" dirty="0" err="1"/>
              <a:t>bioswales</a:t>
            </a:r>
            <a:r>
              <a:rPr lang="en-US" dirty="0" smtClean="0"/>
              <a:t>); often </a:t>
            </a:r>
            <a:r>
              <a:rPr lang="en-US" dirty="0"/>
              <a:t>the wall of the sub-grade tank acts as the filter itself. </a:t>
            </a:r>
            <a:endParaRPr lang="en-US" dirty="0" smtClean="0"/>
          </a:p>
          <a:p>
            <a:pPr lvl="1"/>
            <a:r>
              <a:rPr lang="en-US" dirty="0" smtClean="0"/>
              <a:t>Due </a:t>
            </a:r>
            <a:r>
              <a:rPr lang="en-US" dirty="0"/>
              <a:t>to </a:t>
            </a:r>
            <a:r>
              <a:rPr lang="en-US" dirty="0" smtClean="0"/>
              <a:t>the volume </a:t>
            </a:r>
            <a:r>
              <a:rPr lang="en-US" dirty="0"/>
              <a:t>of groundwater available to be harvested, storage in an </a:t>
            </a:r>
            <a:r>
              <a:rPr lang="en-US" dirty="0" smtClean="0"/>
              <a:t>underground tank </a:t>
            </a:r>
            <a:r>
              <a:rPr lang="en-US" dirty="0"/>
              <a:t>is recommended; however, above ground cisterns may be </a:t>
            </a:r>
            <a:r>
              <a:rPr lang="en-US" dirty="0" smtClean="0"/>
              <a:t>used. </a:t>
            </a:r>
          </a:p>
          <a:p>
            <a:pPr lvl="1"/>
            <a:r>
              <a:rPr lang="en-US" dirty="0" smtClean="0"/>
              <a:t>Underground </a:t>
            </a:r>
            <a:r>
              <a:rPr lang="en-US" dirty="0"/>
              <a:t>tanks should be constructed of materials such as </a:t>
            </a:r>
            <a:r>
              <a:rPr lang="en-US" dirty="0" smtClean="0"/>
              <a:t>reinforced </a:t>
            </a:r>
            <a:r>
              <a:rPr lang="en-US" dirty="0" err="1" smtClean="0"/>
              <a:t>polypropelene</a:t>
            </a:r>
            <a:r>
              <a:rPr lang="en-US" dirty="0"/>
              <a:t>, fiberglass, or concrete that have sufficient strength </a:t>
            </a:r>
            <a:r>
              <a:rPr lang="en-US" dirty="0" smtClean="0"/>
              <a:t>under load-bearing </a:t>
            </a:r>
            <a:r>
              <a:rPr lang="en-US" dirty="0"/>
              <a:t>surfaces. </a:t>
            </a:r>
            <a:endParaRPr lang="en-US" dirty="0" smtClean="0"/>
          </a:p>
          <a:p>
            <a:pPr lvl="1"/>
            <a:r>
              <a:rPr lang="en-US" dirty="0" smtClean="0"/>
              <a:t>A </a:t>
            </a:r>
            <a:r>
              <a:rPr lang="en-US" dirty="0"/>
              <a:t>sump pump may be needed to feed water into </a:t>
            </a:r>
            <a:r>
              <a:rPr lang="en-US" dirty="0" smtClean="0"/>
              <a:t>the rainwater </a:t>
            </a:r>
            <a:r>
              <a:rPr lang="en-US" dirty="0"/>
              <a:t>harvesting system’s filter prior to purification; rainwater from </a:t>
            </a:r>
            <a:r>
              <a:rPr lang="en-US" dirty="0" smtClean="0"/>
              <a:t>the underground </a:t>
            </a:r>
            <a:r>
              <a:rPr lang="en-US" dirty="0"/>
              <a:t>storage tank should be drawn as needed to support </a:t>
            </a:r>
            <a:r>
              <a:rPr lang="en-US" dirty="0" smtClean="0"/>
              <a:t>minimum water </a:t>
            </a:r>
            <a:r>
              <a:rPr lang="en-US" dirty="0"/>
              <a:t>levels in the day tank.</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9</a:t>
            </a:fld>
            <a:endParaRPr lang="en-US"/>
          </a:p>
        </p:txBody>
      </p:sp>
    </p:spTree>
    <p:extLst>
      <p:ext uri="{BB962C8B-B14F-4D97-AF65-F5344CB8AC3E}">
        <p14:creationId xmlns:p14="http://schemas.microsoft.com/office/powerpoint/2010/main" val="3271834600"/>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1259</TotalTime>
  <Words>3489</Words>
  <Application>Microsoft Office PowerPoint</Application>
  <PresentationFormat>On-screen Show (4:3)</PresentationFormat>
  <Paragraphs>174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Tw Cen MT</vt:lpstr>
      <vt:lpstr>Thatch</vt:lpstr>
      <vt:lpstr>CE 445 Wastewater Reclamation and Reuse</vt:lpstr>
      <vt:lpstr>Reducing Fresh Water Usage</vt:lpstr>
      <vt:lpstr>Reducing Fresh Water Usage</vt:lpstr>
      <vt:lpstr>Reducing Fresh Water Usage</vt:lpstr>
      <vt:lpstr>Rainwater Harvesting System Design</vt:lpstr>
      <vt:lpstr>Rainwater Harvesting System Design</vt:lpstr>
      <vt:lpstr>Rainwater Harvesting System Design Design Components                             1. START: Rainwater Catchment (roof)</vt:lpstr>
      <vt:lpstr>Rainwater Harvesting System Design Design Components                             1. START: Rainwater Catchment (roof)</vt:lpstr>
      <vt:lpstr>Rainwater Harvesting System Design Design Components                             1. START: Rainwater Catchment (roof)</vt:lpstr>
      <vt:lpstr>Rainwater Harvesting System Design Design Components                                           2. Initial Filtration/Diversion</vt:lpstr>
      <vt:lpstr>Rainwater Harvesting System Design Design Components                                           2. Initial Filtration/Diversion</vt:lpstr>
      <vt:lpstr>Rainwater Harvesting System Design Design Components                                                    3. Holding Tank</vt:lpstr>
      <vt:lpstr>Rainwater Harvesting System Design Design Components                                                                4. Filter</vt:lpstr>
      <vt:lpstr>Rainwater Harvesting System Design Design Components                                                5. Purification System</vt:lpstr>
      <vt:lpstr>Rainwater Harvesting System Design Design Components                                                5. Purification System</vt:lpstr>
      <vt:lpstr>Rainwater Harvesting System Design Design Components                                                5. Purification System</vt:lpstr>
      <vt:lpstr>Rainwater Harvesting System Design Design Components                                                5. Purification System</vt:lpstr>
      <vt:lpstr>Rainwater Harvesting System Design Design Components                                                                 6. Day Tank</vt:lpstr>
      <vt:lpstr>Rainwater Harvesting System Design Design Components                                                                 6. Day Tank</vt:lpstr>
      <vt:lpstr>Rainwater Harvesting System Design Design Components                                                                 6. Day Tank</vt:lpstr>
      <vt:lpstr>Rainwater Harvesting System Design Design Components                                                                 6. Day Tank</vt:lpstr>
      <vt:lpstr>Rainwater Harvesting System Design Design Components                                                                 6. Day Tank</vt:lpstr>
      <vt:lpstr>Rainwater Harvesting System Design Design Components                                                           7. Booster Pump</vt:lpstr>
      <vt:lpstr>Rainwater Harvesting System Design Design Components                                                           7. Booster Pump</vt:lpstr>
      <vt:lpstr>Rainwater Harvesting System Design Design Components                             8. Finish: Flushing Toilets and Urinals</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445 Wastewater Reclamation and Reuse</dc:title>
  <dc:creator>User</dc:creator>
  <cp:lastModifiedBy>Mohab Kamal</cp:lastModifiedBy>
  <cp:revision>173</cp:revision>
  <dcterms:created xsi:type="dcterms:W3CDTF">2016-01-17T07:00:11Z</dcterms:created>
  <dcterms:modified xsi:type="dcterms:W3CDTF">2016-03-26T17:11:42Z</dcterms:modified>
</cp:coreProperties>
</file>