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9"/>
  </p:notesMasterIdLst>
  <p:sldIdLst>
    <p:sldId id="256" r:id="rId2"/>
    <p:sldId id="257" r:id="rId3"/>
    <p:sldId id="259" r:id="rId4"/>
    <p:sldId id="258" r:id="rId5"/>
    <p:sldId id="260" r:id="rId6"/>
    <p:sldId id="264" r:id="rId7"/>
    <p:sldId id="261" r:id="rId8"/>
    <p:sldId id="262" r:id="rId9"/>
    <p:sldId id="263"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23" autoAdjust="0"/>
    <p:restoredTop sz="94660"/>
  </p:normalViewPr>
  <p:slideViewPr>
    <p:cSldViewPr>
      <p:cViewPr varScale="1">
        <p:scale>
          <a:sx n="84" d="100"/>
          <a:sy n="84" d="100"/>
        </p:scale>
        <p:origin x="1373"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07476BD0-F769-4166-BDEF-88A98DC5F87D}" type="datetimeFigureOut">
              <a:rPr lang="ar-EG" smtClean="0"/>
              <a:t>14/05/1437</a:t>
            </a:fld>
            <a:endParaRPr lang="ar-EG"/>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2F010731-DFDA-42DC-ADB2-F4AC72814EF6}" type="slidenum">
              <a:rPr lang="ar-EG" smtClean="0"/>
              <a:t>‹#›</a:t>
            </a:fld>
            <a:endParaRPr lang="ar-EG"/>
          </a:p>
        </p:txBody>
      </p:sp>
    </p:spTree>
    <p:extLst>
      <p:ext uri="{BB962C8B-B14F-4D97-AF65-F5344CB8AC3E}">
        <p14:creationId xmlns:p14="http://schemas.microsoft.com/office/powerpoint/2010/main" val="33932410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E69A5B8F-88DE-491C-ADF8-2697295DA893}" type="datetime1">
              <a:rPr lang="en-US" smtClean="0"/>
              <a:t>2/22/2016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496B30-9533-442C-999D-E7930F914882}" type="datetime1">
              <a:rPr lang="en-US" smtClean="0"/>
              <a:t>2/22/2016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43BB8D-E0B0-455B-9434-1BBA89D8F1F8}" type="datetime1">
              <a:rPr lang="en-US" smtClean="0"/>
              <a:t>2/22/2016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4655F-A6A8-4CEA-BF4A-660B222902F4}" type="datetime1">
              <a:rPr lang="en-US" smtClean="0"/>
              <a:t>2/22/2016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4FFC911-D699-47C4-B4B8-452D228CADF9}" type="datetime1">
              <a:rPr lang="en-US" smtClean="0"/>
              <a:t>2/22/2016</a:t>
            </a:fld>
            <a:endParaRPr lang="en-US"/>
          </a:p>
        </p:txBody>
      </p:sp>
      <p:sp>
        <p:nvSpPr>
          <p:cNvPr id="91" name="Footer Placeholder 90"/>
          <p:cNvSpPr>
            <a:spLocks noGrp="1"/>
          </p:cNvSpPr>
          <p:nvPr>
            <p:ph type="ftr" sz="quarter" idx="11"/>
          </p:nvPr>
        </p:nvSpPr>
        <p:spPr/>
        <p:txBody>
          <a:bodyPr/>
          <a:lstStyle/>
          <a:p>
            <a:r>
              <a:rPr lang="en-US" smtClean="0"/>
              <a:t>CE 445 Water Reclamation and Reuse (Dr. Mohab Kamal)</a:t>
            </a:r>
            <a:endParaRPr lang="en-US"/>
          </a:p>
        </p:txBody>
      </p:sp>
      <p:sp>
        <p:nvSpPr>
          <p:cNvPr id="92" name="Slide Number Placeholder 91"/>
          <p:cNvSpPr>
            <a:spLocks noGrp="1"/>
          </p:cNvSpPr>
          <p:nvPr>
            <p:ph type="sldNum" sz="quarter" idx="12"/>
          </p:nvPr>
        </p:nvSpPr>
        <p:spPr/>
        <p:txBody>
          <a:bodyPr/>
          <a:lstStyle/>
          <a:p>
            <a:fld id="{3D4CAC01-9601-4D66-AE8C-C805F130E55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FA831E-CD6D-4B48-AD89-B66876E1E620}" type="datetime1">
              <a:rPr lang="en-US" smtClean="0"/>
              <a:t>2/22/2016</a:t>
            </a:fld>
            <a:endParaRPr lang="en-US"/>
          </a:p>
        </p:txBody>
      </p:sp>
      <p:sp>
        <p:nvSpPr>
          <p:cNvPr id="6" name="Footer Placeholder 5"/>
          <p:cNvSpPr>
            <a:spLocks noGrp="1"/>
          </p:cNvSpPr>
          <p:nvPr>
            <p:ph type="ftr" sz="quarter" idx="11"/>
          </p:nvPr>
        </p:nvSpPr>
        <p:spPr/>
        <p:txBody>
          <a:bodyPr/>
          <a:lstStyle/>
          <a:p>
            <a:r>
              <a:rPr lang="en-US" smtClean="0"/>
              <a:t>CE 445 Water Reclamation and Reuse (Dr. Mohab Kamal)</a:t>
            </a:r>
            <a:endParaRPr lang="en-US"/>
          </a:p>
        </p:txBody>
      </p:sp>
      <p:sp>
        <p:nvSpPr>
          <p:cNvPr id="7" name="Slide Number Placeholder 6"/>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B18916-7ADF-4096-BEA4-D24ED227D362}" type="datetime1">
              <a:rPr lang="en-US" smtClean="0"/>
              <a:t>2/22/2016</a:t>
            </a:fld>
            <a:endParaRPr lang="en-US"/>
          </a:p>
        </p:txBody>
      </p:sp>
      <p:sp>
        <p:nvSpPr>
          <p:cNvPr id="8" name="Footer Placeholder 7"/>
          <p:cNvSpPr>
            <a:spLocks noGrp="1"/>
          </p:cNvSpPr>
          <p:nvPr>
            <p:ph type="ftr" sz="quarter" idx="11"/>
          </p:nvPr>
        </p:nvSpPr>
        <p:spPr/>
        <p:txBody>
          <a:bodyPr/>
          <a:lstStyle/>
          <a:p>
            <a:r>
              <a:rPr lang="en-US" smtClean="0"/>
              <a:t>CE 445 Water Reclamation and Reuse (Dr. Mohab Kamal)</a:t>
            </a:r>
            <a:endParaRPr lang="en-US"/>
          </a:p>
        </p:txBody>
      </p:sp>
      <p:sp>
        <p:nvSpPr>
          <p:cNvPr id="9" name="Slide Number Placeholder 8"/>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E3D97D-3B6F-45DC-8930-8E357793D873}" type="datetime1">
              <a:rPr lang="en-US" smtClean="0"/>
              <a:t>2/22/2016</a:t>
            </a:fld>
            <a:endParaRPr lang="en-US"/>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7F1681-8056-4F99-BCD8-EA761ECFA7D1}" type="datetime1">
              <a:rPr lang="en-US" smtClean="0"/>
              <a:t>2/22/2016</a:t>
            </a:fld>
            <a:endParaRPr lang="en-US"/>
          </a:p>
        </p:txBody>
      </p:sp>
      <p:sp>
        <p:nvSpPr>
          <p:cNvPr id="3" name="Footer Placeholder 2"/>
          <p:cNvSpPr>
            <a:spLocks noGrp="1"/>
          </p:cNvSpPr>
          <p:nvPr>
            <p:ph type="ftr" sz="quarter" idx="11"/>
          </p:nvPr>
        </p:nvSpPr>
        <p:spPr/>
        <p:txBody>
          <a:bodyPr/>
          <a:lstStyle/>
          <a:p>
            <a:r>
              <a:rPr lang="en-US" smtClean="0"/>
              <a:t>CE 445 Water Reclamation and Reuse (Dr. Mohab Kamal)</a:t>
            </a:r>
            <a:endParaRPr lang="en-US"/>
          </a:p>
        </p:txBody>
      </p:sp>
      <p:sp>
        <p:nvSpPr>
          <p:cNvPr id="4" name="Slide Number Placeholder 3"/>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1ED1E2-48E6-4C59-B900-FA0608C780E2}" type="datetime1">
              <a:rPr lang="en-US" smtClean="0"/>
              <a:t>2/22/2016</a:t>
            </a:fld>
            <a:endParaRPr lang="en-US"/>
          </a:p>
        </p:txBody>
      </p:sp>
      <p:sp>
        <p:nvSpPr>
          <p:cNvPr id="6" name="Footer Placeholder 5"/>
          <p:cNvSpPr>
            <a:spLocks noGrp="1"/>
          </p:cNvSpPr>
          <p:nvPr>
            <p:ph type="ftr" sz="quarter" idx="11"/>
          </p:nvPr>
        </p:nvSpPr>
        <p:spPr/>
        <p:txBody>
          <a:bodyPr/>
          <a:lstStyle/>
          <a:p>
            <a:r>
              <a:rPr lang="en-US" smtClean="0"/>
              <a:t>CE 445 Water Reclamation and Reuse (Dr. Mohab Kamal)</a:t>
            </a:r>
            <a:endParaRPr lang="en-US"/>
          </a:p>
        </p:txBody>
      </p:sp>
      <p:sp>
        <p:nvSpPr>
          <p:cNvPr id="7" name="Slide Number Placeholder 6"/>
          <p:cNvSpPr>
            <a:spLocks noGrp="1"/>
          </p:cNvSpPr>
          <p:nvPr>
            <p:ph type="sldNum" sz="quarter" idx="12"/>
          </p:nvPr>
        </p:nvSpPr>
        <p:spPr/>
        <p:txBody>
          <a:bodyPr/>
          <a:lstStyle/>
          <a:p>
            <a:fld id="{3D4CAC01-9601-4D66-AE8C-C805F130E553}"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D41B3D71-0F84-4444-AA9C-FFA11A691C94}" type="datetime1">
              <a:rPr lang="en-US" smtClean="0"/>
              <a:t>2/22/2016</a:t>
            </a:fld>
            <a:endParaRPr lang="en-US"/>
          </a:p>
        </p:txBody>
      </p:sp>
      <p:sp>
        <p:nvSpPr>
          <p:cNvPr id="6" name="Footer Placeholder 5"/>
          <p:cNvSpPr>
            <a:spLocks noGrp="1"/>
          </p:cNvSpPr>
          <p:nvPr>
            <p:ph type="ftr" sz="quarter" idx="11"/>
          </p:nvPr>
        </p:nvSpPr>
        <p:spPr/>
        <p:txBody>
          <a:bodyPr/>
          <a:lstStyle/>
          <a:p>
            <a:r>
              <a:rPr lang="en-US" smtClean="0"/>
              <a:t>CE 445 Water Reclamation and Reuse (Dr. Mohab Kamal)</a:t>
            </a:r>
            <a:endParaRPr lang="en-US"/>
          </a:p>
        </p:txBody>
      </p:sp>
      <p:sp>
        <p:nvSpPr>
          <p:cNvPr id="7" name="Slide Number Placeholder 6"/>
          <p:cNvSpPr>
            <a:spLocks noGrp="1"/>
          </p:cNvSpPr>
          <p:nvPr>
            <p:ph type="sldNum" sz="quarter" idx="12"/>
          </p:nvPr>
        </p:nvSpPr>
        <p:spPr/>
        <p:txBody>
          <a:bodyPr/>
          <a:lstStyle/>
          <a:p>
            <a:fld id="{3D4CAC01-9601-4D66-AE8C-C805F130E553}"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2EC85D0C-1B37-4FE4-B637-B84A4AA03DE6}" type="datetime1">
              <a:rPr lang="en-US" smtClean="0"/>
              <a:t>2/22/2016</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r>
              <a:rPr lang="en-US" smtClean="0"/>
              <a:t>CE 445 Water Reclamation and Reuse (Dr. Mohab Kamal)</a:t>
            </a:r>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3D4CAC01-9601-4D66-AE8C-C805F130E55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CE 445</a:t>
            </a:r>
            <a:br>
              <a:rPr lang="en-US" dirty="0" smtClean="0"/>
            </a:br>
            <a:r>
              <a:rPr lang="en-US" dirty="0" smtClean="0"/>
              <a:t>Wastewater Reclamation and Reuse</a:t>
            </a:r>
            <a:endParaRPr lang="en-US" dirty="0"/>
          </a:p>
        </p:txBody>
      </p:sp>
      <p:sp>
        <p:nvSpPr>
          <p:cNvPr id="3" name="Subtitle 2"/>
          <p:cNvSpPr>
            <a:spLocks noGrp="1"/>
          </p:cNvSpPr>
          <p:nvPr>
            <p:ph type="subTitle" idx="1"/>
          </p:nvPr>
        </p:nvSpPr>
        <p:spPr/>
        <p:txBody>
          <a:bodyPr/>
          <a:lstStyle/>
          <a:p>
            <a:r>
              <a:rPr lang="en-US" dirty="0" smtClean="0"/>
              <a:t>Dr. Mohab Kamal </a:t>
            </a:r>
            <a:endParaRPr lang="en-US" dirty="0"/>
          </a:p>
        </p:txBody>
      </p:sp>
    </p:spTree>
    <p:extLst>
      <p:ext uri="{BB962C8B-B14F-4D97-AF65-F5344CB8AC3E}">
        <p14:creationId xmlns:p14="http://schemas.microsoft.com/office/powerpoint/2010/main" val="28420654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i="1" dirty="0"/>
              <a:t>Chemical </a:t>
            </a:r>
            <a:r>
              <a:rPr lang="en-US" b="0" i="1" dirty="0" smtClean="0"/>
              <a:t>Oxidation</a:t>
            </a:r>
            <a:br>
              <a:rPr lang="en-US" b="0" i="1" dirty="0" smtClean="0"/>
            </a:br>
            <a:r>
              <a:rPr lang="en-US" dirty="0" smtClean="0"/>
              <a:t>Chlorine</a:t>
            </a:r>
            <a:endParaRPr lang="ar-EG" dirty="0"/>
          </a:p>
        </p:txBody>
      </p:sp>
      <p:sp>
        <p:nvSpPr>
          <p:cNvPr id="3" name="Content Placeholder 2"/>
          <p:cNvSpPr>
            <a:spLocks noGrp="1"/>
          </p:cNvSpPr>
          <p:nvPr>
            <p:ph idx="1"/>
          </p:nvPr>
        </p:nvSpPr>
        <p:spPr/>
        <p:txBody>
          <a:bodyPr>
            <a:normAutofit fontScale="85000" lnSpcReduction="10000"/>
          </a:bodyPr>
          <a:lstStyle/>
          <a:p>
            <a:r>
              <a:rPr lang="en-US" dirty="0"/>
              <a:t>Chlorine, defined here as the combination of chlorine gas, </a:t>
            </a:r>
            <a:r>
              <a:rPr lang="en-US" dirty="0" err="1"/>
              <a:t>HOCl</a:t>
            </a:r>
            <a:r>
              <a:rPr lang="en-US" dirty="0"/>
              <a:t>, and </a:t>
            </a:r>
            <a:r>
              <a:rPr lang="en-US" dirty="0" err="1"/>
              <a:t>OCl</a:t>
            </a:r>
            <a:r>
              <a:rPr lang="en-US" baseline="30000" dirty="0"/>
              <a:t>–</a:t>
            </a:r>
            <a:r>
              <a:rPr lang="en-US" dirty="0"/>
              <a:t>, reacts selectively with electron-rich bonds of organic chemicals (e.g., double bonds in aromatic hydrocarbons) (</a:t>
            </a:r>
            <a:r>
              <a:rPr lang="en-US" dirty="0" err="1"/>
              <a:t>Minear</a:t>
            </a:r>
            <a:r>
              <a:rPr lang="en-US" dirty="0"/>
              <a:t> and Amy, 1996). </a:t>
            </a:r>
            <a:endParaRPr lang="en-US" dirty="0" smtClean="0"/>
          </a:p>
          <a:p>
            <a:r>
              <a:rPr lang="en-US" dirty="0" smtClean="0"/>
              <a:t>Recently</a:t>
            </a:r>
            <a:r>
              <a:rPr lang="en-US" dirty="0"/>
              <a:t>, several reports have shown that many trace organic chemicals containing reactive functional groups can be oxidized by free chlorine (Adams et al., 2002; </a:t>
            </a:r>
            <a:r>
              <a:rPr lang="en-US" dirty="0" err="1"/>
              <a:t>Deborde</a:t>
            </a:r>
            <a:r>
              <a:rPr lang="en-US" dirty="0"/>
              <a:t> et al., 2004; Lee et al., 2004, Pinkston and </a:t>
            </a:r>
            <a:r>
              <a:rPr lang="en-US" dirty="0" err="1"/>
              <a:t>Sedlak</a:t>
            </a:r>
            <a:r>
              <a:rPr lang="en-US" dirty="0"/>
              <a:t>, 2004; </a:t>
            </a:r>
            <a:r>
              <a:rPr lang="en-US" dirty="0" err="1"/>
              <a:t>Westerhoff</a:t>
            </a:r>
            <a:r>
              <a:rPr lang="en-US" dirty="0"/>
              <a:t> et al., 2005), while ketone steroids (e.g., testosterone and progesterone) are not as effectively oxidized (</a:t>
            </a:r>
            <a:r>
              <a:rPr lang="en-US" dirty="0" err="1"/>
              <a:t>Westerhoff</a:t>
            </a:r>
            <a:r>
              <a:rPr lang="en-US" dirty="0"/>
              <a:t> et al., 2005). </a:t>
            </a:r>
            <a:endParaRPr lang="en-US" dirty="0" smtClean="0"/>
          </a:p>
          <a:p>
            <a:r>
              <a:rPr lang="en-US" dirty="0" smtClean="0"/>
              <a:t>However</a:t>
            </a:r>
            <a:r>
              <a:rPr lang="en-US" dirty="0"/>
              <a:t>, the ability of chlorine to effectively oxidize trace organic chemicals, including steroid hormones, is a function of contact time and dose. </a:t>
            </a:r>
            <a:endParaRPr lang="en-US" dirty="0" smtClean="0"/>
          </a:p>
          <a:p>
            <a:r>
              <a:rPr lang="en-US" dirty="0" smtClean="0"/>
              <a:t>More </a:t>
            </a:r>
            <a:r>
              <a:rPr lang="en-US" dirty="0"/>
              <a:t>importantly, chlorine is not expected to mineralize trace organic chemicals, but rather to transform them into new products (</a:t>
            </a:r>
            <a:r>
              <a:rPr lang="en-US" dirty="0" err="1"/>
              <a:t>Vanderford</a:t>
            </a:r>
            <a:r>
              <a:rPr lang="en-US" dirty="0"/>
              <a:t> et al., 2008), which may in fact be more toxic than the original molecule.</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10</a:t>
            </a:fld>
            <a:endParaRPr lang="en-US"/>
          </a:p>
        </p:txBody>
      </p:sp>
    </p:spTree>
    <p:extLst>
      <p:ext uri="{BB962C8B-B14F-4D97-AF65-F5344CB8AC3E}">
        <p14:creationId xmlns:p14="http://schemas.microsoft.com/office/powerpoint/2010/main" val="3370445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i="1" dirty="0"/>
              <a:t>Chemical Oxidation</a:t>
            </a:r>
            <a:br>
              <a:rPr lang="en-US" b="0" i="1" dirty="0"/>
            </a:br>
            <a:r>
              <a:rPr lang="en-US" dirty="0" smtClean="0"/>
              <a:t>Chloramines</a:t>
            </a:r>
            <a:endParaRPr lang="ar-EG" dirty="0"/>
          </a:p>
        </p:txBody>
      </p:sp>
      <p:sp>
        <p:nvSpPr>
          <p:cNvPr id="3" name="Content Placeholder 2"/>
          <p:cNvSpPr>
            <a:spLocks noGrp="1"/>
          </p:cNvSpPr>
          <p:nvPr>
            <p:ph idx="1"/>
          </p:nvPr>
        </p:nvSpPr>
        <p:spPr/>
        <p:txBody>
          <a:bodyPr>
            <a:normAutofit fontScale="92500" lnSpcReduction="10000"/>
          </a:bodyPr>
          <a:lstStyle/>
          <a:p>
            <a:r>
              <a:rPr lang="en-US" dirty="0"/>
              <a:t>Chloramines are not nearly as effective as oxidants and thus play a much smaller role in trace organic chemical oxidation. </a:t>
            </a:r>
            <a:endParaRPr lang="en-US" dirty="0" smtClean="0"/>
          </a:p>
          <a:p>
            <a:r>
              <a:rPr lang="en-US" dirty="0" smtClean="0"/>
              <a:t>Snyder </a:t>
            </a:r>
            <a:r>
              <a:rPr lang="en-US" dirty="0"/>
              <a:t>(2007) demonstrated that a dose of 3 mg/L chloramines and a contact time of 24 hours was able to effectively oxidize phenolic steroid hormones (e.g., </a:t>
            </a:r>
            <a:r>
              <a:rPr lang="en-US" dirty="0" err="1"/>
              <a:t>estrone</a:t>
            </a:r>
            <a:r>
              <a:rPr lang="en-US" dirty="0"/>
              <a:t>, estradiol, </a:t>
            </a:r>
            <a:r>
              <a:rPr lang="en-US" dirty="0" err="1"/>
              <a:t>estriol</a:t>
            </a:r>
            <a:r>
              <a:rPr lang="en-US" dirty="0"/>
              <a:t>, </a:t>
            </a:r>
            <a:r>
              <a:rPr lang="en-US" dirty="0" err="1"/>
              <a:t>ethinyl</a:t>
            </a:r>
            <a:r>
              <a:rPr lang="en-US" dirty="0"/>
              <a:t> estradiol) as well as </a:t>
            </a:r>
            <a:r>
              <a:rPr lang="en-US" dirty="0" err="1"/>
              <a:t>triclosan</a:t>
            </a:r>
            <a:r>
              <a:rPr lang="en-US" dirty="0"/>
              <a:t> and acetaminophen; however, the vast majority of trace organic chemicals studied were not significant oxidized. </a:t>
            </a:r>
            <a:endParaRPr lang="en-US" dirty="0" smtClean="0"/>
          </a:p>
          <a:p>
            <a:r>
              <a:rPr lang="en-US" dirty="0" smtClean="0"/>
              <a:t>Therefore</a:t>
            </a:r>
            <a:r>
              <a:rPr lang="en-US" dirty="0"/>
              <a:t>, although chloramines play an important role in reduction of membrane fouling and disinfection, only minimal expected benefit in oxidation of trace organic chemicals will result. </a:t>
            </a:r>
            <a:endParaRPr lang="en-US" dirty="0" smtClean="0"/>
          </a:p>
          <a:p>
            <a:r>
              <a:rPr lang="en-US" dirty="0" smtClean="0"/>
              <a:t>Moreover</a:t>
            </a:r>
            <a:r>
              <a:rPr lang="en-US" dirty="0"/>
              <a:t>, careful evaluation of nitrosamine formation should be undertaken when using chloramines, considering the carcinogenic potency of these byproducts (see Choi et al., 2002; Mitch et al., 2003; Haas, 2010).</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11</a:t>
            </a:fld>
            <a:endParaRPr lang="en-US"/>
          </a:p>
        </p:txBody>
      </p:sp>
    </p:spTree>
    <p:extLst>
      <p:ext uri="{BB962C8B-B14F-4D97-AF65-F5344CB8AC3E}">
        <p14:creationId xmlns:p14="http://schemas.microsoft.com/office/powerpoint/2010/main" val="1560544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i="1" dirty="0"/>
              <a:t>Chemical Oxidation</a:t>
            </a:r>
            <a:br>
              <a:rPr lang="en-US" b="0" i="1" dirty="0"/>
            </a:br>
            <a:r>
              <a:rPr lang="en-US" dirty="0" smtClean="0"/>
              <a:t>Ozone</a:t>
            </a:r>
            <a:endParaRPr lang="ar-EG" dirty="0"/>
          </a:p>
        </p:txBody>
      </p:sp>
      <p:sp>
        <p:nvSpPr>
          <p:cNvPr id="3" name="Content Placeholder 2"/>
          <p:cNvSpPr>
            <a:spLocks noGrp="1"/>
          </p:cNvSpPr>
          <p:nvPr>
            <p:ph idx="1"/>
          </p:nvPr>
        </p:nvSpPr>
        <p:spPr/>
        <p:txBody>
          <a:bodyPr>
            <a:normAutofit fontScale="92500" lnSpcReduction="10000"/>
          </a:bodyPr>
          <a:lstStyle/>
          <a:p>
            <a:r>
              <a:rPr lang="en-US" dirty="0" smtClean="0"/>
              <a:t>Ozone </a:t>
            </a:r>
            <a:r>
              <a:rPr lang="en-US" dirty="0"/>
              <a:t>(O</a:t>
            </a:r>
            <a:r>
              <a:rPr lang="en-US" baseline="-25000" dirty="0"/>
              <a:t>3</a:t>
            </a:r>
            <a:r>
              <a:rPr lang="en-US" dirty="0"/>
              <a:t>) is a powerful oxidant and disinfectant that decays rapidly and leaves no appreciable residual in reclaimed water during storage and distribution. </a:t>
            </a:r>
            <a:endParaRPr lang="en-US" dirty="0" smtClean="0"/>
          </a:p>
          <a:p>
            <a:r>
              <a:rPr lang="en-US" dirty="0" smtClean="0"/>
              <a:t>Ozone-enriched </a:t>
            </a:r>
            <a:r>
              <a:rPr lang="en-US" dirty="0"/>
              <a:t>oxygen is generally added to water through diffusers producing fine bubbles, and once dissolved in water, ozone quickly undergoes a cascade of reactions, including decomposition into hydroxyl radicals (OH·), </a:t>
            </a:r>
            <a:r>
              <a:rPr lang="en-US" dirty="0" err="1"/>
              <a:t>hydroperoxyl</a:t>
            </a:r>
            <a:r>
              <a:rPr lang="en-US" dirty="0"/>
              <a:t> radical (HO</a:t>
            </a:r>
            <a:r>
              <a:rPr lang="en-US" baseline="-25000" dirty="0"/>
              <a:t>2</a:t>
            </a:r>
            <a:r>
              <a:rPr lang="en-US" dirty="0"/>
              <a:t>), and superoxide ion (O</a:t>
            </a:r>
            <a:r>
              <a:rPr lang="en-US" baseline="-25000" dirty="0"/>
              <a:t>2</a:t>
            </a:r>
            <a:r>
              <a:rPr lang="en-US" baseline="30000" dirty="0"/>
              <a:t>–</a:t>
            </a:r>
            <a:r>
              <a:rPr lang="en-US" dirty="0"/>
              <a:t>). </a:t>
            </a:r>
            <a:endParaRPr lang="en-US" dirty="0" smtClean="0"/>
          </a:p>
          <a:p>
            <a:r>
              <a:rPr lang="en-US" dirty="0" smtClean="0"/>
              <a:t>These </a:t>
            </a:r>
            <a:r>
              <a:rPr lang="en-US" dirty="0"/>
              <a:t>radicals along with molecular ozone will rapidly react with organic matter, carbonate, bicarbonate, reduced metals, and other constituents in water. </a:t>
            </a:r>
            <a:endParaRPr lang="en-US" dirty="0" smtClean="0"/>
          </a:p>
          <a:p>
            <a:r>
              <a:rPr lang="en-US" dirty="0" smtClean="0"/>
              <a:t>The </a:t>
            </a:r>
            <a:r>
              <a:rPr lang="en-US" dirty="0"/>
              <a:t>reactions mediated by the hydroxyl radical are relatively nonselective, whereas molecular ozone is more selective (</a:t>
            </a:r>
            <a:r>
              <a:rPr lang="en-US" dirty="0" err="1"/>
              <a:t>Elovitz</a:t>
            </a:r>
            <a:r>
              <a:rPr lang="en-US" dirty="0"/>
              <a:t> et al., 2000).</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12</a:t>
            </a:fld>
            <a:endParaRPr lang="en-US"/>
          </a:p>
        </p:txBody>
      </p:sp>
    </p:spTree>
    <p:extLst>
      <p:ext uri="{BB962C8B-B14F-4D97-AF65-F5344CB8AC3E}">
        <p14:creationId xmlns:p14="http://schemas.microsoft.com/office/powerpoint/2010/main" val="2686063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i="1" dirty="0"/>
              <a:t>Chemical Oxidation</a:t>
            </a:r>
            <a:br>
              <a:rPr lang="en-US" b="0" i="1" dirty="0"/>
            </a:br>
            <a:r>
              <a:rPr lang="en-US" dirty="0"/>
              <a:t>Ozone</a:t>
            </a:r>
            <a:endParaRPr lang="ar-EG" dirty="0"/>
          </a:p>
        </p:txBody>
      </p:sp>
      <p:sp>
        <p:nvSpPr>
          <p:cNvPr id="3" name="Content Placeholder 2"/>
          <p:cNvSpPr>
            <a:spLocks noGrp="1"/>
          </p:cNvSpPr>
          <p:nvPr>
            <p:ph idx="1"/>
          </p:nvPr>
        </p:nvSpPr>
        <p:spPr/>
        <p:txBody>
          <a:bodyPr>
            <a:normAutofit fontScale="85000" lnSpcReduction="10000"/>
          </a:bodyPr>
          <a:lstStyle/>
          <a:p>
            <a:r>
              <a:rPr lang="en-US" dirty="0"/>
              <a:t>Because of ozone’s ability to oxidize organic chemicals, it has been widely applied in water treatment for taste and odor control, color removal, and to reduce concentrations of trace organic chemicals. </a:t>
            </a:r>
            <a:endParaRPr lang="en-US" dirty="0" smtClean="0"/>
          </a:p>
          <a:p>
            <a:r>
              <a:rPr lang="en-US" dirty="0" smtClean="0"/>
              <a:t>At </a:t>
            </a:r>
            <a:r>
              <a:rPr lang="en-US" dirty="0"/>
              <a:t>dosages commonly employed for disinfection, the vast majority of contaminants can be effectively converted into transformation products (Snyder et al., 2006c). </a:t>
            </a:r>
            <a:endParaRPr lang="en-US" dirty="0" smtClean="0"/>
          </a:p>
          <a:p>
            <a:r>
              <a:rPr lang="en-US" dirty="0" smtClean="0"/>
              <a:t>Although </a:t>
            </a:r>
            <a:r>
              <a:rPr lang="en-US" dirty="0"/>
              <a:t>several studies have shown that ozone effectively reduces estrogenic potency in reclaimed water (Snyder et al., 2006c), recent publications have suggested that biologically active filters be included after the ozone process in order to remove biodegradable byproducts formed during </a:t>
            </a:r>
            <a:r>
              <a:rPr lang="en-US" dirty="0" err="1"/>
              <a:t>ozonation</a:t>
            </a:r>
            <a:r>
              <a:rPr lang="en-US" dirty="0"/>
              <a:t> (</a:t>
            </a:r>
            <a:r>
              <a:rPr lang="en-US" dirty="0" err="1"/>
              <a:t>Stalter</a:t>
            </a:r>
            <a:r>
              <a:rPr lang="en-US" dirty="0"/>
              <a:t> et al., 2010). </a:t>
            </a:r>
            <a:endParaRPr lang="en-US" dirty="0" smtClean="0"/>
          </a:p>
          <a:p>
            <a:r>
              <a:rPr lang="en-US" dirty="0" smtClean="0"/>
              <a:t>For </a:t>
            </a:r>
            <a:r>
              <a:rPr lang="en-US" dirty="0"/>
              <a:t>potable reuse applications, </a:t>
            </a:r>
            <a:r>
              <a:rPr lang="en-US" dirty="0" err="1"/>
              <a:t>ozonation</a:t>
            </a:r>
            <a:r>
              <a:rPr lang="en-US" dirty="0"/>
              <a:t> could also be applied after soil aquifer treatment (SAT), which combines the benefits of a more selective oxidation of remaining chemicals persistent to biodegradation and a lower ozone demand due to reduced DOC concentrations in the recovered water</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13</a:t>
            </a:fld>
            <a:endParaRPr lang="en-US"/>
          </a:p>
        </p:txBody>
      </p:sp>
    </p:spTree>
    <p:extLst>
      <p:ext uri="{BB962C8B-B14F-4D97-AF65-F5344CB8AC3E}">
        <p14:creationId xmlns:p14="http://schemas.microsoft.com/office/powerpoint/2010/main" val="351396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i="1" dirty="0"/>
              <a:t>Chemical Oxidation</a:t>
            </a:r>
            <a:br>
              <a:rPr lang="en-US" b="0" i="1" dirty="0"/>
            </a:br>
            <a:r>
              <a:rPr lang="en-US" dirty="0"/>
              <a:t>Ozone</a:t>
            </a:r>
            <a:endParaRPr lang="ar-EG" dirty="0"/>
          </a:p>
        </p:txBody>
      </p:sp>
      <p:sp>
        <p:nvSpPr>
          <p:cNvPr id="3" name="Content Placeholder 2"/>
          <p:cNvSpPr>
            <a:spLocks noGrp="1"/>
          </p:cNvSpPr>
          <p:nvPr>
            <p:ph idx="1"/>
          </p:nvPr>
        </p:nvSpPr>
        <p:spPr/>
        <p:txBody>
          <a:bodyPr/>
          <a:lstStyle/>
          <a:p>
            <a:r>
              <a:rPr lang="en-US" dirty="0"/>
              <a:t>It is well known that in the presence of bromide, ozone can form bromate, a toxic byproduct. There are steps that can be employed to mitigate the formation of bromate, such as the use of chlorine and ammonia before ozone addition (von </a:t>
            </a:r>
            <a:r>
              <a:rPr lang="en-US" dirty="0" err="1"/>
              <a:t>Gunten</a:t>
            </a:r>
            <a:r>
              <a:rPr lang="en-US" dirty="0"/>
              <a:t>, 2003). </a:t>
            </a:r>
            <a:endParaRPr lang="en-US" dirty="0" smtClean="0"/>
          </a:p>
          <a:p>
            <a:r>
              <a:rPr lang="en-US" dirty="0" smtClean="0"/>
              <a:t>Some </a:t>
            </a:r>
            <a:r>
              <a:rPr lang="en-US" dirty="0"/>
              <a:t>reports have shown that ozone applied before </a:t>
            </a:r>
            <a:r>
              <a:rPr lang="en-US" dirty="0" err="1"/>
              <a:t>chloramination</a:t>
            </a:r>
            <a:r>
              <a:rPr lang="en-US" dirty="0"/>
              <a:t> also results in the oxidation of nitrosamine precursors (Lee et al., 2007). However, ozone also has been shown to form some nitrosamines directly (von </a:t>
            </a:r>
            <a:r>
              <a:rPr lang="en-US" dirty="0" err="1"/>
              <a:t>Gunten</a:t>
            </a:r>
            <a:r>
              <a:rPr lang="en-US" dirty="0"/>
              <a:t> et al., 2010</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14</a:t>
            </a:fld>
            <a:endParaRPr lang="en-US"/>
          </a:p>
        </p:txBody>
      </p:sp>
    </p:spTree>
    <p:extLst>
      <p:ext uri="{BB962C8B-B14F-4D97-AF65-F5344CB8AC3E}">
        <p14:creationId xmlns:p14="http://schemas.microsoft.com/office/powerpoint/2010/main" val="2171533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i="1" dirty="0"/>
              <a:t>Chemical Oxidation</a:t>
            </a:r>
            <a:br>
              <a:rPr lang="en-US" b="0" i="1" dirty="0"/>
            </a:br>
            <a:r>
              <a:rPr lang="en-US" dirty="0"/>
              <a:t>Ozone</a:t>
            </a:r>
            <a:endParaRPr lang="ar-EG" dirty="0"/>
          </a:p>
        </p:txBody>
      </p:sp>
      <p:sp>
        <p:nvSpPr>
          <p:cNvPr id="3" name="Content Placeholder 2"/>
          <p:cNvSpPr>
            <a:spLocks noGrp="1"/>
          </p:cNvSpPr>
          <p:nvPr>
            <p:ph idx="1"/>
          </p:nvPr>
        </p:nvSpPr>
        <p:spPr/>
        <p:txBody>
          <a:bodyPr>
            <a:normAutofit lnSpcReduction="10000"/>
          </a:bodyPr>
          <a:lstStyle/>
          <a:p>
            <a:r>
              <a:rPr lang="en-US" dirty="0"/>
              <a:t>Ozone can play an important role in water reclamation, but the process is more energy intensive and operationally complex than chlorination. </a:t>
            </a:r>
            <a:endParaRPr lang="en-US" dirty="0" smtClean="0"/>
          </a:p>
          <a:p>
            <a:r>
              <a:rPr lang="en-US" dirty="0" smtClean="0"/>
              <a:t>In </a:t>
            </a:r>
            <a:r>
              <a:rPr lang="en-US" dirty="0"/>
              <a:t>cases where trace organic chemical removal (e.g., pharmaceuticals, steroid hormones) is important, ozone is a viable option and does not result in a residuals stream like NF or RO membrane processes or in spent media as with activated carbon. </a:t>
            </a:r>
            <a:endParaRPr lang="en-US" dirty="0" smtClean="0"/>
          </a:p>
          <a:p>
            <a:r>
              <a:rPr lang="en-US" dirty="0" smtClean="0"/>
              <a:t>However</a:t>
            </a:r>
            <a:r>
              <a:rPr lang="en-US" dirty="0"/>
              <a:t>, ozone does not provide a complete barrier to trace organic chemicals, and there are certain chemicals that are not amendable to oxidation (e.g., chlorinated flame retardants; artificial sweeteners) (Snyder et al., 2006c</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15</a:t>
            </a:fld>
            <a:endParaRPr lang="en-US"/>
          </a:p>
        </p:txBody>
      </p:sp>
    </p:spTree>
    <p:extLst>
      <p:ext uri="{BB962C8B-B14F-4D97-AF65-F5344CB8AC3E}">
        <p14:creationId xmlns:p14="http://schemas.microsoft.com/office/powerpoint/2010/main" val="566985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i="1" dirty="0"/>
              <a:t>Chemical Oxidation</a:t>
            </a:r>
            <a:br>
              <a:rPr lang="en-US" b="0" i="1" dirty="0"/>
            </a:br>
            <a:r>
              <a:rPr lang="en-US" dirty="0" smtClean="0"/>
              <a:t>UV Radiation </a:t>
            </a:r>
            <a:endParaRPr lang="ar-EG" dirty="0"/>
          </a:p>
        </p:txBody>
      </p:sp>
      <p:sp>
        <p:nvSpPr>
          <p:cNvPr id="3" name="Content Placeholder 2"/>
          <p:cNvSpPr>
            <a:spLocks noGrp="1"/>
          </p:cNvSpPr>
          <p:nvPr>
            <p:ph idx="1"/>
          </p:nvPr>
        </p:nvSpPr>
        <p:spPr/>
        <p:txBody>
          <a:bodyPr>
            <a:normAutofit fontScale="92500" lnSpcReduction="10000"/>
          </a:bodyPr>
          <a:lstStyle/>
          <a:p>
            <a:r>
              <a:rPr lang="en-US" dirty="0" smtClean="0"/>
              <a:t>UV </a:t>
            </a:r>
            <a:r>
              <a:rPr lang="en-US" dirty="0"/>
              <a:t>light at doses commonly employed for disinfection (40–80 </a:t>
            </a:r>
            <a:r>
              <a:rPr lang="en-US" dirty="0" err="1"/>
              <a:t>mJ</a:t>
            </a:r>
            <a:r>
              <a:rPr lang="en-US" dirty="0"/>
              <a:t>/cm</a:t>
            </a:r>
            <a:r>
              <a:rPr lang="en-US" baseline="30000" dirty="0"/>
              <a:t>2</a:t>
            </a:r>
            <a:r>
              <a:rPr lang="en-US" dirty="0"/>
              <a:t>) is largely ineffective for trace organic chemical removal. </a:t>
            </a:r>
            <a:endParaRPr lang="en-US" dirty="0" smtClean="0"/>
          </a:p>
          <a:p>
            <a:r>
              <a:rPr lang="en-US" dirty="0" smtClean="0"/>
              <a:t>In </a:t>
            </a:r>
            <a:r>
              <a:rPr lang="en-US" dirty="0"/>
              <a:t>a recent study that investigated the removal of trace organic chemicals from water, none of the target compounds investigated were well removed (&gt;80 percent oxidized) using UV at disinfection doses (Snyder, 2007). </a:t>
            </a:r>
            <a:endParaRPr lang="en-US" dirty="0" smtClean="0"/>
          </a:p>
          <a:p>
            <a:r>
              <a:rPr lang="en-US" dirty="0" smtClean="0"/>
              <a:t>However</a:t>
            </a:r>
            <a:r>
              <a:rPr lang="en-US" dirty="0"/>
              <a:t>, when UV doses are significantly increased (generally by 10-fold) and high doses of hydrogen peroxide (5 mg/L and higher) are added, most trace organic chemicals were effectively oxidized (Snyder et al., 2006c). </a:t>
            </a:r>
            <a:endParaRPr lang="en-US" dirty="0" smtClean="0"/>
          </a:p>
          <a:p>
            <a:r>
              <a:rPr lang="en-US" dirty="0" smtClean="0"/>
              <a:t>Activated </a:t>
            </a:r>
            <a:r>
              <a:rPr lang="en-US" dirty="0"/>
              <a:t>carbon is sometimes employed to catalytically remove hydrogen peroxide, and other chemicals can be used to remove excess peroxide from the UV-AOP effluent. </a:t>
            </a:r>
            <a:endParaRPr lang="en-US" dirty="0" smtClean="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16</a:t>
            </a:fld>
            <a:endParaRPr lang="en-US"/>
          </a:p>
        </p:txBody>
      </p:sp>
    </p:spTree>
    <p:extLst>
      <p:ext uri="{BB962C8B-B14F-4D97-AF65-F5344CB8AC3E}">
        <p14:creationId xmlns:p14="http://schemas.microsoft.com/office/powerpoint/2010/main" val="2261820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i="1" dirty="0"/>
              <a:t>Chemical Oxidation</a:t>
            </a:r>
            <a:br>
              <a:rPr lang="en-US" b="0" i="1" dirty="0"/>
            </a:br>
            <a:r>
              <a:rPr lang="en-US" dirty="0" smtClean="0"/>
              <a:t>UV Radiation </a:t>
            </a:r>
            <a:endParaRPr lang="ar-EG" dirty="0"/>
          </a:p>
        </p:txBody>
      </p:sp>
      <p:sp>
        <p:nvSpPr>
          <p:cNvPr id="3" name="Content Placeholder 2"/>
          <p:cNvSpPr>
            <a:spLocks noGrp="1"/>
          </p:cNvSpPr>
          <p:nvPr>
            <p:ph idx="1"/>
          </p:nvPr>
        </p:nvSpPr>
        <p:spPr/>
        <p:txBody>
          <a:bodyPr>
            <a:normAutofit fontScale="92500" lnSpcReduction="20000"/>
          </a:bodyPr>
          <a:lstStyle/>
          <a:p>
            <a:r>
              <a:rPr lang="en-US" dirty="0" smtClean="0"/>
              <a:t>Although </a:t>
            </a:r>
            <a:r>
              <a:rPr lang="en-US" dirty="0"/>
              <a:t>UV-AOP does form transformation products (i.e., it does not result in mineralization of organic compounds), it does not form bromate. </a:t>
            </a:r>
            <a:endParaRPr lang="en-US" dirty="0" smtClean="0"/>
          </a:p>
          <a:p>
            <a:r>
              <a:rPr lang="en-US" dirty="0" smtClean="0"/>
              <a:t>Additionally</a:t>
            </a:r>
            <a:r>
              <a:rPr lang="en-US" dirty="0"/>
              <a:t>, UV alone at elevated dosages or in combination with hydrogen peroxide (UV-AOP) effectively removes NDMA.</a:t>
            </a:r>
          </a:p>
          <a:p>
            <a:r>
              <a:rPr lang="en-US" dirty="0"/>
              <a:t>UV-AOP efficacy, however, is quite susceptible to water quality and requires proper pretreatment. </a:t>
            </a:r>
            <a:endParaRPr lang="en-US" dirty="0" smtClean="0"/>
          </a:p>
          <a:p>
            <a:r>
              <a:rPr lang="en-US" dirty="0" smtClean="0"/>
              <a:t>In </a:t>
            </a:r>
            <a:r>
              <a:rPr lang="en-US" dirty="0"/>
              <a:t>many potable reuse applications, UV-AOP is applied after RO treatment to negate the detrimental impacts of water quality, such as suspended and particulate matter and DOC. </a:t>
            </a:r>
            <a:endParaRPr lang="en-US" dirty="0" smtClean="0"/>
          </a:p>
          <a:p>
            <a:r>
              <a:rPr lang="en-US" dirty="0" smtClean="0"/>
              <a:t>UV-AOP </a:t>
            </a:r>
            <a:r>
              <a:rPr lang="en-US" dirty="0"/>
              <a:t>applications generally will require extensive pretreatment to increase UV transmittance; however, recent studies have demonstrated that UV-AOP can be also effective in advanced-treated effluents (Rosario-Ortiz et al., 2010</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17</a:t>
            </a:fld>
            <a:endParaRPr lang="en-US"/>
          </a:p>
        </p:txBody>
      </p:sp>
    </p:spTree>
    <p:extLst>
      <p:ext uri="{BB962C8B-B14F-4D97-AF65-F5344CB8AC3E}">
        <p14:creationId xmlns:p14="http://schemas.microsoft.com/office/powerpoint/2010/main" val="708611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i="1" dirty="0"/>
              <a:t>Activated </a:t>
            </a:r>
            <a:r>
              <a:rPr lang="en-US" b="0" i="1" dirty="0" smtClean="0"/>
              <a:t>Carbon</a:t>
            </a:r>
            <a:endParaRPr lang="ar-EG" dirty="0"/>
          </a:p>
        </p:txBody>
      </p:sp>
      <p:sp>
        <p:nvSpPr>
          <p:cNvPr id="3" name="Content Placeholder 2"/>
          <p:cNvSpPr>
            <a:spLocks noGrp="1"/>
          </p:cNvSpPr>
          <p:nvPr>
            <p:ph idx="1"/>
          </p:nvPr>
        </p:nvSpPr>
        <p:spPr/>
        <p:txBody>
          <a:bodyPr>
            <a:normAutofit/>
          </a:bodyPr>
          <a:lstStyle/>
          <a:p>
            <a:r>
              <a:rPr lang="en-US" dirty="0" smtClean="0"/>
              <a:t>In </a:t>
            </a:r>
            <a:r>
              <a:rPr lang="en-US" dirty="0"/>
              <a:t>water reclamation, adsorption processes are sometimes used to remove dissolved constituents by accumulation on a solid phase</a:t>
            </a:r>
            <a:r>
              <a:rPr lang="en-US" dirty="0" smtClean="0"/>
              <a:t>.</a:t>
            </a:r>
          </a:p>
          <a:p>
            <a:r>
              <a:rPr lang="en-US" dirty="0" smtClean="0"/>
              <a:t>Activated </a:t>
            </a:r>
            <a:r>
              <a:rPr lang="en-US" dirty="0"/>
              <a:t>carbon is a common adsorbent, which is employed as powdered activated carbon (PAC) with a grain diameter of less than 0.074 mm or granular activated carbon (GAC), which has a particle diameter greater than 0.1 mm. </a:t>
            </a:r>
            <a:endParaRPr lang="en-US" dirty="0" smtClean="0"/>
          </a:p>
          <a:p>
            <a:r>
              <a:rPr lang="en-US" dirty="0" smtClean="0"/>
              <a:t>During </a:t>
            </a:r>
            <a:r>
              <a:rPr lang="en-US" dirty="0"/>
              <a:t>water reclamation, PAC can be added directly to the activated sludge process or solids contact processes, upstream of a tertiary filtration step. </a:t>
            </a:r>
            <a:endParaRPr lang="en-US" dirty="0" smtClean="0"/>
          </a:p>
          <a:p>
            <a:r>
              <a:rPr lang="en-US" dirty="0" smtClean="0"/>
              <a:t>GAC </a:t>
            </a:r>
            <a:r>
              <a:rPr lang="en-US" dirty="0"/>
              <a:t>is used in pressure and gravity filtration. </a:t>
            </a:r>
            <a:endParaRPr lang="en-US" dirty="0" smtClean="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2</a:t>
            </a:fld>
            <a:endParaRPr lang="en-US"/>
          </a:p>
        </p:txBody>
      </p:sp>
    </p:spTree>
    <p:extLst>
      <p:ext uri="{BB962C8B-B14F-4D97-AF65-F5344CB8AC3E}">
        <p14:creationId xmlns:p14="http://schemas.microsoft.com/office/powerpoint/2010/main" val="3264614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i="1" dirty="0"/>
              <a:t>Activated </a:t>
            </a:r>
            <a:r>
              <a:rPr lang="en-US" b="0" i="1" dirty="0" smtClean="0"/>
              <a:t>Carbon</a:t>
            </a:r>
            <a:endParaRPr lang="ar-EG" dirty="0"/>
          </a:p>
        </p:txBody>
      </p:sp>
      <p:sp>
        <p:nvSpPr>
          <p:cNvPr id="3" name="Content Placeholder 2"/>
          <p:cNvSpPr>
            <a:spLocks noGrp="1"/>
          </p:cNvSpPr>
          <p:nvPr>
            <p:ph idx="1"/>
          </p:nvPr>
        </p:nvSpPr>
        <p:spPr/>
        <p:txBody>
          <a:bodyPr>
            <a:normAutofit fontScale="92500" lnSpcReduction="10000"/>
          </a:bodyPr>
          <a:lstStyle/>
          <a:p>
            <a:r>
              <a:rPr lang="en-US" dirty="0" smtClean="0"/>
              <a:t>Activated </a:t>
            </a:r>
            <a:r>
              <a:rPr lang="en-US" dirty="0"/>
              <a:t>carbon is efficient for the removal of many regulated synthetic organic compounds as well as unregulated trace organic chemicals exhibiting properties of high and moderate hydrophobicity (e.g., steroid hormones, </a:t>
            </a:r>
            <a:r>
              <a:rPr lang="en-US" dirty="0" err="1"/>
              <a:t>triclosan</a:t>
            </a:r>
            <a:r>
              <a:rPr lang="en-US" dirty="0"/>
              <a:t>, bisphenol A) (Snyder et al., 2006a). </a:t>
            </a:r>
            <a:endParaRPr lang="en-US" dirty="0" smtClean="0"/>
          </a:p>
          <a:p>
            <a:r>
              <a:rPr lang="en-US" dirty="0" smtClean="0"/>
              <a:t>Although </a:t>
            </a:r>
            <a:r>
              <a:rPr lang="en-US" dirty="0"/>
              <a:t>PAC needs to be disposed of after its adsorption capacity is reached, GAC can be regenerated either on- or offsite, providing this practice is more cost-effective than disposing it via landfills. </a:t>
            </a:r>
            <a:endParaRPr lang="en-US" dirty="0" smtClean="0"/>
          </a:p>
          <a:p>
            <a:r>
              <a:rPr lang="en-US" dirty="0" smtClean="0"/>
              <a:t>Onsite </a:t>
            </a:r>
            <a:r>
              <a:rPr lang="en-US" dirty="0"/>
              <a:t>GAC regeneration is only cost-effective for large installations and is currently not practiced by any water reclamation facility in the United States. </a:t>
            </a:r>
            <a:endParaRPr lang="en-US" dirty="0" smtClean="0"/>
          </a:p>
          <a:p>
            <a:r>
              <a:rPr lang="en-US" dirty="0" smtClean="0"/>
              <a:t>GAC </a:t>
            </a:r>
            <a:r>
              <a:rPr lang="en-US" dirty="0"/>
              <a:t>adsorbents are characterized by short empty-bed contact times (i.e., 5-30 min) and preferably a large throughput volume (i.e., bed volumes of 2,000 to 20,000 m</a:t>
            </a:r>
            <a:r>
              <a:rPr lang="en-US" baseline="30000" dirty="0"/>
              <a:t>3</a:t>
            </a:r>
            <a:r>
              <a:rPr lang="en-US" dirty="0"/>
              <a:t>/m</a:t>
            </a:r>
            <a:r>
              <a:rPr lang="en-US" baseline="30000" dirty="0"/>
              <a:t>3</a:t>
            </a:r>
            <a:r>
              <a:rPr lang="en-US" dirty="0" smtClean="0"/>
              <a:t>)	</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3</a:t>
            </a:fld>
            <a:endParaRPr lang="en-US"/>
          </a:p>
        </p:txBody>
      </p:sp>
    </p:spTree>
    <p:extLst>
      <p:ext uri="{BB962C8B-B14F-4D97-AF65-F5344CB8AC3E}">
        <p14:creationId xmlns:p14="http://schemas.microsoft.com/office/powerpoint/2010/main" val="4288343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i="1" dirty="0"/>
              <a:t>Biological </a:t>
            </a:r>
            <a:r>
              <a:rPr lang="en-US" b="0" i="1" dirty="0" smtClean="0"/>
              <a:t>Filtration</a:t>
            </a:r>
            <a:endParaRPr lang="ar-EG" dirty="0"/>
          </a:p>
        </p:txBody>
      </p:sp>
      <p:sp>
        <p:nvSpPr>
          <p:cNvPr id="3" name="Content Placeholder 2"/>
          <p:cNvSpPr>
            <a:spLocks noGrp="1"/>
          </p:cNvSpPr>
          <p:nvPr>
            <p:ph idx="1"/>
          </p:nvPr>
        </p:nvSpPr>
        <p:spPr/>
        <p:txBody>
          <a:bodyPr>
            <a:normAutofit fontScale="70000" lnSpcReduction="20000"/>
          </a:bodyPr>
          <a:lstStyle/>
          <a:p>
            <a:r>
              <a:rPr lang="en-US" dirty="0"/>
              <a:t>For instance, simple aldehydes, ketones, and carboxylic acids are produced as ozone oxidizes organic matter in water. </a:t>
            </a:r>
            <a:endParaRPr lang="en-US" dirty="0" smtClean="0"/>
          </a:p>
          <a:p>
            <a:r>
              <a:rPr lang="en-US" dirty="0" smtClean="0"/>
              <a:t>The </a:t>
            </a:r>
            <a:r>
              <a:rPr lang="en-US" dirty="0"/>
              <a:t>aggregate measurements commonly employed to assess the biodegradability of transformation products is </a:t>
            </a:r>
            <a:r>
              <a:rPr lang="en-US" dirty="0" err="1"/>
              <a:t>assimilable</a:t>
            </a:r>
            <a:r>
              <a:rPr lang="en-US" dirty="0"/>
              <a:t> organic carbon (AOC) (</a:t>
            </a:r>
            <a:r>
              <a:rPr lang="en-US" dirty="0" err="1"/>
              <a:t>Hammes</a:t>
            </a:r>
            <a:r>
              <a:rPr lang="en-US" dirty="0"/>
              <a:t> and </a:t>
            </a:r>
            <a:r>
              <a:rPr lang="en-US" dirty="0" err="1"/>
              <a:t>Egli</a:t>
            </a:r>
            <a:r>
              <a:rPr lang="en-US" dirty="0"/>
              <a:t>, 2005) and biodegradable dissolved organic carbon (BDOC) (</a:t>
            </a:r>
            <a:r>
              <a:rPr lang="en-US" dirty="0" err="1"/>
              <a:t>Servais</a:t>
            </a:r>
            <a:r>
              <a:rPr lang="en-US" dirty="0"/>
              <a:t> et al., 1987). </a:t>
            </a:r>
            <a:endParaRPr lang="en-US" dirty="0" smtClean="0"/>
          </a:p>
          <a:p>
            <a:r>
              <a:rPr lang="en-US" dirty="0" smtClean="0"/>
              <a:t>This </a:t>
            </a:r>
            <a:r>
              <a:rPr lang="en-US" dirty="0"/>
              <a:t>readily biodegradable carbon has been implicated in the acceleration and promotion of biofilm growth in distribution systems. </a:t>
            </a:r>
            <a:endParaRPr lang="en-US" dirty="0" smtClean="0"/>
          </a:p>
          <a:p>
            <a:r>
              <a:rPr lang="en-US" dirty="0" smtClean="0"/>
              <a:t>Thus</a:t>
            </a:r>
            <a:r>
              <a:rPr lang="en-US" dirty="0"/>
              <a:t>, drinking water treatment facilities usually employ </a:t>
            </a:r>
            <a:r>
              <a:rPr lang="en-US" dirty="0" err="1"/>
              <a:t>biofiltration</a:t>
            </a:r>
            <a:r>
              <a:rPr lang="en-US" dirty="0"/>
              <a:t> after </a:t>
            </a:r>
            <a:r>
              <a:rPr lang="en-US" dirty="0" err="1"/>
              <a:t>ozonation</a:t>
            </a:r>
            <a:r>
              <a:rPr lang="en-US" dirty="0"/>
              <a:t> to reduce BDOC with the aid of indigenous bacteria present in the </a:t>
            </a:r>
            <a:r>
              <a:rPr lang="en-US" dirty="0" err="1"/>
              <a:t>feedwater</a:t>
            </a:r>
            <a:r>
              <a:rPr lang="en-US" dirty="0"/>
              <a:t>. </a:t>
            </a:r>
            <a:endParaRPr lang="en-US" dirty="0" smtClean="0"/>
          </a:p>
          <a:p>
            <a:r>
              <a:rPr lang="en-US" dirty="0" smtClean="0"/>
              <a:t>Additionally</a:t>
            </a:r>
            <a:r>
              <a:rPr lang="en-US" dirty="0"/>
              <a:t>, the use of </a:t>
            </a:r>
            <a:r>
              <a:rPr lang="en-US" dirty="0" err="1"/>
              <a:t>biofiltration</a:t>
            </a:r>
            <a:r>
              <a:rPr lang="en-US" dirty="0"/>
              <a:t> after ozone also has been shown to reduce the formation of some byproducts formed during secondary disinfection with chlorine (Wert et al., 2007). </a:t>
            </a:r>
            <a:endParaRPr lang="en-US" dirty="0" smtClean="0"/>
          </a:p>
          <a:p>
            <a:r>
              <a:rPr lang="en-US" dirty="0" smtClean="0"/>
              <a:t>Some </a:t>
            </a:r>
            <a:r>
              <a:rPr lang="en-US" dirty="0"/>
              <a:t>studies have also demonstrated that the byproducts from </a:t>
            </a:r>
            <a:r>
              <a:rPr lang="en-US" dirty="0" err="1"/>
              <a:t>ozonation</a:t>
            </a:r>
            <a:r>
              <a:rPr lang="en-US" dirty="0"/>
              <a:t> of trace organic chemicals, such as steroid hormones and pharmaceuticals, also are largely biodegradable (</a:t>
            </a:r>
            <a:r>
              <a:rPr lang="en-US" dirty="0" err="1"/>
              <a:t>Stalter</a:t>
            </a:r>
            <a:r>
              <a:rPr lang="en-US" dirty="0"/>
              <a:t> et al., 2010); therefore, there is growing support for the use of </a:t>
            </a:r>
            <a:r>
              <a:rPr lang="en-US" dirty="0" err="1"/>
              <a:t>biofiltration</a:t>
            </a:r>
            <a:r>
              <a:rPr lang="en-US" dirty="0"/>
              <a:t> after ozone or AOP. </a:t>
            </a:r>
            <a:endParaRPr lang="en-US" dirty="0" smtClean="0"/>
          </a:p>
          <a:p>
            <a:r>
              <a:rPr lang="en-US" dirty="0" smtClean="0"/>
              <a:t>Although </a:t>
            </a:r>
            <a:r>
              <a:rPr lang="en-US" dirty="0" err="1"/>
              <a:t>biofiltration</a:t>
            </a:r>
            <a:r>
              <a:rPr lang="en-US" dirty="0"/>
              <a:t> alone may provide some direct benefit in terms of removing trace organic chemicals, it has generally been shown to be only marginally effective without a prior oxidation step (</a:t>
            </a:r>
            <a:r>
              <a:rPr lang="en-US" dirty="0" err="1"/>
              <a:t>Juhna</a:t>
            </a:r>
            <a:r>
              <a:rPr lang="en-US" dirty="0"/>
              <a:t> and </a:t>
            </a:r>
            <a:r>
              <a:rPr lang="en-US" dirty="0" err="1"/>
              <a:t>Melin</a:t>
            </a:r>
            <a:r>
              <a:rPr lang="en-US" dirty="0"/>
              <a:t>, 2006).</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4</a:t>
            </a:fld>
            <a:endParaRPr lang="en-US"/>
          </a:p>
        </p:txBody>
      </p:sp>
    </p:spTree>
    <p:extLst>
      <p:ext uri="{BB962C8B-B14F-4D97-AF65-F5344CB8AC3E}">
        <p14:creationId xmlns:p14="http://schemas.microsoft.com/office/powerpoint/2010/main" val="602082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i="1" dirty="0"/>
              <a:t>Biological Filtration</a:t>
            </a:r>
            <a:endParaRPr lang="ar-EG" dirty="0"/>
          </a:p>
        </p:txBody>
      </p:sp>
      <p:sp>
        <p:nvSpPr>
          <p:cNvPr id="3" name="Content Placeholder 2"/>
          <p:cNvSpPr>
            <a:spLocks noGrp="1"/>
          </p:cNvSpPr>
          <p:nvPr>
            <p:ph idx="1"/>
          </p:nvPr>
        </p:nvSpPr>
        <p:spPr/>
        <p:txBody>
          <a:bodyPr>
            <a:normAutofit fontScale="92500" lnSpcReduction="10000"/>
          </a:bodyPr>
          <a:lstStyle/>
          <a:p>
            <a:r>
              <a:rPr lang="en-US" dirty="0"/>
              <a:t>Biological filtration can be accomplished using traditional media (i.e., sand/anthracite) or using activated carbon (biologically activated carbon [BAC]). </a:t>
            </a:r>
            <a:endParaRPr lang="en-US" dirty="0" smtClean="0"/>
          </a:p>
          <a:p>
            <a:r>
              <a:rPr lang="en-US" dirty="0" smtClean="0"/>
              <a:t>Although </a:t>
            </a:r>
            <a:r>
              <a:rPr lang="en-US" dirty="0"/>
              <a:t>some studies have suggested that activated carbon is superior for supporting biological growth, mainly because of superior adherence of the biofilm to the GAC, there are some conflicting reports that show approximately equal performance using anthracite (Wert et al., 2008). </a:t>
            </a:r>
            <a:endParaRPr lang="en-US" dirty="0" smtClean="0"/>
          </a:p>
          <a:p>
            <a:r>
              <a:rPr lang="en-US" dirty="0" smtClean="0"/>
              <a:t>Some </a:t>
            </a:r>
            <a:r>
              <a:rPr lang="en-US" dirty="0"/>
              <a:t>studies have demonstrated that BAC is capable of adsorption as well as biological degradation; however, the adsorptive capacity of the BAC will eventually be reduced as the </a:t>
            </a:r>
            <a:r>
              <a:rPr lang="en-US" dirty="0" smtClean="0"/>
              <a:t>micro-pores </a:t>
            </a:r>
            <a:r>
              <a:rPr lang="en-US" dirty="0"/>
              <a:t>in the carbon structure become blocked and the adsorptive capacity subsequently becomes exhausted. </a:t>
            </a:r>
            <a:endParaRPr lang="en-US" dirty="0" smtClean="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5</a:t>
            </a:fld>
            <a:endParaRPr lang="en-US"/>
          </a:p>
        </p:txBody>
      </p:sp>
    </p:spTree>
    <p:extLst>
      <p:ext uri="{BB962C8B-B14F-4D97-AF65-F5344CB8AC3E}">
        <p14:creationId xmlns:p14="http://schemas.microsoft.com/office/powerpoint/2010/main" val="1909285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i="1" dirty="0"/>
              <a:t>Biological Filtration</a:t>
            </a:r>
            <a:endParaRPr lang="ar-EG" dirty="0"/>
          </a:p>
        </p:txBody>
      </p:sp>
      <p:sp>
        <p:nvSpPr>
          <p:cNvPr id="3" name="Content Placeholder 2"/>
          <p:cNvSpPr>
            <a:spLocks noGrp="1"/>
          </p:cNvSpPr>
          <p:nvPr>
            <p:ph idx="1"/>
          </p:nvPr>
        </p:nvSpPr>
        <p:spPr/>
        <p:txBody>
          <a:bodyPr>
            <a:normAutofit fontScale="92500" lnSpcReduction="10000"/>
          </a:bodyPr>
          <a:lstStyle/>
          <a:p>
            <a:r>
              <a:rPr lang="en-US" dirty="0" smtClean="0"/>
              <a:t>Some </a:t>
            </a:r>
            <a:r>
              <a:rPr lang="en-US" dirty="0"/>
              <a:t>studies have demonstrated that BAC is capable of adsorption as well as biological degradation; however, the adsorptive capacity of the BAC will eventually be reduced as the </a:t>
            </a:r>
            <a:r>
              <a:rPr lang="en-US" dirty="0" smtClean="0"/>
              <a:t>micro-pores </a:t>
            </a:r>
            <a:r>
              <a:rPr lang="en-US" dirty="0"/>
              <a:t>in the carbon structure become blocked and the adsorptive capacity subsequently becomes exhausted. </a:t>
            </a:r>
            <a:endParaRPr lang="en-US" dirty="0" smtClean="0"/>
          </a:p>
          <a:p>
            <a:r>
              <a:rPr lang="en-US" dirty="0" smtClean="0"/>
              <a:t>At </a:t>
            </a:r>
            <a:r>
              <a:rPr lang="en-US" dirty="0"/>
              <a:t>this point, fresh GAC will be required to restore the adsorptive capacity, but effective biological activity as measured by reduction of AOC or BDOC will take time to establish. </a:t>
            </a:r>
            <a:endParaRPr lang="en-US" dirty="0" smtClean="0"/>
          </a:p>
          <a:p>
            <a:r>
              <a:rPr lang="en-US" dirty="0" smtClean="0"/>
              <a:t>The </a:t>
            </a:r>
            <a:r>
              <a:rPr lang="en-US" dirty="0"/>
              <a:t>amount of time needed to develop a biologically active filter will depend on water quality, water temperature, and operational parameters. </a:t>
            </a:r>
            <a:endParaRPr lang="en-US" dirty="0" smtClean="0"/>
          </a:p>
          <a:p>
            <a:r>
              <a:rPr lang="en-US" dirty="0" smtClean="0"/>
              <a:t>An </a:t>
            </a:r>
            <a:r>
              <a:rPr lang="en-US" dirty="0"/>
              <a:t>important factor in establishing and maintaining an active biofilm is the backwash frequency with chlorinated water.</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6</a:t>
            </a:fld>
            <a:endParaRPr lang="en-US"/>
          </a:p>
        </p:txBody>
      </p:sp>
    </p:spTree>
    <p:extLst>
      <p:ext uri="{BB962C8B-B14F-4D97-AF65-F5344CB8AC3E}">
        <p14:creationId xmlns:p14="http://schemas.microsoft.com/office/powerpoint/2010/main" val="2178288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i="1" dirty="0"/>
              <a:t>Biological Filtration</a:t>
            </a:r>
            <a:endParaRPr lang="ar-EG" dirty="0"/>
          </a:p>
        </p:txBody>
      </p:sp>
      <p:sp>
        <p:nvSpPr>
          <p:cNvPr id="3" name="Content Placeholder 2"/>
          <p:cNvSpPr>
            <a:spLocks noGrp="1"/>
          </p:cNvSpPr>
          <p:nvPr>
            <p:ph idx="1"/>
          </p:nvPr>
        </p:nvSpPr>
        <p:spPr/>
        <p:txBody>
          <a:bodyPr/>
          <a:lstStyle/>
          <a:p>
            <a:r>
              <a:rPr lang="en-US" dirty="0"/>
              <a:t>One major disadvantage of using biological filtration is the detachment of biofilm and likely detection of bacteria in filtered water. </a:t>
            </a:r>
            <a:endParaRPr lang="en-US" dirty="0" smtClean="0"/>
          </a:p>
          <a:p>
            <a:r>
              <a:rPr lang="en-US" dirty="0" smtClean="0"/>
              <a:t>Although </a:t>
            </a:r>
            <a:r>
              <a:rPr lang="en-US" dirty="0"/>
              <a:t>these bacteria are not harmful, the detection of heterotrophic bacteria could in some cases lead to regulatory violations. In those cases, </a:t>
            </a:r>
            <a:r>
              <a:rPr lang="en-US" dirty="0" err="1"/>
              <a:t>biofiltration</a:t>
            </a:r>
            <a:r>
              <a:rPr lang="en-US" dirty="0"/>
              <a:t> would generally be followed by a disinfection step, such as chlorination or UV irradiation</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7</a:t>
            </a:fld>
            <a:endParaRPr lang="en-US"/>
          </a:p>
        </p:txBody>
      </p:sp>
    </p:spTree>
    <p:extLst>
      <p:ext uri="{BB962C8B-B14F-4D97-AF65-F5344CB8AC3E}">
        <p14:creationId xmlns:p14="http://schemas.microsoft.com/office/powerpoint/2010/main" val="3260750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i="1" dirty="0"/>
              <a:t>Chemical </a:t>
            </a:r>
            <a:r>
              <a:rPr lang="en-US" b="0" i="1" dirty="0" smtClean="0"/>
              <a:t>Oxidation</a:t>
            </a:r>
            <a:r>
              <a:rPr lang="en-US" b="0" dirty="0"/>
              <a:t>	</a:t>
            </a:r>
            <a:endParaRPr lang="ar-EG" dirty="0"/>
          </a:p>
        </p:txBody>
      </p:sp>
      <p:sp>
        <p:nvSpPr>
          <p:cNvPr id="3" name="Content Placeholder 2"/>
          <p:cNvSpPr>
            <a:spLocks noGrp="1"/>
          </p:cNvSpPr>
          <p:nvPr>
            <p:ph idx="1"/>
          </p:nvPr>
        </p:nvSpPr>
        <p:spPr/>
        <p:txBody>
          <a:bodyPr>
            <a:normAutofit fontScale="85000" lnSpcReduction="20000"/>
          </a:bodyPr>
          <a:lstStyle/>
          <a:p>
            <a:r>
              <a:rPr lang="en-US" dirty="0"/>
              <a:t>Chemical oxidation is commonly employed in water treatment to achieve disinfection, as described previously in this chapter; however, oxidants are also used to remove tastes, odors, and color and to improve the removal of metals (Singer and </a:t>
            </a:r>
            <a:r>
              <a:rPr lang="en-US" dirty="0" err="1"/>
              <a:t>Reckhow</a:t>
            </a:r>
            <a:r>
              <a:rPr lang="en-US" dirty="0"/>
              <a:t>, 2010). </a:t>
            </a:r>
            <a:endParaRPr lang="en-US" dirty="0" smtClean="0"/>
          </a:p>
          <a:p>
            <a:r>
              <a:rPr lang="en-US" dirty="0" smtClean="0"/>
              <a:t>Oxidants </a:t>
            </a:r>
            <a:r>
              <a:rPr lang="en-US" dirty="0"/>
              <a:t>used for water treatment include chlorine, chloramine, ozone, permanganate, chlorine dioxide, and ferrate. </a:t>
            </a:r>
            <a:endParaRPr lang="en-US" dirty="0" smtClean="0"/>
          </a:p>
          <a:p>
            <a:r>
              <a:rPr lang="en-US" dirty="0" smtClean="0"/>
              <a:t>Advanced </a:t>
            </a:r>
            <a:r>
              <a:rPr lang="en-US" dirty="0"/>
              <a:t>oxidation relies upon formation of powerful radical species, primarily hydroxyl radicals (OH·) and is rapidly gaining in use for the oxidation of more resistant chemicals, such as many trace organic chemicals and industrial solvents (</a:t>
            </a:r>
            <a:r>
              <a:rPr lang="en-US" dirty="0" err="1"/>
              <a:t>Esplugas</a:t>
            </a:r>
            <a:r>
              <a:rPr lang="en-US" dirty="0"/>
              <a:t> et al., 2007). </a:t>
            </a:r>
            <a:endParaRPr lang="en-US" dirty="0" smtClean="0"/>
          </a:p>
          <a:p>
            <a:r>
              <a:rPr lang="en-US" dirty="0" smtClean="0"/>
              <a:t>The </a:t>
            </a:r>
            <a:r>
              <a:rPr lang="en-US" dirty="0"/>
              <a:t>most commonly employed advanced oxidation techniques in water reclamation use hydrogen peroxide coupled with UV light or ozone gas. </a:t>
            </a:r>
            <a:endParaRPr lang="en-US" dirty="0" smtClean="0"/>
          </a:p>
          <a:p>
            <a:r>
              <a:rPr lang="en-US" dirty="0" smtClean="0"/>
              <a:t>The </a:t>
            </a:r>
            <a:r>
              <a:rPr lang="en-US" dirty="0"/>
              <a:t>UV light itself is not strictly an oxidant but it does selectively transform a small group of compounds sensitive to direct photolysis (e.g., NDMA, </a:t>
            </a:r>
            <a:r>
              <a:rPr lang="en-US" dirty="0" err="1"/>
              <a:t>iohexol</a:t>
            </a:r>
            <a:r>
              <a:rPr lang="en-US" dirty="0"/>
              <a:t>, </a:t>
            </a:r>
            <a:r>
              <a:rPr lang="en-US" dirty="0" err="1"/>
              <a:t>triclosan</a:t>
            </a:r>
            <a:r>
              <a:rPr lang="en-US" dirty="0"/>
              <a:t>, acetaminophen, diclofenac, sulfamethoxazole) (Pereira et al., 2007; Snyder et al., 2007; Yuan et al., 2009; and </a:t>
            </a:r>
            <a:r>
              <a:rPr lang="en-US" dirty="0" err="1"/>
              <a:t>Sanches</a:t>
            </a:r>
            <a:r>
              <a:rPr lang="en-US" dirty="0"/>
              <a:t> et al., 2010).</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8</a:t>
            </a:fld>
            <a:endParaRPr lang="en-US"/>
          </a:p>
        </p:txBody>
      </p:sp>
    </p:spTree>
    <p:extLst>
      <p:ext uri="{BB962C8B-B14F-4D97-AF65-F5344CB8AC3E}">
        <p14:creationId xmlns:p14="http://schemas.microsoft.com/office/powerpoint/2010/main" val="2780266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i="1" dirty="0"/>
              <a:t>Chemical </a:t>
            </a:r>
            <a:r>
              <a:rPr lang="en-US" b="0" i="1" dirty="0" smtClean="0"/>
              <a:t>Oxidation</a:t>
            </a:r>
            <a:endParaRPr lang="ar-EG" dirty="0"/>
          </a:p>
        </p:txBody>
      </p:sp>
      <p:sp>
        <p:nvSpPr>
          <p:cNvPr id="3" name="Content Placeholder 2"/>
          <p:cNvSpPr>
            <a:spLocks noGrp="1"/>
          </p:cNvSpPr>
          <p:nvPr>
            <p:ph idx="1"/>
          </p:nvPr>
        </p:nvSpPr>
        <p:spPr/>
        <p:txBody>
          <a:bodyPr>
            <a:normAutofit lnSpcReduction="10000"/>
          </a:bodyPr>
          <a:lstStyle/>
          <a:p>
            <a:r>
              <a:rPr lang="en-US" dirty="0"/>
              <a:t>Very few oxidative technologies are employed at operational conditions capable of mineralizing organic materials in water. </a:t>
            </a:r>
            <a:endParaRPr lang="en-US" dirty="0" smtClean="0"/>
          </a:p>
          <a:p>
            <a:r>
              <a:rPr lang="en-US" dirty="0" smtClean="0"/>
              <a:t>Even </a:t>
            </a:r>
            <a:r>
              <a:rPr lang="en-US" dirty="0"/>
              <a:t>the most promising advanced oxidation techniques using ozone and UV irradiation combined with peroxide will result in only a minor (if any) measurable reduction of dissolved organic carbon (DOC). </a:t>
            </a:r>
            <a:endParaRPr lang="en-US" dirty="0" smtClean="0"/>
          </a:p>
          <a:p>
            <a:r>
              <a:rPr lang="en-US" dirty="0" smtClean="0"/>
              <a:t>Regardless </a:t>
            </a:r>
            <a:r>
              <a:rPr lang="en-US" dirty="0"/>
              <a:t>of the oxidation technique deployed and superior performance of trace organic chemical removal, some transformation products will result that are often </a:t>
            </a:r>
            <a:r>
              <a:rPr lang="en-US" dirty="0" smtClean="0"/>
              <a:t>uncharacterized. </a:t>
            </a:r>
          </a:p>
          <a:p>
            <a:r>
              <a:rPr lang="en-US" dirty="0" smtClean="0"/>
              <a:t>The </a:t>
            </a:r>
            <a:r>
              <a:rPr lang="en-US" dirty="0"/>
              <a:t>most commonly used oxidation methods for the removal of trace organic contaminants are described below.</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9</a:t>
            </a:fld>
            <a:endParaRPr lang="en-US"/>
          </a:p>
        </p:txBody>
      </p:sp>
    </p:spTree>
    <p:extLst>
      <p:ext uri="{BB962C8B-B14F-4D97-AF65-F5344CB8AC3E}">
        <p14:creationId xmlns:p14="http://schemas.microsoft.com/office/powerpoint/2010/main" val="3645381153"/>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Thatch</Template>
  <TotalTime>997</TotalTime>
  <Words>2364</Words>
  <Application>Microsoft Office PowerPoint</Application>
  <PresentationFormat>On-screen Show (4:3)</PresentationFormat>
  <Paragraphs>113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Tw Cen MT</vt:lpstr>
      <vt:lpstr>Thatch</vt:lpstr>
      <vt:lpstr>CE 445 Wastewater Reclamation and Reuse</vt:lpstr>
      <vt:lpstr>Activated Carbon</vt:lpstr>
      <vt:lpstr>Activated Carbon</vt:lpstr>
      <vt:lpstr>Biological Filtration</vt:lpstr>
      <vt:lpstr>Biological Filtration</vt:lpstr>
      <vt:lpstr>Biological Filtration</vt:lpstr>
      <vt:lpstr>Biological Filtration</vt:lpstr>
      <vt:lpstr>Chemical Oxidation </vt:lpstr>
      <vt:lpstr>Chemical Oxidation</vt:lpstr>
      <vt:lpstr>Chemical Oxidation Chlorine</vt:lpstr>
      <vt:lpstr>Chemical Oxidation Chloramines</vt:lpstr>
      <vt:lpstr>Chemical Oxidation Ozone</vt:lpstr>
      <vt:lpstr>Chemical Oxidation Ozone</vt:lpstr>
      <vt:lpstr>Chemical Oxidation Ozone</vt:lpstr>
      <vt:lpstr>Chemical Oxidation Ozone</vt:lpstr>
      <vt:lpstr>Chemical Oxidation UV Radiation </vt:lpstr>
      <vt:lpstr>Chemical Oxidation UV Radiation </vt:lpstr>
    </vt:vector>
  </TitlesOfParts>
  <Company>King Saud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 445 Wastewater Reclamation and Reuse</dc:title>
  <dc:creator>User</dc:creator>
  <cp:lastModifiedBy>Mohab Kamal</cp:lastModifiedBy>
  <cp:revision>127</cp:revision>
  <dcterms:created xsi:type="dcterms:W3CDTF">2016-01-17T07:00:11Z</dcterms:created>
  <dcterms:modified xsi:type="dcterms:W3CDTF">2016-02-22T18:25:36Z</dcterms:modified>
</cp:coreProperties>
</file>