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94660"/>
  </p:normalViewPr>
  <p:slideViewPr>
    <p:cSldViewPr>
      <p:cViewPr varScale="1">
        <p:scale>
          <a:sx n="84" d="100"/>
          <a:sy n="84" d="100"/>
        </p:scale>
        <p:origin x="137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7476BD0-F769-4166-BDEF-88A98DC5F87D}" type="datetimeFigureOut">
              <a:rPr lang="ar-EG" smtClean="0"/>
              <a:t>28/05/1437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010731-DFDA-42DC-ADB2-F4AC72814EF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9324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5B8F-88DE-491C-ADF8-2697295DA893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6B30-9533-442C-999D-E7930F914882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BB8D-E0B0-455B-9434-1BBA89D8F1F8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655F-A6A8-4CEA-BF4A-660B222902F4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911-D699-47C4-B4B8-452D228CADF9}" type="datetime1">
              <a:rPr lang="en-US" smtClean="0"/>
              <a:t>3/7/2016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831E-CD6D-4B48-AD89-B66876E1E620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8916-7ADF-4096-BEA4-D24ED227D362}" type="datetime1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D97D-3B6F-45DC-8930-8E357793D873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1681-8056-4F99-BCD8-EA761ECFA7D1}" type="datetime1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D1E2-48E6-4C59-B900-FA0608C780E2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3D71-0F84-4444-AA9C-FFA11A691C94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EC85D0C-1B37-4FE4-B637-B84A4AA03DE6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 445</a:t>
            </a:r>
            <a:br>
              <a:rPr lang="en-US" dirty="0" smtClean="0"/>
            </a:br>
            <a:r>
              <a:rPr lang="en-US" dirty="0" smtClean="0"/>
              <a:t>Wastewater Reclamation and Reuse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Mohab Kamal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6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Quality Monitoring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approach combines the monitoring </a:t>
            </a:r>
            <a:r>
              <a:rPr lang="en-US" dirty="0" smtClean="0"/>
              <a:t>of bulk </a:t>
            </a:r>
            <a:r>
              <a:rPr lang="en-US" dirty="0"/>
              <a:t>parameters (i.e., surrogates) and a select </a:t>
            </a:r>
            <a:r>
              <a:rPr lang="en-US" dirty="0" smtClean="0"/>
              <a:t>number of </a:t>
            </a:r>
            <a:r>
              <a:rPr lang="en-US" dirty="0"/>
              <a:t>indicator chemicals to ensure proper performance </a:t>
            </a:r>
            <a:r>
              <a:rPr lang="en-US" dirty="0" smtClean="0"/>
              <a:t>of unit </a:t>
            </a:r>
            <a:r>
              <a:rPr lang="en-US" dirty="0"/>
              <a:t>processes.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work, performance indicators </a:t>
            </a:r>
            <a:r>
              <a:rPr lang="en-US" dirty="0" smtClean="0"/>
              <a:t>and surrogate </a:t>
            </a:r>
            <a:r>
              <a:rPr lang="en-US" dirty="0"/>
              <a:t>parameters are defined as follows:</a:t>
            </a:r>
          </a:p>
          <a:p>
            <a:pPr lvl="1"/>
            <a:r>
              <a:rPr lang="en-US" i="1" dirty="0" smtClean="0"/>
              <a:t>Indicator</a:t>
            </a:r>
            <a:r>
              <a:rPr lang="en-US" dirty="0"/>
              <a:t>—“An indicator compound is an </a:t>
            </a:r>
            <a:r>
              <a:rPr lang="en-US" dirty="0" smtClean="0"/>
              <a:t>individual chemical </a:t>
            </a:r>
            <a:r>
              <a:rPr lang="en-US" dirty="0"/>
              <a:t>occurring at a quantifiable level, </a:t>
            </a:r>
            <a:r>
              <a:rPr lang="en-US" dirty="0" smtClean="0"/>
              <a:t>that represents </a:t>
            </a:r>
            <a:r>
              <a:rPr lang="en-US" dirty="0"/>
              <a:t>certain physicochemical and </a:t>
            </a:r>
            <a:r>
              <a:rPr lang="en-US" dirty="0" smtClean="0"/>
              <a:t>biodegradable characteristics </a:t>
            </a:r>
            <a:r>
              <a:rPr lang="en-US" dirty="0"/>
              <a:t>of a family of trace organic </a:t>
            </a:r>
            <a:r>
              <a:rPr lang="en-US" dirty="0" smtClean="0"/>
              <a:t>constituents that </a:t>
            </a:r>
            <a:r>
              <a:rPr lang="en-US" dirty="0"/>
              <a:t>are relevant to fate and transport during treatment</a:t>
            </a:r>
            <a:r>
              <a:rPr lang="en-US" dirty="0" smtClean="0"/>
              <a:t>. It </a:t>
            </a:r>
            <a:r>
              <a:rPr lang="en-US" dirty="0"/>
              <a:t>provides a conservative assessment of removal</a:t>
            </a:r>
            <a:r>
              <a:rPr lang="en-US" dirty="0" smtClean="0"/>
              <a:t>.” (</a:t>
            </a:r>
            <a:r>
              <a:rPr lang="en-US" dirty="0" err="1"/>
              <a:t>Drewes</a:t>
            </a:r>
            <a:r>
              <a:rPr lang="en-US" dirty="0"/>
              <a:t> et al., 2008).</a:t>
            </a:r>
          </a:p>
          <a:p>
            <a:pPr lvl="1"/>
            <a:r>
              <a:rPr lang="en-US" i="1" dirty="0" smtClean="0"/>
              <a:t>Surrogate</a:t>
            </a:r>
            <a:r>
              <a:rPr lang="en-US" dirty="0"/>
              <a:t>—“A surrogate parameter is a </a:t>
            </a:r>
            <a:r>
              <a:rPr lang="en-US" dirty="0" smtClean="0"/>
              <a:t>quantifiable change </a:t>
            </a:r>
            <a:r>
              <a:rPr lang="en-US" dirty="0"/>
              <a:t>of a bulk parameter that can measure </a:t>
            </a:r>
            <a:r>
              <a:rPr lang="en-US" dirty="0" smtClean="0"/>
              <a:t>the performance </a:t>
            </a:r>
            <a:r>
              <a:rPr lang="en-US" dirty="0"/>
              <a:t>of individual unit processes or </a:t>
            </a:r>
            <a:r>
              <a:rPr lang="en-US" dirty="0" smtClean="0"/>
              <a:t>operations in </a:t>
            </a:r>
            <a:r>
              <a:rPr lang="en-US" dirty="0"/>
              <a:t>removing trace organic compounds” (</a:t>
            </a:r>
            <a:r>
              <a:rPr lang="en-US" dirty="0" err="1"/>
              <a:t>Drewes</a:t>
            </a:r>
            <a:r>
              <a:rPr lang="en-US" dirty="0"/>
              <a:t> et al</a:t>
            </a:r>
            <a:r>
              <a:rPr lang="en-US" dirty="0" smtClean="0"/>
              <a:t>., 2008</a:t>
            </a:r>
            <a:r>
              <a:rPr lang="en-US" dirty="0"/>
              <a:t>). Surrogates can often be used in real time</a:t>
            </a:r>
            <a:r>
              <a:rPr lang="en-US" dirty="0" smtClean="0"/>
              <a:t>.</a:t>
            </a:r>
          </a:p>
          <a:p>
            <a:r>
              <a:rPr lang="en-US" dirty="0"/>
              <a:t>As an analogy, the measurement of indicators plays </a:t>
            </a:r>
            <a:r>
              <a:rPr lang="en-US" dirty="0" smtClean="0"/>
              <a:t>a similar </a:t>
            </a:r>
            <a:r>
              <a:rPr lang="en-US" dirty="0"/>
              <a:t>role to the measurement of </a:t>
            </a:r>
            <a:r>
              <a:rPr lang="en-US" i="1" dirty="0"/>
              <a:t>E. coli </a:t>
            </a:r>
            <a:r>
              <a:rPr lang="en-US" dirty="0"/>
              <a:t>in </a:t>
            </a:r>
            <a:r>
              <a:rPr lang="en-US" dirty="0" smtClean="0"/>
              <a:t>drinking water</a:t>
            </a:r>
            <a:r>
              <a:rPr lang="en-US" dirty="0"/>
              <a:t>, and the monitoring of surrogates plays a </a:t>
            </a:r>
            <a:r>
              <a:rPr lang="en-US" dirty="0" smtClean="0"/>
              <a:t>role similar </a:t>
            </a:r>
            <a:r>
              <a:rPr lang="en-US" dirty="0"/>
              <a:t>to the monitoring of chlorine residual and </a:t>
            </a:r>
            <a:r>
              <a:rPr lang="en-US" dirty="0" smtClean="0"/>
              <a:t>contact time</a:t>
            </a:r>
            <a:r>
              <a:rPr lang="en-US" dirty="0"/>
              <a:t>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54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Quality Monitoring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Monitoring requirements usually become </a:t>
            </a:r>
            <a:r>
              <a:rPr lang="en-US" dirty="0" smtClean="0"/>
              <a:t>more stringent </a:t>
            </a:r>
            <a:r>
              <a:rPr lang="en-US" dirty="0"/>
              <a:t>(e.g., more frequent sampling and </a:t>
            </a:r>
            <a:r>
              <a:rPr lang="en-US" dirty="0" smtClean="0"/>
              <a:t>more constituents </a:t>
            </a:r>
            <a:r>
              <a:rPr lang="en-US" dirty="0"/>
              <a:t>to be monitored) as the potential for </a:t>
            </a:r>
            <a:r>
              <a:rPr lang="en-US" dirty="0" smtClean="0"/>
              <a:t>human contact </a:t>
            </a:r>
            <a:r>
              <a:rPr lang="en-US" dirty="0"/>
              <a:t>with the reclaimed water increases. </a:t>
            </a:r>
            <a:endParaRPr lang="en-US" dirty="0" smtClean="0"/>
          </a:p>
          <a:p>
            <a:r>
              <a:rPr lang="en-US" dirty="0" smtClean="0"/>
              <a:t>Municipal wastewater </a:t>
            </a:r>
            <a:r>
              <a:rPr lang="en-US" dirty="0"/>
              <a:t>can contain thousands of </a:t>
            </a:r>
            <a:r>
              <a:rPr lang="en-US" dirty="0" smtClean="0"/>
              <a:t>chemicals originating </a:t>
            </a:r>
            <a:r>
              <a:rPr lang="en-US" dirty="0"/>
              <a:t>from consumer products (e.g., </a:t>
            </a:r>
            <a:r>
              <a:rPr lang="en-US" dirty="0" smtClean="0"/>
              <a:t>household chemicals</a:t>
            </a:r>
            <a:r>
              <a:rPr lang="en-US" dirty="0"/>
              <a:t>, personal care products, pharmaceutical residues</a:t>
            </a:r>
            <a:r>
              <a:rPr lang="en-US" dirty="0" smtClean="0"/>
              <a:t>), human </a:t>
            </a:r>
            <a:r>
              <a:rPr lang="en-US" dirty="0"/>
              <a:t>waste (e.g., natural hormones), </a:t>
            </a:r>
            <a:r>
              <a:rPr lang="en-US" dirty="0" smtClean="0"/>
              <a:t>industrial and </a:t>
            </a:r>
            <a:r>
              <a:rPr lang="en-US" dirty="0"/>
              <a:t>commercial discharges (e.g., solvents, metals), </a:t>
            </a:r>
            <a:r>
              <a:rPr lang="en-US" dirty="0" smtClean="0"/>
              <a:t>or chemicals </a:t>
            </a:r>
            <a:r>
              <a:rPr lang="en-US" dirty="0"/>
              <a:t>that are generated during water </a:t>
            </a:r>
            <a:r>
              <a:rPr lang="en-US" dirty="0" smtClean="0"/>
              <a:t>treatment.</a:t>
            </a:r>
            <a:endParaRPr lang="en-US" dirty="0"/>
          </a:p>
          <a:p>
            <a:r>
              <a:rPr lang="en-US" dirty="0"/>
              <a:t>Thus, it is </a:t>
            </a:r>
            <a:r>
              <a:rPr lang="en-US" dirty="0" smtClean="0"/>
              <a:t>appropriate </a:t>
            </a:r>
            <a:r>
              <a:rPr lang="en-US" dirty="0"/>
              <a:t>for monitoring programs </a:t>
            </a:r>
            <a:r>
              <a:rPr lang="en-US" dirty="0" smtClean="0"/>
              <a:t>for reclaimed </a:t>
            </a:r>
            <a:r>
              <a:rPr lang="en-US" dirty="0"/>
              <a:t>water used for potable applications to </a:t>
            </a:r>
            <a:r>
              <a:rPr lang="en-US" dirty="0" smtClean="0"/>
              <a:t>be more </a:t>
            </a:r>
            <a:r>
              <a:rPr lang="en-US" dirty="0"/>
              <a:t>comprehensive than programs commonly </a:t>
            </a:r>
            <a:r>
              <a:rPr lang="en-US" dirty="0" smtClean="0"/>
              <a:t>used for </a:t>
            </a:r>
            <a:r>
              <a:rPr lang="en-US" dirty="0"/>
              <a:t>monitoring water quality for conventional </a:t>
            </a:r>
            <a:r>
              <a:rPr lang="en-US" dirty="0" smtClean="0"/>
              <a:t>drinking water </a:t>
            </a:r>
            <a:r>
              <a:rPr lang="en-US" dirty="0"/>
              <a:t>supplies.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51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Attenuation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Attenuation of microbial and chemical </a:t>
            </a:r>
            <a:r>
              <a:rPr lang="en-US" dirty="0" smtClean="0"/>
              <a:t>contaminants of </a:t>
            </a:r>
            <a:r>
              <a:rPr lang="en-US" dirty="0"/>
              <a:t>concern can be achieved by </a:t>
            </a:r>
            <a:r>
              <a:rPr lang="en-US" dirty="0" smtClean="0"/>
              <a:t>establishing multiple </a:t>
            </a:r>
            <a:r>
              <a:rPr lang="en-US" dirty="0"/>
              <a:t>barriers.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reuse scheme usually is </a:t>
            </a:r>
            <a:r>
              <a:rPr lang="en-US" dirty="0" smtClean="0"/>
              <a:t>composed of </a:t>
            </a:r>
            <a:r>
              <a:rPr lang="en-US" dirty="0"/>
              <a:t>a combination of </a:t>
            </a:r>
            <a:r>
              <a:rPr lang="en-US" i="1" dirty="0"/>
              <a:t>treatment barriers </a:t>
            </a:r>
            <a:r>
              <a:rPr lang="en-US" dirty="0"/>
              <a:t>that are </a:t>
            </a:r>
            <a:r>
              <a:rPr lang="en-US" dirty="0" smtClean="0"/>
              <a:t>suitable to </a:t>
            </a:r>
            <a:r>
              <a:rPr lang="en-US" dirty="0"/>
              <a:t>reduce the concentrations of compounds of </a:t>
            </a:r>
            <a:r>
              <a:rPr lang="en-US" dirty="0" smtClean="0"/>
              <a:t>concern and </a:t>
            </a:r>
            <a:r>
              <a:rPr lang="en-US" i="1" dirty="0"/>
              <a:t>preventive measures </a:t>
            </a:r>
            <a:r>
              <a:rPr lang="en-US" dirty="0"/>
              <a:t>that control exposure to </a:t>
            </a:r>
            <a:r>
              <a:rPr lang="en-US" dirty="0" smtClean="0"/>
              <a:t>certain contaminants</a:t>
            </a:r>
            <a:r>
              <a:rPr lang="en-US" dirty="0"/>
              <a:t>, although the actual number of </a:t>
            </a:r>
            <a:r>
              <a:rPr lang="en-US" dirty="0" smtClean="0"/>
              <a:t>barriers differs </a:t>
            </a:r>
            <a:r>
              <a:rPr lang="en-US" dirty="0"/>
              <a:t>among different reuse </a:t>
            </a:r>
            <a:r>
              <a:rPr lang="en-US" dirty="0" smtClean="0"/>
              <a:t>projects. </a:t>
            </a:r>
          </a:p>
          <a:p>
            <a:r>
              <a:rPr lang="en-US" dirty="0"/>
              <a:t>Tailored source control programs </a:t>
            </a:r>
            <a:r>
              <a:rPr lang="en-US" dirty="0" smtClean="0"/>
              <a:t>that limit </a:t>
            </a:r>
            <a:r>
              <a:rPr lang="en-US" dirty="0"/>
              <a:t>the discharge from industrial activities to a </a:t>
            </a:r>
            <a:r>
              <a:rPr lang="en-US" dirty="0" smtClean="0"/>
              <a:t>municipal sewer </a:t>
            </a:r>
            <a:r>
              <a:rPr lang="en-US" dirty="0"/>
              <a:t>system or the maintenance of a </a:t>
            </a:r>
            <a:r>
              <a:rPr lang="en-US" dirty="0" smtClean="0"/>
              <a:t>reclaimed water </a:t>
            </a:r>
            <a:r>
              <a:rPr lang="en-US" dirty="0"/>
              <a:t>distribution system are examples of </a:t>
            </a:r>
            <a:r>
              <a:rPr lang="en-US" dirty="0" smtClean="0"/>
              <a:t>preventive barriers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Attenuation </a:t>
            </a:r>
            <a:r>
              <a:rPr lang="en-US" dirty="0"/>
              <a:t>of water quality constituents </a:t>
            </a:r>
            <a:r>
              <a:rPr lang="en-US" dirty="0" smtClean="0"/>
              <a:t>of concern </a:t>
            </a:r>
            <a:r>
              <a:rPr lang="en-US" dirty="0"/>
              <a:t>can occur through conventional </a:t>
            </a:r>
            <a:r>
              <a:rPr lang="en-US" dirty="0" smtClean="0"/>
              <a:t>wastewater treatment</a:t>
            </a:r>
            <a:r>
              <a:rPr lang="en-US" dirty="0"/>
              <a:t>, advanced water treatment, or </a:t>
            </a:r>
            <a:r>
              <a:rPr lang="en-US" dirty="0" smtClean="0"/>
              <a:t>engineered natural </a:t>
            </a:r>
            <a:r>
              <a:rPr lang="en-US" dirty="0"/>
              <a:t>systems.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36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Attenuation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barriers are an important concept </a:t>
            </a:r>
            <a:r>
              <a:rPr lang="en-US" dirty="0" smtClean="0"/>
              <a:t>in </a:t>
            </a:r>
            <a:r>
              <a:rPr lang="en-US" dirty="0"/>
              <a:t>ensuring that performance goals are met. </a:t>
            </a:r>
            <a:endParaRPr lang="en-US" dirty="0" smtClean="0"/>
          </a:p>
          <a:p>
            <a:r>
              <a:rPr lang="en-US" dirty="0" smtClean="0"/>
              <a:t>Multiple barriers </a:t>
            </a:r>
            <a:r>
              <a:rPr lang="en-US" dirty="0"/>
              <a:t>accomplish this objective in two ways: </a:t>
            </a:r>
          </a:p>
          <a:p>
            <a:pPr marL="731520" lvl="1" indent="-457200">
              <a:buAutoNum type="arabicParenBoth"/>
            </a:pPr>
            <a:r>
              <a:rPr lang="en-US" dirty="0" smtClean="0"/>
              <a:t>by expanding </a:t>
            </a:r>
            <a:r>
              <a:rPr lang="en-US" dirty="0"/>
              <a:t>the variety of contaminants the </a:t>
            </a:r>
            <a:r>
              <a:rPr lang="en-US" dirty="0" smtClean="0"/>
              <a:t>process train </a:t>
            </a:r>
            <a:r>
              <a:rPr lang="en-US" dirty="0"/>
              <a:t>can effectively address (i.e., robustness) and </a:t>
            </a:r>
          </a:p>
          <a:p>
            <a:pPr marL="731520" lvl="1" indent="-457200">
              <a:buAutoNum type="arabicParenBoth"/>
            </a:pPr>
            <a:r>
              <a:rPr lang="en-US" dirty="0" smtClean="0"/>
              <a:t>by </a:t>
            </a:r>
            <a:r>
              <a:rPr lang="en-US" dirty="0"/>
              <a:t>improving the degree to which the process can </a:t>
            </a:r>
            <a:r>
              <a:rPr lang="en-US" dirty="0" smtClean="0"/>
              <a:t>be relied </a:t>
            </a:r>
            <a:r>
              <a:rPr lang="en-US" dirty="0"/>
              <a:t>upon to remove any one of them (i.e., reliability</a:t>
            </a:r>
            <a:r>
              <a:rPr lang="en-US" dirty="0" smtClean="0"/>
              <a:t>, or </a:t>
            </a:r>
            <a:r>
              <a:rPr lang="en-US" dirty="0"/>
              <a:t>the extent of consistent performance of a unit </a:t>
            </a:r>
            <a:r>
              <a:rPr lang="en-US" dirty="0" smtClean="0"/>
              <a:t>process to </a:t>
            </a:r>
            <a:r>
              <a:rPr lang="en-US" dirty="0"/>
              <a:t>attenuate a contaminant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Multiple </a:t>
            </a:r>
            <a:r>
              <a:rPr lang="en-US" dirty="0"/>
              <a:t>barriers can also </a:t>
            </a:r>
            <a:r>
              <a:rPr lang="en-US" dirty="0" smtClean="0"/>
              <a:t>provide redundancy </a:t>
            </a:r>
            <a:r>
              <a:rPr lang="en-US" dirty="0"/>
              <a:t>(defined as a series of unit processes that </a:t>
            </a:r>
            <a:r>
              <a:rPr lang="en-US" dirty="0" smtClean="0"/>
              <a:t>is capable </a:t>
            </a:r>
            <a:r>
              <a:rPr lang="en-US" dirty="0"/>
              <a:t>of attenuating the same type of contaminant) </a:t>
            </a:r>
            <a:r>
              <a:rPr lang="en-US" dirty="0" smtClean="0"/>
              <a:t>so that </a:t>
            </a:r>
            <a:r>
              <a:rPr lang="en-US" dirty="0"/>
              <a:t>if one process fails another is still in the </a:t>
            </a:r>
            <a:r>
              <a:rPr lang="en-US" dirty="0" smtClean="0"/>
              <a:t>line. 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40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Attenuation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nature of the associated risk, the </a:t>
            </a:r>
            <a:r>
              <a:rPr lang="en-US" dirty="0" smtClean="0"/>
              <a:t>performance criteria </a:t>
            </a:r>
            <a:r>
              <a:rPr lang="en-US" dirty="0"/>
              <a:t>of multiple barriers are </a:t>
            </a:r>
            <a:r>
              <a:rPr lang="en-US" dirty="0" smtClean="0"/>
              <a:t>generally different </a:t>
            </a:r>
            <a:r>
              <a:rPr lang="en-US" dirty="0"/>
              <a:t>for pathogens, which can cause acute (</a:t>
            </a:r>
            <a:r>
              <a:rPr lang="en-US" dirty="0" smtClean="0"/>
              <a:t>sudden and </a:t>
            </a:r>
            <a:r>
              <a:rPr lang="en-US" dirty="0"/>
              <a:t>severe) health effects, as compared with </a:t>
            </a:r>
            <a:r>
              <a:rPr lang="en-US" dirty="0" smtClean="0"/>
              <a:t>organic chemicals</a:t>
            </a:r>
            <a:r>
              <a:rPr lang="en-US" dirty="0"/>
              <a:t>, which can cause chronic health effects </a:t>
            </a:r>
            <a:r>
              <a:rPr lang="en-US" dirty="0" smtClean="0"/>
              <a:t>after prolonged </a:t>
            </a:r>
            <a:r>
              <a:rPr lang="en-US" dirty="0"/>
              <a:t>or repeated exposures in drinking </a:t>
            </a:r>
            <a:r>
              <a:rPr lang="en-US" dirty="0" smtClean="0"/>
              <a:t>water scenarios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21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Retention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Within a water reuse context, retention time </a:t>
            </a:r>
            <a:r>
              <a:rPr lang="en-US" dirty="0" smtClean="0"/>
              <a:t>may serve </a:t>
            </a:r>
            <a:r>
              <a:rPr lang="en-US" dirty="0"/>
              <a:t>two purposes: (1) to allow additional </a:t>
            </a:r>
            <a:r>
              <a:rPr lang="en-US" dirty="0" smtClean="0"/>
              <a:t>opportunities for </a:t>
            </a:r>
            <a:r>
              <a:rPr lang="en-US" dirty="0"/>
              <a:t>attenuation of contaminants and (2) to </a:t>
            </a:r>
            <a:r>
              <a:rPr lang="en-US" dirty="0" smtClean="0"/>
              <a:t> provide time </a:t>
            </a:r>
            <a:r>
              <a:rPr lang="en-US" dirty="0"/>
              <a:t>to respond to system failures or upsets. </a:t>
            </a:r>
            <a:endParaRPr lang="en-US" dirty="0" smtClean="0"/>
          </a:p>
          <a:p>
            <a:r>
              <a:rPr lang="en-US" dirty="0" smtClean="0"/>
              <a:t>Retention time </a:t>
            </a:r>
            <a:r>
              <a:rPr lang="en-US" dirty="0"/>
              <a:t>can be provided by storing reclaimed water in </a:t>
            </a:r>
            <a:r>
              <a:rPr lang="en-US" dirty="0" smtClean="0"/>
              <a:t>a surface </a:t>
            </a:r>
            <a:r>
              <a:rPr lang="en-US" dirty="0"/>
              <a:t>storage reservoir, storing it in an </a:t>
            </a:r>
            <a:r>
              <a:rPr lang="en-US" dirty="0" smtClean="0"/>
              <a:t>engineered storage </a:t>
            </a:r>
            <a:r>
              <a:rPr lang="en-US" dirty="0"/>
              <a:t>tank, recharging it to an unconfined or </a:t>
            </a:r>
            <a:r>
              <a:rPr lang="en-US" dirty="0" smtClean="0"/>
              <a:t>confined aquifer</a:t>
            </a:r>
            <a:r>
              <a:rPr lang="en-US" dirty="0"/>
              <a:t>, releasing it into a segment of a river, or </a:t>
            </a:r>
            <a:r>
              <a:rPr lang="en-US" dirty="0" smtClean="0"/>
              <a:t>conveying it </a:t>
            </a:r>
            <a:r>
              <a:rPr lang="en-US" dirty="0"/>
              <a:t>through a pipeline system. </a:t>
            </a:r>
            <a:endParaRPr lang="en-US" dirty="0" smtClean="0"/>
          </a:p>
          <a:p>
            <a:r>
              <a:rPr lang="en-US" dirty="0" smtClean="0"/>
              <a:t>Proper documentation should </a:t>
            </a:r>
            <a:r>
              <a:rPr lang="en-US" dirty="0"/>
              <a:t>be provided of how the water provider </a:t>
            </a:r>
            <a:r>
              <a:rPr lang="en-US" dirty="0" smtClean="0"/>
              <a:t>would be </a:t>
            </a:r>
            <a:r>
              <a:rPr lang="en-US" dirty="0"/>
              <a:t>able to respond to specific types of upsets, </a:t>
            </a:r>
            <a:r>
              <a:rPr lang="en-US" dirty="0" smtClean="0"/>
              <a:t>including strategies </a:t>
            </a:r>
            <a:r>
              <a:rPr lang="en-US" dirty="0"/>
              <a:t>for diverting compromised product </a:t>
            </a:r>
            <a:r>
              <a:rPr lang="en-US" dirty="0" smtClean="0"/>
              <a:t>water to </a:t>
            </a:r>
            <a:r>
              <a:rPr lang="en-US" dirty="0"/>
              <a:t>avoid contaminated water reaching consumers </a:t>
            </a:r>
            <a:r>
              <a:rPr lang="en-US" dirty="0" smtClean="0"/>
              <a:t>and to </a:t>
            </a:r>
            <a:r>
              <a:rPr lang="en-US" dirty="0"/>
              <a:t>ensure that the desired retention time is </a:t>
            </a:r>
            <a:r>
              <a:rPr lang="en-US" dirty="0" smtClean="0"/>
              <a:t>actually provided</a:t>
            </a:r>
            <a:r>
              <a:rPr lang="en-US" dirty="0"/>
              <a:t>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1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Blending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Blending of reclaimed water with a water </a:t>
            </a:r>
            <a:r>
              <a:rPr lang="en-US" dirty="0" smtClean="0"/>
              <a:t>source other </a:t>
            </a:r>
            <a:r>
              <a:rPr lang="en-US" dirty="0"/>
              <a:t>than wastewater (e.g., surface water, </a:t>
            </a:r>
            <a:r>
              <a:rPr lang="en-US" dirty="0" err="1"/>
              <a:t>stormwater</a:t>
            </a:r>
            <a:r>
              <a:rPr lang="en-US" dirty="0" smtClean="0"/>
              <a:t>, native </a:t>
            </a:r>
            <a:r>
              <a:rPr lang="en-US" dirty="0"/>
              <a:t>groundwater) may occur prior to </a:t>
            </a:r>
            <a:r>
              <a:rPr lang="en-US" dirty="0" smtClean="0"/>
              <a:t>treatment </a:t>
            </a:r>
            <a:r>
              <a:rPr lang="en-US" dirty="0"/>
              <a:t>of </a:t>
            </a:r>
            <a:r>
              <a:rPr lang="en-US" dirty="0" smtClean="0"/>
              <a:t>reclaimed </a:t>
            </a:r>
            <a:r>
              <a:rPr lang="en-US" dirty="0"/>
              <a:t>water in engineered processes or </a:t>
            </a:r>
            <a:r>
              <a:rPr lang="en-US" dirty="0" smtClean="0"/>
              <a:t>after treatment </a:t>
            </a:r>
            <a:r>
              <a:rPr lang="en-US" dirty="0"/>
              <a:t>prior to a distribution system. </a:t>
            </a:r>
            <a:endParaRPr lang="en-US" dirty="0" smtClean="0"/>
          </a:p>
          <a:p>
            <a:r>
              <a:rPr lang="en-US" dirty="0" smtClean="0"/>
              <a:t>For advanced treatment </a:t>
            </a:r>
            <a:r>
              <a:rPr lang="en-US" dirty="0"/>
              <a:t>processes that demineralize reclaimed </a:t>
            </a:r>
            <a:r>
              <a:rPr lang="en-US" dirty="0" smtClean="0"/>
              <a:t>water and </a:t>
            </a:r>
            <a:r>
              <a:rPr lang="en-US" dirty="0"/>
              <a:t>remove trace chemicals, it may be necessary to </a:t>
            </a:r>
            <a:r>
              <a:rPr lang="en-US" dirty="0" smtClean="0"/>
              <a:t>balance the </a:t>
            </a:r>
            <a:r>
              <a:rPr lang="en-US" dirty="0"/>
              <a:t>water chemistry by blending after </a:t>
            </a:r>
            <a:r>
              <a:rPr lang="en-US" dirty="0" smtClean="0"/>
              <a:t>treatment for </a:t>
            </a:r>
            <a:r>
              <a:rPr lang="en-US" dirty="0"/>
              <a:t>public health concerns (e.g., absence of </a:t>
            </a:r>
            <a:r>
              <a:rPr lang="en-US" dirty="0" smtClean="0"/>
              <a:t>magnesium and </a:t>
            </a:r>
            <a:r>
              <a:rPr lang="en-US" dirty="0"/>
              <a:t>calcium), to enhance taste, to prevent </a:t>
            </a:r>
            <a:r>
              <a:rPr lang="en-US" dirty="0" smtClean="0"/>
              <a:t>downstream corrosion </a:t>
            </a:r>
            <a:r>
              <a:rPr lang="en-US" dirty="0"/>
              <a:t>(e.g., calcium saturation index), and to </a:t>
            </a:r>
            <a:r>
              <a:rPr lang="en-US" dirty="0" smtClean="0"/>
              <a:t>minimize damage </a:t>
            </a:r>
            <a:r>
              <a:rPr lang="en-US" dirty="0"/>
              <a:t>to soils (e.g., sodium adsorption ratio</a:t>
            </a:r>
            <a:r>
              <a:rPr lang="en-US" dirty="0" smtClean="0"/>
              <a:t>) and </a:t>
            </a:r>
            <a:r>
              <a:rPr lang="en-US" dirty="0"/>
              <a:t>crops (e.g., magnesium deficiency) (</a:t>
            </a:r>
            <a:r>
              <a:rPr lang="en-US" dirty="0" err="1" smtClean="0"/>
              <a:t>Tchobanoglous</a:t>
            </a:r>
            <a:r>
              <a:rPr lang="en-US" dirty="0"/>
              <a:t> </a:t>
            </a:r>
            <a:r>
              <a:rPr lang="en-US" dirty="0" smtClean="0"/>
              <a:t>et </a:t>
            </a:r>
            <a:r>
              <a:rPr lang="en-US" dirty="0"/>
              <a:t>al., 2011). </a:t>
            </a:r>
            <a:endParaRPr lang="en-US" dirty="0" smtClean="0"/>
          </a:p>
          <a:p>
            <a:r>
              <a:rPr lang="en-US" dirty="0" smtClean="0"/>
              <a:t>Blending </a:t>
            </a:r>
            <a:r>
              <a:rPr lang="en-US" dirty="0"/>
              <a:t>with traditional </a:t>
            </a:r>
            <a:r>
              <a:rPr lang="en-US" dirty="0" smtClean="0"/>
              <a:t>sources can </a:t>
            </a:r>
            <a:r>
              <a:rPr lang="en-US" dirty="0"/>
              <a:t>also ensure some degree of contaminant </a:t>
            </a:r>
            <a:r>
              <a:rPr lang="en-US" dirty="0" smtClean="0"/>
              <a:t>dilution if </a:t>
            </a:r>
            <a:r>
              <a:rPr lang="en-US" dirty="0"/>
              <a:t>a treatment system failure occurs.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noteworthy that </a:t>
            </a:r>
            <a:r>
              <a:rPr lang="en-US" dirty="0"/>
              <a:t>in many cases the blending water might </a:t>
            </a:r>
            <a:r>
              <a:rPr lang="en-US" dirty="0" smtClean="0"/>
              <a:t>actually represent </a:t>
            </a:r>
            <a:r>
              <a:rPr lang="en-US" dirty="0"/>
              <a:t>a lower quality source. Therefore, a </a:t>
            </a:r>
            <a:r>
              <a:rPr lang="en-US" dirty="0" smtClean="0"/>
              <a:t> careful evaluation </a:t>
            </a:r>
            <a:r>
              <a:rPr lang="en-US" dirty="0"/>
              <a:t>of the water quality prior to and after </a:t>
            </a:r>
            <a:r>
              <a:rPr lang="en-US" dirty="0" smtClean="0"/>
              <a:t>blending is </a:t>
            </a:r>
            <a:r>
              <a:rPr lang="en-US" dirty="0"/>
              <a:t>warranted to avoid any degradation of the </a:t>
            </a:r>
            <a:r>
              <a:rPr lang="en-US" dirty="0" smtClean="0"/>
              <a:t>final product </a:t>
            </a:r>
            <a:r>
              <a:rPr lang="en-US" dirty="0"/>
              <a:t>water.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41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Studies for System </a:t>
            </a:r>
            <a:r>
              <a:rPr lang="en-US" dirty="0" smtClean="0"/>
              <a:t>Design</a:t>
            </a:r>
            <a:br>
              <a:rPr lang="en-US" dirty="0" smtClean="0"/>
            </a:br>
            <a:r>
              <a:rPr lang="en-US" b="0" dirty="0"/>
              <a:t>Case Study 1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122264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Case Study 1 describes a groundwater </a:t>
            </a:r>
            <a:r>
              <a:rPr lang="en-US" dirty="0" smtClean="0"/>
              <a:t>recharge project </a:t>
            </a:r>
            <a:r>
              <a:rPr lang="en-US" dirty="0"/>
              <a:t>favoring direct injection of reclaimed water </a:t>
            </a:r>
            <a:r>
              <a:rPr lang="en-US" dirty="0" smtClean="0"/>
              <a:t>into a </a:t>
            </a:r>
            <a:r>
              <a:rPr lang="en-US" dirty="0"/>
              <a:t>potable aquifer after advanced </a:t>
            </a:r>
            <a:r>
              <a:rPr lang="en-US" dirty="0" smtClean="0"/>
              <a:t>treatment. 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6529"/>
          <a:stretch/>
        </p:blipFill>
        <p:spPr>
          <a:xfrm>
            <a:off x="4864608" y="1600200"/>
            <a:ext cx="4035001" cy="3429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743200"/>
            <a:ext cx="4648200" cy="291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55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Studies for System Design</a:t>
            </a:r>
            <a:br>
              <a:rPr lang="en-US" dirty="0"/>
            </a:br>
            <a:r>
              <a:rPr lang="en-US" b="0" dirty="0"/>
              <a:t>Case Study </a:t>
            </a:r>
            <a:r>
              <a:rPr lang="en-US" b="0" dirty="0" smtClean="0"/>
              <a:t>2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71650" cy="11429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Case Study 2 </a:t>
            </a:r>
            <a:r>
              <a:rPr lang="en-US" dirty="0" smtClean="0"/>
              <a:t>illustrates </a:t>
            </a:r>
            <a:r>
              <a:rPr lang="en-US" dirty="0"/>
              <a:t>a </a:t>
            </a:r>
            <a:r>
              <a:rPr lang="en-US" dirty="0" smtClean="0"/>
              <a:t>groundwater recharge </a:t>
            </a:r>
            <a:r>
              <a:rPr lang="en-US" dirty="0"/>
              <a:t>project employing surface </a:t>
            </a:r>
            <a:r>
              <a:rPr lang="en-US" dirty="0" smtClean="0"/>
              <a:t>spreading followed </a:t>
            </a:r>
            <a:r>
              <a:rPr lang="en-US" dirty="0"/>
              <a:t>by soil aquifer treatment.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564332"/>
            <a:ext cx="4362589" cy="36575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50" y="3087819"/>
            <a:ext cx="4457100" cy="281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91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Studies for System </a:t>
            </a:r>
            <a:r>
              <a:rPr lang="en-US" dirty="0" smtClean="0"/>
              <a:t>Design</a:t>
            </a:r>
            <a:br>
              <a:rPr lang="en-US" dirty="0" smtClean="0"/>
            </a:br>
            <a:r>
              <a:rPr lang="en-US" b="0" dirty="0"/>
              <a:t>Case Study </a:t>
            </a:r>
            <a:r>
              <a:rPr lang="en-US" b="0" dirty="0" smtClean="0"/>
              <a:t>3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122264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Case study 3 represents </a:t>
            </a:r>
            <a:r>
              <a:rPr lang="en-US" dirty="0"/>
              <a:t>a </a:t>
            </a:r>
            <a:r>
              <a:rPr lang="en-US" dirty="0" smtClean="0"/>
              <a:t>groundwater recharge </a:t>
            </a:r>
            <a:r>
              <a:rPr lang="en-US" dirty="0"/>
              <a:t>scenario using a combination of </a:t>
            </a:r>
            <a:r>
              <a:rPr lang="en-US" dirty="0" smtClean="0"/>
              <a:t>engineered natural </a:t>
            </a:r>
            <a:r>
              <a:rPr lang="en-US" dirty="0"/>
              <a:t>treatment systems with advanced </a:t>
            </a:r>
            <a:r>
              <a:rPr lang="en-US" dirty="0" smtClean="0"/>
              <a:t>engineered unit </a:t>
            </a:r>
            <a:r>
              <a:rPr lang="en-US" dirty="0"/>
              <a:t>processes for drinking water augmentation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408" y="1600200"/>
            <a:ext cx="4140632" cy="3429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95" y="3200400"/>
            <a:ext cx="458030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5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Ensuring Water Quality in Water Reclamation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consistent reclaimed water quality can </a:t>
            </a:r>
            <a:r>
              <a:rPr lang="en-US" dirty="0" smtClean="0"/>
              <a:t>be achieved </a:t>
            </a:r>
            <a:r>
              <a:rPr lang="en-US" dirty="0"/>
              <a:t>through appropriate treatment </a:t>
            </a:r>
            <a:r>
              <a:rPr lang="en-US" dirty="0" smtClean="0"/>
              <a:t>strategies (</a:t>
            </a:r>
            <a:r>
              <a:rPr lang="en-US" dirty="0"/>
              <a:t>e.g., high-level disinfection, process redundancy</a:t>
            </a:r>
            <a:r>
              <a:rPr lang="en-US" dirty="0" smtClean="0"/>
              <a:t>), technical </a:t>
            </a:r>
            <a:r>
              <a:rPr lang="en-US" dirty="0"/>
              <a:t>controls (e.g., alarm shutdowns, </a:t>
            </a:r>
            <a:r>
              <a:rPr lang="en-US" dirty="0" smtClean="0"/>
              <a:t>frequent inspection </a:t>
            </a:r>
            <a:r>
              <a:rPr lang="en-US" dirty="0"/>
              <a:t>procedures), online monitoring </a:t>
            </a:r>
            <a:r>
              <a:rPr lang="en-US" dirty="0" smtClean="0"/>
              <a:t>devices (</a:t>
            </a:r>
            <a:r>
              <a:rPr lang="en-US" dirty="0"/>
              <a:t>e.g., effluent turbidity, residual chlorine concentration</a:t>
            </a:r>
            <a:r>
              <a:rPr lang="en-US" dirty="0" smtClean="0"/>
              <a:t>), and/or </a:t>
            </a:r>
            <a:r>
              <a:rPr lang="en-US" dirty="0"/>
              <a:t>operational controls to react to upsets </a:t>
            </a:r>
            <a:r>
              <a:rPr lang="en-US" dirty="0" smtClean="0"/>
              <a:t>and variability.</a:t>
            </a:r>
          </a:p>
          <a:p>
            <a:r>
              <a:rPr lang="en-US" dirty="0"/>
              <a:t>This </a:t>
            </a:r>
            <a:r>
              <a:rPr lang="en-US" dirty="0" smtClean="0"/>
              <a:t>section discusses </a:t>
            </a:r>
            <a:r>
              <a:rPr lang="en-US" dirty="0"/>
              <a:t>the state of the </a:t>
            </a:r>
            <a:r>
              <a:rPr lang="en-US" dirty="0" smtClean="0"/>
              <a:t>science of </a:t>
            </a:r>
            <a:r>
              <a:rPr lang="en-US" dirty="0"/>
              <a:t>water reuse design and operational principles </a:t>
            </a:r>
            <a:r>
              <a:rPr lang="en-US" dirty="0" smtClean="0"/>
              <a:t>to ensure </a:t>
            </a:r>
            <a:r>
              <a:rPr lang="en-US" dirty="0"/>
              <a:t>water quality.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82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STEPS TO ENSURE </a:t>
            </a:r>
            <a:r>
              <a:rPr lang="en-US" b="0" dirty="0" smtClean="0"/>
              <a:t>WATER QUALITY </a:t>
            </a:r>
            <a:r>
              <a:rPr lang="en-US" b="0" dirty="0"/>
              <a:t>IN WATER REUSE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steps address potential </a:t>
            </a:r>
            <a:r>
              <a:rPr lang="en-US" dirty="0" smtClean="0"/>
              <a:t>public health </a:t>
            </a:r>
            <a:r>
              <a:rPr lang="en-US" dirty="0"/>
              <a:t>impacts from microbial pathogens and </a:t>
            </a:r>
            <a:r>
              <a:rPr lang="en-US" dirty="0" smtClean="0"/>
              <a:t>chemical contaminants </a:t>
            </a:r>
            <a:r>
              <a:rPr lang="en-US" dirty="0"/>
              <a:t>found or likely to be found in </a:t>
            </a:r>
            <a:r>
              <a:rPr lang="en-US" dirty="0" smtClean="0"/>
              <a:t>reclaimed water </a:t>
            </a:r>
            <a:r>
              <a:rPr lang="en-US" dirty="0"/>
              <a:t>and include considerations of reliability and </a:t>
            </a:r>
            <a:r>
              <a:rPr lang="en-US" dirty="0" smtClean="0"/>
              <a:t>quality assurance</a:t>
            </a:r>
            <a:r>
              <a:rPr lang="en-US" dirty="0"/>
              <a:t>, and therefore merit careful </a:t>
            </a:r>
            <a:r>
              <a:rPr lang="en-US" dirty="0" smtClean="0"/>
              <a:t>consideration from </a:t>
            </a:r>
            <a:r>
              <a:rPr lang="en-US" dirty="0"/>
              <a:t>designers and managers of reuse projects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extent </a:t>
            </a:r>
            <a:r>
              <a:rPr lang="en-US" dirty="0"/>
              <a:t>of each activity will depend on the type of </a:t>
            </a:r>
            <a:r>
              <a:rPr lang="en-US" dirty="0" smtClean="0"/>
              <a:t>reuse (</a:t>
            </a:r>
            <a:r>
              <a:rPr lang="en-US" dirty="0" err="1"/>
              <a:t>nonpotable</a:t>
            </a:r>
            <a:r>
              <a:rPr lang="en-US" dirty="0"/>
              <a:t> vs. potable) and degree of </a:t>
            </a:r>
            <a:r>
              <a:rPr lang="en-US" dirty="0" smtClean="0"/>
              <a:t>exposure.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38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STEPS TO ENSURE </a:t>
            </a:r>
            <a:r>
              <a:rPr lang="en-US" b="0" dirty="0" smtClean="0"/>
              <a:t>WATER QUALITY </a:t>
            </a:r>
            <a:r>
              <a:rPr lang="en-US" b="0" dirty="0"/>
              <a:t>IN WATER REUSE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Implement </a:t>
            </a:r>
            <a:r>
              <a:rPr lang="en-US" dirty="0"/>
              <a:t>and maintain an effective </a:t>
            </a:r>
            <a:r>
              <a:rPr lang="en-US" dirty="0" smtClean="0"/>
              <a:t>source control program.</a:t>
            </a:r>
          </a:p>
          <a:p>
            <a:pPr marL="457200" indent="-457200">
              <a:buAutoNum type="arabicPeriod"/>
            </a:pPr>
            <a:r>
              <a:rPr lang="en-US" dirty="0" smtClean="0"/>
              <a:t>Utilize </a:t>
            </a:r>
            <a:r>
              <a:rPr lang="en-US" dirty="0"/>
              <a:t>the most appropriate technology </a:t>
            </a:r>
            <a:r>
              <a:rPr lang="en-US" dirty="0" smtClean="0"/>
              <a:t>in wastewater </a:t>
            </a:r>
            <a:r>
              <a:rPr lang="en-US" dirty="0"/>
              <a:t>treatment that is tailored to </a:t>
            </a:r>
            <a:r>
              <a:rPr lang="en-US" dirty="0" smtClean="0"/>
              <a:t>site-specific conditions. </a:t>
            </a:r>
          </a:p>
          <a:p>
            <a:pPr marL="457200" indent="-457200">
              <a:buAutoNum type="arabicPeriod"/>
            </a:pPr>
            <a:r>
              <a:rPr lang="en-US" dirty="0" smtClean="0"/>
              <a:t>Utilize </a:t>
            </a:r>
            <a:r>
              <a:rPr lang="en-US" dirty="0"/>
              <a:t>multiple, independent barriers, </a:t>
            </a:r>
            <a:r>
              <a:rPr lang="en-US" dirty="0" smtClean="0"/>
              <a:t>especially for </a:t>
            </a:r>
            <a:r>
              <a:rPr lang="en-US" dirty="0"/>
              <a:t>the removal of microbiological and </a:t>
            </a:r>
            <a:r>
              <a:rPr lang="en-US" dirty="0" smtClean="0"/>
              <a:t>organic chemical contaminants.</a:t>
            </a:r>
          </a:p>
          <a:p>
            <a:pPr marL="457200" indent="-457200">
              <a:buAutoNum type="arabicPeriod"/>
            </a:pPr>
            <a:r>
              <a:rPr lang="en-US" dirty="0" smtClean="0"/>
              <a:t>Employ </a:t>
            </a:r>
            <a:r>
              <a:rPr lang="en-US" dirty="0"/>
              <a:t>quantitative reliability assessments </a:t>
            </a:r>
            <a:r>
              <a:rPr lang="en-US" dirty="0" smtClean="0"/>
              <a:t>to monitor </a:t>
            </a:r>
            <a:r>
              <a:rPr lang="en-US" dirty="0"/>
              <a:t>and assess performance including major </a:t>
            </a:r>
            <a:r>
              <a:rPr lang="en-US" dirty="0" smtClean="0"/>
              <a:t>and minor </a:t>
            </a:r>
            <a:r>
              <a:rPr lang="en-US" dirty="0"/>
              <a:t>process failures (i.e., both process control </a:t>
            </a:r>
            <a:r>
              <a:rPr lang="en-US" dirty="0" smtClean="0"/>
              <a:t>and final </a:t>
            </a:r>
            <a:r>
              <a:rPr lang="en-US" dirty="0"/>
              <a:t>water quality monitoring and assessment as </a:t>
            </a:r>
            <a:r>
              <a:rPr lang="en-US" dirty="0" smtClean="0"/>
              <a:t>well as </a:t>
            </a:r>
            <a:r>
              <a:rPr lang="en-US" dirty="0"/>
              <a:t>assessment of mechanical reliability</a:t>
            </a:r>
            <a:r>
              <a:rPr lang="en-US" dirty="0" smtClean="0"/>
              <a:t>). </a:t>
            </a:r>
          </a:p>
          <a:p>
            <a:pPr marL="457200" indent="-457200">
              <a:buAutoNum type="arabicPeriod"/>
            </a:pPr>
            <a:r>
              <a:rPr lang="en-US" dirty="0" smtClean="0"/>
              <a:t>Establish </a:t>
            </a:r>
            <a:r>
              <a:rPr lang="en-US" dirty="0"/>
              <a:t>a trace organic chemical </a:t>
            </a:r>
            <a:r>
              <a:rPr lang="en-US" dirty="0" smtClean="0"/>
              <a:t>monitoring program </a:t>
            </a:r>
            <a:r>
              <a:rPr lang="en-US" dirty="0"/>
              <a:t>that goes beyond currently </a:t>
            </a:r>
            <a:r>
              <a:rPr lang="en-US" dirty="0" smtClean="0"/>
              <a:t>regulated contaminants.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93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STEPS TO ENSURE </a:t>
            </a:r>
            <a:r>
              <a:rPr lang="en-US" b="0" dirty="0" smtClean="0"/>
              <a:t>WATER QUALITY </a:t>
            </a:r>
            <a:r>
              <a:rPr lang="en-US" b="0" dirty="0"/>
              <a:t>IN WATER REUSE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Document </a:t>
            </a:r>
            <a:r>
              <a:rPr lang="en-US" dirty="0"/>
              <a:t>a strategy to provide retention </a:t>
            </a:r>
            <a:r>
              <a:rPr lang="en-US" dirty="0" smtClean="0"/>
              <a:t>time necessary </a:t>
            </a:r>
            <a:r>
              <a:rPr lang="en-US" dirty="0"/>
              <a:t>to allow time to respond to system failures </a:t>
            </a:r>
            <a:r>
              <a:rPr lang="en-US" dirty="0" smtClean="0"/>
              <a:t> or upsets </a:t>
            </a:r>
            <a:r>
              <a:rPr lang="en-US" dirty="0"/>
              <a:t>(e.g., this could be based, in part, on </a:t>
            </a:r>
            <a:r>
              <a:rPr lang="en-US" dirty="0" smtClean="0"/>
              <a:t>turnaround time </a:t>
            </a:r>
            <a:r>
              <a:rPr lang="en-US" dirty="0"/>
              <a:t>to receive water quality monitoring results</a:t>
            </a:r>
            <a:r>
              <a:rPr lang="en-US" dirty="0" smtClean="0"/>
              <a:t>). </a:t>
            </a:r>
          </a:p>
          <a:p>
            <a:pPr marL="457200" indent="-457200">
              <a:buAutoNum type="arabicPeriod" startAt="6"/>
            </a:pPr>
            <a:r>
              <a:rPr lang="en-US" dirty="0" smtClean="0"/>
              <a:t>Provide </a:t>
            </a:r>
            <a:r>
              <a:rPr lang="en-US" dirty="0"/>
              <a:t>for alternative means for diverting </a:t>
            </a:r>
            <a:r>
              <a:rPr lang="en-US" dirty="0" smtClean="0"/>
              <a:t>the product </a:t>
            </a:r>
            <a:r>
              <a:rPr lang="en-US" dirty="0"/>
              <a:t>water that does not meet required standards</a:t>
            </a:r>
            <a:r>
              <a:rPr lang="en-US" dirty="0" smtClean="0"/>
              <a:t>.  </a:t>
            </a:r>
          </a:p>
          <a:p>
            <a:pPr marL="457200" indent="-457200">
              <a:buAutoNum type="arabicPeriod" startAt="6"/>
            </a:pPr>
            <a:r>
              <a:rPr lang="en-US" dirty="0" smtClean="0"/>
              <a:t>Avoid </a:t>
            </a:r>
            <a:r>
              <a:rPr lang="en-US" dirty="0"/>
              <a:t>“short-circuiting” in </a:t>
            </a:r>
            <a:r>
              <a:rPr lang="en-US" dirty="0" smtClean="0"/>
              <a:t>environmental buffers </a:t>
            </a:r>
            <a:r>
              <a:rPr lang="en-US" dirty="0"/>
              <a:t>to ensure maintenance of appropriate </a:t>
            </a:r>
            <a:r>
              <a:rPr lang="en-US" dirty="0" smtClean="0"/>
              <a:t> retention times </a:t>
            </a:r>
            <a:r>
              <a:rPr lang="en-US" dirty="0"/>
              <a:t>within the buffers (i.e., groundwater, wetlands</a:t>
            </a:r>
            <a:r>
              <a:rPr lang="en-US" dirty="0" smtClean="0"/>
              <a:t>, reservoir). </a:t>
            </a:r>
          </a:p>
          <a:p>
            <a:pPr marL="457200" indent="-457200">
              <a:buAutoNum type="arabicPeriod" startAt="6"/>
            </a:pPr>
            <a:r>
              <a:rPr lang="en-US" dirty="0" smtClean="0"/>
              <a:t>Train </a:t>
            </a:r>
            <a:r>
              <a:rPr lang="en-US" dirty="0"/>
              <a:t>and certify operators of advanced </a:t>
            </a:r>
            <a:r>
              <a:rPr lang="en-US" dirty="0" smtClean="0"/>
              <a:t>water reclamation </a:t>
            </a:r>
            <a:r>
              <a:rPr lang="en-US" dirty="0"/>
              <a:t>facilities regarding the principles of </a:t>
            </a:r>
            <a:r>
              <a:rPr lang="en-US" dirty="0" smtClean="0"/>
              <a:t>operation of  advanced </a:t>
            </a:r>
            <a:r>
              <a:rPr lang="en-US" dirty="0"/>
              <a:t>treatment processes, and </a:t>
            </a:r>
            <a:r>
              <a:rPr lang="en-US" dirty="0" smtClean="0"/>
              <a:t>educate them </a:t>
            </a:r>
            <a:r>
              <a:rPr lang="en-US" dirty="0"/>
              <a:t>on the pathogenic organisms and chemical </a:t>
            </a:r>
            <a:r>
              <a:rPr lang="en-US" dirty="0" smtClean="0"/>
              <a:t>contaminants likely </a:t>
            </a:r>
            <a:r>
              <a:rPr lang="en-US" dirty="0"/>
              <a:t>to be found in wastewaters and </a:t>
            </a:r>
            <a:r>
              <a:rPr lang="en-US" dirty="0" smtClean="0"/>
              <a:t>the relative </a:t>
            </a:r>
            <a:r>
              <a:rPr lang="en-US" dirty="0"/>
              <a:t>effectiveness of the various treatment </a:t>
            </a:r>
            <a:r>
              <a:rPr lang="en-US" dirty="0" smtClean="0"/>
              <a:t>processes in </a:t>
            </a:r>
            <a:r>
              <a:rPr lang="en-US" dirty="0"/>
              <a:t>reducing microbial and chemical contaminants </a:t>
            </a:r>
            <a:r>
              <a:rPr lang="en-US" dirty="0" smtClean="0"/>
              <a:t>concentrations.</a:t>
            </a:r>
          </a:p>
          <a:p>
            <a:pPr marL="457200" indent="-457200">
              <a:buAutoNum type="arabicPeriod" startAt="6"/>
            </a:pPr>
            <a:r>
              <a:rPr lang="en-US" dirty="0" smtClean="0"/>
              <a:t>Institute </a:t>
            </a:r>
            <a:r>
              <a:rPr lang="en-US" dirty="0"/>
              <a:t>formal channels of </a:t>
            </a:r>
            <a:r>
              <a:rPr lang="en-US" dirty="0" smtClean="0"/>
              <a:t>coordination between </a:t>
            </a:r>
            <a:r>
              <a:rPr lang="en-US" dirty="0"/>
              <a:t>water reclamation agencies, regulatory agencies</a:t>
            </a:r>
            <a:r>
              <a:rPr lang="en-US" dirty="0" smtClean="0"/>
              <a:t>, and </a:t>
            </a:r>
            <a:r>
              <a:rPr lang="en-US" dirty="0"/>
              <a:t>agencies responsible for public water systems.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7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DESIGN PRINCIPLES TO ENSURE</a:t>
            </a:r>
            <a:br>
              <a:rPr lang="en-US" b="0" dirty="0"/>
            </a:br>
            <a:r>
              <a:rPr lang="en-US" b="0" dirty="0"/>
              <a:t>QUALITY AND RELIABILITY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The primary goal of any reuse project is that </a:t>
            </a:r>
            <a:r>
              <a:rPr lang="en-US" dirty="0" smtClean="0"/>
              <a:t>public health </a:t>
            </a:r>
            <a:r>
              <a:rPr lang="en-US" dirty="0"/>
              <a:t>is protected continually and the finished </a:t>
            </a:r>
            <a:r>
              <a:rPr lang="en-US" dirty="0" smtClean="0"/>
              <a:t>water quality </a:t>
            </a:r>
            <a:r>
              <a:rPr lang="en-US" dirty="0"/>
              <a:t>is acceptable to consumers. Four elements</a:t>
            </a:r>
            <a:r>
              <a:rPr lang="en-US" dirty="0" smtClean="0"/>
              <a:t>— monitoring</a:t>
            </a:r>
            <a:r>
              <a:rPr lang="en-US" dirty="0"/>
              <a:t>, attenuation, retention, and </a:t>
            </a:r>
            <a:r>
              <a:rPr lang="en-US" dirty="0" smtClean="0"/>
              <a:t>blending—are typically </a:t>
            </a:r>
            <a:r>
              <a:rPr lang="en-US" dirty="0"/>
              <a:t>embedded into the design of both </a:t>
            </a:r>
            <a:r>
              <a:rPr lang="en-US" dirty="0" err="1" smtClean="0"/>
              <a:t>nonpotable</a:t>
            </a:r>
            <a:r>
              <a:rPr lang="en-US" dirty="0" smtClean="0"/>
              <a:t> and </a:t>
            </a:r>
            <a:r>
              <a:rPr lang="en-US" dirty="0"/>
              <a:t>potable reuse schemes to ensure a reclaimed </a:t>
            </a:r>
            <a:r>
              <a:rPr lang="en-US" dirty="0" smtClean="0"/>
              <a:t>water quality </a:t>
            </a:r>
            <a:r>
              <a:rPr lang="en-US" dirty="0"/>
              <a:t>that is suitable for the desired use at all </a:t>
            </a:r>
            <a:r>
              <a:rPr lang="en-US" dirty="0" smtClean="0"/>
              <a:t>times.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676400"/>
            <a:ext cx="4267200" cy="286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3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DESIGN PRINCIPLES TO ENSURE</a:t>
            </a:r>
            <a:br>
              <a:rPr lang="en-US" b="0" dirty="0"/>
            </a:br>
            <a:r>
              <a:rPr lang="en-US" b="0" dirty="0"/>
              <a:t>QUALITY AND RELIABILITY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extent</a:t>
            </a:r>
            <a:r>
              <a:rPr lang="en-US" dirty="0"/>
              <a:t> of monitoring, </a:t>
            </a:r>
            <a:r>
              <a:rPr lang="en-US" dirty="0" smtClean="0"/>
              <a:t>contaminant </a:t>
            </a:r>
            <a:r>
              <a:rPr lang="en-US" dirty="0"/>
              <a:t>attenuation, retention, and blending required </a:t>
            </a:r>
            <a:r>
              <a:rPr lang="en-US" dirty="0" smtClean="0"/>
              <a:t>for a </a:t>
            </a:r>
            <a:r>
              <a:rPr lang="en-US" dirty="0"/>
              <a:t>particular water reuse application (e.g., industrial</a:t>
            </a:r>
            <a:r>
              <a:rPr lang="en-US" dirty="0" smtClean="0"/>
              <a:t>, agricultural</a:t>
            </a:r>
            <a:r>
              <a:rPr lang="en-US" dirty="0"/>
              <a:t>, potable) </a:t>
            </a:r>
            <a:r>
              <a:rPr lang="en-US" b="1" dirty="0"/>
              <a:t>will depend on </a:t>
            </a:r>
            <a:r>
              <a:rPr lang="en-US" b="1" dirty="0" smtClean="0"/>
              <a:t>project-specific water </a:t>
            </a:r>
            <a:r>
              <a:rPr lang="en-US" b="1" dirty="0"/>
              <a:t>quality objectives and the potential impacts </a:t>
            </a:r>
            <a:r>
              <a:rPr lang="en-US" b="1" dirty="0" smtClean="0"/>
              <a:t>from system </a:t>
            </a:r>
            <a:r>
              <a:rPr lang="en-US" b="1" dirty="0"/>
              <a:t>failure</a:t>
            </a:r>
            <a:r>
              <a:rPr lang="en-US" dirty="0"/>
              <a:t>. The following discussions focus </a:t>
            </a:r>
            <a:r>
              <a:rPr lang="en-US" dirty="0" smtClean="0"/>
              <a:t>primarily on </a:t>
            </a:r>
            <a:r>
              <a:rPr lang="en-US" dirty="0"/>
              <a:t>potable reuse applications, for which </a:t>
            </a:r>
            <a:r>
              <a:rPr lang="en-US" dirty="0" smtClean="0"/>
              <a:t>rigorous quality </a:t>
            </a:r>
            <a:r>
              <a:rPr lang="en-US" dirty="0"/>
              <a:t>assurance is essential, although the design </a:t>
            </a:r>
            <a:r>
              <a:rPr lang="en-US" dirty="0" smtClean="0"/>
              <a:t>concepts can </a:t>
            </a:r>
            <a:r>
              <a:rPr lang="en-US" dirty="0"/>
              <a:t>be adapted to </a:t>
            </a:r>
            <a:r>
              <a:rPr lang="en-US" dirty="0" err="1"/>
              <a:t>nonpotable</a:t>
            </a:r>
            <a:r>
              <a:rPr lang="en-US" dirty="0"/>
              <a:t> applications as well.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77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Quality Monitoring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with conventional drinking water supplies</a:t>
            </a:r>
            <a:r>
              <a:rPr lang="en-US" dirty="0" smtClean="0"/>
              <a:t>, water </a:t>
            </a:r>
            <a:r>
              <a:rPr lang="en-US" dirty="0"/>
              <a:t>quality monitoring for potable water reuse </a:t>
            </a:r>
            <a:r>
              <a:rPr lang="en-US" dirty="0" smtClean="0"/>
              <a:t>is composed </a:t>
            </a:r>
            <a:r>
              <a:rPr lang="en-US" dirty="0"/>
              <a:t>of a combination of online </a:t>
            </a:r>
            <a:r>
              <a:rPr lang="en-US" dirty="0" smtClean="0"/>
              <a:t>monitoring devices </a:t>
            </a:r>
            <a:r>
              <a:rPr lang="en-US" dirty="0"/>
              <a:t>(e.g., filter effluent turbidity, chlorine residual</a:t>
            </a:r>
            <a:r>
              <a:rPr lang="en-US" dirty="0" smtClean="0"/>
              <a:t>, pH</a:t>
            </a:r>
            <a:r>
              <a:rPr lang="en-US" dirty="0"/>
              <a:t>) and discrete measurements using grab or </a:t>
            </a:r>
            <a:r>
              <a:rPr lang="en-US" dirty="0" smtClean="0"/>
              <a:t>compos</a:t>
            </a:r>
            <a:r>
              <a:rPr lang="it-IT" dirty="0" smtClean="0"/>
              <a:t>ite </a:t>
            </a:r>
            <a:r>
              <a:rPr lang="it-IT" dirty="0"/>
              <a:t>samples (e.g., ammonia, nitrate, dissolved </a:t>
            </a:r>
            <a:r>
              <a:rPr lang="it-IT" dirty="0" smtClean="0"/>
              <a:t>organic </a:t>
            </a:r>
            <a:r>
              <a:rPr lang="en-US" dirty="0" smtClean="0"/>
              <a:t>carbon </a:t>
            </a:r>
            <a:r>
              <a:rPr lang="en-US" dirty="0"/>
              <a:t>[DOC], </a:t>
            </a:r>
            <a:r>
              <a:rPr lang="en-US" i="1" dirty="0" err="1"/>
              <a:t>Eschericia</a:t>
            </a:r>
            <a:r>
              <a:rPr lang="en-US" i="1" dirty="0"/>
              <a:t> coli</a:t>
            </a:r>
            <a:r>
              <a:rPr lang="en-US" dirty="0"/>
              <a:t>) to ensure the </a:t>
            </a:r>
            <a:r>
              <a:rPr lang="en-US" dirty="0" smtClean="0"/>
              <a:t>quality of </a:t>
            </a:r>
            <a:r>
              <a:rPr lang="en-US" dirty="0"/>
              <a:t>the finished product water.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practices </a:t>
            </a:r>
            <a:r>
              <a:rPr lang="en-US" dirty="0" smtClean="0"/>
              <a:t>usually follow </a:t>
            </a:r>
            <a:r>
              <a:rPr lang="en-US" dirty="0"/>
              <a:t>standards and protocols similar to those </a:t>
            </a:r>
            <a:r>
              <a:rPr lang="en-US" dirty="0" smtClean="0"/>
              <a:t>applied in </a:t>
            </a:r>
            <a:r>
              <a:rPr lang="en-US" dirty="0"/>
              <a:t>drinking water treatment. Although these </a:t>
            </a:r>
            <a:r>
              <a:rPr lang="en-US" dirty="0" smtClean="0"/>
              <a:t>monitoring controls </a:t>
            </a:r>
            <a:r>
              <a:rPr lang="en-US" dirty="0"/>
              <a:t>can fail, the acknowledged </a:t>
            </a:r>
            <a:r>
              <a:rPr lang="en-US" dirty="0" smtClean="0"/>
              <a:t>imperfection of </a:t>
            </a:r>
            <a:r>
              <a:rPr lang="en-US" dirty="0"/>
              <a:t>the monitoring technology is comparable to </a:t>
            </a:r>
            <a:r>
              <a:rPr lang="en-US" dirty="0" smtClean="0"/>
              <a:t>that of </a:t>
            </a:r>
            <a:r>
              <a:rPr lang="en-US" dirty="0"/>
              <a:t>drinking water treatment facilities.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Quality Monitoring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some </a:t>
            </a:r>
            <a:r>
              <a:rPr lang="en-US" dirty="0" smtClean="0"/>
              <a:t>cases potable </a:t>
            </a:r>
            <a:r>
              <a:rPr lang="en-US" dirty="0"/>
              <a:t>reuse systems are required to include </a:t>
            </a:r>
            <a:r>
              <a:rPr lang="en-US" dirty="0" smtClean="0"/>
              <a:t>water retention </a:t>
            </a:r>
            <a:r>
              <a:rPr lang="en-US" dirty="0"/>
              <a:t>after discharge from the treatment plant (e.g</a:t>
            </a:r>
            <a:r>
              <a:rPr lang="en-US" dirty="0" smtClean="0"/>
              <a:t>., in </a:t>
            </a:r>
            <a:r>
              <a:rPr lang="en-US" dirty="0"/>
              <a:t>surface or subsurface storage of the product water</a:t>
            </a:r>
            <a:r>
              <a:rPr lang="en-US" dirty="0" smtClean="0"/>
              <a:t>). </a:t>
            </a:r>
            <a:endParaRPr lang="en-US" dirty="0"/>
          </a:p>
          <a:p>
            <a:r>
              <a:rPr lang="en-US" dirty="0"/>
              <a:t>In theory, this retention allows time for additional </a:t>
            </a:r>
            <a:r>
              <a:rPr lang="en-US" dirty="0" smtClean="0"/>
              <a:t>contaminant attenuation </a:t>
            </a:r>
            <a:r>
              <a:rPr lang="en-US" dirty="0"/>
              <a:t>and for water to be diverted </a:t>
            </a:r>
            <a:r>
              <a:rPr lang="en-US" dirty="0" smtClean="0"/>
              <a:t>from the </a:t>
            </a:r>
            <a:r>
              <a:rPr lang="en-US" dirty="0"/>
              <a:t>distribution system if water quality problems </a:t>
            </a:r>
            <a:r>
              <a:rPr lang="en-US" dirty="0" smtClean="0"/>
              <a:t>are detected</a:t>
            </a:r>
            <a:r>
              <a:rPr lang="en-US" dirty="0"/>
              <a:t>. </a:t>
            </a:r>
          </a:p>
          <a:p>
            <a:r>
              <a:rPr lang="en-US" dirty="0" smtClean="0"/>
              <a:t>However</a:t>
            </a:r>
            <a:r>
              <a:rPr lang="en-US" dirty="0"/>
              <a:t>, significant water retention is </a:t>
            </a:r>
            <a:r>
              <a:rPr lang="en-US" dirty="0" smtClean="0"/>
              <a:t>often not </a:t>
            </a:r>
            <a:r>
              <a:rPr lang="en-US" dirty="0"/>
              <a:t>cost-effective for potable reuse projects. </a:t>
            </a:r>
            <a:endParaRPr lang="en-US" dirty="0" smtClean="0"/>
          </a:p>
          <a:p>
            <a:r>
              <a:rPr lang="en-US" dirty="0" smtClean="0"/>
              <a:t>Additionally, past </a:t>
            </a:r>
            <a:r>
              <a:rPr lang="en-US" dirty="0"/>
              <a:t>experience with water reuse has </a:t>
            </a:r>
            <a:r>
              <a:rPr lang="en-US" dirty="0" smtClean="0"/>
              <a:t>demonstrated that </a:t>
            </a:r>
            <a:r>
              <a:rPr lang="en-US" dirty="0"/>
              <a:t>unanticipated contaminants can be detected </a:t>
            </a:r>
            <a:r>
              <a:rPr lang="en-US" dirty="0" smtClean="0"/>
              <a:t>in final </a:t>
            </a:r>
            <a:r>
              <a:rPr lang="en-US" dirty="0"/>
              <a:t>product water, even when state-of-the-art </a:t>
            </a:r>
            <a:r>
              <a:rPr lang="en-US" dirty="0" smtClean="0"/>
              <a:t>treatment and </a:t>
            </a:r>
            <a:r>
              <a:rPr lang="en-US" dirty="0"/>
              <a:t>monitoring programs are employed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1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Quality Monitoring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idealized monitoring program would </a:t>
            </a:r>
            <a:r>
              <a:rPr lang="en-US" dirty="0" smtClean="0"/>
              <a:t>measure critical </a:t>
            </a:r>
            <a:r>
              <a:rPr lang="en-US" dirty="0"/>
              <a:t>microbial and chemical contaminants in </a:t>
            </a:r>
            <a:r>
              <a:rPr lang="en-US" dirty="0" smtClean="0"/>
              <a:t>real time </a:t>
            </a:r>
            <a:r>
              <a:rPr lang="en-US" dirty="0"/>
              <a:t>in the finished product water before it leaves </a:t>
            </a:r>
            <a:r>
              <a:rPr lang="en-US" dirty="0" smtClean="0"/>
              <a:t>the reclamation </a:t>
            </a:r>
            <a:r>
              <a:rPr lang="en-US" dirty="0"/>
              <a:t>plant.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availability of </a:t>
            </a:r>
            <a:r>
              <a:rPr lang="en-US" dirty="0" smtClean="0"/>
              <a:t>instantaneous monitoring </a:t>
            </a:r>
            <a:r>
              <a:rPr lang="en-US" dirty="0"/>
              <a:t>techniques could allow significant </a:t>
            </a:r>
            <a:r>
              <a:rPr lang="en-US" dirty="0" smtClean="0"/>
              <a:t>reduction of </a:t>
            </a:r>
            <a:r>
              <a:rPr lang="en-US" dirty="0"/>
              <a:t>required reclaimed water retention times. </a:t>
            </a:r>
            <a:endParaRPr lang="en-US" dirty="0" smtClean="0"/>
          </a:p>
          <a:p>
            <a:r>
              <a:rPr lang="en-US" dirty="0" smtClean="0"/>
              <a:t>Water quality </a:t>
            </a:r>
            <a:r>
              <a:rPr lang="en-US" dirty="0"/>
              <a:t>goals would need to be well defined, and </a:t>
            </a:r>
            <a:r>
              <a:rPr lang="en-US" dirty="0" smtClean="0"/>
              <a:t>measuring techniques </a:t>
            </a:r>
            <a:r>
              <a:rPr lang="en-US" dirty="0"/>
              <a:t>would need to be selected with </a:t>
            </a:r>
            <a:r>
              <a:rPr lang="en-US" dirty="0" smtClean="0"/>
              <a:t>sensitivity suitable </a:t>
            </a:r>
            <a:r>
              <a:rPr lang="en-US" dirty="0"/>
              <a:t>for confirming that water treatment </a:t>
            </a:r>
            <a:r>
              <a:rPr lang="en-US" dirty="0" smtClean="0"/>
              <a:t>goals have </a:t>
            </a:r>
            <a:r>
              <a:rPr lang="en-US" dirty="0"/>
              <a:t>been achieved.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6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Quality Monitoring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Also, </a:t>
            </a:r>
            <a:r>
              <a:rPr lang="en-US" dirty="0" smtClean="0"/>
              <a:t>to be </a:t>
            </a:r>
            <a:r>
              <a:rPr lang="en-US" dirty="0"/>
              <a:t>truly protective of public health, such </a:t>
            </a:r>
            <a:r>
              <a:rPr lang="en-US" dirty="0" smtClean="0"/>
              <a:t>monitoring programs </a:t>
            </a:r>
            <a:r>
              <a:rPr lang="en-US" dirty="0"/>
              <a:t>would need to be comprehensive enough </a:t>
            </a:r>
            <a:r>
              <a:rPr lang="en-US" dirty="0" smtClean="0"/>
              <a:t>to include </a:t>
            </a:r>
            <a:r>
              <a:rPr lang="en-US" dirty="0"/>
              <a:t>all potential contaminants that pose </a:t>
            </a:r>
            <a:r>
              <a:rPr lang="en-US" dirty="0" smtClean="0"/>
              <a:t>significant risks </a:t>
            </a:r>
            <a:r>
              <a:rPr lang="en-US" dirty="0"/>
              <a:t>in the anticipated reuse applications. </a:t>
            </a:r>
            <a:r>
              <a:rPr lang="en-US" dirty="0" smtClean="0"/>
              <a:t>‘</a:t>
            </a:r>
          </a:p>
          <a:p>
            <a:r>
              <a:rPr lang="en-US" dirty="0" smtClean="0"/>
              <a:t>Real-time monitoring </a:t>
            </a:r>
            <a:r>
              <a:rPr lang="en-US" dirty="0"/>
              <a:t>techniques that are both sufficiently </a:t>
            </a:r>
            <a:r>
              <a:rPr lang="en-US" dirty="0" smtClean="0"/>
              <a:t>comprehensive and </a:t>
            </a:r>
            <a:r>
              <a:rPr lang="en-US" dirty="0"/>
              <a:t>sensitive are unlikely to be available </a:t>
            </a:r>
            <a:r>
              <a:rPr lang="en-US" dirty="0" smtClean="0"/>
              <a:t>in the </a:t>
            </a:r>
            <a:r>
              <a:rPr lang="en-US" dirty="0"/>
              <a:t>next decade. Thus, in the meantime, </a:t>
            </a:r>
            <a:r>
              <a:rPr lang="en-US" dirty="0" smtClean="0"/>
              <a:t>alternative approaches </a:t>
            </a:r>
            <a:r>
              <a:rPr lang="en-US" dirty="0"/>
              <a:t>to quality assurance are needed to </a:t>
            </a:r>
            <a:r>
              <a:rPr lang="en-US" dirty="0" smtClean="0"/>
              <a:t>address shortcomings </a:t>
            </a:r>
            <a:r>
              <a:rPr lang="en-US" dirty="0"/>
              <a:t>in real-time monitoring of contaminants.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41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Quality Monitoring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712209"/>
          </a:xfrm>
        </p:spPr>
        <p:txBody>
          <a:bodyPr/>
          <a:lstStyle/>
          <a:p>
            <a:r>
              <a:rPr lang="en-US" dirty="0"/>
              <a:t>Where drinking </a:t>
            </a:r>
            <a:r>
              <a:rPr lang="en-US" dirty="0" smtClean="0"/>
              <a:t>water is </a:t>
            </a:r>
            <a:r>
              <a:rPr lang="en-US" dirty="0"/>
              <a:t>concerned, this need has been addressed by a </a:t>
            </a:r>
            <a:r>
              <a:rPr lang="en-US" dirty="0" smtClean="0"/>
              <a:t>three-part strategy</a:t>
            </a:r>
            <a:r>
              <a:rPr lang="en-US" dirty="0"/>
              <a:t>: </a:t>
            </a:r>
            <a:endParaRPr lang="en-US" dirty="0" smtClean="0"/>
          </a:p>
          <a:p>
            <a:pPr marL="822960" lvl="1" indent="-457200">
              <a:buAutoNum type="arabicParenBoth"/>
            </a:pPr>
            <a:r>
              <a:rPr lang="en-US" dirty="0" smtClean="0"/>
              <a:t>characterizing </a:t>
            </a:r>
            <a:r>
              <a:rPr lang="en-US" dirty="0"/>
              <a:t>critical elements </a:t>
            </a:r>
            <a:r>
              <a:rPr lang="en-US" dirty="0" smtClean="0"/>
              <a:t>that control </a:t>
            </a:r>
            <a:r>
              <a:rPr lang="en-US" dirty="0"/>
              <a:t>the performance of unit processes in </a:t>
            </a:r>
            <a:r>
              <a:rPr lang="en-US" dirty="0" smtClean="0"/>
              <a:t>removing specific </a:t>
            </a:r>
            <a:r>
              <a:rPr lang="en-US" dirty="0"/>
              <a:t>contaminants, </a:t>
            </a:r>
            <a:endParaRPr lang="en-US" dirty="0" smtClean="0"/>
          </a:p>
          <a:p>
            <a:pPr marL="822960" lvl="1" indent="-457200">
              <a:buAutoNum type="arabicParenBoth"/>
            </a:pPr>
            <a:r>
              <a:rPr lang="en-US" dirty="0" smtClean="0"/>
              <a:t>identifying </a:t>
            </a:r>
            <a:r>
              <a:rPr lang="en-US" dirty="0"/>
              <a:t>parameters </a:t>
            </a:r>
            <a:r>
              <a:rPr lang="en-US" dirty="0" smtClean="0"/>
              <a:t>that can </a:t>
            </a:r>
            <a:r>
              <a:rPr lang="en-US" dirty="0"/>
              <a:t>be reliably monitored and used to confirm </a:t>
            </a:r>
            <a:r>
              <a:rPr lang="en-US" dirty="0" smtClean="0"/>
              <a:t>that these </a:t>
            </a:r>
            <a:r>
              <a:rPr lang="en-US" dirty="0"/>
              <a:t>elements are in place and that the processes </a:t>
            </a:r>
            <a:r>
              <a:rPr lang="en-US" dirty="0" smtClean="0"/>
              <a:t>are performing </a:t>
            </a:r>
            <a:r>
              <a:rPr lang="en-US" dirty="0"/>
              <a:t>as expected, and </a:t>
            </a:r>
            <a:endParaRPr lang="en-US" dirty="0" smtClean="0"/>
          </a:p>
          <a:p>
            <a:pPr marL="822960" lvl="1" indent="-457200">
              <a:buAutoNum type="arabicParenBoth"/>
            </a:pPr>
            <a:r>
              <a:rPr lang="en-US" dirty="0" smtClean="0"/>
              <a:t>routine </a:t>
            </a:r>
            <a:r>
              <a:rPr lang="en-US" dirty="0"/>
              <a:t>analysis </a:t>
            </a:r>
            <a:r>
              <a:rPr lang="en-US" dirty="0" smtClean="0"/>
              <a:t>of certain </a:t>
            </a:r>
            <a:r>
              <a:rPr lang="en-US" dirty="0"/>
              <a:t>constituents in samples taken from the </a:t>
            </a:r>
            <a:r>
              <a:rPr lang="en-US" dirty="0" smtClean="0"/>
              <a:t>finished water </a:t>
            </a:r>
            <a:r>
              <a:rPr lang="en-US" dirty="0"/>
              <a:t>to confirm that the previous measures are reliable</a:t>
            </a:r>
            <a:r>
              <a:rPr lang="en-US" dirty="0" smtClean="0"/>
              <a:t>.</a:t>
            </a:r>
          </a:p>
          <a:p>
            <a:r>
              <a:rPr lang="en-US" dirty="0"/>
              <a:t>Recently, a monitoring approach with similar components has been proposed for management of trace </a:t>
            </a:r>
            <a:r>
              <a:rPr lang="fr-FR" dirty="0" err="1"/>
              <a:t>organic</a:t>
            </a:r>
            <a:r>
              <a:rPr lang="fr-FR" dirty="0"/>
              <a:t> </a:t>
            </a:r>
            <a:r>
              <a:rPr lang="fr-FR" dirty="0" err="1"/>
              <a:t>chemicals</a:t>
            </a:r>
            <a:r>
              <a:rPr lang="fr-FR" dirty="0"/>
              <a:t> in potable </a:t>
            </a:r>
            <a:r>
              <a:rPr lang="fr-FR" dirty="0" err="1"/>
              <a:t>reuse</a:t>
            </a:r>
            <a:r>
              <a:rPr lang="fr-FR" dirty="0"/>
              <a:t> </a:t>
            </a:r>
            <a:r>
              <a:rPr lang="fr-FR" dirty="0" err="1"/>
              <a:t>schemes</a:t>
            </a:r>
            <a:r>
              <a:rPr lang="fr-FR" dirty="0"/>
              <a:t> (</a:t>
            </a:r>
            <a:r>
              <a:rPr lang="fr-FR" dirty="0" err="1"/>
              <a:t>Drewes</a:t>
            </a:r>
            <a:r>
              <a:rPr lang="fr-FR" dirty="0"/>
              <a:t> et </a:t>
            </a:r>
            <a:r>
              <a:rPr lang="en-US" dirty="0"/>
              <a:t>al., 2008). 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74949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1169</TotalTime>
  <Words>2324</Words>
  <Application>Microsoft Office PowerPoint</Application>
  <PresentationFormat>On-screen Show (4:3)</PresentationFormat>
  <Paragraphs>125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Tw Cen MT</vt:lpstr>
      <vt:lpstr>Thatch</vt:lpstr>
      <vt:lpstr>CE 445 Wastewater Reclamation and Reuse</vt:lpstr>
      <vt:lpstr>Ensuring Water Quality in Water Reclamation</vt:lpstr>
      <vt:lpstr>DESIGN PRINCIPLES TO ENSURE QUALITY AND RELIABILITY</vt:lpstr>
      <vt:lpstr>DESIGN PRINCIPLES TO ENSURE QUALITY AND RELIABILITY</vt:lpstr>
      <vt:lpstr>Water Quality Monitoring</vt:lpstr>
      <vt:lpstr>Water Quality Monitoring</vt:lpstr>
      <vt:lpstr>Water Quality Monitoring</vt:lpstr>
      <vt:lpstr>Water Quality Monitoring</vt:lpstr>
      <vt:lpstr>Water Quality Monitoring</vt:lpstr>
      <vt:lpstr>Water Quality Monitoring</vt:lpstr>
      <vt:lpstr>Water Quality Monitoring</vt:lpstr>
      <vt:lpstr>Attenuation</vt:lpstr>
      <vt:lpstr>Attenuation</vt:lpstr>
      <vt:lpstr>Attenuation</vt:lpstr>
      <vt:lpstr>Retention</vt:lpstr>
      <vt:lpstr>Blending</vt:lpstr>
      <vt:lpstr>Case Studies for System Design Case Study 1</vt:lpstr>
      <vt:lpstr>Case Studies for System Design Case Study 2</vt:lpstr>
      <vt:lpstr>Case Studies for System Design Case Study 3</vt:lpstr>
      <vt:lpstr>STEPS TO ENSURE WATER QUALITY IN WATER REUSE</vt:lpstr>
      <vt:lpstr>STEPS TO ENSURE WATER QUALITY IN WATER REUSE</vt:lpstr>
      <vt:lpstr>STEPS TO ENSURE WATER QUALITY IN WATER REUSE</vt:lpstr>
    </vt:vector>
  </TitlesOfParts>
  <Company>King Saud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445 Wastewater Reclamation and Reuse</dc:title>
  <dc:creator>User</dc:creator>
  <cp:lastModifiedBy>Mohab Kamal</cp:lastModifiedBy>
  <cp:revision>155</cp:revision>
  <dcterms:created xsi:type="dcterms:W3CDTF">2016-01-17T07:00:11Z</dcterms:created>
  <dcterms:modified xsi:type="dcterms:W3CDTF">2016-03-07T14:25:30Z</dcterms:modified>
</cp:coreProperties>
</file>