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9"/>
  </p:notes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6" r:id="rId18"/>
    <p:sldId id="307" r:id="rId19"/>
    <p:sldId id="314" r:id="rId20"/>
    <p:sldId id="315" r:id="rId21"/>
    <p:sldId id="305" r:id="rId22"/>
    <p:sldId id="308" r:id="rId23"/>
    <p:sldId id="309" r:id="rId24"/>
    <p:sldId id="310" r:id="rId25"/>
    <p:sldId id="311" r:id="rId26"/>
    <p:sldId id="312" r:id="rId27"/>
    <p:sldId id="31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7476BD0-F769-4166-BDEF-88A98DC5F87D}" type="datetimeFigureOut">
              <a:rPr lang="ar-EG" smtClean="0"/>
              <a:t>28/04/1437</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010731-DFDA-42DC-ADB2-F4AC72814EF6}" type="slidenum">
              <a:rPr lang="ar-EG" smtClean="0"/>
              <a:t>‹#›</a:t>
            </a:fld>
            <a:endParaRPr lang="ar-EG"/>
          </a:p>
        </p:txBody>
      </p:sp>
    </p:spTree>
    <p:extLst>
      <p:ext uri="{BB962C8B-B14F-4D97-AF65-F5344CB8AC3E}">
        <p14:creationId xmlns:p14="http://schemas.microsoft.com/office/powerpoint/2010/main" val="33932410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2F010731-DFDA-42DC-ADB2-F4AC72814EF6}" type="slidenum">
              <a:rPr lang="ar-EG" smtClean="0"/>
              <a:t>2</a:t>
            </a:fld>
            <a:endParaRPr lang="ar-EG"/>
          </a:p>
        </p:txBody>
      </p:sp>
    </p:spTree>
    <p:extLst>
      <p:ext uri="{BB962C8B-B14F-4D97-AF65-F5344CB8AC3E}">
        <p14:creationId xmlns:p14="http://schemas.microsoft.com/office/powerpoint/2010/main" val="2444853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69A5B8F-88DE-491C-ADF8-2697295DA893}"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96B30-9533-442C-999D-E7930F914882}"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BB8D-E0B0-455B-9434-1BBA89D8F1F8}"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655F-A6A8-4CEA-BF4A-660B222902F4}" type="datetime1">
              <a:rPr lang="en-US" smtClean="0"/>
              <a:t>2/7/2016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4FFC911-D699-47C4-B4B8-452D228CADF9}" type="datetime1">
              <a:rPr lang="en-US" smtClean="0"/>
              <a:t>2/7/2016</a:t>
            </a:fld>
            <a:endParaRPr lang="en-US"/>
          </a:p>
        </p:txBody>
      </p:sp>
      <p:sp>
        <p:nvSpPr>
          <p:cNvPr id="91" name="Footer Placeholder 90"/>
          <p:cNvSpPr>
            <a:spLocks noGrp="1"/>
          </p:cNvSpPr>
          <p:nvPr>
            <p:ph type="ftr" sz="quarter" idx="11"/>
          </p:nvPr>
        </p:nvSpPr>
        <p:spPr/>
        <p:txBody>
          <a:bodyPr/>
          <a:lstStyle/>
          <a:p>
            <a:r>
              <a:rPr lang="en-US" smtClean="0"/>
              <a:t>CE 445 Water Reclamation and Reuse (Dr. Mohab Kamal)</a:t>
            </a:r>
            <a:endParaRPr lang="en-US"/>
          </a:p>
        </p:txBody>
      </p:sp>
      <p:sp>
        <p:nvSpPr>
          <p:cNvPr id="92" name="Slide Number Placeholder 91"/>
          <p:cNvSpPr>
            <a:spLocks noGrp="1"/>
          </p:cNvSpPr>
          <p:nvPr>
            <p:ph type="sldNum" sz="quarter" idx="12"/>
          </p:nvPr>
        </p:nvSpPr>
        <p:spPr/>
        <p:txBody>
          <a:bodyPr/>
          <a:lstStyle/>
          <a:p>
            <a:fld id="{3D4CAC01-9601-4D66-AE8C-C805F130E5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A831E-CD6D-4B48-AD89-B66876E1E620}" type="datetime1">
              <a:rPr lang="en-US" smtClean="0"/>
              <a:t>2/7/2016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18916-7ADF-4096-BEA4-D24ED227D362}" type="datetime1">
              <a:rPr lang="en-US" smtClean="0"/>
              <a:t>2/7/2016</a:t>
            </a:fld>
            <a:endParaRPr lang="en-US"/>
          </a:p>
        </p:txBody>
      </p:sp>
      <p:sp>
        <p:nvSpPr>
          <p:cNvPr id="8" name="Footer Placeholder 7"/>
          <p:cNvSpPr>
            <a:spLocks noGrp="1"/>
          </p:cNvSpPr>
          <p:nvPr>
            <p:ph type="ftr" sz="quarter" idx="11"/>
          </p:nvPr>
        </p:nvSpPr>
        <p:spPr/>
        <p:txBody>
          <a:bodyPr/>
          <a:lstStyle/>
          <a:p>
            <a:r>
              <a:rPr lang="en-US" smtClean="0"/>
              <a:t>CE 445 Water Reclamation and Reuse (Dr. Mohab Kamal)</a:t>
            </a:r>
            <a:endParaRPr lang="en-US"/>
          </a:p>
        </p:txBody>
      </p:sp>
      <p:sp>
        <p:nvSpPr>
          <p:cNvPr id="9" name="Slide Number Placeholder 8"/>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3D97D-3B6F-45DC-8930-8E357793D873}" type="datetime1">
              <a:rPr lang="en-US" smtClean="0"/>
              <a:t>2/7/2016</a:t>
            </a:fld>
            <a:endParaRPr lang="en-US"/>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F1681-8056-4F99-BCD8-EA761ECFA7D1}" type="datetime1">
              <a:rPr lang="en-US" smtClean="0"/>
              <a:t>2/7/2016</a:t>
            </a:fld>
            <a:endParaRPr lang="en-US"/>
          </a:p>
        </p:txBody>
      </p:sp>
      <p:sp>
        <p:nvSpPr>
          <p:cNvPr id="3" name="Footer Placeholder 2"/>
          <p:cNvSpPr>
            <a:spLocks noGrp="1"/>
          </p:cNvSpPr>
          <p:nvPr>
            <p:ph type="ftr" sz="quarter" idx="11"/>
          </p:nvPr>
        </p:nvSpPr>
        <p:spPr/>
        <p:txBody>
          <a:bodyPr/>
          <a:lstStyle/>
          <a:p>
            <a:r>
              <a:rPr lang="en-US" smtClean="0"/>
              <a:t>CE 445 Water Reclamation and Reuse (Dr. Mohab Kamal)</a:t>
            </a:r>
            <a:endParaRPr lang="en-US"/>
          </a:p>
        </p:txBody>
      </p:sp>
      <p:sp>
        <p:nvSpPr>
          <p:cNvPr id="4" name="Slide Number Placeholder 3"/>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1ED1E2-48E6-4C59-B900-FA0608C780E2}" type="datetime1">
              <a:rPr lang="en-US" smtClean="0"/>
              <a:t>2/7/2016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41B3D71-0F84-4444-AA9C-FFA11A691C94}" type="datetime1">
              <a:rPr lang="en-US" smtClean="0"/>
              <a:t>2/7/2016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EC85D0C-1B37-4FE4-B637-B84A4AA03DE6}" type="datetime1">
              <a:rPr lang="en-US" smtClean="0"/>
              <a:t>2/7/2016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CE 445 Water Reclamation and Reuse (Dr. Mohab Kamal)</a:t>
            </a: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4CAC01-9601-4D66-AE8C-C805F130E55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CE 445</a:t>
            </a:r>
            <a:br>
              <a:rPr lang="en-US" dirty="0" smtClean="0"/>
            </a:br>
            <a:r>
              <a:rPr lang="en-US" dirty="0" smtClean="0"/>
              <a:t>Wastewater Reclamation and Reuse</a:t>
            </a:r>
            <a:endParaRPr lang="en-US" dirty="0"/>
          </a:p>
        </p:txBody>
      </p:sp>
      <p:sp>
        <p:nvSpPr>
          <p:cNvPr id="3" name="Subtitle 2"/>
          <p:cNvSpPr>
            <a:spLocks noGrp="1"/>
          </p:cNvSpPr>
          <p:nvPr>
            <p:ph type="subTitle" idx="1"/>
          </p:nvPr>
        </p:nvSpPr>
        <p:spPr/>
        <p:txBody>
          <a:bodyPr/>
          <a:lstStyle/>
          <a:p>
            <a:r>
              <a:rPr lang="en-US" dirty="0" smtClean="0"/>
              <a:t>Dr. Mohab Kamal </a:t>
            </a:r>
            <a:endParaRPr lang="en-US" dirty="0"/>
          </a:p>
        </p:txBody>
      </p:sp>
    </p:spTree>
    <p:extLst>
      <p:ext uri="{BB962C8B-B14F-4D97-AF65-F5344CB8AC3E}">
        <p14:creationId xmlns:p14="http://schemas.microsoft.com/office/powerpoint/2010/main" val="284206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Assessment </a:t>
            </a:r>
            <a:endParaRPr lang="ar-E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200" dirty="0" smtClean="0"/>
                  <a:t>The US EPA has defined lifetime risk as follows:</a:t>
                </a:r>
              </a:p>
              <a:p>
                <a:pPr marL="0" indent="0">
                  <a:buNone/>
                </a:pPr>
                <a:r>
                  <a:rPr lang="en-US" sz="2200" dirty="0" smtClean="0"/>
                  <a:t>		Lifetime risk = CDI x PF</a:t>
                </a:r>
              </a:p>
              <a:p>
                <a:pPr marL="0" indent="0">
                  <a:buNone/>
                </a:pPr>
                <a:r>
                  <a:rPr lang="en-US" sz="2200" dirty="0" smtClean="0"/>
                  <a:t>where CDI = chronic daily intake over a 70-year lifetime, mg/</a:t>
                </a:r>
                <a:r>
                  <a:rPr lang="en-US" sz="2200" dirty="0" err="1" smtClean="0"/>
                  <a:t>kg.d</a:t>
                </a:r>
                <a:endParaRPr lang="en-US" sz="2200" dirty="0" smtClean="0"/>
              </a:p>
              <a:p>
                <a:pPr marL="0" indent="0">
                  <a:buNone/>
                </a:pPr>
                <a:r>
                  <a:rPr lang="en-US" sz="2200" dirty="0"/>
                  <a:t>	</a:t>
                </a:r>
                <a:r>
                  <a:rPr lang="en-US" sz="2200" dirty="0" smtClean="0"/>
                  <a:t>	PF = potency factor, (mg/</a:t>
                </a:r>
                <a:r>
                  <a:rPr lang="en-US" sz="2200" dirty="0" err="1" smtClean="0"/>
                  <a:t>kg.d</a:t>
                </a:r>
                <a:r>
                  <a:rPr lang="en-US" sz="2200" dirty="0" smtClean="0"/>
                  <a:t>)</a:t>
                </a:r>
                <a:r>
                  <a:rPr lang="en-US" sz="2200" baseline="30000" dirty="0" smtClean="0"/>
                  <a:t>-1</a:t>
                </a:r>
                <a:endParaRPr lang="en-US" sz="2200" dirty="0" smtClean="0"/>
              </a:p>
              <a:p>
                <a:pPr marL="0" indent="0">
                  <a:buNone/>
                </a:pPr>
                <a:r>
                  <a:rPr lang="en-US" sz="2200" dirty="0" smtClean="0"/>
                  <a:t>The chronic daily intake (CDI) is computed as follows:</a:t>
                </a:r>
              </a:p>
              <a:p>
                <a:pPr marL="0" indent="0">
                  <a:buNone/>
                </a:pPr>
                <a14:m>
                  <m:oMathPara xmlns:m="http://schemas.openxmlformats.org/officeDocument/2006/math">
                    <m:oMathParaPr>
                      <m:jc m:val="centerGroup"/>
                    </m:oMathParaPr>
                    <m:oMath xmlns:m="http://schemas.openxmlformats.org/officeDocument/2006/math">
                      <m:r>
                        <a:rPr lang="en-US" sz="2200" b="0" i="1" smtClean="0">
                          <a:latin typeface="Cambria Math" panose="02040503050406030204" pitchFamily="18" charset="0"/>
                        </a:rPr>
                        <m:t>𝐶𝐷𝐼</m:t>
                      </m:r>
                      <m:r>
                        <a:rPr lang="en-US" sz="2200" i="1" smtClean="0">
                          <a:latin typeface="Cambria Math"/>
                        </a:rPr>
                        <m:t>=</m:t>
                      </m:r>
                      <m:f>
                        <m:fPr>
                          <m:ctrlPr>
                            <a:rPr lang="en-US" sz="2200" i="1" smtClean="0">
                              <a:latin typeface="Cambria Math" panose="02040503050406030204" pitchFamily="18" charset="0"/>
                            </a:rPr>
                          </m:ctrlPr>
                        </m:fPr>
                        <m:num>
                          <m:r>
                            <a:rPr lang="en-US" sz="2200" b="0" i="1" smtClean="0">
                              <a:latin typeface="Cambria Math"/>
                            </a:rPr>
                            <m:t>𝑇𝑜𝑡𝑎𝑙</m:t>
                          </m:r>
                          <m:r>
                            <a:rPr lang="en-US" sz="2200" b="0" i="1" smtClean="0">
                              <a:latin typeface="Cambria Math"/>
                            </a:rPr>
                            <m:t> </m:t>
                          </m:r>
                          <m:r>
                            <a:rPr lang="en-US" sz="2200" b="0" i="1" smtClean="0">
                              <a:latin typeface="Cambria Math"/>
                            </a:rPr>
                            <m:t>𝑑𝑜𝑠𝑒</m:t>
                          </m:r>
                          <m:r>
                            <a:rPr lang="en-US" sz="2200" b="0" i="1" smtClean="0">
                              <a:latin typeface="Cambria Math"/>
                            </a:rPr>
                            <m:t>, </m:t>
                          </m:r>
                          <m:r>
                            <a:rPr lang="en-US" sz="2200" b="0" i="1" smtClean="0">
                              <a:latin typeface="Cambria Math"/>
                            </a:rPr>
                            <m:t>𝑚𝑔</m:t>
                          </m:r>
                        </m:num>
                        <m:den>
                          <m:d>
                            <m:dPr>
                              <m:ctrlPr>
                                <a:rPr lang="en-US" sz="2200" b="0" i="1" smtClean="0">
                                  <a:latin typeface="Cambria Math" panose="02040503050406030204" pitchFamily="18" charset="0"/>
                                </a:rPr>
                              </m:ctrlPr>
                            </m:dPr>
                            <m:e>
                              <m:r>
                                <a:rPr lang="en-US" sz="2200" b="0" i="1" smtClean="0">
                                  <a:latin typeface="Cambria Math"/>
                                </a:rPr>
                                <m:t>𝑏𝑜𝑑𝑦𝑤𝑒𝑖𝑔</m:t>
                              </m:r>
                              <m:r>
                                <a:rPr lang="en-US" sz="2200" b="0" i="1" smtClean="0">
                                  <a:latin typeface="Cambria Math"/>
                                </a:rPr>
                                <m:t>h</m:t>
                              </m:r>
                              <m:r>
                                <a:rPr lang="en-US" sz="2200" b="0" i="1" smtClean="0">
                                  <a:latin typeface="Cambria Math"/>
                                </a:rPr>
                                <m:t>𝑡</m:t>
                              </m:r>
                              <m:r>
                                <a:rPr lang="en-US" sz="2200" b="0" i="1" smtClean="0">
                                  <a:latin typeface="Cambria Math"/>
                                </a:rPr>
                                <m:t>, </m:t>
                              </m:r>
                              <m:r>
                                <a:rPr lang="en-US" sz="2200" b="0" i="1" smtClean="0">
                                  <a:latin typeface="Cambria Math"/>
                                </a:rPr>
                                <m:t>𝑘𝑔</m:t>
                              </m:r>
                            </m:e>
                          </m:d>
                          <m:r>
                            <a:rPr lang="en-US" sz="2200" b="0" i="1" smtClean="0">
                              <a:latin typeface="Cambria Math"/>
                            </a:rPr>
                            <m:t>(</m:t>
                          </m:r>
                          <m:r>
                            <a:rPr lang="en-US" sz="2200" b="0" i="1" smtClean="0">
                              <a:latin typeface="Cambria Math"/>
                            </a:rPr>
                            <m:t>𝑙𝑖𝑓𝑒𝑡𝑖𝑚𝑒</m:t>
                          </m:r>
                          <m:r>
                            <a:rPr lang="en-US" sz="2200" b="0" i="1" smtClean="0">
                              <a:latin typeface="Cambria Math"/>
                            </a:rPr>
                            <m:t>, </m:t>
                          </m:r>
                          <m:r>
                            <a:rPr lang="en-US" sz="2200" b="0" i="1" smtClean="0">
                              <a:latin typeface="Cambria Math"/>
                            </a:rPr>
                            <m:t>𝑑</m:t>
                          </m:r>
                          <m:r>
                            <a:rPr lang="en-US" sz="2200" b="0" i="1" smtClean="0">
                              <a:latin typeface="Cambria Math"/>
                            </a:rPr>
                            <m:t>)</m:t>
                          </m:r>
                        </m:den>
                      </m:f>
                    </m:oMath>
                  </m:oMathPara>
                </a14:m>
                <a:endParaRPr lang="en-US" sz="2200" i="1" dirty="0" smtClean="0"/>
              </a:p>
              <a:p>
                <a:pPr marL="0" indent="0">
                  <a:buNone/>
                </a:pPr>
                <a:r>
                  <a:rPr lang="en-US" sz="2200" dirty="0" smtClean="0"/>
                  <a:t>In its most general form, the total dose is defined as </a:t>
                </a:r>
              </a:p>
              <a:p>
                <a:pPr marL="0" indent="0">
                  <a:buNone/>
                </a:pPr>
                <a:r>
                  <a:rPr lang="en-US" sz="2200" i="1" dirty="0" smtClean="0"/>
                  <a:t>Total dose = </a:t>
                </a:r>
                <a14:m>
                  <m:oMath xmlns:m="http://schemas.openxmlformats.org/officeDocument/2006/math">
                    <m:d>
                      <m:dPr>
                        <m:ctrlPr>
                          <a:rPr lang="en-US" sz="2200" i="1" dirty="0" smtClean="0">
                            <a:latin typeface="Cambria Math" panose="02040503050406030204" pitchFamily="18" charset="0"/>
                          </a:rPr>
                        </m:ctrlPr>
                      </m:dPr>
                      <m:e>
                        <m:eqArr>
                          <m:eqArrPr>
                            <m:ctrlPr>
                              <a:rPr lang="en-US" sz="2200" i="1" dirty="0">
                                <a:latin typeface="Cambria Math" panose="02040503050406030204" pitchFamily="18" charset="0"/>
                              </a:rPr>
                            </m:ctrlPr>
                          </m:eqArrPr>
                          <m:e>
                            <m:r>
                              <a:rPr lang="en-US" sz="2200" i="1" dirty="0">
                                <a:latin typeface="Cambria Math"/>
                              </a:rPr>
                              <m:t>𝑐𝑜𝑛𝑠𝑡𝑖𝑡𝑢𝑒𝑛𝑡𝑠</m:t>
                            </m:r>
                          </m:e>
                          <m:e>
                            <m:r>
                              <a:rPr lang="en-US" sz="2200" i="1" dirty="0">
                                <a:latin typeface="Cambria Math"/>
                              </a:rPr>
                              <m:t>𝑐𝑜𝑛𝑐𝑒𝑛𝑡𝑟𝑎𝑡𝑖𝑜𝑛𝑠</m:t>
                            </m:r>
                          </m:e>
                        </m:eqArr>
                      </m:e>
                    </m:d>
                  </m:oMath>
                </a14:m>
                <a:r>
                  <a:rPr lang="en-US" sz="2200" i="1" dirty="0" smtClean="0"/>
                  <a:t> </a:t>
                </a:r>
                <a14:m>
                  <m:oMath xmlns:m="http://schemas.openxmlformats.org/officeDocument/2006/math">
                    <m:d>
                      <m:dPr>
                        <m:ctrlPr>
                          <a:rPr lang="en-US" sz="2200" i="1" dirty="0">
                            <a:latin typeface="Cambria Math" panose="02040503050406030204" pitchFamily="18" charset="0"/>
                          </a:rPr>
                        </m:ctrlPr>
                      </m:dPr>
                      <m:e>
                        <m:eqArr>
                          <m:eqArrPr>
                            <m:ctrlPr>
                              <a:rPr lang="en-US" sz="2200" i="1" dirty="0">
                                <a:latin typeface="Cambria Math" panose="02040503050406030204" pitchFamily="18" charset="0"/>
                              </a:rPr>
                            </m:ctrlPr>
                          </m:eqArrPr>
                          <m:e>
                            <m:r>
                              <m:rPr>
                                <m:nor/>
                              </m:rPr>
                              <a:rPr lang="en-US" sz="2200" i="1" dirty="0"/>
                              <m:t>intake</m:t>
                            </m:r>
                          </m:e>
                          <m:e>
                            <m:r>
                              <m:rPr>
                                <m:nor/>
                              </m:rPr>
                              <a:rPr lang="en-US" sz="2200" i="1" dirty="0"/>
                              <m:t>rate</m:t>
                            </m:r>
                          </m:e>
                        </m:eqArr>
                      </m:e>
                    </m:d>
                  </m:oMath>
                </a14:m>
                <a:r>
                  <a:rPr lang="en-US" sz="2200" i="1" dirty="0" smtClean="0"/>
                  <a:t>  </a:t>
                </a:r>
                <a:r>
                  <a:rPr lang="en-US" sz="2200" i="1" dirty="0"/>
                  <a:t> </a:t>
                </a:r>
                <a14:m>
                  <m:oMath xmlns:m="http://schemas.openxmlformats.org/officeDocument/2006/math">
                    <m:d>
                      <m:dPr>
                        <m:ctrlPr>
                          <a:rPr lang="en-US" sz="2200" i="1" dirty="0">
                            <a:latin typeface="Cambria Math" panose="02040503050406030204" pitchFamily="18" charset="0"/>
                          </a:rPr>
                        </m:ctrlPr>
                      </m:dPr>
                      <m:e>
                        <m:eqArr>
                          <m:eqArrPr>
                            <m:ctrlPr>
                              <a:rPr lang="en-US" sz="2200" i="1" dirty="0">
                                <a:latin typeface="Cambria Math" panose="02040503050406030204" pitchFamily="18" charset="0"/>
                              </a:rPr>
                            </m:ctrlPr>
                          </m:eqArrPr>
                          <m:e>
                            <m:r>
                              <m:rPr>
                                <m:nor/>
                              </m:rPr>
                              <a:rPr lang="en-US" sz="2200" b="0" i="1" dirty="0" smtClean="0"/>
                              <m:t>exposure</m:t>
                            </m:r>
                          </m:e>
                          <m:e>
                            <m:r>
                              <m:rPr>
                                <m:nor/>
                              </m:rPr>
                              <a:rPr lang="en-US" sz="2200" b="0" i="1" dirty="0" smtClean="0"/>
                              <m:t>duration</m:t>
                            </m:r>
                          </m:e>
                        </m:eqArr>
                      </m:e>
                    </m:d>
                    <m:r>
                      <a:rPr lang="en-US" sz="2200" i="1" dirty="0">
                        <a:latin typeface="Cambria Math"/>
                      </a:rPr>
                      <m:t> </m:t>
                    </m:r>
                  </m:oMath>
                </a14:m>
                <a:r>
                  <a:rPr lang="en-US" sz="2200" i="1" dirty="0"/>
                  <a:t> </a:t>
                </a:r>
                <a14:m>
                  <m:oMath xmlns:m="http://schemas.openxmlformats.org/officeDocument/2006/math">
                    <m:d>
                      <m:dPr>
                        <m:ctrlPr>
                          <a:rPr lang="en-US" sz="2200" i="1" dirty="0">
                            <a:latin typeface="Cambria Math" panose="02040503050406030204" pitchFamily="18" charset="0"/>
                          </a:rPr>
                        </m:ctrlPr>
                      </m:dPr>
                      <m:e>
                        <m:eqArr>
                          <m:eqArrPr>
                            <m:ctrlPr>
                              <a:rPr lang="en-US" sz="2200" i="1" dirty="0">
                                <a:latin typeface="Cambria Math" panose="02040503050406030204" pitchFamily="18" charset="0"/>
                              </a:rPr>
                            </m:ctrlPr>
                          </m:eqArrPr>
                          <m:e>
                            <m:r>
                              <m:rPr>
                                <m:nor/>
                              </m:rPr>
                              <a:rPr lang="en-US" sz="2200" b="0" i="1" dirty="0" smtClean="0"/>
                              <m:t>ab</m:t>
                            </m:r>
                            <m:r>
                              <a:rPr lang="en-US" sz="2200" b="0" i="1" dirty="0" smtClean="0">
                                <a:latin typeface="Cambria Math"/>
                              </a:rPr>
                              <m:t>𝑠𝑜𝑟𝑝𝑡𝑖𝑜𝑛</m:t>
                            </m:r>
                            <m:r>
                              <a:rPr lang="en-US" sz="2200" b="0" i="1" dirty="0" smtClean="0">
                                <a:latin typeface="Cambria Math"/>
                              </a:rPr>
                              <m:t> </m:t>
                            </m:r>
                          </m:e>
                          <m:e>
                            <m:r>
                              <m:rPr>
                                <m:nor/>
                              </m:rPr>
                              <a:rPr lang="en-US" sz="2200" b="0" i="1" dirty="0" smtClean="0"/>
                              <m:t>factor</m:t>
                            </m:r>
                          </m:e>
                        </m:eqArr>
                      </m:e>
                    </m:d>
                  </m:oMath>
                </a14:m>
                <a:endParaRPr lang="en-US" sz="2200" i="1"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63" t="-943"/>
                </a:stretch>
              </a:blipFill>
            </p:spPr>
            <p:txBody>
              <a:bodyPr/>
              <a:lstStyle/>
              <a:p>
                <a:r>
                  <a:rPr lang="ar-EG">
                    <a:noFill/>
                  </a:rPr>
                  <a:t> </a:t>
                </a:r>
              </a:p>
            </p:txBody>
          </p:sp>
        </mc:Fallback>
      </mc:AlternateContent>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10</a:t>
            </a:fld>
            <a:endParaRPr lang="en-US" dirty="0"/>
          </a:p>
        </p:txBody>
      </p:sp>
    </p:spTree>
    <p:extLst>
      <p:ext uri="{BB962C8B-B14F-4D97-AF65-F5344CB8AC3E}">
        <p14:creationId xmlns:p14="http://schemas.microsoft.com/office/powerpoint/2010/main" val="186153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Assessment </a:t>
            </a:r>
            <a:endParaRPr lang="ar-EG" dirty="0"/>
          </a:p>
        </p:txBody>
      </p:sp>
      <p:sp>
        <p:nvSpPr>
          <p:cNvPr id="3" name="Content Placeholder 2"/>
          <p:cNvSpPr>
            <a:spLocks noGrp="1"/>
          </p:cNvSpPr>
          <p:nvPr>
            <p:ph idx="1"/>
          </p:nvPr>
        </p:nvSpPr>
        <p:spPr/>
        <p:txBody>
          <a:bodyPr/>
          <a:lstStyle/>
          <a:p>
            <a:r>
              <a:rPr lang="en-US" dirty="0"/>
              <a:t>Recommended standard values for daily intake calculations have also been developed by EPA. The average body weights used for an adult and child are 70 and 10 kg, respectively and the corresponding rates of water ingestion are 2 and 1 liters per day. </a:t>
            </a:r>
          </a:p>
          <a:p>
            <a:r>
              <a:rPr lang="en-US" dirty="0"/>
              <a:t>The potency factor, PF, often identified as the slope factor, is the slope of the dose-response curve, at very low doses. </a:t>
            </a:r>
          </a:p>
          <a:p>
            <a:r>
              <a:rPr lang="en-US" dirty="0"/>
              <a:t>The US EPA  has selected the linear multistage model as basis for assessing risk. </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11</a:t>
            </a:fld>
            <a:endParaRPr lang="en-US"/>
          </a:p>
        </p:txBody>
      </p:sp>
    </p:spTree>
    <p:extLst>
      <p:ext uri="{BB962C8B-B14F-4D97-AF65-F5344CB8AC3E}">
        <p14:creationId xmlns:p14="http://schemas.microsoft.com/office/powerpoint/2010/main" val="3037206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Assessment </a:t>
            </a:r>
            <a:endParaRPr lang="ar-EG" dirty="0"/>
          </a:p>
        </p:txBody>
      </p:sp>
      <p:sp>
        <p:nvSpPr>
          <p:cNvPr id="3" name="Content Placeholder 2"/>
          <p:cNvSpPr>
            <a:spLocks noGrp="1"/>
          </p:cNvSpPr>
          <p:nvPr>
            <p:ph idx="1"/>
          </p:nvPr>
        </p:nvSpPr>
        <p:spPr/>
        <p:txBody>
          <a:bodyPr/>
          <a:lstStyle/>
          <a:p>
            <a:r>
              <a:rPr lang="en-US" dirty="0"/>
              <a:t>Typical toxicity data for several chemical constituents are reported in the table below</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12</a:t>
            </a:fld>
            <a:endParaRPr lang="en-US"/>
          </a:p>
        </p:txBody>
      </p:sp>
      <p:pic>
        <p:nvPicPr>
          <p:cNvPr id="6" name="Picture 5"/>
          <p:cNvPicPr>
            <a:picLocks noChangeAspect="1"/>
          </p:cNvPicPr>
          <p:nvPr/>
        </p:nvPicPr>
        <p:blipFill>
          <a:blip r:embed="rId2"/>
          <a:stretch>
            <a:fillRect/>
          </a:stretch>
        </p:blipFill>
        <p:spPr>
          <a:xfrm>
            <a:off x="1346624" y="2494203"/>
            <a:ext cx="6450751" cy="3814522"/>
          </a:xfrm>
          <a:prstGeom prst="rect">
            <a:avLst/>
          </a:prstGeom>
        </p:spPr>
      </p:pic>
    </p:spTree>
    <p:extLst>
      <p:ext uri="{BB962C8B-B14F-4D97-AF65-F5344CB8AC3E}">
        <p14:creationId xmlns:p14="http://schemas.microsoft.com/office/powerpoint/2010/main" val="1243141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Assessment </a:t>
            </a:r>
            <a:endParaRPr lang="ar-EG" dirty="0"/>
          </a:p>
        </p:txBody>
      </p:sp>
      <p:sp>
        <p:nvSpPr>
          <p:cNvPr id="3" name="Content Placeholder 2"/>
          <p:cNvSpPr>
            <a:spLocks noGrp="1"/>
          </p:cNvSpPr>
          <p:nvPr>
            <p:ph idx="1"/>
          </p:nvPr>
        </p:nvSpPr>
        <p:spPr/>
        <p:txBody>
          <a:bodyPr/>
          <a:lstStyle/>
          <a:p>
            <a:pPr marL="0" indent="0">
              <a:buNone/>
            </a:pPr>
            <a:r>
              <a:rPr lang="en-US" b="1" i="1" dirty="0" smtClean="0"/>
              <a:t>Example 13 – 1: Risk Assessment for drinking groundwater containing trace amounts of N-</a:t>
            </a:r>
            <a:r>
              <a:rPr lang="en-US" b="1" i="1" dirty="0" err="1" smtClean="0"/>
              <a:t>Nitrosodimethylamine</a:t>
            </a:r>
            <a:r>
              <a:rPr lang="en-US" b="1" i="1" dirty="0" smtClean="0"/>
              <a:t> (NDMA)</a:t>
            </a:r>
          </a:p>
          <a:p>
            <a:pPr marL="0" indent="0">
              <a:buNone/>
            </a:pPr>
            <a:endParaRPr lang="en-US" dirty="0" smtClean="0"/>
          </a:p>
          <a:p>
            <a:pPr marL="0" indent="0">
              <a:buNone/>
            </a:pPr>
            <a:r>
              <a:rPr lang="en-US" dirty="0" smtClean="0"/>
              <a:t>Estimate the incremental cancer risk for an adult associated with drinking 2 L per day of groundwater containing 2.0 µg/L of NDMA using data from the integrated risk information system. To limit NDMA exposure to acceptable cancer risk of 1 to 100,000, determine the concentration of NDMA that can be allowed in extracted groundwater.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13</a:t>
            </a:fld>
            <a:endParaRPr lang="en-US"/>
          </a:p>
        </p:txBody>
      </p:sp>
    </p:spTree>
    <p:extLst>
      <p:ext uri="{BB962C8B-B14F-4D97-AF65-F5344CB8AC3E}">
        <p14:creationId xmlns:p14="http://schemas.microsoft.com/office/powerpoint/2010/main" val="4058000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Assessment </a:t>
            </a:r>
            <a:endParaRPr lang="ar-EG" dirty="0"/>
          </a:p>
        </p:txBody>
      </p:sp>
      <p:sp>
        <p:nvSpPr>
          <p:cNvPr id="3" name="Content Placeholder 2"/>
          <p:cNvSpPr>
            <a:spLocks noGrp="1"/>
          </p:cNvSpPr>
          <p:nvPr>
            <p:ph idx="1"/>
          </p:nvPr>
        </p:nvSpPr>
        <p:spPr/>
        <p:txBody>
          <a:bodyPr>
            <a:normAutofit fontScale="92500" lnSpcReduction="20000"/>
          </a:bodyPr>
          <a:lstStyle/>
          <a:p>
            <a:pPr marL="0" indent="0">
              <a:buNone/>
            </a:pPr>
            <a:r>
              <a:rPr lang="en-US" b="1" i="1" dirty="0" smtClean="0"/>
              <a:t>Example 13 – 1: Risk Assessment for drinking groundwater containing trace amounts of N-</a:t>
            </a:r>
            <a:r>
              <a:rPr lang="en-US" b="1" i="1" dirty="0" err="1" smtClean="0"/>
              <a:t>Nitrosodimethylamine</a:t>
            </a:r>
            <a:r>
              <a:rPr lang="en-US" b="1" i="1" dirty="0" smtClean="0"/>
              <a:t> (NDMA)</a:t>
            </a:r>
          </a:p>
          <a:p>
            <a:pPr marL="0" indent="0">
              <a:buNone/>
            </a:pPr>
            <a:r>
              <a:rPr lang="en-US" dirty="0" smtClean="0"/>
              <a:t>Solution:</a:t>
            </a:r>
          </a:p>
          <a:p>
            <a:pPr marL="0" indent="0">
              <a:buNone/>
            </a:pPr>
            <a:r>
              <a:rPr lang="en-US" dirty="0" smtClean="0"/>
              <a:t>1. Compute CDI = (average daily dose, mg/d)/(body weight, kg)</a:t>
            </a:r>
          </a:p>
          <a:p>
            <a:pPr marL="0" indent="0">
              <a:buNone/>
            </a:pPr>
            <a:r>
              <a:rPr lang="en-US" dirty="0"/>
              <a:t>	</a:t>
            </a:r>
            <a:r>
              <a:rPr lang="en-US" dirty="0" smtClean="0"/>
              <a:t>	  = ( 2.0 µg/L) (2 L/d) (1 mg/10</a:t>
            </a:r>
            <a:r>
              <a:rPr lang="en-US" baseline="30000" dirty="0" smtClean="0"/>
              <a:t>3</a:t>
            </a:r>
            <a:r>
              <a:rPr lang="en-US" dirty="0" smtClean="0"/>
              <a:t> µg) / 70 kg</a:t>
            </a:r>
          </a:p>
          <a:p>
            <a:pPr marL="0" indent="0">
              <a:buNone/>
            </a:pPr>
            <a:r>
              <a:rPr lang="en-US" dirty="0" smtClean="0"/>
              <a:t>		  = 0.57 x 10</a:t>
            </a:r>
            <a:r>
              <a:rPr lang="en-US" baseline="30000" dirty="0" smtClean="0"/>
              <a:t>-4</a:t>
            </a:r>
            <a:r>
              <a:rPr lang="en-US" dirty="0" smtClean="0"/>
              <a:t> mg/</a:t>
            </a:r>
            <a:r>
              <a:rPr lang="en-US" dirty="0" err="1" smtClean="0"/>
              <a:t>kg.d</a:t>
            </a:r>
            <a:endParaRPr lang="en-US" dirty="0" smtClean="0"/>
          </a:p>
          <a:p>
            <a:pPr marL="0" indent="0">
              <a:buNone/>
            </a:pPr>
            <a:r>
              <a:rPr lang="en-US" dirty="0" smtClean="0"/>
              <a:t>2. Compute the lifetime risk, </a:t>
            </a:r>
          </a:p>
          <a:p>
            <a:pPr marL="0" indent="0">
              <a:buNone/>
            </a:pPr>
            <a:r>
              <a:rPr lang="en-US" dirty="0"/>
              <a:t>	</a:t>
            </a:r>
            <a:r>
              <a:rPr lang="en-US" dirty="0" smtClean="0"/>
              <a:t>	Incremental lifetime risk  = CDI x PF</a:t>
            </a:r>
          </a:p>
          <a:p>
            <a:pPr marL="0" indent="0">
              <a:buNone/>
            </a:pPr>
            <a:r>
              <a:rPr lang="en-US" dirty="0"/>
              <a:t>	</a:t>
            </a:r>
            <a:r>
              <a:rPr lang="en-US" dirty="0" smtClean="0"/>
              <a:t>	PF for NDMA (oral route) = 5.1 x 10 (mg/</a:t>
            </a:r>
            <a:r>
              <a:rPr lang="en-US" dirty="0" err="1" smtClean="0"/>
              <a:t>kg.d</a:t>
            </a:r>
            <a:r>
              <a:rPr lang="en-US" dirty="0" smtClean="0"/>
              <a:t>)</a:t>
            </a:r>
            <a:r>
              <a:rPr lang="en-US" baseline="30000" dirty="0" smtClean="0"/>
              <a:t>-1</a:t>
            </a:r>
            <a:endParaRPr lang="en-US" dirty="0" smtClean="0"/>
          </a:p>
          <a:p>
            <a:pPr marL="0" indent="0">
              <a:buNone/>
            </a:pPr>
            <a:r>
              <a:rPr lang="en-US" dirty="0" smtClean="0"/>
              <a:t>		Incremental lifetime risk = 0.57 x 10</a:t>
            </a:r>
            <a:r>
              <a:rPr lang="en-US" baseline="30000" dirty="0" smtClean="0"/>
              <a:t>-4</a:t>
            </a:r>
            <a:r>
              <a:rPr lang="en-US" dirty="0" smtClean="0"/>
              <a:t> x 5.1 x 10</a:t>
            </a:r>
          </a:p>
          <a:p>
            <a:pPr marL="0" indent="0">
              <a:buNone/>
            </a:pPr>
            <a:r>
              <a:rPr lang="en-US" dirty="0"/>
              <a:t>	</a:t>
            </a:r>
            <a:r>
              <a:rPr lang="en-US" dirty="0" smtClean="0"/>
              <a:t>				  = 2.9 x 10</a:t>
            </a:r>
            <a:r>
              <a:rPr lang="en-US" baseline="30000" dirty="0" smtClean="0"/>
              <a:t>-3</a:t>
            </a:r>
            <a:endParaRPr lang="en-US" dirty="0" smtClean="0"/>
          </a:p>
          <a:p>
            <a:pPr marL="0" indent="0">
              <a:buNone/>
            </a:pPr>
            <a:r>
              <a:rPr lang="en-US" dirty="0" smtClean="0"/>
              <a:t>From the results of this analysis, estimated probability of developing elevated cancer risk as a result of drinking the groundwater containing 2.0 µg/L of NDMA is 2.9 per 1000 person.</a:t>
            </a:r>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14</a:t>
            </a:fld>
            <a:endParaRPr lang="en-US"/>
          </a:p>
        </p:txBody>
      </p:sp>
    </p:spTree>
    <p:extLst>
      <p:ext uri="{BB962C8B-B14F-4D97-AF65-F5344CB8AC3E}">
        <p14:creationId xmlns:p14="http://schemas.microsoft.com/office/powerpoint/2010/main" val="258825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Assessment </a:t>
            </a:r>
            <a:endParaRPr lang="ar-EG" dirty="0"/>
          </a:p>
        </p:txBody>
      </p:sp>
      <p:sp>
        <p:nvSpPr>
          <p:cNvPr id="3" name="Content Placeholder 2"/>
          <p:cNvSpPr>
            <a:spLocks noGrp="1"/>
          </p:cNvSpPr>
          <p:nvPr>
            <p:ph idx="1"/>
          </p:nvPr>
        </p:nvSpPr>
        <p:spPr/>
        <p:txBody>
          <a:bodyPr>
            <a:normAutofit/>
          </a:bodyPr>
          <a:lstStyle/>
          <a:p>
            <a:pPr marL="0" indent="0">
              <a:buNone/>
            </a:pPr>
            <a:r>
              <a:rPr lang="en-US" b="1" i="1" dirty="0" smtClean="0"/>
              <a:t>Example 13 – 1: Risk Assessment for drinking groundwater containing trace amounts of N-</a:t>
            </a:r>
            <a:r>
              <a:rPr lang="en-US" b="1" i="1" dirty="0" err="1" smtClean="0"/>
              <a:t>Nitrosodimethylamine</a:t>
            </a:r>
            <a:r>
              <a:rPr lang="en-US" b="1" i="1" dirty="0" smtClean="0"/>
              <a:t> (NDMA)</a:t>
            </a:r>
          </a:p>
          <a:p>
            <a:pPr marL="0" indent="0">
              <a:buNone/>
            </a:pPr>
            <a:r>
              <a:rPr lang="en-US" dirty="0" smtClean="0"/>
              <a:t>Solution:</a:t>
            </a:r>
          </a:p>
          <a:p>
            <a:pPr marL="0" indent="0">
              <a:buNone/>
            </a:pPr>
            <a:r>
              <a:rPr lang="en-US" dirty="0" smtClean="0"/>
              <a:t>3. Determine the concentration of NDMA to limit the acceptable cancer risk to 1 in 100,000</a:t>
            </a:r>
          </a:p>
          <a:p>
            <a:pPr marL="457200" indent="-457200">
              <a:buAutoNum type="alphaLcPeriod"/>
            </a:pPr>
            <a:r>
              <a:rPr lang="en-US" dirty="0" smtClean="0"/>
              <a:t>Estimate the CDI </a:t>
            </a:r>
          </a:p>
          <a:p>
            <a:pPr marL="0" indent="0">
              <a:buNone/>
            </a:pPr>
            <a:r>
              <a:rPr lang="en-US" dirty="0" smtClean="0"/>
              <a:t>10</a:t>
            </a:r>
            <a:r>
              <a:rPr lang="en-US" baseline="30000" dirty="0" smtClean="0"/>
              <a:t>-5</a:t>
            </a:r>
            <a:r>
              <a:rPr lang="en-US" dirty="0" smtClean="0"/>
              <a:t> = CDI x 5.1 x 10, therefore, CDI = 1.96 x 10</a:t>
            </a:r>
            <a:r>
              <a:rPr lang="en-US" baseline="30000" dirty="0" smtClean="0"/>
              <a:t>-7</a:t>
            </a:r>
            <a:r>
              <a:rPr lang="en-US" dirty="0" smtClean="0"/>
              <a:t> mg/</a:t>
            </a:r>
            <a:r>
              <a:rPr lang="en-US" dirty="0" err="1" smtClean="0"/>
              <a:t>kg.d</a:t>
            </a:r>
            <a:endParaRPr lang="en-US" dirty="0" smtClean="0"/>
          </a:p>
          <a:p>
            <a:pPr marL="457200" indent="-457200">
              <a:buAutoNum type="alphaLcPeriod" startAt="2"/>
            </a:pPr>
            <a:r>
              <a:rPr lang="en-US" dirty="0" smtClean="0"/>
              <a:t>Estimate the concentration of NDMA </a:t>
            </a:r>
          </a:p>
          <a:p>
            <a:pPr marL="0" indent="0">
              <a:buNone/>
            </a:pPr>
            <a:r>
              <a:rPr lang="en-US" dirty="0" smtClean="0"/>
              <a:t>(C) (2 L/d) (1 mg/10</a:t>
            </a:r>
            <a:r>
              <a:rPr lang="en-US" baseline="30000" dirty="0" smtClean="0"/>
              <a:t>3</a:t>
            </a:r>
            <a:r>
              <a:rPr lang="en-US" dirty="0" smtClean="0"/>
              <a:t> µg) / 70 kg = </a:t>
            </a:r>
            <a:r>
              <a:rPr lang="en-US" dirty="0"/>
              <a:t>1.96 x 10</a:t>
            </a:r>
            <a:r>
              <a:rPr lang="en-US" baseline="30000" dirty="0"/>
              <a:t>-7</a:t>
            </a:r>
            <a:r>
              <a:rPr lang="en-US" dirty="0"/>
              <a:t> </a:t>
            </a:r>
            <a:r>
              <a:rPr lang="en-US" dirty="0" smtClean="0"/>
              <a:t>mg/</a:t>
            </a:r>
            <a:r>
              <a:rPr lang="en-US" dirty="0" err="1" smtClean="0"/>
              <a:t>kg.d</a:t>
            </a:r>
            <a:endParaRPr lang="en-US" dirty="0" smtClean="0"/>
          </a:p>
          <a:p>
            <a:pPr marL="0" indent="0">
              <a:buNone/>
            </a:pPr>
            <a:r>
              <a:rPr lang="en-US" dirty="0" smtClean="0"/>
              <a:t>C = 0.0069 µg/L = 6.9 ng/L </a:t>
            </a:r>
          </a:p>
          <a:p>
            <a:pPr marL="0" indent="0">
              <a:buNone/>
            </a:pPr>
            <a:endParaRPr lang="en-US" dirty="0" smtClean="0"/>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15</a:t>
            </a:fld>
            <a:endParaRPr lang="en-US"/>
          </a:p>
        </p:txBody>
      </p:sp>
    </p:spTree>
    <p:extLst>
      <p:ext uri="{BB962C8B-B14F-4D97-AF65-F5344CB8AC3E}">
        <p14:creationId xmlns:p14="http://schemas.microsoft.com/office/powerpoint/2010/main" val="31383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Characterization</a:t>
            </a:r>
            <a:endParaRPr lang="ar-EG" dirty="0"/>
          </a:p>
        </p:txBody>
      </p:sp>
      <p:sp>
        <p:nvSpPr>
          <p:cNvPr id="3" name="Content Placeholder 2"/>
          <p:cNvSpPr>
            <a:spLocks noGrp="1"/>
          </p:cNvSpPr>
          <p:nvPr>
            <p:ph idx="1"/>
          </p:nvPr>
        </p:nvSpPr>
        <p:spPr/>
        <p:txBody>
          <a:bodyPr/>
          <a:lstStyle/>
          <a:p>
            <a:r>
              <a:rPr lang="en-US" dirty="0" smtClean="0"/>
              <a:t>The final step in risk assessment is risk characterization, in which the question of who is affected and what are the likely effects are defined to the extent they are known. </a:t>
            </a:r>
          </a:p>
          <a:p>
            <a:r>
              <a:rPr lang="en-US" dirty="0" smtClean="0"/>
              <a:t>Risk characterization involves the integration of exposure and dose-response assessments to arrive at the quantitative probabilities that effects will occur in humans for a given set of exposure conditions. </a:t>
            </a:r>
            <a:endParaRPr lang="en-US"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16</a:t>
            </a:fld>
            <a:endParaRPr lang="en-US"/>
          </a:p>
        </p:txBody>
      </p:sp>
    </p:spTree>
    <p:extLst>
      <p:ext uri="{BB962C8B-B14F-4D97-AF65-F5344CB8AC3E}">
        <p14:creationId xmlns:p14="http://schemas.microsoft.com/office/powerpoint/2010/main" val="1960249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in Standard Setting	</a:t>
            </a:r>
            <a:endParaRPr lang="en-US" dirty="0"/>
          </a:p>
        </p:txBody>
      </p:sp>
      <p:sp>
        <p:nvSpPr>
          <p:cNvPr id="3" name="Content Placeholder 2"/>
          <p:cNvSpPr>
            <a:spLocks noGrp="1"/>
          </p:cNvSpPr>
          <p:nvPr>
            <p:ph idx="1"/>
          </p:nvPr>
        </p:nvSpPr>
        <p:spPr/>
        <p:txBody>
          <a:bodyPr/>
          <a:lstStyle/>
          <a:p>
            <a:r>
              <a:rPr lang="en-US" dirty="0" smtClean="0"/>
              <a:t>An acceptable risk of 1 in 10,000 is often used in environmental risk assessment. </a:t>
            </a:r>
          </a:p>
          <a:p>
            <a:r>
              <a:rPr lang="en-US" dirty="0" smtClean="0"/>
              <a:t>Risks of less than 1 in 10,000 are considered minimal. </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17</a:t>
            </a:fld>
            <a:endParaRPr lang="en-US"/>
          </a:p>
        </p:txBody>
      </p:sp>
    </p:spTree>
    <p:extLst>
      <p:ext uri="{BB962C8B-B14F-4D97-AF65-F5344CB8AC3E}">
        <p14:creationId xmlns:p14="http://schemas.microsoft.com/office/powerpoint/2010/main" val="2179680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 </a:t>
            </a:r>
            <a:endParaRPr lang="en-US" dirty="0"/>
          </a:p>
        </p:txBody>
      </p:sp>
      <p:sp>
        <p:nvSpPr>
          <p:cNvPr id="3" name="Content Placeholder 2"/>
          <p:cNvSpPr>
            <a:spLocks noGrp="1"/>
          </p:cNvSpPr>
          <p:nvPr>
            <p:ph idx="1"/>
          </p:nvPr>
        </p:nvSpPr>
        <p:spPr/>
        <p:txBody>
          <a:bodyPr/>
          <a:lstStyle/>
          <a:p>
            <a:r>
              <a:rPr lang="en-US" dirty="0" smtClean="0"/>
              <a:t>Risk management involves the development of standards and guidelines and management strategies for specific constituents including both toxic constituents and infectious agents. </a:t>
            </a:r>
          </a:p>
          <a:p>
            <a:r>
              <a:rPr lang="en-US" dirty="0" smtClean="0"/>
              <a:t>For example, if a toxic constituent or infectious microorganisms are present at higher than the maximum allowable concentration based on the risk assessment, risk management involves the determination of what management and /or technology is necessary to limit the risk to an acceptable level. </a:t>
            </a:r>
          </a:p>
          <a:p>
            <a:r>
              <a:rPr lang="en-US" dirty="0" smtClean="0"/>
              <a:t>Thus, the development and screening of alternatives; selection, design, and implementation; and monitoring and review are important elements of health risk management. </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18</a:t>
            </a:fld>
            <a:endParaRPr lang="en-US"/>
          </a:p>
        </p:txBody>
      </p:sp>
    </p:spTree>
    <p:extLst>
      <p:ext uri="{BB962C8B-B14F-4D97-AF65-F5344CB8AC3E}">
        <p14:creationId xmlns:p14="http://schemas.microsoft.com/office/powerpoint/2010/main" val="1767835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Ecological Risk Assessment	</a:t>
            </a:r>
            <a:endParaRPr lang="ar-EG" dirty="0"/>
          </a:p>
        </p:txBody>
      </p:sp>
      <p:sp>
        <p:nvSpPr>
          <p:cNvPr id="3" name="Content Placeholder 2"/>
          <p:cNvSpPr>
            <a:spLocks noGrp="1"/>
          </p:cNvSpPr>
          <p:nvPr>
            <p:ph idx="1"/>
          </p:nvPr>
        </p:nvSpPr>
        <p:spPr/>
        <p:txBody>
          <a:bodyPr/>
          <a:lstStyle/>
          <a:p>
            <a:r>
              <a:rPr lang="en-US" dirty="0" smtClean="0"/>
              <a:t>Ecological risk assessment is similar to risk assessment for humans in that the ecological effects of exposure to one or more stressors are assessed. </a:t>
            </a:r>
          </a:p>
          <a:p>
            <a:r>
              <a:rPr lang="en-US" dirty="0" smtClean="0"/>
              <a:t>A stressor is defined as a substance, circumstance, or energy field that can cause an adverse effect on a biological system. </a:t>
            </a:r>
          </a:p>
          <a:p>
            <a:r>
              <a:rPr lang="en-US" dirty="0" smtClean="0"/>
              <a:t>It should be noted that ecological risk assessments are undertaken for a variety of reasons such as to assess the potential impacts of the discharge of treated effluent to an existing wetland or applying bio-solids on land.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19</a:t>
            </a:fld>
            <a:endParaRPr lang="en-US"/>
          </a:p>
        </p:txBody>
      </p:sp>
    </p:spTree>
    <p:extLst>
      <p:ext uri="{BB962C8B-B14F-4D97-AF65-F5344CB8AC3E}">
        <p14:creationId xmlns:p14="http://schemas.microsoft.com/office/powerpoint/2010/main" val="353208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Risk Assessment </a:t>
            </a:r>
            <a:endParaRPr lang="ar-EG"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When health effects can occur as the result of an environmental action, risk analysis is used to quantify the corresponding risks. </a:t>
            </a:r>
          </a:p>
          <a:p>
            <a:r>
              <a:rPr lang="en-US" dirty="0" smtClean="0"/>
              <a:t>Typically, a complete risk analysis is divided into two parts: </a:t>
            </a:r>
          </a:p>
          <a:p>
            <a:pPr lvl="1"/>
            <a:r>
              <a:rPr lang="en-US" dirty="0" smtClean="0"/>
              <a:t>Risk assessment</a:t>
            </a:r>
          </a:p>
          <a:p>
            <a:pPr lvl="1"/>
            <a:r>
              <a:rPr lang="en-US" dirty="0" smtClean="0"/>
              <a:t>Risk management </a:t>
            </a:r>
          </a:p>
          <a:p>
            <a:r>
              <a:rPr lang="en-US" dirty="0" smtClean="0"/>
              <a:t>Risk assessment involves the study and analysis of potential effect of certain hazards to human health. Using statistical information on cause and effect, risk assessment is intended to be a tool for making informed decisions. </a:t>
            </a:r>
          </a:p>
          <a:p>
            <a:r>
              <a:rPr lang="en-US" dirty="0" smtClean="0"/>
              <a:t>Risk management is the process of reducing risks that are determined to be unacceptable.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a:t>
            </a:fld>
            <a:endParaRPr lang="en-US"/>
          </a:p>
        </p:txBody>
      </p:sp>
    </p:spTree>
    <p:extLst>
      <p:ext uri="{BB962C8B-B14F-4D97-AF65-F5344CB8AC3E}">
        <p14:creationId xmlns:p14="http://schemas.microsoft.com/office/powerpoint/2010/main" val="2617956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Ecological Risk Assessment	</a:t>
            </a:r>
            <a:endParaRPr lang="ar-EG" dirty="0"/>
          </a:p>
        </p:txBody>
      </p:sp>
      <p:sp>
        <p:nvSpPr>
          <p:cNvPr id="3" name="Content Placeholder 2"/>
          <p:cNvSpPr>
            <a:spLocks noGrp="1"/>
          </p:cNvSpPr>
          <p:nvPr>
            <p:ph idx="1"/>
          </p:nvPr>
        </p:nvSpPr>
        <p:spPr>
          <a:xfrm>
            <a:off x="457200" y="1600200"/>
            <a:ext cx="5105400" cy="4525963"/>
          </a:xfrm>
        </p:spPr>
        <p:txBody>
          <a:bodyPr>
            <a:normAutofit/>
          </a:bodyPr>
          <a:lstStyle/>
          <a:p>
            <a:pPr marL="0" indent="0">
              <a:buNone/>
            </a:pPr>
            <a:r>
              <a:rPr lang="en-US" dirty="0" smtClean="0"/>
              <a:t>The framework for ecological risk assessment involving:</a:t>
            </a:r>
          </a:p>
          <a:p>
            <a:pPr marL="731520" lvl="1" indent="-457200">
              <a:buAutoNum type="arabicPeriod"/>
            </a:pPr>
            <a:r>
              <a:rPr lang="en-US" dirty="0" smtClean="0"/>
              <a:t>Problem formulation, in which the characteristics of the stressor are identified </a:t>
            </a:r>
          </a:p>
          <a:p>
            <a:pPr marL="731520" lvl="1" indent="-457200">
              <a:buAutoNum type="arabicPeriod"/>
            </a:pPr>
            <a:r>
              <a:rPr lang="en-US" dirty="0" smtClean="0"/>
              <a:t>Identification and characterization of the ecosystem at risk and the exposure modes. </a:t>
            </a:r>
          </a:p>
          <a:p>
            <a:pPr marL="731520" lvl="1" indent="-457200">
              <a:buAutoNum type="arabicPeriod"/>
            </a:pPr>
            <a:r>
              <a:rPr lang="en-US" dirty="0" smtClean="0"/>
              <a:t>Identification of likely ecological risks</a:t>
            </a:r>
          </a:p>
          <a:p>
            <a:pPr marL="731520" lvl="1" indent="-457200">
              <a:buAutoNum type="arabicPeriod"/>
            </a:pPr>
            <a:r>
              <a:rPr lang="en-US" dirty="0" smtClean="0"/>
              <a:t>Risk characterization, in which all of the information and data are integrated along with input from risk manager.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20</a:t>
            </a:fld>
            <a:endParaRPr lang="en-US"/>
          </a:p>
        </p:txBody>
      </p:sp>
      <p:pic>
        <p:nvPicPr>
          <p:cNvPr id="7" name="Picture 6"/>
          <p:cNvPicPr>
            <a:picLocks noChangeAspect="1"/>
          </p:cNvPicPr>
          <p:nvPr/>
        </p:nvPicPr>
        <p:blipFill>
          <a:blip r:embed="rId2"/>
          <a:stretch>
            <a:fillRect/>
          </a:stretch>
        </p:blipFill>
        <p:spPr>
          <a:xfrm>
            <a:off x="5715000" y="1556663"/>
            <a:ext cx="3192413" cy="4613036"/>
          </a:xfrm>
          <a:prstGeom prst="rect">
            <a:avLst/>
          </a:prstGeom>
        </p:spPr>
      </p:pic>
    </p:spTree>
    <p:extLst>
      <p:ext uri="{BB962C8B-B14F-4D97-AF65-F5344CB8AC3E}">
        <p14:creationId xmlns:p14="http://schemas.microsoft.com/office/powerpoint/2010/main" val="3066216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Environmental Impact Assessment of Various Pollutants on Public Health and the Environment </a:t>
            </a:r>
            <a:endParaRPr lang="en-US" sz="2800"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Pathogenic Microorganisms and Trace Organics </a:t>
            </a:r>
          </a:p>
          <a:p>
            <a:pPr lvl="1"/>
            <a:r>
              <a:rPr lang="en-US" dirty="0" smtClean="0"/>
              <a:t>Public Health – dysentery, salmonellosis, infectious hepatitis, cholera, typhoid</a:t>
            </a:r>
          </a:p>
          <a:p>
            <a:pPr lvl="2"/>
            <a:r>
              <a:rPr lang="en-US" dirty="0" smtClean="0"/>
              <a:t>Infiltration into potable water supplies</a:t>
            </a:r>
          </a:p>
          <a:p>
            <a:pPr lvl="2"/>
            <a:r>
              <a:rPr lang="en-US" dirty="0" smtClean="0"/>
              <a:t>Irrigation of crops that are eaten uncooked</a:t>
            </a:r>
          </a:p>
          <a:p>
            <a:pPr lvl="2"/>
            <a:r>
              <a:rPr lang="en-US" dirty="0" smtClean="0"/>
              <a:t>Aerosols – from specific irrigation processes</a:t>
            </a:r>
          </a:p>
          <a:p>
            <a:pPr lvl="1"/>
            <a:r>
              <a:rPr lang="en-US" dirty="0" smtClean="0"/>
              <a:t>Environmental Impact – Effect on terrestrial life</a:t>
            </a:r>
          </a:p>
          <a:p>
            <a:r>
              <a:rPr lang="en-US" dirty="0" smtClean="0"/>
              <a:t>Heavy Elements </a:t>
            </a:r>
          </a:p>
          <a:p>
            <a:pPr lvl="1"/>
            <a:r>
              <a:rPr lang="en-US" dirty="0" smtClean="0"/>
              <a:t>Public Health – nervous system disorders, mutagenesis, teratogens, carcinogenesis</a:t>
            </a:r>
          </a:p>
          <a:p>
            <a:pPr lvl="2"/>
            <a:r>
              <a:rPr lang="en-US" dirty="0" smtClean="0"/>
              <a:t>Bioaccumulation (food chain on crops and animals)</a:t>
            </a:r>
          </a:p>
          <a:p>
            <a:pPr lvl="2"/>
            <a:r>
              <a:rPr lang="en-US" dirty="0" smtClean="0"/>
              <a:t>Surface water pollution </a:t>
            </a:r>
          </a:p>
          <a:p>
            <a:pPr lvl="1"/>
            <a:r>
              <a:rPr lang="en-US" dirty="0" smtClean="0"/>
              <a:t>Environmental Impact – acute and chronic toxicity for plant and animal life, chronic degradation effect on soil. </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21</a:t>
            </a:fld>
            <a:endParaRPr lang="en-US"/>
          </a:p>
        </p:txBody>
      </p:sp>
    </p:spTree>
    <p:extLst>
      <p:ext uri="{BB962C8B-B14F-4D97-AF65-F5344CB8AC3E}">
        <p14:creationId xmlns:p14="http://schemas.microsoft.com/office/powerpoint/2010/main" val="3090085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Environmental Impact Assessment of Various Pollutants on Public Health and the Environment </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Nutrients </a:t>
            </a:r>
          </a:p>
          <a:p>
            <a:pPr lvl="1"/>
            <a:r>
              <a:rPr lang="en-US" dirty="0" smtClean="0"/>
              <a:t>Public Health – blue-baby syndrome (form NO</a:t>
            </a:r>
            <a:r>
              <a:rPr lang="en-US" baseline="-25000" dirty="0" smtClean="0"/>
              <a:t>3</a:t>
            </a:r>
            <a:r>
              <a:rPr lang="en-US" dirty="0" smtClean="0"/>
              <a:t>)</a:t>
            </a:r>
          </a:p>
          <a:p>
            <a:pPr lvl="2"/>
            <a:r>
              <a:rPr lang="en-US" dirty="0" smtClean="0"/>
              <a:t>Infiltration into potable water supplies</a:t>
            </a:r>
          </a:p>
          <a:p>
            <a:pPr lvl="1"/>
            <a:r>
              <a:rPr lang="en-US" dirty="0" smtClean="0"/>
              <a:t>Environmental Health – Eutrophication, crop yield effects (+</a:t>
            </a:r>
            <a:r>
              <a:rPr lang="en-US" dirty="0" err="1" smtClean="0"/>
              <a:t>ve</a:t>
            </a:r>
            <a:r>
              <a:rPr lang="en-US" dirty="0" smtClean="0"/>
              <a:t> &amp; -</a:t>
            </a:r>
            <a:r>
              <a:rPr lang="en-US" dirty="0" err="1" smtClean="0"/>
              <a:t>ve</a:t>
            </a:r>
            <a:r>
              <a:rPr lang="en-US" dirty="0" smtClean="0"/>
              <a:t>)</a:t>
            </a:r>
          </a:p>
          <a:p>
            <a:pPr lvl="2"/>
            <a:r>
              <a:rPr lang="en-US" dirty="0" smtClean="0"/>
              <a:t>Surface water pollution </a:t>
            </a:r>
          </a:p>
          <a:p>
            <a:pPr lvl="2"/>
            <a:r>
              <a:rPr lang="en-US" dirty="0" smtClean="0"/>
              <a:t>Irrigation practices </a:t>
            </a:r>
          </a:p>
          <a:p>
            <a:r>
              <a:rPr lang="en-US" dirty="0" smtClean="0"/>
              <a:t>Dissolved Solids (Salinity) </a:t>
            </a:r>
          </a:p>
          <a:p>
            <a:pPr lvl="1"/>
            <a:r>
              <a:rPr lang="en-US" dirty="0" smtClean="0"/>
              <a:t>Environmental Health </a:t>
            </a:r>
          </a:p>
          <a:p>
            <a:pPr lvl="2"/>
            <a:r>
              <a:rPr lang="en-US" dirty="0" smtClean="0"/>
              <a:t>Induce problems for the crops yield selection and quantity </a:t>
            </a:r>
          </a:p>
          <a:p>
            <a:pPr lvl="2"/>
            <a:r>
              <a:rPr lang="en-US" dirty="0" smtClean="0"/>
              <a:t>Accumulation in soil </a:t>
            </a:r>
          </a:p>
          <a:p>
            <a:pPr lvl="3"/>
            <a:r>
              <a:rPr lang="en-US" dirty="0" smtClean="0"/>
              <a:t>Effect on soil permeability</a:t>
            </a:r>
          </a:p>
          <a:p>
            <a:pPr lvl="2"/>
            <a:r>
              <a:rPr lang="en-US" dirty="0" smtClean="0"/>
              <a:t>Clogging drip-irrigation systems</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22</a:t>
            </a:fld>
            <a:endParaRPr lang="en-US"/>
          </a:p>
        </p:txBody>
      </p:sp>
    </p:spTree>
    <p:extLst>
      <p:ext uri="{BB962C8B-B14F-4D97-AF65-F5344CB8AC3E}">
        <p14:creationId xmlns:p14="http://schemas.microsoft.com/office/powerpoint/2010/main" val="3072883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Environmental Impact Assessment of Various Pollutants on Public Health and the Environment </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Emerging Pollutants </a:t>
            </a:r>
          </a:p>
          <a:p>
            <a:pPr lvl="1"/>
            <a:r>
              <a:rPr lang="en-US" dirty="0" smtClean="0"/>
              <a:t>Public Health </a:t>
            </a:r>
          </a:p>
          <a:p>
            <a:pPr lvl="2"/>
            <a:r>
              <a:rPr lang="en-US" dirty="0" smtClean="0"/>
              <a:t>Acute and chronic health effects – effect on growth, reproduction problems</a:t>
            </a:r>
          </a:p>
          <a:p>
            <a:pPr lvl="2"/>
            <a:r>
              <a:rPr lang="en-US" dirty="0" smtClean="0"/>
              <a:t>Inadequate, or no information </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23</a:t>
            </a:fld>
            <a:endParaRPr lang="en-US"/>
          </a:p>
        </p:txBody>
      </p:sp>
    </p:spTree>
    <p:extLst>
      <p:ext uri="{BB962C8B-B14F-4D97-AF65-F5344CB8AC3E}">
        <p14:creationId xmlns:p14="http://schemas.microsoft.com/office/powerpoint/2010/main" val="1897349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Environmental Impact Assessment of Agricultural Irrigation on Public Health and Environmental Issues</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Eutrophication </a:t>
            </a:r>
          </a:p>
          <a:p>
            <a:pPr lvl="1"/>
            <a:r>
              <a:rPr lang="en-US" dirty="0" smtClean="0"/>
              <a:t>Increased nutrients in surface waters</a:t>
            </a:r>
          </a:p>
          <a:p>
            <a:r>
              <a:rPr lang="en-US" dirty="0" smtClean="0"/>
              <a:t>Groundwater contamination </a:t>
            </a:r>
          </a:p>
          <a:p>
            <a:pPr lvl="1"/>
            <a:r>
              <a:rPr lang="en-US" dirty="0" smtClean="0"/>
              <a:t>Nitrate contamination on private drinking wells</a:t>
            </a:r>
          </a:p>
          <a:p>
            <a:r>
              <a:rPr lang="en-US" dirty="0" smtClean="0"/>
              <a:t>Biological Aerosols </a:t>
            </a:r>
          </a:p>
          <a:p>
            <a:pPr lvl="1"/>
            <a:r>
              <a:rPr lang="en-US" dirty="0" smtClean="0"/>
              <a:t>Gastrointestinal problems in nearby communities</a:t>
            </a:r>
          </a:p>
          <a:p>
            <a:r>
              <a:rPr lang="en-US" dirty="0" smtClean="0"/>
              <a:t>Antibiotics</a:t>
            </a:r>
          </a:p>
          <a:p>
            <a:r>
              <a:rPr lang="en-US" dirty="0" smtClean="0"/>
              <a:t>Odor </a:t>
            </a:r>
          </a:p>
          <a:p>
            <a:pPr lvl="1"/>
            <a:r>
              <a:rPr lang="en-US" dirty="0" smtClean="0"/>
              <a:t>Public health of neighboring communities</a:t>
            </a:r>
          </a:p>
          <a:p>
            <a:pPr lvl="1"/>
            <a:r>
              <a:rPr lang="en-US" dirty="0" smtClean="0"/>
              <a:t>Aesthetic concern – reduced land values</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24</a:t>
            </a:fld>
            <a:endParaRPr lang="en-US"/>
          </a:p>
        </p:txBody>
      </p:sp>
    </p:spTree>
    <p:extLst>
      <p:ext uri="{BB962C8B-B14F-4D97-AF65-F5344CB8AC3E}">
        <p14:creationId xmlns:p14="http://schemas.microsoft.com/office/powerpoint/2010/main" val="1253322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Environmental Impact Assessment of Agricultural Irrigation on Public Health and Environmental Issues</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Marketability </a:t>
            </a:r>
          </a:p>
          <a:p>
            <a:pPr lvl="1"/>
            <a:r>
              <a:rPr lang="en-US" dirty="0" smtClean="0"/>
              <a:t>Public acceptance </a:t>
            </a:r>
          </a:p>
          <a:p>
            <a:r>
              <a:rPr lang="en-US" dirty="0" smtClean="0"/>
              <a:t>Effect on Soil Regarding </a:t>
            </a:r>
          </a:p>
          <a:p>
            <a:pPr lvl="1"/>
            <a:r>
              <a:rPr lang="en-US" dirty="0" smtClean="0"/>
              <a:t>Salinity </a:t>
            </a:r>
          </a:p>
          <a:p>
            <a:pPr lvl="2"/>
            <a:r>
              <a:rPr lang="en-US" dirty="0" smtClean="0"/>
              <a:t>Increased osmotic pressure on plants </a:t>
            </a:r>
          </a:p>
          <a:p>
            <a:pPr lvl="1"/>
            <a:r>
              <a:rPr lang="en-US" dirty="0" smtClean="0"/>
              <a:t>Specific Ion Toxicity </a:t>
            </a:r>
          </a:p>
          <a:p>
            <a:pPr lvl="2"/>
            <a:r>
              <a:rPr lang="en-US" dirty="0" smtClean="0"/>
              <a:t>Worse in hot and arid regions (due to high evapotranspiration)</a:t>
            </a:r>
          </a:p>
          <a:p>
            <a:pPr lvl="1"/>
            <a:r>
              <a:rPr lang="en-US" dirty="0" smtClean="0"/>
              <a:t>Nutrients </a:t>
            </a:r>
          </a:p>
          <a:p>
            <a:pPr lvl="1"/>
            <a:r>
              <a:rPr lang="en-US" dirty="0" smtClean="0"/>
              <a:t>Water infiltration Rate</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25</a:t>
            </a:fld>
            <a:endParaRPr lang="en-US"/>
          </a:p>
        </p:txBody>
      </p:sp>
    </p:spTree>
    <p:extLst>
      <p:ext uri="{BB962C8B-B14F-4D97-AF65-F5344CB8AC3E}">
        <p14:creationId xmlns:p14="http://schemas.microsoft.com/office/powerpoint/2010/main" val="2387109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Environmental Impact Assessment of Industrial Reuse and Non-potable Urban Uses on Public Health and Environmental Issues</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Public Health Concerns </a:t>
            </a:r>
          </a:p>
          <a:p>
            <a:pPr lvl="1"/>
            <a:r>
              <a:rPr lang="en-US" dirty="0" smtClean="0"/>
              <a:t>Aerosol transmission of organics </a:t>
            </a:r>
          </a:p>
          <a:p>
            <a:pPr lvl="1"/>
            <a:r>
              <a:rPr lang="en-US" dirty="0" smtClean="0"/>
              <a:t>Pathogens in cooling</a:t>
            </a:r>
          </a:p>
          <a:p>
            <a:pPr lvl="1"/>
            <a:r>
              <a:rPr lang="en-US" dirty="0" smtClean="0"/>
              <a:t>Pathogens in boiler feed water </a:t>
            </a:r>
          </a:p>
          <a:p>
            <a:r>
              <a:rPr lang="en-US" dirty="0" smtClean="0"/>
              <a:t>Concerns with Industrial Processes</a:t>
            </a:r>
          </a:p>
          <a:p>
            <a:pPr lvl="1"/>
            <a:r>
              <a:rPr lang="en-US" dirty="0" smtClean="0"/>
              <a:t>Scaling </a:t>
            </a:r>
          </a:p>
          <a:p>
            <a:pPr lvl="1"/>
            <a:r>
              <a:rPr lang="en-US" dirty="0" smtClean="0"/>
              <a:t>Corrosion </a:t>
            </a:r>
          </a:p>
          <a:p>
            <a:pPr lvl="1"/>
            <a:r>
              <a:rPr lang="en-US" dirty="0" smtClean="0"/>
              <a:t>Biological growth and fouling </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26</a:t>
            </a:fld>
            <a:endParaRPr lang="en-US"/>
          </a:p>
        </p:txBody>
      </p:sp>
    </p:spTree>
    <p:extLst>
      <p:ext uri="{BB962C8B-B14F-4D97-AF65-F5344CB8AC3E}">
        <p14:creationId xmlns:p14="http://schemas.microsoft.com/office/powerpoint/2010/main" val="3730633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Environmental Impact Assessment of Groundwater Recharge on Public Health Issues</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Organic Chemicals</a:t>
            </a:r>
          </a:p>
          <a:p>
            <a:pPr lvl="1"/>
            <a:r>
              <a:rPr lang="en-US" dirty="0" smtClean="0"/>
              <a:t>Toxicological effects</a:t>
            </a:r>
          </a:p>
          <a:p>
            <a:r>
              <a:rPr lang="en-US" dirty="0" smtClean="0"/>
              <a:t>TDS</a:t>
            </a:r>
          </a:p>
          <a:p>
            <a:r>
              <a:rPr lang="en-US" dirty="0" smtClean="0"/>
              <a:t>Metals</a:t>
            </a:r>
          </a:p>
          <a:p>
            <a:r>
              <a:rPr lang="en-US" dirty="0" smtClean="0"/>
              <a:t>Pathogens</a:t>
            </a:r>
          </a:p>
          <a:p>
            <a:r>
              <a:rPr lang="en-US" dirty="0" smtClean="0"/>
              <a:t>Nitrates</a:t>
            </a:r>
          </a:p>
          <a:p>
            <a:pPr lvl="1"/>
            <a:r>
              <a:rPr lang="en-US" dirty="0" err="1" smtClean="0"/>
              <a:t>Methemoglobinemia</a:t>
            </a:r>
            <a:r>
              <a:rPr lang="en-US" dirty="0" smtClean="0"/>
              <a:t> </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27</a:t>
            </a:fld>
            <a:endParaRPr lang="en-US"/>
          </a:p>
        </p:txBody>
      </p:sp>
    </p:spTree>
    <p:extLst>
      <p:ext uri="{BB962C8B-B14F-4D97-AF65-F5344CB8AC3E}">
        <p14:creationId xmlns:p14="http://schemas.microsoft.com/office/powerpoint/2010/main" val="1499512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a:t>
            </a:r>
            <a:endParaRPr lang="ar-EG" dirty="0"/>
          </a:p>
        </p:txBody>
      </p:sp>
      <p:sp>
        <p:nvSpPr>
          <p:cNvPr id="3" name="Content Placeholder 2"/>
          <p:cNvSpPr>
            <a:spLocks noGrp="1"/>
          </p:cNvSpPr>
          <p:nvPr>
            <p:ph idx="1"/>
          </p:nvPr>
        </p:nvSpPr>
        <p:spPr/>
        <p:txBody>
          <a:bodyPr/>
          <a:lstStyle/>
          <a:p>
            <a:r>
              <a:rPr lang="en-US" dirty="0" smtClean="0"/>
              <a:t>Environmental risk analysis takes place in four discrete steps:</a:t>
            </a:r>
          </a:p>
          <a:p>
            <a:pPr lvl="1"/>
            <a:r>
              <a:rPr lang="en-US" dirty="0" smtClean="0"/>
              <a:t>Hazard identification</a:t>
            </a:r>
          </a:p>
          <a:p>
            <a:pPr lvl="1"/>
            <a:r>
              <a:rPr lang="en-US" dirty="0" smtClean="0"/>
              <a:t>Exposure assessment </a:t>
            </a:r>
          </a:p>
          <a:p>
            <a:pPr lvl="1"/>
            <a:r>
              <a:rPr lang="en-US" dirty="0" smtClean="0"/>
              <a:t>Dose response assessment </a:t>
            </a:r>
          </a:p>
          <a:p>
            <a:pPr lvl="1"/>
            <a:r>
              <a:rPr lang="en-US" dirty="0" smtClean="0"/>
              <a:t>Risk characterization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3</a:t>
            </a:fld>
            <a:endParaRPr lang="en-US"/>
          </a:p>
        </p:txBody>
      </p:sp>
      <p:pic>
        <p:nvPicPr>
          <p:cNvPr id="6" name="Picture 5"/>
          <p:cNvPicPr>
            <a:picLocks noChangeAspect="1"/>
          </p:cNvPicPr>
          <p:nvPr/>
        </p:nvPicPr>
        <p:blipFill>
          <a:blip r:embed="rId2"/>
          <a:stretch>
            <a:fillRect/>
          </a:stretch>
        </p:blipFill>
        <p:spPr>
          <a:xfrm>
            <a:off x="4343400" y="2094138"/>
            <a:ext cx="3626700" cy="4032025"/>
          </a:xfrm>
          <a:prstGeom prst="rect">
            <a:avLst/>
          </a:prstGeom>
        </p:spPr>
      </p:pic>
    </p:spTree>
    <p:extLst>
      <p:ext uri="{BB962C8B-B14F-4D97-AF65-F5344CB8AC3E}">
        <p14:creationId xmlns:p14="http://schemas.microsoft.com/office/powerpoint/2010/main" val="3592625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Identification </a:t>
            </a:r>
            <a:endParaRPr lang="ar-EG" dirty="0"/>
          </a:p>
        </p:txBody>
      </p:sp>
      <p:sp>
        <p:nvSpPr>
          <p:cNvPr id="3" name="Content Placeholder 2"/>
          <p:cNvSpPr>
            <a:spLocks noGrp="1"/>
          </p:cNvSpPr>
          <p:nvPr>
            <p:ph idx="1"/>
          </p:nvPr>
        </p:nvSpPr>
        <p:spPr/>
        <p:txBody>
          <a:bodyPr/>
          <a:lstStyle/>
          <a:p>
            <a:r>
              <a:rPr lang="en-US" dirty="0" smtClean="0"/>
              <a:t>This step involves weighing the available evidence and determining whether a substance or constituent exhibits a particular adverse health hazard. </a:t>
            </a:r>
          </a:p>
          <a:p>
            <a:r>
              <a:rPr lang="en-US" dirty="0" smtClean="0"/>
              <a:t>As a part of hazard identification, evidence is gathered on the potential for a substance to cause health effects in humans or unacceptable environmental impacts. </a:t>
            </a:r>
          </a:p>
          <a:p>
            <a:r>
              <a:rPr lang="en-US" dirty="0" smtClean="0"/>
              <a:t>For humans, the principal sources for this information are clinical studies, controlled epidemiological studies, experimental animal studies and from evidence gathered from accidents and natural disasters.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4</a:t>
            </a:fld>
            <a:endParaRPr lang="en-US"/>
          </a:p>
        </p:txBody>
      </p:sp>
    </p:spTree>
    <p:extLst>
      <p:ext uri="{BB962C8B-B14F-4D97-AF65-F5344CB8AC3E}">
        <p14:creationId xmlns:p14="http://schemas.microsoft.com/office/powerpoint/2010/main" val="1375962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Exposure Assessment	</a:t>
            </a:r>
            <a:endParaRPr lang="ar-EG" dirty="0"/>
          </a:p>
        </p:txBody>
      </p:sp>
      <p:sp>
        <p:nvSpPr>
          <p:cNvPr id="3" name="Content Placeholder 2"/>
          <p:cNvSpPr>
            <a:spLocks noGrp="1"/>
          </p:cNvSpPr>
          <p:nvPr>
            <p:ph idx="1"/>
          </p:nvPr>
        </p:nvSpPr>
        <p:spPr/>
        <p:txBody>
          <a:bodyPr/>
          <a:lstStyle/>
          <a:p>
            <a:r>
              <a:rPr lang="en-US" dirty="0" smtClean="0"/>
              <a:t>Exposure is the process by which an organism comes into contact with hazard.</a:t>
            </a:r>
          </a:p>
          <a:p>
            <a:r>
              <a:rPr lang="en-US" dirty="0" smtClean="0"/>
              <a:t>For humans, exposure can occur through different pathways including inhalation of air, ingestions of water or food, absorption through the skin via dermal contact, or absorption through the skin via radiation. </a:t>
            </a:r>
          </a:p>
          <a:p>
            <a:r>
              <a:rPr lang="en-US" dirty="0" smtClean="0"/>
              <a:t>The key steps in exposure assessment are identification of a potential receptor population, evaluation of exposure pathways and routes, </a:t>
            </a:r>
            <a:r>
              <a:rPr lang="en-US" smtClean="0"/>
              <a:t>and quantification </a:t>
            </a:r>
            <a:r>
              <a:rPr lang="en-US" dirty="0" smtClean="0"/>
              <a:t>of exposures.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5</a:t>
            </a:fld>
            <a:endParaRPr lang="en-US"/>
          </a:p>
        </p:txBody>
      </p:sp>
    </p:spTree>
    <p:extLst>
      <p:ext uri="{BB962C8B-B14F-4D97-AF65-F5344CB8AC3E}">
        <p14:creationId xmlns:p14="http://schemas.microsoft.com/office/powerpoint/2010/main" val="118750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Dose-Response Assessment </a:t>
            </a:r>
            <a:endParaRPr lang="ar-EG" dirty="0"/>
          </a:p>
        </p:txBody>
      </p:sp>
      <p:sp>
        <p:nvSpPr>
          <p:cNvPr id="3" name="Content Placeholder 2"/>
          <p:cNvSpPr>
            <a:spLocks noGrp="1"/>
          </p:cNvSpPr>
          <p:nvPr>
            <p:ph idx="1"/>
          </p:nvPr>
        </p:nvSpPr>
        <p:spPr>
          <a:xfrm>
            <a:off x="457200" y="1600200"/>
            <a:ext cx="4114800" cy="4800600"/>
          </a:xfrm>
        </p:spPr>
        <p:txBody>
          <a:bodyPr>
            <a:normAutofit fontScale="85000" lnSpcReduction="10000"/>
          </a:bodyPr>
          <a:lstStyle/>
          <a:p>
            <a:r>
              <a:rPr lang="en-US" dirty="0" smtClean="0"/>
              <a:t>The fundamental goal of a dose-response assessment is to define a relationship (typically mathematical) between the amount of a toxic constituents to which a human is exposed and the risk that there will be an unhealthy response to that dose in humans. </a:t>
            </a:r>
          </a:p>
          <a:p>
            <a:r>
              <a:rPr lang="en-US" dirty="0" smtClean="0"/>
              <a:t>Typically dose-response relationships for carcinogenic and non-carcinogenic constituents are shown in this figure.</a:t>
            </a:r>
          </a:p>
          <a:p>
            <a:r>
              <a:rPr lang="en-US" dirty="0"/>
              <a:t>It should be noted that it is assumed that there is no threshold for potentially carcinogenic constituents. </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6</a:t>
            </a:fld>
            <a:endParaRPr lang="en-US"/>
          </a:p>
        </p:txBody>
      </p:sp>
      <p:pic>
        <p:nvPicPr>
          <p:cNvPr id="6" name="Picture 5"/>
          <p:cNvPicPr>
            <a:picLocks noChangeAspect="1"/>
          </p:cNvPicPr>
          <p:nvPr/>
        </p:nvPicPr>
        <p:blipFill>
          <a:blip r:embed="rId2"/>
          <a:stretch>
            <a:fillRect/>
          </a:stretch>
        </p:blipFill>
        <p:spPr>
          <a:xfrm>
            <a:off x="4648200" y="1752600"/>
            <a:ext cx="4231200" cy="3802401"/>
          </a:xfrm>
          <a:prstGeom prst="rect">
            <a:avLst/>
          </a:prstGeom>
        </p:spPr>
      </p:pic>
    </p:spTree>
    <p:extLst>
      <p:ext uri="{BB962C8B-B14F-4D97-AF65-F5344CB8AC3E}">
        <p14:creationId xmlns:p14="http://schemas.microsoft.com/office/powerpoint/2010/main" val="1202779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Dose-Response Assessment </a:t>
            </a:r>
            <a:endParaRPr lang="ar-EG"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Although the dose-response curve for a carcinogenic constituent is shown passing through the origin, data are not available at extremely low concentrations. </a:t>
            </a:r>
          </a:p>
          <a:p>
            <a:r>
              <a:rPr lang="en-US" dirty="0" smtClean="0"/>
              <a:t>Therefore, mathematical models have been developed to define the dose-response at low concentrations. </a:t>
            </a:r>
          </a:p>
          <a:p>
            <a:r>
              <a:rPr lang="en-US" dirty="0" smtClean="0"/>
              <a:t>Typical dose-response models that have been proposed are used for human exposure include: </a:t>
            </a:r>
          </a:p>
          <a:p>
            <a:pPr lvl="1"/>
            <a:r>
              <a:rPr lang="en-US" dirty="0" smtClean="0"/>
              <a:t>The single-hit model</a:t>
            </a:r>
          </a:p>
          <a:p>
            <a:pPr lvl="1"/>
            <a:r>
              <a:rPr lang="en-US" dirty="0" smtClean="0"/>
              <a:t>The multistage model</a:t>
            </a:r>
          </a:p>
          <a:p>
            <a:pPr lvl="1"/>
            <a:r>
              <a:rPr lang="en-US" dirty="0" smtClean="0"/>
              <a:t>The linear multistage model </a:t>
            </a:r>
          </a:p>
          <a:p>
            <a:pPr lvl="1"/>
            <a:r>
              <a:rPr lang="en-US" dirty="0" smtClean="0"/>
              <a:t>The multi-hit model</a:t>
            </a:r>
          </a:p>
          <a:p>
            <a:pPr lvl="1"/>
            <a:r>
              <a:rPr lang="en-US" dirty="0" smtClean="0"/>
              <a:t>The </a:t>
            </a:r>
            <a:r>
              <a:rPr lang="en-US" dirty="0" err="1" smtClean="0"/>
              <a:t>probit</a:t>
            </a:r>
            <a:r>
              <a:rPr lang="en-US" dirty="0" smtClean="0"/>
              <a:t> model </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7</a:t>
            </a:fld>
            <a:endParaRPr lang="en-US"/>
          </a:p>
        </p:txBody>
      </p:sp>
    </p:spTree>
    <p:extLst>
      <p:ext uri="{BB962C8B-B14F-4D97-AF65-F5344CB8AC3E}">
        <p14:creationId xmlns:p14="http://schemas.microsoft.com/office/powerpoint/2010/main" val="505194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Assessment </a:t>
            </a:r>
            <a:endParaRPr lang="ar-EG" dirty="0"/>
          </a:p>
        </p:txBody>
      </p:sp>
      <p:sp>
        <p:nvSpPr>
          <p:cNvPr id="3" name="Content Placeholder 2"/>
          <p:cNvSpPr>
            <a:spLocks noGrp="1"/>
          </p:cNvSpPr>
          <p:nvPr>
            <p:ph idx="1"/>
          </p:nvPr>
        </p:nvSpPr>
        <p:spPr/>
        <p:txBody>
          <a:bodyPr/>
          <a:lstStyle/>
          <a:p>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8</a:t>
            </a:fld>
            <a:endParaRPr lang="en-US"/>
          </a:p>
        </p:txBody>
      </p:sp>
      <p:pic>
        <p:nvPicPr>
          <p:cNvPr id="6" name="Picture 5"/>
          <p:cNvPicPr>
            <a:picLocks noChangeAspect="1"/>
          </p:cNvPicPr>
          <p:nvPr/>
        </p:nvPicPr>
        <p:blipFill>
          <a:blip r:embed="rId2"/>
          <a:stretch>
            <a:fillRect/>
          </a:stretch>
        </p:blipFill>
        <p:spPr>
          <a:xfrm>
            <a:off x="482699" y="1600200"/>
            <a:ext cx="8178601" cy="3343267"/>
          </a:xfrm>
          <a:prstGeom prst="rect">
            <a:avLst/>
          </a:prstGeom>
        </p:spPr>
      </p:pic>
    </p:spTree>
    <p:extLst>
      <p:ext uri="{BB962C8B-B14F-4D97-AF65-F5344CB8AC3E}">
        <p14:creationId xmlns:p14="http://schemas.microsoft.com/office/powerpoint/2010/main" val="25398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Dose-Response Assessment </a:t>
            </a:r>
            <a:endParaRPr lang="ar-E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smtClean="0"/>
                  <a:t>The mathematical function used to describe the relationship between risk ad dose for the single-hit model is </a:t>
                </a:r>
              </a:p>
              <a:p>
                <a:pPr marL="0" indent="0">
                  <a:buNone/>
                </a:pPr>
                <a:r>
                  <a:rPr lang="en-US" b="1" dirty="0">
                    <a:solidFill>
                      <a:schemeClr val="accent5">
                        <a:lumMod val="60000"/>
                        <a:lumOff val="40000"/>
                      </a:schemeClr>
                    </a:solidFill>
                  </a:rPr>
                  <a:t>	</a:t>
                </a:r>
                <a:r>
                  <a:rPr lang="en-US" b="1" dirty="0" smtClean="0">
                    <a:solidFill>
                      <a:schemeClr val="accent5">
                        <a:lumMod val="60000"/>
                        <a:lumOff val="40000"/>
                      </a:schemeClr>
                    </a:solidFill>
                  </a:rPr>
                  <a:t>	P(d) = 1 – </a:t>
                </a:r>
                <a:r>
                  <a:rPr lang="en-US" b="1" dirty="0" err="1" smtClean="0">
                    <a:solidFill>
                      <a:schemeClr val="accent5">
                        <a:lumMod val="60000"/>
                        <a:lumOff val="40000"/>
                      </a:schemeClr>
                    </a:solidFill>
                  </a:rPr>
                  <a:t>exp</a:t>
                </a:r>
                <a:r>
                  <a:rPr lang="en-US" b="1" dirty="0" smtClean="0">
                    <a:solidFill>
                      <a:schemeClr val="accent5">
                        <a:lumMod val="60000"/>
                        <a:lumOff val="40000"/>
                      </a:schemeClr>
                    </a:solidFill>
                  </a:rPr>
                  <a:t> [-(</a:t>
                </a:r>
                <a:r>
                  <a:rPr lang="en-US" b="1" dirty="0" err="1" smtClean="0">
                    <a:solidFill>
                      <a:schemeClr val="accent5">
                        <a:lumMod val="60000"/>
                        <a:lumOff val="40000"/>
                      </a:schemeClr>
                    </a:solidFill>
                  </a:rPr>
                  <a:t>q</a:t>
                </a:r>
                <a:r>
                  <a:rPr lang="en-US" b="1" baseline="-25000" dirty="0" err="1" smtClean="0">
                    <a:solidFill>
                      <a:schemeClr val="accent5">
                        <a:lumMod val="60000"/>
                        <a:lumOff val="40000"/>
                      </a:schemeClr>
                    </a:solidFill>
                  </a:rPr>
                  <a:t>o</a:t>
                </a:r>
                <a:r>
                  <a:rPr lang="en-US" b="1" dirty="0" smtClean="0">
                    <a:solidFill>
                      <a:schemeClr val="accent5">
                        <a:lumMod val="60000"/>
                        <a:lumOff val="40000"/>
                      </a:schemeClr>
                    </a:solidFill>
                  </a:rPr>
                  <a:t> – q</a:t>
                </a:r>
                <a:r>
                  <a:rPr lang="en-US" b="1" baseline="-25000" dirty="0" smtClean="0">
                    <a:solidFill>
                      <a:schemeClr val="accent5">
                        <a:lumMod val="60000"/>
                        <a:lumOff val="40000"/>
                      </a:schemeClr>
                    </a:solidFill>
                  </a:rPr>
                  <a:t>i</a:t>
                </a:r>
                <a:r>
                  <a:rPr lang="en-US" b="1" dirty="0" smtClean="0">
                    <a:solidFill>
                      <a:schemeClr val="accent5">
                        <a:lumMod val="60000"/>
                        <a:lumOff val="40000"/>
                      </a:schemeClr>
                    </a:solidFill>
                  </a:rPr>
                  <a:t> d)]</a:t>
                </a:r>
              </a:p>
              <a:p>
                <a:pPr marL="0" indent="0">
                  <a:buNone/>
                </a:pPr>
                <a:r>
                  <a:rPr lang="en-US" dirty="0"/>
                  <a:t>	</a:t>
                </a:r>
                <a:r>
                  <a:rPr lang="en-US" dirty="0" smtClean="0"/>
                  <a:t>where P(d) = lifetime risk (probability) of developing cancer</a:t>
                </a:r>
              </a:p>
              <a:p>
                <a:pPr marL="0" indent="0">
                  <a:buNone/>
                </a:pPr>
                <a:r>
                  <a:rPr lang="en-US" dirty="0"/>
                  <a:t>	</a:t>
                </a:r>
                <a:r>
                  <a:rPr lang="en-US" dirty="0" err="1" smtClean="0"/>
                  <a:t>q</a:t>
                </a:r>
                <a:r>
                  <a:rPr lang="en-US" baseline="-25000" dirty="0" err="1" smtClean="0"/>
                  <a:t>o</a:t>
                </a:r>
                <a:r>
                  <a:rPr lang="en-US" dirty="0" smtClean="0"/>
                  <a:t> and q</a:t>
                </a:r>
                <a:r>
                  <a:rPr lang="en-US" baseline="-25000" dirty="0" smtClean="0"/>
                  <a:t>i</a:t>
                </a:r>
                <a:r>
                  <a:rPr lang="en-US" dirty="0" smtClean="0"/>
                  <a:t> = empirical parameters picked to fit the data</a:t>
                </a:r>
              </a:p>
              <a:p>
                <a:pPr marL="0" indent="0">
                  <a:buNone/>
                </a:pPr>
                <a:r>
                  <a:rPr lang="en-US" dirty="0"/>
                  <a:t>	</a:t>
                </a:r>
                <a:r>
                  <a:rPr lang="en-US" dirty="0" smtClean="0"/>
                  <a:t>d = dose</a:t>
                </a:r>
              </a:p>
              <a:p>
                <a:r>
                  <a:rPr lang="en-US" dirty="0" smtClean="0"/>
                  <a:t>The mathematical formulation used to describe the relationship between risk and dose for multistage model is </a:t>
                </a:r>
              </a:p>
              <a:p>
                <a:pPr marL="0" indent="0">
                  <a:buNone/>
                </a:pPr>
                <a:r>
                  <a:rPr lang="en-US" dirty="0"/>
                  <a:t>	</a:t>
                </a:r>
                <a:r>
                  <a:rPr lang="en-US" dirty="0" smtClean="0"/>
                  <a:t>	P(d) = 1 – </a:t>
                </a:r>
                <a:r>
                  <a:rPr lang="en-US" dirty="0" err="1" smtClean="0"/>
                  <a:t>exp</a:t>
                </a:r>
                <a:r>
                  <a:rPr lang="en-US" dirty="0" smtClean="0"/>
                  <a:t> </a:t>
                </a:r>
                <a14:m>
                  <m:oMath xmlns:m="http://schemas.openxmlformats.org/officeDocument/2006/math">
                    <m:d>
                      <m:dPr>
                        <m:begChr m:val="["/>
                        <m:endChr m:val="]"/>
                        <m:ctrlPr>
                          <a:rPr lang="pt-BR" i="1" smtClean="0">
                            <a:latin typeface="Cambria Math" panose="02040503050406030204" pitchFamily="18" charset="0"/>
                          </a:rPr>
                        </m:ctrlPr>
                      </m:dPr>
                      <m:e>
                        <m:r>
                          <a:rPr lang="en-US" b="0" i="1" smtClean="0">
                            <a:latin typeface="Cambria Math" panose="02040503050406030204" pitchFamily="18" charset="0"/>
                          </a:rPr>
                          <m:t> −</m:t>
                        </m:r>
                        <m:nary>
                          <m:naryPr>
                            <m:chr m:val="∑"/>
                            <m:ctrlPr>
                              <a:rPr lang="pt-BR" i="1">
                                <a:latin typeface="Cambria Math" panose="02040503050406030204" pitchFamily="18" charset="0"/>
                              </a:rPr>
                            </m:ctrlPr>
                          </m:naryPr>
                          <m:sub>
                            <m:r>
                              <m:rPr>
                                <m:brk m:alnAt="23"/>
                              </m:rPr>
                              <a:rPr lang="en-US" i="1">
                                <a:latin typeface="Cambria Math" panose="02040503050406030204" pitchFamily="18" charset="0"/>
                              </a:rPr>
                              <m:t>𝑖</m:t>
                            </m:r>
                            <m:r>
                              <a:rPr lang="pt-BR" i="1">
                                <a:latin typeface="Cambria Math" panose="02040503050406030204" pitchFamily="18" charset="0"/>
                              </a:rPr>
                              <m:t>=</m:t>
                            </m:r>
                            <m:r>
                              <a:rPr lang="pt-BR" i="1">
                                <a:latin typeface="Cambria Math" panose="02040503050406030204" pitchFamily="18" charset="0"/>
                              </a:rPr>
                              <m:t>0</m:t>
                            </m:r>
                          </m:sub>
                          <m:sup>
                            <m:r>
                              <a:rPr lang="pt-BR" i="1">
                                <a:latin typeface="Cambria Math" panose="02040503050406030204" pitchFamily="18" charset="0"/>
                              </a:rPr>
                              <m:t>𝑛</m:t>
                            </m:r>
                          </m:sup>
                          <m:e>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𝑖</m:t>
                                </m:r>
                              </m:sub>
                            </m:sSub>
                            <m:sSup>
                              <m:sSupPr>
                                <m:ctrlPr>
                                  <a:rPr lang="pt-BR" i="1">
                                    <a:latin typeface="Cambria Math" panose="02040503050406030204" pitchFamily="18" charset="0"/>
                                  </a:rPr>
                                </m:ctrlPr>
                              </m:sSupPr>
                              <m:e>
                                <m:r>
                                  <a:rPr lang="en-US" i="1">
                                    <a:latin typeface="Cambria Math" panose="02040503050406030204" pitchFamily="18" charset="0"/>
                                  </a:rPr>
                                  <m:t>𝑑</m:t>
                                </m:r>
                              </m:e>
                              <m:sup>
                                <m:r>
                                  <a:rPr lang="en-US" i="1">
                                    <a:latin typeface="Cambria Math" panose="02040503050406030204" pitchFamily="18" charset="0"/>
                                  </a:rPr>
                                  <m:t>𝑖</m:t>
                                </m:r>
                              </m:sup>
                            </m:sSup>
                          </m:e>
                        </m:nary>
                      </m:e>
                    </m:d>
                  </m:oMath>
                </a14:m>
                <a:endParaRPr lang="en-US" dirty="0" smtClean="0"/>
              </a:p>
              <a:p>
                <a:pPr marL="0" indent="0">
                  <a:buNone/>
                </a:pPr>
                <a:r>
                  <a:rPr lang="en-US" dirty="0"/>
                  <a:t>	</a:t>
                </a:r>
                <a:r>
                  <a:rPr lang="en-US" dirty="0" smtClean="0"/>
                  <a:t>where </a:t>
                </a:r>
                <a:r>
                  <a:rPr lang="en-US" dirty="0"/>
                  <a:t>P(d) = lifetime risk (probability) of developing </a:t>
                </a:r>
                <a:r>
                  <a:rPr lang="en-US" dirty="0" smtClean="0"/>
                  <a:t>cancer</a:t>
                </a:r>
                <a:endParaRPr lang="en-US" dirty="0"/>
              </a:p>
              <a:p>
                <a:pPr marL="0" indent="0">
                  <a:buNone/>
                </a:pPr>
                <a:r>
                  <a:rPr lang="en-US" dirty="0"/>
                  <a:t>	</a:t>
                </a:r>
                <a:r>
                  <a:rPr lang="en-US" dirty="0" smtClean="0"/>
                  <a:t>q</a:t>
                </a:r>
                <a:r>
                  <a:rPr lang="en-US" baseline="-25000" dirty="0" smtClean="0"/>
                  <a:t>i</a:t>
                </a:r>
                <a:r>
                  <a:rPr lang="en-US" dirty="0" smtClean="0"/>
                  <a:t> </a:t>
                </a:r>
                <a:r>
                  <a:rPr lang="en-US" dirty="0"/>
                  <a:t>= empirical parameters picked to fit the data</a:t>
                </a:r>
              </a:p>
              <a:p>
                <a:pPr marL="0" indent="0">
                  <a:buNone/>
                </a:pPr>
                <a:r>
                  <a:rPr lang="en-US" dirty="0"/>
                  <a:t>	d = dose</a:t>
                </a:r>
              </a:p>
              <a:p>
                <a:pPr marL="0" indent="0">
                  <a:buNone/>
                </a:pPr>
                <a:endParaRPr lang="ar-E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15" t="-1617"/>
                </a:stretch>
              </a:blipFill>
            </p:spPr>
            <p:txBody>
              <a:bodyPr/>
              <a:lstStyle/>
              <a:p>
                <a:r>
                  <a:rPr lang="ar-EG">
                    <a:noFill/>
                  </a:rPr>
                  <a:t> </a:t>
                </a:r>
              </a:p>
            </p:txBody>
          </p:sp>
        </mc:Fallback>
      </mc:AlternateContent>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9</a:t>
            </a:fld>
            <a:endParaRPr lang="en-US"/>
          </a:p>
        </p:txBody>
      </p:sp>
    </p:spTree>
    <p:extLst>
      <p:ext uri="{BB962C8B-B14F-4D97-AF65-F5344CB8AC3E}">
        <p14:creationId xmlns:p14="http://schemas.microsoft.com/office/powerpoint/2010/main" val="1258685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842</TotalTime>
  <Words>1817</Words>
  <Application>Microsoft Office PowerPoint</Application>
  <PresentationFormat>On-screen Show (4:3)</PresentationFormat>
  <Paragraphs>230</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Cambria Math</vt:lpstr>
      <vt:lpstr>Tw Cen MT</vt:lpstr>
      <vt:lpstr>Thatch</vt:lpstr>
      <vt:lpstr>CE 445 Wastewater Reclamation and Reuse</vt:lpstr>
      <vt:lpstr>Introduction to Risk Assessment </vt:lpstr>
      <vt:lpstr>Risk Assessment</vt:lpstr>
      <vt:lpstr>Risk Identification </vt:lpstr>
      <vt:lpstr>Exposure Assessment </vt:lpstr>
      <vt:lpstr>Dose-Response Assessment </vt:lpstr>
      <vt:lpstr>Dose-Response Assessment </vt:lpstr>
      <vt:lpstr>Dose-Response Assessment </vt:lpstr>
      <vt:lpstr>Dose-Response Assessment </vt:lpstr>
      <vt:lpstr>Dose-Response Assessment </vt:lpstr>
      <vt:lpstr>Dose-Response Assessment </vt:lpstr>
      <vt:lpstr>Dose-Response Assessment </vt:lpstr>
      <vt:lpstr>Dose-Response Assessment </vt:lpstr>
      <vt:lpstr>Dose-Response Assessment </vt:lpstr>
      <vt:lpstr>Dose-Response Assessment </vt:lpstr>
      <vt:lpstr>Risk Characterization</vt:lpstr>
      <vt:lpstr>Risk Assessment in Standard Setting </vt:lpstr>
      <vt:lpstr>Risk Management </vt:lpstr>
      <vt:lpstr>Ecological Risk Assessment </vt:lpstr>
      <vt:lpstr>Ecological Risk Assessment </vt:lpstr>
      <vt:lpstr>Environmental Impact Assessment of Various Pollutants on Public Health and the Environment </vt:lpstr>
      <vt:lpstr>Environmental Impact Assessment of Various Pollutants on Public Health and the Environment </vt:lpstr>
      <vt:lpstr>Environmental Impact Assessment of Various Pollutants on Public Health and the Environment </vt:lpstr>
      <vt:lpstr>Environmental Impact Assessment of Agricultural Irrigation on Public Health and Environmental Issues</vt:lpstr>
      <vt:lpstr>Environmental Impact Assessment of Agricultural Irrigation on Public Health and Environmental Issues</vt:lpstr>
      <vt:lpstr>Environmental Impact Assessment of Industrial Reuse and Non-potable Urban Uses on Public Health and Environmental Issues</vt:lpstr>
      <vt:lpstr>Environmental Impact Assessment of Groundwater Recharge on Public Health Issues</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445 Wastewater Reclamation and Reuse</dc:title>
  <dc:creator>User</dc:creator>
  <cp:lastModifiedBy>Mohab Kamal</cp:lastModifiedBy>
  <cp:revision>105</cp:revision>
  <dcterms:created xsi:type="dcterms:W3CDTF">2016-01-17T07:00:11Z</dcterms:created>
  <dcterms:modified xsi:type="dcterms:W3CDTF">2016-02-07T17:18:03Z</dcterms:modified>
</cp:coreProperties>
</file>