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Lst>
  <p:notesMasterIdLst>
    <p:notesMasterId r:id="rId20"/>
  </p:notesMasterIdLst>
  <p:sldIdLst>
    <p:sldId id="256" r:id="rId2"/>
    <p:sldId id="290" r:id="rId3"/>
    <p:sldId id="291" r:id="rId4"/>
    <p:sldId id="275" r:id="rId5"/>
    <p:sldId id="292" r:id="rId6"/>
    <p:sldId id="293" r:id="rId7"/>
    <p:sldId id="294" r:id="rId8"/>
    <p:sldId id="295" r:id="rId9"/>
    <p:sldId id="296" r:id="rId10"/>
    <p:sldId id="297" r:id="rId11"/>
    <p:sldId id="298" r:id="rId12"/>
    <p:sldId id="303" r:id="rId13"/>
    <p:sldId id="299" r:id="rId14"/>
    <p:sldId id="304" r:id="rId15"/>
    <p:sldId id="305" r:id="rId16"/>
    <p:sldId id="300" r:id="rId17"/>
    <p:sldId id="301" r:id="rId18"/>
    <p:sldId id="302"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50" d="100"/>
          <a:sy n="150" d="100"/>
        </p:scale>
        <p:origin x="-494" y="-18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ar-EG"/>
          </a:p>
        </p:txBody>
      </p:sp>
      <p:sp>
        <p:nvSpPr>
          <p:cNvPr id="3" name="Date Placeholder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07476BD0-F769-4166-BDEF-88A98DC5F87D}" type="datetimeFigureOut">
              <a:rPr lang="ar-EG" smtClean="0"/>
              <a:t>22/04/1437</a:t>
            </a:fld>
            <a:endParaRPr lang="ar-EG"/>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1" anchor="ctr"/>
          <a:lstStyle/>
          <a:p>
            <a:endParaRPr lang="ar-EG"/>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6" name="Footer Placeholder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ar-EG"/>
          </a:p>
        </p:txBody>
      </p:sp>
      <p:sp>
        <p:nvSpPr>
          <p:cNvPr id="7" name="Slide Number Placeholder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2F010731-DFDA-42DC-ADB2-F4AC72814EF6}" type="slidenum">
              <a:rPr lang="ar-EG" smtClean="0"/>
              <a:t>‹#›</a:t>
            </a:fld>
            <a:endParaRPr lang="ar-EG"/>
          </a:p>
        </p:txBody>
      </p:sp>
    </p:spTree>
    <p:extLst>
      <p:ext uri="{BB962C8B-B14F-4D97-AF65-F5344CB8AC3E}">
        <p14:creationId xmlns:p14="http://schemas.microsoft.com/office/powerpoint/2010/main" val="3393241028"/>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EG"/>
          </a:p>
        </p:txBody>
      </p:sp>
      <p:sp>
        <p:nvSpPr>
          <p:cNvPr id="4" name="Slide Number Placeholder 3"/>
          <p:cNvSpPr>
            <a:spLocks noGrp="1"/>
          </p:cNvSpPr>
          <p:nvPr>
            <p:ph type="sldNum" sz="quarter" idx="10"/>
          </p:nvPr>
        </p:nvSpPr>
        <p:spPr/>
        <p:txBody>
          <a:bodyPr/>
          <a:lstStyle/>
          <a:p>
            <a:fld id="{2F010731-DFDA-42DC-ADB2-F4AC72814EF6}" type="slidenum">
              <a:rPr lang="ar-EG" smtClean="0"/>
              <a:t>18</a:t>
            </a:fld>
            <a:endParaRPr lang="ar-EG"/>
          </a:p>
        </p:txBody>
      </p:sp>
    </p:spTree>
    <p:extLst>
      <p:ext uri="{BB962C8B-B14F-4D97-AF65-F5344CB8AC3E}">
        <p14:creationId xmlns:p14="http://schemas.microsoft.com/office/powerpoint/2010/main" val="1933104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95" name="Group 94"/>
          <p:cNvGrpSpPr/>
          <p:nvPr/>
        </p:nvGrpSpPr>
        <p:grpSpPr>
          <a:xfrm>
            <a:off x="0" y="-30477"/>
            <a:ext cx="9067800" cy="6889273"/>
            <a:chOff x="0" y="-30477"/>
            <a:chExt cx="9067800" cy="6889273"/>
          </a:xfrm>
        </p:grpSpPr>
        <p:cxnSp>
          <p:nvCxnSpPr>
            <p:cNvPr id="110" name="Straight Connector 109"/>
            <p:cNvCxnSpPr/>
            <p:nvPr/>
          </p:nvCxnSpPr>
          <p:spPr>
            <a:xfrm rot="16200000" flipH="1">
              <a:off x="-1447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rot="16200000" flipH="1">
              <a:off x="-1638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rot="5400000">
              <a:off x="-1485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rot="5400000">
              <a:off x="-32385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rot="16200000" flipH="1">
              <a:off x="-33147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rot="16200000" flipH="1">
              <a:off x="-1371600" y="2971800"/>
              <a:ext cx="6858000"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rot="16200000" flipH="1">
              <a:off x="-2819400" y="3200400"/>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rot="5400000">
              <a:off x="-2705099" y="3238500"/>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rot="16200000" flipH="1">
              <a:off x="-21336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rot="16200000" flipH="1">
              <a:off x="-31242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rot="16200000" flipH="1">
              <a:off x="-1828799" y="3352799"/>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rot="16200000" flipH="1">
              <a:off x="-28194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rot="16200000" flipH="1">
              <a:off x="-2438400" y="3124200"/>
              <a:ext cx="6858000" cy="609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5400000">
              <a:off x="-173164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rot="5400000">
              <a:off x="-1142048"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rot="5400000">
              <a:off x="-9144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rot="5400000">
              <a:off x="-185547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rot="16200000" flipH="1">
              <a:off x="-26431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16200000" flipH="1">
              <a:off x="-1954530" y="3326130"/>
              <a:ext cx="6858000" cy="20574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rot="16200000" flipH="1">
              <a:off x="-2362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a:xfrm rot="16200000" flipH="1">
              <a:off x="-21336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a:xfrm rot="16200000" flipH="1">
              <a:off x="1066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16200000" flipH="1">
              <a:off x="876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rot="5400000">
              <a:off x="1028700" y="3238500"/>
              <a:ext cx="6858000"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p:cNvCxnSpPr/>
            <p:nvPr/>
          </p:nvCxnSpPr>
          <p:spPr>
            <a:xfrm rot="5400000">
              <a:off x="-7239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p:nvCxnSpPr>
          <p:spPr>
            <a:xfrm rot="16200000" flipH="1">
              <a:off x="-8001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5" name="Straight Connector 214"/>
            <p:cNvCxnSpPr/>
            <p:nvPr/>
          </p:nvCxnSpPr>
          <p:spPr>
            <a:xfrm rot="5400000">
              <a:off x="-152400" y="3429000"/>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p:nvCxnSpPr>
          <p:spPr>
            <a:xfrm rot="16200000" flipH="1">
              <a:off x="-304800" y="3200400"/>
              <a:ext cx="6858000"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rot="5400000">
              <a:off x="-190499" y="3238500"/>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p:nvCxnSpPr>
          <p:spPr>
            <a:xfrm rot="16200000" flipH="1">
              <a:off x="3810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p:cNvCxnSpPr/>
            <p:nvPr/>
          </p:nvCxnSpPr>
          <p:spPr>
            <a:xfrm rot="16200000" flipH="1">
              <a:off x="-6096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rot="16200000" flipH="1">
              <a:off x="685801" y="3352799"/>
              <a:ext cx="6858000" cy="152401"/>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rot="16200000" flipH="1">
              <a:off x="-304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p:nvCxnSpPr>
          <p:spPr>
            <a:xfrm rot="5400000">
              <a:off x="-10287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rot="5400000">
              <a:off x="78295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rot="5400000">
              <a:off x="1372552"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5" name="Straight Connector 224"/>
            <p:cNvCxnSpPr/>
            <p:nvPr/>
          </p:nvCxnSpPr>
          <p:spPr>
            <a:xfrm rot="5400000">
              <a:off x="1600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rot="5400000">
              <a:off x="65913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16200000" flipH="1">
              <a:off x="-1285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p:nvCxnSpPr>
          <p:spPr>
            <a:xfrm rot="16200000" flipH="1">
              <a:off x="560070" y="3326130"/>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9" name="Straight Connector 228"/>
            <p:cNvCxnSpPr/>
            <p:nvPr/>
          </p:nvCxnSpPr>
          <p:spPr>
            <a:xfrm rot="16200000" flipH="1">
              <a:off x="1524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p:nvCxnSpPr>
          <p:spPr>
            <a:xfrm rot="16200000" flipH="1">
              <a:off x="3810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7" name="Straight Connector 236"/>
            <p:cNvCxnSpPr/>
            <p:nvPr/>
          </p:nvCxnSpPr>
          <p:spPr>
            <a:xfrm rot="16200000" flipH="1">
              <a:off x="2743200" y="3352801"/>
              <a:ext cx="6858000" cy="1524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p:nvCxnSpPr>
          <p:spPr>
            <a:xfrm rot="16200000" flipH="1">
              <a:off x="2095501"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9" name="Straight Connector 238"/>
            <p:cNvCxnSpPr/>
            <p:nvPr/>
          </p:nvCxnSpPr>
          <p:spPr>
            <a:xfrm rot="5400000">
              <a:off x="2705100"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p:nvCxnSpPr>
          <p:spPr>
            <a:xfrm rot="5400000">
              <a:off x="1828801" y="3276600"/>
              <a:ext cx="6857999"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p:cNvCxnSpPr/>
            <p:nvPr/>
          </p:nvCxnSpPr>
          <p:spPr>
            <a:xfrm rot="16200000" flipH="1">
              <a:off x="1066800" y="3200402"/>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p:cNvCxnSpPr/>
            <p:nvPr/>
          </p:nvCxnSpPr>
          <p:spPr>
            <a:xfrm rot="16200000" flipH="1">
              <a:off x="2362201" y="3352800"/>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43" name="Straight Connector 242"/>
            <p:cNvCxnSpPr/>
            <p:nvPr/>
          </p:nvCxnSpPr>
          <p:spPr>
            <a:xfrm rot="5400000">
              <a:off x="2646045" y="2722246"/>
              <a:ext cx="6858000"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p:cNvCxnSpPr/>
            <p:nvPr/>
          </p:nvCxnSpPr>
          <p:spPr>
            <a:xfrm rot="5400000">
              <a:off x="3048952" y="3277553"/>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45" name="Straight Connector 244"/>
            <p:cNvCxnSpPr/>
            <p:nvPr/>
          </p:nvCxnSpPr>
          <p:spPr>
            <a:xfrm rot="5400000">
              <a:off x="2895600" y="3276601"/>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6" name="Straight Connector 245"/>
            <p:cNvCxnSpPr/>
            <p:nvPr/>
          </p:nvCxnSpPr>
          <p:spPr>
            <a:xfrm rot="5400000">
              <a:off x="2388870" y="3227071"/>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47" name="Straight Connector 246"/>
            <p:cNvCxnSpPr/>
            <p:nvPr/>
          </p:nvCxnSpPr>
          <p:spPr>
            <a:xfrm rot="16200000" flipH="1">
              <a:off x="22364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8" name="Straight Connector 247"/>
            <p:cNvCxnSpPr/>
            <p:nvPr/>
          </p:nvCxnSpPr>
          <p:spPr>
            <a:xfrm rot="16200000" flipH="1">
              <a:off x="17526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9" name="Straight Connector 248"/>
            <p:cNvCxnSpPr/>
            <p:nvPr/>
          </p:nvCxnSpPr>
          <p:spPr>
            <a:xfrm rot="16200000" flipH="1">
              <a:off x="19812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0" name="Straight Connector 249"/>
            <p:cNvCxnSpPr/>
            <p:nvPr/>
          </p:nvCxnSpPr>
          <p:spPr>
            <a:xfrm rot="5400000">
              <a:off x="3467100" y="3314701"/>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p:cNvCxnSpPr/>
            <p:nvPr/>
          </p:nvCxnSpPr>
          <p:spPr>
            <a:xfrm rot="16200000" flipH="1">
              <a:off x="3467099" y="3314701"/>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2" name="Straight Connector 251"/>
            <p:cNvCxnSpPr/>
            <p:nvPr/>
          </p:nvCxnSpPr>
          <p:spPr>
            <a:xfrm rot="5400000">
              <a:off x="4038600" y="3429001"/>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p:cNvCxnSpPr/>
            <p:nvPr/>
          </p:nvCxnSpPr>
          <p:spPr>
            <a:xfrm rot="16200000" flipH="1">
              <a:off x="3886200" y="3200401"/>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p:cNvCxnSpPr/>
            <p:nvPr/>
          </p:nvCxnSpPr>
          <p:spPr>
            <a:xfrm rot="5400000">
              <a:off x="4000501" y="3238501"/>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rot="16200000" flipH="1">
              <a:off x="4572000" y="3200401"/>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nvCxnSpPr>
          <p:spPr>
            <a:xfrm rot="16200000" flipH="1">
              <a:off x="3733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8" name="Straight Connector 257"/>
            <p:cNvCxnSpPr/>
            <p:nvPr/>
          </p:nvCxnSpPr>
          <p:spPr>
            <a:xfrm rot="5400000">
              <a:off x="36195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p:nvCxnSpPr>
          <p:spPr>
            <a:xfrm rot="16200000" flipH="1">
              <a:off x="4214813" y="3252788"/>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60" name="Straight Connector 259"/>
            <p:cNvCxnSpPr/>
            <p:nvPr/>
          </p:nvCxnSpPr>
          <p:spPr>
            <a:xfrm rot="16200000" flipH="1">
              <a:off x="47510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rot="16200000" flipH="1">
              <a:off x="43434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2" name="Straight Connector 261"/>
            <p:cNvCxnSpPr/>
            <p:nvPr/>
          </p:nvCxnSpPr>
          <p:spPr>
            <a:xfrm rot="16200000" flipH="1">
              <a:off x="4572000" y="3352801"/>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64" name="Straight Connector 263"/>
            <p:cNvCxnSpPr/>
            <p:nvPr/>
          </p:nvCxnSpPr>
          <p:spPr>
            <a:xfrm rot="16200000" flipH="1">
              <a:off x="5257800" y="3352802"/>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rot="16200000" flipH="1">
              <a:off x="5067300" y="3238502"/>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6" name="Straight Connector 265"/>
            <p:cNvCxnSpPr/>
            <p:nvPr/>
          </p:nvCxnSpPr>
          <p:spPr>
            <a:xfrm rot="5400000">
              <a:off x="5219700" y="3238502"/>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p:nvCxnSpPr>
          <p:spPr>
            <a:xfrm rot="16200000" flipH="1">
              <a:off x="4876801" y="3352801"/>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68" name="Straight Connector 267"/>
            <p:cNvCxnSpPr/>
            <p:nvPr/>
          </p:nvCxnSpPr>
          <p:spPr>
            <a:xfrm rot="5400000">
              <a:off x="5527994" y="3318196"/>
              <a:ext cx="6888479"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70" name="Straight Connector 269"/>
            <p:cNvCxnSpPr/>
            <p:nvPr/>
          </p:nvCxnSpPr>
          <p:spPr>
            <a:xfrm rot="5400000">
              <a:off x="4850130" y="3227072"/>
              <a:ext cx="6858000"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p:nvCxnSpPr>
          <p:spPr>
            <a:xfrm rot="16200000" flipH="1">
              <a:off x="4751070" y="3326132"/>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8" name="Straight Connector 277"/>
            <p:cNvCxnSpPr/>
            <p:nvPr/>
          </p:nvCxnSpPr>
          <p:spPr>
            <a:xfrm rot="5400000">
              <a:off x="5562599" y="3429001"/>
              <a:ext cx="685800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3" name="Straight Connector 282"/>
            <p:cNvCxnSpPr/>
            <p:nvPr/>
          </p:nvCxnSpPr>
          <p:spPr>
            <a:xfrm rot="5400000">
              <a:off x="2552700" y="3390900"/>
              <a:ext cx="6858000"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89" name="Straight Connector 288"/>
            <p:cNvCxnSpPr/>
            <p:nvPr/>
          </p:nvCxnSpPr>
          <p:spPr>
            <a:xfrm rot="16200000" flipH="1">
              <a:off x="3048000" y="3352800"/>
              <a:ext cx="6858000"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p:nvCxnSpPr>
          <p:spPr>
            <a:xfrm rot="16200000" flipH="1">
              <a:off x="3238500" y="3238500"/>
              <a:ext cx="6858000"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p:nvCxnSpPr>
          <p:spPr>
            <a:xfrm rot="5400000">
              <a:off x="2133600" y="3276600"/>
              <a:ext cx="6858000"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p:nvCxnSpPr>
          <p:spPr>
            <a:xfrm rot="16200000" flipH="1">
              <a:off x="3148013" y="3252789"/>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99" name="Straight Connector 298"/>
            <p:cNvCxnSpPr/>
            <p:nvPr/>
          </p:nvCxnSpPr>
          <p:spPr>
            <a:xfrm rot="5400000">
              <a:off x="3771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p:nvCxnSpPr>
          <p:spPr>
            <a:xfrm rot="5400000">
              <a:off x="4229100" y="2933700"/>
              <a:ext cx="6858000"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07" name="Straight Connector 306"/>
            <p:cNvCxnSpPr/>
            <p:nvPr/>
          </p:nvCxnSpPr>
          <p:spPr>
            <a:xfrm rot="16200000" flipH="1">
              <a:off x="1371600" y="3200403"/>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p:txBody>
          <a:bodyPr/>
          <a:lstStyle/>
          <a:p>
            <a:fld id="{E69A5B8F-88DE-491C-ADF8-2697295DA893}" type="datetime1">
              <a:rPr lang="en-US" smtClean="0"/>
              <a:t>2/1/2016</a:t>
            </a:fld>
            <a:endParaRPr lang="en-US"/>
          </a:p>
        </p:txBody>
      </p:sp>
      <p:sp>
        <p:nvSpPr>
          <p:cNvPr id="5" name="Footer Placeholder 4"/>
          <p:cNvSpPr>
            <a:spLocks noGrp="1"/>
          </p:cNvSpPr>
          <p:nvPr>
            <p:ph type="ftr" sz="quarter" idx="11"/>
          </p:nvPr>
        </p:nvSpPr>
        <p:spPr/>
        <p:txBody>
          <a:bodyPr/>
          <a:lstStyle/>
          <a:p>
            <a:r>
              <a:rPr lang="en-US" smtClean="0"/>
              <a:t>CE 445 Water Reclamation and Reuse (Dr. Mohab Kamal)</a:t>
            </a:r>
            <a:endParaRPr lang="en-US"/>
          </a:p>
        </p:txBody>
      </p:sp>
      <p:sp>
        <p:nvSpPr>
          <p:cNvPr id="6" name="Slide Number Placeholder 5"/>
          <p:cNvSpPr>
            <a:spLocks noGrp="1"/>
          </p:cNvSpPr>
          <p:nvPr>
            <p:ph type="sldNum" sz="quarter" idx="12"/>
          </p:nvPr>
        </p:nvSpPr>
        <p:spPr/>
        <p:txBody>
          <a:bodyPr/>
          <a:lstStyle/>
          <a:p>
            <a:fld id="{3D4CAC01-9601-4D66-AE8C-C805F130E553}" type="slidenum">
              <a:rPr lang="en-US" smtClean="0"/>
              <a:t>‹#›</a:t>
            </a:fld>
            <a:endParaRPr lang="en-US"/>
          </a:p>
        </p:txBody>
      </p:sp>
      <p:sp>
        <p:nvSpPr>
          <p:cNvPr id="113" name="Rectangle 112"/>
          <p:cNvSpPr/>
          <p:nvPr/>
        </p:nvSpPr>
        <p:spPr>
          <a:xfrm>
            <a:off x="0" y="1905000"/>
            <a:ext cx="4953000" cy="3124200"/>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grpSp>
        <p:nvGrpSpPr>
          <p:cNvPr id="94" name="Group 93"/>
          <p:cNvGrpSpPr/>
          <p:nvPr/>
        </p:nvGrpSpPr>
        <p:grpSpPr>
          <a:xfrm>
            <a:off x="0" y="2057400"/>
            <a:ext cx="4801394" cy="2820988"/>
            <a:chOff x="0" y="2057400"/>
            <a:chExt cx="4801394" cy="2820988"/>
          </a:xfrm>
        </p:grpSpPr>
        <p:cxnSp>
          <p:nvCxnSpPr>
            <p:cNvPr id="117" name="Straight Connector 116"/>
            <p:cNvCxnSpPr/>
            <p:nvPr/>
          </p:nvCxnSpPr>
          <p:spPr>
            <a:xfrm>
              <a:off x="0" y="20574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0" y="48768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rot="5400000">
              <a:off x="3391694" y="3467100"/>
              <a:ext cx="2818606"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228600" y="2130425"/>
            <a:ext cx="4419600" cy="1600327"/>
          </a:xfrm>
        </p:spPr>
        <p:txBody>
          <a:bodyPr anchor="b">
            <a:normAutofit/>
          </a:bodyPr>
          <a:lstStyle>
            <a:lvl1pPr algn="l">
              <a:defRPr sz="3600" b="1" cap="none" spc="40" baseline="0">
                <a:ln w="13335" cmpd="sng">
                  <a:solidFill>
                    <a:schemeClr val="accent1">
                      <a:lumMod val="50000"/>
                    </a:schemeClr>
                  </a:solidFill>
                  <a:prstDash val="solid"/>
                </a:ln>
                <a:solidFill>
                  <a:schemeClr val="accent6">
                    <a:tint val="1000"/>
                  </a:schemeClr>
                </a:solidFill>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28600" y="3733800"/>
            <a:ext cx="4419600" cy="1066800"/>
          </a:xfrm>
        </p:spPr>
        <p:txBody>
          <a:bodyPr>
            <a:normAutofit/>
          </a:bodyPr>
          <a:lstStyle>
            <a:lvl1pPr marL="0" indent="0" algn="l">
              <a:buNone/>
              <a:defRPr sz="2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6496B30-9533-442C-999D-E7930F914882}" type="datetime1">
              <a:rPr lang="en-US" smtClean="0"/>
              <a:t>2/1/2016</a:t>
            </a:fld>
            <a:endParaRPr lang="en-US"/>
          </a:p>
        </p:txBody>
      </p:sp>
      <p:sp>
        <p:nvSpPr>
          <p:cNvPr id="5" name="Footer Placeholder 4"/>
          <p:cNvSpPr>
            <a:spLocks noGrp="1"/>
          </p:cNvSpPr>
          <p:nvPr>
            <p:ph type="ftr" sz="quarter" idx="11"/>
          </p:nvPr>
        </p:nvSpPr>
        <p:spPr/>
        <p:txBody>
          <a:bodyPr/>
          <a:lstStyle/>
          <a:p>
            <a:r>
              <a:rPr lang="en-US" smtClean="0"/>
              <a:t>CE 445 Water Reclamation and Reuse (Dr. Mohab Kamal)</a:t>
            </a:r>
            <a:endParaRPr lang="en-US"/>
          </a:p>
        </p:txBody>
      </p:sp>
      <p:sp>
        <p:nvSpPr>
          <p:cNvPr id="6" name="Slide Number Placeholder 5"/>
          <p:cNvSpPr>
            <a:spLocks noGrp="1"/>
          </p:cNvSpPr>
          <p:nvPr>
            <p:ph type="sldNum" sz="quarter" idx="12"/>
          </p:nvPr>
        </p:nvSpPr>
        <p:spPr/>
        <p:txBody>
          <a:bodyPr/>
          <a:lstStyle/>
          <a:p>
            <a:fld id="{3D4CAC01-9601-4D66-AE8C-C805F130E553}"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143BB8D-E0B0-455B-9434-1BBA89D8F1F8}" type="datetime1">
              <a:rPr lang="en-US" smtClean="0"/>
              <a:t>2/1/2016</a:t>
            </a:fld>
            <a:endParaRPr lang="en-US"/>
          </a:p>
        </p:txBody>
      </p:sp>
      <p:sp>
        <p:nvSpPr>
          <p:cNvPr id="5" name="Footer Placeholder 4"/>
          <p:cNvSpPr>
            <a:spLocks noGrp="1"/>
          </p:cNvSpPr>
          <p:nvPr>
            <p:ph type="ftr" sz="quarter" idx="11"/>
          </p:nvPr>
        </p:nvSpPr>
        <p:spPr/>
        <p:txBody>
          <a:bodyPr/>
          <a:lstStyle/>
          <a:p>
            <a:r>
              <a:rPr lang="en-US" smtClean="0"/>
              <a:t>CE 445 Water Reclamation and Reuse (Dr. Mohab Kamal)</a:t>
            </a:r>
            <a:endParaRPr lang="en-US"/>
          </a:p>
        </p:txBody>
      </p:sp>
      <p:sp>
        <p:nvSpPr>
          <p:cNvPr id="6" name="Slide Number Placeholder 5"/>
          <p:cNvSpPr>
            <a:spLocks noGrp="1"/>
          </p:cNvSpPr>
          <p:nvPr>
            <p:ph type="sldNum" sz="quarter" idx="12"/>
          </p:nvPr>
        </p:nvSpPr>
        <p:spPr/>
        <p:txBody>
          <a:bodyPr/>
          <a:lstStyle/>
          <a:p>
            <a:fld id="{3D4CAC01-9601-4D66-AE8C-C805F130E553}"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8C4655F-A6A8-4CEA-BF4A-660B222902F4}" type="datetime1">
              <a:rPr lang="en-US" smtClean="0"/>
              <a:t>2/1/2016</a:t>
            </a:fld>
            <a:endParaRPr lang="en-US"/>
          </a:p>
        </p:txBody>
      </p:sp>
      <p:sp>
        <p:nvSpPr>
          <p:cNvPr id="5" name="Footer Placeholder 4"/>
          <p:cNvSpPr>
            <a:spLocks noGrp="1"/>
          </p:cNvSpPr>
          <p:nvPr>
            <p:ph type="ftr" sz="quarter" idx="11"/>
          </p:nvPr>
        </p:nvSpPr>
        <p:spPr/>
        <p:txBody>
          <a:bodyPr/>
          <a:lstStyle/>
          <a:p>
            <a:r>
              <a:rPr lang="en-US" smtClean="0"/>
              <a:t>CE 445 Water Reclamation and Reuse (Dr. Mohab Kamal)</a:t>
            </a:r>
            <a:endParaRPr lang="en-US"/>
          </a:p>
        </p:txBody>
      </p:sp>
      <p:sp>
        <p:nvSpPr>
          <p:cNvPr id="6" name="Slide Number Placeholder 5"/>
          <p:cNvSpPr>
            <a:spLocks noGrp="1"/>
          </p:cNvSpPr>
          <p:nvPr>
            <p:ph type="sldNum" sz="quarter" idx="12"/>
          </p:nvPr>
        </p:nvSpPr>
        <p:spPr/>
        <p:txBody>
          <a:bodyPr/>
          <a:lstStyle/>
          <a:p>
            <a:fld id="{3D4CAC01-9601-4D66-AE8C-C805F130E553}"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grpSp>
        <p:nvGrpSpPr>
          <p:cNvPr id="7" name="Group 92"/>
          <p:cNvGrpSpPr/>
          <p:nvPr/>
        </p:nvGrpSpPr>
        <p:grpSpPr>
          <a:xfrm>
            <a:off x="1" y="-30478"/>
            <a:ext cx="9067799" cy="4846320"/>
            <a:chOff x="1" y="-30477"/>
            <a:chExt cx="9067799" cy="4526277"/>
          </a:xfrm>
        </p:grpSpPr>
        <p:cxnSp>
          <p:nvCxnSpPr>
            <p:cNvPr id="8" name="Straight Connector 7"/>
            <p:cNvCxnSpPr/>
            <p:nvPr/>
          </p:nvCxnSpPr>
          <p:spPr>
            <a:xfrm rot="16200000" flipH="1">
              <a:off x="-2716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6200000" flipH="1">
              <a:off x="-4621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3097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206236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16200000" flipH="1">
              <a:off x="-213856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6200000" flipH="1">
              <a:off x="-195465" y="1785212"/>
              <a:ext cx="4505731"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6200000" flipH="1">
              <a:off x="-164326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1528964"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6200000" flipH="1">
              <a:off x="-95746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6200000" flipH="1">
              <a:off x="-194806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6200000" flipH="1">
              <a:off x="-652664" y="2166211"/>
              <a:ext cx="4505731" cy="152401"/>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6200000" flipH="1">
              <a:off x="-16432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6200000" flipH="1">
              <a:off x="-1790700" y="2019300"/>
              <a:ext cx="4495800" cy="4572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55551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340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26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67933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6200000" flipH="1">
              <a:off x="-1467052"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6200000" flipH="1">
              <a:off x="-77839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6200000" flipH="1">
              <a:off x="-11860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16200000" flipH="1">
              <a:off x="-9574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16200000" flipH="1">
              <a:off x="22429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6200000" flipH="1">
              <a:off x="20524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2204835" y="2051912"/>
              <a:ext cx="4505731"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452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16200000" flipH="1">
              <a:off x="37603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1023735" y="2242139"/>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16200000" flipH="1">
              <a:off x="871335" y="2013812"/>
              <a:ext cx="4505731"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985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6200000" flipH="1">
              <a:off x="155713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16200000" flipH="1">
              <a:off x="5665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16200000" flipH="1">
              <a:off x="1861936" y="2166211"/>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16200000" flipH="1">
              <a:off x="8713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1474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195909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25486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27763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a:off x="183526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16200000" flipH="1">
              <a:off x="1047548"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16200000" flipH="1">
              <a:off x="1736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16200000" flipH="1">
              <a:off x="1328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16200000" flipH="1">
              <a:off x="1557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16200000" flipH="1">
              <a:off x="39193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16200000" flipH="1">
              <a:off x="3271636"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5400000">
              <a:off x="38812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3004936" y="2090012"/>
              <a:ext cx="4505730"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16200000" flipH="1">
              <a:off x="22429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16200000" flipH="1">
              <a:off x="35383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5400000">
              <a:off x="3822180" y="1535657"/>
              <a:ext cx="4505731"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5400000">
              <a:off x="4225087" y="2090965"/>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5400000">
              <a:off x="407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5400000">
              <a:off x="356500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16200000" flipH="1">
              <a:off x="34126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16200000" flipH="1">
              <a:off x="29287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16200000" flipH="1">
              <a:off x="3081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5400000">
              <a:off x="4643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16200000" flipH="1">
              <a:off x="4643234"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5400000">
              <a:off x="5214735" y="2242140"/>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16200000" flipH="1">
              <a:off x="506233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a:off x="5176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16200000" flipH="1">
              <a:off x="57481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16200000" flipH="1">
              <a:off x="49099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5400000">
              <a:off x="47956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16200000" flipH="1">
              <a:off x="53909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16200000" flipH="1">
              <a:off x="5927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16200000" flipH="1">
              <a:off x="5519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16200000" flipH="1">
              <a:off x="5748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16200000" flipH="1">
              <a:off x="6433935" y="2166213"/>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16200000" flipH="1">
              <a:off x="62434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5400000">
              <a:off x="63958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16200000" flipH="1">
              <a:off x="60529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rot="5400000">
              <a:off x="6709356" y="2136834"/>
              <a:ext cx="4525755"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5400000">
              <a:off x="6026265" y="2040483"/>
              <a:ext cx="4505731"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16200000" flipH="1">
              <a:off x="5927205" y="2139543"/>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5400000">
              <a:off x="6738734" y="2242140"/>
              <a:ext cx="450573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5400000">
              <a:off x="3728835" y="2204312"/>
              <a:ext cx="4505731"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16200000" flipH="1">
              <a:off x="4224135" y="2166212"/>
              <a:ext cx="4505731"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16200000" flipH="1">
              <a:off x="4414635" y="2051912"/>
              <a:ext cx="4505731"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rot="5400000">
              <a:off x="3309735" y="2090012"/>
              <a:ext cx="4505731"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rot="16200000" flipH="1">
              <a:off x="43241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rot="5400000">
              <a:off x="49480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rot="5400000">
              <a:off x="5405235" y="1747112"/>
              <a:ext cx="4505731"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rot="16200000" flipH="1">
              <a:off x="2547735" y="2013814"/>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94" name="Rectangle 93"/>
          <p:cNvSpPr/>
          <p:nvPr/>
        </p:nvSpPr>
        <p:spPr>
          <a:xfrm>
            <a:off x="0" y="4311168"/>
            <a:ext cx="9144000" cy="1905000"/>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96" name="Straight Connector 95"/>
          <p:cNvCxnSpPr/>
          <p:nvPr/>
        </p:nvCxnSpPr>
        <p:spPr>
          <a:xfrm>
            <a:off x="0" y="4387368"/>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0" y="6138380"/>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457200" y="5621364"/>
            <a:ext cx="8305800" cy="414649"/>
          </a:xfrm>
        </p:spPr>
        <p:txBody>
          <a:bodyPr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5" name="Title 94"/>
          <p:cNvSpPr>
            <a:spLocks noGrp="1"/>
          </p:cNvSpPr>
          <p:nvPr>
            <p:ph type="title"/>
          </p:nvPr>
        </p:nvSpPr>
        <p:spPr>
          <a:xfrm>
            <a:off x="457200" y="4463568"/>
            <a:ext cx="8305800" cy="1143000"/>
          </a:xfrm>
        </p:spPr>
        <p:txBody>
          <a:bodyPr/>
          <a:lstStyle/>
          <a:p>
            <a:r>
              <a:rPr lang="en-US" smtClean="0"/>
              <a:t>Click to edit Master title style</a:t>
            </a:r>
            <a:endParaRPr lang="en-US"/>
          </a:p>
        </p:txBody>
      </p:sp>
      <p:sp>
        <p:nvSpPr>
          <p:cNvPr id="2" name="Date Placeholder 1"/>
          <p:cNvSpPr>
            <a:spLocks noGrp="1"/>
          </p:cNvSpPr>
          <p:nvPr>
            <p:ph type="dt" sz="half" idx="10"/>
          </p:nvPr>
        </p:nvSpPr>
        <p:spPr/>
        <p:txBody>
          <a:bodyPr/>
          <a:lstStyle/>
          <a:p>
            <a:fld id="{14FFC911-D699-47C4-B4B8-452D228CADF9}" type="datetime1">
              <a:rPr lang="en-US" smtClean="0"/>
              <a:t>2/1/2016</a:t>
            </a:fld>
            <a:endParaRPr lang="en-US"/>
          </a:p>
        </p:txBody>
      </p:sp>
      <p:sp>
        <p:nvSpPr>
          <p:cNvPr id="91" name="Footer Placeholder 90"/>
          <p:cNvSpPr>
            <a:spLocks noGrp="1"/>
          </p:cNvSpPr>
          <p:nvPr>
            <p:ph type="ftr" sz="quarter" idx="11"/>
          </p:nvPr>
        </p:nvSpPr>
        <p:spPr/>
        <p:txBody>
          <a:bodyPr/>
          <a:lstStyle/>
          <a:p>
            <a:r>
              <a:rPr lang="en-US" smtClean="0"/>
              <a:t>CE 445 Water Reclamation and Reuse (Dr. Mohab Kamal)</a:t>
            </a:r>
            <a:endParaRPr lang="en-US"/>
          </a:p>
        </p:txBody>
      </p:sp>
      <p:sp>
        <p:nvSpPr>
          <p:cNvPr id="92" name="Slide Number Placeholder 91"/>
          <p:cNvSpPr>
            <a:spLocks noGrp="1"/>
          </p:cNvSpPr>
          <p:nvPr>
            <p:ph type="sldNum" sz="quarter" idx="12"/>
          </p:nvPr>
        </p:nvSpPr>
        <p:spPr/>
        <p:txBody>
          <a:bodyPr/>
          <a:lstStyle/>
          <a:p>
            <a:fld id="{3D4CAC01-9601-4D66-AE8C-C805F130E553}"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FFA831E-CD6D-4B48-AD89-B66876E1E620}" type="datetime1">
              <a:rPr lang="en-US" smtClean="0"/>
              <a:t>2/1/2016</a:t>
            </a:fld>
            <a:endParaRPr lang="en-US"/>
          </a:p>
        </p:txBody>
      </p:sp>
      <p:sp>
        <p:nvSpPr>
          <p:cNvPr id="6" name="Footer Placeholder 5"/>
          <p:cNvSpPr>
            <a:spLocks noGrp="1"/>
          </p:cNvSpPr>
          <p:nvPr>
            <p:ph type="ftr" sz="quarter" idx="11"/>
          </p:nvPr>
        </p:nvSpPr>
        <p:spPr/>
        <p:txBody>
          <a:bodyPr/>
          <a:lstStyle/>
          <a:p>
            <a:r>
              <a:rPr lang="en-US" smtClean="0"/>
              <a:t>CE 445 Water Reclamation and Reuse (Dr. Mohab Kamal)</a:t>
            </a:r>
            <a:endParaRPr lang="en-US"/>
          </a:p>
        </p:txBody>
      </p:sp>
      <p:sp>
        <p:nvSpPr>
          <p:cNvPr id="7" name="Slide Number Placeholder 6"/>
          <p:cNvSpPr>
            <a:spLocks noGrp="1"/>
          </p:cNvSpPr>
          <p:nvPr>
            <p:ph type="sldNum" sz="quarter" idx="12"/>
          </p:nvPr>
        </p:nvSpPr>
        <p:spPr/>
        <p:txBody>
          <a:bodyPr/>
          <a:lstStyle/>
          <a:p>
            <a:fld id="{3D4CAC01-9601-4D66-AE8C-C805F130E553}"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3B18916-7ADF-4096-BEA4-D24ED227D362}" type="datetime1">
              <a:rPr lang="en-US" smtClean="0"/>
              <a:t>2/1/2016</a:t>
            </a:fld>
            <a:endParaRPr lang="en-US"/>
          </a:p>
        </p:txBody>
      </p:sp>
      <p:sp>
        <p:nvSpPr>
          <p:cNvPr id="8" name="Footer Placeholder 7"/>
          <p:cNvSpPr>
            <a:spLocks noGrp="1"/>
          </p:cNvSpPr>
          <p:nvPr>
            <p:ph type="ftr" sz="quarter" idx="11"/>
          </p:nvPr>
        </p:nvSpPr>
        <p:spPr/>
        <p:txBody>
          <a:bodyPr/>
          <a:lstStyle/>
          <a:p>
            <a:r>
              <a:rPr lang="en-US" smtClean="0"/>
              <a:t>CE 445 Water Reclamation and Reuse (Dr. Mohab Kamal)</a:t>
            </a:r>
            <a:endParaRPr lang="en-US"/>
          </a:p>
        </p:txBody>
      </p:sp>
      <p:sp>
        <p:nvSpPr>
          <p:cNvPr id="9" name="Slide Number Placeholder 8"/>
          <p:cNvSpPr>
            <a:spLocks noGrp="1"/>
          </p:cNvSpPr>
          <p:nvPr>
            <p:ph type="sldNum" sz="quarter" idx="12"/>
          </p:nvPr>
        </p:nvSpPr>
        <p:spPr/>
        <p:txBody>
          <a:bodyPr/>
          <a:lstStyle/>
          <a:p>
            <a:fld id="{3D4CAC01-9601-4D66-AE8C-C805F130E553}"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BE3D97D-3B6F-45DC-8930-8E357793D873}" type="datetime1">
              <a:rPr lang="en-US" smtClean="0"/>
              <a:t>2/1/2016</a:t>
            </a:fld>
            <a:endParaRPr lang="en-US"/>
          </a:p>
        </p:txBody>
      </p:sp>
      <p:sp>
        <p:nvSpPr>
          <p:cNvPr id="4" name="Footer Placeholder 3"/>
          <p:cNvSpPr>
            <a:spLocks noGrp="1"/>
          </p:cNvSpPr>
          <p:nvPr>
            <p:ph type="ftr" sz="quarter" idx="11"/>
          </p:nvPr>
        </p:nvSpPr>
        <p:spPr/>
        <p:txBody>
          <a:bodyPr/>
          <a:lstStyle/>
          <a:p>
            <a:r>
              <a:rPr lang="en-US" smtClean="0"/>
              <a:t>CE 445 Water Reclamation and Reuse (Dr. Mohab Kamal)</a:t>
            </a:r>
            <a:endParaRPr lang="en-US"/>
          </a:p>
        </p:txBody>
      </p:sp>
      <p:sp>
        <p:nvSpPr>
          <p:cNvPr id="5" name="Slide Number Placeholder 4"/>
          <p:cNvSpPr>
            <a:spLocks noGrp="1"/>
          </p:cNvSpPr>
          <p:nvPr>
            <p:ph type="sldNum" sz="quarter" idx="12"/>
          </p:nvPr>
        </p:nvSpPr>
        <p:spPr/>
        <p:txBody>
          <a:bodyPr/>
          <a:lstStyle/>
          <a:p>
            <a:fld id="{3D4CAC01-9601-4D66-AE8C-C805F130E553}"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7F1681-8056-4F99-BCD8-EA761ECFA7D1}" type="datetime1">
              <a:rPr lang="en-US" smtClean="0"/>
              <a:t>2/1/2016</a:t>
            </a:fld>
            <a:endParaRPr lang="en-US"/>
          </a:p>
        </p:txBody>
      </p:sp>
      <p:sp>
        <p:nvSpPr>
          <p:cNvPr id="3" name="Footer Placeholder 2"/>
          <p:cNvSpPr>
            <a:spLocks noGrp="1"/>
          </p:cNvSpPr>
          <p:nvPr>
            <p:ph type="ftr" sz="quarter" idx="11"/>
          </p:nvPr>
        </p:nvSpPr>
        <p:spPr/>
        <p:txBody>
          <a:bodyPr/>
          <a:lstStyle/>
          <a:p>
            <a:r>
              <a:rPr lang="en-US" smtClean="0"/>
              <a:t>CE 445 Water Reclamation and Reuse (Dr. Mohab Kamal)</a:t>
            </a:r>
            <a:endParaRPr lang="en-US"/>
          </a:p>
        </p:txBody>
      </p:sp>
      <p:sp>
        <p:nvSpPr>
          <p:cNvPr id="4" name="Slide Number Placeholder 3"/>
          <p:cNvSpPr>
            <a:spLocks noGrp="1"/>
          </p:cNvSpPr>
          <p:nvPr>
            <p:ph type="sldNum" sz="quarter" idx="12"/>
          </p:nvPr>
        </p:nvSpPr>
        <p:spPr/>
        <p:txBody>
          <a:bodyPr/>
          <a:lstStyle/>
          <a:p>
            <a:fld id="{3D4CAC01-9601-4D66-AE8C-C805F130E553}"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200400" y="273050"/>
            <a:ext cx="5486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D1ED1E2-48E6-4C59-B900-FA0608C780E2}" type="datetime1">
              <a:rPr lang="en-US" smtClean="0"/>
              <a:t>2/1/2016</a:t>
            </a:fld>
            <a:endParaRPr lang="en-US"/>
          </a:p>
        </p:txBody>
      </p:sp>
      <p:sp>
        <p:nvSpPr>
          <p:cNvPr id="6" name="Footer Placeholder 5"/>
          <p:cNvSpPr>
            <a:spLocks noGrp="1"/>
          </p:cNvSpPr>
          <p:nvPr>
            <p:ph type="ftr" sz="quarter" idx="11"/>
          </p:nvPr>
        </p:nvSpPr>
        <p:spPr/>
        <p:txBody>
          <a:bodyPr/>
          <a:lstStyle/>
          <a:p>
            <a:r>
              <a:rPr lang="en-US" smtClean="0"/>
              <a:t>CE 445 Water Reclamation and Reuse (Dr. Mohab Kamal)</a:t>
            </a:r>
            <a:endParaRPr lang="en-US"/>
          </a:p>
        </p:txBody>
      </p:sp>
      <p:sp>
        <p:nvSpPr>
          <p:cNvPr id="7" name="Slide Number Placeholder 6"/>
          <p:cNvSpPr>
            <a:spLocks noGrp="1"/>
          </p:cNvSpPr>
          <p:nvPr>
            <p:ph type="sldNum" sz="quarter" idx="12"/>
          </p:nvPr>
        </p:nvSpPr>
        <p:spPr/>
        <p:txBody>
          <a:bodyPr/>
          <a:lstStyle/>
          <a:p>
            <a:fld id="{3D4CAC01-9601-4D66-AE8C-C805F130E553}" type="slidenum">
              <a:rPr lang="en-US" smtClean="0"/>
              <a:t>‹#›</a:t>
            </a:fld>
            <a:endParaRPr lang="en-US"/>
          </a:p>
        </p:txBody>
      </p:sp>
      <p:sp>
        <p:nvSpPr>
          <p:cNvPr id="37" name="Rectangle 36"/>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9" name="Straight Connector 38"/>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2400" y="1901952"/>
            <a:ext cx="2377440" cy="1371600"/>
          </a:xfrm>
        </p:spPr>
        <p:txBody>
          <a:bodyPr anchor="b">
            <a:normAutofit/>
          </a:bodyPr>
          <a:lstStyle>
            <a:lvl1pPr algn="l" defTabSz="914400" rtl="0" eaLnBrk="1" latinLnBrk="0" hangingPunct="1">
              <a:spcBef>
                <a:spcPct val="0"/>
              </a:spcBef>
              <a:buNone/>
              <a:tabLst>
                <a:tab pos="3830638" algn="l"/>
              </a:tabLst>
              <a:defRPr lang="en-US" sz="2600" b="1" kern="1200" cap="none" spc="20" baseline="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j-lt"/>
                <a:ea typeface="+mj-ea"/>
                <a:cs typeface="+mj-cs"/>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152400" y="3273552"/>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200400" y="381000"/>
            <a:ext cx="5562600" cy="5638800"/>
          </a:xfrm>
          <a:solidFill>
            <a:schemeClr val="bg2"/>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5" name="Date Placeholder 4"/>
          <p:cNvSpPr>
            <a:spLocks noGrp="1"/>
          </p:cNvSpPr>
          <p:nvPr>
            <p:ph type="dt" sz="half" idx="10"/>
          </p:nvPr>
        </p:nvSpPr>
        <p:spPr/>
        <p:txBody>
          <a:bodyPr/>
          <a:lstStyle/>
          <a:p>
            <a:fld id="{D41B3D71-0F84-4444-AA9C-FFA11A691C94}" type="datetime1">
              <a:rPr lang="en-US" smtClean="0"/>
              <a:t>2/1/2016</a:t>
            </a:fld>
            <a:endParaRPr lang="en-US"/>
          </a:p>
        </p:txBody>
      </p:sp>
      <p:sp>
        <p:nvSpPr>
          <p:cNvPr id="6" name="Footer Placeholder 5"/>
          <p:cNvSpPr>
            <a:spLocks noGrp="1"/>
          </p:cNvSpPr>
          <p:nvPr>
            <p:ph type="ftr" sz="quarter" idx="11"/>
          </p:nvPr>
        </p:nvSpPr>
        <p:spPr/>
        <p:txBody>
          <a:bodyPr/>
          <a:lstStyle/>
          <a:p>
            <a:r>
              <a:rPr lang="en-US" smtClean="0"/>
              <a:t>CE 445 Water Reclamation and Reuse (Dr. Mohab Kamal)</a:t>
            </a:r>
            <a:endParaRPr lang="en-US"/>
          </a:p>
        </p:txBody>
      </p:sp>
      <p:sp>
        <p:nvSpPr>
          <p:cNvPr id="7" name="Slide Number Placeholder 6"/>
          <p:cNvSpPr>
            <a:spLocks noGrp="1"/>
          </p:cNvSpPr>
          <p:nvPr>
            <p:ph type="sldNum" sz="quarter" idx="12"/>
          </p:nvPr>
        </p:nvSpPr>
        <p:spPr/>
        <p:txBody>
          <a:bodyPr/>
          <a:lstStyle/>
          <a:p>
            <a:fld id="{3D4CAC01-9601-4D66-AE8C-C805F130E553}" type="slidenum">
              <a:rPr lang="en-US" smtClean="0"/>
              <a:t>‹#›</a:t>
            </a:fld>
            <a:endParaRPr lang="en-US"/>
          </a:p>
        </p:txBody>
      </p:sp>
      <p:sp>
        <p:nvSpPr>
          <p:cNvPr id="33" name="Rectangle 32"/>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4" name="Straight Connector 33"/>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5448" y="1905000"/>
            <a:ext cx="2377440" cy="1371600"/>
          </a:xfrm>
        </p:spPr>
        <p:txBody>
          <a:bodyPr anchor="b">
            <a:normAutofit/>
          </a:bodyPr>
          <a:lstStyle>
            <a:lvl1pPr algn="l">
              <a:defRPr sz="2600" b="1" cap="none" spc="20" baseline="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152400" y="3276600"/>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90" name="Rectangle 189"/>
          <p:cNvSpPr/>
          <p:nvPr/>
        </p:nvSpPr>
        <p:spPr>
          <a:xfrm>
            <a:off x="149352" y="137160"/>
            <a:ext cx="8869680" cy="6583680"/>
          </a:xfrm>
          <a:prstGeom prst="rect">
            <a:avLst/>
          </a:prstGeom>
          <a:noFill/>
          <a:ln w="19050"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12408"/>
            <a:ext cx="2133600" cy="365125"/>
          </a:xfrm>
          <a:prstGeom prst="rect">
            <a:avLst/>
          </a:prstGeom>
        </p:spPr>
        <p:txBody>
          <a:bodyPr vert="horz" lIns="91440" tIns="45720" rIns="91440" bIns="45720" rtlCol="0" anchor="ctr"/>
          <a:lstStyle>
            <a:lvl1pPr algn="l">
              <a:defRPr sz="1200">
                <a:solidFill>
                  <a:schemeClr val="tx2"/>
                </a:solidFill>
              </a:defRPr>
            </a:lvl1pPr>
          </a:lstStyle>
          <a:p>
            <a:fld id="{2EC85D0C-1B37-4FE4-B637-B84A4AA03DE6}" type="datetime1">
              <a:rPr lang="en-US" smtClean="0"/>
              <a:t>2/1/2016</a:t>
            </a:fld>
            <a:endParaRPr lang="en-US"/>
          </a:p>
        </p:txBody>
      </p:sp>
      <p:sp>
        <p:nvSpPr>
          <p:cNvPr id="5" name="Footer Placeholder 4"/>
          <p:cNvSpPr>
            <a:spLocks noGrp="1"/>
          </p:cNvSpPr>
          <p:nvPr>
            <p:ph type="ftr" sz="quarter" idx="3"/>
          </p:nvPr>
        </p:nvSpPr>
        <p:spPr>
          <a:xfrm>
            <a:off x="2831123" y="6312408"/>
            <a:ext cx="3481754" cy="365125"/>
          </a:xfrm>
          <a:prstGeom prst="rect">
            <a:avLst/>
          </a:prstGeom>
        </p:spPr>
        <p:txBody>
          <a:bodyPr vert="horz" lIns="91440" tIns="45720" rIns="91440" bIns="45720" rtlCol="0" anchor="ctr"/>
          <a:lstStyle>
            <a:lvl1pPr algn="ctr">
              <a:defRPr sz="1200">
                <a:solidFill>
                  <a:schemeClr val="tx2"/>
                </a:solidFill>
              </a:defRPr>
            </a:lvl1pPr>
          </a:lstStyle>
          <a:p>
            <a:r>
              <a:rPr lang="en-US" smtClean="0"/>
              <a:t>CE 445 Water Reclamation and Reuse (Dr. Mohab Kamal)</a:t>
            </a:r>
            <a:endParaRPr lang="en-US"/>
          </a:p>
        </p:txBody>
      </p:sp>
      <p:sp>
        <p:nvSpPr>
          <p:cNvPr id="6" name="Slide Number Placeholder 5"/>
          <p:cNvSpPr>
            <a:spLocks noGrp="1"/>
          </p:cNvSpPr>
          <p:nvPr>
            <p:ph type="sldNum" sz="quarter" idx="4"/>
          </p:nvPr>
        </p:nvSpPr>
        <p:spPr>
          <a:xfrm>
            <a:off x="6553200" y="6312408"/>
            <a:ext cx="2133600" cy="365125"/>
          </a:xfrm>
          <a:prstGeom prst="rect">
            <a:avLst/>
          </a:prstGeom>
        </p:spPr>
        <p:txBody>
          <a:bodyPr vert="horz" lIns="91440" tIns="45720" rIns="91440" bIns="45720" rtlCol="0" anchor="ctr"/>
          <a:lstStyle>
            <a:lvl1pPr algn="r">
              <a:defRPr sz="1200">
                <a:solidFill>
                  <a:schemeClr val="tx2"/>
                </a:solidFill>
              </a:defRPr>
            </a:lvl1pPr>
          </a:lstStyle>
          <a:p>
            <a:fld id="{3D4CAC01-9601-4D66-AE8C-C805F130E553}"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dt="0"/>
  <p:txStyles>
    <p:titleStyle>
      <a:lvl1pPr algn="l" defTabSz="914400" rtl="0" eaLnBrk="1" latinLnBrk="0" hangingPunct="1">
        <a:spcBef>
          <a:spcPct val="0"/>
        </a:spcBef>
        <a:buNone/>
        <a:tabLst>
          <a:tab pos="3830638" algn="l"/>
        </a:tabLst>
        <a:defRPr sz="3600" b="1" kern="1200" cap="none" spc="50">
          <a:ln w="13335" cmpd="sng">
            <a:solidFill>
              <a:schemeClr val="accent1">
                <a:lumMod val="50000"/>
              </a:schemeClr>
            </a:solidFill>
            <a:prstDash val="solid"/>
          </a:ln>
          <a:solidFill>
            <a:schemeClr val="accent6">
              <a:tint val="1000"/>
            </a:schemeClr>
          </a:solidFill>
          <a:effectLst/>
          <a:latin typeface="+mj-lt"/>
          <a:ea typeface="+mj-ea"/>
          <a:cs typeface="+mj-cs"/>
        </a:defRPr>
      </a:lvl1pPr>
    </p:titleStyle>
    <p:bodyStyle>
      <a:lvl1pPr marL="274320" indent="-274320" algn="l" defTabSz="914400" rtl="0"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l" defTabSz="914400" rtl="0"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l" defTabSz="914400" rtl="0"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CE 445</a:t>
            </a:r>
            <a:br>
              <a:rPr lang="en-US" dirty="0" smtClean="0"/>
            </a:br>
            <a:r>
              <a:rPr lang="en-US" dirty="0" smtClean="0"/>
              <a:t>Wastewater Reclamation and Reuse</a:t>
            </a:r>
            <a:endParaRPr lang="en-US" dirty="0"/>
          </a:p>
        </p:txBody>
      </p:sp>
      <p:sp>
        <p:nvSpPr>
          <p:cNvPr id="3" name="Subtitle 2"/>
          <p:cNvSpPr>
            <a:spLocks noGrp="1"/>
          </p:cNvSpPr>
          <p:nvPr>
            <p:ph type="subTitle" idx="1"/>
          </p:nvPr>
        </p:nvSpPr>
        <p:spPr/>
        <p:txBody>
          <a:bodyPr/>
          <a:lstStyle/>
          <a:p>
            <a:r>
              <a:rPr lang="en-US" dirty="0" smtClean="0"/>
              <a:t>Dr. Mohab Kamal </a:t>
            </a:r>
            <a:endParaRPr lang="en-US" dirty="0"/>
          </a:p>
        </p:txBody>
      </p:sp>
    </p:spTree>
    <p:extLst>
      <p:ext uri="{BB962C8B-B14F-4D97-AF65-F5344CB8AC3E}">
        <p14:creationId xmlns:p14="http://schemas.microsoft.com/office/powerpoint/2010/main" val="28420654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General Environmental Regulations and Rules for Implementation</a:t>
            </a:r>
            <a:endParaRPr lang="ar-EG" dirty="0"/>
          </a:p>
        </p:txBody>
      </p:sp>
      <p:sp>
        <p:nvSpPr>
          <p:cNvPr id="3" name="Content Placeholder 2"/>
          <p:cNvSpPr>
            <a:spLocks noGrp="1"/>
          </p:cNvSpPr>
          <p:nvPr>
            <p:ph idx="1"/>
          </p:nvPr>
        </p:nvSpPr>
        <p:spPr/>
        <p:txBody>
          <a:bodyPr/>
          <a:lstStyle/>
          <a:p>
            <a:r>
              <a:rPr lang="en-US" dirty="0"/>
              <a:t>The General Environmental Regulations and Rules for Implementation (GER&amp;R) </a:t>
            </a:r>
            <a:r>
              <a:rPr lang="en-US" dirty="0" smtClean="0"/>
              <a:t>were adopted </a:t>
            </a:r>
            <a:r>
              <a:rPr lang="en-US" dirty="0"/>
              <a:t>in October 2001 and set forth requirements for environmental protection. </a:t>
            </a:r>
            <a:endParaRPr lang="en-US" dirty="0" smtClean="0"/>
          </a:p>
          <a:p>
            <a:r>
              <a:rPr lang="en-US" dirty="0" smtClean="0"/>
              <a:t>The GER&amp;R </a:t>
            </a:r>
            <a:r>
              <a:rPr lang="en-US" dirty="0"/>
              <a:t>sets forth rules to protect natural resources specifying:</a:t>
            </a:r>
          </a:p>
          <a:p>
            <a:pPr lvl="1"/>
            <a:r>
              <a:rPr lang="en-US" dirty="0" smtClean="0"/>
              <a:t>The </a:t>
            </a:r>
            <a:r>
              <a:rPr lang="en-US" dirty="0"/>
              <a:t>basis for regulating actions having environmental impacts</a:t>
            </a:r>
          </a:p>
          <a:p>
            <a:pPr lvl="1"/>
            <a:r>
              <a:rPr lang="en-US" dirty="0" smtClean="0"/>
              <a:t>Procedures </a:t>
            </a:r>
            <a:r>
              <a:rPr lang="en-US" dirty="0"/>
              <a:t>for the coordination of response operations</a:t>
            </a:r>
          </a:p>
          <a:p>
            <a:pPr lvl="1"/>
            <a:r>
              <a:rPr lang="en-US" dirty="0" smtClean="0"/>
              <a:t>Pollution </a:t>
            </a:r>
            <a:r>
              <a:rPr lang="en-US" dirty="0"/>
              <a:t>control and compliance</a:t>
            </a:r>
          </a:p>
          <a:p>
            <a:pPr lvl="1"/>
            <a:r>
              <a:rPr lang="en-US" dirty="0" smtClean="0"/>
              <a:t>Types </a:t>
            </a:r>
            <a:r>
              <a:rPr lang="en-US" dirty="0"/>
              <a:t>of environmental violations </a:t>
            </a:r>
            <a:r>
              <a:rPr lang="en-US" dirty="0" smtClean="0"/>
              <a:t>and associated </a:t>
            </a:r>
            <a:r>
              <a:rPr lang="en-US" dirty="0"/>
              <a:t>penalties</a:t>
            </a:r>
            <a:endParaRPr lang="ar-EG" dirty="0"/>
          </a:p>
        </p:txBody>
      </p:sp>
      <p:sp>
        <p:nvSpPr>
          <p:cNvPr id="4" name="Footer Placeholder 3"/>
          <p:cNvSpPr>
            <a:spLocks noGrp="1"/>
          </p:cNvSpPr>
          <p:nvPr>
            <p:ph type="ftr" sz="quarter" idx="11"/>
          </p:nvPr>
        </p:nvSpPr>
        <p:spPr/>
        <p:txBody>
          <a:bodyPr/>
          <a:lstStyle/>
          <a:p>
            <a:r>
              <a:rPr lang="en-US" smtClean="0"/>
              <a:t>CE 445 Water Reclamation and Reuse (Dr. Mohab Kamal)</a:t>
            </a:r>
            <a:endParaRPr lang="en-US"/>
          </a:p>
        </p:txBody>
      </p:sp>
      <p:sp>
        <p:nvSpPr>
          <p:cNvPr id="5" name="Slide Number Placeholder 4"/>
          <p:cNvSpPr>
            <a:spLocks noGrp="1"/>
          </p:cNvSpPr>
          <p:nvPr>
            <p:ph type="sldNum" sz="quarter" idx="12"/>
          </p:nvPr>
        </p:nvSpPr>
        <p:spPr/>
        <p:txBody>
          <a:bodyPr/>
          <a:lstStyle/>
          <a:p>
            <a:fld id="{3D4CAC01-9601-4D66-AE8C-C805F130E553}" type="slidenum">
              <a:rPr lang="en-US" smtClean="0"/>
              <a:t>10</a:t>
            </a:fld>
            <a:endParaRPr lang="en-US"/>
          </a:p>
        </p:txBody>
      </p:sp>
    </p:spTree>
    <p:extLst>
      <p:ext uri="{BB962C8B-B14F-4D97-AF65-F5344CB8AC3E}">
        <p14:creationId xmlns:p14="http://schemas.microsoft.com/office/powerpoint/2010/main" val="22546058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General Environmental Regulations and Rules for Implementation</a:t>
            </a:r>
            <a:endParaRPr lang="ar-EG" dirty="0"/>
          </a:p>
        </p:txBody>
      </p:sp>
      <p:sp>
        <p:nvSpPr>
          <p:cNvPr id="3" name="Content Placeholder 2"/>
          <p:cNvSpPr>
            <a:spLocks noGrp="1"/>
          </p:cNvSpPr>
          <p:nvPr>
            <p:ph idx="1"/>
          </p:nvPr>
        </p:nvSpPr>
        <p:spPr/>
        <p:txBody>
          <a:bodyPr>
            <a:normAutofit/>
          </a:bodyPr>
          <a:lstStyle/>
          <a:p>
            <a:r>
              <a:rPr lang="en-US" dirty="0"/>
              <a:t>The GER&amp;R did not specifically address </a:t>
            </a:r>
            <a:r>
              <a:rPr lang="en-US" dirty="0" smtClean="0"/>
              <a:t>water quality </a:t>
            </a:r>
            <a:r>
              <a:rPr lang="en-US" dirty="0"/>
              <a:t>standards for </a:t>
            </a:r>
            <a:r>
              <a:rPr lang="en-US" dirty="0" smtClean="0"/>
              <a:t>reclaimed water, </a:t>
            </a:r>
            <a:r>
              <a:rPr lang="en-US" dirty="0"/>
              <a:t>groundwater </a:t>
            </a:r>
            <a:r>
              <a:rPr lang="en-US" dirty="0" smtClean="0"/>
              <a:t>aquifer recharge</a:t>
            </a:r>
            <a:r>
              <a:rPr lang="en-US" dirty="0"/>
              <a:t>, or </a:t>
            </a:r>
            <a:r>
              <a:rPr lang="en-US" dirty="0" err="1"/>
              <a:t>biosolids</a:t>
            </a:r>
            <a:r>
              <a:rPr lang="en-US" dirty="0"/>
              <a:t> applications and neither </a:t>
            </a:r>
            <a:r>
              <a:rPr lang="en-US" dirty="0" smtClean="0"/>
              <a:t>do the </a:t>
            </a:r>
            <a:r>
              <a:rPr lang="en-US" dirty="0"/>
              <a:t>current ROI concerning the Reuse Law. </a:t>
            </a:r>
            <a:endParaRPr lang="en-US" dirty="0" smtClean="0"/>
          </a:p>
          <a:p>
            <a:r>
              <a:rPr lang="en-US" dirty="0" smtClean="0"/>
              <a:t>In 2006</a:t>
            </a:r>
            <a:r>
              <a:rPr lang="en-US" dirty="0"/>
              <a:t>, MOWE published the booklet entitled “</a:t>
            </a:r>
            <a:r>
              <a:rPr lang="en-US" dirty="0" smtClean="0"/>
              <a:t>Using Treated </a:t>
            </a:r>
            <a:r>
              <a:rPr lang="en-US" dirty="0"/>
              <a:t>Water for Irrigation; </a:t>
            </a:r>
            <a:r>
              <a:rPr lang="en-US" dirty="0" smtClean="0"/>
              <a:t>Controls-Conditions-Offences </a:t>
            </a:r>
            <a:r>
              <a:rPr lang="en-US" dirty="0"/>
              <a:t>and Penalties.” </a:t>
            </a:r>
            <a:endParaRPr lang="en-US" dirty="0" smtClean="0"/>
          </a:p>
          <a:p>
            <a:r>
              <a:rPr lang="en-US" dirty="0" smtClean="0"/>
              <a:t>The </a:t>
            </a:r>
            <a:r>
              <a:rPr lang="en-US" dirty="0"/>
              <a:t>adoption of </a:t>
            </a:r>
            <a:r>
              <a:rPr lang="en-US" dirty="0" smtClean="0"/>
              <a:t>these standards </a:t>
            </a:r>
            <a:r>
              <a:rPr lang="en-US" dirty="0"/>
              <a:t>was an important step in establishing </a:t>
            </a:r>
            <a:r>
              <a:rPr lang="en-US" dirty="0" smtClean="0"/>
              <a:t>and providing </a:t>
            </a:r>
            <a:r>
              <a:rPr lang="en-US" dirty="0"/>
              <a:t>for the implementation of safe </a:t>
            </a:r>
            <a:r>
              <a:rPr lang="en-US" dirty="0" smtClean="0"/>
              <a:t>reuse practices</a:t>
            </a:r>
            <a:r>
              <a:rPr lang="en-US" dirty="0"/>
              <a:t>.</a:t>
            </a:r>
            <a:endParaRPr lang="ar-EG" dirty="0"/>
          </a:p>
        </p:txBody>
      </p:sp>
      <p:sp>
        <p:nvSpPr>
          <p:cNvPr id="4" name="Footer Placeholder 3"/>
          <p:cNvSpPr>
            <a:spLocks noGrp="1"/>
          </p:cNvSpPr>
          <p:nvPr>
            <p:ph type="ftr" sz="quarter" idx="11"/>
          </p:nvPr>
        </p:nvSpPr>
        <p:spPr/>
        <p:txBody>
          <a:bodyPr/>
          <a:lstStyle/>
          <a:p>
            <a:r>
              <a:rPr lang="en-US" smtClean="0"/>
              <a:t>CE 445 Water Reclamation and Reuse (Dr. Mohab Kamal)</a:t>
            </a:r>
            <a:endParaRPr lang="en-US"/>
          </a:p>
        </p:txBody>
      </p:sp>
      <p:sp>
        <p:nvSpPr>
          <p:cNvPr id="5" name="Slide Number Placeholder 4"/>
          <p:cNvSpPr>
            <a:spLocks noGrp="1"/>
          </p:cNvSpPr>
          <p:nvPr>
            <p:ph type="sldNum" sz="quarter" idx="12"/>
          </p:nvPr>
        </p:nvSpPr>
        <p:spPr/>
        <p:txBody>
          <a:bodyPr/>
          <a:lstStyle/>
          <a:p>
            <a:fld id="{3D4CAC01-9601-4D66-AE8C-C805F130E553}" type="slidenum">
              <a:rPr lang="en-US" smtClean="0"/>
              <a:t>11</a:t>
            </a:fld>
            <a:endParaRPr lang="en-US"/>
          </a:p>
        </p:txBody>
      </p:sp>
    </p:spTree>
    <p:extLst>
      <p:ext uri="{BB962C8B-B14F-4D97-AF65-F5344CB8AC3E}">
        <p14:creationId xmlns:p14="http://schemas.microsoft.com/office/powerpoint/2010/main" val="16536422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General Environmental Regulations and Rules for Implementation</a:t>
            </a:r>
            <a:endParaRPr lang="ar-EG" dirty="0"/>
          </a:p>
        </p:txBody>
      </p:sp>
      <p:sp>
        <p:nvSpPr>
          <p:cNvPr id="3" name="Content Placeholder 2"/>
          <p:cNvSpPr>
            <a:spLocks noGrp="1"/>
          </p:cNvSpPr>
          <p:nvPr>
            <p:ph idx="1"/>
          </p:nvPr>
        </p:nvSpPr>
        <p:spPr>
          <a:xfrm>
            <a:off x="228600" y="1600200"/>
            <a:ext cx="5181600" cy="4525963"/>
          </a:xfrm>
        </p:spPr>
        <p:txBody>
          <a:bodyPr>
            <a:normAutofit fontScale="77500" lnSpcReduction="20000"/>
          </a:bodyPr>
          <a:lstStyle/>
          <a:p>
            <a:r>
              <a:rPr lang="en-US" dirty="0"/>
              <a:t>The adoption of </a:t>
            </a:r>
            <a:r>
              <a:rPr lang="en-US" dirty="0" smtClean="0"/>
              <a:t>these standards </a:t>
            </a:r>
            <a:r>
              <a:rPr lang="en-US" dirty="0"/>
              <a:t>was an important step in establishing safe reuse practices and providing for </a:t>
            </a:r>
            <a:r>
              <a:rPr lang="en-US" dirty="0" smtClean="0"/>
              <a:t>their implementation</a:t>
            </a:r>
            <a:r>
              <a:rPr lang="en-US" dirty="0"/>
              <a:t>. </a:t>
            </a:r>
          </a:p>
          <a:p>
            <a:r>
              <a:rPr lang="en-US" dirty="0"/>
              <a:t>The application requirements and restrictions for the use of treated wastewater are </a:t>
            </a:r>
            <a:r>
              <a:rPr lang="en-US" dirty="0" smtClean="0"/>
              <a:t>defined by </a:t>
            </a:r>
            <a:r>
              <a:rPr lang="en-US" dirty="0"/>
              <a:t>two levels of </a:t>
            </a:r>
            <a:r>
              <a:rPr lang="en-US" dirty="0" smtClean="0"/>
              <a:t>treatment, </a:t>
            </a:r>
            <a:r>
              <a:rPr lang="en-US" dirty="0"/>
              <a:t>which address areas of concern as follows:</a:t>
            </a:r>
          </a:p>
          <a:p>
            <a:pPr lvl="1"/>
            <a:r>
              <a:rPr lang="en-US" dirty="0" smtClean="0"/>
              <a:t>Restricted </a:t>
            </a:r>
            <a:r>
              <a:rPr lang="en-US" dirty="0"/>
              <a:t>irrigation: appropriate for all crop types except vegetables, tuber crops, </a:t>
            </a:r>
            <a:r>
              <a:rPr lang="en-US" dirty="0" smtClean="0"/>
              <a:t>and plants </a:t>
            </a:r>
            <a:r>
              <a:rPr lang="en-US" dirty="0"/>
              <a:t>where treated water comes into direct contact with the fruit, whether eaten fresh </a:t>
            </a:r>
            <a:r>
              <a:rPr lang="en-US" dirty="0" smtClean="0"/>
              <a:t>or cooked</a:t>
            </a:r>
            <a:r>
              <a:rPr lang="en-US" dirty="0"/>
              <a:t>.</a:t>
            </a:r>
          </a:p>
          <a:p>
            <a:pPr lvl="1"/>
            <a:r>
              <a:rPr lang="en-US" dirty="0" smtClean="0"/>
              <a:t>Unrestricted </a:t>
            </a:r>
            <a:r>
              <a:rPr lang="en-US" dirty="0"/>
              <a:t>irrigation: appropriate for all crop types without exception. Transformational</a:t>
            </a:r>
            <a:r>
              <a:rPr lang="en-US" dirty="0" smtClean="0"/>
              <a:t>, extraction</a:t>
            </a:r>
            <a:r>
              <a:rPr lang="en-US" dirty="0"/>
              <a:t>, and construction industries subject to at least tertiary treatment</a:t>
            </a:r>
          </a:p>
          <a:p>
            <a:pPr lvl="1"/>
            <a:r>
              <a:rPr lang="en-US" dirty="0" smtClean="0"/>
              <a:t>In </a:t>
            </a:r>
            <a:r>
              <a:rPr lang="en-US" dirty="0"/>
              <a:t>addition, RQTSE is suitable for watering animals and birds that are not designated </a:t>
            </a:r>
            <a:r>
              <a:rPr lang="en-US" dirty="0" smtClean="0"/>
              <a:t>for human </a:t>
            </a:r>
            <a:r>
              <a:rPr lang="en-US" dirty="0"/>
              <a:t>consumption.</a:t>
            </a:r>
            <a:endParaRPr lang="ar-EG" dirty="0"/>
          </a:p>
        </p:txBody>
      </p:sp>
      <p:pic>
        <p:nvPicPr>
          <p:cNvPr id="4" name="Picture 3"/>
          <p:cNvPicPr>
            <a:picLocks noChangeAspect="1"/>
          </p:cNvPicPr>
          <p:nvPr/>
        </p:nvPicPr>
        <p:blipFill>
          <a:blip r:embed="rId2"/>
          <a:stretch>
            <a:fillRect/>
          </a:stretch>
        </p:blipFill>
        <p:spPr>
          <a:xfrm>
            <a:off x="5410200" y="1381062"/>
            <a:ext cx="3541426" cy="4419600"/>
          </a:xfrm>
          <a:prstGeom prst="rect">
            <a:avLst/>
          </a:prstGeom>
        </p:spPr>
      </p:pic>
      <p:sp>
        <p:nvSpPr>
          <p:cNvPr id="5" name="Footer Placeholder 4"/>
          <p:cNvSpPr>
            <a:spLocks noGrp="1"/>
          </p:cNvSpPr>
          <p:nvPr>
            <p:ph type="ftr" sz="quarter" idx="11"/>
          </p:nvPr>
        </p:nvSpPr>
        <p:spPr/>
        <p:txBody>
          <a:bodyPr/>
          <a:lstStyle/>
          <a:p>
            <a:r>
              <a:rPr lang="en-US" smtClean="0"/>
              <a:t>CE 445 Water Reclamation and Reuse (Dr. Mohab Kamal)</a:t>
            </a:r>
            <a:endParaRPr lang="en-US"/>
          </a:p>
        </p:txBody>
      </p:sp>
      <p:sp>
        <p:nvSpPr>
          <p:cNvPr id="6" name="Slide Number Placeholder 5"/>
          <p:cNvSpPr>
            <a:spLocks noGrp="1"/>
          </p:cNvSpPr>
          <p:nvPr>
            <p:ph type="sldNum" sz="quarter" idx="12"/>
          </p:nvPr>
        </p:nvSpPr>
        <p:spPr/>
        <p:txBody>
          <a:bodyPr/>
          <a:lstStyle/>
          <a:p>
            <a:fld id="{3D4CAC01-9601-4D66-AE8C-C805F130E553}" type="slidenum">
              <a:rPr lang="en-US" smtClean="0"/>
              <a:t>12</a:t>
            </a:fld>
            <a:endParaRPr lang="en-US"/>
          </a:p>
        </p:txBody>
      </p:sp>
    </p:spTree>
    <p:extLst>
      <p:ext uri="{BB962C8B-B14F-4D97-AF65-F5344CB8AC3E}">
        <p14:creationId xmlns:p14="http://schemas.microsoft.com/office/powerpoint/2010/main" val="39257879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Regulations </a:t>
            </a:r>
            <a:r>
              <a:rPr lang="en-US" dirty="0"/>
              <a:t>in KSA</a:t>
            </a:r>
            <a:endParaRPr lang="ar-EG" dirty="0"/>
          </a:p>
        </p:txBody>
      </p:sp>
      <p:sp>
        <p:nvSpPr>
          <p:cNvPr id="3" name="Content Placeholder 2"/>
          <p:cNvSpPr>
            <a:spLocks noGrp="1"/>
          </p:cNvSpPr>
          <p:nvPr>
            <p:ph idx="1"/>
          </p:nvPr>
        </p:nvSpPr>
        <p:spPr/>
        <p:txBody>
          <a:bodyPr>
            <a:normAutofit/>
          </a:bodyPr>
          <a:lstStyle/>
          <a:p>
            <a:r>
              <a:rPr lang="en-US" dirty="0"/>
              <a:t>The current KSA requirements for restricted irrigation meet the World Health </a:t>
            </a:r>
            <a:r>
              <a:rPr lang="en-US" dirty="0" smtClean="0"/>
              <a:t>Organization (</a:t>
            </a:r>
            <a:r>
              <a:rPr lang="en-US" dirty="0"/>
              <a:t>WHO) recommendations, as do the more stringent unrestricted irrigation requirements.</a:t>
            </a:r>
          </a:p>
          <a:p>
            <a:r>
              <a:rPr lang="en-US" dirty="0"/>
              <a:t>Most of the requirements for unrestricted irrigation are similar to others around the world</a:t>
            </a:r>
            <a:r>
              <a:rPr lang="en-US" dirty="0" smtClean="0"/>
              <a:t>, including </a:t>
            </a:r>
            <a:r>
              <a:rPr lang="en-US" dirty="0"/>
              <a:t>those in California, USA.</a:t>
            </a:r>
          </a:p>
          <a:p>
            <a:r>
              <a:rPr lang="en-US" dirty="0"/>
              <a:t>Agricultural productivity should be enhanced by reuse, not deteriorated by misapplications.</a:t>
            </a:r>
          </a:p>
          <a:p>
            <a:r>
              <a:rPr lang="en-US" dirty="0"/>
              <a:t>To ensure the separation of </a:t>
            </a:r>
            <a:r>
              <a:rPr lang="en-US" dirty="0" smtClean="0"/>
              <a:t>reclaimed water from </a:t>
            </a:r>
            <a:r>
              <a:rPr lang="en-US" dirty="0"/>
              <a:t>potable water infrastructure and wells, </a:t>
            </a:r>
            <a:r>
              <a:rPr lang="en-US" dirty="0" smtClean="0"/>
              <a:t>regulations include </a:t>
            </a:r>
            <a:r>
              <a:rPr lang="en-US" dirty="0"/>
              <a:t>separation methods such as distance, pipe labeling, and timing. </a:t>
            </a:r>
            <a:endParaRPr lang="en-US" dirty="0" smtClean="0"/>
          </a:p>
          <a:p>
            <a:r>
              <a:rPr lang="en-US" dirty="0" smtClean="0"/>
              <a:t>Worker </a:t>
            </a:r>
            <a:r>
              <a:rPr lang="en-US" dirty="0"/>
              <a:t>safety </a:t>
            </a:r>
            <a:r>
              <a:rPr lang="en-US" dirty="0" smtClean="0"/>
              <a:t>is also </a:t>
            </a:r>
            <a:r>
              <a:rPr lang="en-US" dirty="0"/>
              <a:t>a priority. </a:t>
            </a:r>
            <a:endParaRPr lang="en-US" dirty="0" smtClean="0"/>
          </a:p>
        </p:txBody>
      </p:sp>
      <p:sp>
        <p:nvSpPr>
          <p:cNvPr id="4" name="Footer Placeholder 3"/>
          <p:cNvSpPr>
            <a:spLocks noGrp="1"/>
          </p:cNvSpPr>
          <p:nvPr>
            <p:ph type="ftr" sz="quarter" idx="11"/>
          </p:nvPr>
        </p:nvSpPr>
        <p:spPr/>
        <p:txBody>
          <a:bodyPr/>
          <a:lstStyle/>
          <a:p>
            <a:r>
              <a:rPr lang="en-US" smtClean="0"/>
              <a:t>CE 445 Water Reclamation and Reuse (Dr. Mohab Kamal)</a:t>
            </a:r>
            <a:endParaRPr lang="en-US"/>
          </a:p>
        </p:txBody>
      </p:sp>
      <p:sp>
        <p:nvSpPr>
          <p:cNvPr id="5" name="Slide Number Placeholder 4"/>
          <p:cNvSpPr>
            <a:spLocks noGrp="1"/>
          </p:cNvSpPr>
          <p:nvPr>
            <p:ph type="sldNum" sz="quarter" idx="12"/>
          </p:nvPr>
        </p:nvSpPr>
        <p:spPr/>
        <p:txBody>
          <a:bodyPr/>
          <a:lstStyle/>
          <a:p>
            <a:fld id="{3D4CAC01-9601-4D66-AE8C-C805F130E553}" type="slidenum">
              <a:rPr lang="en-US" smtClean="0"/>
              <a:t>13</a:t>
            </a:fld>
            <a:endParaRPr lang="en-US"/>
          </a:p>
        </p:txBody>
      </p:sp>
    </p:spTree>
    <p:extLst>
      <p:ext uri="{BB962C8B-B14F-4D97-AF65-F5344CB8AC3E}">
        <p14:creationId xmlns:p14="http://schemas.microsoft.com/office/powerpoint/2010/main" val="35847793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0" dirty="0"/>
              <a:t>Typical Parameters of Concern for Reuse Applications</a:t>
            </a:r>
            <a:endParaRPr lang="ar-EG" dirty="0"/>
          </a:p>
        </p:txBody>
      </p:sp>
      <p:pic>
        <p:nvPicPr>
          <p:cNvPr id="6" name="Content Placeholder 5"/>
          <p:cNvPicPr>
            <a:picLocks noGrp="1" noChangeAspect="1"/>
          </p:cNvPicPr>
          <p:nvPr>
            <p:ph idx="1"/>
          </p:nvPr>
        </p:nvPicPr>
        <p:blipFill>
          <a:blip r:embed="rId2"/>
          <a:stretch>
            <a:fillRect/>
          </a:stretch>
        </p:blipFill>
        <p:spPr>
          <a:xfrm>
            <a:off x="2433904" y="1600200"/>
            <a:ext cx="4276192" cy="4525963"/>
          </a:xfrm>
          <a:prstGeom prst="rect">
            <a:avLst/>
          </a:prstGeom>
        </p:spPr>
      </p:pic>
      <p:sp>
        <p:nvSpPr>
          <p:cNvPr id="4" name="Footer Placeholder 3"/>
          <p:cNvSpPr>
            <a:spLocks noGrp="1"/>
          </p:cNvSpPr>
          <p:nvPr>
            <p:ph type="ftr" sz="quarter" idx="11"/>
          </p:nvPr>
        </p:nvSpPr>
        <p:spPr/>
        <p:txBody>
          <a:bodyPr/>
          <a:lstStyle/>
          <a:p>
            <a:r>
              <a:rPr lang="en-US" smtClean="0"/>
              <a:t>CE 445 Water Reclamation and Reuse (Dr. Mohab Kamal)</a:t>
            </a:r>
            <a:endParaRPr lang="en-US"/>
          </a:p>
        </p:txBody>
      </p:sp>
      <p:sp>
        <p:nvSpPr>
          <p:cNvPr id="5" name="Slide Number Placeholder 4"/>
          <p:cNvSpPr>
            <a:spLocks noGrp="1"/>
          </p:cNvSpPr>
          <p:nvPr>
            <p:ph type="sldNum" sz="quarter" idx="12"/>
          </p:nvPr>
        </p:nvSpPr>
        <p:spPr/>
        <p:txBody>
          <a:bodyPr/>
          <a:lstStyle/>
          <a:p>
            <a:fld id="{3D4CAC01-9601-4D66-AE8C-C805F130E553}" type="slidenum">
              <a:rPr lang="en-US" smtClean="0"/>
              <a:t>14</a:t>
            </a:fld>
            <a:endParaRPr lang="en-US"/>
          </a:p>
        </p:txBody>
      </p:sp>
    </p:spTree>
    <p:extLst>
      <p:ext uri="{BB962C8B-B14F-4D97-AF65-F5344CB8AC3E}">
        <p14:creationId xmlns:p14="http://schemas.microsoft.com/office/powerpoint/2010/main" val="41265906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0" dirty="0"/>
              <a:t>Summary of Water Quality Parameters of Concern for Water Reuse</a:t>
            </a:r>
            <a:endParaRPr lang="ar-EG" dirty="0"/>
          </a:p>
        </p:txBody>
      </p:sp>
      <p:sp>
        <p:nvSpPr>
          <p:cNvPr id="4" name="Footer Placeholder 3"/>
          <p:cNvSpPr>
            <a:spLocks noGrp="1"/>
          </p:cNvSpPr>
          <p:nvPr>
            <p:ph type="ftr" sz="quarter" idx="11"/>
          </p:nvPr>
        </p:nvSpPr>
        <p:spPr/>
        <p:txBody>
          <a:bodyPr/>
          <a:lstStyle/>
          <a:p>
            <a:r>
              <a:rPr lang="en-US" smtClean="0"/>
              <a:t>CE 445 Water Reclamation and Reuse (Dr. Mohab Kamal)</a:t>
            </a:r>
            <a:endParaRPr lang="en-US"/>
          </a:p>
        </p:txBody>
      </p:sp>
      <p:sp>
        <p:nvSpPr>
          <p:cNvPr id="5" name="Slide Number Placeholder 4"/>
          <p:cNvSpPr>
            <a:spLocks noGrp="1"/>
          </p:cNvSpPr>
          <p:nvPr>
            <p:ph type="sldNum" sz="quarter" idx="12"/>
          </p:nvPr>
        </p:nvSpPr>
        <p:spPr/>
        <p:txBody>
          <a:bodyPr/>
          <a:lstStyle/>
          <a:p>
            <a:fld id="{3D4CAC01-9601-4D66-AE8C-C805F130E553}" type="slidenum">
              <a:rPr lang="en-US" smtClean="0"/>
              <a:t>15</a:t>
            </a:fld>
            <a:endParaRPr lang="en-US"/>
          </a:p>
        </p:txBody>
      </p:sp>
      <p:pic>
        <p:nvPicPr>
          <p:cNvPr id="6" name="Picture 5"/>
          <p:cNvPicPr>
            <a:picLocks noChangeAspect="1"/>
          </p:cNvPicPr>
          <p:nvPr/>
        </p:nvPicPr>
        <p:blipFill rotWithShape="1">
          <a:blip r:embed="rId2"/>
          <a:srcRect t="1582"/>
          <a:stretch/>
        </p:blipFill>
        <p:spPr>
          <a:xfrm>
            <a:off x="1943100" y="1524000"/>
            <a:ext cx="5257800" cy="4718322"/>
          </a:xfrm>
          <a:prstGeom prst="rect">
            <a:avLst/>
          </a:prstGeom>
        </p:spPr>
      </p:pic>
    </p:spTree>
    <p:extLst>
      <p:ext uri="{BB962C8B-B14F-4D97-AF65-F5344CB8AC3E}">
        <p14:creationId xmlns:p14="http://schemas.microsoft.com/office/powerpoint/2010/main" val="19957494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Regulations </a:t>
            </a:r>
            <a:r>
              <a:rPr lang="en-US" dirty="0"/>
              <a:t>in KSA</a:t>
            </a:r>
            <a:endParaRPr lang="ar-EG" dirty="0"/>
          </a:p>
        </p:txBody>
      </p:sp>
      <p:sp>
        <p:nvSpPr>
          <p:cNvPr id="3" name="Content Placeholder 2"/>
          <p:cNvSpPr>
            <a:spLocks noGrp="1"/>
          </p:cNvSpPr>
          <p:nvPr>
            <p:ph idx="1"/>
          </p:nvPr>
        </p:nvSpPr>
        <p:spPr/>
        <p:txBody>
          <a:bodyPr>
            <a:normAutofit fontScale="92500" lnSpcReduction="20000"/>
          </a:bodyPr>
          <a:lstStyle/>
          <a:p>
            <a:r>
              <a:rPr lang="en-US" dirty="0"/>
              <a:t>The primary constituents of concern in treated wastewater for agricultural use are:</a:t>
            </a:r>
          </a:p>
          <a:p>
            <a:pPr lvl="1"/>
            <a:r>
              <a:rPr lang="en-US" dirty="0"/>
              <a:t>Suspended solids, since filtration may be needed, particularly with micro-irrigation systems</a:t>
            </a:r>
          </a:p>
          <a:p>
            <a:pPr lvl="1"/>
            <a:r>
              <a:rPr lang="en-US" dirty="0"/>
              <a:t>Nutrients, to adjust fertilization amounts and schedules while limiting algal growth</a:t>
            </a:r>
          </a:p>
          <a:p>
            <a:pPr lvl="1"/>
            <a:r>
              <a:rPr lang="en-US" dirty="0"/>
              <a:t>Salinity, to estimate the leaching fraction and to select appropriate cropping patterns</a:t>
            </a:r>
          </a:p>
          <a:p>
            <a:pPr lvl="1"/>
            <a:r>
              <a:rPr lang="en-US" dirty="0"/>
              <a:t>Pathogens, with precautionary health actions, such as selecting appropriate cropping patterns and choosing the most suitable irrigation system</a:t>
            </a:r>
          </a:p>
          <a:p>
            <a:pPr lvl="1"/>
            <a:r>
              <a:rPr lang="en-US" dirty="0"/>
              <a:t>Metals, since high levels can be toxic to plants</a:t>
            </a:r>
          </a:p>
          <a:p>
            <a:r>
              <a:rPr lang="en-US" dirty="0"/>
              <a:t>Industrial reuse applications may have requirements that extend beyond regulated parameter limits, to include lower turbidity, dissolved solids, and/or nutrient limitations (depending on the application) compared to those required of unrestricted irrigation. </a:t>
            </a:r>
          </a:p>
          <a:p>
            <a:r>
              <a:rPr lang="en-US" dirty="0"/>
              <a:t>Largescale industrial users may provide their own treatment</a:t>
            </a:r>
            <a:r>
              <a:rPr lang="en-US" dirty="0" smtClean="0"/>
              <a:t>.</a:t>
            </a:r>
            <a:endParaRPr lang="ar-EG" dirty="0"/>
          </a:p>
        </p:txBody>
      </p:sp>
      <p:sp>
        <p:nvSpPr>
          <p:cNvPr id="4" name="Footer Placeholder 3"/>
          <p:cNvSpPr>
            <a:spLocks noGrp="1"/>
          </p:cNvSpPr>
          <p:nvPr>
            <p:ph type="ftr" sz="quarter" idx="11"/>
          </p:nvPr>
        </p:nvSpPr>
        <p:spPr/>
        <p:txBody>
          <a:bodyPr/>
          <a:lstStyle/>
          <a:p>
            <a:r>
              <a:rPr lang="en-US" smtClean="0"/>
              <a:t>CE 445 Water Reclamation and Reuse (Dr. Mohab Kamal)</a:t>
            </a:r>
            <a:endParaRPr lang="en-US"/>
          </a:p>
        </p:txBody>
      </p:sp>
      <p:sp>
        <p:nvSpPr>
          <p:cNvPr id="5" name="Slide Number Placeholder 4"/>
          <p:cNvSpPr>
            <a:spLocks noGrp="1"/>
          </p:cNvSpPr>
          <p:nvPr>
            <p:ph type="sldNum" sz="quarter" idx="12"/>
          </p:nvPr>
        </p:nvSpPr>
        <p:spPr/>
        <p:txBody>
          <a:bodyPr/>
          <a:lstStyle/>
          <a:p>
            <a:fld id="{3D4CAC01-9601-4D66-AE8C-C805F130E553}" type="slidenum">
              <a:rPr lang="en-US" smtClean="0"/>
              <a:t>16</a:t>
            </a:fld>
            <a:endParaRPr lang="en-US"/>
          </a:p>
        </p:txBody>
      </p:sp>
    </p:spTree>
    <p:extLst>
      <p:ext uri="{BB962C8B-B14F-4D97-AF65-F5344CB8AC3E}">
        <p14:creationId xmlns:p14="http://schemas.microsoft.com/office/powerpoint/2010/main" val="25622419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Regulations </a:t>
            </a:r>
            <a:r>
              <a:rPr lang="en-US" dirty="0"/>
              <a:t>in KSA</a:t>
            </a:r>
            <a:endParaRPr lang="ar-EG" dirty="0"/>
          </a:p>
        </p:txBody>
      </p:sp>
      <p:sp>
        <p:nvSpPr>
          <p:cNvPr id="3" name="Content Placeholder 2"/>
          <p:cNvSpPr>
            <a:spLocks noGrp="1"/>
          </p:cNvSpPr>
          <p:nvPr>
            <p:ph idx="1"/>
          </p:nvPr>
        </p:nvSpPr>
        <p:spPr/>
        <p:txBody>
          <a:bodyPr/>
          <a:lstStyle/>
          <a:p>
            <a:r>
              <a:rPr lang="en-US" dirty="0"/>
              <a:t>Given the </a:t>
            </a:r>
            <a:r>
              <a:rPr lang="en-US" dirty="0" err="1"/>
              <a:t>biosolids</a:t>
            </a:r>
            <a:r>
              <a:rPr lang="en-US" dirty="0"/>
              <a:t> application benefits of providing nutrients and enhancing soil </a:t>
            </a:r>
            <a:r>
              <a:rPr lang="en-US" dirty="0" smtClean="0"/>
              <a:t>moisture retention</a:t>
            </a:r>
            <a:r>
              <a:rPr lang="en-US" dirty="0"/>
              <a:t>, a market for the reuse of </a:t>
            </a:r>
            <a:r>
              <a:rPr lang="en-US" dirty="0" err="1"/>
              <a:t>biosolids</a:t>
            </a:r>
            <a:r>
              <a:rPr lang="en-US" dirty="0"/>
              <a:t> in agriculture is present in KSA. </a:t>
            </a:r>
            <a:endParaRPr lang="en-US" dirty="0" smtClean="0"/>
          </a:p>
          <a:p>
            <a:r>
              <a:rPr lang="en-US" dirty="0" smtClean="0"/>
              <a:t>To promote the </a:t>
            </a:r>
            <a:r>
              <a:rPr lang="en-US" dirty="0"/>
              <a:t>protection of public health and the maximum reuse benefits, testing and monitoring </a:t>
            </a:r>
            <a:r>
              <a:rPr lang="en-US" dirty="0" smtClean="0"/>
              <a:t>of </a:t>
            </a:r>
            <a:r>
              <a:rPr lang="en-US" dirty="0" err="1" smtClean="0"/>
              <a:t>biosolids</a:t>
            </a:r>
            <a:r>
              <a:rPr lang="en-US" dirty="0" smtClean="0"/>
              <a:t> </a:t>
            </a:r>
            <a:r>
              <a:rPr lang="en-US" dirty="0"/>
              <a:t>prior to application are required.</a:t>
            </a:r>
            <a:endParaRPr lang="ar-EG" dirty="0"/>
          </a:p>
        </p:txBody>
      </p:sp>
      <p:sp>
        <p:nvSpPr>
          <p:cNvPr id="4" name="Footer Placeholder 3"/>
          <p:cNvSpPr>
            <a:spLocks noGrp="1"/>
          </p:cNvSpPr>
          <p:nvPr>
            <p:ph type="ftr" sz="quarter" idx="11"/>
          </p:nvPr>
        </p:nvSpPr>
        <p:spPr/>
        <p:txBody>
          <a:bodyPr/>
          <a:lstStyle/>
          <a:p>
            <a:r>
              <a:rPr lang="en-US" smtClean="0"/>
              <a:t>CE 445 Water Reclamation and Reuse (Dr. Mohab Kamal)</a:t>
            </a:r>
            <a:endParaRPr lang="en-US"/>
          </a:p>
        </p:txBody>
      </p:sp>
      <p:sp>
        <p:nvSpPr>
          <p:cNvPr id="5" name="Slide Number Placeholder 4"/>
          <p:cNvSpPr>
            <a:spLocks noGrp="1"/>
          </p:cNvSpPr>
          <p:nvPr>
            <p:ph type="sldNum" sz="quarter" idx="12"/>
          </p:nvPr>
        </p:nvSpPr>
        <p:spPr/>
        <p:txBody>
          <a:bodyPr/>
          <a:lstStyle/>
          <a:p>
            <a:fld id="{3D4CAC01-9601-4D66-AE8C-C805F130E553}" type="slidenum">
              <a:rPr lang="en-US" smtClean="0"/>
              <a:t>17</a:t>
            </a:fld>
            <a:endParaRPr lang="en-US"/>
          </a:p>
        </p:txBody>
      </p:sp>
    </p:spTree>
    <p:extLst>
      <p:ext uri="{BB962C8B-B14F-4D97-AF65-F5344CB8AC3E}">
        <p14:creationId xmlns:p14="http://schemas.microsoft.com/office/powerpoint/2010/main" val="106560125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chemeClr val="bg2">
                <a:tint val="83000"/>
                <a:shade val="97000"/>
                <a:satMod val="230000"/>
              </a:schemeClr>
            </a:gs>
            <a:gs pos="100000">
              <a:schemeClr val="bg2">
                <a:shade val="35000"/>
                <a:satMod val="250000"/>
              </a:schemeClr>
            </a:gs>
          </a:gsLst>
          <a:path path="circle">
            <a:fillToRect l="15000" t="50000" r="85000" b="6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EG"/>
          </a:p>
        </p:txBody>
      </p:sp>
      <p:sp>
        <p:nvSpPr>
          <p:cNvPr id="3" name="Content Placeholder 2"/>
          <p:cNvSpPr>
            <a:spLocks noGrp="1"/>
          </p:cNvSpPr>
          <p:nvPr>
            <p:ph idx="1"/>
          </p:nvPr>
        </p:nvSpPr>
        <p:spPr/>
        <p:txBody>
          <a:bodyPr/>
          <a:lstStyle/>
          <a:p>
            <a:endParaRPr lang="ar-EG" dirty="0"/>
          </a:p>
        </p:txBody>
      </p:sp>
      <p:pic>
        <p:nvPicPr>
          <p:cNvPr id="4" name="Picture 3"/>
          <p:cNvPicPr>
            <a:picLocks noChangeAspect="1"/>
          </p:cNvPicPr>
          <p:nvPr/>
        </p:nvPicPr>
        <p:blipFill>
          <a:blip r:embed="rId3"/>
          <a:stretch>
            <a:fillRect/>
          </a:stretch>
        </p:blipFill>
        <p:spPr>
          <a:xfrm>
            <a:off x="-15240" y="0"/>
            <a:ext cx="4511040" cy="6883544"/>
          </a:xfrm>
          <a:prstGeom prst="rect">
            <a:avLst/>
          </a:prstGeom>
        </p:spPr>
      </p:pic>
      <p:pic>
        <p:nvPicPr>
          <p:cNvPr id="5" name="Picture 4"/>
          <p:cNvPicPr>
            <a:picLocks noChangeAspect="1"/>
          </p:cNvPicPr>
          <p:nvPr/>
        </p:nvPicPr>
        <p:blipFill>
          <a:blip r:embed="rId4"/>
          <a:stretch>
            <a:fillRect/>
          </a:stretch>
        </p:blipFill>
        <p:spPr>
          <a:xfrm>
            <a:off x="4280166" y="2057400"/>
            <a:ext cx="4894314" cy="1773600"/>
          </a:xfrm>
          <a:prstGeom prst="rect">
            <a:avLst/>
          </a:prstGeom>
        </p:spPr>
      </p:pic>
      <p:sp>
        <p:nvSpPr>
          <p:cNvPr id="6" name="Footer Placeholder 5"/>
          <p:cNvSpPr>
            <a:spLocks noGrp="1"/>
          </p:cNvSpPr>
          <p:nvPr>
            <p:ph type="ftr" sz="quarter" idx="11"/>
          </p:nvPr>
        </p:nvSpPr>
        <p:spPr/>
        <p:txBody>
          <a:bodyPr/>
          <a:lstStyle/>
          <a:p>
            <a:r>
              <a:rPr lang="en-US" smtClean="0"/>
              <a:t>CE 445 Water Reclamation and Reuse (Dr. Mohab Kamal)</a:t>
            </a:r>
            <a:endParaRPr lang="en-US"/>
          </a:p>
        </p:txBody>
      </p:sp>
      <p:sp>
        <p:nvSpPr>
          <p:cNvPr id="7" name="Slide Number Placeholder 6"/>
          <p:cNvSpPr>
            <a:spLocks noGrp="1"/>
          </p:cNvSpPr>
          <p:nvPr>
            <p:ph type="sldNum" sz="quarter" idx="12"/>
          </p:nvPr>
        </p:nvSpPr>
        <p:spPr/>
        <p:txBody>
          <a:bodyPr/>
          <a:lstStyle/>
          <a:p>
            <a:fld id="{3D4CAC01-9601-4D66-AE8C-C805F130E553}" type="slidenum">
              <a:rPr lang="en-US" smtClean="0"/>
              <a:t>18</a:t>
            </a:fld>
            <a:endParaRPr lang="en-US"/>
          </a:p>
        </p:txBody>
      </p:sp>
    </p:spTree>
    <p:extLst>
      <p:ext uri="{BB962C8B-B14F-4D97-AF65-F5344CB8AC3E}">
        <p14:creationId xmlns:p14="http://schemas.microsoft.com/office/powerpoint/2010/main" val="13164180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Public Health and Environmental Issues in Water Reuse (Section 13 – 2)</a:t>
            </a:r>
            <a:endParaRPr lang="ar-EG" dirty="0"/>
          </a:p>
        </p:txBody>
      </p:sp>
      <p:sp>
        <p:nvSpPr>
          <p:cNvPr id="3" name="Content Placeholder 2"/>
          <p:cNvSpPr>
            <a:spLocks noGrp="1"/>
          </p:cNvSpPr>
          <p:nvPr>
            <p:ph idx="1"/>
          </p:nvPr>
        </p:nvSpPr>
        <p:spPr>
          <a:xfrm>
            <a:off x="457200" y="1600200"/>
            <a:ext cx="8229600" cy="4953000"/>
          </a:xfrm>
        </p:spPr>
        <p:txBody>
          <a:bodyPr>
            <a:normAutofit fontScale="92500"/>
          </a:bodyPr>
          <a:lstStyle/>
          <a:p>
            <a:r>
              <a:rPr lang="en-US" dirty="0" smtClean="0"/>
              <a:t>Despite the existence of technically proven advanced wastewater treatment processes, long-term safety of reclaimed water and the impact on the environment are still difficult to quantify. </a:t>
            </a:r>
          </a:p>
          <a:p>
            <a:r>
              <a:rPr lang="en-US" dirty="0" smtClean="0"/>
              <a:t>Given that is possible to produce water of almost any quality, public health and environmental issues that now must be addressed are:</a:t>
            </a:r>
          </a:p>
          <a:p>
            <a:pPr lvl="1"/>
            <a:r>
              <a:rPr lang="en-US" dirty="0" smtClean="0"/>
              <a:t>What constituents must be removed and </a:t>
            </a:r>
          </a:p>
          <a:p>
            <a:pPr lvl="1"/>
            <a:r>
              <a:rPr lang="en-US" dirty="0" smtClean="0"/>
              <a:t>to what extent must be removed?</a:t>
            </a:r>
          </a:p>
          <a:p>
            <a:r>
              <a:rPr lang="en-US" dirty="0" smtClean="0"/>
              <a:t>The purpose of this section is </a:t>
            </a:r>
          </a:p>
          <a:p>
            <a:pPr lvl="1"/>
            <a:r>
              <a:rPr lang="en-US" dirty="0" smtClean="0"/>
              <a:t>To evaluate the impact of new scientific findings and knowledge concerning the constituents in water,</a:t>
            </a:r>
          </a:p>
          <a:p>
            <a:pPr lvl="1"/>
            <a:r>
              <a:rPr lang="en-US" dirty="0" smtClean="0"/>
              <a:t>To examine the public health significance and environmental impact of the constituents in treated wastewater that is to be reused, </a:t>
            </a:r>
          </a:p>
          <a:p>
            <a:pPr lvl="1"/>
            <a:r>
              <a:rPr lang="en-US" dirty="0" smtClean="0"/>
              <a:t>And to review existing water reuse criteria and guidelines. </a:t>
            </a:r>
            <a:endParaRPr lang="ar-EG" dirty="0"/>
          </a:p>
        </p:txBody>
      </p:sp>
      <p:sp>
        <p:nvSpPr>
          <p:cNvPr id="4" name="Footer Placeholder 3"/>
          <p:cNvSpPr>
            <a:spLocks noGrp="1"/>
          </p:cNvSpPr>
          <p:nvPr>
            <p:ph type="ftr" sz="quarter" idx="11"/>
          </p:nvPr>
        </p:nvSpPr>
        <p:spPr/>
        <p:txBody>
          <a:bodyPr/>
          <a:lstStyle/>
          <a:p>
            <a:r>
              <a:rPr lang="en-US" smtClean="0"/>
              <a:t>CE 445 Water Reclamation and Reuse (Dr. Mohab Kamal)</a:t>
            </a:r>
            <a:endParaRPr lang="en-US"/>
          </a:p>
        </p:txBody>
      </p:sp>
      <p:sp>
        <p:nvSpPr>
          <p:cNvPr id="5" name="Slide Number Placeholder 4"/>
          <p:cNvSpPr>
            <a:spLocks noGrp="1"/>
          </p:cNvSpPr>
          <p:nvPr>
            <p:ph type="sldNum" sz="quarter" idx="12"/>
          </p:nvPr>
        </p:nvSpPr>
        <p:spPr/>
        <p:txBody>
          <a:bodyPr/>
          <a:lstStyle/>
          <a:p>
            <a:fld id="{3D4CAC01-9601-4D66-AE8C-C805F130E553}" type="slidenum">
              <a:rPr lang="en-US" smtClean="0"/>
              <a:t>2</a:t>
            </a:fld>
            <a:endParaRPr lang="en-US"/>
          </a:p>
        </p:txBody>
      </p:sp>
    </p:spTree>
    <p:extLst>
      <p:ext uri="{BB962C8B-B14F-4D97-AF65-F5344CB8AC3E}">
        <p14:creationId xmlns:p14="http://schemas.microsoft.com/office/powerpoint/2010/main" val="26179564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Constituents in Reclaimed Water</a:t>
            </a:r>
            <a:endParaRPr lang="ar-EG" dirty="0"/>
          </a:p>
        </p:txBody>
      </p:sp>
      <p:sp>
        <p:nvSpPr>
          <p:cNvPr id="3" name="Content Placeholder 2"/>
          <p:cNvSpPr>
            <a:spLocks noGrp="1"/>
          </p:cNvSpPr>
          <p:nvPr>
            <p:ph idx="1"/>
          </p:nvPr>
        </p:nvSpPr>
        <p:spPr>
          <a:xfrm>
            <a:off x="457200" y="1600200"/>
            <a:ext cx="8229600" cy="5029200"/>
          </a:xfrm>
        </p:spPr>
        <p:txBody>
          <a:bodyPr/>
          <a:lstStyle/>
          <a:p>
            <a:r>
              <a:rPr lang="en-US" dirty="0" smtClean="0"/>
              <a:t>The constituents in municipal wastewater subject to treatment may be classified as:</a:t>
            </a:r>
          </a:p>
          <a:p>
            <a:pPr lvl="1"/>
            <a:r>
              <a:rPr lang="en-US" b="1" dirty="0" smtClean="0"/>
              <a:t>Conventional</a:t>
            </a:r>
            <a:r>
              <a:rPr lang="en-US" dirty="0" smtClean="0"/>
              <a:t>: those constituents measured in mg/L that have served as the </a:t>
            </a:r>
            <a:r>
              <a:rPr lang="en-US" b="1" dirty="0" smtClean="0">
                <a:solidFill>
                  <a:schemeClr val="accent5">
                    <a:lumMod val="60000"/>
                    <a:lumOff val="40000"/>
                  </a:schemeClr>
                </a:solidFill>
              </a:rPr>
              <a:t>basis for the design of most conventional wastewater treatment plants</a:t>
            </a:r>
            <a:r>
              <a:rPr lang="en-US" dirty="0" smtClean="0"/>
              <a:t>.</a:t>
            </a:r>
          </a:p>
          <a:p>
            <a:pPr lvl="1"/>
            <a:r>
              <a:rPr lang="en-US" b="1" dirty="0" smtClean="0"/>
              <a:t>Non-conventional</a:t>
            </a:r>
            <a:r>
              <a:rPr lang="en-US" dirty="0" smtClean="0"/>
              <a:t>: those constituents that may have to be removed or reduced using </a:t>
            </a:r>
            <a:r>
              <a:rPr lang="en-US" b="1" dirty="0" smtClean="0">
                <a:solidFill>
                  <a:schemeClr val="accent5">
                    <a:lumMod val="60000"/>
                    <a:lumOff val="40000"/>
                  </a:schemeClr>
                </a:solidFill>
              </a:rPr>
              <a:t>advanced wastewater treatment processes before the water can be used beneficially</a:t>
            </a:r>
            <a:r>
              <a:rPr lang="en-US" dirty="0" smtClean="0"/>
              <a:t>. </a:t>
            </a:r>
          </a:p>
          <a:p>
            <a:pPr lvl="1"/>
            <a:r>
              <a:rPr lang="en-US" b="1" dirty="0" smtClean="0"/>
              <a:t>Emerging</a:t>
            </a:r>
            <a:r>
              <a:rPr lang="en-US" dirty="0" smtClean="0"/>
              <a:t>: those classes of compounds measured in the </a:t>
            </a:r>
            <a:r>
              <a:rPr lang="en-US" b="1" dirty="0" smtClean="0">
                <a:solidFill>
                  <a:schemeClr val="accent5">
                    <a:lumMod val="60000"/>
                    <a:lumOff val="40000"/>
                  </a:schemeClr>
                </a:solidFill>
              </a:rPr>
              <a:t>micro- and </a:t>
            </a:r>
            <a:r>
              <a:rPr lang="en-US" b="1" dirty="0" err="1" smtClean="0">
                <a:solidFill>
                  <a:schemeClr val="accent5">
                    <a:lumMod val="60000"/>
                    <a:lumOff val="40000"/>
                  </a:schemeClr>
                </a:solidFill>
              </a:rPr>
              <a:t>nano</a:t>
            </a:r>
            <a:r>
              <a:rPr lang="en-US" b="1" dirty="0" smtClean="0">
                <a:solidFill>
                  <a:schemeClr val="accent5">
                    <a:lumMod val="60000"/>
                    <a:lumOff val="40000"/>
                  </a:schemeClr>
                </a:solidFill>
              </a:rPr>
              <a:t>-gram/L </a:t>
            </a:r>
            <a:r>
              <a:rPr lang="en-US" dirty="0" smtClean="0"/>
              <a:t>range that may pose long-term health concerns and environmental problems are more is known about the compounds. In some cases, those compounds </a:t>
            </a:r>
            <a:r>
              <a:rPr lang="en-US" b="1" dirty="0" smtClean="0">
                <a:solidFill>
                  <a:schemeClr val="accent5">
                    <a:lumMod val="60000"/>
                    <a:lumOff val="40000"/>
                  </a:schemeClr>
                </a:solidFill>
              </a:rPr>
              <a:t>cannot be removed effectively, even with advanced treatment processes</a:t>
            </a:r>
            <a:r>
              <a:rPr lang="en-US" dirty="0" smtClean="0"/>
              <a:t>. </a:t>
            </a:r>
            <a:endParaRPr lang="ar-EG" dirty="0"/>
          </a:p>
        </p:txBody>
      </p:sp>
      <p:sp>
        <p:nvSpPr>
          <p:cNvPr id="4" name="Footer Placeholder 3"/>
          <p:cNvSpPr>
            <a:spLocks noGrp="1"/>
          </p:cNvSpPr>
          <p:nvPr>
            <p:ph type="ftr" sz="quarter" idx="11"/>
          </p:nvPr>
        </p:nvSpPr>
        <p:spPr/>
        <p:txBody>
          <a:bodyPr/>
          <a:lstStyle/>
          <a:p>
            <a:r>
              <a:rPr lang="en-US" smtClean="0"/>
              <a:t>CE 445 Water Reclamation and Reuse (Dr. Mohab Kamal)</a:t>
            </a:r>
            <a:endParaRPr lang="en-US"/>
          </a:p>
        </p:txBody>
      </p:sp>
      <p:sp>
        <p:nvSpPr>
          <p:cNvPr id="5" name="Slide Number Placeholder 4"/>
          <p:cNvSpPr>
            <a:spLocks noGrp="1"/>
          </p:cNvSpPr>
          <p:nvPr>
            <p:ph type="sldNum" sz="quarter" idx="12"/>
          </p:nvPr>
        </p:nvSpPr>
        <p:spPr/>
        <p:txBody>
          <a:bodyPr/>
          <a:lstStyle/>
          <a:p>
            <a:fld id="{3D4CAC01-9601-4D66-AE8C-C805F130E553}" type="slidenum">
              <a:rPr lang="en-US" smtClean="0"/>
              <a:t>3</a:t>
            </a:fld>
            <a:endParaRPr lang="en-US"/>
          </a:p>
        </p:txBody>
      </p:sp>
    </p:spTree>
    <p:extLst>
      <p:ext uri="{BB962C8B-B14F-4D97-AF65-F5344CB8AC3E}">
        <p14:creationId xmlns:p14="http://schemas.microsoft.com/office/powerpoint/2010/main" val="17475928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Classification of Typical Constituents found in Wastewater (Table 13 – 6)</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093556605"/>
              </p:ext>
            </p:extLst>
          </p:nvPr>
        </p:nvGraphicFramePr>
        <p:xfrm>
          <a:off x="457200" y="1447801"/>
          <a:ext cx="8229600" cy="5218416"/>
        </p:xfrm>
        <a:graphic>
          <a:graphicData uri="http://schemas.openxmlformats.org/drawingml/2006/table">
            <a:tbl>
              <a:tblPr firstRow="1" bandRow="1">
                <a:tableStyleId>{5C22544A-7EE6-4342-B048-85BDC9FD1C3A}</a:tableStyleId>
              </a:tblPr>
              <a:tblGrid>
                <a:gridCol w="1676400"/>
                <a:gridCol w="3276600"/>
                <a:gridCol w="3276600"/>
              </a:tblGrid>
              <a:tr h="780074">
                <a:tc>
                  <a:txBody>
                    <a:bodyPr/>
                    <a:lstStyle/>
                    <a:p>
                      <a:r>
                        <a:rPr lang="en-US" sz="2000" dirty="0" smtClean="0"/>
                        <a:t>Classification</a:t>
                      </a:r>
                      <a:endParaRPr lang="en-US" sz="2000" dirty="0"/>
                    </a:p>
                  </a:txBody>
                  <a:tcPr anchor="ctr"/>
                </a:tc>
                <a:tc gridSpan="2">
                  <a:txBody>
                    <a:bodyPr/>
                    <a:lstStyle/>
                    <a:p>
                      <a:pPr algn="ctr"/>
                      <a:r>
                        <a:rPr lang="en-US" sz="2000" dirty="0" smtClean="0"/>
                        <a:t>Constituents</a:t>
                      </a:r>
                      <a:endParaRPr lang="en-US" sz="2000" dirty="0"/>
                    </a:p>
                  </a:txBody>
                  <a:tcPr anchor="ctr"/>
                </a:tc>
                <a:tc hMerge="1">
                  <a:txBody>
                    <a:bodyPr/>
                    <a:lstStyle/>
                    <a:p>
                      <a:endParaRPr lang="en-US" sz="1400" dirty="0"/>
                    </a:p>
                  </a:txBody>
                  <a:tcPr/>
                </a:tc>
              </a:tr>
              <a:tr h="1990365">
                <a:tc>
                  <a:txBody>
                    <a:bodyPr/>
                    <a:lstStyle/>
                    <a:p>
                      <a:pPr algn="ctr"/>
                      <a:r>
                        <a:rPr lang="en-US" sz="1800" dirty="0" smtClean="0"/>
                        <a:t>Conventional </a:t>
                      </a:r>
                      <a:endParaRPr lang="en-US" sz="1800" dirty="0"/>
                    </a:p>
                  </a:txBody>
                  <a:tcPr anchor="ctr"/>
                </a:tc>
                <a:tc>
                  <a:txBody>
                    <a:bodyPr/>
                    <a:lstStyle/>
                    <a:p>
                      <a:pPr marL="171450" indent="-171450">
                        <a:buFont typeface="Arial" panose="020B0604020202020204" pitchFamily="34" charset="0"/>
                        <a:buChar char="•"/>
                      </a:pPr>
                      <a:r>
                        <a:rPr lang="en-US" sz="1800" dirty="0" smtClean="0"/>
                        <a:t>Total suspended solids</a:t>
                      </a:r>
                    </a:p>
                    <a:p>
                      <a:pPr marL="171450" indent="-171450">
                        <a:buFont typeface="Arial" panose="020B0604020202020204" pitchFamily="34" charset="0"/>
                        <a:buChar char="•"/>
                      </a:pPr>
                      <a:r>
                        <a:rPr lang="en-US" sz="1800" dirty="0" smtClean="0"/>
                        <a:t>Colloidal solids</a:t>
                      </a:r>
                    </a:p>
                    <a:p>
                      <a:pPr marL="171450" indent="-171450">
                        <a:buFont typeface="Arial" panose="020B0604020202020204" pitchFamily="34" charset="0"/>
                        <a:buChar char="•"/>
                      </a:pPr>
                      <a:r>
                        <a:rPr lang="en-US" sz="1800" dirty="0" smtClean="0"/>
                        <a:t>Biological oxygen demand</a:t>
                      </a:r>
                    </a:p>
                    <a:p>
                      <a:pPr marL="171450" indent="-171450">
                        <a:buFont typeface="Arial" panose="020B0604020202020204" pitchFamily="34" charset="0"/>
                        <a:buChar char="•"/>
                      </a:pPr>
                      <a:r>
                        <a:rPr lang="en-US" sz="1800" dirty="0" smtClean="0"/>
                        <a:t>Chemical oxygen demand</a:t>
                      </a:r>
                    </a:p>
                    <a:p>
                      <a:pPr marL="171450" indent="-171450">
                        <a:buFont typeface="Arial" panose="020B0604020202020204" pitchFamily="34" charset="0"/>
                        <a:buChar char="•"/>
                      </a:pPr>
                      <a:r>
                        <a:rPr lang="en-US" sz="1800" dirty="0" smtClean="0"/>
                        <a:t>Total organic carbon</a:t>
                      </a:r>
                    </a:p>
                    <a:p>
                      <a:pPr marL="171450" indent="-171450">
                        <a:buFont typeface="Arial" panose="020B0604020202020204" pitchFamily="34" charset="0"/>
                        <a:buChar char="•"/>
                      </a:pPr>
                      <a:r>
                        <a:rPr lang="en-US" sz="1800" dirty="0" smtClean="0"/>
                        <a:t>Ammonia</a:t>
                      </a:r>
                    </a:p>
                  </a:txBody>
                  <a:tcPr/>
                </a:tc>
                <a:tc>
                  <a:txBody>
                    <a:bodyPr/>
                    <a:lstStyle/>
                    <a:p>
                      <a:pPr marL="171450" indent="-171450">
                        <a:buFont typeface="Arial" panose="020B0604020202020204" pitchFamily="34" charset="0"/>
                        <a:buChar char="•"/>
                      </a:pPr>
                      <a:r>
                        <a:rPr lang="en-US" sz="1800" dirty="0" smtClean="0"/>
                        <a:t>Nitrate</a:t>
                      </a:r>
                    </a:p>
                    <a:p>
                      <a:pPr marL="171450" indent="-171450">
                        <a:buFont typeface="Arial" panose="020B0604020202020204" pitchFamily="34" charset="0"/>
                        <a:buChar char="•"/>
                      </a:pPr>
                      <a:r>
                        <a:rPr lang="en-US" sz="1800" dirty="0" smtClean="0"/>
                        <a:t>Nitrite</a:t>
                      </a:r>
                    </a:p>
                    <a:p>
                      <a:pPr marL="171450" indent="-171450">
                        <a:buFont typeface="Arial" panose="020B0604020202020204" pitchFamily="34" charset="0"/>
                        <a:buChar char="•"/>
                      </a:pPr>
                      <a:r>
                        <a:rPr lang="en-US" sz="1800" dirty="0" smtClean="0"/>
                        <a:t>Total nitrogen</a:t>
                      </a:r>
                    </a:p>
                    <a:p>
                      <a:pPr marL="171450" indent="-171450">
                        <a:buFont typeface="Arial" panose="020B0604020202020204" pitchFamily="34" charset="0"/>
                        <a:buChar char="•"/>
                      </a:pPr>
                      <a:r>
                        <a:rPr lang="en-US" sz="1800" dirty="0" smtClean="0"/>
                        <a:t>Phosphorus</a:t>
                      </a:r>
                    </a:p>
                    <a:p>
                      <a:pPr marL="171450" indent="-171450">
                        <a:buFont typeface="Arial" panose="020B0604020202020204" pitchFamily="34" charset="0"/>
                        <a:buChar char="•"/>
                      </a:pPr>
                      <a:r>
                        <a:rPr lang="en-US" sz="1800" dirty="0" smtClean="0"/>
                        <a:t>Bacteria</a:t>
                      </a:r>
                    </a:p>
                    <a:p>
                      <a:pPr marL="171450" indent="-171450">
                        <a:buFont typeface="Arial" panose="020B0604020202020204" pitchFamily="34" charset="0"/>
                        <a:buChar char="•"/>
                      </a:pPr>
                      <a:r>
                        <a:rPr lang="en-US" sz="1800" dirty="0" smtClean="0"/>
                        <a:t>Protozoan</a:t>
                      </a:r>
                      <a:r>
                        <a:rPr lang="en-US" sz="1800" baseline="0" dirty="0" smtClean="0"/>
                        <a:t> cysts and oocytes</a:t>
                      </a:r>
                    </a:p>
                    <a:p>
                      <a:pPr marL="171450" indent="-171450">
                        <a:buFont typeface="Arial" panose="020B0604020202020204" pitchFamily="34" charset="0"/>
                        <a:buChar char="•"/>
                      </a:pPr>
                      <a:r>
                        <a:rPr lang="en-US" sz="1800" baseline="0" dirty="0" smtClean="0"/>
                        <a:t>Viruses</a:t>
                      </a:r>
                      <a:endParaRPr lang="en-US" sz="1800" dirty="0" smtClean="0"/>
                    </a:p>
                  </a:txBody>
                  <a:tcPr/>
                </a:tc>
              </a:tr>
              <a:tr h="963622">
                <a:tc>
                  <a:txBody>
                    <a:bodyPr/>
                    <a:lstStyle/>
                    <a:p>
                      <a:pPr algn="ctr"/>
                      <a:r>
                        <a:rPr lang="en-US" sz="1800" dirty="0" smtClean="0"/>
                        <a:t>Non-conventional </a:t>
                      </a:r>
                      <a:endParaRPr lang="en-US" sz="1800" dirty="0"/>
                    </a:p>
                  </a:txBody>
                  <a:tcPr anchor="ctr"/>
                </a:tc>
                <a:tc>
                  <a:txBody>
                    <a:bodyPr/>
                    <a:lstStyle/>
                    <a:p>
                      <a:pPr marL="171450" indent="-171450">
                        <a:buFont typeface="Arial" panose="020B0604020202020204" pitchFamily="34" charset="0"/>
                        <a:buChar char="•"/>
                      </a:pPr>
                      <a:r>
                        <a:rPr lang="en-US" sz="1800" dirty="0" smtClean="0"/>
                        <a:t>Refractory</a:t>
                      </a:r>
                      <a:r>
                        <a:rPr lang="en-US" sz="1800" baseline="0" dirty="0" smtClean="0"/>
                        <a:t> organics</a:t>
                      </a:r>
                    </a:p>
                    <a:p>
                      <a:pPr marL="171450" indent="-171450">
                        <a:buFont typeface="Arial" panose="020B0604020202020204" pitchFamily="34" charset="0"/>
                        <a:buChar char="•"/>
                      </a:pPr>
                      <a:r>
                        <a:rPr lang="en-US" sz="1800" baseline="0" dirty="0" smtClean="0"/>
                        <a:t>Volatile organic compounds</a:t>
                      </a:r>
                    </a:p>
                    <a:p>
                      <a:pPr marL="171450" indent="-171450">
                        <a:buFont typeface="Arial" panose="020B0604020202020204" pitchFamily="34" charset="0"/>
                        <a:buChar char="•"/>
                      </a:pPr>
                      <a:r>
                        <a:rPr lang="en-US" sz="1800" dirty="0" smtClean="0"/>
                        <a:t>Surfactants</a:t>
                      </a:r>
                    </a:p>
                  </a:txBody>
                  <a:tcPr/>
                </a:tc>
                <a:tc>
                  <a:txBody>
                    <a:bodyPr/>
                    <a:lstStyle/>
                    <a:p>
                      <a:pPr marL="171450" indent="-171450">
                        <a:buFont typeface="Arial" panose="020B0604020202020204" pitchFamily="34" charset="0"/>
                        <a:buChar char="•"/>
                      </a:pPr>
                      <a:r>
                        <a:rPr lang="en-US" sz="1800" dirty="0" smtClean="0"/>
                        <a:t>Metals</a:t>
                      </a:r>
                    </a:p>
                    <a:p>
                      <a:pPr marL="171450" indent="-171450">
                        <a:buFont typeface="Arial" panose="020B0604020202020204" pitchFamily="34" charset="0"/>
                        <a:buChar char="•"/>
                      </a:pPr>
                      <a:r>
                        <a:rPr lang="en-US" sz="1800" dirty="0" smtClean="0"/>
                        <a:t>Total</a:t>
                      </a:r>
                      <a:r>
                        <a:rPr lang="en-US" sz="1800" baseline="0" dirty="0" smtClean="0"/>
                        <a:t> dissolved solids </a:t>
                      </a:r>
                      <a:endParaRPr lang="en-US" sz="1800" dirty="0" smtClean="0"/>
                    </a:p>
                    <a:p>
                      <a:pPr marL="171450" indent="-171450">
                        <a:buFont typeface="Arial" panose="020B0604020202020204" pitchFamily="34" charset="0"/>
                        <a:buChar char="•"/>
                      </a:pPr>
                      <a:endParaRPr lang="en-US" sz="1800" dirty="0"/>
                    </a:p>
                  </a:txBody>
                  <a:tcPr/>
                </a:tc>
              </a:tr>
              <a:tr h="1447539">
                <a:tc>
                  <a:txBody>
                    <a:bodyPr/>
                    <a:lstStyle/>
                    <a:p>
                      <a:pPr algn="ctr"/>
                      <a:r>
                        <a:rPr lang="en-US" sz="1800" dirty="0" smtClean="0"/>
                        <a:t>Emerging </a:t>
                      </a:r>
                      <a:endParaRPr lang="en-US" sz="1800" dirty="0"/>
                    </a:p>
                  </a:txBody>
                  <a:tcPr anchor="ctr"/>
                </a:tc>
                <a:tc>
                  <a:txBody>
                    <a:bodyPr/>
                    <a:lstStyle/>
                    <a:p>
                      <a:pPr marL="171450" indent="-171450">
                        <a:buFont typeface="Arial" panose="020B0604020202020204" pitchFamily="34" charset="0"/>
                        <a:buChar char="•"/>
                      </a:pPr>
                      <a:r>
                        <a:rPr lang="en-US" sz="1800" dirty="0" smtClean="0"/>
                        <a:t>Prescription</a:t>
                      </a:r>
                      <a:r>
                        <a:rPr lang="en-US" sz="1800" baseline="0" dirty="0" smtClean="0"/>
                        <a:t> and non-prescription drugs</a:t>
                      </a:r>
                    </a:p>
                    <a:p>
                      <a:pPr marL="171450" indent="-171450">
                        <a:buFont typeface="Arial" panose="020B0604020202020204" pitchFamily="34" charset="0"/>
                        <a:buChar char="•"/>
                      </a:pPr>
                      <a:r>
                        <a:rPr lang="en-US" sz="1800" baseline="0" dirty="0" smtClean="0"/>
                        <a:t>Home care products</a:t>
                      </a:r>
                    </a:p>
                    <a:p>
                      <a:pPr marL="171450" indent="-171450">
                        <a:buFont typeface="Arial" panose="020B0604020202020204" pitchFamily="34" charset="0"/>
                        <a:buChar char="•"/>
                      </a:pPr>
                      <a:r>
                        <a:rPr lang="en-US" sz="1800" dirty="0" smtClean="0"/>
                        <a:t>Veterinary and human antibiotics</a:t>
                      </a:r>
                    </a:p>
                  </a:txBody>
                  <a:tcPr/>
                </a:tc>
                <a:tc>
                  <a:txBody>
                    <a:bodyPr/>
                    <a:lstStyle/>
                    <a:p>
                      <a:pPr marL="171450" indent="-171450">
                        <a:buFont typeface="Arial" panose="020B0604020202020204" pitchFamily="34" charset="0"/>
                        <a:buChar char="•"/>
                      </a:pPr>
                      <a:r>
                        <a:rPr lang="en-US" sz="1800" dirty="0" smtClean="0"/>
                        <a:t>Industrial and household</a:t>
                      </a:r>
                      <a:r>
                        <a:rPr lang="en-US" sz="1800" baseline="0" dirty="0" smtClean="0"/>
                        <a:t> products</a:t>
                      </a:r>
                    </a:p>
                    <a:p>
                      <a:pPr marL="171450" indent="-171450">
                        <a:buFont typeface="Arial" panose="020B0604020202020204" pitchFamily="34" charset="0"/>
                        <a:buChar char="•"/>
                      </a:pPr>
                      <a:r>
                        <a:rPr lang="en-US" sz="1800" baseline="0" dirty="0" smtClean="0"/>
                        <a:t>Sex and steroidal hormones</a:t>
                      </a:r>
                    </a:p>
                    <a:p>
                      <a:pPr marL="171450" indent="-171450">
                        <a:buFont typeface="Arial" panose="020B0604020202020204" pitchFamily="34" charset="0"/>
                        <a:buChar char="•"/>
                      </a:pPr>
                      <a:r>
                        <a:rPr lang="en-US" sz="1800" baseline="0" dirty="0" smtClean="0"/>
                        <a:t>Other endocrine disrupters</a:t>
                      </a:r>
                      <a:endParaRPr lang="en-US" sz="1800" dirty="0" smtClean="0"/>
                    </a:p>
                  </a:txBody>
                  <a:tcPr/>
                </a:tc>
              </a:tr>
            </a:tbl>
          </a:graphicData>
        </a:graphic>
      </p:graphicFrame>
      <p:sp>
        <p:nvSpPr>
          <p:cNvPr id="3" name="Footer Placeholder 2"/>
          <p:cNvSpPr>
            <a:spLocks noGrp="1"/>
          </p:cNvSpPr>
          <p:nvPr>
            <p:ph type="ftr" sz="quarter" idx="11"/>
          </p:nvPr>
        </p:nvSpPr>
        <p:spPr/>
        <p:txBody>
          <a:bodyPr/>
          <a:lstStyle/>
          <a:p>
            <a:r>
              <a:rPr lang="en-US" smtClean="0"/>
              <a:t>CE 445 Water Reclamation and Reuse (Dr. Mohab Kamal)</a:t>
            </a:r>
            <a:endParaRPr lang="en-US"/>
          </a:p>
        </p:txBody>
      </p:sp>
      <p:sp>
        <p:nvSpPr>
          <p:cNvPr id="5" name="Slide Number Placeholder 4"/>
          <p:cNvSpPr>
            <a:spLocks noGrp="1"/>
          </p:cNvSpPr>
          <p:nvPr>
            <p:ph type="sldNum" sz="quarter" idx="12"/>
          </p:nvPr>
        </p:nvSpPr>
        <p:spPr/>
        <p:txBody>
          <a:bodyPr/>
          <a:lstStyle/>
          <a:p>
            <a:fld id="{3D4CAC01-9601-4D66-AE8C-C805F130E553}" type="slidenum">
              <a:rPr lang="en-US" smtClean="0"/>
              <a:t>4</a:t>
            </a:fld>
            <a:endParaRPr lang="en-US"/>
          </a:p>
        </p:txBody>
      </p:sp>
    </p:spTree>
    <p:extLst>
      <p:ext uri="{BB962C8B-B14F-4D97-AF65-F5344CB8AC3E}">
        <p14:creationId xmlns:p14="http://schemas.microsoft.com/office/powerpoint/2010/main" val="35828338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Public Health Issues</a:t>
            </a:r>
            <a:endParaRPr lang="ar-EG" dirty="0"/>
          </a:p>
        </p:txBody>
      </p:sp>
      <p:sp>
        <p:nvSpPr>
          <p:cNvPr id="3" name="Content Placeholder 2"/>
          <p:cNvSpPr>
            <a:spLocks noGrp="1"/>
          </p:cNvSpPr>
          <p:nvPr>
            <p:ph idx="1"/>
          </p:nvPr>
        </p:nvSpPr>
        <p:spPr/>
        <p:txBody>
          <a:bodyPr>
            <a:normAutofit fontScale="77500" lnSpcReduction="20000"/>
          </a:bodyPr>
          <a:lstStyle/>
          <a:p>
            <a:r>
              <a:rPr lang="en-US" dirty="0" smtClean="0"/>
              <a:t>Over the past 10 years, a variety of new analytical techniques have been developed that can be used to measure extremely low concentrations of an ever-increasing variety of inorganic and organic constituents in water. </a:t>
            </a:r>
          </a:p>
          <a:p>
            <a:r>
              <a:rPr lang="en-US" dirty="0" smtClean="0"/>
              <a:t>As consequence, hundreds of organic compounds have been detected in untreated and treated wastewater at relatively low concentrations. </a:t>
            </a:r>
          </a:p>
          <a:p>
            <a:r>
              <a:rPr lang="en-US" dirty="0" smtClean="0"/>
              <a:t>Further, it has been found that the effectiveness of conventional and advanced wastewater processes varies considerably with respect to removal of theses individual compounds. </a:t>
            </a:r>
          </a:p>
          <a:p>
            <a:r>
              <a:rPr lang="en-US" dirty="0" smtClean="0"/>
              <a:t>For most of the emerging compounds, there is little or no information concerning health or environmental effects. </a:t>
            </a:r>
          </a:p>
          <a:p>
            <a:r>
              <a:rPr lang="en-US" dirty="0" smtClean="0"/>
              <a:t>Unfortunately, some of the compounds that have been identified in reclaimed water are known to have both acute and chronic health effects, depending on their concentrations ad exposure pathways. </a:t>
            </a:r>
          </a:p>
          <a:p>
            <a:r>
              <a:rPr lang="en-US" dirty="0" smtClean="0"/>
              <a:t>The dilemma posed by the presence of these trace amounts of organic compounds in reclaimed water is that the perceived or potential adverse health effects that may be caused by these compounds have not been quantified fully in current water reuse criteria and guidelines or drinking water standards. </a:t>
            </a:r>
            <a:endParaRPr lang="ar-EG" dirty="0"/>
          </a:p>
        </p:txBody>
      </p:sp>
      <p:sp>
        <p:nvSpPr>
          <p:cNvPr id="4" name="Footer Placeholder 3"/>
          <p:cNvSpPr>
            <a:spLocks noGrp="1"/>
          </p:cNvSpPr>
          <p:nvPr>
            <p:ph type="ftr" sz="quarter" idx="11"/>
          </p:nvPr>
        </p:nvSpPr>
        <p:spPr/>
        <p:txBody>
          <a:bodyPr/>
          <a:lstStyle/>
          <a:p>
            <a:r>
              <a:rPr lang="en-US" smtClean="0"/>
              <a:t>CE 445 Water Reclamation and Reuse (Dr. Mohab Kamal)</a:t>
            </a:r>
            <a:endParaRPr lang="en-US"/>
          </a:p>
        </p:txBody>
      </p:sp>
      <p:sp>
        <p:nvSpPr>
          <p:cNvPr id="5" name="Slide Number Placeholder 4"/>
          <p:cNvSpPr>
            <a:spLocks noGrp="1"/>
          </p:cNvSpPr>
          <p:nvPr>
            <p:ph type="sldNum" sz="quarter" idx="12"/>
          </p:nvPr>
        </p:nvSpPr>
        <p:spPr/>
        <p:txBody>
          <a:bodyPr/>
          <a:lstStyle/>
          <a:p>
            <a:fld id="{3D4CAC01-9601-4D66-AE8C-C805F130E553}" type="slidenum">
              <a:rPr lang="en-US" smtClean="0"/>
              <a:t>5</a:t>
            </a:fld>
            <a:endParaRPr lang="en-US"/>
          </a:p>
        </p:txBody>
      </p:sp>
    </p:spTree>
    <p:extLst>
      <p:ext uri="{BB962C8B-B14F-4D97-AF65-F5344CB8AC3E}">
        <p14:creationId xmlns:p14="http://schemas.microsoft.com/office/powerpoint/2010/main" val="10925522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Environmental Issues</a:t>
            </a:r>
            <a:endParaRPr lang="ar-EG" dirty="0"/>
          </a:p>
        </p:txBody>
      </p:sp>
      <p:sp>
        <p:nvSpPr>
          <p:cNvPr id="3" name="Content Placeholder 2"/>
          <p:cNvSpPr>
            <a:spLocks noGrp="1"/>
          </p:cNvSpPr>
          <p:nvPr>
            <p:ph idx="1"/>
          </p:nvPr>
        </p:nvSpPr>
        <p:spPr/>
        <p:txBody>
          <a:bodyPr>
            <a:normAutofit fontScale="92500" lnSpcReduction="20000"/>
          </a:bodyPr>
          <a:lstStyle/>
          <a:p>
            <a:r>
              <a:rPr lang="en-US" dirty="0" smtClean="0"/>
              <a:t>Environmental risks associated with previously unknown or unrecognized chemicals in treated effluents have long been a concern for environmental scientists and engineers. </a:t>
            </a:r>
          </a:p>
          <a:p>
            <a:r>
              <a:rPr lang="en-US" dirty="0" smtClean="0"/>
              <a:t>In general, more than 60 percent of the drug residues that were detected at parts per billion (ppb) or parts per trillion (</a:t>
            </a:r>
            <a:r>
              <a:rPr lang="en-US" dirty="0" err="1" smtClean="0"/>
              <a:t>ppt</a:t>
            </a:r>
            <a:r>
              <a:rPr lang="en-US" dirty="0" smtClean="0"/>
              <a:t>) levels in the wastewater influent were removed in the activated –sludge process. </a:t>
            </a:r>
          </a:p>
          <a:p>
            <a:r>
              <a:rPr lang="en-US" dirty="0" smtClean="0"/>
              <a:t>The long term environmental effects of these compounds found in treated effluent are, for the most part, not well understood, and the true significance of these trace quantities of constituents in the aquatic environment and in water supplies is still an issue of concern. </a:t>
            </a:r>
          </a:p>
          <a:p>
            <a:r>
              <a:rPr lang="en-US" dirty="0" smtClean="0"/>
              <a:t>The most troubling findings is that the concentrations of these compounds that cause environmental effects to aquatic organisms are considerably lower than the concentrations that cause any measurable effects </a:t>
            </a:r>
            <a:r>
              <a:rPr lang="en-US" smtClean="0"/>
              <a:t>in humans. </a:t>
            </a:r>
            <a:endParaRPr lang="ar-EG" dirty="0"/>
          </a:p>
        </p:txBody>
      </p:sp>
      <p:sp>
        <p:nvSpPr>
          <p:cNvPr id="4" name="Footer Placeholder 3"/>
          <p:cNvSpPr>
            <a:spLocks noGrp="1"/>
          </p:cNvSpPr>
          <p:nvPr>
            <p:ph type="ftr" sz="quarter" idx="11"/>
          </p:nvPr>
        </p:nvSpPr>
        <p:spPr/>
        <p:txBody>
          <a:bodyPr/>
          <a:lstStyle/>
          <a:p>
            <a:r>
              <a:rPr lang="en-US" smtClean="0"/>
              <a:t>CE 445 Water Reclamation and Reuse (Dr. Mohab Kamal)</a:t>
            </a:r>
            <a:endParaRPr lang="en-US"/>
          </a:p>
        </p:txBody>
      </p:sp>
      <p:sp>
        <p:nvSpPr>
          <p:cNvPr id="5" name="Slide Number Placeholder 4"/>
          <p:cNvSpPr>
            <a:spLocks noGrp="1"/>
          </p:cNvSpPr>
          <p:nvPr>
            <p:ph type="sldNum" sz="quarter" idx="12"/>
          </p:nvPr>
        </p:nvSpPr>
        <p:spPr/>
        <p:txBody>
          <a:bodyPr/>
          <a:lstStyle/>
          <a:p>
            <a:fld id="{3D4CAC01-9601-4D66-AE8C-C805F130E553}" type="slidenum">
              <a:rPr lang="en-US" smtClean="0"/>
              <a:t>6</a:t>
            </a:fld>
            <a:endParaRPr lang="en-US"/>
          </a:p>
        </p:txBody>
      </p:sp>
    </p:spTree>
    <p:extLst>
      <p:ext uri="{BB962C8B-B14F-4D97-AF65-F5344CB8AC3E}">
        <p14:creationId xmlns:p14="http://schemas.microsoft.com/office/powerpoint/2010/main" val="39453950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Current Status of Reuse </a:t>
            </a:r>
            <a:r>
              <a:rPr lang="en-US" dirty="0" smtClean="0"/>
              <a:t>Regulations in KSA</a:t>
            </a:r>
            <a:endParaRPr lang="ar-EG" dirty="0"/>
          </a:p>
        </p:txBody>
      </p:sp>
      <p:sp>
        <p:nvSpPr>
          <p:cNvPr id="3" name="Content Placeholder 2"/>
          <p:cNvSpPr>
            <a:spLocks noGrp="1"/>
          </p:cNvSpPr>
          <p:nvPr>
            <p:ph idx="1"/>
          </p:nvPr>
        </p:nvSpPr>
        <p:spPr/>
        <p:txBody>
          <a:bodyPr>
            <a:normAutofit fontScale="92500" lnSpcReduction="10000"/>
          </a:bodyPr>
          <a:lstStyle/>
          <a:p>
            <a:r>
              <a:rPr lang="en-US" b="1" dirty="0" smtClean="0">
                <a:solidFill>
                  <a:schemeClr val="accent5">
                    <a:lumMod val="60000"/>
                    <a:lumOff val="40000"/>
                  </a:schemeClr>
                </a:solidFill>
              </a:rPr>
              <a:t>Regulations </a:t>
            </a:r>
            <a:r>
              <a:rPr lang="en-US" b="1" dirty="0" smtClean="0">
                <a:solidFill>
                  <a:schemeClr val="accent5">
                    <a:lumMod val="60000"/>
                    <a:lumOff val="40000"/>
                  </a:schemeClr>
                </a:solidFill>
              </a:rPr>
              <a:t>are </a:t>
            </a:r>
            <a:r>
              <a:rPr lang="en-US" b="1" dirty="0">
                <a:solidFill>
                  <a:schemeClr val="accent5">
                    <a:lumMod val="60000"/>
                    <a:lumOff val="40000"/>
                  </a:schemeClr>
                </a:solidFill>
              </a:rPr>
              <a:t>used to ensure that public health and the environment are protected with the </a:t>
            </a:r>
            <a:r>
              <a:rPr lang="en-US" b="1" dirty="0" smtClean="0">
                <a:solidFill>
                  <a:schemeClr val="accent5">
                    <a:lumMod val="60000"/>
                    <a:lumOff val="40000"/>
                  </a:schemeClr>
                </a:solidFill>
              </a:rPr>
              <a:t>application of treated wastewater, </a:t>
            </a:r>
            <a:r>
              <a:rPr lang="en-US" b="1" dirty="0">
                <a:solidFill>
                  <a:schemeClr val="accent5">
                    <a:lumMod val="60000"/>
                    <a:lumOff val="40000"/>
                  </a:schemeClr>
                </a:solidFill>
              </a:rPr>
              <a:t>which can be used both directly and indirectly in a variety of applications</a:t>
            </a:r>
            <a:r>
              <a:rPr lang="en-US" dirty="0"/>
              <a:t>. </a:t>
            </a:r>
            <a:endParaRPr lang="en-US" dirty="0" smtClean="0"/>
          </a:p>
          <a:p>
            <a:r>
              <a:rPr lang="en-US" dirty="0" smtClean="0"/>
              <a:t>The regulatory </a:t>
            </a:r>
            <a:r>
              <a:rPr lang="en-US" dirty="0"/>
              <a:t>framework for reuse should also work </a:t>
            </a:r>
            <a:r>
              <a:rPr lang="en-US" b="1" dirty="0">
                <a:solidFill>
                  <a:schemeClr val="accent5">
                    <a:lumMod val="60000"/>
                    <a:lumOff val="40000"/>
                  </a:schemeClr>
                </a:solidFill>
              </a:rPr>
              <a:t>to create public trust in the ability of </a:t>
            </a:r>
            <a:r>
              <a:rPr lang="en-US" b="1" dirty="0" smtClean="0">
                <a:solidFill>
                  <a:schemeClr val="accent5">
                    <a:lumMod val="60000"/>
                    <a:lumOff val="40000"/>
                  </a:schemeClr>
                </a:solidFill>
              </a:rPr>
              <a:t>treated wastewater </a:t>
            </a:r>
            <a:r>
              <a:rPr lang="en-US" dirty="0" smtClean="0"/>
              <a:t>to </a:t>
            </a:r>
            <a:r>
              <a:rPr lang="en-US" dirty="0"/>
              <a:t>play a major role in water resources management within KSA as demands on </a:t>
            </a:r>
            <a:r>
              <a:rPr lang="en-US" dirty="0" smtClean="0"/>
              <a:t>existing groundwater </a:t>
            </a:r>
            <a:r>
              <a:rPr lang="en-US" dirty="0"/>
              <a:t>and desalinated water supplies increase with a growing population </a:t>
            </a:r>
            <a:r>
              <a:rPr lang="en-US" dirty="0" smtClean="0"/>
              <a:t>and favorable </a:t>
            </a:r>
            <a:r>
              <a:rPr lang="en-US" dirty="0"/>
              <a:t>economic climate for industries</a:t>
            </a:r>
            <a:r>
              <a:rPr lang="en-US" dirty="0" smtClean="0"/>
              <a:t>.</a:t>
            </a:r>
          </a:p>
          <a:p>
            <a:r>
              <a:rPr lang="en-US" dirty="0"/>
              <a:t>KSA has recognized its water supply </a:t>
            </a:r>
            <a:r>
              <a:rPr lang="en-US" dirty="0" smtClean="0"/>
              <a:t>limitations as </a:t>
            </a:r>
            <a:r>
              <a:rPr lang="en-US" dirty="0"/>
              <a:t>its population has grown and has begun </a:t>
            </a:r>
            <a:r>
              <a:rPr lang="en-US" dirty="0" smtClean="0"/>
              <a:t>more defined </a:t>
            </a:r>
            <a:r>
              <a:rPr lang="en-US" dirty="0"/>
              <a:t>water resources planning with </a:t>
            </a:r>
            <a:r>
              <a:rPr lang="en-US" dirty="0" smtClean="0"/>
              <a:t>the National </a:t>
            </a:r>
            <a:r>
              <a:rPr lang="en-US" dirty="0"/>
              <a:t>Water Plan in 1985, now updated </a:t>
            </a:r>
            <a:r>
              <a:rPr lang="en-US" dirty="0" smtClean="0"/>
              <a:t>as the </a:t>
            </a:r>
            <a:r>
              <a:rPr lang="en-US" dirty="0"/>
              <a:t>National Water Strategy.</a:t>
            </a:r>
            <a:endParaRPr lang="ar-EG" dirty="0"/>
          </a:p>
        </p:txBody>
      </p:sp>
      <p:sp>
        <p:nvSpPr>
          <p:cNvPr id="4" name="Footer Placeholder 3"/>
          <p:cNvSpPr>
            <a:spLocks noGrp="1"/>
          </p:cNvSpPr>
          <p:nvPr>
            <p:ph type="ftr" sz="quarter" idx="11"/>
          </p:nvPr>
        </p:nvSpPr>
        <p:spPr/>
        <p:txBody>
          <a:bodyPr/>
          <a:lstStyle/>
          <a:p>
            <a:r>
              <a:rPr lang="en-US" smtClean="0"/>
              <a:t>CE 445 Water Reclamation and Reuse (Dr. Mohab Kamal)</a:t>
            </a:r>
            <a:endParaRPr lang="en-US"/>
          </a:p>
        </p:txBody>
      </p:sp>
      <p:sp>
        <p:nvSpPr>
          <p:cNvPr id="5" name="Slide Number Placeholder 4"/>
          <p:cNvSpPr>
            <a:spLocks noGrp="1"/>
          </p:cNvSpPr>
          <p:nvPr>
            <p:ph type="sldNum" sz="quarter" idx="12"/>
          </p:nvPr>
        </p:nvSpPr>
        <p:spPr/>
        <p:txBody>
          <a:bodyPr/>
          <a:lstStyle/>
          <a:p>
            <a:fld id="{3D4CAC01-9601-4D66-AE8C-C805F130E553}" type="slidenum">
              <a:rPr lang="en-US" smtClean="0"/>
              <a:t>7</a:t>
            </a:fld>
            <a:endParaRPr lang="en-US"/>
          </a:p>
        </p:txBody>
      </p:sp>
    </p:spTree>
    <p:extLst>
      <p:ext uri="{BB962C8B-B14F-4D97-AF65-F5344CB8AC3E}">
        <p14:creationId xmlns:p14="http://schemas.microsoft.com/office/powerpoint/2010/main" val="40238619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Current Status of Reuse Regulations in KSA</a:t>
            </a:r>
            <a:endParaRPr lang="ar-EG" dirty="0"/>
          </a:p>
        </p:txBody>
      </p:sp>
      <p:sp>
        <p:nvSpPr>
          <p:cNvPr id="3" name="Content Placeholder 2"/>
          <p:cNvSpPr>
            <a:spLocks noGrp="1"/>
          </p:cNvSpPr>
          <p:nvPr>
            <p:ph idx="1"/>
          </p:nvPr>
        </p:nvSpPr>
        <p:spPr/>
        <p:txBody>
          <a:bodyPr>
            <a:normAutofit/>
          </a:bodyPr>
          <a:lstStyle/>
          <a:p>
            <a:r>
              <a:rPr lang="en-US" dirty="0"/>
              <a:t>With </a:t>
            </a:r>
            <a:r>
              <a:rPr lang="en-US" dirty="0" smtClean="0"/>
              <a:t>progress such </a:t>
            </a:r>
            <a:r>
              <a:rPr lang="en-US" dirty="0"/>
              <a:t>as KSA’s plan for nearly complete reuse </a:t>
            </a:r>
            <a:r>
              <a:rPr lang="en-US" dirty="0" smtClean="0"/>
              <a:t>by 2025 </a:t>
            </a:r>
            <a:r>
              <a:rPr lang="en-US" dirty="0"/>
              <a:t>in cities over 5,000 people, the </a:t>
            </a:r>
            <a:r>
              <a:rPr lang="en-US" dirty="0" smtClean="0"/>
              <a:t>current regulatory </a:t>
            </a:r>
            <a:r>
              <a:rPr lang="en-US" dirty="0"/>
              <a:t>framework under the authority </a:t>
            </a:r>
            <a:r>
              <a:rPr lang="en-US" dirty="0" smtClean="0"/>
              <a:t>of MOWE </a:t>
            </a:r>
            <a:r>
              <a:rPr lang="en-US" dirty="0"/>
              <a:t>and Ministry of Agriculture (MOA) is </a:t>
            </a:r>
            <a:r>
              <a:rPr lang="en-US" dirty="0" smtClean="0"/>
              <a:t>built on </a:t>
            </a:r>
            <a:r>
              <a:rPr lang="en-US" dirty="0"/>
              <a:t>the following principles:</a:t>
            </a:r>
          </a:p>
          <a:p>
            <a:pPr lvl="1"/>
            <a:r>
              <a:rPr lang="en-US" dirty="0" smtClean="0"/>
              <a:t>Achievement </a:t>
            </a:r>
            <a:r>
              <a:rPr lang="en-US" dirty="0"/>
              <a:t>of at least </a:t>
            </a:r>
            <a:r>
              <a:rPr lang="en-US" b="1" dirty="0">
                <a:solidFill>
                  <a:schemeClr val="accent5">
                    <a:lumMod val="60000"/>
                    <a:lumOff val="40000"/>
                  </a:schemeClr>
                </a:solidFill>
              </a:rPr>
              <a:t>minimum treatment standards</a:t>
            </a:r>
          </a:p>
          <a:p>
            <a:pPr lvl="1"/>
            <a:r>
              <a:rPr lang="en-US" b="1" dirty="0" smtClean="0">
                <a:solidFill>
                  <a:schemeClr val="accent5">
                    <a:lumMod val="60000"/>
                    <a:lumOff val="40000"/>
                  </a:schemeClr>
                </a:solidFill>
              </a:rPr>
              <a:t>An </a:t>
            </a:r>
            <a:r>
              <a:rPr lang="en-US" b="1" dirty="0">
                <a:solidFill>
                  <a:schemeClr val="accent5">
                    <a:lumMod val="60000"/>
                    <a:lumOff val="40000"/>
                  </a:schemeClr>
                </a:solidFill>
              </a:rPr>
              <a:t>approval and permitting process </a:t>
            </a:r>
            <a:r>
              <a:rPr lang="en-US" dirty="0"/>
              <a:t>for the application of </a:t>
            </a:r>
            <a:r>
              <a:rPr lang="en-US" dirty="0" smtClean="0"/>
              <a:t>treated wastewater</a:t>
            </a:r>
            <a:endParaRPr lang="en-US" dirty="0"/>
          </a:p>
          <a:p>
            <a:pPr lvl="1"/>
            <a:r>
              <a:rPr lang="en-US" b="1" dirty="0" smtClean="0">
                <a:solidFill>
                  <a:schemeClr val="accent5">
                    <a:lumMod val="60000"/>
                    <a:lumOff val="40000"/>
                  </a:schemeClr>
                </a:solidFill>
              </a:rPr>
              <a:t>Monitoring </a:t>
            </a:r>
            <a:r>
              <a:rPr lang="en-US" b="1" dirty="0">
                <a:solidFill>
                  <a:schemeClr val="accent5">
                    <a:lumMod val="60000"/>
                    <a:lumOff val="40000"/>
                  </a:schemeClr>
                </a:solidFill>
              </a:rPr>
              <a:t>of </a:t>
            </a:r>
            <a:r>
              <a:rPr lang="en-US" b="1" dirty="0" smtClean="0">
                <a:solidFill>
                  <a:schemeClr val="accent5">
                    <a:lumMod val="60000"/>
                    <a:lumOff val="40000"/>
                  </a:schemeClr>
                </a:solidFill>
              </a:rPr>
              <a:t>treated wastewater </a:t>
            </a:r>
            <a:r>
              <a:rPr lang="en-US" dirty="0" smtClean="0"/>
              <a:t>to </a:t>
            </a:r>
            <a:r>
              <a:rPr lang="en-US" dirty="0"/>
              <a:t>ensure that it meets the standards</a:t>
            </a:r>
          </a:p>
          <a:p>
            <a:pPr lvl="1"/>
            <a:r>
              <a:rPr lang="en-US" b="1" dirty="0" smtClean="0">
                <a:solidFill>
                  <a:schemeClr val="accent5">
                    <a:lumMod val="60000"/>
                    <a:lumOff val="40000"/>
                  </a:schemeClr>
                </a:solidFill>
              </a:rPr>
              <a:t>Enforcement </a:t>
            </a:r>
            <a:r>
              <a:rPr lang="en-US" dirty="0"/>
              <a:t>provisions to ensure that </a:t>
            </a:r>
            <a:r>
              <a:rPr lang="en-US" dirty="0" smtClean="0"/>
              <a:t>treated wastewater practices </a:t>
            </a:r>
            <a:r>
              <a:rPr lang="en-US" dirty="0"/>
              <a:t>are following </a:t>
            </a:r>
            <a:r>
              <a:rPr lang="en-US" dirty="0" smtClean="0"/>
              <a:t>requirements</a:t>
            </a:r>
          </a:p>
        </p:txBody>
      </p:sp>
      <p:sp>
        <p:nvSpPr>
          <p:cNvPr id="4" name="Footer Placeholder 3"/>
          <p:cNvSpPr>
            <a:spLocks noGrp="1"/>
          </p:cNvSpPr>
          <p:nvPr>
            <p:ph type="ftr" sz="quarter" idx="11"/>
          </p:nvPr>
        </p:nvSpPr>
        <p:spPr/>
        <p:txBody>
          <a:bodyPr/>
          <a:lstStyle/>
          <a:p>
            <a:r>
              <a:rPr lang="en-US" smtClean="0"/>
              <a:t>CE 445 Water Reclamation and Reuse (Dr. Mohab Kamal)</a:t>
            </a:r>
            <a:endParaRPr lang="en-US"/>
          </a:p>
        </p:txBody>
      </p:sp>
      <p:sp>
        <p:nvSpPr>
          <p:cNvPr id="5" name="Slide Number Placeholder 4"/>
          <p:cNvSpPr>
            <a:spLocks noGrp="1"/>
          </p:cNvSpPr>
          <p:nvPr>
            <p:ph type="sldNum" sz="quarter" idx="12"/>
          </p:nvPr>
        </p:nvSpPr>
        <p:spPr/>
        <p:txBody>
          <a:bodyPr/>
          <a:lstStyle/>
          <a:p>
            <a:fld id="{3D4CAC01-9601-4D66-AE8C-C805F130E553}" type="slidenum">
              <a:rPr lang="en-US" smtClean="0"/>
              <a:t>8</a:t>
            </a:fld>
            <a:endParaRPr lang="en-US"/>
          </a:p>
        </p:txBody>
      </p:sp>
    </p:spTree>
    <p:extLst>
      <p:ext uri="{BB962C8B-B14F-4D97-AF65-F5344CB8AC3E}">
        <p14:creationId xmlns:p14="http://schemas.microsoft.com/office/powerpoint/2010/main" val="16777742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Current Status of Reuse Regulations in KSA</a:t>
            </a:r>
            <a:endParaRPr lang="ar-EG" dirty="0"/>
          </a:p>
        </p:txBody>
      </p:sp>
      <p:sp>
        <p:nvSpPr>
          <p:cNvPr id="3" name="Content Placeholder 2"/>
          <p:cNvSpPr>
            <a:spLocks noGrp="1"/>
          </p:cNvSpPr>
          <p:nvPr>
            <p:ph idx="1"/>
          </p:nvPr>
        </p:nvSpPr>
        <p:spPr/>
        <p:txBody>
          <a:bodyPr>
            <a:normAutofit/>
          </a:bodyPr>
          <a:lstStyle/>
          <a:p>
            <a:r>
              <a:rPr lang="en-US" dirty="0"/>
              <a:t>Varying applications of </a:t>
            </a:r>
            <a:r>
              <a:rPr lang="en-US" dirty="0" smtClean="0"/>
              <a:t>reclaimed water fall </a:t>
            </a:r>
            <a:r>
              <a:rPr lang="en-US" dirty="0"/>
              <a:t>under different requirements within the regulations</a:t>
            </a:r>
            <a:r>
              <a:rPr lang="en-US" dirty="0" smtClean="0"/>
              <a:t>, depending </a:t>
            </a:r>
            <a:r>
              <a:rPr lang="en-US" dirty="0"/>
              <a:t>on necessary treatment level and application type, </a:t>
            </a:r>
            <a:r>
              <a:rPr lang="en-US" b="1" dirty="0">
                <a:solidFill>
                  <a:schemeClr val="accent5">
                    <a:lumMod val="60000"/>
                    <a:lumOff val="40000"/>
                  </a:schemeClr>
                </a:solidFill>
              </a:rPr>
              <a:t>as agricultural needs </a:t>
            </a:r>
            <a:r>
              <a:rPr lang="en-US" b="1" dirty="0" smtClean="0">
                <a:solidFill>
                  <a:schemeClr val="accent5">
                    <a:lumMod val="60000"/>
                    <a:lumOff val="40000"/>
                  </a:schemeClr>
                </a:solidFill>
              </a:rPr>
              <a:t>may differ </a:t>
            </a:r>
            <a:r>
              <a:rPr lang="en-US" b="1" dirty="0">
                <a:solidFill>
                  <a:schemeClr val="accent5">
                    <a:lumMod val="60000"/>
                    <a:lumOff val="40000"/>
                  </a:schemeClr>
                </a:solidFill>
              </a:rPr>
              <a:t>from those of industries</a:t>
            </a:r>
            <a:r>
              <a:rPr lang="en-US" dirty="0"/>
              <a:t>. </a:t>
            </a:r>
            <a:endParaRPr lang="en-US" dirty="0" smtClean="0"/>
          </a:p>
          <a:p>
            <a:r>
              <a:rPr lang="en-US" b="1" dirty="0" smtClean="0">
                <a:solidFill>
                  <a:schemeClr val="accent5">
                    <a:lumMod val="60000"/>
                    <a:lumOff val="40000"/>
                  </a:schemeClr>
                </a:solidFill>
              </a:rPr>
              <a:t>Reclaimed water</a:t>
            </a:r>
            <a:r>
              <a:rPr lang="en-US" dirty="0" smtClean="0"/>
              <a:t>, </a:t>
            </a:r>
            <a:r>
              <a:rPr lang="en-US" dirty="0"/>
              <a:t>when adequately </a:t>
            </a:r>
            <a:r>
              <a:rPr lang="en-US" dirty="0" smtClean="0"/>
              <a:t>treated, </a:t>
            </a:r>
            <a:r>
              <a:rPr lang="en-US" b="1" dirty="0">
                <a:solidFill>
                  <a:schemeClr val="accent5">
                    <a:lumMod val="60000"/>
                    <a:lumOff val="40000"/>
                  </a:schemeClr>
                </a:solidFill>
              </a:rPr>
              <a:t>can offset other potable water demands </a:t>
            </a:r>
            <a:r>
              <a:rPr lang="en-US" dirty="0"/>
              <a:t>and </a:t>
            </a:r>
            <a:r>
              <a:rPr lang="en-US" dirty="0" smtClean="0"/>
              <a:t>decrease wastewater </a:t>
            </a:r>
            <a:r>
              <a:rPr lang="en-US" dirty="0"/>
              <a:t>discharges. </a:t>
            </a:r>
            <a:endParaRPr lang="en-US" dirty="0" smtClean="0"/>
          </a:p>
          <a:p>
            <a:r>
              <a:rPr lang="en-US" b="1" dirty="0" smtClean="0">
                <a:solidFill>
                  <a:schemeClr val="accent5">
                    <a:lumMod val="60000"/>
                    <a:lumOff val="40000"/>
                  </a:schemeClr>
                </a:solidFill>
              </a:rPr>
              <a:t>These </a:t>
            </a:r>
            <a:r>
              <a:rPr lang="en-US" b="1" dirty="0">
                <a:solidFill>
                  <a:schemeClr val="accent5">
                    <a:lumMod val="60000"/>
                    <a:lumOff val="40000"/>
                  </a:schemeClr>
                </a:solidFill>
              </a:rPr>
              <a:t>benefits</a:t>
            </a:r>
            <a:r>
              <a:rPr lang="en-US" dirty="0"/>
              <a:t>, both environmental and economic, </a:t>
            </a:r>
            <a:r>
              <a:rPr lang="en-US" b="1" dirty="0">
                <a:solidFill>
                  <a:schemeClr val="accent5">
                    <a:lumMod val="60000"/>
                    <a:lumOff val="40000"/>
                  </a:schemeClr>
                </a:solidFill>
              </a:rPr>
              <a:t>also exist </a:t>
            </a:r>
            <a:r>
              <a:rPr lang="en-US" b="1" dirty="0" smtClean="0">
                <a:solidFill>
                  <a:schemeClr val="accent5">
                    <a:lumMod val="60000"/>
                    <a:lumOff val="40000"/>
                  </a:schemeClr>
                </a:solidFill>
              </a:rPr>
              <a:t>for using </a:t>
            </a:r>
            <a:r>
              <a:rPr lang="en-US" b="1" dirty="0" err="1">
                <a:solidFill>
                  <a:schemeClr val="accent5">
                    <a:lumMod val="60000"/>
                    <a:lumOff val="40000"/>
                  </a:schemeClr>
                </a:solidFill>
              </a:rPr>
              <a:t>biosolids</a:t>
            </a:r>
            <a:r>
              <a:rPr lang="en-US" dirty="0"/>
              <a:t>, such as for a soil conditioner and/or nutrient source, rather than disposing </a:t>
            </a:r>
            <a:r>
              <a:rPr lang="en-US" dirty="0" smtClean="0"/>
              <a:t>of them </a:t>
            </a:r>
            <a:r>
              <a:rPr lang="en-US" dirty="0"/>
              <a:t>in landfills, as is currently the most popular disposal choice in KSA.</a:t>
            </a:r>
            <a:endParaRPr lang="ar-EG" dirty="0"/>
          </a:p>
        </p:txBody>
      </p:sp>
      <p:sp>
        <p:nvSpPr>
          <p:cNvPr id="5" name="Footer Placeholder 4"/>
          <p:cNvSpPr>
            <a:spLocks noGrp="1"/>
          </p:cNvSpPr>
          <p:nvPr>
            <p:ph type="ftr" sz="quarter" idx="11"/>
          </p:nvPr>
        </p:nvSpPr>
        <p:spPr/>
        <p:txBody>
          <a:bodyPr/>
          <a:lstStyle/>
          <a:p>
            <a:r>
              <a:rPr lang="en-US" smtClean="0"/>
              <a:t>CE 445 Water Reclamation and Reuse (Dr. Mohab Kamal)</a:t>
            </a:r>
            <a:endParaRPr lang="en-US"/>
          </a:p>
        </p:txBody>
      </p:sp>
      <p:sp>
        <p:nvSpPr>
          <p:cNvPr id="6" name="Slide Number Placeholder 5"/>
          <p:cNvSpPr>
            <a:spLocks noGrp="1"/>
          </p:cNvSpPr>
          <p:nvPr>
            <p:ph type="sldNum" sz="quarter" idx="12"/>
          </p:nvPr>
        </p:nvSpPr>
        <p:spPr/>
        <p:txBody>
          <a:bodyPr/>
          <a:lstStyle/>
          <a:p>
            <a:fld id="{3D4CAC01-9601-4D66-AE8C-C805F130E553}" type="slidenum">
              <a:rPr lang="en-US" smtClean="0"/>
              <a:t>9</a:t>
            </a:fld>
            <a:endParaRPr lang="en-US"/>
          </a:p>
        </p:txBody>
      </p:sp>
    </p:spTree>
    <p:extLst>
      <p:ext uri="{BB962C8B-B14F-4D97-AF65-F5344CB8AC3E}">
        <p14:creationId xmlns:p14="http://schemas.microsoft.com/office/powerpoint/2010/main" val="2618097305"/>
      </p:ext>
    </p:extLst>
  </p:cSld>
  <p:clrMapOvr>
    <a:masterClrMapping/>
  </p:clrMapOvr>
</p:sld>
</file>

<file path=ppt/theme/theme1.xml><?xml version="1.0" encoding="utf-8"?>
<a:theme xmlns:a="http://schemas.openxmlformats.org/drawingml/2006/main" name="Thatch">
  <a:themeElements>
    <a:clrScheme name="Thatch">
      <a:dk1>
        <a:sysClr val="windowText" lastClr="000000"/>
      </a:dk1>
      <a:lt1>
        <a:sysClr val="window" lastClr="FFFFFF"/>
      </a:lt1>
      <a:dk2>
        <a:srgbClr val="1D3641"/>
      </a:dk2>
      <a:lt2>
        <a:srgbClr val="DFE6D0"/>
      </a:lt2>
      <a:accent1>
        <a:srgbClr val="759AA5"/>
      </a:accent1>
      <a:accent2>
        <a:srgbClr val="CFC60D"/>
      </a:accent2>
      <a:accent3>
        <a:srgbClr val="99987F"/>
      </a:accent3>
      <a:accent4>
        <a:srgbClr val="90AC97"/>
      </a:accent4>
      <a:accent5>
        <a:srgbClr val="FFAD1C"/>
      </a:accent5>
      <a:accent6>
        <a:srgbClr val="B9AB6F"/>
      </a:accent6>
      <a:hlink>
        <a:srgbClr val="66AACD"/>
      </a:hlink>
      <a:folHlink>
        <a:srgbClr val="809DB3"/>
      </a:folHlink>
    </a:clrScheme>
    <a:fontScheme name="Median">
      <a:maj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hatch">
      <a:fillStyleLst>
        <a:solidFill>
          <a:schemeClr val="phClr"/>
        </a:solidFill>
        <a:gradFill rotWithShape="1">
          <a:gsLst>
            <a:gs pos="0">
              <a:schemeClr val="phClr">
                <a:tint val="79000"/>
                <a:satMod val="180000"/>
              </a:schemeClr>
            </a:gs>
            <a:gs pos="65000">
              <a:schemeClr val="phClr">
                <a:tint val="52000"/>
                <a:satMod val="250000"/>
              </a:schemeClr>
            </a:gs>
            <a:gs pos="100000">
              <a:schemeClr val="phClr">
                <a:tint val="29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15875" cap="flat" cmpd="sng" algn="ctr">
          <a:solidFill>
            <a:schemeClr val="phClr"/>
          </a:solidFill>
          <a:prstDash val="solid"/>
        </a:ln>
        <a:ln w="38100" cap="flat" cmpd="sng" algn="ctr">
          <a:solidFill>
            <a:schemeClr val="phClr"/>
          </a:solidFill>
          <a:prstDash val="solid"/>
        </a:ln>
      </a:lnStyleLst>
      <a:effectStyleLst>
        <a:effectStyle>
          <a:effectLst>
            <a:outerShdw blurRad="63500" dist="25400" dir="5400000" rotWithShape="0">
              <a:srgbClr val="000000">
                <a:alpha val="43000"/>
              </a:srgbClr>
            </a:outerShdw>
          </a:effectLst>
        </a:effectStyle>
        <a:effectStyle>
          <a:effectLst>
            <a:outerShdw blurRad="63500" dist="25400" dir="5400000" rotWithShape="0">
              <a:srgbClr val="000000">
                <a:alpha val="43000"/>
              </a:srgbClr>
            </a:outerShdw>
          </a:effectLst>
          <a:scene3d>
            <a:camera prst="orthographicFront">
              <a:rot lat="0" lon="0" rev="0"/>
            </a:camera>
            <a:lightRig rig="brightRoom" dir="t">
              <a:rot lat="0" lon="0" rev="8700000"/>
            </a:lightRig>
          </a:scene3d>
          <a:sp3d contourW="12700" prstMaterial="dkEdge">
            <a:bevelT w="0" h="0" prst="relaxedInset"/>
            <a:contourClr>
              <a:schemeClr val="phClr">
                <a:shade val="65000"/>
                <a:satMod val="150000"/>
              </a:schemeClr>
            </a:contourClr>
          </a:sp3d>
        </a:effectStyle>
        <a:effectStyle>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a:effectStyle>
      </a:effectStyleLst>
      <a:bgFillStyleLst>
        <a:solidFill>
          <a:schemeClr val="phClr"/>
        </a:solidFill>
        <a:gradFill rotWithShape="1">
          <a:gsLst>
            <a:gs pos="0">
              <a:schemeClr val="phClr">
                <a:tint val="85000"/>
                <a:shade val="95000"/>
                <a:satMod val="200000"/>
              </a:schemeClr>
            </a:gs>
            <a:gs pos="53000">
              <a:schemeClr val="phClr">
                <a:shade val="60000"/>
                <a:satMod val="220000"/>
              </a:schemeClr>
            </a:gs>
            <a:gs pos="100000">
              <a:schemeClr val="phClr">
                <a:shade val="45000"/>
                <a:satMod val="220000"/>
              </a:schemeClr>
            </a:gs>
          </a:gsLst>
          <a:lin ang="16200000" scaled="0"/>
        </a:gradFill>
        <a:gradFill rotWithShape="1">
          <a:gsLst>
            <a:gs pos="0">
              <a:schemeClr val="phClr">
                <a:tint val="83000"/>
                <a:shade val="97000"/>
                <a:satMod val="230000"/>
              </a:schemeClr>
            </a:gs>
            <a:gs pos="100000">
              <a:schemeClr val="phClr">
                <a:shade val="35000"/>
                <a:satMod val="250000"/>
              </a:schemeClr>
            </a:gs>
          </a:gsLst>
          <a:path path="circle">
            <a:fillToRect l="15000" t="50000" r="85000" b="6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Thatch</Template>
  <TotalTime>586</TotalTime>
  <Words>1773</Words>
  <Application>Microsoft Office PowerPoint</Application>
  <PresentationFormat>On-screen Show (4:3)</PresentationFormat>
  <Paragraphs>144</Paragraphs>
  <Slides>18</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Tw Cen MT</vt:lpstr>
      <vt:lpstr>Thatch</vt:lpstr>
      <vt:lpstr>CE 445 Wastewater Reclamation and Reuse</vt:lpstr>
      <vt:lpstr>Public Health and Environmental Issues in Water Reuse (Section 13 – 2)</vt:lpstr>
      <vt:lpstr>Constituents in Reclaimed Water</vt:lpstr>
      <vt:lpstr>Classification of Typical Constituents found in Wastewater (Table 13 – 6)</vt:lpstr>
      <vt:lpstr>Public Health Issues</vt:lpstr>
      <vt:lpstr>Environmental Issues</vt:lpstr>
      <vt:lpstr>Current Status of Reuse Regulations in KSA</vt:lpstr>
      <vt:lpstr>Current Status of Reuse Regulations in KSA</vt:lpstr>
      <vt:lpstr>Current Status of Reuse Regulations in KSA</vt:lpstr>
      <vt:lpstr>General Environmental Regulations and Rules for Implementation</vt:lpstr>
      <vt:lpstr>General Environmental Regulations and Rules for Implementation</vt:lpstr>
      <vt:lpstr>General Environmental Regulations and Rules for Implementation</vt:lpstr>
      <vt:lpstr>Regulations in KSA</vt:lpstr>
      <vt:lpstr>Typical Parameters of Concern for Reuse Applications</vt:lpstr>
      <vt:lpstr>Summary of Water Quality Parameters of Concern for Water Reuse</vt:lpstr>
      <vt:lpstr>Regulations in KSA</vt:lpstr>
      <vt:lpstr>Regulations in KSA</vt:lpstr>
      <vt:lpstr>PowerPoint Presentation</vt:lpstr>
    </vt:vector>
  </TitlesOfParts>
  <Company>King Saud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 445 Wastewater Reclamation and Reuse</dc:title>
  <dc:creator>User</dc:creator>
  <cp:lastModifiedBy>Mohab Kamal</cp:lastModifiedBy>
  <cp:revision>71</cp:revision>
  <dcterms:created xsi:type="dcterms:W3CDTF">2016-01-17T07:00:11Z</dcterms:created>
  <dcterms:modified xsi:type="dcterms:W3CDTF">2016-02-01T18:27:02Z</dcterms:modified>
</cp:coreProperties>
</file>