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sldIdLst>
    <p:sldId id="256" r:id="rId2"/>
    <p:sldId id="258" r:id="rId3"/>
    <p:sldId id="259" r:id="rId4"/>
    <p:sldId id="260" r:id="rId5"/>
    <p:sldId id="261" r:id="rId6"/>
    <p:sldId id="257"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0"/>
  </p:normalViewPr>
  <p:slideViewPr>
    <p:cSldViewPr>
      <p:cViewPr varScale="1">
        <p:scale>
          <a:sx n="84" d="100"/>
          <a:sy n="84" d="100"/>
        </p:scale>
        <p:origin x="137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476BD0-F769-4166-BDEF-88A98DC5F87D}" type="datetimeFigureOut">
              <a:rPr lang="ar-EG" smtClean="0"/>
              <a:t>09/07/1437</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F010731-DFDA-42DC-ADB2-F4AC72814EF6}" type="slidenum">
              <a:rPr lang="ar-EG" smtClean="0"/>
              <a:t>‹#›</a:t>
            </a:fld>
            <a:endParaRPr lang="ar-EG"/>
          </a:p>
        </p:txBody>
      </p:sp>
    </p:spTree>
    <p:extLst>
      <p:ext uri="{BB962C8B-B14F-4D97-AF65-F5344CB8AC3E}">
        <p14:creationId xmlns:p14="http://schemas.microsoft.com/office/powerpoint/2010/main" val="3393241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69A5B8F-88DE-491C-ADF8-2697295DA893}" type="datetime1">
              <a:rPr lang="en-US" smtClean="0"/>
              <a:t>4/16/2016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96B30-9533-442C-999D-E7930F914882}" type="datetime1">
              <a:rPr lang="en-US" smtClean="0"/>
              <a:t>4/16/2016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BB8D-E0B0-455B-9434-1BBA89D8F1F8}" type="datetime1">
              <a:rPr lang="en-US" smtClean="0"/>
              <a:t>4/16/2016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4655F-A6A8-4CEA-BF4A-660B222902F4}" type="datetime1">
              <a:rPr lang="en-US" smtClean="0"/>
              <a:t>4/16/2016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4FFC911-D699-47C4-B4B8-452D228CADF9}" type="datetime1">
              <a:rPr lang="en-US" smtClean="0"/>
              <a:t>4/16/2016</a:t>
            </a:fld>
            <a:endParaRPr lang="en-US"/>
          </a:p>
        </p:txBody>
      </p:sp>
      <p:sp>
        <p:nvSpPr>
          <p:cNvPr id="91" name="Footer Placeholder 90"/>
          <p:cNvSpPr>
            <a:spLocks noGrp="1"/>
          </p:cNvSpPr>
          <p:nvPr>
            <p:ph type="ftr" sz="quarter" idx="11"/>
          </p:nvPr>
        </p:nvSpPr>
        <p:spPr/>
        <p:txBody>
          <a:bodyPr/>
          <a:lstStyle/>
          <a:p>
            <a:r>
              <a:rPr lang="en-US" smtClean="0"/>
              <a:t>CE 445 Water Reclamation and Reuse (Dr. Mohab Kamal)</a:t>
            </a:r>
            <a:endParaRPr lang="en-US"/>
          </a:p>
        </p:txBody>
      </p:sp>
      <p:sp>
        <p:nvSpPr>
          <p:cNvPr id="92" name="Slide Number Placeholder 91"/>
          <p:cNvSpPr>
            <a:spLocks noGrp="1"/>
          </p:cNvSpPr>
          <p:nvPr>
            <p:ph type="sldNum" sz="quarter" idx="12"/>
          </p:nvPr>
        </p:nvSpPr>
        <p:spPr/>
        <p:txBody>
          <a:bodyPr/>
          <a:lstStyle/>
          <a:p>
            <a:fld id="{3D4CAC01-9601-4D66-AE8C-C805F130E5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A831E-CD6D-4B48-AD89-B66876E1E620}" type="datetime1">
              <a:rPr lang="en-US" smtClean="0"/>
              <a:t>4/16/2016</a:t>
            </a:fld>
            <a:endParaRPr lang="en-US"/>
          </a:p>
        </p:txBody>
      </p:sp>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B18916-7ADF-4096-BEA4-D24ED227D362}" type="datetime1">
              <a:rPr lang="en-US" smtClean="0"/>
              <a:t>4/16/2016</a:t>
            </a:fld>
            <a:endParaRPr lang="en-US"/>
          </a:p>
        </p:txBody>
      </p:sp>
      <p:sp>
        <p:nvSpPr>
          <p:cNvPr id="8" name="Footer Placeholder 7"/>
          <p:cNvSpPr>
            <a:spLocks noGrp="1"/>
          </p:cNvSpPr>
          <p:nvPr>
            <p:ph type="ftr" sz="quarter" idx="11"/>
          </p:nvPr>
        </p:nvSpPr>
        <p:spPr/>
        <p:txBody>
          <a:bodyPr/>
          <a:lstStyle/>
          <a:p>
            <a:r>
              <a:rPr lang="en-US" smtClean="0"/>
              <a:t>CE 445 Water Reclamation and Reuse (Dr. Mohab Kamal)</a:t>
            </a:r>
            <a:endParaRPr lang="en-US"/>
          </a:p>
        </p:txBody>
      </p:sp>
      <p:sp>
        <p:nvSpPr>
          <p:cNvPr id="9" name="Slide Number Placeholder 8"/>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3D97D-3B6F-45DC-8930-8E357793D873}" type="datetime1">
              <a:rPr lang="en-US" smtClean="0"/>
              <a:t>4/16/2016</a:t>
            </a:fld>
            <a:endParaRPr lang="en-US"/>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F1681-8056-4F99-BCD8-EA761ECFA7D1}" type="datetime1">
              <a:rPr lang="en-US" smtClean="0"/>
              <a:t>4/16/2016</a:t>
            </a:fld>
            <a:endParaRPr lang="en-US"/>
          </a:p>
        </p:txBody>
      </p:sp>
      <p:sp>
        <p:nvSpPr>
          <p:cNvPr id="3" name="Footer Placeholder 2"/>
          <p:cNvSpPr>
            <a:spLocks noGrp="1"/>
          </p:cNvSpPr>
          <p:nvPr>
            <p:ph type="ftr" sz="quarter" idx="11"/>
          </p:nvPr>
        </p:nvSpPr>
        <p:spPr/>
        <p:txBody>
          <a:bodyPr/>
          <a:lstStyle/>
          <a:p>
            <a:r>
              <a:rPr lang="en-US" smtClean="0"/>
              <a:t>CE 445 Water Reclamation and Reuse (Dr. Mohab Kamal)</a:t>
            </a:r>
            <a:endParaRPr lang="en-US"/>
          </a:p>
        </p:txBody>
      </p:sp>
      <p:sp>
        <p:nvSpPr>
          <p:cNvPr id="4" name="Slide Number Placeholder 3"/>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1ED1E2-48E6-4C59-B900-FA0608C780E2}" type="datetime1">
              <a:rPr lang="en-US" smtClean="0"/>
              <a:t>4/16/2016</a:t>
            </a:fld>
            <a:endParaRPr lang="en-US"/>
          </a:p>
        </p:txBody>
      </p:sp>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41B3D71-0F84-4444-AA9C-FFA11A691C94}" type="datetime1">
              <a:rPr lang="en-US" smtClean="0"/>
              <a:t>4/16/2016</a:t>
            </a:fld>
            <a:endParaRPr lang="en-US"/>
          </a:p>
        </p:txBody>
      </p:sp>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EC85D0C-1B37-4FE4-B637-B84A4AA03DE6}" type="datetime1">
              <a:rPr lang="en-US" smtClean="0"/>
              <a:t>4/16/2016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CE 445 Water Reclamation and Reuse (Dr. Mohab Kamal)</a:t>
            </a: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D4CAC01-9601-4D66-AE8C-C805F130E5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CE 445</a:t>
            </a:r>
            <a:br>
              <a:rPr lang="en-US" dirty="0" smtClean="0"/>
            </a:br>
            <a:r>
              <a:rPr lang="en-US" dirty="0" smtClean="0"/>
              <a:t>Wastewater Reclamation and Reuse</a:t>
            </a:r>
            <a:endParaRPr lang="en-US" dirty="0"/>
          </a:p>
        </p:txBody>
      </p:sp>
      <p:sp>
        <p:nvSpPr>
          <p:cNvPr id="3" name="Subtitle 2"/>
          <p:cNvSpPr>
            <a:spLocks noGrp="1"/>
          </p:cNvSpPr>
          <p:nvPr>
            <p:ph type="subTitle" idx="1"/>
          </p:nvPr>
        </p:nvSpPr>
        <p:spPr/>
        <p:txBody>
          <a:bodyPr/>
          <a:lstStyle/>
          <a:p>
            <a:r>
              <a:rPr lang="en-US" dirty="0" smtClean="0"/>
              <a:t>Dr. Mohab Kamal </a:t>
            </a:r>
            <a:endParaRPr lang="en-US" dirty="0"/>
          </a:p>
        </p:txBody>
      </p:sp>
    </p:spTree>
    <p:extLst>
      <p:ext uri="{BB962C8B-B14F-4D97-AF65-F5344CB8AC3E}">
        <p14:creationId xmlns:p14="http://schemas.microsoft.com/office/powerpoint/2010/main" val="284206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Thickening </a:t>
            </a:r>
            <a:endParaRPr lang="ar-EG" dirty="0"/>
          </a:p>
        </p:txBody>
      </p:sp>
      <p:sp>
        <p:nvSpPr>
          <p:cNvPr id="3" name="Content Placeholder 2"/>
          <p:cNvSpPr>
            <a:spLocks noGrp="1"/>
          </p:cNvSpPr>
          <p:nvPr>
            <p:ph idx="1"/>
          </p:nvPr>
        </p:nvSpPr>
        <p:spPr/>
        <p:txBody>
          <a:bodyPr/>
          <a:lstStyle/>
          <a:p>
            <a:r>
              <a:rPr lang="en-US" dirty="0" smtClean="0"/>
              <a:t>Gravity Thickening </a:t>
            </a:r>
          </a:p>
          <a:p>
            <a:pPr marL="0" indent="0">
              <a:buNone/>
            </a:pPr>
            <a:r>
              <a:rPr lang="en-US" dirty="0" smtClean="0"/>
              <a:t>Gravity thickening is one of the most common methods used and is accomplished in a tank similar in design to a conventional sedimentation tank. </a:t>
            </a:r>
          </a:p>
          <a:p>
            <a:pPr marL="0" indent="0">
              <a:buNone/>
            </a:pP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10</a:t>
            </a:fld>
            <a:endParaRPr lang="en-US"/>
          </a:p>
        </p:txBody>
      </p:sp>
      <p:pic>
        <p:nvPicPr>
          <p:cNvPr id="6" name="Picture 5"/>
          <p:cNvPicPr>
            <a:picLocks noChangeAspect="1"/>
          </p:cNvPicPr>
          <p:nvPr/>
        </p:nvPicPr>
        <p:blipFill>
          <a:blip r:embed="rId2"/>
          <a:stretch>
            <a:fillRect/>
          </a:stretch>
        </p:blipFill>
        <p:spPr>
          <a:xfrm>
            <a:off x="1828800" y="3284510"/>
            <a:ext cx="5933378" cy="2841653"/>
          </a:xfrm>
          <a:prstGeom prst="rect">
            <a:avLst/>
          </a:prstGeom>
        </p:spPr>
      </p:pic>
    </p:spTree>
    <p:extLst>
      <p:ext uri="{BB962C8B-B14F-4D97-AF65-F5344CB8AC3E}">
        <p14:creationId xmlns:p14="http://schemas.microsoft.com/office/powerpoint/2010/main" val="221139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Thickening </a:t>
            </a:r>
            <a:endParaRPr lang="ar-EG" dirty="0"/>
          </a:p>
        </p:txBody>
      </p:sp>
      <p:pic>
        <p:nvPicPr>
          <p:cNvPr id="6" name="Content Placeholder 5"/>
          <p:cNvPicPr>
            <a:picLocks noGrp="1" noChangeAspect="1"/>
          </p:cNvPicPr>
          <p:nvPr>
            <p:ph idx="1"/>
          </p:nvPr>
        </p:nvPicPr>
        <p:blipFill>
          <a:blip r:embed="rId2"/>
          <a:stretch>
            <a:fillRect/>
          </a:stretch>
        </p:blipFill>
        <p:spPr>
          <a:xfrm>
            <a:off x="533400" y="1589849"/>
            <a:ext cx="4103840" cy="4525963"/>
          </a:xfrm>
          <a:prstGeom prst="rect">
            <a:avLst/>
          </a:prstGeom>
        </p:spPr>
      </p:pic>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11</a:t>
            </a:fld>
            <a:endParaRPr lang="en-US"/>
          </a:p>
        </p:txBody>
      </p:sp>
      <p:pic>
        <p:nvPicPr>
          <p:cNvPr id="7" name="Picture 6"/>
          <p:cNvPicPr>
            <a:picLocks noChangeAspect="1"/>
          </p:cNvPicPr>
          <p:nvPr/>
        </p:nvPicPr>
        <p:blipFill>
          <a:blip r:embed="rId3"/>
          <a:stretch>
            <a:fillRect/>
          </a:stretch>
        </p:blipFill>
        <p:spPr>
          <a:xfrm>
            <a:off x="4724400" y="1589849"/>
            <a:ext cx="4154541" cy="4525963"/>
          </a:xfrm>
          <a:prstGeom prst="rect">
            <a:avLst/>
          </a:prstGeom>
        </p:spPr>
      </p:pic>
    </p:spTree>
    <p:extLst>
      <p:ext uri="{BB962C8B-B14F-4D97-AF65-F5344CB8AC3E}">
        <p14:creationId xmlns:p14="http://schemas.microsoft.com/office/powerpoint/2010/main" val="262697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Thickening </a:t>
            </a:r>
            <a:endParaRPr lang="ar-EG"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Flotation Thickening </a:t>
            </a:r>
          </a:p>
          <a:p>
            <a:pPr marL="0" indent="0">
              <a:buNone/>
            </a:pPr>
            <a:r>
              <a:rPr lang="en-US" dirty="0" smtClean="0"/>
              <a:t>In dissolved-air floatation, air is introduced into a solution that is being held at an elevated pressure. When the solution is depressurized, the dissolved air is related as finely divided bubbles carrying the sludge to the top, where it is removed. Flotation thickening is used most efficiently for waste sludge from suspended growth biological treatment processes (activated sludge). </a:t>
            </a:r>
          </a:p>
          <a:p>
            <a:r>
              <a:rPr lang="en-US" dirty="0" smtClean="0"/>
              <a:t>Centrifugal Thickening</a:t>
            </a:r>
          </a:p>
          <a:p>
            <a:pPr marL="0" indent="0">
              <a:buNone/>
            </a:pPr>
            <a:r>
              <a:rPr lang="en-US" dirty="0" smtClean="0"/>
              <a:t>Centrifuges are used both to thicken and to dewater sludge. Their application in thickening is limited normally to waste-activated sludge. Thickening by centrifugation involves the settling of sludge particles under the influence of centrifugal forces. </a:t>
            </a:r>
          </a:p>
          <a:p>
            <a:r>
              <a:rPr lang="en-US" dirty="0" smtClean="0"/>
              <a:t>Gravity-Belt Thickening </a:t>
            </a:r>
          </a:p>
          <a:p>
            <a:pPr marL="0" indent="0">
              <a:buNone/>
            </a:pPr>
            <a:r>
              <a:rPr lang="en-US" dirty="0" smtClean="0"/>
              <a:t>The equipment developed for thickening consists of a gravity belt that moves over rollers driven by variable-speed drive unit. The water drains through the belt as the concentrating sludge is carried toward the discharge end of the thickener. </a:t>
            </a:r>
          </a:p>
          <a:p>
            <a:r>
              <a:rPr lang="en-US" dirty="0" smtClean="0"/>
              <a:t>Rotary-Drum Thickening </a:t>
            </a:r>
          </a:p>
          <a:p>
            <a:pPr marL="0" indent="0">
              <a:buNone/>
            </a:pPr>
            <a:r>
              <a:rPr lang="en-US" dirty="0" smtClean="0"/>
              <a:t>A rotary-drum thickening system consists of a conditioning system (including a polymer feed system) and rotating cylindrical screens.</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12</a:t>
            </a:fld>
            <a:endParaRPr lang="en-US"/>
          </a:p>
        </p:txBody>
      </p:sp>
    </p:spTree>
    <p:extLst>
      <p:ext uri="{BB962C8B-B14F-4D97-AF65-F5344CB8AC3E}">
        <p14:creationId xmlns:p14="http://schemas.microsoft.com/office/powerpoint/2010/main" val="329093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Stabilization </a:t>
            </a:r>
            <a:endParaRPr lang="ar-EG" dirty="0"/>
          </a:p>
        </p:txBody>
      </p:sp>
      <p:sp>
        <p:nvSpPr>
          <p:cNvPr id="3" name="Content Placeholder 2"/>
          <p:cNvSpPr>
            <a:spLocks noGrp="1"/>
          </p:cNvSpPr>
          <p:nvPr>
            <p:ph idx="1"/>
          </p:nvPr>
        </p:nvSpPr>
        <p:spPr/>
        <p:txBody>
          <a:bodyPr/>
          <a:lstStyle/>
          <a:p>
            <a:r>
              <a:rPr lang="en-US" dirty="0" smtClean="0"/>
              <a:t>Solids and bio-solids are stabilized to (1) reduce pathogens, (2) eliminate offensive odors, and (3) inhibit, reduce, or eliminate the potential for decomposition. </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13</a:t>
            </a:fld>
            <a:endParaRPr lang="en-US"/>
          </a:p>
        </p:txBody>
      </p:sp>
    </p:spTree>
    <p:extLst>
      <p:ext uri="{BB962C8B-B14F-4D97-AF65-F5344CB8AC3E}">
        <p14:creationId xmlns:p14="http://schemas.microsoft.com/office/powerpoint/2010/main" val="320486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lstStyle/>
          <a:p>
            <a:r>
              <a:rPr lang="en-US" dirty="0" smtClean="0"/>
              <a:t>Description of Stabilization Processes</a:t>
            </a:r>
            <a:endParaRPr lang="ar-EG" dirty="0"/>
          </a:p>
        </p:txBody>
      </p:sp>
      <p:pic>
        <p:nvPicPr>
          <p:cNvPr id="6" name="Content Placeholder 5"/>
          <p:cNvPicPr>
            <a:picLocks noGrp="1" noChangeAspect="1"/>
          </p:cNvPicPr>
          <p:nvPr>
            <p:ph idx="1"/>
          </p:nvPr>
        </p:nvPicPr>
        <p:blipFill>
          <a:blip r:embed="rId2"/>
          <a:stretch>
            <a:fillRect/>
          </a:stretch>
        </p:blipFill>
        <p:spPr>
          <a:xfrm>
            <a:off x="990600" y="960438"/>
            <a:ext cx="6934200" cy="5336130"/>
          </a:xfrm>
          <a:prstGeom prst="rect">
            <a:avLst/>
          </a:prstGeom>
        </p:spPr>
      </p:pic>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14</a:t>
            </a:fld>
            <a:endParaRPr lang="en-US"/>
          </a:p>
        </p:txBody>
      </p:sp>
    </p:spTree>
    <p:extLst>
      <p:ext uri="{BB962C8B-B14F-4D97-AF65-F5344CB8AC3E}">
        <p14:creationId xmlns:p14="http://schemas.microsoft.com/office/powerpoint/2010/main" val="326439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Volume-Mass Relationships </a:t>
            </a:r>
            <a:endParaRPr lang="ar-EG" dirty="0"/>
          </a:p>
        </p:txBody>
      </p:sp>
      <p:pic>
        <p:nvPicPr>
          <p:cNvPr id="6" name="Content Placeholder 5"/>
          <p:cNvPicPr>
            <a:picLocks noGrp="1" noChangeAspect="1"/>
          </p:cNvPicPr>
          <p:nvPr>
            <p:ph idx="1"/>
          </p:nvPr>
        </p:nvPicPr>
        <p:blipFill>
          <a:blip r:embed="rId2"/>
          <a:stretch>
            <a:fillRect/>
          </a:stretch>
        </p:blipFill>
        <p:spPr>
          <a:xfrm>
            <a:off x="609600" y="1676400"/>
            <a:ext cx="2322000" cy="963533"/>
          </a:xfrm>
          <a:prstGeom prst="rect">
            <a:avLst/>
          </a:prstGeom>
        </p:spPr>
      </p:pic>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2</a:t>
            </a:fld>
            <a:endParaRPr lang="en-US"/>
          </a:p>
        </p:txBody>
      </p:sp>
      <p:pic>
        <p:nvPicPr>
          <p:cNvPr id="7" name="Picture 6"/>
          <p:cNvPicPr>
            <a:picLocks noChangeAspect="1"/>
          </p:cNvPicPr>
          <p:nvPr/>
        </p:nvPicPr>
        <p:blipFill rotWithShape="1">
          <a:blip r:embed="rId3"/>
          <a:srcRect r="6732"/>
          <a:stretch/>
        </p:blipFill>
        <p:spPr>
          <a:xfrm>
            <a:off x="609601" y="2898695"/>
            <a:ext cx="4038599" cy="2321534"/>
          </a:xfrm>
          <a:prstGeom prst="rect">
            <a:avLst/>
          </a:prstGeom>
        </p:spPr>
      </p:pic>
      <p:pic>
        <p:nvPicPr>
          <p:cNvPr id="8" name="Picture 7"/>
          <p:cNvPicPr>
            <a:picLocks noChangeAspect="1"/>
          </p:cNvPicPr>
          <p:nvPr/>
        </p:nvPicPr>
        <p:blipFill>
          <a:blip r:embed="rId4"/>
          <a:stretch>
            <a:fillRect/>
          </a:stretch>
        </p:blipFill>
        <p:spPr>
          <a:xfrm>
            <a:off x="5181601" y="1673352"/>
            <a:ext cx="1444800" cy="776000"/>
          </a:xfrm>
          <a:prstGeom prst="rect">
            <a:avLst/>
          </a:prstGeom>
        </p:spPr>
      </p:pic>
      <p:pic>
        <p:nvPicPr>
          <p:cNvPr id="9" name="Picture 8"/>
          <p:cNvPicPr>
            <a:picLocks noChangeAspect="1"/>
          </p:cNvPicPr>
          <p:nvPr/>
        </p:nvPicPr>
        <p:blipFill>
          <a:blip r:embed="rId5"/>
          <a:stretch>
            <a:fillRect/>
          </a:stretch>
        </p:blipFill>
        <p:spPr>
          <a:xfrm>
            <a:off x="5181600" y="2658221"/>
            <a:ext cx="3505200" cy="1112267"/>
          </a:xfrm>
          <a:prstGeom prst="rect">
            <a:avLst/>
          </a:prstGeom>
        </p:spPr>
      </p:pic>
      <p:pic>
        <p:nvPicPr>
          <p:cNvPr id="10" name="Picture 9"/>
          <p:cNvPicPr>
            <a:picLocks noChangeAspect="1"/>
          </p:cNvPicPr>
          <p:nvPr/>
        </p:nvPicPr>
        <p:blipFill>
          <a:blip r:embed="rId6"/>
          <a:stretch>
            <a:fillRect/>
          </a:stretch>
        </p:blipFill>
        <p:spPr>
          <a:xfrm>
            <a:off x="5181600" y="3735171"/>
            <a:ext cx="3505199" cy="679000"/>
          </a:xfrm>
          <a:prstGeom prst="rect">
            <a:avLst/>
          </a:prstGeom>
        </p:spPr>
      </p:pic>
      <p:pic>
        <p:nvPicPr>
          <p:cNvPr id="11" name="Picture 10"/>
          <p:cNvPicPr>
            <a:picLocks noChangeAspect="1"/>
          </p:cNvPicPr>
          <p:nvPr/>
        </p:nvPicPr>
        <p:blipFill>
          <a:blip r:embed="rId7"/>
          <a:stretch>
            <a:fillRect/>
          </a:stretch>
        </p:blipFill>
        <p:spPr>
          <a:xfrm>
            <a:off x="5178552" y="4568383"/>
            <a:ext cx="1083600" cy="756600"/>
          </a:xfrm>
          <a:prstGeom prst="rect">
            <a:avLst/>
          </a:prstGeom>
        </p:spPr>
      </p:pic>
      <p:pic>
        <p:nvPicPr>
          <p:cNvPr id="12" name="Picture 11"/>
          <p:cNvPicPr>
            <a:picLocks noChangeAspect="1"/>
          </p:cNvPicPr>
          <p:nvPr/>
        </p:nvPicPr>
        <p:blipFill>
          <a:blip r:embed="rId8"/>
          <a:stretch>
            <a:fillRect/>
          </a:stretch>
        </p:blipFill>
        <p:spPr>
          <a:xfrm>
            <a:off x="5178552" y="5514127"/>
            <a:ext cx="3121800" cy="653133"/>
          </a:xfrm>
          <a:prstGeom prst="rect">
            <a:avLst/>
          </a:prstGeom>
        </p:spPr>
      </p:pic>
    </p:spTree>
    <p:extLst>
      <p:ext uri="{BB962C8B-B14F-4D97-AF65-F5344CB8AC3E}">
        <p14:creationId xmlns:p14="http://schemas.microsoft.com/office/powerpoint/2010/main" val="3099496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3</a:t>
            </a:fld>
            <a:endParaRPr lang="en-US"/>
          </a:p>
        </p:txBody>
      </p:sp>
      <p:sp>
        <p:nvSpPr>
          <p:cNvPr id="6" name="Title 1"/>
          <p:cNvSpPr>
            <a:spLocks noGrp="1"/>
          </p:cNvSpPr>
          <p:nvPr>
            <p:ph type="title"/>
          </p:nvPr>
        </p:nvSpPr>
        <p:spPr>
          <a:xfrm>
            <a:off x="457199" y="-304800"/>
            <a:ext cx="8229600" cy="1143000"/>
          </a:xfrm>
        </p:spPr>
        <p:txBody>
          <a:bodyPr/>
          <a:lstStyle/>
          <a:p>
            <a:r>
              <a:rPr lang="en-US" dirty="0" smtClean="0"/>
              <a:t>Volume-Mass Relationships </a:t>
            </a:r>
            <a:endParaRPr lang="ar-EG" dirty="0"/>
          </a:p>
        </p:txBody>
      </p:sp>
      <p:pic>
        <p:nvPicPr>
          <p:cNvPr id="9" name="Picture 8"/>
          <p:cNvPicPr>
            <a:picLocks noChangeAspect="1"/>
          </p:cNvPicPr>
          <p:nvPr/>
        </p:nvPicPr>
        <p:blipFill>
          <a:blip r:embed="rId2"/>
          <a:stretch>
            <a:fillRect/>
          </a:stretch>
        </p:blipFill>
        <p:spPr>
          <a:xfrm>
            <a:off x="1968148" y="738185"/>
            <a:ext cx="5207701" cy="6119815"/>
          </a:xfrm>
          <a:prstGeom prst="rect">
            <a:avLst/>
          </a:prstGeom>
        </p:spPr>
      </p:pic>
    </p:spTree>
    <p:extLst>
      <p:ext uri="{BB962C8B-B14F-4D97-AF65-F5344CB8AC3E}">
        <p14:creationId xmlns:p14="http://schemas.microsoft.com/office/powerpoint/2010/main" val="187489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4</a:t>
            </a:fld>
            <a:endParaRPr lang="en-US"/>
          </a:p>
        </p:txBody>
      </p:sp>
      <p:pic>
        <p:nvPicPr>
          <p:cNvPr id="6" name="Picture 5"/>
          <p:cNvPicPr>
            <a:picLocks noChangeAspect="1"/>
          </p:cNvPicPr>
          <p:nvPr/>
        </p:nvPicPr>
        <p:blipFill>
          <a:blip r:embed="rId2"/>
          <a:stretch>
            <a:fillRect/>
          </a:stretch>
        </p:blipFill>
        <p:spPr>
          <a:xfrm>
            <a:off x="1946698" y="183174"/>
            <a:ext cx="5250604" cy="6129234"/>
          </a:xfrm>
          <a:prstGeom prst="rect">
            <a:avLst/>
          </a:prstGeom>
        </p:spPr>
      </p:pic>
    </p:spTree>
    <p:extLst>
      <p:ext uri="{BB962C8B-B14F-4D97-AF65-F5344CB8AC3E}">
        <p14:creationId xmlns:p14="http://schemas.microsoft.com/office/powerpoint/2010/main" val="5294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1805"/>
            <a:ext cx="8229600" cy="655638"/>
          </a:xfrm>
        </p:spPr>
        <p:txBody>
          <a:bodyPr>
            <a:normAutofit/>
          </a:bodyPr>
          <a:lstStyle/>
          <a:p>
            <a:r>
              <a:rPr lang="en-US" dirty="0" smtClean="0"/>
              <a:t>Solids Processing Flow Diagram</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5</a:t>
            </a:fld>
            <a:endParaRPr lang="en-US"/>
          </a:p>
        </p:txBody>
      </p:sp>
      <p:pic>
        <p:nvPicPr>
          <p:cNvPr id="7" name="Picture 6"/>
          <p:cNvPicPr>
            <a:picLocks noChangeAspect="1"/>
          </p:cNvPicPr>
          <p:nvPr/>
        </p:nvPicPr>
        <p:blipFill rotWithShape="1">
          <a:blip r:embed="rId2"/>
          <a:srcRect b="3046"/>
          <a:stretch/>
        </p:blipFill>
        <p:spPr>
          <a:xfrm rot="5400000">
            <a:off x="2495294" y="-1199894"/>
            <a:ext cx="4153412" cy="9144000"/>
          </a:xfrm>
          <a:prstGeom prst="rect">
            <a:avLst/>
          </a:prstGeom>
        </p:spPr>
      </p:pic>
    </p:spTree>
    <p:extLst>
      <p:ext uri="{BB962C8B-B14F-4D97-AF65-F5344CB8AC3E}">
        <p14:creationId xmlns:p14="http://schemas.microsoft.com/office/powerpoint/2010/main" val="294010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55638"/>
          </a:xfrm>
        </p:spPr>
        <p:txBody>
          <a:bodyPr>
            <a:normAutofit/>
          </a:bodyPr>
          <a:lstStyle/>
          <a:p>
            <a:r>
              <a:rPr lang="en-US" dirty="0" smtClean="0"/>
              <a:t>Solids Processing Flow Diagram</a:t>
            </a:r>
            <a:endParaRPr lang="ar-EG" dirty="0"/>
          </a:p>
        </p:txBody>
      </p:sp>
      <p:pic>
        <p:nvPicPr>
          <p:cNvPr id="6" name="Content Placeholder 5"/>
          <p:cNvPicPr>
            <a:picLocks noGrp="1" noChangeAspect="1"/>
          </p:cNvPicPr>
          <p:nvPr>
            <p:ph idx="1"/>
          </p:nvPr>
        </p:nvPicPr>
        <p:blipFill>
          <a:blip r:embed="rId2"/>
          <a:stretch>
            <a:fillRect/>
          </a:stretch>
        </p:blipFill>
        <p:spPr>
          <a:xfrm>
            <a:off x="685800" y="832422"/>
            <a:ext cx="7924800" cy="5503640"/>
          </a:xfrm>
          <a:prstGeom prst="rect">
            <a:avLst/>
          </a:prstGeom>
        </p:spPr>
      </p:pic>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6</a:t>
            </a:fld>
            <a:endParaRPr lang="en-US"/>
          </a:p>
        </p:txBody>
      </p:sp>
    </p:spTree>
    <p:extLst>
      <p:ext uri="{BB962C8B-B14F-4D97-AF65-F5344CB8AC3E}">
        <p14:creationId xmlns:p14="http://schemas.microsoft.com/office/powerpoint/2010/main" val="371569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Operations</a:t>
            </a:r>
            <a:endParaRPr lang="ar-EG" dirty="0"/>
          </a:p>
        </p:txBody>
      </p:sp>
      <p:sp>
        <p:nvSpPr>
          <p:cNvPr id="3" name="Content Placeholder 2"/>
          <p:cNvSpPr>
            <a:spLocks noGrp="1"/>
          </p:cNvSpPr>
          <p:nvPr>
            <p:ph idx="1"/>
          </p:nvPr>
        </p:nvSpPr>
        <p:spPr/>
        <p:txBody>
          <a:bodyPr/>
          <a:lstStyle/>
          <a:p>
            <a:r>
              <a:rPr lang="en-US" dirty="0" smtClean="0"/>
              <a:t>Grinding </a:t>
            </a:r>
          </a:p>
          <a:p>
            <a:pPr marL="0" indent="0">
              <a:buNone/>
            </a:pPr>
            <a:r>
              <a:rPr lang="en-US" dirty="0" smtClean="0"/>
              <a:t>Sludge grinding is a process in which large and stringy material contained in sludge is cut or sheared into small particles to prevent clogging or wrapping around rotating equipment. </a:t>
            </a:r>
          </a:p>
          <a:p>
            <a:r>
              <a:rPr lang="en-US" dirty="0"/>
              <a:t>Screening </a:t>
            </a:r>
          </a:p>
          <a:p>
            <a:pPr marL="0" indent="0">
              <a:buNone/>
            </a:pPr>
            <a:r>
              <a:rPr lang="en-US" dirty="0"/>
              <a:t>Because raw wastewater screens can allow significant quantities of solids to pass through, sludge screening is an alternative to grinding. Screening is advantageous in that bad material is removed from the solids stream. </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7</a:t>
            </a:fld>
            <a:endParaRPr lang="en-US"/>
          </a:p>
        </p:txBody>
      </p:sp>
    </p:spTree>
    <p:extLst>
      <p:ext uri="{BB962C8B-B14F-4D97-AF65-F5344CB8AC3E}">
        <p14:creationId xmlns:p14="http://schemas.microsoft.com/office/powerpoint/2010/main" val="260433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Operations</a:t>
            </a:r>
            <a:endParaRPr lang="ar-EG" dirty="0"/>
          </a:p>
        </p:txBody>
      </p:sp>
      <p:sp>
        <p:nvSpPr>
          <p:cNvPr id="3" name="Content Placeholder 2"/>
          <p:cNvSpPr>
            <a:spLocks noGrp="1"/>
          </p:cNvSpPr>
          <p:nvPr>
            <p:ph idx="1"/>
          </p:nvPr>
        </p:nvSpPr>
        <p:spPr/>
        <p:txBody>
          <a:bodyPr>
            <a:normAutofit fontScale="85000" lnSpcReduction="10000"/>
          </a:bodyPr>
          <a:lstStyle/>
          <a:p>
            <a:r>
              <a:rPr lang="en-US" dirty="0" err="1" smtClean="0"/>
              <a:t>Degritting</a:t>
            </a:r>
            <a:r>
              <a:rPr lang="en-US" dirty="0" smtClean="0"/>
              <a:t> </a:t>
            </a:r>
          </a:p>
          <a:p>
            <a:pPr marL="0" indent="0">
              <a:buNone/>
            </a:pPr>
            <a:r>
              <a:rPr lang="en-US" dirty="0" smtClean="0"/>
              <a:t>The most effective method of </a:t>
            </a:r>
            <a:r>
              <a:rPr lang="en-US" dirty="0" err="1" smtClean="0"/>
              <a:t>degritting</a:t>
            </a:r>
            <a:r>
              <a:rPr lang="en-US" dirty="0" smtClean="0"/>
              <a:t> sludge is through the application of centrifugal forces in a flowing system to achieve separation of the grit particles from the organic sludge. </a:t>
            </a:r>
          </a:p>
          <a:p>
            <a:r>
              <a:rPr lang="en-US" dirty="0" smtClean="0"/>
              <a:t>Blending </a:t>
            </a:r>
          </a:p>
          <a:p>
            <a:pPr marL="0" indent="0">
              <a:buNone/>
            </a:pPr>
            <a:r>
              <a:rPr lang="en-US" dirty="0" smtClean="0"/>
              <a:t>Sludge is generated in primary, secondary and advanced wastewater treatment processes. Primary sludge consists of </a:t>
            </a:r>
            <a:r>
              <a:rPr lang="en-US" dirty="0" err="1" smtClean="0"/>
              <a:t>settleable</a:t>
            </a:r>
            <a:r>
              <a:rPr lang="en-US" dirty="0" smtClean="0"/>
              <a:t> solids. Secondary sludge consists of biological solids and </a:t>
            </a:r>
            <a:r>
              <a:rPr lang="en-US" dirty="0" err="1" smtClean="0"/>
              <a:t>settleable</a:t>
            </a:r>
            <a:r>
              <a:rPr lang="en-US" dirty="0" smtClean="0"/>
              <a:t> solids. Sludge produced in the advanced wastewater may consist of biological and chemical solids. Sludge is blended to produce a uniform mixture to downstream operations and processes. </a:t>
            </a:r>
          </a:p>
          <a:p>
            <a:r>
              <a:rPr lang="en-US" dirty="0" smtClean="0"/>
              <a:t>Storage </a:t>
            </a:r>
          </a:p>
          <a:p>
            <a:pPr marL="0" indent="0">
              <a:buNone/>
            </a:pPr>
            <a:r>
              <a:rPr lang="en-US" dirty="0" smtClean="0"/>
              <a:t>Storage should be provided to smooth out fluctuations in the rate of solids and </a:t>
            </a:r>
            <a:r>
              <a:rPr lang="en-US" dirty="0" err="1" smtClean="0"/>
              <a:t>biosolids</a:t>
            </a:r>
            <a:r>
              <a:rPr lang="en-US" dirty="0" smtClean="0"/>
              <a:t> production and to allow solids to accumulate during periods when subsequent processing facilities are not operating (night shifts, weekends, etc.) </a:t>
            </a:r>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8</a:t>
            </a:fld>
            <a:endParaRPr lang="en-US"/>
          </a:p>
        </p:txBody>
      </p:sp>
    </p:spTree>
    <p:extLst>
      <p:ext uri="{BB962C8B-B14F-4D97-AF65-F5344CB8AC3E}">
        <p14:creationId xmlns:p14="http://schemas.microsoft.com/office/powerpoint/2010/main" val="198241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Thickening </a:t>
            </a:r>
            <a:endParaRPr lang="ar-EG" dirty="0"/>
          </a:p>
        </p:txBody>
      </p:sp>
      <p:sp>
        <p:nvSpPr>
          <p:cNvPr id="3" name="Content Placeholder 2"/>
          <p:cNvSpPr>
            <a:spLocks noGrp="1"/>
          </p:cNvSpPr>
          <p:nvPr>
            <p:ph idx="1"/>
          </p:nvPr>
        </p:nvSpPr>
        <p:spPr/>
        <p:txBody>
          <a:bodyPr>
            <a:normAutofit fontScale="92500" lnSpcReduction="20000"/>
          </a:bodyPr>
          <a:lstStyle/>
          <a:p>
            <a:r>
              <a:rPr lang="en-US" dirty="0" smtClean="0"/>
              <a:t>Thickening is a procedure used to increase the solid content of sludge by removing a portion of the liquid fraction. </a:t>
            </a:r>
          </a:p>
          <a:p>
            <a:r>
              <a:rPr lang="en-US" dirty="0" smtClean="0"/>
              <a:t>Thickening is generally accomplished by physical means, including co-settling, gravity settling, flotation, centrifugation, gravity belt, and rotary drum. </a:t>
            </a:r>
            <a:endParaRPr lang="en-US" dirty="0" smtClean="0"/>
          </a:p>
          <a:p>
            <a:r>
              <a:rPr lang="en-US" dirty="0" smtClean="0"/>
              <a:t>Co-settling Thickening </a:t>
            </a:r>
          </a:p>
          <a:p>
            <a:pPr marL="0" indent="0">
              <a:buNone/>
            </a:pPr>
            <a:r>
              <a:rPr lang="en-US" dirty="0" smtClean="0"/>
              <a:t>Primary clarifiers are often used to thicken solids for downstream processing. Successful thickening of solids in primary clarifiers has been achieved by a combination of the following: </a:t>
            </a:r>
          </a:p>
          <a:p>
            <a:pPr lvl="1"/>
            <a:r>
              <a:rPr lang="en-US" dirty="0" smtClean="0"/>
              <a:t>Using one clarifier in a bank of clarifiers for co-settling thickening; dilute solids underflow from the other clarifiers is discharged to the thickening clarifier</a:t>
            </a:r>
          </a:p>
          <a:p>
            <a:pPr lvl="1"/>
            <a:r>
              <a:rPr lang="en-US" dirty="0" smtClean="0"/>
              <a:t>Maintaining the solids inventory for about 6 to 12 </a:t>
            </a:r>
            <a:r>
              <a:rPr lang="en-US" dirty="0" err="1" smtClean="0"/>
              <a:t>hr</a:t>
            </a:r>
            <a:r>
              <a:rPr lang="en-US" dirty="0" smtClean="0"/>
              <a:t>, and </a:t>
            </a:r>
          </a:p>
          <a:p>
            <a:pPr lvl="1"/>
            <a:r>
              <a:rPr lang="en-US" dirty="0" smtClean="0"/>
              <a:t>Providing for the addition of coagulating chemicals such as polymer and ferric chloride to condition the solids to enhance settling.</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9</a:t>
            </a:fld>
            <a:endParaRPr lang="en-US"/>
          </a:p>
        </p:txBody>
      </p:sp>
    </p:spTree>
    <p:extLst>
      <p:ext uri="{BB962C8B-B14F-4D97-AF65-F5344CB8AC3E}">
        <p14:creationId xmlns:p14="http://schemas.microsoft.com/office/powerpoint/2010/main" val="4061752567"/>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1493</TotalTime>
  <Words>768</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Thatch</vt:lpstr>
      <vt:lpstr>CE 445 Wastewater Reclamation and Reuse</vt:lpstr>
      <vt:lpstr>Volume-Mass Relationships </vt:lpstr>
      <vt:lpstr>Volume-Mass Relationships </vt:lpstr>
      <vt:lpstr>PowerPoint Presentation</vt:lpstr>
      <vt:lpstr>Solids Processing Flow Diagram</vt:lpstr>
      <vt:lpstr>Solids Processing Flow Diagram</vt:lpstr>
      <vt:lpstr>Preliminary Operations</vt:lpstr>
      <vt:lpstr>Preliminary Operations</vt:lpstr>
      <vt:lpstr>Thickening </vt:lpstr>
      <vt:lpstr>Thickening </vt:lpstr>
      <vt:lpstr>Thickening </vt:lpstr>
      <vt:lpstr>Thickening </vt:lpstr>
      <vt:lpstr>Introduction to Stabilization </vt:lpstr>
      <vt:lpstr>Description of Stabilization Processes</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445 Wastewater Reclamation and Reuse</dc:title>
  <dc:creator>User</dc:creator>
  <cp:lastModifiedBy>Mohab Kamal</cp:lastModifiedBy>
  <cp:revision>198</cp:revision>
  <dcterms:created xsi:type="dcterms:W3CDTF">2016-01-17T07:00:11Z</dcterms:created>
  <dcterms:modified xsi:type="dcterms:W3CDTF">2016-04-16T11:26:42Z</dcterms:modified>
</cp:coreProperties>
</file>