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4"/>
  </p:notesMasterIdLst>
  <p:handoutMasterIdLst>
    <p:handoutMasterId r:id="rId15"/>
  </p:handoutMasterIdLst>
  <p:sldIdLst>
    <p:sldId id="256" r:id="rId2"/>
    <p:sldId id="265" r:id="rId3"/>
    <p:sldId id="267" r:id="rId4"/>
    <p:sldId id="268" r:id="rId5"/>
    <p:sldId id="269" r:id="rId6"/>
    <p:sldId id="270" r:id="rId7"/>
    <p:sldId id="272" r:id="rId8"/>
    <p:sldId id="271" r:id="rId9"/>
    <p:sldId id="273" r:id="rId10"/>
    <p:sldId id="274" r:id="rId11"/>
    <p:sldId id="275" r:id="rId12"/>
    <p:sldId id="264"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Full" cryptAlgorithmClass="hash" cryptAlgorithmType="typeAny" cryptAlgorithmSid="4" spinCount="100000" saltData="sru5hfrXDjLMH6HEiFroNQ==" hashData="3u0RVNXOXDnVVmYXlKwiRYQUi7g="/>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103" autoAdjust="0"/>
    <p:restoredTop sz="94660"/>
  </p:normalViewPr>
  <p:slideViewPr>
    <p:cSldViewPr>
      <p:cViewPr>
        <p:scale>
          <a:sx n="80" d="100"/>
          <a:sy n="80" d="100"/>
        </p:scale>
        <p:origin x="-1062" y="-4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smtClean="0"/>
              <a:t>CE417</a:t>
            </a: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F96CB53-C176-48CE-B8AC-C2E6E7FA2F7E}" type="datetimeFigureOut">
              <a:rPr lang="en-US" smtClean="0"/>
              <a:t>11/21/2018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en-US" smtClean="0"/>
              <a:t>Eng.Alothman</a:t>
            </a: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24BC170-A110-42A0-AD9C-D6F3EC58CAAF}" type="slidenum">
              <a:rPr lang="en-US" smtClean="0"/>
              <a:t>‹#›</a:t>
            </a:fld>
            <a:endParaRPr lang="en-US"/>
          </a:p>
        </p:txBody>
      </p:sp>
    </p:spTree>
    <p:extLst>
      <p:ext uri="{BB962C8B-B14F-4D97-AF65-F5344CB8AC3E}">
        <p14:creationId xmlns:p14="http://schemas.microsoft.com/office/powerpoint/2010/main" val="36507086"/>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smtClean="0"/>
              <a:t>CE417</a:t>
            </a: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B2155A7-5951-4AD5-8653-23F192A847CF}" type="datetimeFigureOut">
              <a:rPr lang="en-US" smtClean="0"/>
              <a:t>11/21/2018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en-US" smtClean="0"/>
              <a:t>Eng.Alothman</a:t>
            </a: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A7A7085-84F2-4A34-A00D-70C7C4BE87CE}" type="slidenum">
              <a:rPr lang="en-US" smtClean="0"/>
              <a:t>‹#›</a:t>
            </a:fld>
            <a:endParaRPr lang="en-US"/>
          </a:p>
        </p:txBody>
      </p:sp>
    </p:spTree>
    <p:extLst>
      <p:ext uri="{BB962C8B-B14F-4D97-AF65-F5344CB8AC3E}">
        <p14:creationId xmlns:p14="http://schemas.microsoft.com/office/powerpoint/2010/main" val="664951989"/>
      </p:ext>
    </p:extLst>
  </p:cSld>
  <p:clrMap bg1="lt1" tx1="dk1" bg2="lt2" tx2="dk2" accent1="accent1" accent2="accent2" accent3="accent3" accent4="accent4" accent5="accent5" accent6="accent6" hlink="hlink" folHlink="folHlink"/>
  <p:hf/>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7A7085-84F2-4A34-A00D-70C7C4BE87CE}" type="slidenum">
              <a:rPr lang="en-US" smtClean="0"/>
              <a:t>1</a:t>
            </a:fld>
            <a:endParaRPr lang="en-US"/>
          </a:p>
        </p:txBody>
      </p:sp>
      <p:sp>
        <p:nvSpPr>
          <p:cNvPr id="5" name="Date Placeholder 4"/>
          <p:cNvSpPr>
            <a:spLocks noGrp="1"/>
          </p:cNvSpPr>
          <p:nvPr>
            <p:ph type="dt" idx="11"/>
          </p:nvPr>
        </p:nvSpPr>
        <p:spPr/>
        <p:txBody>
          <a:bodyPr/>
          <a:lstStyle/>
          <a:p>
            <a:fld id="{275F0F02-223C-4154-9E1A-CF4EACBA6C19}" type="datetime1">
              <a:rPr lang="en-US" smtClean="0"/>
              <a:t>11/21/2018</a:t>
            </a:fld>
            <a:endParaRPr lang="en-US"/>
          </a:p>
        </p:txBody>
      </p:sp>
      <p:sp>
        <p:nvSpPr>
          <p:cNvPr id="6" name="Footer Placeholder 5"/>
          <p:cNvSpPr>
            <a:spLocks noGrp="1"/>
          </p:cNvSpPr>
          <p:nvPr>
            <p:ph type="ftr" sz="quarter" idx="12"/>
          </p:nvPr>
        </p:nvSpPr>
        <p:spPr/>
        <p:txBody>
          <a:bodyPr/>
          <a:lstStyle/>
          <a:p>
            <a:r>
              <a:rPr lang="en-US" smtClean="0"/>
              <a:t>Eng.Alothman</a:t>
            </a:r>
            <a:endParaRPr lang="en-US"/>
          </a:p>
        </p:txBody>
      </p:sp>
      <p:sp>
        <p:nvSpPr>
          <p:cNvPr id="7" name="Header Placeholder 6"/>
          <p:cNvSpPr>
            <a:spLocks noGrp="1"/>
          </p:cNvSpPr>
          <p:nvPr>
            <p:ph type="hdr" sz="quarter" idx="13"/>
          </p:nvPr>
        </p:nvSpPr>
        <p:spPr/>
        <p:txBody>
          <a:bodyPr/>
          <a:lstStyle/>
          <a:p>
            <a:r>
              <a:rPr lang="en-US" smtClean="0"/>
              <a:t>CE417</a:t>
            </a:r>
            <a:endParaRPr lang="en-US"/>
          </a:p>
        </p:txBody>
      </p:sp>
    </p:spTree>
    <p:extLst>
      <p:ext uri="{BB962C8B-B14F-4D97-AF65-F5344CB8AC3E}">
        <p14:creationId xmlns:p14="http://schemas.microsoft.com/office/powerpoint/2010/main" val="36958445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54DD590F-407B-41C1-ADD6-B44F6AB3DE37}" type="datetime3">
              <a:rPr lang="en-US" smtClean="0"/>
              <a:t>21 November 2018</a:t>
            </a:fld>
            <a:endParaRPr lang="en-US"/>
          </a:p>
        </p:txBody>
      </p:sp>
      <p:sp>
        <p:nvSpPr>
          <p:cNvPr id="17" name="Footer Placeholder 16"/>
          <p:cNvSpPr>
            <a:spLocks noGrp="1"/>
          </p:cNvSpPr>
          <p:nvPr>
            <p:ph type="ftr" sz="quarter" idx="11"/>
          </p:nvPr>
        </p:nvSpPr>
        <p:spPr/>
        <p:txBody>
          <a:bodyPr/>
          <a:lstStyle/>
          <a:p>
            <a:r>
              <a:rPr lang="en-US" smtClean="0"/>
              <a:t>Eng.Alothman</a:t>
            </a:r>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BBEB8A1F-8889-432C-B8BD-FFDE3E2D5883}" type="slidenum">
              <a:rPr lang="en-US" smtClean="0"/>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01DD766-3015-4237-9AEE-E17F9357E5CD}" type="datetime3">
              <a:rPr lang="en-US" smtClean="0"/>
              <a:t>21 November 2018</a:t>
            </a:fld>
            <a:endParaRPr lang="en-US"/>
          </a:p>
        </p:txBody>
      </p:sp>
      <p:sp>
        <p:nvSpPr>
          <p:cNvPr id="5" name="Footer Placeholder 4"/>
          <p:cNvSpPr>
            <a:spLocks noGrp="1"/>
          </p:cNvSpPr>
          <p:nvPr>
            <p:ph type="ftr" sz="quarter" idx="11"/>
          </p:nvPr>
        </p:nvSpPr>
        <p:spPr/>
        <p:txBody>
          <a:bodyPr/>
          <a:lstStyle/>
          <a:p>
            <a:r>
              <a:rPr lang="en-US" smtClean="0"/>
              <a:t>Eng.Alothman</a:t>
            </a:r>
            <a:endParaRPr lang="en-US"/>
          </a:p>
        </p:txBody>
      </p:sp>
      <p:sp>
        <p:nvSpPr>
          <p:cNvPr id="6" name="Slide Number Placeholder 5"/>
          <p:cNvSpPr>
            <a:spLocks noGrp="1"/>
          </p:cNvSpPr>
          <p:nvPr>
            <p:ph type="sldNum" sz="quarter" idx="12"/>
          </p:nvPr>
        </p:nvSpPr>
        <p:spPr/>
        <p:txBody>
          <a:bodyPr/>
          <a:lstStyle/>
          <a:p>
            <a:fld id="{BBEB8A1F-8889-432C-B8BD-FFDE3E2D5883}"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E876F62-07CF-4C37-9167-3164376889C7}" type="datetime3">
              <a:rPr lang="en-US" smtClean="0"/>
              <a:t>21 November 2018</a:t>
            </a:fld>
            <a:endParaRPr lang="en-US"/>
          </a:p>
        </p:txBody>
      </p:sp>
      <p:sp>
        <p:nvSpPr>
          <p:cNvPr id="5" name="Footer Placeholder 4"/>
          <p:cNvSpPr>
            <a:spLocks noGrp="1"/>
          </p:cNvSpPr>
          <p:nvPr>
            <p:ph type="ftr" sz="quarter" idx="11"/>
          </p:nvPr>
        </p:nvSpPr>
        <p:spPr/>
        <p:txBody>
          <a:bodyPr/>
          <a:lstStyle/>
          <a:p>
            <a:r>
              <a:rPr lang="en-US" smtClean="0"/>
              <a:t>Eng.Alothman</a:t>
            </a:r>
            <a:endParaRPr lang="en-US"/>
          </a:p>
        </p:txBody>
      </p:sp>
      <p:sp>
        <p:nvSpPr>
          <p:cNvPr id="6" name="Slide Number Placeholder 5"/>
          <p:cNvSpPr>
            <a:spLocks noGrp="1"/>
          </p:cNvSpPr>
          <p:nvPr>
            <p:ph type="sldNum" sz="quarter" idx="12"/>
          </p:nvPr>
        </p:nvSpPr>
        <p:spPr/>
        <p:txBody>
          <a:bodyPr/>
          <a:lstStyle/>
          <a:p>
            <a:fld id="{BBEB8A1F-8889-432C-B8BD-FFDE3E2D5883}"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DDD193E1-7DBE-4ACE-A873-467E82311A19}" type="datetime3">
              <a:rPr lang="en-US" smtClean="0"/>
              <a:t>21 November 2018</a:t>
            </a:fld>
            <a:endParaRPr lang="en-US"/>
          </a:p>
        </p:txBody>
      </p:sp>
      <p:sp>
        <p:nvSpPr>
          <p:cNvPr id="5" name="Footer Placeholder 4"/>
          <p:cNvSpPr>
            <a:spLocks noGrp="1"/>
          </p:cNvSpPr>
          <p:nvPr>
            <p:ph type="ftr" sz="quarter" idx="11"/>
          </p:nvPr>
        </p:nvSpPr>
        <p:spPr/>
        <p:txBody>
          <a:bodyPr/>
          <a:lstStyle/>
          <a:p>
            <a:r>
              <a:rPr lang="en-US" smtClean="0"/>
              <a:t>Eng.Alothman</a:t>
            </a:r>
            <a:endParaRPr lang="en-US"/>
          </a:p>
        </p:txBody>
      </p:sp>
      <p:sp>
        <p:nvSpPr>
          <p:cNvPr id="6" name="Slide Number Placeholder 5"/>
          <p:cNvSpPr>
            <a:spLocks noGrp="1"/>
          </p:cNvSpPr>
          <p:nvPr>
            <p:ph type="sldNum" sz="quarter" idx="12"/>
          </p:nvPr>
        </p:nvSpPr>
        <p:spPr/>
        <p:txBody>
          <a:bodyPr/>
          <a:lstStyle/>
          <a:p>
            <a:fld id="{BBEB8A1F-8889-432C-B8BD-FFDE3E2D5883}" type="slidenum">
              <a:rPr lang="en-US" smtClean="0"/>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815B0548-EE07-41E3-93FC-E88D82F2DA9B}" type="datetime3">
              <a:rPr lang="en-US" smtClean="0"/>
              <a:t>21 November 2018</a:t>
            </a:fld>
            <a:endParaRPr lang="en-US"/>
          </a:p>
        </p:txBody>
      </p:sp>
      <p:sp>
        <p:nvSpPr>
          <p:cNvPr id="5" name="Footer Placeholder 4"/>
          <p:cNvSpPr>
            <a:spLocks noGrp="1"/>
          </p:cNvSpPr>
          <p:nvPr>
            <p:ph type="ftr" sz="quarter" idx="11"/>
          </p:nvPr>
        </p:nvSpPr>
        <p:spPr>
          <a:xfrm>
            <a:off x="800100" y="6172200"/>
            <a:ext cx="4000500" cy="457200"/>
          </a:xfrm>
        </p:spPr>
        <p:txBody>
          <a:bodyPr/>
          <a:lstStyle/>
          <a:p>
            <a:r>
              <a:rPr lang="en-US" smtClean="0"/>
              <a:t>Eng.Alothman</a:t>
            </a:r>
            <a:endParaRPr lang="en-US"/>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BBEB8A1F-8889-432C-B8BD-FFDE3E2D5883}"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F3772EF9-5B11-4FFC-960E-B64ABE93DB11}" type="datetime3">
              <a:rPr lang="en-US" smtClean="0"/>
              <a:t>21 November 2018</a:t>
            </a:fld>
            <a:endParaRPr lang="en-US"/>
          </a:p>
        </p:txBody>
      </p:sp>
      <p:sp>
        <p:nvSpPr>
          <p:cNvPr id="6" name="Footer Placeholder 5"/>
          <p:cNvSpPr>
            <a:spLocks noGrp="1"/>
          </p:cNvSpPr>
          <p:nvPr>
            <p:ph type="ftr" sz="quarter" idx="11"/>
          </p:nvPr>
        </p:nvSpPr>
        <p:spPr/>
        <p:txBody>
          <a:bodyPr/>
          <a:lstStyle/>
          <a:p>
            <a:r>
              <a:rPr lang="en-US" smtClean="0"/>
              <a:t>Eng.Alothman</a:t>
            </a:r>
            <a:endParaRPr lang="en-US"/>
          </a:p>
        </p:txBody>
      </p:sp>
      <p:sp>
        <p:nvSpPr>
          <p:cNvPr id="7" name="Slide Number Placeholder 6"/>
          <p:cNvSpPr>
            <a:spLocks noGrp="1"/>
          </p:cNvSpPr>
          <p:nvPr>
            <p:ph type="sldNum" sz="quarter" idx="12"/>
          </p:nvPr>
        </p:nvSpPr>
        <p:spPr/>
        <p:txBody>
          <a:bodyPr/>
          <a:lstStyle/>
          <a:p>
            <a:fld id="{BBEB8A1F-8889-432C-B8BD-FFDE3E2D5883}" type="slidenum">
              <a:rPr lang="en-US" smtClean="0"/>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F12228BC-7337-4A8C-B7CD-269581978D11}" type="datetime3">
              <a:rPr lang="en-US" smtClean="0"/>
              <a:t>21 November 2018</a:t>
            </a:fld>
            <a:endParaRPr lang="en-US"/>
          </a:p>
        </p:txBody>
      </p:sp>
      <p:sp>
        <p:nvSpPr>
          <p:cNvPr id="8" name="Footer Placeholder 7"/>
          <p:cNvSpPr>
            <a:spLocks noGrp="1"/>
          </p:cNvSpPr>
          <p:nvPr>
            <p:ph type="ftr" sz="quarter" idx="11"/>
          </p:nvPr>
        </p:nvSpPr>
        <p:spPr/>
        <p:txBody>
          <a:bodyPr/>
          <a:lstStyle/>
          <a:p>
            <a:r>
              <a:rPr lang="en-US" smtClean="0"/>
              <a:t>Eng.Alothman</a:t>
            </a:r>
            <a:endParaRPr lang="en-US"/>
          </a:p>
        </p:txBody>
      </p:sp>
      <p:sp>
        <p:nvSpPr>
          <p:cNvPr id="9" name="Slide Number Placeholder 8"/>
          <p:cNvSpPr>
            <a:spLocks noGrp="1"/>
          </p:cNvSpPr>
          <p:nvPr>
            <p:ph type="sldNum" sz="quarter" idx="12"/>
          </p:nvPr>
        </p:nvSpPr>
        <p:spPr/>
        <p:txBody>
          <a:bodyPr/>
          <a:lstStyle/>
          <a:p>
            <a:fld id="{BBEB8A1F-8889-432C-B8BD-FFDE3E2D5883}" type="slidenum">
              <a:rPr lang="en-US" smtClean="0"/>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3379DE0A-2E53-40BB-95D8-21C7A6A1EF73}" type="datetime3">
              <a:rPr lang="en-US" smtClean="0"/>
              <a:t>21 November 2018</a:t>
            </a:fld>
            <a:endParaRPr lang="en-US"/>
          </a:p>
        </p:txBody>
      </p:sp>
      <p:sp>
        <p:nvSpPr>
          <p:cNvPr id="4" name="Footer Placeholder 3"/>
          <p:cNvSpPr>
            <a:spLocks noGrp="1"/>
          </p:cNvSpPr>
          <p:nvPr>
            <p:ph type="ftr" sz="quarter" idx="11"/>
          </p:nvPr>
        </p:nvSpPr>
        <p:spPr/>
        <p:txBody>
          <a:bodyPr/>
          <a:lstStyle/>
          <a:p>
            <a:r>
              <a:rPr lang="en-US" smtClean="0"/>
              <a:t>Eng.Alothman</a:t>
            </a:r>
            <a:endParaRPr lang="en-US"/>
          </a:p>
        </p:txBody>
      </p:sp>
      <p:sp>
        <p:nvSpPr>
          <p:cNvPr id="5" name="Slide Number Placeholder 4"/>
          <p:cNvSpPr>
            <a:spLocks noGrp="1"/>
          </p:cNvSpPr>
          <p:nvPr>
            <p:ph type="sldNum" sz="quarter" idx="12"/>
          </p:nvPr>
        </p:nvSpPr>
        <p:spPr/>
        <p:txBody>
          <a:bodyPr/>
          <a:lstStyle/>
          <a:p>
            <a:fld id="{BBEB8A1F-8889-432C-B8BD-FFDE3E2D5883}"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D7AFBD-7EA0-43CF-9FD9-EB1B90C8F179}" type="datetime3">
              <a:rPr lang="en-US" smtClean="0"/>
              <a:t>21 November 2018</a:t>
            </a:fld>
            <a:endParaRPr lang="en-US"/>
          </a:p>
        </p:txBody>
      </p:sp>
      <p:sp>
        <p:nvSpPr>
          <p:cNvPr id="3" name="Footer Placeholder 2"/>
          <p:cNvSpPr>
            <a:spLocks noGrp="1"/>
          </p:cNvSpPr>
          <p:nvPr>
            <p:ph type="ftr" sz="quarter" idx="11"/>
          </p:nvPr>
        </p:nvSpPr>
        <p:spPr/>
        <p:txBody>
          <a:bodyPr/>
          <a:lstStyle/>
          <a:p>
            <a:r>
              <a:rPr lang="en-US" smtClean="0"/>
              <a:t>Eng.Alothman</a:t>
            </a:r>
            <a:endParaRPr lang="en-US"/>
          </a:p>
        </p:txBody>
      </p:sp>
      <p:sp>
        <p:nvSpPr>
          <p:cNvPr id="4" name="Slide Number Placeholder 3"/>
          <p:cNvSpPr>
            <a:spLocks noGrp="1"/>
          </p:cNvSpPr>
          <p:nvPr>
            <p:ph type="sldNum" sz="quarter" idx="12"/>
          </p:nvPr>
        </p:nvSpPr>
        <p:spPr/>
        <p:txBody>
          <a:bodyPr/>
          <a:lstStyle/>
          <a:p>
            <a:fld id="{BBEB8A1F-8889-432C-B8BD-FFDE3E2D5883}"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321409A1-083F-4818-8373-3411EF633083}" type="datetime3">
              <a:rPr lang="en-US" smtClean="0"/>
              <a:t>21 November 2018</a:t>
            </a:fld>
            <a:endParaRPr lang="en-US"/>
          </a:p>
        </p:txBody>
      </p:sp>
      <p:sp>
        <p:nvSpPr>
          <p:cNvPr id="6" name="Footer Placeholder 5"/>
          <p:cNvSpPr>
            <a:spLocks noGrp="1"/>
          </p:cNvSpPr>
          <p:nvPr>
            <p:ph type="ftr" sz="quarter" idx="11"/>
          </p:nvPr>
        </p:nvSpPr>
        <p:spPr/>
        <p:txBody>
          <a:bodyPr/>
          <a:lstStyle/>
          <a:p>
            <a:r>
              <a:rPr lang="en-US" smtClean="0"/>
              <a:t>Eng.Alothman</a:t>
            </a:r>
            <a:endParaRPr lang="en-US"/>
          </a:p>
        </p:txBody>
      </p:sp>
      <p:sp>
        <p:nvSpPr>
          <p:cNvPr id="7" name="Slide Number Placeholder 6"/>
          <p:cNvSpPr>
            <a:spLocks noGrp="1"/>
          </p:cNvSpPr>
          <p:nvPr>
            <p:ph type="sldNum" sz="quarter" idx="12"/>
          </p:nvPr>
        </p:nvSpPr>
        <p:spPr/>
        <p:txBody>
          <a:bodyPr/>
          <a:lstStyle/>
          <a:p>
            <a:fld id="{BBEB8A1F-8889-432C-B8BD-FFDE3E2D5883}" type="slidenum">
              <a:rPr lang="en-US" smtClean="0"/>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AF8C483-CAFB-4987-87BC-D5C63C19A1BA}" type="datetime3">
              <a:rPr lang="en-US" smtClean="0"/>
              <a:t>21 November 2018</a:t>
            </a:fld>
            <a:endParaRPr lang="en-US"/>
          </a:p>
        </p:txBody>
      </p:sp>
      <p:sp>
        <p:nvSpPr>
          <p:cNvPr id="6" name="Footer Placeholder 5"/>
          <p:cNvSpPr>
            <a:spLocks noGrp="1"/>
          </p:cNvSpPr>
          <p:nvPr>
            <p:ph type="ftr" sz="quarter" idx="11"/>
          </p:nvPr>
        </p:nvSpPr>
        <p:spPr>
          <a:xfrm>
            <a:off x="914400" y="6172200"/>
            <a:ext cx="3886200" cy="457200"/>
          </a:xfrm>
        </p:spPr>
        <p:txBody>
          <a:bodyPr/>
          <a:lstStyle/>
          <a:p>
            <a:r>
              <a:rPr lang="en-US" smtClean="0"/>
              <a:t>Eng.Alothman</a:t>
            </a:r>
            <a:endParaRPr lang="en-US"/>
          </a:p>
        </p:txBody>
      </p:sp>
      <p:sp>
        <p:nvSpPr>
          <p:cNvPr id="7" name="Slide Number Placeholder 6"/>
          <p:cNvSpPr>
            <a:spLocks noGrp="1"/>
          </p:cNvSpPr>
          <p:nvPr>
            <p:ph type="sldNum" sz="quarter" idx="12"/>
          </p:nvPr>
        </p:nvSpPr>
        <p:spPr>
          <a:xfrm>
            <a:off x="146304" y="6208776"/>
            <a:ext cx="457200" cy="457200"/>
          </a:xfrm>
        </p:spPr>
        <p:txBody>
          <a:bodyPr/>
          <a:lstStyle/>
          <a:p>
            <a:fld id="{BBEB8A1F-8889-432C-B8BD-FFDE3E2D5883}" type="slidenum">
              <a:rPr lang="en-US" smtClean="0"/>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9A47A4E6-75B2-4193-AAEE-113664FB40FD}" type="datetime3">
              <a:rPr lang="en-US" smtClean="0"/>
              <a:t>21 November 2018</a:t>
            </a:fld>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r>
              <a:rPr lang="en-US" smtClean="0"/>
              <a:t>Eng.Alothman</a:t>
            </a:r>
            <a:endParaRPr lang="en-US"/>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BBEB8A1F-8889-432C-B8BD-FFDE3E2D5883}"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295400" y="3429000"/>
            <a:ext cx="6400800" cy="1371600"/>
          </a:xfrm>
        </p:spPr>
        <p:txBody>
          <a:bodyPr/>
          <a:lstStyle/>
          <a:p>
            <a:endParaRPr lang="en-US" dirty="0" smtClean="0"/>
          </a:p>
          <a:p>
            <a:r>
              <a:rPr lang="en-US" sz="4800" dirty="0"/>
              <a:t>Tutorial </a:t>
            </a:r>
            <a:r>
              <a:rPr lang="en-US" sz="4800" dirty="0" smtClean="0"/>
              <a:t>#</a:t>
            </a:r>
            <a:r>
              <a:rPr lang="en-US" sz="4800" dirty="0"/>
              <a:t>9</a:t>
            </a:r>
          </a:p>
        </p:txBody>
      </p:sp>
      <p:sp>
        <p:nvSpPr>
          <p:cNvPr id="2" name="Title 1"/>
          <p:cNvSpPr>
            <a:spLocks noGrp="1"/>
          </p:cNvSpPr>
          <p:nvPr>
            <p:ph type="ctrTitle"/>
          </p:nvPr>
        </p:nvSpPr>
        <p:spPr/>
        <p:txBody>
          <a:bodyPr/>
          <a:lstStyle/>
          <a:p>
            <a:r>
              <a:rPr lang="en-US" dirty="0" smtClean="0"/>
              <a:t>CE417: Construction Methods and Management </a:t>
            </a:r>
            <a:endParaRPr lang="en-US" dirty="0"/>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t="25299" r="2451" b="21879"/>
          <a:stretch/>
        </p:blipFill>
        <p:spPr>
          <a:xfrm>
            <a:off x="251520" y="497244"/>
            <a:ext cx="3940817" cy="734291"/>
          </a:xfrm>
          <a:prstGeom prst="rect">
            <a:avLst/>
          </a:prstGeom>
        </p:spPr>
      </p:pic>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l="14269" t="9806" r="13498" b="12829"/>
          <a:stretch/>
        </p:blipFill>
        <p:spPr>
          <a:xfrm>
            <a:off x="6300192" y="317894"/>
            <a:ext cx="2022764" cy="1092990"/>
          </a:xfrm>
          <a:prstGeom prst="rect">
            <a:avLst/>
          </a:prstGeom>
        </p:spPr>
      </p:pic>
      <p:sp>
        <p:nvSpPr>
          <p:cNvPr id="6" name="Date Placeholder 5"/>
          <p:cNvSpPr>
            <a:spLocks noGrp="1"/>
          </p:cNvSpPr>
          <p:nvPr>
            <p:ph type="dt" sz="half" idx="10"/>
          </p:nvPr>
        </p:nvSpPr>
        <p:spPr/>
        <p:txBody>
          <a:bodyPr/>
          <a:lstStyle/>
          <a:p>
            <a:fld id="{CFC4062A-71B3-4E69-8285-A7DDA955C7DA}" type="datetime3">
              <a:rPr lang="en-US" smtClean="0"/>
              <a:t>21 November 2018</a:t>
            </a:fld>
            <a:endParaRPr lang="en-US"/>
          </a:p>
        </p:txBody>
      </p:sp>
      <p:sp>
        <p:nvSpPr>
          <p:cNvPr id="7" name="Footer Placeholder 6"/>
          <p:cNvSpPr>
            <a:spLocks noGrp="1"/>
          </p:cNvSpPr>
          <p:nvPr>
            <p:ph type="ftr" sz="quarter" idx="11"/>
          </p:nvPr>
        </p:nvSpPr>
        <p:spPr/>
        <p:txBody>
          <a:bodyPr/>
          <a:lstStyle/>
          <a:p>
            <a:r>
              <a:rPr lang="en-US" dirty="0" err="1" smtClean="0"/>
              <a:t>Eng.Alothman</a:t>
            </a:r>
            <a:endParaRPr lang="en-US" dirty="0"/>
          </a:p>
        </p:txBody>
      </p:sp>
      <p:sp>
        <p:nvSpPr>
          <p:cNvPr id="8" name="TextBox 7"/>
          <p:cNvSpPr txBox="1"/>
          <p:nvPr/>
        </p:nvSpPr>
        <p:spPr>
          <a:xfrm>
            <a:off x="2627784" y="4981818"/>
            <a:ext cx="4683790" cy="461665"/>
          </a:xfrm>
          <a:prstGeom prst="rect">
            <a:avLst/>
          </a:prstGeom>
          <a:noFill/>
        </p:spPr>
        <p:txBody>
          <a:bodyPr wrap="square" rtlCol="0">
            <a:spAutoFit/>
          </a:bodyPr>
          <a:lstStyle/>
          <a:p>
            <a:r>
              <a:rPr lang="en-US"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CH13: Concrete Form Design</a:t>
            </a:r>
            <a:endPar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2158341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DDD193E1-7DBE-4ACE-A873-467E82311A19}" type="datetime3">
              <a:rPr lang="en-US" smtClean="0"/>
              <a:t>21 November 2018</a:t>
            </a:fld>
            <a:endParaRPr lang="en-US"/>
          </a:p>
        </p:txBody>
      </p:sp>
      <p:sp>
        <p:nvSpPr>
          <p:cNvPr id="4" name="Footer Placeholder 3"/>
          <p:cNvSpPr>
            <a:spLocks noGrp="1"/>
          </p:cNvSpPr>
          <p:nvPr>
            <p:ph type="ftr" sz="quarter" idx="11"/>
          </p:nvPr>
        </p:nvSpPr>
        <p:spPr/>
        <p:txBody>
          <a:bodyPr/>
          <a:lstStyle/>
          <a:p>
            <a:r>
              <a:rPr lang="en-US" smtClean="0"/>
              <a:t>Eng.Alothman</a:t>
            </a:r>
            <a:endParaRPr lang="en-US"/>
          </a:p>
        </p:txBody>
      </p:sp>
      <p:sp>
        <p:nvSpPr>
          <p:cNvPr id="5" name="Slide Number Placeholder 4"/>
          <p:cNvSpPr>
            <a:spLocks noGrp="1"/>
          </p:cNvSpPr>
          <p:nvPr>
            <p:ph type="sldNum" sz="quarter" idx="12"/>
          </p:nvPr>
        </p:nvSpPr>
        <p:spPr/>
        <p:txBody>
          <a:bodyPr/>
          <a:lstStyle/>
          <a:p>
            <a:fld id="{BBEB8A1F-8889-432C-B8BD-FFDE3E2D5883}" type="slidenum">
              <a:rPr lang="en-US" smtClean="0"/>
              <a:t>10</a:t>
            </a:fld>
            <a:endParaRPr lang="en-US"/>
          </a:p>
        </p:txBody>
      </p:sp>
      <mc:AlternateContent xmlns:mc="http://schemas.openxmlformats.org/markup-compatibility/2006">
        <mc:Choice xmlns:a14="http://schemas.microsoft.com/office/drawing/2010/main" Requires="a14">
          <p:sp>
            <p:nvSpPr>
              <p:cNvPr id="7" name="TextBox 6"/>
              <p:cNvSpPr txBox="1"/>
              <p:nvPr/>
            </p:nvSpPr>
            <p:spPr>
              <a:xfrm>
                <a:off x="179512" y="232776"/>
                <a:ext cx="4608512" cy="6061659"/>
              </a:xfrm>
              <a:prstGeom prst="rect">
                <a:avLst/>
              </a:prstGeom>
              <a:noFill/>
            </p:spPr>
            <p:txBody>
              <a:bodyPr wrap="square" rtlCol="0">
                <a:spAutoFit/>
              </a:bodyPr>
              <a:lstStyle/>
              <a:p>
                <a:r>
                  <a:rPr lang="en-US" b="1" dirty="0" smtClean="0"/>
                  <a:t>Stringer Design </a:t>
                </a:r>
                <a:r>
                  <a:rPr lang="en-US" dirty="0" smtClean="0"/>
                  <a:t>(100×200mm)</a:t>
                </a:r>
              </a:p>
              <a:p>
                <a:endParaRPr lang="en-US" b="1" dirty="0"/>
              </a:p>
              <a:p>
                <a:r>
                  <a:rPr lang="en-US" dirty="0"/>
                  <a:t>W= 7.44 </a:t>
                </a:r>
                <a:r>
                  <a:rPr lang="en-US" dirty="0" smtClean="0"/>
                  <a:t>(1.829)=13.6 </a:t>
                </a:r>
                <a:r>
                  <a:rPr lang="en-US" dirty="0" err="1"/>
                  <a:t>kN</a:t>
                </a:r>
                <a:r>
                  <a:rPr lang="en-US" dirty="0"/>
                  <a:t>/m</a:t>
                </a:r>
              </a:p>
              <a:p>
                <a:endParaRPr lang="en-US" b="1" dirty="0"/>
              </a:p>
              <a:p>
                <a:r>
                  <a:rPr lang="en-US" dirty="0"/>
                  <a:t>Bending</a:t>
                </a:r>
              </a:p>
              <a:p>
                <a:r>
                  <a:rPr lang="en-US" dirty="0"/>
                  <a:t> </a:t>
                </a:r>
                <a14:m>
                  <m:oMath xmlns:m="http://schemas.openxmlformats.org/officeDocument/2006/math">
                    <m:sSup>
                      <m:sSupPr>
                        <m:ctrlPr>
                          <a:rPr lang="en-US" i="1">
                            <a:latin typeface="Cambria Math"/>
                          </a:rPr>
                        </m:ctrlPr>
                      </m:sSupPr>
                      <m:e>
                        <m:r>
                          <a:rPr lang="en-US" i="1">
                            <a:latin typeface="Cambria Math"/>
                          </a:rPr>
                          <m:t>𝑙</m:t>
                        </m:r>
                        <m:r>
                          <a:rPr lang="en-US" i="1">
                            <a:latin typeface="Cambria Math"/>
                          </a:rPr>
                          <m:t>=</m:t>
                        </m:r>
                        <m:f>
                          <m:fPr>
                            <m:ctrlPr>
                              <a:rPr lang="en-US" i="1">
                                <a:latin typeface="Cambria Math"/>
                              </a:rPr>
                            </m:ctrlPr>
                          </m:fPr>
                          <m:num>
                            <m:r>
                              <a:rPr lang="en-US" i="1">
                                <a:latin typeface="Cambria Math"/>
                              </a:rPr>
                              <m:t>100</m:t>
                            </m:r>
                          </m:num>
                          <m:den>
                            <m:r>
                              <a:rPr lang="en-US" i="1">
                                <a:latin typeface="Cambria Math"/>
                              </a:rPr>
                              <m:t>1000</m:t>
                            </m:r>
                          </m:den>
                        </m:f>
                        <m:r>
                          <a:rPr lang="en-US" i="1">
                            <a:latin typeface="Cambria Math"/>
                          </a:rPr>
                          <m:t> </m:t>
                        </m:r>
                        <m:r>
                          <a:rPr lang="en-US" i="1">
                            <a:latin typeface="Cambria Math"/>
                          </a:rPr>
                          <m:t>(</m:t>
                        </m:r>
                        <m:f>
                          <m:fPr>
                            <m:ctrlPr>
                              <a:rPr lang="en-US" i="1">
                                <a:latin typeface="Cambria Math"/>
                              </a:rPr>
                            </m:ctrlPr>
                          </m:fPr>
                          <m:num>
                            <m:r>
                              <a:rPr lang="en-US" i="1">
                                <a:latin typeface="Cambria Math"/>
                              </a:rPr>
                              <m:t>𝐹𝑏</m:t>
                            </m:r>
                            <m:r>
                              <a:rPr lang="en-US" i="1">
                                <a:latin typeface="Cambria Math"/>
                              </a:rPr>
                              <m:t> </m:t>
                            </m:r>
                            <m:r>
                              <a:rPr lang="en-US" i="1">
                                <a:latin typeface="Cambria Math"/>
                              </a:rPr>
                              <m:t>𝑆</m:t>
                            </m:r>
                          </m:num>
                          <m:den>
                            <m:r>
                              <a:rPr lang="en-US" i="1">
                                <a:latin typeface="Cambria Math"/>
                              </a:rPr>
                              <m:t>𝑤</m:t>
                            </m:r>
                          </m:den>
                        </m:f>
                        <m:r>
                          <a:rPr lang="en-US" i="1">
                            <a:latin typeface="Cambria Math"/>
                          </a:rPr>
                          <m:t>)</m:t>
                        </m:r>
                      </m:e>
                      <m:sup>
                        <m:r>
                          <a:rPr lang="en-US" i="1">
                            <a:latin typeface="Cambria Math"/>
                          </a:rPr>
                          <m:t>1</m:t>
                        </m:r>
                        <m:r>
                          <a:rPr lang="en-US" i="1">
                            <a:latin typeface="Cambria Math"/>
                          </a:rPr>
                          <m:t>/</m:t>
                        </m:r>
                        <m:r>
                          <a:rPr lang="en-US" i="1">
                            <a:latin typeface="Cambria Math"/>
                          </a:rPr>
                          <m:t>2</m:t>
                        </m:r>
                      </m:sup>
                    </m:sSup>
                  </m:oMath>
                </a14:m>
                <a:endParaRPr lang="en-US" dirty="0"/>
              </a:p>
              <a:p>
                <a14:m>
                  <m:oMath xmlns:m="http://schemas.openxmlformats.org/officeDocument/2006/math">
                    <m:sSup>
                      <m:sSupPr>
                        <m:ctrlPr>
                          <a:rPr lang="en-US" i="1">
                            <a:latin typeface="Cambria Math"/>
                          </a:rPr>
                        </m:ctrlPr>
                      </m:sSupPr>
                      <m:e>
                        <m:r>
                          <a:rPr lang="en-US" i="1">
                            <a:latin typeface="Cambria Math"/>
                          </a:rPr>
                          <m:t>𝑙</m:t>
                        </m:r>
                        <m:r>
                          <a:rPr lang="en-US" i="1">
                            <a:latin typeface="Cambria Math"/>
                          </a:rPr>
                          <m:t>=</m:t>
                        </m:r>
                        <m:f>
                          <m:fPr>
                            <m:ctrlPr>
                              <a:rPr lang="en-US" i="1">
                                <a:latin typeface="Cambria Math"/>
                              </a:rPr>
                            </m:ctrlPr>
                          </m:fPr>
                          <m:num>
                            <m:r>
                              <a:rPr lang="en-US" i="1">
                                <a:latin typeface="Cambria Math"/>
                              </a:rPr>
                              <m:t>100</m:t>
                            </m:r>
                          </m:num>
                          <m:den>
                            <m:r>
                              <a:rPr lang="en-US" i="1">
                                <a:latin typeface="Cambria Math"/>
                              </a:rPr>
                              <m:t>1000</m:t>
                            </m:r>
                          </m:den>
                        </m:f>
                        <m:r>
                          <a:rPr lang="en-US" i="1">
                            <a:latin typeface="Cambria Math"/>
                          </a:rPr>
                          <m:t> (</m:t>
                        </m:r>
                        <m:f>
                          <m:fPr>
                            <m:ctrlPr>
                              <a:rPr lang="en-US" i="1">
                                <a:latin typeface="Cambria Math"/>
                              </a:rPr>
                            </m:ctrlPr>
                          </m:fPr>
                          <m:num>
                            <m:r>
                              <a:rPr lang="en-US" i="1">
                                <a:latin typeface="Cambria Math"/>
                              </a:rPr>
                              <m:t>(</m:t>
                            </m:r>
                            <m:r>
                              <a:rPr lang="en-US" i="1">
                                <a:latin typeface="Cambria Math"/>
                              </a:rPr>
                              <m:t>8619</m:t>
                            </m:r>
                            <m:r>
                              <a:rPr lang="en-US" i="1">
                                <a:latin typeface="Cambria Math"/>
                              </a:rPr>
                              <m:t>) (</m:t>
                            </m:r>
                            <m:r>
                              <a:rPr lang="en-US" b="0" i="1" smtClean="0">
                                <a:latin typeface="Cambria Math"/>
                              </a:rPr>
                              <m:t>5</m:t>
                            </m:r>
                            <m:r>
                              <a:rPr lang="en-US" b="0" i="1" smtClean="0">
                                <a:latin typeface="Cambria Math"/>
                              </a:rPr>
                              <m:t>.</m:t>
                            </m:r>
                            <m:r>
                              <a:rPr lang="en-US" b="0" i="1" smtClean="0">
                                <a:latin typeface="Cambria Math"/>
                              </a:rPr>
                              <m:t>024</m:t>
                            </m:r>
                            <m:r>
                              <a:rPr lang="en-US" i="1">
                                <a:latin typeface="Cambria Math"/>
                                <a:ea typeface="Cambria Math"/>
                              </a:rPr>
                              <m:t>×</m:t>
                            </m:r>
                            <m:sSup>
                              <m:sSupPr>
                                <m:ctrlPr>
                                  <a:rPr lang="en-US" i="1">
                                    <a:latin typeface="Cambria Math"/>
                                    <a:ea typeface="Cambria Math"/>
                                  </a:rPr>
                                </m:ctrlPr>
                              </m:sSupPr>
                              <m:e>
                                <m:r>
                                  <a:rPr lang="en-US" i="1">
                                    <a:latin typeface="Cambria Math"/>
                                    <a:ea typeface="Cambria Math"/>
                                  </a:rPr>
                                  <m:t>10</m:t>
                                </m:r>
                              </m:e>
                              <m:sup>
                                <m:r>
                                  <a:rPr lang="en-US" i="1">
                                    <a:latin typeface="Cambria Math"/>
                                    <a:ea typeface="Cambria Math"/>
                                  </a:rPr>
                                  <m:t>5</m:t>
                                </m:r>
                              </m:sup>
                            </m:sSup>
                            <m:r>
                              <a:rPr lang="en-US" i="1">
                                <a:latin typeface="Cambria Math"/>
                                <a:ea typeface="Cambria Math"/>
                              </a:rPr>
                              <m:t>)</m:t>
                            </m:r>
                          </m:num>
                          <m:den>
                            <m:r>
                              <a:rPr lang="en-US" b="0" i="1" smtClean="0">
                                <a:latin typeface="Cambria Math"/>
                              </a:rPr>
                              <m:t>13</m:t>
                            </m:r>
                            <m:r>
                              <a:rPr lang="en-US" b="0" i="1" smtClean="0">
                                <a:latin typeface="Cambria Math"/>
                              </a:rPr>
                              <m:t>.</m:t>
                            </m:r>
                            <m:r>
                              <a:rPr lang="en-US" b="0" i="1" smtClean="0">
                                <a:latin typeface="Cambria Math"/>
                              </a:rPr>
                              <m:t>6</m:t>
                            </m:r>
                          </m:den>
                        </m:f>
                        <m:r>
                          <a:rPr lang="en-US" i="1">
                            <a:latin typeface="Cambria Math"/>
                          </a:rPr>
                          <m:t>)</m:t>
                        </m:r>
                      </m:e>
                      <m:sup>
                        <m:r>
                          <a:rPr lang="en-US" i="1">
                            <a:latin typeface="Cambria Math"/>
                          </a:rPr>
                          <m:t>1</m:t>
                        </m:r>
                        <m:r>
                          <a:rPr lang="en-US" i="1">
                            <a:latin typeface="Cambria Math"/>
                          </a:rPr>
                          <m:t>/</m:t>
                        </m:r>
                        <m:r>
                          <a:rPr lang="en-US" i="1">
                            <a:latin typeface="Cambria Math"/>
                          </a:rPr>
                          <m:t>2</m:t>
                        </m:r>
                      </m:sup>
                    </m:sSup>
                  </m:oMath>
                </a14:m>
                <a:r>
                  <a:rPr lang="en-US" dirty="0"/>
                  <a:t>=</a:t>
                </a:r>
                <a:r>
                  <a:rPr lang="en-US" dirty="0" smtClean="0"/>
                  <a:t>1784.36mm</a:t>
                </a:r>
                <a:endParaRPr lang="en-US" dirty="0"/>
              </a:p>
              <a:p>
                <a:r>
                  <a:rPr lang="en-US" dirty="0"/>
                  <a:t>Shear</a:t>
                </a:r>
              </a:p>
              <a:p>
                <a14:m>
                  <m:oMath xmlns:m="http://schemas.openxmlformats.org/officeDocument/2006/math">
                    <m:sSup>
                      <m:sSupPr>
                        <m:ctrlPr>
                          <a:rPr lang="en-US" i="1">
                            <a:latin typeface="Cambria Math"/>
                          </a:rPr>
                        </m:ctrlPr>
                      </m:sSupPr>
                      <m:e>
                        <m:r>
                          <a:rPr lang="en-US" i="1">
                            <a:latin typeface="Cambria Math"/>
                          </a:rPr>
                          <m:t>𝑙</m:t>
                        </m:r>
                        <m:r>
                          <a:rPr lang="en-US" i="1">
                            <a:latin typeface="Cambria Math"/>
                          </a:rPr>
                          <m:t>=</m:t>
                        </m:r>
                        <m:f>
                          <m:fPr>
                            <m:ctrlPr>
                              <a:rPr lang="en-US" i="1">
                                <a:latin typeface="Cambria Math"/>
                              </a:rPr>
                            </m:ctrlPr>
                          </m:fPr>
                          <m:num>
                            <m:r>
                              <a:rPr lang="en-US" i="1">
                                <a:latin typeface="Cambria Math"/>
                              </a:rPr>
                              <m:t>1</m:t>
                            </m:r>
                            <m:r>
                              <a:rPr lang="en-US" i="1">
                                <a:latin typeface="Cambria Math"/>
                              </a:rPr>
                              <m:t>.</m:t>
                            </m:r>
                            <m:r>
                              <a:rPr lang="en-US" i="1">
                                <a:latin typeface="Cambria Math"/>
                              </a:rPr>
                              <m:t>11</m:t>
                            </m:r>
                          </m:num>
                          <m:den>
                            <m:r>
                              <a:rPr lang="en-US" i="1">
                                <a:latin typeface="Cambria Math"/>
                              </a:rPr>
                              <m:t>1000</m:t>
                            </m:r>
                          </m:den>
                        </m:f>
                        <m:r>
                          <a:rPr lang="en-US" i="1">
                            <a:latin typeface="Cambria Math"/>
                          </a:rPr>
                          <m:t> </m:t>
                        </m:r>
                        <m:f>
                          <m:fPr>
                            <m:ctrlPr>
                              <a:rPr lang="en-US" i="1">
                                <a:latin typeface="Cambria Math"/>
                              </a:rPr>
                            </m:ctrlPr>
                          </m:fPr>
                          <m:num>
                            <m:r>
                              <a:rPr lang="en-US" i="1">
                                <a:latin typeface="Cambria Math"/>
                              </a:rPr>
                              <m:t>𝐹𝑣</m:t>
                            </m:r>
                            <m:r>
                              <a:rPr lang="en-US" i="1">
                                <a:latin typeface="Cambria Math"/>
                              </a:rPr>
                              <m:t> </m:t>
                            </m:r>
                            <m:r>
                              <a:rPr lang="en-US" i="1">
                                <a:latin typeface="Cambria Math"/>
                              </a:rPr>
                              <m:t>𝐴</m:t>
                            </m:r>
                          </m:num>
                          <m:den>
                            <m:r>
                              <a:rPr lang="en-US" i="1">
                                <a:latin typeface="Cambria Math"/>
                              </a:rPr>
                              <m:t>𝑤</m:t>
                            </m:r>
                          </m:den>
                        </m:f>
                      </m:e>
                      <m:sup/>
                    </m:sSup>
                  </m:oMath>
                </a14:m>
                <a:r>
                  <a:rPr lang="en-US" dirty="0"/>
                  <a:t>+2d</a:t>
                </a:r>
              </a:p>
              <a:p>
                <a14:m>
                  <m:oMath xmlns:m="http://schemas.openxmlformats.org/officeDocument/2006/math">
                    <m:sSup>
                      <m:sSupPr>
                        <m:ctrlPr>
                          <a:rPr lang="en-US" i="1">
                            <a:latin typeface="Cambria Math"/>
                          </a:rPr>
                        </m:ctrlPr>
                      </m:sSupPr>
                      <m:e>
                        <m:r>
                          <a:rPr lang="en-US" i="1">
                            <a:latin typeface="Cambria Math"/>
                          </a:rPr>
                          <m:t>𝑙</m:t>
                        </m:r>
                        <m:r>
                          <a:rPr lang="en-US" i="1">
                            <a:latin typeface="Cambria Math"/>
                          </a:rPr>
                          <m:t>=</m:t>
                        </m:r>
                        <m:f>
                          <m:fPr>
                            <m:ctrlPr>
                              <a:rPr lang="en-US" i="1">
                                <a:latin typeface="Cambria Math"/>
                              </a:rPr>
                            </m:ctrlPr>
                          </m:fPr>
                          <m:num>
                            <m:r>
                              <a:rPr lang="en-US" i="1">
                                <a:latin typeface="Cambria Math"/>
                              </a:rPr>
                              <m:t>1</m:t>
                            </m:r>
                            <m:r>
                              <a:rPr lang="en-US" i="1">
                                <a:latin typeface="Cambria Math"/>
                              </a:rPr>
                              <m:t>.</m:t>
                            </m:r>
                            <m:r>
                              <a:rPr lang="en-US" i="1">
                                <a:latin typeface="Cambria Math"/>
                              </a:rPr>
                              <m:t>11</m:t>
                            </m:r>
                          </m:num>
                          <m:den>
                            <m:r>
                              <a:rPr lang="en-US" i="1">
                                <a:latin typeface="Cambria Math"/>
                              </a:rPr>
                              <m:t>1000</m:t>
                            </m:r>
                          </m:den>
                        </m:f>
                        <m:r>
                          <a:rPr lang="en-US" i="1">
                            <a:latin typeface="Cambria Math"/>
                          </a:rPr>
                          <m:t> </m:t>
                        </m:r>
                        <m:f>
                          <m:fPr>
                            <m:ctrlPr>
                              <a:rPr lang="en-US" i="1">
                                <a:latin typeface="Cambria Math"/>
                              </a:rPr>
                            </m:ctrlPr>
                          </m:fPr>
                          <m:num>
                            <m:r>
                              <a:rPr lang="en-US" i="1">
                                <a:latin typeface="Cambria Math"/>
                              </a:rPr>
                              <m:t>(</m:t>
                            </m:r>
                            <m:r>
                              <a:rPr lang="en-US" i="1">
                                <a:latin typeface="Cambria Math"/>
                              </a:rPr>
                              <m:t>1241</m:t>
                            </m:r>
                            <m:r>
                              <a:rPr lang="en-US" i="1">
                                <a:latin typeface="Cambria Math"/>
                              </a:rPr>
                              <m:t>) (</m:t>
                            </m:r>
                            <m:r>
                              <a:rPr lang="en-US" b="0" i="1" smtClean="0">
                                <a:latin typeface="Cambria Math"/>
                              </a:rPr>
                              <m:t>16</m:t>
                            </m:r>
                            <m:r>
                              <a:rPr lang="en-US" b="0" i="1" smtClean="0">
                                <a:latin typeface="Cambria Math"/>
                              </a:rPr>
                              <m:t>.</m:t>
                            </m:r>
                            <m:r>
                              <a:rPr lang="en-US" b="0" i="1" smtClean="0">
                                <a:latin typeface="Cambria Math"/>
                              </a:rPr>
                              <m:t>37</m:t>
                            </m:r>
                            <m:r>
                              <a:rPr lang="en-US" i="1">
                                <a:latin typeface="Cambria Math"/>
                                <a:ea typeface="Cambria Math"/>
                              </a:rPr>
                              <m:t>×</m:t>
                            </m:r>
                            <m:sSup>
                              <m:sSupPr>
                                <m:ctrlPr>
                                  <a:rPr lang="en-US" i="1">
                                    <a:latin typeface="Cambria Math"/>
                                    <a:ea typeface="Cambria Math"/>
                                  </a:rPr>
                                </m:ctrlPr>
                              </m:sSupPr>
                              <m:e>
                                <m:r>
                                  <a:rPr lang="en-US" i="1">
                                    <a:latin typeface="Cambria Math"/>
                                    <a:ea typeface="Cambria Math"/>
                                  </a:rPr>
                                  <m:t>10</m:t>
                                </m:r>
                              </m:e>
                              <m:sup>
                                <m:r>
                                  <a:rPr lang="en-US" b="0" i="1" smtClean="0">
                                    <a:latin typeface="Cambria Math"/>
                                    <a:ea typeface="Cambria Math"/>
                                  </a:rPr>
                                  <m:t>3</m:t>
                                </m:r>
                              </m:sup>
                            </m:sSup>
                            <m:r>
                              <a:rPr lang="en-US" i="1">
                                <a:latin typeface="Cambria Math"/>
                                <a:ea typeface="Cambria Math"/>
                              </a:rPr>
                              <m:t>)</m:t>
                            </m:r>
                          </m:num>
                          <m:den>
                            <m:r>
                              <a:rPr lang="en-US" b="0" i="1" smtClean="0">
                                <a:latin typeface="Cambria Math"/>
                              </a:rPr>
                              <m:t>13</m:t>
                            </m:r>
                            <m:r>
                              <a:rPr lang="en-US" b="0" i="1" smtClean="0">
                                <a:latin typeface="Cambria Math"/>
                              </a:rPr>
                              <m:t>.</m:t>
                            </m:r>
                            <m:r>
                              <a:rPr lang="en-US" b="0" i="1" smtClean="0">
                                <a:latin typeface="Cambria Math"/>
                              </a:rPr>
                              <m:t>6</m:t>
                            </m:r>
                          </m:den>
                        </m:f>
                      </m:e>
                      <m:sup/>
                    </m:sSup>
                  </m:oMath>
                </a14:m>
                <a:r>
                  <a:rPr lang="en-US" dirty="0"/>
                  <a:t>+</a:t>
                </a:r>
                <a:r>
                  <a:rPr lang="en-US" dirty="0"/>
                  <a:t>2(184)=</a:t>
                </a:r>
                <a:r>
                  <a:rPr lang="en-US" dirty="0" smtClean="0"/>
                  <a:t>2026mm</a:t>
                </a:r>
                <a:endParaRPr lang="en-US" dirty="0"/>
              </a:p>
              <a:p>
                <a:r>
                  <a:rPr lang="en-US" dirty="0"/>
                  <a:t>Deflection</a:t>
                </a:r>
              </a:p>
              <a:p>
                <a:r>
                  <a:rPr lang="en-US" dirty="0"/>
                  <a:t> </a:t>
                </a:r>
                <a14:m>
                  <m:oMath xmlns:m="http://schemas.openxmlformats.org/officeDocument/2006/math">
                    <m:sSup>
                      <m:sSupPr>
                        <m:ctrlPr>
                          <a:rPr lang="en-US" i="1">
                            <a:latin typeface="Cambria Math"/>
                          </a:rPr>
                        </m:ctrlPr>
                      </m:sSupPr>
                      <m:e>
                        <m:r>
                          <a:rPr lang="en-US" i="1">
                            <a:latin typeface="Cambria Math"/>
                          </a:rPr>
                          <m:t>𝑙</m:t>
                        </m:r>
                        <m:r>
                          <a:rPr lang="en-US" i="1">
                            <a:latin typeface="Cambria Math"/>
                          </a:rPr>
                          <m:t>=</m:t>
                        </m:r>
                        <m:f>
                          <m:fPr>
                            <m:ctrlPr>
                              <a:rPr lang="en-US" i="1">
                                <a:latin typeface="Cambria Math"/>
                              </a:rPr>
                            </m:ctrlPr>
                          </m:fPr>
                          <m:num>
                            <m:r>
                              <a:rPr lang="en-US" i="1">
                                <a:latin typeface="Cambria Math"/>
                              </a:rPr>
                              <m:t>93</m:t>
                            </m:r>
                          </m:num>
                          <m:den>
                            <m:r>
                              <a:rPr lang="en-US" i="1">
                                <a:latin typeface="Cambria Math"/>
                              </a:rPr>
                              <m:t>1000</m:t>
                            </m:r>
                          </m:den>
                        </m:f>
                        <m:r>
                          <a:rPr lang="en-US" i="1">
                            <a:latin typeface="Cambria Math"/>
                          </a:rPr>
                          <m:t>(</m:t>
                        </m:r>
                        <m:r>
                          <a:rPr lang="en-US" i="1">
                            <a:latin typeface="Cambria Math"/>
                          </a:rPr>
                          <m:t>𝐸𝐼</m:t>
                        </m:r>
                        <m:r>
                          <a:rPr lang="en-US" i="1">
                            <a:latin typeface="Cambria Math"/>
                          </a:rPr>
                          <m:t>/</m:t>
                        </m:r>
                        <m:r>
                          <a:rPr lang="en-US" i="1">
                            <a:latin typeface="Cambria Math"/>
                          </a:rPr>
                          <m:t>𝑤</m:t>
                        </m:r>
                        <m:r>
                          <a:rPr lang="en-US" i="1">
                            <a:latin typeface="Cambria Math"/>
                          </a:rPr>
                          <m:t>) </m:t>
                        </m:r>
                      </m:e>
                      <m:sup>
                        <m:r>
                          <a:rPr lang="en-US" i="1">
                            <a:latin typeface="Cambria Math"/>
                          </a:rPr>
                          <m:t>1</m:t>
                        </m:r>
                        <m:r>
                          <a:rPr lang="en-US" i="1">
                            <a:latin typeface="Cambria Math"/>
                          </a:rPr>
                          <m:t>/</m:t>
                        </m:r>
                        <m:r>
                          <a:rPr lang="en-US" i="1">
                            <a:latin typeface="Cambria Math"/>
                          </a:rPr>
                          <m:t>3</m:t>
                        </m:r>
                      </m:sup>
                    </m:sSup>
                  </m:oMath>
                </a14:m>
                <a:r>
                  <a:rPr lang="en-US" dirty="0"/>
                  <a:t>=</a:t>
                </a:r>
                <a:endParaRPr lang="en-US" i="1" dirty="0">
                  <a:latin typeface="Cambria Math"/>
                </a:endParaRPr>
              </a:p>
              <a:p>
                <a14:m>
                  <m:oMath xmlns:m="http://schemas.openxmlformats.org/officeDocument/2006/math">
                    <m:r>
                      <a:rPr lang="en-US" i="1">
                        <a:latin typeface="Cambria Math"/>
                      </a:rPr>
                      <m:t>𝑙</m:t>
                    </m:r>
                    <m:r>
                      <a:rPr lang="en-US" i="1">
                        <a:latin typeface="Cambria Math"/>
                      </a:rPr>
                      <m:t>=</m:t>
                    </m:r>
                    <m:sSup>
                      <m:sSupPr>
                        <m:ctrlPr>
                          <a:rPr lang="en-US" i="1">
                            <a:latin typeface="Cambria Math"/>
                          </a:rPr>
                        </m:ctrlPr>
                      </m:sSupPr>
                      <m:e>
                        <m:f>
                          <m:fPr>
                            <m:ctrlPr>
                              <a:rPr lang="en-US" i="1">
                                <a:latin typeface="Cambria Math"/>
                              </a:rPr>
                            </m:ctrlPr>
                          </m:fPr>
                          <m:num>
                            <m:r>
                              <a:rPr lang="en-US" i="1">
                                <a:latin typeface="Cambria Math"/>
                              </a:rPr>
                              <m:t>93</m:t>
                            </m:r>
                          </m:num>
                          <m:den>
                            <m:r>
                              <a:rPr lang="en-US" i="1">
                                <a:latin typeface="Cambria Math"/>
                              </a:rPr>
                              <m:t>1000</m:t>
                            </m:r>
                          </m:den>
                        </m:f>
                        <m:r>
                          <a:rPr lang="en-US" i="1">
                            <a:latin typeface="Cambria Math"/>
                          </a:rPr>
                          <m:t>(</m:t>
                        </m:r>
                        <m:f>
                          <m:fPr>
                            <m:ctrlPr>
                              <a:rPr lang="en-US" i="1">
                                <a:latin typeface="Cambria Math"/>
                              </a:rPr>
                            </m:ctrlPr>
                          </m:fPr>
                          <m:num>
                            <m:r>
                              <a:rPr lang="en-US" i="1">
                                <a:latin typeface="Cambria Math"/>
                              </a:rPr>
                              <m:t>(</m:t>
                            </m:r>
                            <m:r>
                              <a:rPr lang="en-US" i="1">
                                <a:latin typeface="Cambria Math"/>
                              </a:rPr>
                              <m:t>9</m:t>
                            </m:r>
                            <m:r>
                              <a:rPr lang="en-US" i="1">
                                <a:latin typeface="Cambria Math"/>
                              </a:rPr>
                              <m:t>.</m:t>
                            </m:r>
                            <m:r>
                              <a:rPr lang="en-US" i="1">
                                <a:latin typeface="Cambria Math"/>
                              </a:rPr>
                              <m:t>7</m:t>
                            </m:r>
                            <m:r>
                              <a:rPr lang="en-US" i="1">
                                <a:latin typeface="Cambria Math"/>
                                <a:ea typeface="Cambria Math"/>
                              </a:rPr>
                              <m:t>×</m:t>
                            </m:r>
                            <m:sSup>
                              <m:sSupPr>
                                <m:ctrlPr>
                                  <a:rPr lang="en-US" i="1">
                                    <a:latin typeface="Cambria Math"/>
                                    <a:ea typeface="Cambria Math"/>
                                  </a:rPr>
                                </m:ctrlPr>
                              </m:sSupPr>
                              <m:e>
                                <m:r>
                                  <a:rPr lang="en-US" i="1">
                                    <a:latin typeface="Cambria Math"/>
                                    <a:ea typeface="Cambria Math"/>
                                  </a:rPr>
                                  <m:t>10</m:t>
                                </m:r>
                              </m:e>
                              <m:sup>
                                <m:r>
                                  <a:rPr lang="en-US" i="1">
                                    <a:latin typeface="Cambria Math"/>
                                    <a:ea typeface="Cambria Math"/>
                                  </a:rPr>
                                  <m:t>6</m:t>
                                </m:r>
                              </m:sup>
                            </m:sSup>
                            <m:r>
                              <a:rPr lang="en-US" i="1">
                                <a:latin typeface="Cambria Math"/>
                              </a:rPr>
                              <m:t>) (</m:t>
                            </m:r>
                            <m:r>
                              <a:rPr lang="en-US" b="0" i="1" smtClean="0">
                                <a:latin typeface="Cambria Math"/>
                              </a:rPr>
                              <m:t>46</m:t>
                            </m:r>
                            <m:r>
                              <a:rPr lang="en-US" b="0" i="1" smtClean="0">
                                <a:latin typeface="Cambria Math"/>
                              </a:rPr>
                              <m:t>.</m:t>
                            </m:r>
                            <m:r>
                              <a:rPr lang="en-US" b="0" i="1" smtClean="0">
                                <a:latin typeface="Cambria Math"/>
                              </a:rPr>
                              <m:t>26</m:t>
                            </m:r>
                            <m:r>
                              <a:rPr lang="en-US" i="1">
                                <a:latin typeface="Cambria Math"/>
                                <a:ea typeface="Cambria Math"/>
                              </a:rPr>
                              <m:t>×</m:t>
                            </m:r>
                            <m:sSup>
                              <m:sSupPr>
                                <m:ctrlPr>
                                  <a:rPr lang="en-US" i="1">
                                    <a:latin typeface="Cambria Math"/>
                                    <a:ea typeface="Cambria Math"/>
                                  </a:rPr>
                                </m:ctrlPr>
                              </m:sSupPr>
                              <m:e>
                                <m:r>
                                  <a:rPr lang="en-US" i="1">
                                    <a:latin typeface="Cambria Math"/>
                                    <a:ea typeface="Cambria Math"/>
                                  </a:rPr>
                                  <m:t>10</m:t>
                                </m:r>
                              </m:e>
                              <m:sup>
                                <m:r>
                                  <a:rPr lang="en-US" i="1">
                                    <a:latin typeface="Cambria Math"/>
                                    <a:ea typeface="Cambria Math"/>
                                  </a:rPr>
                                  <m:t>6</m:t>
                                </m:r>
                              </m:sup>
                            </m:sSup>
                            <m:r>
                              <a:rPr lang="en-US" i="1">
                                <a:latin typeface="Cambria Math"/>
                                <a:ea typeface="Cambria Math"/>
                              </a:rPr>
                              <m:t>)</m:t>
                            </m:r>
                          </m:num>
                          <m:den>
                            <m:r>
                              <a:rPr lang="en-US" b="0" i="1" smtClean="0">
                                <a:latin typeface="Cambria Math"/>
                              </a:rPr>
                              <m:t>13</m:t>
                            </m:r>
                            <m:r>
                              <a:rPr lang="en-US" b="0" i="1" smtClean="0">
                                <a:latin typeface="Cambria Math"/>
                              </a:rPr>
                              <m:t>.</m:t>
                            </m:r>
                            <m:r>
                              <a:rPr lang="en-US" b="0" i="1" smtClean="0">
                                <a:latin typeface="Cambria Math"/>
                              </a:rPr>
                              <m:t>6</m:t>
                            </m:r>
                          </m:den>
                        </m:f>
                        <m:r>
                          <a:rPr lang="en-US" i="1">
                            <a:latin typeface="Cambria Math"/>
                          </a:rPr>
                          <m:t>) </m:t>
                        </m:r>
                      </m:e>
                      <m:sup>
                        <m:r>
                          <a:rPr lang="en-US" i="1">
                            <a:latin typeface="Cambria Math"/>
                          </a:rPr>
                          <m:t>1</m:t>
                        </m:r>
                        <m:r>
                          <a:rPr lang="en-US" i="1">
                            <a:latin typeface="Cambria Math"/>
                          </a:rPr>
                          <m:t>/</m:t>
                        </m:r>
                        <m:r>
                          <a:rPr lang="en-US" i="1">
                            <a:latin typeface="Cambria Math"/>
                          </a:rPr>
                          <m:t>3</m:t>
                        </m:r>
                      </m:sup>
                    </m:sSup>
                  </m:oMath>
                </a14:m>
                <a:r>
                  <a:rPr lang="en-US" dirty="0"/>
                  <a:t>=</a:t>
                </a:r>
                <a:r>
                  <a:rPr lang="en-US" dirty="0" smtClean="0"/>
                  <a:t>2982.8mm</a:t>
                </a:r>
                <a:endParaRPr lang="en-US" dirty="0"/>
              </a:p>
              <a:p>
                <a:endParaRPr lang="en-US" dirty="0"/>
              </a:p>
              <a:p>
                <a:r>
                  <a:rPr lang="en-US" dirty="0"/>
                  <a:t>Then, bending governs design of </a:t>
                </a:r>
                <a:r>
                  <a:rPr lang="en-US" dirty="0" smtClean="0"/>
                  <a:t>stringer </a:t>
                </a:r>
                <a:endParaRPr lang="en-US" dirty="0"/>
              </a:p>
              <a:p>
                <a:r>
                  <a:rPr lang="en-US" dirty="0" smtClean="0"/>
                  <a:t>1784.36 </a:t>
                </a:r>
                <a:r>
                  <a:rPr lang="en-US" dirty="0"/>
                  <a:t>(</a:t>
                </a:r>
                <a:r>
                  <a:rPr lang="en-US" dirty="0" smtClean="0"/>
                  <a:t>70.25 </a:t>
                </a:r>
                <a:r>
                  <a:rPr lang="en-US" dirty="0"/>
                  <a:t>in) we will select a </a:t>
                </a:r>
                <a:r>
                  <a:rPr lang="en-US" dirty="0" smtClean="0"/>
                  <a:t>66in (1676mm</a:t>
                </a:r>
                <a:r>
                  <a:rPr lang="en-US" dirty="0"/>
                  <a:t>) </a:t>
                </a:r>
                <a:r>
                  <a:rPr lang="en-US" dirty="0" smtClean="0"/>
                  <a:t>shore </a:t>
                </a:r>
                <a:r>
                  <a:rPr lang="en-US" dirty="0"/>
                  <a:t>Spacing </a:t>
                </a:r>
                <a:r>
                  <a:rPr lang="en-US" dirty="0"/>
                  <a:t>as a modular value.</a:t>
                </a:r>
              </a:p>
              <a:p>
                <a:r>
                  <a:rPr lang="en-US" b="1" dirty="0" smtClean="0"/>
                  <a:t> </a:t>
                </a:r>
                <a:endParaRPr lang="en-US" b="1" dirty="0"/>
              </a:p>
            </p:txBody>
          </p:sp>
        </mc:Choice>
        <mc:Fallback>
          <p:sp>
            <p:nvSpPr>
              <p:cNvPr id="7" name="TextBox 6"/>
              <p:cNvSpPr txBox="1">
                <a:spLocks noRot="1" noChangeAspect="1" noMove="1" noResize="1" noEditPoints="1" noAdjustHandles="1" noChangeArrowheads="1" noChangeShapeType="1" noTextEdit="1"/>
              </p:cNvSpPr>
              <p:nvPr/>
            </p:nvSpPr>
            <p:spPr>
              <a:xfrm>
                <a:off x="179512" y="232776"/>
                <a:ext cx="4608512" cy="6061659"/>
              </a:xfrm>
              <a:prstGeom prst="rect">
                <a:avLst/>
              </a:prstGeom>
              <a:blipFill rotWithShape="1">
                <a:blip r:embed="rId2"/>
                <a:stretch>
                  <a:fillRect l="-1058" t="-503"/>
                </a:stretch>
              </a:blipFill>
            </p:spPr>
            <p:txBody>
              <a:bodyPr/>
              <a:lstStyle/>
              <a:p>
                <a:r>
                  <a:rPr lang="en-US">
                    <a:noFill/>
                  </a:rPr>
                  <a:t> </a:t>
                </a:r>
              </a:p>
            </p:txBody>
          </p:sp>
        </mc:Fallback>
      </mc:AlternateContent>
      <p:pic>
        <p:nvPicPr>
          <p:cNvPr id="8" name="Picture 2"/>
          <p:cNvPicPr>
            <a:picLocks noChangeAspect="1" noChangeArrowheads="1"/>
          </p:cNvPicPr>
          <p:nvPr/>
        </p:nvPicPr>
        <p:blipFill>
          <a:blip r:embed="rId3"/>
          <a:srcRect l="37864"/>
          <a:stretch>
            <a:fillRect/>
          </a:stretch>
        </p:blipFill>
        <p:spPr bwMode="auto">
          <a:xfrm>
            <a:off x="5338723" y="188640"/>
            <a:ext cx="3627937" cy="2403648"/>
          </a:xfrm>
          <a:prstGeom prst="rect">
            <a:avLst/>
          </a:prstGeom>
          <a:noFill/>
          <a:ln w="9525">
            <a:noFill/>
            <a:miter lim="800000"/>
            <a:headEnd/>
            <a:tailEnd/>
          </a:ln>
          <a:effectLst/>
        </p:spPr>
      </p:pic>
      <p:pic>
        <p:nvPicPr>
          <p:cNvPr id="9" name="Picture 2"/>
          <p:cNvPicPr>
            <a:picLocks noChangeAspect="1" noChangeArrowheads="1"/>
          </p:cNvPicPr>
          <p:nvPr/>
        </p:nvPicPr>
        <p:blipFill>
          <a:blip r:embed="rId4"/>
          <a:srcRect/>
          <a:stretch>
            <a:fillRect/>
          </a:stretch>
        </p:blipFill>
        <p:spPr bwMode="auto">
          <a:xfrm>
            <a:off x="5004048" y="2492896"/>
            <a:ext cx="3962612" cy="3600400"/>
          </a:xfrm>
          <a:prstGeom prst="rect">
            <a:avLst/>
          </a:prstGeom>
          <a:noFill/>
          <a:ln w="9525">
            <a:noFill/>
            <a:miter lim="800000"/>
            <a:headEnd/>
            <a:tailEnd/>
          </a:ln>
          <a:effectLst/>
        </p:spPr>
      </p:pic>
    </p:spTree>
    <p:extLst>
      <p:ext uri="{BB962C8B-B14F-4D97-AF65-F5344CB8AC3E}">
        <p14:creationId xmlns:p14="http://schemas.microsoft.com/office/powerpoint/2010/main" val="640959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fade">
                                      <p:cBhvr>
                                        <p:cTn id="17" dur="500"/>
                                        <p:tgtEl>
                                          <p:spTgt spid="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2" end="2"/>
                                            </p:txEl>
                                          </p:spTgt>
                                        </p:tgtEl>
                                        <p:attrNameLst>
                                          <p:attrName>style.visibility</p:attrName>
                                        </p:attrNameLst>
                                      </p:cBhvr>
                                      <p:to>
                                        <p:strVal val="visible"/>
                                      </p:to>
                                    </p:set>
                                    <p:animEffect transition="in" filter="fade">
                                      <p:cBhvr>
                                        <p:cTn id="22" dur="500"/>
                                        <p:tgtEl>
                                          <p:spTgt spid="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fade">
                                      <p:cBhvr>
                                        <p:cTn id="27" dur="500"/>
                                        <p:tgtEl>
                                          <p:spTgt spid="7">
                                            <p:txEl>
                                              <p:pRg st="4" end="4"/>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7">
                                            <p:txEl>
                                              <p:pRg st="5" end="5"/>
                                            </p:txEl>
                                          </p:spTgt>
                                        </p:tgtEl>
                                        <p:attrNameLst>
                                          <p:attrName>style.visibility</p:attrName>
                                        </p:attrNameLst>
                                      </p:cBhvr>
                                      <p:to>
                                        <p:strVal val="visible"/>
                                      </p:to>
                                    </p:set>
                                    <p:animEffect transition="in" filter="fade">
                                      <p:cBhvr>
                                        <p:cTn id="30" dur="500"/>
                                        <p:tgtEl>
                                          <p:spTgt spid="7">
                                            <p:txEl>
                                              <p:pRg st="5" end="5"/>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7">
                                            <p:txEl>
                                              <p:pRg st="6" end="6"/>
                                            </p:txEl>
                                          </p:spTgt>
                                        </p:tgtEl>
                                        <p:attrNameLst>
                                          <p:attrName>style.visibility</p:attrName>
                                        </p:attrNameLst>
                                      </p:cBhvr>
                                      <p:to>
                                        <p:strVal val="visible"/>
                                      </p:to>
                                    </p:set>
                                    <p:animEffect transition="in" filter="fade">
                                      <p:cBhvr>
                                        <p:cTn id="33" dur="500"/>
                                        <p:tgtEl>
                                          <p:spTgt spid="7">
                                            <p:txEl>
                                              <p:pRg st="6" end="6"/>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7">
                                            <p:txEl>
                                              <p:pRg st="7" end="7"/>
                                            </p:txEl>
                                          </p:spTgt>
                                        </p:tgtEl>
                                        <p:attrNameLst>
                                          <p:attrName>style.visibility</p:attrName>
                                        </p:attrNameLst>
                                      </p:cBhvr>
                                      <p:to>
                                        <p:strVal val="visible"/>
                                      </p:to>
                                    </p:set>
                                    <p:animEffect transition="in" filter="fade">
                                      <p:cBhvr>
                                        <p:cTn id="38" dur="500"/>
                                        <p:tgtEl>
                                          <p:spTgt spid="7">
                                            <p:txEl>
                                              <p:pRg st="7" end="7"/>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7">
                                            <p:txEl>
                                              <p:pRg st="8" end="8"/>
                                            </p:txEl>
                                          </p:spTgt>
                                        </p:tgtEl>
                                        <p:attrNameLst>
                                          <p:attrName>style.visibility</p:attrName>
                                        </p:attrNameLst>
                                      </p:cBhvr>
                                      <p:to>
                                        <p:strVal val="visible"/>
                                      </p:to>
                                    </p:set>
                                    <p:animEffect transition="in" filter="fade">
                                      <p:cBhvr>
                                        <p:cTn id="41" dur="500"/>
                                        <p:tgtEl>
                                          <p:spTgt spid="7">
                                            <p:txEl>
                                              <p:pRg st="8" end="8"/>
                                            </p:txEl>
                                          </p:spTgt>
                                        </p:tgtEl>
                                      </p:cBhvr>
                                    </p:animEffect>
                                  </p:childTnLst>
                                </p:cTn>
                              </p:par>
                              <p:par>
                                <p:cTn id="42" presetID="10" presetClass="entr" presetSubtype="0" fill="hold" nodeType="withEffect">
                                  <p:stCondLst>
                                    <p:cond delay="0"/>
                                  </p:stCondLst>
                                  <p:childTnLst>
                                    <p:set>
                                      <p:cBhvr>
                                        <p:cTn id="43" dur="1" fill="hold">
                                          <p:stCondLst>
                                            <p:cond delay="0"/>
                                          </p:stCondLst>
                                        </p:cTn>
                                        <p:tgtEl>
                                          <p:spTgt spid="7">
                                            <p:txEl>
                                              <p:pRg st="9" end="9"/>
                                            </p:txEl>
                                          </p:spTgt>
                                        </p:tgtEl>
                                        <p:attrNameLst>
                                          <p:attrName>style.visibility</p:attrName>
                                        </p:attrNameLst>
                                      </p:cBhvr>
                                      <p:to>
                                        <p:strVal val="visible"/>
                                      </p:to>
                                    </p:set>
                                    <p:animEffect transition="in" filter="fade">
                                      <p:cBhvr>
                                        <p:cTn id="44" dur="500"/>
                                        <p:tgtEl>
                                          <p:spTgt spid="7">
                                            <p:txEl>
                                              <p:pRg st="9" end="9"/>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7">
                                            <p:txEl>
                                              <p:pRg st="10" end="10"/>
                                            </p:txEl>
                                          </p:spTgt>
                                        </p:tgtEl>
                                        <p:attrNameLst>
                                          <p:attrName>style.visibility</p:attrName>
                                        </p:attrNameLst>
                                      </p:cBhvr>
                                      <p:to>
                                        <p:strVal val="visible"/>
                                      </p:to>
                                    </p:set>
                                    <p:animEffect transition="in" filter="fade">
                                      <p:cBhvr>
                                        <p:cTn id="49" dur="500"/>
                                        <p:tgtEl>
                                          <p:spTgt spid="7">
                                            <p:txEl>
                                              <p:pRg st="10" end="10"/>
                                            </p:txEl>
                                          </p:spTgt>
                                        </p:tgtEl>
                                      </p:cBhvr>
                                    </p:animEffect>
                                  </p:childTnLst>
                                </p:cTn>
                              </p:par>
                              <p:par>
                                <p:cTn id="50" presetID="10" presetClass="entr" presetSubtype="0" fill="hold" nodeType="withEffect">
                                  <p:stCondLst>
                                    <p:cond delay="0"/>
                                  </p:stCondLst>
                                  <p:childTnLst>
                                    <p:set>
                                      <p:cBhvr>
                                        <p:cTn id="51" dur="1" fill="hold">
                                          <p:stCondLst>
                                            <p:cond delay="0"/>
                                          </p:stCondLst>
                                        </p:cTn>
                                        <p:tgtEl>
                                          <p:spTgt spid="7">
                                            <p:txEl>
                                              <p:pRg st="11" end="11"/>
                                            </p:txEl>
                                          </p:spTgt>
                                        </p:tgtEl>
                                        <p:attrNameLst>
                                          <p:attrName>style.visibility</p:attrName>
                                        </p:attrNameLst>
                                      </p:cBhvr>
                                      <p:to>
                                        <p:strVal val="visible"/>
                                      </p:to>
                                    </p:set>
                                    <p:animEffect transition="in" filter="fade">
                                      <p:cBhvr>
                                        <p:cTn id="52" dur="500"/>
                                        <p:tgtEl>
                                          <p:spTgt spid="7">
                                            <p:txEl>
                                              <p:pRg st="11" end="11"/>
                                            </p:txEl>
                                          </p:spTgt>
                                        </p:tgtEl>
                                      </p:cBhvr>
                                    </p:animEffect>
                                  </p:childTnLst>
                                </p:cTn>
                              </p:par>
                              <p:par>
                                <p:cTn id="53" presetID="10" presetClass="entr" presetSubtype="0" fill="hold" nodeType="withEffect">
                                  <p:stCondLst>
                                    <p:cond delay="0"/>
                                  </p:stCondLst>
                                  <p:childTnLst>
                                    <p:set>
                                      <p:cBhvr>
                                        <p:cTn id="54" dur="1" fill="hold">
                                          <p:stCondLst>
                                            <p:cond delay="0"/>
                                          </p:stCondLst>
                                        </p:cTn>
                                        <p:tgtEl>
                                          <p:spTgt spid="7">
                                            <p:txEl>
                                              <p:pRg st="12" end="12"/>
                                            </p:txEl>
                                          </p:spTgt>
                                        </p:tgtEl>
                                        <p:attrNameLst>
                                          <p:attrName>style.visibility</p:attrName>
                                        </p:attrNameLst>
                                      </p:cBhvr>
                                      <p:to>
                                        <p:strVal val="visible"/>
                                      </p:to>
                                    </p:set>
                                    <p:animEffect transition="in" filter="fade">
                                      <p:cBhvr>
                                        <p:cTn id="55" dur="500"/>
                                        <p:tgtEl>
                                          <p:spTgt spid="7">
                                            <p:txEl>
                                              <p:pRg st="12" end="12"/>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7">
                                            <p:txEl>
                                              <p:pRg st="14" end="14"/>
                                            </p:txEl>
                                          </p:spTgt>
                                        </p:tgtEl>
                                        <p:attrNameLst>
                                          <p:attrName>style.visibility</p:attrName>
                                        </p:attrNameLst>
                                      </p:cBhvr>
                                      <p:to>
                                        <p:strVal val="visible"/>
                                      </p:to>
                                    </p:set>
                                    <p:animEffect transition="in" filter="fade">
                                      <p:cBhvr>
                                        <p:cTn id="60" dur="500"/>
                                        <p:tgtEl>
                                          <p:spTgt spid="7">
                                            <p:txEl>
                                              <p:pRg st="14" end="14"/>
                                            </p:txEl>
                                          </p:spTgt>
                                        </p:tgtEl>
                                      </p:cBhvr>
                                    </p:animEffect>
                                  </p:childTnLst>
                                </p:cTn>
                              </p:par>
                              <p:par>
                                <p:cTn id="61" presetID="10" presetClass="entr" presetSubtype="0" fill="hold" nodeType="withEffect">
                                  <p:stCondLst>
                                    <p:cond delay="0"/>
                                  </p:stCondLst>
                                  <p:childTnLst>
                                    <p:set>
                                      <p:cBhvr>
                                        <p:cTn id="62" dur="1" fill="hold">
                                          <p:stCondLst>
                                            <p:cond delay="0"/>
                                          </p:stCondLst>
                                        </p:cTn>
                                        <p:tgtEl>
                                          <p:spTgt spid="7">
                                            <p:txEl>
                                              <p:pRg st="15" end="15"/>
                                            </p:txEl>
                                          </p:spTgt>
                                        </p:tgtEl>
                                        <p:attrNameLst>
                                          <p:attrName>style.visibility</p:attrName>
                                        </p:attrNameLst>
                                      </p:cBhvr>
                                      <p:to>
                                        <p:strVal val="visible"/>
                                      </p:to>
                                    </p:set>
                                    <p:animEffect transition="in" filter="fade">
                                      <p:cBhvr>
                                        <p:cTn id="63" dur="500"/>
                                        <p:tgtEl>
                                          <p:spTgt spid="7">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DDD193E1-7DBE-4ACE-A873-467E82311A19}" type="datetime3">
              <a:rPr lang="en-US" smtClean="0"/>
              <a:t>21 November 2018</a:t>
            </a:fld>
            <a:endParaRPr lang="en-US"/>
          </a:p>
        </p:txBody>
      </p:sp>
      <p:sp>
        <p:nvSpPr>
          <p:cNvPr id="4" name="Footer Placeholder 3"/>
          <p:cNvSpPr>
            <a:spLocks noGrp="1"/>
          </p:cNvSpPr>
          <p:nvPr>
            <p:ph type="ftr" sz="quarter" idx="11"/>
          </p:nvPr>
        </p:nvSpPr>
        <p:spPr/>
        <p:txBody>
          <a:bodyPr/>
          <a:lstStyle/>
          <a:p>
            <a:r>
              <a:rPr lang="en-US" smtClean="0"/>
              <a:t>Eng.Alothman</a:t>
            </a:r>
            <a:endParaRPr lang="en-US"/>
          </a:p>
        </p:txBody>
      </p:sp>
      <p:sp>
        <p:nvSpPr>
          <p:cNvPr id="5" name="Slide Number Placeholder 4"/>
          <p:cNvSpPr>
            <a:spLocks noGrp="1"/>
          </p:cNvSpPr>
          <p:nvPr>
            <p:ph type="sldNum" sz="quarter" idx="12"/>
          </p:nvPr>
        </p:nvSpPr>
        <p:spPr/>
        <p:txBody>
          <a:bodyPr/>
          <a:lstStyle/>
          <a:p>
            <a:fld id="{BBEB8A1F-8889-432C-B8BD-FFDE3E2D5883}" type="slidenum">
              <a:rPr lang="en-US" smtClean="0"/>
              <a:t>11</a:t>
            </a:fld>
            <a:endParaRPr lang="en-US"/>
          </a:p>
        </p:txBody>
      </p:sp>
      <mc:AlternateContent xmlns:mc="http://schemas.openxmlformats.org/markup-compatibility/2006">
        <mc:Choice xmlns:a14="http://schemas.microsoft.com/office/drawing/2010/main" Requires="a14">
          <p:sp>
            <p:nvSpPr>
              <p:cNvPr id="7" name="TextBox 6"/>
              <p:cNvSpPr txBox="1"/>
              <p:nvPr/>
            </p:nvSpPr>
            <p:spPr>
              <a:xfrm>
                <a:off x="323528" y="260648"/>
                <a:ext cx="7056784" cy="7966861"/>
              </a:xfrm>
              <a:prstGeom prst="rect">
                <a:avLst/>
              </a:prstGeom>
              <a:noFill/>
            </p:spPr>
            <p:txBody>
              <a:bodyPr wrap="square" rtlCol="0">
                <a:spAutoFit/>
              </a:bodyPr>
              <a:lstStyle/>
              <a:p>
                <a:r>
                  <a:rPr lang="en-US" b="1" dirty="0" smtClean="0"/>
                  <a:t>Check for shore strength</a:t>
                </a:r>
              </a:p>
              <a:p>
                <a:endParaRPr lang="en-US" b="1" dirty="0"/>
              </a:p>
              <a:p>
                <a:r>
                  <a:rPr lang="en-US" dirty="0" smtClean="0"/>
                  <a:t>L=</a:t>
                </a:r>
                <a14:m>
                  <m:oMath xmlns:m="http://schemas.openxmlformats.org/officeDocument/2006/math">
                    <m:f>
                      <m:fPr>
                        <m:ctrlPr>
                          <a:rPr lang="en-US" i="1" smtClean="0">
                            <a:latin typeface="Cambria Math"/>
                          </a:rPr>
                        </m:ctrlPr>
                      </m:fPr>
                      <m:num>
                        <m:r>
                          <a:rPr lang="en-US" b="0" i="1" smtClean="0">
                            <a:latin typeface="Cambria Math"/>
                          </a:rPr>
                          <m:t>26</m:t>
                        </m:r>
                        <m:r>
                          <a:rPr lang="en-US" b="0" i="1" smtClean="0">
                            <a:latin typeface="Cambria Math"/>
                          </a:rPr>
                          <m:t> </m:t>
                        </m:r>
                        <m:r>
                          <a:rPr lang="en-US" b="0" i="1" smtClean="0">
                            <a:latin typeface="Cambria Math"/>
                          </a:rPr>
                          <m:t>𝑘𝑁</m:t>
                        </m:r>
                      </m:num>
                      <m:den>
                        <m:r>
                          <a:rPr lang="en-US" b="0" i="1" smtClean="0">
                            <a:latin typeface="Cambria Math"/>
                          </a:rPr>
                          <m:t>13</m:t>
                        </m:r>
                        <m:r>
                          <a:rPr lang="en-US" b="0" i="1" smtClean="0">
                            <a:latin typeface="Cambria Math"/>
                          </a:rPr>
                          <m:t>.</m:t>
                        </m:r>
                        <m:r>
                          <a:rPr lang="en-US" b="0" i="1" smtClean="0">
                            <a:latin typeface="Cambria Math"/>
                          </a:rPr>
                          <m:t>6</m:t>
                        </m:r>
                        <m:r>
                          <a:rPr lang="en-US" b="0" i="1" smtClean="0">
                            <a:latin typeface="Cambria Math"/>
                          </a:rPr>
                          <m:t>𝑘𝑁</m:t>
                        </m:r>
                        <m:r>
                          <a:rPr lang="en-US" b="0" i="1" smtClean="0">
                            <a:latin typeface="Cambria Math"/>
                          </a:rPr>
                          <m:t>/</m:t>
                        </m:r>
                        <m:r>
                          <a:rPr lang="en-US" b="0" i="1" smtClean="0">
                            <a:latin typeface="Cambria Math"/>
                          </a:rPr>
                          <m:t>𝑚</m:t>
                        </m:r>
                      </m:den>
                    </m:f>
                    <m:r>
                      <a:rPr lang="en-US" b="0" i="1" smtClean="0">
                        <a:latin typeface="Cambria Math"/>
                      </a:rPr>
                      <m:t>=</m:t>
                    </m:r>
                    <m:r>
                      <a:rPr lang="en-US" b="0" i="1" smtClean="0">
                        <a:latin typeface="Cambria Math"/>
                      </a:rPr>
                      <m:t>1</m:t>
                    </m:r>
                    <m:r>
                      <a:rPr lang="en-US" b="0" i="1" smtClean="0">
                        <a:latin typeface="Cambria Math"/>
                      </a:rPr>
                      <m:t>.</m:t>
                    </m:r>
                    <m:r>
                      <a:rPr lang="en-US" b="0" i="1" smtClean="0">
                        <a:latin typeface="Cambria Math"/>
                      </a:rPr>
                      <m:t>91</m:t>
                    </m:r>
                    <m:r>
                      <a:rPr lang="en-US" b="0" i="1" smtClean="0">
                        <a:latin typeface="Cambria Math"/>
                      </a:rPr>
                      <m:t> </m:t>
                    </m:r>
                    <m:r>
                      <a:rPr lang="en-US" b="0" i="1" smtClean="0">
                        <a:latin typeface="Cambria Math"/>
                      </a:rPr>
                      <m:t>𝑚</m:t>
                    </m:r>
                    <m:r>
                      <a:rPr lang="en-US" b="0" i="1" smtClean="0">
                        <a:latin typeface="Cambria Math"/>
                      </a:rPr>
                      <m:t> &gt;</m:t>
                    </m:r>
                    <m:r>
                      <a:rPr lang="en-US" b="0" i="1" smtClean="0">
                        <a:latin typeface="Cambria Math"/>
                        <a:ea typeface="Cambria Math"/>
                      </a:rPr>
                      <m:t>1</m:t>
                    </m:r>
                    <m:r>
                      <a:rPr lang="en-US" b="0" i="1" smtClean="0">
                        <a:latin typeface="Cambria Math"/>
                        <a:ea typeface="Cambria Math"/>
                      </a:rPr>
                      <m:t>.</m:t>
                    </m:r>
                    <m:r>
                      <a:rPr lang="en-US" b="0" i="1" smtClean="0">
                        <a:latin typeface="Cambria Math"/>
                        <a:ea typeface="Cambria Math"/>
                      </a:rPr>
                      <m:t>676</m:t>
                    </m:r>
                    <m:r>
                      <a:rPr lang="en-US" b="0" i="1" smtClean="0">
                        <a:latin typeface="Cambria Math"/>
                        <a:ea typeface="Cambria Math"/>
                      </a:rPr>
                      <m:t> </m:t>
                    </m:r>
                  </m:oMath>
                </a14:m>
                <a:r>
                  <a:rPr lang="en-US" dirty="0" smtClean="0"/>
                  <a:t> </a:t>
                </a:r>
                <a:r>
                  <a:rPr lang="en-US" dirty="0" err="1" smtClean="0"/>
                  <a:t>o.k</a:t>
                </a:r>
                <a:r>
                  <a:rPr lang="en-US" dirty="0" smtClean="0"/>
                  <a:t> safe</a:t>
                </a:r>
              </a:p>
              <a:p>
                <a:endParaRPr lang="en-US" dirty="0"/>
              </a:p>
              <a:p>
                <a:endParaRPr lang="en-US" dirty="0" smtClean="0"/>
              </a:p>
              <a:p>
                <a:r>
                  <a:rPr lang="en-US" b="1" dirty="0" smtClean="0"/>
                  <a:t>Check for Crushing</a:t>
                </a:r>
              </a:p>
              <a:p>
                <a:endParaRPr lang="en-US" dirty="0" smtClean="0"/>
              </a:p>
              <a:p>
                <a:r>
                  <a:rPr lang="en-US" dirty="0" smtClean="0"/>
                  <a:t>P= (4.54×1.829)=8.3 </a:t>
                </a:r>
                <a:r>
                  <a:rPr lang="en-US" dirty="0" err="1" smtClean="0"/>
                  <a:t>kN</a:t>
                </a:r>
                <a:endParaRPr lang="en-US" dirty="0"/>
              </a:p>
              <a:p>
                <a:r>
                  <a:rPr lang="en-US" dirty="0" smtClean="0"/>
                  <a:t>Bearing Area= 38×89= 3382 </a:t>
                </a:r>
                <a14:m>
                  <m:oMath xmlns:m="http://schemas.openxmlformats.org/officeDocument/2006/math">
                    <m:sSup>
                      <m:sSupPr>
                        <m:ctrlPr>
                          <a:rPr lang="en-US" sz="1400" i="1" smtClean="0">
                            <a:latin typeface="Cambria Math"/>
                          </a:rPr>
                        </m:ctrlPr>
                      </m:sSupPr>
                      <m:e>
                        <m:r>
                          <a:rPr lang="en-US" sz="1400" b="0" i="1" smtClean="0">
                            <a:latin typeface="Cambria Math"/>
                          </a:rPr>
                          <m:t>𝑚𝑚</m:t>
                        </m:r>
                      </m:e>
                      <m:sup>
                        <m:r>
                          <a:rPr lang="en-US" sz="1400" b="0" i="1" smtClean="0">
                            <a:latin typeface="Cambria Math"/>
                          </a:rPr>
                          <m:t>2</m:t>
                        </m:r>
                      </m:sup>
                    </m:sSup>
                  </m:oMath>
                </a14:m>
                <a:endParaRPr lang="en-US" sz="1400" dirty="0" smtClean="0"/>
              </a:p>
              <a:p>
                <a:endParaRPr lang="en-US" dirty="0" smtClean="0"/>
              </a:p>
              <a:p>
                <a:r>
                  <a:rPr lang="en-US" dirty="0" smtClean="0"/>
                  <a:t>Fc=</a:t>
                </a:r>
                <a14:m>
                  <m:oMath xmlns:m="http://schemas.openxmlformats.org/officeDocument/2006/math">
                    <m:f>
                      <m:fPr>
                        <m:ctrlPr>
                          <a:rPr lang="en-US" i="1" smtClean="0">
                            <a:latin typeface="Cambria Math"/>
                          </a:rPr>
                        </m:ctrlPr>
                      </m:fPr>
                      <m:num>
                        <m:r>
                          <a:rPr lang="en-US" b="0" i="1" smtClean="0">
                            <a:latin typeface="Cambria Math"/>
                          </a:rPr>
                          <m:t>8</m:t>
                        </m:r>
                        <m:r>
                          <a:rPr lang="en-US" b="0" i="1" smtClean="0">
                            <a:latin typeface="Cambria Math"/>
                          </a:rPr>
                          <m:t>.</m:t>
                        </m:r>
                        <m:r>
                          <a:rPr lang="en-US" b="0" i="1" smtClean="0">
                            <a:latin typeface="Cambria Math"/>
                          </a:rPr>
                          <m:t>3</m:t>
                        </m:r>
                      </m:num>
                      <m:den>
                        <m:r>
                          <a:rPr lang="en-US" b="0" i="1" smtClean="0">
                            <a:latin typeface="Cambria Math"/>
                          </a:rPr>
                          <m:t>3382</m:t>
                        </m:r>
                        <m:r>
                          <a:rPr lang="en-US" b="0" i="1" smtClean="0">
                            <a:latin typeface="Cambria Math"/>
                            <a:ea typeface="Cambria Math"/>
                          </a:rPr>
                          <m:t>×</m:t>
                        </m:r>
                        <m:r>
                          <a:rPr lang="en-US" b="0" i="1" smtClean="0">
                            <a:latin typeface="Cambria Math"/>
                            <a:ea typeface="Cambria Math"/>
                          </a:rPr>
                          <m:t>1</m:t>
                        </m:r>
                        <m:sSup>
                          <m:sSupPr>
                            <m:ctrlPr>
                              <a:rPr lang="en-US" i="1" smtClean="0">
                                <a:latin typeface="Cambria Math"/>
                                <a:ea typeface="Cambria Math"/>
                              </a:rPr>
                            </m:ctrlPr>
                          </m:sSupPr>
                          <m:e>
                            <m:r>
                              <a:rPr lang="en-US" b="0" i="1" smtClean="0">
                                <a:latin typeface="Cambria Math"/>
                                <a:ea typeface="Cambria Math"/>
                              </a:rPr>
                              <m:t>0</m:t>
                            </m:r>
                          </m:e>
                          <m:sup>
                            <m:r>
                              <a:rPr lang="en-US" b="0" i="1" smtClean="0">
                                <a:latin typeface="Cambria Math"/>
                                <a:ea typeface="Cambria Math"/>
                              </a:rPr>
                              <m:t>−</m:t>
                            </m:r>
                            <m:r>
                              <a:rPr lang="en-US" b="0" i="1" smtClean="0">
                                <a:latin typeface="Cambria Math"/>
                                <a:ea typeface="Cambria Math"/>
                              </a:rPr>
                              <m:t>6</m:t>
                            </m:r>
                          </m:sup>
                        </m:sSup>
                      </m:den>
                    </m:f>
                  </m:oMath>
                </a14:m>
                <a:r>
                  <a:rPr lang="en-US" dirty="0" smtClean="0"/>
                  <a:t>=2454.16 </a:t>
                </a:r>
                <a14:m>
                  <m:oMath xmlns:m="http://schemas.openxmlformats.org/officeDocument/2006/math">
                    <m:sSup>
                      <m:sSupPr>
                        <m:ctrlPr>
                          <a:rPr lang="en-US" sz="1400" i="1" smtClean="0">
                            <a:latin typeface="Cambria Math"/>
                          </a:rPr>
                        </m:ctrlPr>
                      </m:sSupPr>
                      <m:e>
                        <m:r>
                          <a:rPr lang="en-US" sz="1400" b="0" i="1" smtClean="0">
                            <a:latin typeface="Cambria Math"/>
                          </a:rPr>
                          <m:t>𝑘𝑁</m:t>
                        </m:r>
                        <m:r>
                          <a:rPr lang="en-US" sz="1400" b="0" i="1" smtClean="0">
                            <a:latin typeface="Cambria Math"/>
                          </a:rPr>
                          <m:t>/</m:t>
                        </m:r>
                        <m:r>
                          <a:rPr lang="en-US" sz="1400" b="0" i="1" smtClean="0">
                            <a:latin typeface="Cambria Math"/>
                          </a:rPr>
                          <m:t>𝑚</m:t>
                        </m:r>
                      </m:e>
                      <m:sup>
                        <m:r>
                          <a:rPr lang="en-US" sz="1400" b="0" i="1" smtClean="0">
                            <a:latin typeface="Cambria Math"/>
                          </a:rPr>
                          <m:t>2</m:t>
                        </m:r>
                      </m:sup>
                    </m:sSup>
                  </m:oMath>
                </a14:m>
                <a:r>
                  <a:rPr lang="en-US" sz="1400" dirty="0" smtClean="0"/>
                  <a:t> &lt; 2792 </a:t>
                </a:r>
                <a14:m>
                  <m:oMath xmlns:m="http://schemas.openxmlformats.org/officeDocument/2006/math">
                    <m:sSup>
                      <m:sSupPr>
                        <m:ctrlPr>
                          <a:rPr lang="en-US" sz="1400" i="1">
                            <a:latin typeface="Cambria Math"/>
                          </a:rPr>
                        </m:ctrlPr>
                      </m:sSupPr>
                      <m:e>
                        <m:r>
                          <a:rPr lang="en-US" sz="1400" b="0" i="1">
                            <a:latin typeface="Cambria Math"/>
                          </a:rPr>
                          <m:t>𝑘𝑁</m:t>
                        </m:r>
                        <m:r>
                          <a:rPr lang="en-US" sz="1400" b="0" i="1">
                            <a:latin typeface="Cambria Math"/>
                          </a:rPr>
                          <m:t>/</m:t>
                        </m:r>
                        <m:r>
                          <a:rPr lang="en-US" sz="1400" b="0" i="1">
                            <a:latin typeface="Cambria Math"/>
                          </a:rPr>
                          <m:t>𝑚</m:t>
                        </m:r>
                      </m:e>
                      <m:sup>
                        <m:r>
                          <a:rPr lang="en-US" sz="1400" b="0" i="1">
                            <a:latin typeface="Cambria Math"/>
                          </a:rPr>
                          <m:t>2</m:t>
                        </m:r>
                      </m:sup>
                    </m:sSup>
                  </m:oMath>
                </a14:m>
                <a:r>
                  <a:rPr lang="en-US" sz="1400" b="1" dirty="0" smtClean="0"/>
                  <a:t> </a:t>
                </a:r>
                <a:r>
                  <a:rPr lang="en-US" sz="1600" dirty="0" err="1" smtClean="0"/>
                  <a:t>o.k</a:t>
                </a:r>
                <a:r>
                  <a:rPr lang="en-US" sz="1600" dirty="0" smtClean="0"/>
                  <a:t> safe</a:t>
                </a:r>
              </a:p>
              <a:p>
                <a:r>
                  <a:rPr lang="en-US" sz="1600" dirty="0" smtClean="0"/>
                  <a:t> </a:t>
                </a:r>
              </a:p>
              <a:p>
                <a:endParaRPr lang="en-US" sz="1400" b="1" dirty="0"/>
              </a:p>
              <a:p>
                <a:r>
                  <a:rPr lang="en-US" sz="1400" b="1" dirty="0" smtClean="0"/>
                  <a:t> </a:t>
                </a:r>
                <a:r>
                  <a:rPr lang="en-US" b="1" dirty="0" smtClean="0"/>
                  <a:t>Final Design</a:t>
                </a:r>
              </a:p>
              <a:p>
                <a:r>
                  <a:rPr lang="en-US" b="1" dirty="0" smtClean="0"/>
                  <a:t> </a:t>
                </a:r>
                <a:endParaRPr lang="en-US" dirty="0" smtClean="0"/>
              </a:p>
              <a:p>
                <a:r>
                  <a:rPr lang="en-US" dirty="0" smtClean="0"/>
                  <a:t>Sheathing will use lumber with a nominal size (25mm)</a:t>
                </a:r>
              </a:p>
              <a:p>
                <a:r>
                  <a:rPr lang="en-US" dirty="0" smtClean="0"/>
                  <a:t>Joist (50×200mm) at 24 in (610mm)</a:t>
                </a:r>
              </a:p>
              <a:p>
                <a:r>
                  <a:rPr lang="en-US" dirty="0" smtClean="0"/>
                  <a:t>Stringers (100×200mm) at 72in (1828.8mm)</a:t>
                </a:r>
              </a:p>
              <a:p>
                <a:r>
                  <a:rPr lang="en-US" dirty="0" smtClean="0"/>
                  <a:t>Shore (26kN) commercial shores at 66in (1676mm)</a:t>
                </a:r>
              </a:p>
              <a:p>
                <a:endParaRPr lang="en-US" sz="1400" b="1" dirty="0" smtClean="0"/>
              </a:p>
              <a:p>
                <a:endParaRPr lang="en-US" b="1" dirty="0"/>
              </a:p>
              <a:p>
                <a:endParaRPr lang="en-US" b="1" dirty="0" smtClean="0"/>
              </a:p>
              <a:p>
                <a:r>
                  <a:rPr lang="en-US" b="1" dirty="0" smtClean="0"/>
                  <a:t>  </a:t>
                </a:r>
              </a:p>
              <a:p>
                <a:endParaRPr lang="en-US" dirty="0"/>
              </a:p>
              <a:p>
                <a:endParaRPr lang="en-US" dirty="0" smtClean="0"/>
              </a:p>
              <a:p>
                <a:endParaRPr lang="en-US" b="1" dirty="0"/>
              </a:p>
              <a:p>
                <a:endParaRPr lang="en-US" b="1" dirty="0" smtClean="0"/>
              </a:p>
              <a:p>
                <a:r>
                  <a:rPr lang="en-US" b="1" dirty="0" smtClean="0"/>
                  <a:t> </a:t>
                </a:r>
                <a:endParaRPr lang="en-US" b="1" dirty="0"/>
              </a:p>
            </p:txBody>
          </p:sp>
        </mc:Choice>
        <mc:Fallback>
          <p:sp>
            <p:nvSpPr>
              <p:cNvPr id="7" name="TextBox 6"/>
              <p:cNvSpPr txBox="1">
                <a:spLocks noRot="1" noChangeAspect="1" noMove="1" noResize="1" noEditPoints="1" noAdjustHandles="1" noChangeArrowheads="1" noChangeShapeType="1" noTextEdit="1"/>
              </p:cNvSpPr>
              <p:nvPr/>
            </p:nvSpPr>
            <p:spPr>
              <a:xfrm>
                <a:off x="323528" y="260648"/>
                <a:ext cx="7056784" cy="7966861"/>
              </a:xfrm>
              <a:prstGeom prst="rect">
                <a:avLst/>
              </a:prstGeom>
              <a:blipFill rotWithShape="1">
                <a:blip r:embed="rId2"/>
                <a:stretch>
                  <a:fillRect l="-691" t="-383"/>
                </a:stretch>
              </a:blipFill>
            </p:spPr>
            <p:txBody>
              <a:bodyPr/>
              <a:lstStyle/>
              <a:p>
                <a:r>
                  <a:rPr lang="en-US">
                    <a:noFill/>
                  </a:rPr>
                  <a:t> </a:t>
                </a:r>
              </a:p>
            </p:txBody>
          </p:sp>
        </mc:Fallback>
      </mc:AlternateContent>
      <p:pic>
        <p:nvPicPr>
          <p:cNvPr id="8" name="Picture 2"/>
          <p:cNvPicPr>
            <a:picLocks noChangeAspect="1" noChangeArrowheads="1"/>
          </p:cNvPicPr>
          <p:nvPr/>
        </p:nvPicPr>
        <p:blipFill>
          <a:blip r:embed="rId3"/>
          <a:srcRect l="37864"/>
          <a:stretch>
            <a:fillRect/>
          </a:stretch>
        </p:blipFill>
        <p:spPr bwMode="auto">
          <a:xfrm>
            <a:off x="5338723" y="188640"/>
            <a:ext cx="3627937" cy="2403648"/>
          </a:xfrm>
          <a:prstGeom prst="rect">
            <a:avLst/>
          </a:prstGeom>
          <a:noFill/>
          <a:ln w="9525">
            <a:noFill/>
            <a:miter lim="800000"/>
            <a:headEnd/>
            <a:tailEnd/>
          </a:ln>
          <a:effectLst/>
        </p:spPr>
      </p:pic>
    </p:spTree>
    <p:extLst>
      <p:ext uri="{BB962C8B-B14F-4D97-AF65-F5344CB8AC3E}">
        <p14:creationId xmlns:p14="http://schemas.microsoft.com/office/powerpoint/2010/main" val="1472829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5" end="5"/>
                                            </p:txEl>
                                          </p:spTgt>
                                        </p:tgtEl>
                                        <p:attrNameLst>
                                          <p:attrName>style.visibility</p:attrName>
                                        </p:attrNameLst>
                                      </p:cBhvr>
                                      <p:to>
                                        <p:strVal val="visible"/>
                                      </p:to>
                                    </p:set>
                                    <p:animEffect transition="in" filter="fade">
                                      <p:cBhvr>
                                        <p:cTn id="22" dur="500"/>
                                        <p:tgtEl>
                                          <p:spTgt spid="7">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xEl>
                                              <p:pRg st="7" end="7"/>
                                            </p:txEl>
                                          </p:spTgt>
                                        </p:tgtEl>
                                        <p:attrNameLst>
                                          <p:attrName>style.visibility</p:attrName>
                                        </p:attrNameLst>
                                      </p:cBhvr>
                                      <p:to>
                                        <p:strVal val="visible"/>
                                      </p:to>
                                    </p:set>
                                    <p:animEffect transition="in" filter="fade">
                                      <p:cBhvr>
                                        <p:cTn id="27" dur="500"/>
                                        <p:tgtEl>
                                          <p:spTgt spid="7">
                                            <p:txEl>
                                              <p:pRg st="7" end="7"/>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7">
                                            <p:txEl>
                                              <p:pRg st="8" end="8"/>
                                            </p:txEl>
                                          </p:spTgt>
                                        </p:tgtEl>
                                        <p:attrNameLst>
                                          <p:attrName>style.visibility</p:attrName>
                                        </p:attrNameLst>
                                      </p:cBhvr>
                                      <p:to>
                                        <p:strVal val="visible"/>
                                      </p:to>
                                    </p:set>
                                    <p:animEffect transition="in" filter="fade">
                                      <p:cBhvr>
                                        <p:cTn id="30" dur="500"/>
                                        <p:tgtEl>
                                          <p:spTgt spid="7">
                                            <p:txEl>
                                              <p:pRg st="8" end="8"/>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7">
                                            <p:txEl>
                                              <p:pRg st="10" end="10"/>
                                            </p:txEl>
                                          </p:spTgt>
                                        </p:tgtEl>
                                        <p:attrNameLst>
                                          <p:attrName>style.visibility</p:attrName>
                                        </p:attrNameLst>
                                      </p:cBhvr>
                                      <p:to>
                                        <p:strVal val="visible"/>
                                      </p:to>
                                    </p:set>
                                    <p:animEffect transition="in" filter="fade">
                                      <p:cBhvr>
                                        <p:cTn id="33" dur="500"/>
                                        <p:tgtEl>
                                          <p:spTgt spid="7">
                                            <p:txEl>
                                              <p:pRg st="10" end="10"/>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7">
                                            <p:txEl>
                                              <p:pRg st="11" end="11"/>
                                            </p:txEl>
                                          </p:spTgt>
                                        </p:tgtEl>
                                        <p:attrNameLst>
                                          <p:attrName>style.visibility</p:attrName>
                                        </p:attrNameLst>
                                      </p:cBhvr>
                                      <p:to>
                                        <p:strVal val="visible"/>
                                      </p:to>
                                    </p:set>
                                    <p:animEffect transition="in" filter="fade">
                                      <p:cBhvr>
                                        <p:cTn id="36" dur="500"/>
                                        <p:tgtEl>
                                          <p:spTgt spid="7">
                                            <p:txEl>
                                              <p:pRg st="11" end="11"/>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7">
                                            <p:txEl>
                                              <p:pRg st="13" end="13"/>
                                            </p:txEl>
                                          </p:spTgt>
                                        </p:tgtEl>
                                        <p:attrNameLst>
                                          <p:attrName>style.visibility</p:attrName>
                                        </p:attrNameLst>
                                      </p:cBhvr>
                                      <p:to>
                                        <p:strVal val="visible"/>
                                      </p:to>
                                    </p:set>
                                    <p:animEffect transition="in" filter="fade">
                                      <p:cBhvr>
                                        <p:cTn id="41" dur="500"/>
                                        <p:tgtEl>
                                          <p:spTgt spid="7">
                                            <p:txEl>
                                              <p:pRg st="13" end="13"/>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7">
                                            <p:txEl>
                                              <p:pRg st="15" end="15"/>
                                            </p:txEl>
                                          </p:spTgt>
                                        </p:tgtEl>
                                        <p:attrNameLst>
                                          <p:attrName>style.visibility</p:attrName>
                                        </p:attrNameLst>
                                      </p:cBhvr>
                                      <p:to>
                                        <p:strVal val="visible"/>
                                      </p:to>
                                    </p:set>
                                    <p:animEffect transition="in" filter="fade">
                                      <p:cBhvr>
                                        <p:cTn id="46" dur="500"/>
                                        <p:tgtEl>
                                          <p:spTgt spid="7">
                                            <p:txEl>
                                              <p:pRg st="15" end="15"/>
                                            </p:txEl>
                                          </p:spTgt>
                                        </p:tgtEl>
                                      </p:cBhvr>
                                    </p:animEffect>
                                  </p:childTnLst>
                                </p:cTn>
                              </p:par>
                              <p:par>
                                <p:cTn id="47" presetID="10" presetClass="entr" presetSubtype="0" fill="hold" nodeType="withEffect">
                                  <p:stCondLst>
                                    <p:cond delay="0"/>
                                  </p:stCondLst>
                                  <p:childTnLst>
                                    <p:set>
                                      <p:cBhvr>
                                        <p:cTn id="48" dur="1" fill="hold">
                                          <p:stCondLst>
                                            <p:cond delay="0"/>
                                          </p:stCondLst>
                                        </p:cTn>
                                        <p:tgtEl>
                                          <p:spTgt spid="7">
                                            <p:txEl>
                                              <p:pRg st="16" end="16"/>
                                            </p:txEl>
                                          </p:spTgt>
                                        </p:tgtEl>
                                        <p:attrNameLst>
                                          <p:attrName>style.visibility</p:attrName>
                                        </p:attrNameLst>
                                      </p:cBhvr>
                                      <p:to>
                                        <p:strVal val="visible"/>
                                      </p:to>
                                    </p:set>
                                    <p:animEffect transition="in" filter="fade">
                                      <p:cBhvr>
                                        <p:cTn id="49" dur="500"/>
                                        <p:tgtEl>
                                          <p:spTgt spid="7">
                                            <p:txEl>
                                              <p:pRg st="16" end="16"/>
                                            </p:txEl>
                                          </p:spTgt>
                                        </p:tgtEl>
                                      </p:cBhvr>
                                    </p:animEffect>
                                  </p:childTnLst>
                                </p:cTn>
                              </p:par>
                              <p:par>
                                <p:cTn id="50" presetID="10" presetClass="entr" presetSubtype="0" fill="hold" nodeType="withEffect">
                                  <p:stCondLst>
                                    <p:cond delay="0"/>
                                  </p:stCondLst>
                                  <p:childTnLst>
                                    <p:set>
                                      <p:cBhvr>
                                        <p:cTn id="51" dur="1" fill="hold">
                                          <p:stCondLst>
                                            <p:cond delay="0"/>
                                          </p:stCondLst>
                                        </p:cTn>
                                        <p:tgtEl>
                                          <p:spTgt spid="7">
                                            <p:txEl>
                                              <p:pRg st="17" end="17"/>
                                            </p:txEl>
                                          </p:spTgt>
                                        </p:tgtEl>
                                        <p:attrNameLst>
                                          <p:attrName>style.visibility</p:attrName>
                                        </p:attrNameLst>
                                      </p:cBhvr>
                                      <p:to>
                                        <p:strVal val="visible"/>
                                      </p:to>
                                    </p:set>
                                    <p:animEffect transition="in" filter="fade">
                                      <p:cBhvr>
                                        <p:cTn id="52" dur="500"/>
                                        <p:tgtEl>
                                          <p:spTgt spid="7">
                                            <p:txEl>
                                              <p:pRg st="17" end="17"/>
                                            </p:txEl>
                                          </p:spTgt>
                                        </p:tgtEl>
                                      </p:cBhvr>
                                    </p:animEffect>
                                  </p:childTnLst>
                                </p:cTn>
                              </p:par>
                              <p:par>
                                <p:cTn id="53" presetID="10" presetClass="entr" presetSubtype="0" fill="hold" nodeType="withEffect">
                                  <p:stCondLst>
                                    <p:cond delay="0"/>
                                  </p:stCondLst>
                                  <p:childTnLst>
                                    <p:set>
                                      <p:cBhvr>
                                        <p:cTn id="54" dur="1" fill="hold">
                                          <p:stCondLst>
                                            <p:cond delay="0"/>
                                          </p:stCondLst>
                                        </p:cTn>
                                        <p:tgtEl>
                                          <p:spTgt spid="7">
                                            <p:txEl>
                                              <p:pRg st="18" end="18"/>
                                            </p:txEl>
                                          </p:spTgt>
                                        </p:tgtEl>
                                        <p:attrNameLst>
                                          <p:attrName>style.visibility</p:attrName>
                                        </p:attrNameLst>
                                      </p:cBhvr>
                                      <p:to>
                                        <p:strVal val="visible"/>
                                      </p:to>
                                    </p:set>
                                    <p:animEffect transition="in" filter="fade">
                                      <p:cBhvr>
                                        <p:cTn id="55" dur="500"/>
                                        <p:tgtEl>
                                          <p:spTgt spid="7">
                                            <p:txEl>
                                              <p:pRg st="18" end="1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Thank You</a:t>
            </a:r>
            <a:endParaRPr lang="en-US" dirty="0"/>
          </a:p>
        </p:txBody>
      </p:sp>
      <p:sp>
        <p:nvSpPr>
          <p:cNvPr id="3" name="Date Placeholder 2"/>
          <p:cNvSpPr>
            <a:spLocks noGrp="1"/>
          </p:cNvSpPr>
          <p:nvPr>
            <p:ph type="dt" sz="half" idx="10"/>
          </p:nvPr>
        </p:nvSpPr>
        <p:spPr/>
        <p:txBody>
          <a:bodyPr/>
          <a:lstStyle/>
          <a:p>
            <a:fld id="{DDD193E1-7DBE-4ACE-A873-467E82311A19}" type="datetime3">
              <a:rPr lang="en-US" smtClean="0"/>
              <a:t>21 November 2018</a:t>
            </a:fld>
            <a:endParaRPr lang="en-US"/>
          </a:p>
        </p:txBody>
      </p:sp>
      <p:sp>
        <p:nvSpPr>
          <p:cNvPr id="4" name="Footer Placeholder 3"/>
          <p:cNvSpPr>
            <a:spLocks noGrp="1"/>
          </p:cNvSpPr>
          <p:nvPr>
            <p:ph type="ftr" sz="quarter" idx="11"/>
          </p:nvPr>
        </p:nvSpPr>
        <p:spPr/>
        <p:txBody>
          <a:bodyPr/>
          <a:lstStyle/>
          <a:p>
            <a:r>
              <a:rPr lang="en-US" smtClean="0"/>
              <a:t>Eng.Alothman</a:t>
            </a:r>
            <a:endParaRPr lang="en-US"/>
          </a:p>
        </p:txBody>
      </p:sp>
      <p:sp>
        <p:nvSpPr>
          <p:cNvPr id="5" name="Slide Number Placeholder 4"/>
          <p:cNvSpPr>
            <a:spLocks noGrp="1"/>
          </p:cNvSpPr>
          <p:nvPr>
            <p:ph type="sldNum" sz="quarter" idx="12"/>
          </p:nvPr>
        </p:nvSpPr>
        <p:spPr/>
        <p:txBody>
          <a:bodyPr/>
          <a:lstStyle/>
          <a:p>
            <a:fld id="{BBEB8A1F-8889-432C-B8BD-FFDE3E2D5883}" type="slidenum">
              <a:rPr lang="en-US" smtClean="0"/>
              <a:t>12</a:t>
            </a:fld>
            <a:endParaRPr lang="en-US"/>
          </a:p>
        </p:txBody>
      </p:sp>
      <p:pic>
        <p:nvPicPr>
          <p:cNvPr id="7" name="Picture 2" descr="http://www.nutritioneducationexperts.com/wp-content/uploads/Question-Marks1-284x300.png"/>
          <p:cNvPicPr>
            <a:picLocks noChangeAspect="1" noChangeArrowheads="1"/>
          </p:cNvPicPr>
          <p:nvPr/>
        </p:nvPicPr>
        <p:blipFill>
          <a:blip r:embed="rId2"/>
          <a:srcRect/>
          <a:stretch>
            <a:fillRect/>
          </a:stretch>
        </p:blipFill>
        <p:spPr bwMode="auto">
          <a:xfrm>
            <a:off x="3227931" y="2695576"/>
            <a:ext cx="2705100" cy="2857500"/>
          </a:xfrm>
          <a:prstGeom prst="rect">
            <a:avLst/>
          </a:prstGeom>
          <a:noFill/>
        </p:spPr>
      </p:pic>
      <p:sp>
        <p:nvSpPr>
          <p:cNvPr id="9" name="Rectangle 8"/>
          <p:cNvSpPr/>
          <p:nvPr/>
        </p:nvSpPr>
        <p:spPr>
          <a:xfrm>
            <a:off x="1371600" y="1752600"/>
            <a:ext cx="6223178" cy="923330"/>
          </a:xfrm>
          <a:prstGeom prst="rect">
            <a:avLst/>
          </a:prstGeom>
          <a:noFill/>
        </p:spPr>
        <p:txBody>
          <a:bodyPr wrap="none" lIns="91440" tIns="45720" rIns="91440" bIns="45720">
            <a:spAutoFit/>
          </a:bodyPr>
          <a:lstStyle/>
          <a:p>
            <a:pPr algn="ctr"/>
            <a:r>
              <a:rPr lang="en-US" sz="5400" b="1" dirty="0" smtClean="0">
                <a:ln w="10541" cmpd="sng">
                  <a:solidFill>
                    <a:schemeClr val="accent1">
                      <a:shade val="88000"/>
                      <a:satMod val="110000"/>
                    </a:schemeClr>
                  </a:solidFill>
                  <a:prstDash val="solid"/>
                </a:ln>
                <a:gradFill>
                  <a:gsLst>
                    <a:gs pos="0">
                      <a:srgbClr val="FF3399"/>
                    </a:gs>
                    <a:gs pos="25000">
                      <a:srgbClr val="FF6633"/>
                    </a:gs>
                    <a:gs pos="50000">
                      <a:srgbClr val="FFFF00"/>
                    </a:gs>
                    <a:gs pos="75000">
                      <a:srgbClr val="01A78F"/>
                    </a:gs>
                    <a:gs pos="100000">
                      <a:srgbClr val="3366FF"/>
                    </a:gs>
                  </a:gsLst>
                  <a:lin ang="5400000" scaled="0"/>
                </a:gradFill>
              </a:rPr>
              <a:t>Questions Please</a:t>
            </a:r>
            <a:endParaRPr lang="en-US" sz="5400" b="1" dirty="0">
              <a:ln w="10541" cmpd="sng">
                <a:solidFill>
                  <a:schemeClr val="accent1">
                    <a:shade val="88000"/>
                    <a:satMod val="110000"/>
                  </a:schemeClr>
                </a:solidFill>
                <a:prstDash val="solid"/>
              </a:ln>
              <a:gradFill>
                <a:gsLst>
                  <a:gs pos="0">
                    <a:srgbClr val="FF3399"/>
                  </a:gs>
                  <a:gs pos="25000">
                    <a:srgbClr val="FF6633"/>
                  </a:gs>
                  <a:gs pos="50000">
                    <a:srgbClr val="FFFF00"/>
                  </a:gs>
                  <a:gs pos="75000">
                    <a:srgbClr val="01A78F"/>
                  </a:gs>
                  <a:gs pos="100000">
                    <a:srgbClr val="3366FF"/>
                  </a:gs>
                </a:gsLst>
                <a:lin ang="5400000" scaled="0"/>
              </a:gradFill>
            </a:endParaRPr>
          </a:p>
        </p:txBody>
      </p:sp>
      <p:pic>
        <p:nvPicPr>
          <p:cNvPr id="10" name="Picture 4" descr="http://cachepe.samedaymusic.com/media/fit,330by330/quality,85/86469-a9dae2917d35d8b246d6ade5801c6f17.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7467600" y="1828800"/>
            <a:ext cx="1010728" cy="866776"/>
          </a:xfrm>
          <a:prstGeom prst="rect">
            <a:avLst/>
          </a:prstGeom>
          <a:noFill/>
        </p:spPr>
      </p:pic>
    </p:spTree>
    <p:extLst>
      <p:ext uri="{BB962C8B-B14F-4D97-AF65-F5344CB8AC3E}">
        <p14:creationId xmlns:p14="http://schemas.microsoft.com/office/powerpoint/2010/main" val="2031652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par>
                                <p:cTn id="17" presetID="10"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DDD193E1-7DBE-4ACE-A873-467E82311A19}" type="datetime3">
              <a:rPr lang="en-US" smtClean="0"/>
              <a:t>21 November 2018</a:t>
            </a:fld>
            <a:endParaRPr lang="en-US" dirty="0"/>
          </a:p>
        </p:txBody>
      </p:sp>
      <p:sp>
        <p:nvSpPr>
          <p:cNvPr id="4" name="Footer Placeholder 3"/>
          <p:cNvSpPr>
            <a:spLocks noGrp="1"/>
          </p:cNvSpPr>
          <p:nvPr>
            <p:ph type="ftr" sz="quarter" idx="11"/>
          </p:nvPr>
        </p:nvSpPr>
        <p:spPr/>
        <p:txBody>
          <a:bodyPr/>
          <a:lstStyle/>
          <a:p>
            <a:r>
              <a:rPr lang="en-US" dirty="0" err="1" smtClean="0"/>
              <a:t>Eng.Alothman</a:t>
            </a:r>
            <a:endParaRPr lang="en-US" dirty="0"/>
          </a:p>
        </p:txBody>
      </p:sp>
      <p:sp>
        <p:nvSpPr>
          <p:cNvPr id="5" name="Slide Number Placeholder 4"/>
          <p:cNvSpPr>
            <a:spLocks noGrp="1"/>
          </p:cNvSpPr>
          <p:nvPr>
            <p:ph type="sldNum" sz="quarter" idx="12"/>
          </p:nvPr>
        </p:nvSpPr>
        <p:spPr/>
        <p:txBody>
          <a:bodyPr/>
          <a:lstStyle/>
          <a:p>
            <a:fld id="{BBEB8A1F-8889-432C-B8BD-FFDE3E2D5883}" type="slidenum">
              <a:rPr lang="en-US" smtClean="0"/>
              <a:t>2</a:t>
            </a:fld>
            <a:endParaRPr lang="en-US"/>
          </a:p>
        </p:txBody>
      </p:sp>
      <p:sp>
        <p:nvSpPr>
          <p:cNvPr id="2" name="TextBox 1"/>
          <p:cNvSpPr txBox="1"/>
          <p:nvPr/>
        </p:nvSpPr>
        <p:spPr>
          <a:xfrm>
            <a:off x="251520" y="260648"/>
            <a:ext cx="8712968" cy="3693319"/>
          </a:xfrm>
          <a:prstGeom prst="rect">
            <a:avLst/>
          </a:prstGeom>
          <a:noFill/>
        </p:spPr>
        <p:txBody>
          <a:bodyPr wrap="square" rtlCol="0">
            <a:spAutoFit/>
          </a:bodyPr>
          <a:lstStyle/>
          <a:p>
            <a:pPr marL="285750" indent="-285750">
              <a:buFont typeface="Arial" panose="020B0604020202020204" pitchFamily="34" charset="0"/>
              <a:buChar char="•"/>
            </a:pPr>
            <a:r>
              <a:rPr lang="en-US" dirty="0" smtClean="0"/>
              <a:t>Introductions: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The Timber Formwork Design </a:t>
            </a:r>
            <a:r>
              <a:rPr lang="en-US" dirty="0"/>
              <a:t> </a:t>
            </a:r>
            <a:r>
              <a:rPr lang="en-US" dirty="0" smtClean="0"/>
              <a:t>is design to supported the Plastic concrete mix during construction in the site.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The fresh concrete will be reach the full design strength after 28 days for cement type I.</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As shown in Photo below , During constructions of the last floor, the floors which are located down are not removed the shore , because the concrete doesn’t reach the design strength .</a:t>
            </a:r>
          </a:p>
          <a:p>
            <a:endParaRPr lang="en-US" dirty="0"/>
          </a:p>
          <a:p>
            <a:r>
              <a:rPr lang="en-US" dirty="0" smtClean="0"/>
              <a:t> </a:t>
            </a:r>
          </a:p>
          <a:p>
            <a:endParaRPr lang="en-US" dirty="0"/>
          </a:p>
          <a:p>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0750" y="2852936"/>
            <a:ext cx="4762500" cy="3173338"/>
          </a:xfrm>
          <a:prstGeom prst="rect">
            <a:avLst/>
          </a:prstGeom>
        </p:spPr>
      </p:pic>
      <p:cxnSp>
        <p:nvCxnSpPr>
          <p:cNvPr id="10" name="Straight Arrow Connector 9"/>
          <p:cNvCxnSpPr/>
          <p:nvPr/>
        </p:nvCxnSpPr>
        <p:spPr>
          <a:xfrm>
            <a:off x="5436096" y="3212976"/>
            <a:ext cx="289800" cy="756000"/>
          </a:xfrm>
          <a:prstGeom prst="straightConnector1">
            <a:avLst/>
          </a:prstGeom>
          <a:ln w="22225">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98832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fade">
                                      <p:cBhvr>
                                        <p:cTn id="17" dur="500"/>
                                        <p:tgtEl>
                                          <p:spTgt spid="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6" end="6"/>
                                            </p:txEl>
                                          </p:spTgt>
                                        </p:tgtEl>
                                        <p:attrNameLst>
                                          <p:attrName>style.visibility</p:attrName>
                                        </p:attrNameLst>
                                      </p:cBhvr>
                                      <p:to>
                                        <p:strVal val="visible"/>
                                      </p:to>
                                    </p:set>
                                    <p:animEffect transition="in" filter="fade">
                                      <p:cBhvr>
                                        <p:cTn id="22" dur="500"/>
                                        <p:tgtEl>
                                          <p:spTgt spid="2">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DDD193E1-7DBE-4ACE-A873-467E82311A19}" type="datetime3">
              <a:rPr lang="en-US" smtClean="0"/>
              <a:t>21 November 2018</a:t>
            </a:fld>
            <a:endParaRPr lang="en-US"/>
          </a:p>
        </p:txBody>
      </p:sp>
      <p:sp>
        <p:nvSpPr>
          <p:cNvPr id="4" name="Footer Placeholder 3"/>
          <p:cNvSpPr>
            <a:spLocks noGrp="1"/>
          </p:cNvSpPr>
          <p:nvPr>
            <p:ph type="ftr" sz="quarter" idx="11"/>
          </p:nvPr>
        </p:nvSpPr>
        <p:spPr/>
        <p:txBody>
          <a:bodyPr/>
          <a:lstStyle/>
          <a:p>
            <a:r>
              <a:rPr lang="en-US" smtClean="0"/>
              <a:t>Eng.Alothman</a:t>
            </a:r>
            <a:endParaRPr lang="en-US"/>
          </a:p>
        </p:txBody>
      </p:sp>
      <p:sp>
        <p:nvSpPr>
          <p:cNvPr id="5" name="Slide Number Placeholder 4"/>
          <p:cNvSpPr>
            <a:spLocks noGrp="1"/>
          </p:cNvSpPr>
          <p:nvPr>
            <p:ph type="sldNum" sz="quarter" idx="12"/>
          </p:nvPr>
        </p:nvSpPr>
        <p:spPr/>
        <p:txBody>
          <a:bodyPr/>
          <a:lstStyle/>
          <a:p>
            <a:fld id="{BBEB8A1F-8889-432C-B8BD-FFDE3E2D5883}" type="slidenum">
              <a:rPr lang="en-US" smtClean="0"/>
              <a:t>3</a:t>
            </a:fld>
            <a:endParaRPr lang="en-US"/>
          </a:p>
        </p:txBody>
      </p:sp>
      <p:sp>
        <p:nvSpPr>
          <p:cNvPr id="7" name="TextBox 6"/>
          <p:cNvSpPr txBox="1"/>
          <p:nvPr/>
        </p:nvSpPr>
        <p:spPr>
          <a:xfrm>
            <a:off x="385650" y="127437"/>
            <a:ext cx="8568952" cy="6463308"/>
          </a:xfrm>
          <a:prstGeom prst="rect">
            <a:avLst/>
          </a:prstGeom>
          <a:noFill/>
        </p:spPr>
        <p:txBody>
          <a:bodyPr wrap="square" rtlCol="0">
            <a:spAutoFit/>
          </a:bodyPr>
          <a:lstStyle/>
          <a:p>
            <a:r>
              <a:rPr lang="en-US" dirty="0" smtClean="0"/>
              <a:t>In timber formwork design should be not exceed allowable limit of :</a:t>
            </a:r>
          </a:p>
          <a:p>
            <a:endParaRPr lang="en-US" dirty="0"/>
          </a:p>
          <a:p>
            <a:r>
              <a:rPr lang="en-US" b="1" dirty="0" smtClean="0"/>
              <a:t>Bending Moment : </a:t>
            </a:r>
            <a:r>
              <a:rPr lang="en-US" dirty="0"/>
              <a:t>  is the reaction induced in a structural element when an external force or </a:t>
            </a:r>
            <a:r>
              <a:rPr lang="en-US" dirty="0" smtClean="0"/>
              <a:t>moment</a:t>
            </a:r>
            <a:r>
              <a:rPr lang="en-US" b="1" dirty="0" smtClean="0"/>
              <a:t> </a:t>
            </a:r>
            <a:r>
              <a:rPr lang="en-US" dirty="0" smtClean="0"/>
              <a:t>is </a:t>
            </a:r>
            <a:r>
              <a:rPr lang="en-US" dirty="0"/>
              <a:t>applied to the element causing the element to </a:t>
            </a:r>
            <a:r>
              <a:rPr lang="en-US" dirty="0" smtClean="0"/>
              <a:t>bend.</a:t>
            </a:r>
          </a:p>
          <a:p>
            <a:endParaRPr lang="en-US" dirty="0"/>
          </a:p>
          <a:p>
            <a:endParaRPr lang="en-US" dirty="0" smtClean="0"/>
          </a:p>
          <a:p>
            <a:endParaRPr lang="en-US" dirty="0" smtClean="0"/>
          </a:p>
          <a:p>
            <a:endParaRPr lang="en-US" dirty="0"/>
          </a:p>
          <a:p>
            <a:endParaRPr lang="en-US" dirty="0" smtClean="0"/>
          </a:p>
          <a:p>
            <a:endParaRPr lang="en-US" dirty="0"/>
          </a:p>
          <a:p>
            <a:r>
              <a:rPr lang="en-US" b="1" dirty="0" smtClean="0"/>
              <a:t>Shear force: </a:t>
            </a:r>
            <a:r>
              <a:rPr lang="en-US" dirty="0"/>
              <a:t>A force acting in a direction parallel to a surface or to a planar cross section of a </a:t>
            </a:r>
            <a:r>
              <a:rPr lang="en-US" dirty="0" smtClean="0"/>
              <a:t>body.</a:t>
            </a:r>
          </a:p>
          <a:p>
            <a:endParaRPr lang="en-US" dirty="0" smtClean="0"/>
          </a:p>
          <a:p>
            <a:endParaRPr lang="en-US" b="1" dirty="0" smtClean="0"/>
          </a:p>
          <a:p>
            <a:endParaRPr lang="en-US" dirty="0"/>
          </a:p>
          <a:p>
            <a:endParaRPr lang="en-US" dirty="0"/>
          </a:p>
          <a:p>
            <a:r>
              <a:rPr lang="en-US" b="1" dirty="0" smtClean="0"/>
              <a:t>Deflection: </a:t>
            </a:r>
            <a:r>
              <a:rPr lang="en-US" dirty="0"/>
              <a:t>The deformation of a </a:t>
            </a:r>
            <a:r>
              <a:rPr lang="en-US" dirty="0" smtClean="0"/>
              <a:t>beam</a:t>
            </a:r>
            <a:r>
              <a:rPr lang="en-US" dirty="0"/>
              <a:t> is usually expressed in terms of its deflection from its original unloaded position. The deflection is measured from the original neutral surface of the beam to the neutral surface of  the deformed </a:t>
            </a:r>
            <a:r>
              <a:rPr lang="en-US" dirty="0" smtClean="0"/>
              <a:t>beam.</a:t>
            </a:r>
          </a:p>
          <a:p>
            <a:endParaRPr lang="en-US" dirty="0" smtClean="0"/>
          </a:p>
          <a:p>
            <a:endParaRPr lang="en-US" dirty="0"/>
          </a:p>
          <a:p>
            <a:endParaRPr lang="en-US" dirty="0" smtClean="0"/>
          </a:p>
          <a:p>
            <a:r>
              <a:rPr lang="en-US" dirty="0" smtClean="0"/>
              <a:t> </a:t>
            </a:r>
          </a:p>
          <a:p>
            <a:endParaRPr lang="en-US"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30066" y="3140968"/>
            <a:ext cx="1080120" cy="1224136"/>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31839" y="1340768"/>
            <a:ext cx="3076575" cy="1485900"/>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02580" y="5085184"/>
            <a:ext cx="3362325" cy="1362075"/>
          </a:xfrm>
          <a:prstGeom prst="rect">
            <a:avLst/>
          </a:prstGeom>
        </p:spPr>
      </p:pic>
    </p:spTree>
    <p:extLst>
      <p:ext uri="{BB962C8B-B14F-4D97-AF65-F5344CB8AC3E}">
        <p14:creationId xmlns:p14="http://schemas.microsoft.com/office/powerpoint/2010/main" val="609903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fade">
                                      <p:cBhvr>
                                        <p:cTn id="12" dur="500"/>
                                        <p:tgtEl>
                                          <p:spTgt spid="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9" end="9"/>
                                            </p:txEl>
                                          </p:spTgt>
                                        </p:tgtEl>
                                        <p:attrNameLst>
                                          <p:attrName>style.visibility</p:attrName>
                                        </p:attrNameLst>
                                      </p:cBhvr>
                                      <p:to>
                                        <p:strVal val="visible"/>
                                      </p:to>
                                    </p:set>
                                    <p:animEffect transition="in" filter="fade">
                                      <p:cBhvr>
                                        <p:cTn id="22" dur="500"/>
                                        <p:tgtEl>
                                          <p:spTgt spid="7">
                                            <p:txEl>
                                              <p:pRg st="9" end="9"/>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
                                            <p:txEl>
                                              <p:pRg st="14" end="14"/>
                                            </p:txEl>
                                          </p:spTgt>
                                        </p:tgtEl>
                                        <p:attrNameLst>
                                          <p:attrName>style.visibility</p:attrName>
                                        </p:attrNameLst>
                                      </p:cBhvr>
                                      <p:to>
                                        <p:strVal val="visible"/>
                                      </p:to>
                                    </p:set>
                                    <p:animEffect transition="in" filter="fade">
                                      <p:cBhvr>
                                        <p:cTn id="32" dur="500"/>
                                        <p:tgtEl>
                                          <p:spTgt spid="7">
                                            <p:txEl>
                                              <p:pRg st="14" end="1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DDD193E1-7DBE-4ACE-A873-467E82311A19}" type="datetime3">
              <a:rPr lang="en-US" smtClean="0"/>
              <a:t>21 November 2018</a:t>
            </a:fld>
            <a:endParaRPr lang="en-US"/>
          </a:p>
        </p:txBody>
      </p:sp>
      <p:sp>
        <p:nvSpPr>
          <p:cNvPr id="4" name="Footer Placeholder 3"/>
          <p:cNvSpPr>
            <a:spLocks noGrp="1"/>
          </p:cNvSpPr>
          <p:nvPr>
            <p:ph type="ftr" sz="quarter" idx="11"/>
          </p:nvPr>
        </p:nvSpPr>
        <p:spPr/>
        <p:txBody>
          <a:bodyPr/>
          <a:lstStyle/>
          <a:p>
            <a:r>
              <a:rPr lang="en-US" smtClean="0"/>
              <a:t>Eng.Alothman</a:t>
            </a:r>
            <a:endParaRPr lang="en-US"/>
          </a:p>
        </p:txBody>
      </p:sp>
      <p:sp>
        <p:nvSpPr>
          <p:cNvPr id="5" name="Slide Number Placeholder 4"/>
          <p:cNvSpPr>
            <a:spLocks noGrp="1"/>
          </p:cNvSpPr>
          <p:nvPr>
            <p:ph type="sldNum" sz="quarter" idx="12"/>
          </p:nvPr>
        </p:nvSpPr>
        <p:spPr/>
        <p:txBody>
          <a:bodyPr/>
          <a:lstStyle/>
          <a:p>
            <a:fld id="{BBEB8A1F-8889-432C-B8BD-FFDE3E2D5883}" type="slidenum">
              <a:rPr lang="en-US" smtClean="0"/>
              <a:t>4</a:t>
            </a:fld>
            <a:endParaRPr lang="en-US"/>
          </a:p>
        </p:txBody>
      </p:sp>
      <mc:AlternateContent xmlns:mc="http://schemas.openxmlformats.org/markup-compatibility/2006">
        <mc:Choice xmlns:a14="http://schemas.microsoft.com/office/drawing/2010/main" Requires="a14">
          <p:sp>
            <p:nvSpPr>
              <p:cNvPr id="7" name="TextBox 6"/>
              <p:cNvSpPr txBox="1"/>
              <p:nvPr/>
            </p:nvSpPr>
            <p:spPr>
              <a:xfrm>
                <a:off x="179512" y="139038"/>
                <a:ext cx="8712968" cy="4062651"/>
              </a:xfrm>
              <a:prstGeom prst="rect">
                <a:avLst/>
              </a:prstGeom>
              <a:noFill/>
            </p:spPr>
            <p:txBody>
              <a:bodyPr wrap="square" rtlCol="0">
                <a:spAutoFit/>
              </a:bodyPr>
              <a:lstStyle/>
              <a:p>
                <a:r>
                  <a:rPr lang="en-US" dirty="0" smtClean="0"/>
                  <a:t>Q1\ Determine the reactions forces and draw the Shear force diagram , moment force diagram </a:t>
                </a:r>
              </a:p>
              <a:p>
                <a:pPr algn="ctr"/>
                <a:r>
                  <a:rPr lang="en-US" dirty="0" smtClean="0"/>
                  <a:t>For a simply supported beam with a cross section 20cm×30cm, the beam supported uniform 2KN/m live load and 2.5 KN/m dead load excluded the self weights . The unite </a:t>
                </a:r>
                <a:r>
                  <a:rPr lang="en-US" dirty="0" smtClean="0"/>
                  <a:t>weight </a:t>
                </a:r>
                <a:r>
                  <a:rPr lang="en-US" dirty="0" smtClean="0"/>
                  <a:t>of normal concrete is 24</a:t>
                </a:r>
                <a14:m>
                  <m:oMath xmlns:m="http://schemas.openxmlformats.org/officeDocument/2006/math">
                    <m:sSup>
                      <m:sSupPr>
                        <m:ctrlPr>
                          <a:rPr lang="en-US" i="1" smtClean="0">
                            <a:latin typeface="Cambria Math"/>
                          </a:rPr>
                        </m:ctrlPr>
                      </m:sSupPr>
                      <m:e>
                        <m:r>
                          <a:rPr lang="en-US" b="0" i="1" smtClean="0">
                            <a:latin typeface="Cambria Math"/>
                          </a:rPr>
                          <m:t>𝑘𝑁</m:t>
                        </m:r>
                        <m:r>
                          <a:rPr lang="en-US" b="0" i="1" smtClean="0">
                            <a:latin typeface="Cambria Math"/>
                          </a:rPr>
                          <m:t>/</m:t>
                        </m:r>
                        <m:r>
                          <a:rPr lang="en-US" b="0" i="1" smtClean="0">
                            <a:latin typeface="Cambria Math"/>
                          </a:rPr>
                          <m:t>𝑚</m:t>
                        </m:r>
                      </m:e>
                      <m:sup>
                        <m:r>
                          <a:rPr lang="en-US" b="0" i="1" smtClean="0">
                            <a:latin typeface="Cambria Math"/>
                          </a:rPr>
                          <m:t>3</m:t>
                        </m:r>
                      </m:sup>
                    </m:sSup>
                  </m:oMath>
                </a14:m>
                <a:r>
                  <a:rPr lang="en-US" dirty="0" smtClean="0"/>
                  <a:t> .  (U=1.4D+1.7L)</a:t>
                </a:r>
                <a:endParaRPr lang="en-US" dirty="0"/>
              </a:p>
              <a:p>
                <a:endParaRPr lang="en-US" dirty="0" smtClean="0"/>
              </a:p>
              <a:p>
                <a:endParaRPr lang="en-US" dirty="0"/>
              </a:p>
              <a:p>
                <a:endParaRPr lang="en-US" dirty="0" smtClean="0"/>
              </a:p>
              <a:p>
                <a:endParaRPr lang="en-US" sz="1400" dirty="0" smtClean="0"/>
              </a:p>
              <a:p>
                <a:r>
                  <a:rPr lang="en-US" sz="1400" dirty="0" smtClean="0"/>
                  <a:t>W dead = 2.5+ (0.2×0.3×24)=3.94 </a:t>
                </a:r>
                <a:r>
                  <a:rPr lang="en-US" sz="1400" dirty="0" err="1" smtClean="0"/>
                  <a:t>kN</a:t>
                </a:r>
                <a:r>
                  <a:rPr lang="en-US" sz="1400" dirty="0" smtClean="0"/>
                  <a:t>/m </a:t>
                </a:r>
              </a:p>
              <a:p>
                <a:r>
                  <a:rPr lang="en-US" sz="1400" dirty="0" smtClean="0"/>
                  <a:t>U=1.4(3.94)+1.7(2)=8.92 </a:t>
                </a:r>
                <a:r>
                  <a:rPr lang="en-US" sz="1400" dirty="0" err="1" smtClean="0"/>
                  <a:t>kN</a:t>
                </a:r>
                <a:r>
                  <a:rPr lang="en-US" sz="1400" dirty="0" smtClean="0"/>
                  <a:t>/m = 8.92×6= 53.52 </a:t>
                </a:r>
                <a:r>
                  <a:rPr lang="en-US" sz="1400" dirty="0" err="1" smtClean="0"/>
                  <a:t>kN</a:t>
                </a:r>
                <a:endParaRPr lang="en-US" sz="1400" dirty="0" smtClean="0"/>
              </a:p>
              <a:p>
                <a:endParaRPr lang="en-US" dirty="0" smtClean="0"/>
              </a:p>
              <a:p>
                <a:endParaRPr lang="en-US" dirty="0" smtClean="0"/>
              </a:p>
              <a:p>
                <a:endParaRPr lang="en-US" dirty="0"/>
              </a:p>
              <a:p>
                <a:endParaRPr lang="en-US" dirty="0" smtClean="0"/>
              </a:p>
              <a:p>
                <a:r>
                  <a:rPr lang="en-US" dirty="0" smtClean="0"/>
                  <a:t>      </a:t>
                </a:r>
                <a:endParaRPr lang="en-US" dirty="0"/>
              </a:p>
            </p:txBody>
          </p:sp>
        </mc:Choice>
        <mc:Fallback>
          <p:sp>
            <p:nvSpPr>
              <p:cNvPr id="7" name="TextBox 6"/>
              <p:cNvSpPr txBox="1">
                <a:spLocks noRot="1" noChangeAspect="1" noMove="1" noResize="1" noEditPoints="1" noAdjustHandles="1" noChangeArrowheads="1" noChangeShapeType="1" noTextEdit="1"/>
              </p:cNvSpPr>
              <p:nvPr/>
            </p:nvSpPr>
            <p:spPr>
              <a:xfrm>
                <a:off x="179512" y="139038"/>
                <a:ext cx="8712968" cy="4062651"/>
              </a:xfrm>
              <a:prstGeom prst="rect">
                <a:avLst/>
              </a:prstGeom>
              <a:blipFill rotWithShape="1">
                <a:blip r:embed="rId2"/>
                <a:stretch>
                  <a:fillRect l="-559" t="-751" r="-280"/>
                </a:stretch>
              </a:blipFill>
            </p:spPr>
            <p:txBody>
              <a:bodyPr/>
              <a:lstStyle/>
              <a:p>
                <a:r>
                  <a:rPr lang="en-US">
                    <a:noFill/>
                  </a:rPr>
                  <a:t> </a:t>
                </a:r>
              </a:p>
            </p:txBody>
          </p:sp>
        </mc:Fallback>
      </mc:AlternateContent>
      <p:sp>
        <p:nvSpPr>
          <p:cNvPr id="8" name="Rectangle 7"/>
          <p:cNvSpPr/>
          <p:nvPr/>
        </p:nvSpPr>
        <p:spPr>
          <a:xfrm>
            <a:off x="1901519" y="1798223"/>
            <a:ext cx="4896544"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a:off x="1760485" y="1942239"/>
            <a:ext cx="288032" cy="288032"/>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6641105" y="1948535"/>
            <a:ext cx="288032"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061759" y="2038530"/>
            <a:ext cx="720080" cy="369332"/>
          </a:xfrm>
          <a:prstGeom prst="rect">
            <a:avLst/>
          </a:prstGeom>
          <a:noFill/>
        </p:spPr>
        <p:txBody>
          <a:bodyPr wrap="square" rtlCol="0">
            <a:spAutoFit/>
          </a:bodyPr>
          <a:lstStyle/>
          <a:p>
            <a:r>
              <a:rPr lang="en-US" dirty="0" smtClean="0"/>
              <a:t>6m</a:t>
            </a:r>
            <a:endParaRPr lang="en-US" dirty="0"/>
          </a:p>
        </p:txBody>
      </p:sp>
      <p:cxnSp>
        <p:nvCxnSpPr>
          <p:cNvPr id="17" name="Straight Connector 16"/>
          <p:cNvCxnSpPr/>
          <p:nvPr/>
        </p:nvCxnSpPr>
        <p:spPr>
          <a:xfrm>
            <a:off x="1901519" y="2058918"/>
            <a:ext cx="4896544" cy="0"/>
          </a:xfrm>
          <a:prstGeom prst="line">
            <a:avLst/>
          </a:prstGeom>
        </p:spPr>
        <p:style>
          <a:lnRef idx="1">
            <a:schemeClr val="accent1"/>
          </a:lnRef>
          <a:fillRef idx="0">
            <a:schemeClr val="accent1"/>
          </a:fillRef>
          <a:effectRef idx="0">
            <a:schemeClr val="accent1"/>
          </a:effectRef>
          <a:fontRef idx="minor">
            <a:schemeClr val="tx1"/>
          </a:fontRef>
        </p:style>
      </p:cxnSp>
      <p:sp>
        <p:nvSpPr>
          <p:cNvPr id="34" name="Rectangle 33"/>
          <p:cNvSpPr/>
          <p:nvPr/>
        </p:nvSpPr>
        <p:spPr>
          <a:xfrm>
            <a:off x="261032" y="3658069"/>
            <a:ext cx="4325792" cy="15169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Isosceles Triangle 34"/>
          <p:cNvSpPr/>
          <p:nvPr/>
        </p:nvSpPr>
        <p:spPr>
          <a:xfrm>
            <a:off x="119998" y="3809766"/>
            <a:ext cx="288032" cy="288032"/>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4407440" y="3828228"/>
            <a:ext cx="288032"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0" name="Elbow Connector 49"/>
          <p:cNvCxnSpPr/>
          <p:nvPr/>
        </p:nvCxnSpPr>
        <p:spPr>
          <a:xfrm rot="10800000">
            <a:off x="264015" y="3407058"/>
            <a:ext cx="4100601" cy="308818"/>
          </a:xfrm>
          <a:prstGeom prst="bentConnector3">
            <a:avLst>
              <a:gd name="adj1" fmla="val -5511"/>
            </a:avLst>
          </a:prstGeom>
        </p:spPr>
        <p:style>
          <a:lnRef idx="1">
            <a:schemeClr val="accent1"/>
          </a:lnRef>
          <a:fillRef idx="0">
            <a:schemeClr val="accent1"/>
          </a:fillRef>
          <a:effectRef idx="0">
            <a:schemeClr val="accent1"/>
          </a:effectRef>
          <a:fontRef idx="minor">
            <a:schemeClr val="tx1"/>
          </a:fontRef>
        </p:style>
      </p:cxnSp>
      <p:cxnSp>
        <p:nvCxnSpPr>
          <p:cNvPr id="55" name="Straight Connector 54"/>
          <p:cNvCxnSpPr>
            <a:endCxn id="34" idx="1"/>
          </p:cNvCxnSpPr>
          <p:nvPr/>
        </p:nvCxnSpPr>
        <p:spPr>
          <a:xfrm>
            <a:off x="261032" y="3414739"/>
            <a:ext cx="0" cy="319179"/>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p:nvPr/>
        </p:nvCxnSpPr>
        <p:spPr>
          <a:xfrm>
            <a:off x="666782" y="3414739"/>
            <a:ext cx="0" cy="25101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a:off x="994054" y="3414738"/>
            <a:ext cx="0" cy="25101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a:off x="1276382" y="3414737"/>
            <a:ext cx="0" cy="25101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p:nvPr/>
        </p:nvCxnSpPr>
        <p:spPr>
          <a:xfrm>
            <a:off x="1711152" y="3414736"/>
            <a:ext cx="0" cy="25101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p:nvPr/>
        </p:nvCxnSpPr>
        <p:spPr>
          <a:xfrm>
            <a:off x="2143200" y="3430782"/>
            <a:ext cx="0" cy="25101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p:nvPr/>
        </p:nvCxnSpPr>
        <p:spPr>
          <a:xfrm>
            <a:off x="2503240" y="3414735"/>
            <a:ext cx="0" cy="25101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p:nvPr/>
        </p:nvCxnSpPr>
        <p:spPr>
          <a:xfrm>
            <a:off x="2935288" y="3407058"/>
            <a:ext cx="0" cy="25101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p:nvPr/>
        </p:nvCxnSpPr>
        <p:spPr>
          <a:xfrm>
            <a:off x="3442326" y="3414734"/>
            <a:ext cx="0" cy="25101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p:nvPr/>
        </p:nvCxnSpPr>
        <p:spPr>
          <a:xfrm>
            <a:off x="4586824" y="3431973"/>
            <a:ext cx="0" cy="25101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p:nvPr/>
        </p:nvCxnSpPr>
        <p:spPr>
          <a:xfrm>
            <a:off x="4132660" y="3431973"/>
            <a:ext cx="0" cy="25101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1" name="TextBox 70"/>
          <p:cNvSpPr txBox="1"/>
          <p:nvPr/>
        </p:nvSpPr>
        <p:spPr>
          <a:xfrm>
            <a:off x="2230078" y="3172623"/>
            <a:ext cx="835701" cy="276999"/>
          </a:xfrm>
          <a:prstGeom prst="rect">
            <a:avLst/>
          </a:prstGeom>
          <a:noFill/>
        </p:spPr>
        <p:txBody>
          <a:bodyPr wrap="square" rtlCol="0">
            <a:spAutoFit/>
          </a:bodyPr>
          <a:lstStyle/>
          <a:p>
            <a:r>
              <a:rPr lang="en-US" sz="1200" dirty="0" smtClean="0"/>
              <a:t>8.92kN/m</a:t>
            </a:r>
            <a:endParaRPr lang="en-US" sz="1200" dirty="0"/>
          </a:p>
        </p:txBody>
      </p:sp>
      <p:sp>
        <p:nvSpPr>
          <p:cNvPr id="84" name="TextBox 83"/>
          <p:cNvSpPr txBox="1"/>
          <p:nvPr/>
        </p:nvSpPr>
        <p:spPr>
          <a:xfrm>
            <a:off x="4695472" y="3441541"/>
            <a:ext cx="432048" cy="369332"/>
          </a:xfrm>
          <a:prstGeom prst="rect">
            <a:avLst/>
          </a:prstGeom>
          <a:noFill/>
        </p:spPr>
        <p:txBody>
          <a:bodyPr wrap="square" rtlCol="0">
            <a:spAutoFit/>
          </a:bodyPr>
          <a:lstStyle/>
          <a:p>
            <a:r>
              <a:rPr lang="en-US" dirty="0" smtClean="0"/>
              <a:t>=</a:t>
            </a:r>
            <a:endParaRPr lang="en-US" dirty="0"/>
          </a:p>
        </p:txBody>
      </p:sp>
      <p:sp>
        <p:nvSpPr>
          <p:cNvPr id="85" name="Rectangle 84"/>
          <p:cNvSpPr/>
          <p:nvPr/>
        </p:nvSpPr>
        <p:spPr>
          <a:xfrm>
            <a:off x="5004047" y="3574328"/>
            <a:ext cx="3965696"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Isosceles Triangle 85"/>
          <p:cNvSpPr/>
          <p:nvPr/>
        </p:nvSpPr>
        <p:spPr>
          <a:xfrm>
            <a:off x="4860031" y="3733918"/>
            <a:ext cx="288032" cy="288032"/>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p:cNvSpPr/>
          <p:nvPr/>
        </p:nvSpPr>
        <p:spPr>
          <a:xfrm>
            <a:off x="8825727" y="3733918"/>
            <a:ext cx="288032"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6" name="Straight Arrow Connector 105"/>
          <p:cNvCxnSpPr/>
          <p:nvPr/>
        </p:nvCxnSpPr>
        <p:spPr>
          <a:xfrm>
            <a:off x="6929136" y="2875432"/>
            <a:ext cx="0" cy="657131"/>
          </a:xfrm>
          <a:prstGeom prst="straightConnector1">
            <a:avLst/>
          </a:prstGeom>
          <a:ln w="15875">
            <a:tailEnd type="arrow"/>
          </a:ln>
        </p:spPr>
        <p:style>
          <a:lnRef idx="1">
            <a:schemeClr val="accent1"/>
          </a:lnRef>
          <a:fillRef idx="0">
            <a:schemeClr val="accent1"/>
          </a:fillRef>
          <a:effectRef idx="0">
            <a:schemeClr val="accent1"/>
          </a:effectRef>
          <a:fontRef idx="minor">
            <a:schemeClr val="tx1"/>
          </a:fontRef>
        </p:style>
      </p:cxnSp>
      <p:sp>
        <p:nvSpPr>
          <p:cNvPr id="107" name="TextBox 106"/>
          <p:cNvSpPr txBox="1"/>
          <p:nvPr/>
        </p:nvSpPr>
        <p:spPr>
          <a:xfrm>
            <a:off x="6641104" y="2594079"/>
            <a:ext cx="739207" cy="276999"/>
          </a:xfrm>
          <a:prstGeom prst="rect">
            <a:avLst/>
          </a:prstGeom>
          <a:noFill/>
        </p:spPr>
        <p:txBody>
          <a:bodyPr wrap="square" rtlCol="0">
            <a:spAutoFit/>
          </a:bodyPr>
          <a:lstStyle/>
          <a:p>
            <a:r>
              <a:rPr lang="en-US" sz="1200" dirty="0" smtClean="0"/>
              <a:t>53.52kN</a:t>
            </a:r>
            <a:endParaRPr lang="en-US" sz="1200" dirty="0"/>
          </a:p>
        </p:txBody>
      </p:sp>
      <p:cxnSp>
        <p:nvCxnSpPr>
          <p:cNvPr id="111" name="Straight Arrow Connector 110"/>
          <p:cNvCxnSpPr/>
          <p:nvPr/>
        </p:nvCxnSpPr>
        <p:spPr>
          <a:xfrm flipV="1">
            <a:off x="5004047" y="4021950"/>
            <a:ext cx="0" cy="32440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3" name="Straight Arrow Connector 112"/>
          <p:cNvCxnSpPr>
            <a:endCxn id="86" idx="5"/>
          </p:cNvCxnSpPr>
          <p:nvPr/>
        </p:nvCxnSpPr>
        <p:spPr>
          <a:xfrm flipH="1">
            <a:off x="5076055" y="3877934"/>
            <a:ext cx="28803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5" name="Straight Arrow Connector 114"/>
          <p:cNvCxnSpPr>
            <a:endCxn id="87" idx="4"/>
          </p:cNvCxnSpPr>
          <p:nvPr/>
        </p:nvCxnSpPr>
        <p:spPr>
          <a:xfrm flipV="1">
            <a:off x="8969743" y="4021950"/>
            <a:ext cx="0" cy="25157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6" name="TextBox 115"/>
          <p:cNvSpPr txBox="1"/>
          <p:nvPr/>
        </p:nvSpPr>
        <p:spPr>
          <a:xfrm>
            <a:off x="4820935" y="4346351"/>
            <a:ext cx="366225" cy="276999"/>
          </a:xfrm>
          <a:prstGeom prst="rect">
            <a:avLst/>
          </a:prstGeom>
          <a:noFill/>
        </p:spPr>
        <p:txBody>
          <a:bodyPr wrap="square" rtlCol="0">
            <a:spAutoFit/>
          </a:bodyPr>
          <a:lstStyle/>
          <a:p>
            <a:r>
              <a:rPr lang="en-US" sz="1200" dirty="0" smtClean="0"/>
              <a:t>Ay</a:t>
            </a:r>
            <a:endParaRPr lang="en-US" sz="1200" dirty="0"/>
          </a:p>
        </p:txBody>
      </p:sp>
      <p:sp>
        <p:nvSpPr>
          <p:cNvPr id="117" name="TextBox 116"/>
          <p:cNvSpPr txBox="1"/>
          <p:nvPr/>
        </p:nvSpPr>
        <p:spPr>
          <a:xfrm>
            <a:off x="5321495" y="3744951"/>
            <a:ext cx="366225" cy="276999"/>
          </a:xfrm>
          <a:prstGeom prst="rect">
            <a:avLst/>
          </a:prstGeom>
          <a:noFill/>
        </p:spPr>
        <p:txBody>
          <a:bodyPr wrap="square" rtlCol="0">
            <a:spAutoFit/>
          </a:bodyPr>
          <a:lstStyle/>
          <a:p>
            <a:r>
              <a:rPr lang="en-US" sz="1200" dirty="0" smtClean="0"/>
              <a:t>Ax</a:t>
            </a:r>
            <a:endParaRPr lang="en-US" sz="1200" dirty="0"/>
          </a:p>
        </p:txBody>
      </p:sp>
      <p:sp>
        <p:nvSpPr>
          <p:cNvPr id="118" name="TextBox 117"/>
          <p:cNvSpPr txBox="1"/>
          <p:nvPr/>
        </p:nvSpPr>
        <p:spPr>
          <a:xfrm>
            <a:off x="8747535" y="4278632"/>
            <a:ext cx="366225" cy="276999"/>
          </a:xfrm>
          <a:prstGeom prst="rect">
            <a:avLst/>
          </a:prstGeom>
          <a:noFill/>
        </p:spPr>
        <p:txBody>
          <a:bodyPr wrap="square" rtlCol="0">
            <a:spAutoFit/>
          </a:bodyPr>
          <a:lstStyle/>
          <a:p>
            <a:r>
              <a:rPr lang="en-US" sz="1200" dirty="0" smtClean="0"/>
              <a:t>By</a:t>
            </a:r>
            <a:endParaRPr lang="en-US" sz="1200" dirty="0"/>
          </a:p>
        </p:txBody>
      </p:sp>
      <p:sp>
        <p:nvSpPr>
          <p:cNvPr id="119" name="TextBox 118"/>
          <p:cNvSpPr txBox="1"/>
          <p:nvPr/>
        </p:nvSpPr>
        <p:spPr>
          <a:xfrm>
            <a:off x="125092" y="4361527"/>
            <a:ext cx="8852727" cy="1815882"/>
          </a:xfrm>
          <a:prstGeom prst="rect">
            <a:avLst/>
          </a:prstGeom>
          <a:noFill/>
        </p:spPr>
        <p:txBody>
          <a:bodyPr wrap="square" rtlCol="0">
            <a:spAutoFit/>
          </a:bodyPr>
          <a:lstStyle/>
          <a:p>
            <a:r>
              <a:rPr lang="en-US" sz="1400" dirty="0" smtClean="0"/>
              <a:t>Take ,∑M at A = 0 to find By</a:t>
            </a:r>
          </a:p>
          <a:p>
            <a:r>
              <a:rPr lang="en-US" sz="1400" dirty="0" smtClean="0"/>
              <a:t>By(6)-53.52(3)= 0 , then By=26.76kN</a:t>
            </a:r>
          </a:p>
          <a:p>
            <a:endParaRPr lang="en-US" sz="1400" dirty="0"/>
          </a:p>
          <a:p>
            <a:r>
              <a:rPr lang="en-US" sz="1400" dirty="0" smtClean="0"/>
              <a:t>Take , ∑</a:t>
            </a:r>
            <a:r>
              <a:rPr lang="en-US" sz="1400" dirty="0" err="1" smtClean="0"/>
              <a:t>Fy</a:t>
            </a:r>
            <a:r>
              <a:rPr lang="en-US" sz="1400" dirty="0" smtClean="0"/>
              <a:t>=0 to find Ay</a:t>
            </a:r>
          </a:p>
          <a:p>
            <a:r>
              <a:rPr lang="en-US" sz="1400" dirty="0" smtClean="0"/>
              <a:t>Ay+By-53.52=0 , then Ay= 26.76kN</a:t>
            </a:r>
          </a:p>
          <a:p>
            <a:r>
              <a:rPr lang="en-US" sz="1400" dirty="0" smtClean="0"/>
              <a:t> </a:t>
            </a:r>
            <a:r>
              <a:rPr lang="en-US" sz="1400" dirty="0"/>
              <a:t>Take , ∑</a:t>
            </a:r>
            <a:r>
              <a:rPr lang="en-US" sz="1400" dirty="0" err="1" smtClean="0"/>
              <a:t>Fx</a:t>
            </a:r>
            <a:r>
              <a:rPr lang="en-US" sz="1400" dirty="0" smtClean="0"/>
              <a:t>=0 </a:t>
            </a:r>
            <a:r>
              <a:rPr lang="en-US" sz="1400" dirty="0"/>
              <a:t>to find </a:t>
            </a:r>
            <a:r>
              <a:rPr lang="en-US" sz="1400" dirty="0" smtClean="0"/>
              <a:t>Ax</a:t>
            </a:r>
          </a:p>
          <a:p>
            <a:r>
              <a:rPr lang="en-US" sz="1400" dirty="0" smtClean="0"/>
              <a:t>Ax=0 </a:t>
            </a:r>
            <a:r>
              <a:rPr lang="en-US" sz="1400" dirty="0" err="1" smtClean="0"/>
              <a:t>kN</a:t>
            </a:r>
            <a:endParaRPr lang="en-US" sz="1400" dirty="0"/>
          </a:p>
          <a:p>
            <a:endParaRPr lang="en-US" sz="1400" dirty="0"/>
          </a:p>
        </p:txBody>
      </p:sp>
    </p:spTree>
    <p:extLst>
      <p:ext uri="{BB962C8B-B14F-4D97-AF65-F5344CB8AC3E}">
        <p14:creationId xmlns:p14="http://schemas.microsoft.com/office/powerpoint/2010/main" val="2037749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7">
                                            <p:txEl>
                                              <p:pRg st="1" end="1"/>
                                            </p:txEl>
                                          </p:spTgt>
                                        </p:tgtEl>
                                        <p:attrNameLst>
                                          <p:attrName>style.visibility</p:attrName>
                                        </p:attrNameLst>
                                      </p:cBhvr>
                                      <p:to>
                                        <p:strVal val="visible"/>
                                      </p:to>
                                    </p:set>
                                    <p:animEffect transition="in" filter="fade">
                                      <p:cBhvr>
                                        <p:cTn id="10" dur="500"/>
                                        <p:tgtEl>
                                          <p:spTgt spid="7">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par>
                                <p:cTn id="25" presetID="10" presetClass="entr" presetSubtype="0"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
                                            <p:txEl>
                                              <p:pRg st="6" end="6"/>
                                            </p:txEl>
                                          </p:spTgt>
                                        </p:tgtEl>
                                        <p:attrNameLst>
                                          <p:attrName>style.visibility</p:attrName>
                                        </p:attrNameLst>
                                      </p:cBhvr>
                                      <p:to>
                                        <p:strVal val="visible"/>
                                      </p:to>
                                    </p:set>
                                    <p:animEffect transition="in" filter="fade">
                                      <p:cBhvr>
                                        <p:cTn id="32" dur="500"/>
                                        <p:tgtEl>
                                          <p:spTgt spid="7">
                                            <p:txEl>
                                              <p:pRg st="6" end="6"/>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7">
                                            <p:txEl>
                                              <p:pRg st="7" end="7"/>
                                            </p:txEl>
                                          </p:spTgt>
                                        </p:tgtEl>
                                        <p:attrNameLst>
                                          <p:attrName>style.visibility</p:attrName>
                                        </p:attrNameLst>
                                      </p:cBhvr>
                                      <p:to>
                                        <p:strVal val="visible"/>
                                      </p:to>
                                    </p:set>
                                    <p:animEffect transition="in" filter="fade">
                                      <p:cBhvr>
                                        <p:cTn id="35" dur="500"/>
                                        <p:tgtEl>
                                          <p:spTgt spid="7">
                                            <p:txEl>
                                              <p:pRg st="7" end="7"/>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500"/>
                                        <p:tgtEl>
                                          <p:spTgt spid="34"/>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35"/>
                                        </p:tgtEl>
                                        <p:attrNameLst>
                                          <p:attrName>style.visibility</p:attrName>
                                        </p:attrNameLst>
                                      </p:cBhvr>
                                      <p:to>
                                        <p:strVal val="visible"/>
                                      </p:to>
                                    </p:set>
                                    <p:animEffect transition="in" filter="fade">
                                      <p:cBhvr>
                                        <p:cTn id="43" dur="500"/>
                                        <p:tgtEl>
                                          <p:spTgt spid="35"/>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36"/>
                                        </p:tgtEl>
                                        <p:attrNameLst>
                                          <p:attrName>style.visibility</p:attrName>
                                        </p:attrNameLst>
                                      </p:cBhvr>
                                      <p:to>
                                        <p:strVal val="visible"/>
                                      </p:to>
                                    </p:set>
                                    <p:animEffect transition="in" filter="fade">
                                      <p:cBhvr>
                                        <p:cTn id="46" dur="500"/>
                                        <p:tgtEl>
                                          <p:spTgt spid="36"/>
                                        </p:tgtEl>
                                      </p:cBhvr>
                                    </p:animEffect>
                                  </p:childTnLst>
                                </p:cTn>
                              </p:par>
                              <p:par>
                                <p:cTn id="47" presetID="10" presetClass="entr" presetSubtype="0" fill="hold" nodeType="with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fade">
                                      <p:cBhvr>
                                        <p:cTn id="49" dur="500"/>
                                        <p:tgtEl>
                                          <p:spTgt spid="50"/>
                                        </p:tgtEl>
                                      </p:cBhvr>
                                    </p:animEffect>
                                  </p:childTnLst>
                                </p:cTn>
                              </p:par>
                              <p:par>
                                <p:cTn id="50" presetID="10" presetClass="entr" presetSubtype="0" fill="hold" nodeType="with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fade">
                                      <p:cBhvr>
                                        <p:cTn id="52" dur="500"/>
                                        <p:tgtEl>
                                          <p:spTgt spid="55"/>
                                        </p:tgtEl>
                                      </p:cBhvr>
                                    </p:animEffect>
                                  </p:childTnLst>
                                </p:cTn>
                              </p:par>
                              <p:par>
                                <p:cTn id="53" presetID="10" presetClass="entr" presetSubtype="0" fill="hold" nodeType="withEffect">
                                  <p:stCondLst>
                                    <p:cond delay="0"/>
                                  </p:stCondLst>
                                  <p:childTnLst>
                                    <p:set>
                                      <p:cBhvr>
                                        <p:cTn id="54" dur="1" fill="hold">
                                          <p:stCondLst>
                                            <p:cond delay="0"/>
                                          </p:stCondLst>
                                        </p:cTn>
                                        <p:tgtEl>
                                          <p:spTgt spid="61"/>
                                        </p:tgtEl>
                                        <p:attrNameLst>
                                          <p:attrName>style.visibility</p:attrName>
                                        </p:attrNameLst>
                                      </p:cBhvr>
                                      <p:to>
                                        <p:strVal val="visible"/>
                                      </p:to>
                                    </p:set>
                                    <p:animEffect transition="in" filter="fade">
                                      <p:cBhvr>
                                        <p:cTn id="55" dur="500"/>
                                        <p:tgtEl>
                                          <p:spTgt spid="61"/>
                                        </p:tgtEl>
                                      </p:cBhvr>
                                    </p:animEffect>
                                  </p:childTnLst>
                                </p:cTn>
                              </p:par>
                              <p:par>
                                <p:cTn id="56" presetID="10" presetClass="entr" presetSubtype="0" fill="hold" nodeType="withEffect">
                                  <p:stCondLst>
                                    <p:cond delay="0"/>
                                  </p:stCondLst>
                                  <p:childTnLst>
                                    <p:set>
                                      <p:cBhvr>
                                        <p:cTn id="57" dur="1" fill="hold">
                                          <p:stCondLst>
                                            <p:cond delay="0"/>
                                          </p:stCondLst>
                                        </p:cTn>
                                        <p:tgtEl>
                                          <p:spTgt spid="62"/>
                                        </p:tgtEl>
                                        <p:attrNameLst>
                                          <p:attrName>style.visibility</p:attrName>
                                        </p:attrNameLst>
                                      </p:cBhvr>
                                      <p:to>
                                        <p:strVal val="visible"/>
                                      </p:to>
                                    </p:set>
                                    <p:animEffect transition="in" filter="fade">
                                      <p:cBhvr>
                                        <p:cTn id="58" dur="500"/>
                                        <p:tgtEl>
                                          <p:spTgt spid="62"/>
                                        </p:tgtEl>
                                      </p:cBhvr>
                                    </p:animEffect>
                                  </p:childTnLst>
                                </p:cTn>
                              </p:par>
                              <p:par>
                                <p:cTn id="59" presetID="10" presetClass="entr" presetSubtype="0" fill="hold" nodeType="with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fade">
                                      <p:cBhvr>
                                        <p:cTn id="61" dur="500"/>
                                        <p:tgtEl>
                                          <p:spTgt spid="63"/>
                                        </p:tgtEl>
                                      </p:cBhvr>
                                    </p:animEffect>
                                  </p:childTnLst>
                                </p:cTn>
                              </p:par>
                              <p:par>
                                <p:cTn id="62" presetID="10" presetClass="entr" presetSubtype="0" fill="hold" nodeType="withEffect">
                                  <p:stCondLst>
                                    <p:cond delay="0"/>
                                  </p:stCondLst>
                                  <p:childTnLst>
                                    <p:set>
                                      <p:cBhvr>
                                        <p:cTn id="63" dur="1" fill="hold">
                                          <p:stCondLst>
                                            <p:cond delay="0"/>
                                          </p:stCondLst>
                                        </p:cTn>
                                        <p:tgtEl>
                                          <p:spTgt spid="64"/>
                                        </p:tgtEl>
                                        <p:attrNameLst>
                                          <p:attrName>style.visibility</p:attrName>
                                        </p:attrNameLst>
                                      </p:cBhvr>
                                      <p:to>
                                        <p:strVal val="visible"/>
                                      </p:to>
                                    </p:set>
                                    <p:animEffect transition="in" filter="fade">
                                      <p:cBhvr>
                                        <p:cTn id="64" dur="500"/>
                                        <p:tgtEl>
                                          <p:spTgt spid="64"/>
                                        </p:tgtEl>
                                      </p:cBhvr>
                                    </p:animEffect>
                                  </p:childTnLst>
                                </p:cTn>
                              </p:par>
                              <p:par>
                                <p:cTn id="65" presetID="10" presetClass="entr" presetSubtype="0" fill="hold" nodeType="with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fade">
                                      <p:cBhvr>
                                        <p:cTn id="67" dur="500"/>
                                        <p:tgtEl>
                                          <p:spTgt spid="65"/>
                                        </p:tgtEl>
                                      </p:cBhvr>
                                    </p:animEffect>
                                  </p:childTnLst>
                                </p:cTn>
                              </p:par>
                              <p:par>
                                <p:cTn id="68" presetID="10" presetClass="entr" presetSubtype="0" fill="hold" nodeType="withEffect">
                                  <p:stCondLst>
                                    <p:cond delay="0"/>
                                  </p:stCondLst>
                                  <p:childTnLst>
                                    <p:set>
                                      <p:cBhvr>
                                        <p:cTn id="69" dur="1" fill="hold">
                                          <p:stCondLst>
                                            <p:cond delay="0"/>
                                          </p:stCondLst>
                                        </p:cTn>
                                        <p:tgtEl>
                                          <p:spTgt spid="66"/>
                                        </p:tgtEl>
                                        <p:attrNameLst>
                                          <p:attrName>style.visibility</p:attrName>
                                        </p:attrNameLst>
                                      </p:cBhvr>
                                      <p:to>
                                        <p:strVal val="visible"/>
                                      </p:to>
                                    </p:set>
                                    <p:animEffect transition="in" filter="fade">
                                      <p:cBhvr>
                                        <p:cTn id="70" dur="500"/>
                                        <p:tgtEl>
                                          <p:spTgt spid="66"/>
                                        </p:tgtEl>
                                      </p:cBhvr>
                                    </p:animEffect>
                                  </p:childTnLst>
                                </p:cTn>
                              </p:par>
                              <p:par>
                                <p:cTn id="71" presetID="10" presetClass="entr" presetSubtype="0" fill="hold" nodeType="withEffect">
                                  <p:stCondLst>
                                    <p:cond delay="0"/>
                                  </p:stCondLst>
                                  <p:childTnLst>
                                    <p:set>
                                      <p:cBhvr>
                                        <p:cTn id="72" dur="1" fill="hold">
                                          <p:stCondLst>
                                            <p:cond delay="0"/>
                                          </p:stCondLst>
                                        </p:cTn>
                                        <p:tgtEl>
                                          <p:spTgt spid="67"/>
                                        </p:tgtEl>
                                        <p:attrNameLst>
                                          <p:attrName>style.visibility</p:attrName>
                                        </p:attrNameLst>
                                      </p:cBhvr>
                                      <p:to>
                                        <p:strVal val="visible"/>
                                      </p:to>
                                    </p:set>
                                    <p:animEffect transition="in" filter="fade">
                                      <p:cBhvr>
                                        <p:cTn id="73" dur="500"/>
                                        <p:tgtEl>
                                          <p:spTgt spid="67"/>
                                        </p:tgtEl>
                                      </p:cBhvr>
                                    </p:animEffect>
                                  </p:childTnLst>
                                </p:cTn>
                              </p:par>
                              <p:par>
                                <p:cTn id="74" presetID="10" presetClass="entr" presetSubtype="0" fill="hold" nodeType="withEffect">
                                  <p:stCondLst>
                                    <p:cond delay="0"/>
                                  </p:stCondLst>
                                  <p:childTnLst>
                                    <p:set>
                                      <p:cBhvr>
                                        <p:cTn id="75" dur="1" fill="hold">
                                          <p:stCondLst>
                                            <p:cond delay="0"/>
                                          </p:stCondLst>
                                        </p:cTn>
                                        <p:tgtEl>
                                          <p:spTgt spid="68"/>
                                        </p:tgtEl>
                                        <p:attrNameLst>
                                          <p:attrName>style.visibility</p:attrName>
                                        </p:attrNameLst>
                                      </p:cBhvr>
                                      <p:to>
                                        <p:strVal val="visible"/>
                                      </p:to>
                                    </p:set>
                                    <p:animEffect transition="in" filter="fade">
                                      <p:cBhvr>
                                        <p:cTn id="76" dur="500"/>
                                        <p:tgtEl>
                                          <p:spTgt spid="68"/>
                                        </p:tgtEl>
                                      </p:cBhvr>
                                    </p:animEffect>
                                  </p:childTnLst>
                                </p:cTn>
                              </p:par>
                              <p:par>
                                <p:cTn id="77" presetID="10" presetClass="entr" presetSubtype="0" fill="hold" nodeType="withEffect">
                                  <p:stCondLst>
                                    <p:cond delay="0"/>
                                  </p:stCondLst>
                                  <p:childTnLst>
                                    <p:set>
                                      <p:cBhvr>
                                        <p:cTn id="78" dur="1" fill="hold">
                                          <p:stCondLst>
                                            <p:cond delay="0"/>
                                          </p:stCondLst>
                                        </p:cTn>
                                        <p:tgtEl>
                                          <p:spTgt spid="69"/>
                                        </p:tgtEl>
                                        <p:attrNameLst>
                                          <p:attrName>style.visibility</p:attrName>
                                        </p:attrNameLst>
                                      </p:cBhvr>
                                      <p:to>
                                        <p:strVal val="visible"/>
                                      </p:to>
                                    </p:set>
                                    <p:animEffect transition="in" filter="fade">
                                      <p:cBhvr>
                                        <p:cTn id="79" dur="500"/>
                                        <p:tgtEl>
                                          <p:spTgt spid="69"/>
                                        </p:tgtEl>
                                      </p:cBhvr>
                                    </p:animEffect>
                                  </p:childTnLst>
                                </p:cTn>
                              </p:par>
                              <p:par>
                                <p:cTn id="80" presetID="10" presetClass="entr" presetSubtype="0" fill="hold" nodeType="withEffect">
                                  <p:stCondLst>
                                    <p:cond delay="0"/>
                                  </p:stCondLst>
                                  <p:childTnLst>
                                    <p:set>
                                      <p:cBhvr>
                                        <p:cTn id="81" dur="1" fill="hold">
                                          <p:stCondLst>
                                            <p:cond delay="0"/>
                                          </p:stCondLst>
                                        </p:cTn>
                                        <p:tgtEl>
                                          <p:spTgt spid="70"/>
                                        </p:tgtEl>
                                        <p:attrNameLst>
                                          <p:attrName>style.visibility</p:attrName>
                                        </p:attrNameLst>
                                      </p:cBhvr>
                                      <p:to>
                                        <p:strVal val="visible"/>
                                      </p:to>
                                    </p:set>
                                    <p:animEffect transition="in" filter="fade">
                                      <p:cBhvr>
                                        <p:cTn id="82" dur="500"/>
                                        <p:tgtEl>
                                          <p:spTgt spid="70"/>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71"/>
                                        </p:tgtEl>
                                        <p:attrNameLst>
                                          <p:attrName>style.visibility</p:attrName>
                                        </p:attrNameLst>
                                      </p:cBhvr>
                                      <p:to>
                                        <p:strVal val="visible"/>
                                      </p:to>
                                    </p:set>
                                    <p:animEffect transition="in" filter="fade">
                                      <p:cBhvr>
                                        <p:cTn id="85" dur="500"/>
                                        <p:tgtEl>
                                          <p:spTgt spid="71"/>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84"/>
                                        </p:tgtEl>
                                        <p:attrNameLst>
                                          <p:attrName>style.visibility</p:attrName>
                                        </p:attrNameLst>
                                      </p:cBhvr>
                                      <p:to>
                                        <p:strVal val="visible"/>
                                      </p:to>
                                    </p:set>
                                    <p:animEffect transition="in" filter="fade">
                                      <p:cBhvr>
                                        <p:cTn id="88" dur="500"/>
                                        <p:tgtEl>
                                          <p:spTgt spid="84"/>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85"/>
                                        </p:tgtEl>
                                        <p:attrNameLst>
                                          <p:attrName>style.visibility</p:attrName>
                                        </p:attrNameLst>
                                      </p:cBhvr>
                                      <p:to>
                                        <p:strVal val="visible"/>
                                      </p:to>
                                    </p:set>
                                    <p:animEffect transition="in" filter="fade">
                                      <p:cBhvr>
                                        <p:cTn id="91" dur="500"/>
                                        <p:tgtEl>
                                          <p:spTgt spid="85"/>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86"/>
                                        </p:tgtEl>
                                        <p:attrNameLst>
                                          <p:attrName>style.visibility</p:attrName>
                                        </p:attrNameLst>
                                      </p:cBhvr>
                                      <p:to>
                                        <p:strVal val="visible"/>
                                      </p:to>
                                    </p:set>
                                    <p:animEffect transition="in" filter="fade">
                                      <p:cBhvr>
                                        <p:cTn id="94" dur="500"/>
                                        <p:tgtEl>
                                          <p:spTgt spid="86"/>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87"/>
                                        </p:tgtEl>
                                        <p:attrNameLst>
                                          <p:attrName>style.visibility</p:attrName>
                                        </p:attrNameLst>
                                      </p:cBhvr>
                                      <p:to>
                                        <p:strVal val="visible"/>
                                      </p:to>
                                    </p:set>
                                    <p:animEffect transition="in" filter="fade">
                                      <p:cBhvr>
                                        <p:cTn id="97" dur="500"/>
                                        <p:tgtEl>
                                          <p:spTgt spid="87"/>
                                        </p:tgtEl>
                                      </p:cBhvr>
                                    </p:animEffect>
                                  </p:childTnLst>
                                </p:cTn>
                              </p:par>
                              <p:par>
                                <p:cTn id="98" presetID="10" presetClass="entr" presetSubtype="0" fill="hold" nodeType="withEffect">
                                  <p:stCondLst>
                                    <p:cond delay="0"/>
                                  </p:stCondLst>
                                  <p:childTnLst>
                                    <p:set>
                                      <p:cBhvr>
                                        <p:cTn id="99" dur="1" fill="hold">
                                          <p:stCondLst>
                                            <p:cond delay="0"/>
                                          </p:stCondLst>
                                        </p:cTn>
                                        <p:tgtEl>
                                          <p:spTgt spid="106"/>
                                        </p:tgtEl>
                                        <p:attrNameLst>
                                          <p:attrName>style.visibility</p:attrName>
                                        </p:attrNameLst>
                                      </p:cBhvr>
                                      <p:to>
                                        <p:strVal val="visible"/>
                                      </p:to>
                                    </p:set>
                                    <p:animEffect transition="in" filter="fade">
                                      <p:cBhvr>
                                        <p:cTn id="100" dur="500"/>
                                        <p:tgtEl>
                                          <p:spTgt spid="106"/>
                                        </p:tgtEl>
                                      </p:cBhvr>
                                    </p:animEffect>
                                  </p:childTnLst>
                                </p:cTn>
                              </p:par>
                              <p:par>
                                <p:cTn id="101" presetID="10" presetClass="entr" presetSubtype="0" fill="hold" grpId="0" nodeType="withEffect">
                                  <p:stCondLst>
                                    <p:cond delay="0"/>
                                  </p:stCondLst>
                                  <p:childTnLst>
                                    <p:set>
                                      <p:cBhvr>
                                        <p:cTn id="102" dur="1" fill="hold">
                                          <p:stCondLst>
                                            <p:cond delay="0"/>
                                          </p:stCondLst>
                                        </p:cTn>
                                        <p:tgtEl>
                                          <p:spTgt spid="107"/>
                                        </p:tgtEl>
                                        <p:attrNameLst>
                                          <p:attrName>style.visibility</p:attrName>
                                        </p:attrNameLst>
                                      </p:cBhvr>
                                      <p:to>
                                        <p:strVal val="visible"/>
                                      </p:to>
                                    </p:set>
                                    <p:animEffect transition="in" filter="fade">
                                      <p:cBhvr>
                                        <p:cTn id="103" dur="500"/>
                                        <p:tgtEl>
                                          <p:spTgt spid="107"/>
                                        </p:tgtEl>
                                      </p:cBhvr>
                                    </p:animEffect>
                                  </p:childTnLst>
                                </p:cTn>
                              </p:par>
                              <p:par>
                                <p:cTn id="104" presetID="10" presetClass="entr" presetSubtype="0" fill="hold" nodeType="withEffect">
                                  <p:stCondLst>
                                    <p:cond delay="0"/>
                                  </p:stCondLst>
                                  <p:childTnLst>
                                    <p:set>
                                      <p:cBhvr>
                                        <p:cTn id="105" dur="1" fill="hold">
                                          <p:stCondLst>
                                            <p:cond delay="0"/>
                                          </p:stCondLst>
                                        </p:cTn>
                                        <p:tgtEl>
                                          <p:spTgt spid="111"/>
                                        </p:tgtEl>
                                        <p:attrNameLst>
                                          <p:attrName>style.visibility</p:attrName>
                                        </p:attrNameLst>
                                      </p:cBhvr>
                                      <p:to>
                                        <p:strVal val="visible"/>
                                      </p:to>
                                    </p:set>
                                    <p:animEffect transition="in" filter="fade">
                                      <p:cBhvr>
                                        <p:cTn id="106" dur="500"/>
                                        <p:tgtEl>
                                          <p:spTgt spid="111"/>
                                        </p:tgtEl>
                                      </p:cBhvr>
                                    </p:animEffect>
                                  </p:childTnLst>
                                </p:cTn>
                              </p:par>
                              <p:par>
                                <p:cTn id="107" presetID="10" presetClass="entr" presetSubtype="0" fill="hold" nodeType="withEffect">
                                  <p:stCondLst>
                                    <p:cond delay="0"/>
                                  </p:stCondLst>
                                  <p:childTnLst>
                                    <p:set>
                                      <p:cBhvr>
                                        <p:cTn id="108" dur="1" fill="hold">
                                          <p:stCondLst>
                                            <p:cond delay="0"/>
                                          </p:stCondLst>
                                        </p:cTn>
                                        <p:tgtEl>
                                          <p:spTgt spid="113"/>
                                        </p:tgtEl>
                                        <p:attrNameLst>
                                          <p:attrName>style.visibility</p:attrName>
                                        </p:attrNameLst>
                                      </p:cBhvr>
                                      <p:to>
                                        <p:strVal val="visible"/>
                                      </p:to>
                                    </p:set>
                                    <p:animEffect transition="in" filter="fade">
                                      <p:cBhvr>
                                        <p:cTn id="109" dur="500"/>
                                        <p:tgtEl>
                                          <p:spTgt spid="113"/>
                                        </p:tgtEl>
                                      </p:cBhvr>
                                    </p:animEffect>
                                  </p:childTnLst>
                                </p:cTn>
                              </p:par>
                              <p:par>
                                <p:cTn id="110" presetID="10" presetClass="entr" presetSubtype="0" fill="hold" nodeType="withEffect">
                                  <p:stCondLst>
                                    <p:cond delay="0"/>
                                  </p:stCondLst>
                                  <p:childTnLst>
                                    <p:set>
                                      <p:cBhvr>
                                        <p:cTn id="111" dur="1" fill="hold">
                                          <p:stCondLst>
                                            <p:cond delay="0"/>
                                          </p:stCondLst>
                                        </p:cTn>
                                        <p:tgtEl>
                                          <p:spTgt spid="115"/>
                                        </p:tgtEl>
                                        <p:attrNameLst>
                                          <p:attrName>style.visibility</p:attrName>
                                        </p:attrNameLst>
                                      </p:cBhvr>
                                      <p:to>
                                        <p:strVal val="visible"/>
                                      </p:to>
                                    </p:set>
                                    <p:animEffect transition="in" filter="fade">
                                      <p:cBhvr>
                                        <p:cTn id="112" dur="500"/>
                                        <p:tgtEl>
                                          <p:spTgt spid="115"/>
                                        </p:tgtEl>
                                      </p:cBhvr>
                                    </p:animEffect>
                                  </p:childTnLst>
                                </p:cTn>
                              </p:par>
                              <p:par>
                                <p:cTn id="113" presetID="10" presetClass="entr" presetSubtype="0" fill="hold" grpId="0" nodeType="withEffect">
                                  <p:stCondLst>
                                    <p:cond delay="0"/>
                                  </p:stCondLst>
                                  <p:childTnLst>
                                    <p:set>
                                      <p:cBhvr>
                                        <p:cTn id="114" dur="1" fill="hold">
                                          <p:stCondLst>
                                            <p:cond delay="0"/>
                                          </p:stCondLst>
                                        </p:cTn>
                                        <p:tgtEl>
                                          <p:spTgt spid="116"/>
                                        </p:tgtEl>
                                        <p:attrNameLst>
                                          <p:attrName>style.visibility</p:attrName>
                                        </p:attrNameLst>
                                      </p:cBhvr>
                                      <p:to>
                                        <p:strVal val="visible"/>
                                      </p:to>
                                    </p:set>
                                    <p:animEffect transition="in" filter="fade">
                                      <p:cBhvr>
                                        <p:cTn id="115" dur="500"/>
                                        <p:tgtEl>
                                          <p:spTgt spid="116"/>
                                        </p:tgtEl>
                                      </p:cBhvr>
                                    </p:animEffect>
                                  </p:childTnLst>
                                </p:cTn>
                              </p:par>
                              <p:par>
                                <p:cTn id="116" presetID="10" presetClass="entr" presetSubtype="0" fill="hold" grpId="0" nodeType="withEffect">
                                  <p:stCondLst>
                                    <p:cond delay="0"/>
                                  </p:stCondLst>
                                  <p:childTnLst>
                                    <p:set>
                                      <p:cBhvr>
                                        <p:cTn id="117" dur="1" fill="hold">
                                          <p:stCondLst>
                                            <p:cond delay="0"/>
                                          </p:stCondLst>
                                        </p:cTn>
                                        <p:tgtEl>
                                          <p:spTgt spid="117"/>
                                        </p:tgtEl>
                                        <p:attrNameLst>
                                          <p:attrName>style.visibility</p:attrName>
                                        </p:attrNameLst>
                                      </p:cBhvr>
                                      <p:to>
                                        <p:strVal val="visible"/>
                                      </p:to>
                                    </p:set>
                                    <p:animEffect transition="in" filter="fade">
                                      <p:cBhvr>
                                        <p:cTn id="118" dur="500"/>
                                        <p:tgtEl>
                                          <p:spTgt spid="117"/>
                                        </p:tgtEl>
                                      </p:cBhvr>
                                    </p:animEffect>
                                  </p:childTnLst>
                                </p:cTn>
                              </p:par>
                              <p:par>
                                <p:cTn id="119" presetID="10" presetClass="entr" presetSubtype="0" fill="hold" grpId="0" nodeType="withEffect">
                                  <p:stCondLst>
                                    <p:cond delay="0"/>
                                  </p:stCondLst>
                                  <p:childTnLst>
                                    <p:set>
                                      <p:cBhvr>
                                        <p:cTn id="120" dur="1" fill="hold">
                                          <p:stCondLst>
                                            <p:cond delay="0"/>
                                          </p:stCondLst>
                                        </p:cTn>
                                        <p:tgtEl>
                                          <p:spTgt spid="118"/>
                                        </p:tgtEl>
                                        <p:attrNameLst>
                                          <p:attrName>style.visibility</p:attrName>
                                        </p:attrNameLst>
                                      </p:cBhvr>
                                      <p:to>
                                        <p:strVal val="visible"/>
                                      </p:to>
                                    </p:set>
                                    <p:animEffect transition="in" filter="fade">
                                      <p:cBhvr>
                                        <p:cTn id="121" dur="500"/>
                                        <p:tgtEl>
                                          <p:spTgt spid="118"/>
                                        </p:tgtEl>
                                      </p:cBhvr>
                                    </p:animEffect>
                                  </p:childTnLst>
                                </p:cTn>
                              </p:par>
                            </p:childTnLst>
                          </p:cTn>
                        </p:par>
                      </p:childTnLst>
                    </p:cTn>
                  </p:par>
                  <p:par>
                    <p:cTn id="122" fill="hold">
                      <p:stCondLst>
                        <p:cond delay="indefinite"/>
                      </p:stCondLst>
                      <p:childTnLst>
                        <p:par>
                          <p:cTn id="123" fill="hold">
                            <p:stCondLst>
                              <p:cond delay="0"/>
                            </p:stCondLst>
                            <p:childTnLst>
                              <p:par>
                                <p:cTn id="124" presetID="10" presetClass="entr" presetSubtype="0" fill="hold" grpId="0" nodeType="clickEffect">
                                  <p:stCondLst>
                                    <p:cond delay="0"/>
                                  </p:stCondLst>
                                  <p:childTnLst>
                                    <p:set>
                                      <p:cBhvr>
                                        <p:cTn id="125" dur="1" fill="hold">
                                          <p:stCondLst>
                                            <p:cond delay="0"/>
                                          </p:stCondLst>
                                        </p:cTn>
                                        <p:tgtEl>
                                          <p:spTgt spid="119"/>
                                        </p:tgtEl>
                                        <p:attrNameLst>
                                          <p:attrName>style.visibility</p:attrName>
                                        </p:attrNameLst>
                                      </p:cBhvr>
                                      <p:to>
                                        <p:strVal val="visible"/>
                                      </p:to>
                                    </p:set>
                                    <p:animEffect transition="in" filter="fade">
                                      <p:cBhvr>
                                        <p:cTn id="126"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p:bldP spid="34" grpId="0" animBg="1"/>
      <p:bldP spid="35" grpId="0" animBg="1"/>
      <p:bldP spid="36" grpId="0" animBg="1"/>
      <p:bldP spid="71" grpId="0"/>
      <p:bldP spid="84" grpId="0"/>
      <p:bldP spid="85" grpId="0" animBg="1"/>
      <p:bldP spid="86" grpId="0" animBg="1"/>
      <p:bldP spid="87" grpId="0" animBg="1"/>
      <p:bldP spid="107" grpId="0"/>
      <p:bldP spid="116" grpId="0"/>
      <p:bldP spid="117" grpId="0"/>
      <p:bldP spid="118" grpId="0"/>
      <p:bldP spid="11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DDD193E1-7DBE-4ACE-A873-467E82311A19}" type="datetime3">
              <a:rPr lang="en-US" smtClean="0"/>
              <a:t>21 November 2018</a:t>
            </a:fld>
            <a:endParaRPr lang="en-US"/>
          </a:p>
        </p:txBody>
      </p:sp>
      <p:sp>
        <p:nvSpPr>
          <p:cNvPr id="4" name="Footer Placeholder 3"/>
          <p:cNvSpPr>
            <a:spLocks noGrp="1"/>
          </p:cNvSpPr>
          <p:nvPr>
            <p:ph type="ftr" sz="quarter" idx="11"/>
          </p:nvPr>
        </p:nvSpPr>
        <p:spPr/>
        <p:txBody>
          <a:bodyPr/>
          <a:lstStyle/>
          <a:p>
            <a:r>
              <a:rPr lang="en-US" smtClean="0"/>
              <a:t>Eng.Alothman</a:t>
            </a:r>
            <a:endParaRPr lang="en-US"/>
          </a:p>
        </p:txBody>
      </p:sp>
      <p:sp>
        <p:nvSpPr>
          <p:cNvPr id="5" name="Slide Number Placeholder 4"/>
          <p:cNvSpPr>
            <a:spLocks noGrp="1"/>
          </p:cNvSpPr>
          <p:nvPr>
            <p:ph type="sldNum" sz="quarter" idx="12"/>
          </p:nvPr>
        </p:nvSpPr>
        <p:spPr/>
        <p:txBody>
          <a:bodyPr/>
          <a:lstStyle/>
          <a:p>
            <a:fld id="{BBEB8A1F-8889-432C-B8BD-FFDE3E2D5883}" type="slidenum">
              <a:rPr lang="en-US" smtClean="0"/>
              <a:t>5</a:t>
            </a:fld>
            <a:endParaRPr lang="en-US"/>
          </a:p>
        </p:txBody>
      </p:sp>
      <p:sp>
        <p:nvSpPr>
          <p:cNvPr id="7" name="Rectangle 6"/>
          <p:cNvSpPr/>
          <p:nvPr/>
        </p:nvSpPr>
        <p:spPr>
          <a:xfrm>
            <a:off x="2563056" y="1196752"/>
            <a:ext cx="3965696"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p:cNvSpPr/>
          <p:nvPr/>
        </p:nvSpPr>
        <p:spPr>
          <a:xfrm>
            <a:off x="2419040" y="1356342"/>
            <a:ext cx="288032" cy="288032"/>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6384736" y="1356342"/>
            <a:ext cx="288032"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Arrow Connector 15"/>
          <p:cNvCxnSpPr/>
          <p:nvPr/>
        </p:nvCxnSpPr>
        <p:spPr>
          <a:xfrm flipV="1">
            <a:off x="2563056" y="1644374"/>
            <a:ext cx="0" cy="32440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endCxn id="8" idx="5"/>
          </p:cNvCxnSpPr>
          <p:nvPr/>
        </p:nvCxnSpPr>
        <p:spPr>
          <a:xfrm flipH="1">
            <a:off x="2635064" y="1500358"/>
            <a:ext cx="28803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endCxn id="9" idx="4"/>
          </p:cNvCxnSpPr>
          <p:nvPr/>
        </p:nvCxnSpPr>
        <p:spPr>
          <a:xfrm flipV="1">
            <a:off x="6528752" y="1644374"/>
            <a:ext cx="0" cy="25157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2277282" y="1968774"/>
            <a:ext cx="715563" cy="276999"/>
          </a:xfrm>
          <a:prstGeom prst="rect">
            <a:avLst/>
          </a:prstGeom>
          <a:noFill/>
        </p:spPr>
        <p:txBody>
          <a:bodyPr wrap="square" rtlCol="0">
            <a:spAutoFit/>
          </a:bodyPr>
          <a:lstStyle/>
          <a:p>
            <a:r>
              <a:rPr lang="en-US" sz="1200" dirty="0" smtClean="0"/>
              <a:t>26.76kN</a:t>
            </a:r>
          </a:p>
        </p:txBody>
      </p:sp>
      <p:sp>
        <p:nvSpPr>
          <p:cNvPr id="20" name="TextBox 19"/>
          <p:cNvSpPr txBox="1"/>
          <p:nvPr/>
        </p:nvSpPr>
        <p:spPr>
          <a:xfrm>
            <a:off x="2880504" y="1367375"/>
            <a:ext cx="474639" cy="276999"/>
          </a:xfrm>
          <a:prstGeom prst="rect">
            <a:avLst/>
          </a:prstGeom>
          <a:noFill/>
        </p:spPr>
        <p:txBody>
          <a:bodyPr wrap="square" rtlCol="0">
            <a:spAutoFit/>
          </a:bodyPr>
          <a:lstStyle/>
          <a:p>
            <a:r>
              <a:rPr lang="en-US" sz="1200" dirty="0" smtClean="0"/>
              <a:t>0kN</a:t>
            </a:r>
            <a:endParaRPr lang="en-US" sz="1200" dirty="0"/>
          </a:p>
        </p:txBody>
      </p:sp>
      <p:sp>
        <p:nvSpPr>
          <p:cNvPr id="22" name="TextBox 21"/>
          <p:cNvSpPr txBox="1"/>
          <p:nvPr/>
        </p:nvSpPr>
        <p:spPr>
          <a:xfrm>
            <a:off x="6170970" y="1886768"/>
            <a:ext cx="715563" cy="276999"/>
          </a:xfrm>
          <a:prstGeom prst="rect">
            <a:avLst/>
          </a:prstGeom>
          <a:noFill/>
        </p:spPr>
        <p:txBody>
          <a:bodyPr wrap="square" rtlCol="0">
            <a:spAutoFit/>
          </a:bodyPr>
          <a:lstStyle/>
          <a:p>
            <a:r>
              <a:rPr lang="en-US" sz="1200" dirty="0" smtClean="0"/>
              <a:t>26.76kN</a:t>
            </a:r>
          </a:p>
        </p:txBody>
      </p:sp>
      <p:sp>
        <p:nvSpPr>
          <p:cNvPr id="23" name="TextBox 22"/>
          <p:cNvSpPr txBox="1"/>
          <p:nvPr/>
        </p:nvSpPr>
        <p:spPr>
          <a:xfrm>
            <a:off x="179512" y="2564904"/>
            <a:ext cx="1800200" cy="369332"/>
          </a:xfrm>
          <a:prstGeom prst="rect">
            <a:avLst/>
          </a:prstGeom>
          <a:noFill/>
        </p:spPr>
        <p:txBody>
          <a:bodyPr wrap="square" rtlCol="0">
            <a:spAutoFit/>
          </a:bodyPr>
          <a:lstStyle/>
          <a:p>
            <a:r>
              <a:rPr lang="en-US" dirty="0" smtClean="0"/>
              <a:t>S.F.D</a:t>
            </a:r>
            <a:endParaRPr lang="en-US" dirty="0"/>
          </a:p>
        </p:txBody>
      </p:sp>
      <p:cxnSp>
        <p:nvCxnSpPr>
          <p:cNvPr id="25" name="Straight Connector 24"/>
          <p:cNvCxnSpPr/>
          <p:nvPr/>
        </p:nvCxnSpPr>
        <p:spPr>
          <a:xfrm flipH="1">
            <a:off x="2779080" y="3212976"/>
            <a:ext cx="389368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V="1">
            <a:off x="2779080" y="2749570"/>
            <a:ext cx="0" cy="463406"/>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2779080" y="2749570"/>
            <a:ext cx="3880984" cy="853063"/>
          </a:xfrm>
          <a:prstGeom prst="line">
            <a:avLst/>
          </a:prstGeom>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2482451" y="2484056"/>
            <a:ext cx="715563" cy="276999"/>
          </a:xfrm>
          <a:prstGeom prst="rect">
            <a:avLst/>
          </a:prstGeom>
          <a:noFill/>
        </p:spPr>
        <p:txBody>
          <a:bodyPr wrap="square" rtlCol="0">
            <a:spAutoFit/>
          </a:bodyPr>
          <a:lstStyle/>
          <a:p>
            <a:r>
              <a:rPr lang="en-US" sz="1200" dirty="0" smtClean="0"/>
              <a:t>26.76kN</a:t>
            </a:r>
          </a:p>
        </p:txBody>
      </p:sp>
      <p:cxnSp>
        <p:nvCxnSpPr>
          <p:cNvPr id="64" name="Straight Connector 63"/>
          <p:cNvCxnSpPr/>
          <p:nvPr/>
        </p:nvCxnSpPr>
        <p:spPr>
          <a:xfrm>
            <a:off x="6660064" y="3212976"/>
            <a:ext cx="0" cy="389657"/>
          </a:xfrm>
          <a:prstGeom prst="line">
            <a:avLst/>
          </a:prstGeom>
        </p:spPr>
        <p:style>
          <a:lnRef idx="1">
            <a:schemeClr val="accent1"/>
          </a:lnRef>
          <a:fillRef idx="0">
            <a:schemeClr val="accent1"/>
          </a:fillRef>
          <a:effectRef idx="0">
            <a:schemeClr val="accent1"/>
          </a:effectRef>
          <a:fontRef idx="minor">
            <a:schemeClr val="tx1"/>
          </a:fontRef>
        </p:style>
      </p:cxnSp>
      <p:cxnSp>
        <p:nvCxnSpPr>
          <p:cNvPr id="68" name="Elbow Connector 67"/>
          <p:cNvCxnSpPr/>
          <p:nvPr/>
        </p:nvCxnSpPr>
        <p:spPr>
          <a:xfrm rot="10800000">
            <a:off x="2621986" y="880252"/>
            <a:ext cx="3767624" cy="308819"/>
          </a:xfrm>
          <a:prstGeom prst="bentConnector3">
            <a:avLst>
              <a:gd name="adj1" fmla="val -3704"/>
            </a:avLst>
          </a:prstGeom>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p:nvPr/>
        </p:nvCxnSpPr>
        <p:spPr>
          <a:xfrm>
            <a:off x="2621986" y="879562"/>
            <a:ext cx="13078" cy="31719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p:nvPr/>
        </p:nvCxnSpPr>
        <p:spPr>
          <a:xfrm>
            <a:off x="3019047" y="887932"/>
            <a:ext cx="0" cy="30882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p:nvPr/>
        </p:nvCxnSpPr>
        <p:spPr>
          <a:xfrm>
            <a:off x="3301375" y="887931"/>
            <a:ext cx="0" cy="30882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p:nvPr/>
        </p:nvCxnSpPr>
        <p:spPr>
          <a:xfrm>
            <a:off x="3736145" y="887930"/>
            <a:ext cx="0" cy="30882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p:nvPr/>
        </p:nvCxnSpPr>
        <p:spPr>
          <a:xfrm>
            <a:off x="4168193" y="903976"/>
            <a:ext cx="0" cy="29277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a:endCxn id="7" idx="0"/>
          </p:cNvCxnSpPr>
          <p:nvPr/>
        </p:nvCxnSpPr>
        <p:spPr>
          <a:xfrm>
            <a:off x="4528233" y="887929"/>
            <a:ext cx="17671" cy="30882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p:nvPr/>
        </p:nvCxnSpPr>
        <p:spPr>
          <a:xfrm>
            <a:off x="4960281" y="880252"/>
            <a:ext cx="0" cy="3165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p:nvPr/>
        </p:nvCxnSpPr>
        <p:spPr>
          <a:xfrm>
            <a:off x="5467319" y="887928"/>
            <a:ext cx="0" cy="30114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7" name="Straight Arrow Connector 76"/>
          <p:cNvCxnSpPr/>
          <p:nvPr/>
        </p:nvCxnSpPr>
        <p:spPr>
          <a:xfrm>
            <a:off x="6300192" y="903976"/>
            <a:ext cx="0" cy="28509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8" name="Straight Arrow Connector 77"/>
          <p:cNvCxnSpPr/>
          <p:nvPr/>
        </p:nvCxnSpPr>
        <p:spPr>
          <a:xfrm>
            <a:off x="5892850" y="889314"/>
            <a:ext cx="0" cy="31650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9" name="TextBox 78"/>
          <p:cNvSpPr txBox="1"/>
          <p:nvPr/>
        </p:nvSpPr>
        <p:spPr>
          <a:xfrm>
            <a:off x="4255071" y="645817"/>
            <a:ext cx="835701" cy="276999"/>
          </a:xfrm>
          <a:prstGeom prst="rect">
            <a:avLst/>
          </a:prstGeom>
          <a:noFill/>
        </p:spPr>
        <p:txBody>
          <a:bodyPr wrap="square" rtlCol="0">
            <a:spAutoFit/>
          </a:bodyPr>
          <a:lstStyle/>
          <a:p>
            <a:r>
              <a:rPr lang="en-US" sz="1200" dirty="0" smtClean="0"/>
              <a:t>8.92kN/m</a:t>
            </a:r>
            <a:endParaRPr lang="en-US" sz="1200" dirty="0"/>
          </a:p>
        </p:txBody>
      </p:sp>
      <p:sp>
        <p:nvSpPr>
          <p:cNvPr id="115" name="TextBox 114"/>
          <p:cNvSpPr txBox="1"/>
          <p:nvPr/>
        </p:nvSpPr>
        <p:spPr>
          <a:xfrm>
            <a:off x="6084168" y="3602633"/>
            <a:ext cx="802365" cy="276999"/>
          </a:xfrm>
          <a:prstGeom prst="rect">
            <a:avLst/>
          </a:prstGeom>
          <a:noFill/>
        </p:spPr>
        <p:txBody>
          <a:bodyPr wrap="square" rtlCol="0">
            <a:spAutoFit/>
          </a:bodyPr>
          <a:lstStyle/>
          <a:p>
            <a:r>
              <a:rPr lang="en-US" sz="1200" dirty="0"/>
              <a:t>-</a:t>
            </a:r>
            <a:r>
              <a:rPr lang="en-US" sz="1200" dirty="0" smtClean="0"/>
              <a:t>26.76kN</a:t>
            </a:r>
          </a:p>
        </p:txBody>
      </p:sp>
      <p:sp>
        <p:nvSpPr>
          <p:cNvPr id="116" name="TextBox 115"/>
          <p:cNvSpPr txBox="1"/>
          <p:nvPr/>
        </p:nvSpPr>
        <p:spPr>
          <a:xfrm>
            <a:off x="2923096" y="2863969"/>
            <a:ext cx="237319" cy="369332"/>
          </a:xfrm>
          <a:prstGeom prst="rect">
            <a:avLst/>
          </a:prstGeom>
          <a:noFill/>
        </p:spPr>
        <p:txBody>
          <a:bodyPr wrap="square" rtlCol="0">
            <a:spAutoFit/>
          </a:bodyPr>
          <a:lstStyle/>
          <a:p>
            <a:r>
              <a:rPr lang="en-US" b="1" dirty="0" smtClean="0"/>
              <a:t>+</a:t>
            </a:r>
            <a:endParaRPr lang="en-US" b="1" dirty="0"/>
          </a:p>
        </p:txBody>
      </p:sp>
      <p:sp>
        <p:nvSpPr>
          <p:cNvPr id="118" name="TextBox 117"/>
          <p:cNvSpPr txBox="1"/>
          <p:nvPr/>
        </p:nvSpPr>
        <p:spPr>
          <a:xfrm>
            <a:off x="6181532" y="3233301"/>
            <a:ext cx="237319" cy="369332"/>
          </a:xfrm>
          <a:prstGeom prst="rect">
            <a:avLst/>
          </a:prstGeom>
          <a:noFill/>
        </p:spPr>
        <p:txBody>
          <a:bodyPr wrap="square" rtlCol="0">
            <a:spAutoFit/>
          </a:bodyPr>
          <a:lstStyle/>
          <a:p>
            <a:r>
              <a:rPr lang="en-US" b="1" dirty="0" smtClean="0"/>
              <a:t>-</a:t>
            </a:r>
            <a:endParaRPr lang="en-US" b="1" dirty="0"/>
          </a:p>
        </p:txBody>
      </p:sp>
      <p:sp>
        <p:nvSpPr>
          <p:cNvPr id="119" name="TextBox 118"/>
          <p:cNvSpPr txBox="1"/>
          <p:nvPr/>
        </p:nvSpPr>
        <p:spPr>
          <a:xfrm>
            <a:off x="107503" y="3694966"/>
            <a:ext cx="2911543" cy="1077218"/>
          </a:xfrm>
          <a:prstGeom prst="rect">
            <a:avLst/>
          </a:prstGeom>
          <a:noFill/>
        </p:spPr>
        <p:txBody>
          <a:bodyPr wrap="square" rtlCol="0">
            <a:spAutoFit/>
          </a:bodyPr>
          <a:lstStyle/>
          <a:p>
            <a:r>
              <a:rPr lang="en-US" dirty="0" smtClean="0"/>
              <a:t>M.F.D</a:t>
            </a:r>
          </a:p>
          <a:p>
            <a:endParaRPr lang="en-US" dirty="0" smtClean="0"/>
          </a:p>
          <a:p>
            <a:r>
              <a:rPr lang="en-US" sz="1400" dirty="0" smtClean="0"/>
              <a:t>By using Area methods </a:t>
            </a:r>
          </a:p>
          <a:p>
            <a:r>
              <a:rPr lang="en-US" sz="1400" dirty="0" smtClean="0"/>
              <a:t>26.76×0.5×3= 40.14 </a:t>
            </a:r>
            <a:r>
              <a:rPr lang="en-US" sz="1400" dirty="0" err="1" smtClean="0"/>
              <a:t>kN.m</a:t>
            </a:r>
            <a:r>
              <a:rPr lang="en-US" sz="1400" dirty="0" smtClean="0"/>
              <a:t> </a:t>
            </a:r>
            <a:endParaRPr lang="en-US" sz="1400" dirty="0"/>
          </a:p>
        </p:txBody>
      </p:sp>
      <p:cxnSp>
        <p:nvCxnSpPr>
          <p:cNvPr id="123" name="Straight Connector 122"/>
          <p:cNvCxnSpPr/>
          <p:nvPr/>
        </p:nvCxnSpPr>
        <p:spPr>
          <a:xfrm flipH="1">
            <a:off x="2766376" y="4797152"/>
            <a:ext cx="3893688" cy="0"/>
          </a:xfrm>
          <a:prstGeom prst="line">
            <a:avLst/>
          </a:prstGeom>
        </p:spPr>
        <p:style>
          <a:lnRef idx="1">
            <a:schemeClr val="accent1"/>
          </a:lnRef>
          <a:fillRef idx="0">
            <a:schemeClr val="accent1"/>
          </a:fillRef>
          <a:effectRef idx="0">
            <a:schemeClr val="accent1"/>
          </a:effectRef>
          <a:fontRef idx="minor">
            <a:schemeClr val="tx1"/>
          </a:fontRef>
        </p:style>
      </p:cxnSp>
      <p:sp>
        <p:nvSpPr>
          <p:cNvPr id="124" name="Chord 123"/>
          <p:cNvSpPr/>
          <p:nvPr/>
        </p:nvSpPr>
        <p:spPr>
          <a:xfrm>
            <a:off x="2707072" y="4267944"/>
            <a:ext cx="4025168" cy="1346448"/>
          </a:xfrm>
          <a:prstGeom prst="chord">
            <a:avLst>
              <a:gd name="adj1" fmla="val 11000117"/>
              <a:gd name="adj2" fmla="val 2132896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TextBox 124"/>
          <p:cNvSpPr txBox="1"/>
          <p:nvPr/>
        </p:nvSpPr>
        <p:spPr>
          <a:xfrm>
            <a:off x="4311072" y="3997099"/>
            <a:ext cx="870930" cy="276999"/>
          </a:xfrm>
          <a:prstGeom prst="rect">
            <a:avLst/>
          </a:prstGeom>
          <a:noFill/>
        </p:spPr>
        <p:txBody>
          <a:bodyPr wrap="square" rtlCol="0">
            <a:spAutoFit/>
          </a:bodyPr>
          <a:lstStyle/>
          <a:p>
            <a:r>
              <a:rPr lang="en-US" sz="1200" dirty="0" smtClean="0"/>
              <a:t>40.14kN.m</a:t>
            </a:r>
          </a:p>
        </p:txBody>
      </p:sp>
      <p:sp>
        <p:nvSpPr>
          <p:cNvPr id="126" name="TextBox 125"/>
          <p:cNvSpPr txBox="1"/>
          <p:nvPr/>
        </p:nvSpPr>
        <p:spPr>
          <a:xfrm>
            <a:off x="4545904" y="4423216"/>
            <a:ext cx="237319" cy="369332"/>
          </a:xfrm>
          <a:prstGeom prst="rect">
            <a:avLst/>
          </a:prstGeom>
          <a:noFill/>
        </p:spPr>
        <p:txBody>
          <a:bodyPr wrap="square" rtlCol="0">
            <a:spAutoFit/>
          </a:bodyPr>
          <a:lstStyle/>
          <a:p>
            <a:r>
              <a:rPr lang="en-US" b="1" dirty="0" smtClean="0"/>
              <a:t>+</a:t>
            </a:r>
            <a:endParaRPr lang="en-US" b="1" dirty="0"/>
          </a:p>
        </p:txBody>
      </p:sp>
    </p:spTree>
    <p:extLst>
      <p:ext uri="{BB962C8B-B14F-4D97-AF65-F5344CB8AC3E}">
        <p14:creationId xmlns:p14="http://schemas.microsoft.com/office/powerpoint/2010/main" val="2682396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par>
                                <p:cTn id="17" presetID="10" presetClass="entr" presetSubtype="0" fill="hold"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500"/>
                                        <p:tgtEl>
                                          <p:spTgt spid="17"/>
                                        </p:tgtEl>
                                      </p:cBhvr>
                                    </p:animEffect>
                                  </p:childTnLst>
                                </p:cTn>
                              </p:par>
                              <p:par>
                                <p:cTn id="20" presetID="10" presetClass="entr" presetSubtype="0"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500"/>
                                        <p:tgtEl>
                                          <p:spTgt spid="19"/>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fade">
                                      <p:cBhvr>
                                        <p:cTn id="28" dur="500"/>
                                        <p:tgtEl>
                                          <p:spTgt spid="20"/>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500"/>
                                        <p:tgtEl>
                                          <p:spTgt spid="22"/>
                                        </p:tgtEl>
                                      </p:cBhvr>
                                    </p:animEffect>
                                  </p:childTnLst>
                                </p:cTn>
                              </p:par>
                              <p:par>
                                <p:cTn id="32" presetID="10" presetClass="entr" presetSubtype="0" fill="hold" nodeType="withEffect">
                                  <p:stCondLst>
                                    <p:cond delay="0"/>
                                  </p:stCondLst>
                                  <p:childTnLst>
                                    <p:set>
                                      <p:cBhvr>
                                        <p:cTn id="33" dur="1" fill="hold">
                                          <p:stCondLst>
                                            <p:cond delay="0"/>
                                          </p:stCondLst>
                                        </p:cTn>
                                        <p:tgtEl>
                                          <p:spTgt spid="68"/>
                                        </p:tgtEl>
                                        <p:attrNameLst>
                                          <p:attrName>style.visibility</p:attrName>
                                        </p:attrNameLst>
                                      </p:cBhvr>
                                      <p:to>
                                        <p:strVal val="visible"/>
                                      </p:to>
                                    </p:set>
                                    <p:animEffect transition="in" filter="fade">
                                      <p:cBhvr>
                                        <p:cTn id="34" dur="500"/>
                                        <p:tgtEl>
                                          <p:spTgt spid="68"/>
                                        </p:tgtEl>
                                      </p:cBhvr>
                                    </p:animEffect>
                                  </p:childTnLst>
                                </p:cTn>
                              </p:par>
                              <p:par>
                                <p:cTn id="35" presetID="10" presetClass="entr" presetSubtype="0" fill="hold" nodeType="withEffect">
                                  <p:stCondLst>
                                    <p:cond delay="0"/>
                                  </p:stCondLst>
                                  <p:childTnLst>
                                    <p:set>
                                      <p:cBhvr>
                                        <p:cTn id="36" dur="1" fill="hold">
                                          <p:stCondLst>
                                            <p:cond delay="0"/>
                                          </p:stCondLst>
                                        </p:cTn>
                                        <p:tgtEl>
                                          <p:spTgt spid="69"/>
                                        </p:tgtEl>
                                        <p:attrNameLst>
                                          <p:attrName>style.visibility</p:attrName>
                                        </p:attrNameLst>
                                      </p:cBhvr>
                                      <p:to>
                                        <p:strVal val="visible"/>
                                      </p:to>
                                    </p:set>
                                    <p:animEffect transition="in" filter="fade">
                                      <p:cBhvr>
                                        <p:cTn id="37" dur="500"/>
                                        <p:tgtEl>
                                          <p:spTgt spid="69"/>
                                        </p:tgtEl>
                                      </p:cBhvr>
                                    </p:animEffect>
                                  </p:childTnLst>
                                </p:cTn>
                              </p:par>
                              <p:par>
                                <p:cTn id="38" presetID="10" presetClass="entr" presetSubtype="0" fill="hold" nodeType="withEffect">
                                  <p:stCondLst>
                                    <p:cond delay="0"/>
                                  </p:stCondLst>
                                  <p:childTnLst>
                                    <p:set>
                                      <p:cBhvr>
                                        <p:cTn id="39" dur="1" fill="hold">
                                          <p:stCondLst>
                                            <p:cond delay="0"/>
                                          </p:stCondLst>
                                        </p:cTn>
                                        <p:tgtEl>
                                          <p:spTgt spid="70"/>
                                        </p:tgtEl>
                                        <p:attrNameLst>
                                          <p:attrName>style.visibility</p:attrName>
                                        </p:attrNameLst>
                                      </p:cBhvr>
                                      <p:to>
                                        <p:strVal val="visible"/>
                                      </p:to>
                                    </p:set>
                                    <p:animEffect transition="in" filter="fade">
                                      <p:cBhvr>
                                        <p:cTn id="40" dur="500"/>
                                        <p:tgtEl>
                                          <p:spTgt spid="70"/>
                                        </p:tgtEl>
                                      </p:cBhvr>
                                    </p:animEffect>
                                  </p:childTnLst>
                                </p:cTn>
                              </p:par>
                              <p:par>
                                <p:cTn id="41" presetID="10" presetClass="entr" presetSubtype="0" fill="hold" nodeType="withEffect">
                                  <p:stCondLst>
                                    <p:cond delay="0"/>
                                  </p:stCondLst>
                                  <p:childTnLst>
                                    <p:set>
                                      <p:cBhvr>
                                        <p:cTn id="42" dur="1" fill="hold">
                                          <p:stCondLst>
                                            <p:cond delay="0"/>
                                          </p:stCondLst>
                                        </p:cTn>
                                        <p:tgtEl>
                                          <p:spTgt spid="71"/>
                                        </p:tgtEl>
                                        <p:attrNameLst>
                                          <p:attrName>style.visibility</p:attrName>
                                        </p:attrNameLst>
                                      </p:cBhvr>
                                      <p:to>
                                        <p:strVal val="visible"/>
                                      </p:to>
                                    </p:set>
                                    <p:animEffect transition="in" filter="fade">
                                      <p:cBhvr>
                                        <p:cTn id="43" dur="500"/>
                                        <p:tgtEl>
                                          <p:spTgt spid="71"/>
                                        </p:tgtEl>
                                      </p:cBhvr>
                                    </p:animEffect>
                                  </p:childTnLst>
                                </p:cTn>
                              </p:par>
                              <p:par>
                                <p:cTn id="44" presetID="10" presetClass="entr" presetSubtype="0" fill="hold" nodeType="withEffect">
                                  <p:stCondLst>
                                    <p:cond delay="0"/>
                                  </p:stCondLst>
                                  <p:childTnLst>
                                    <p:set>
                                      <p:cBhvr>
                                        <p:cTn id="45" dur="1" fill="hold">
                                          <p:stCondLst>
                                            <p:cond delay="0"/>
                                          </p:stCondLst>
                                        </p:cTn>
                                        <p:tgtEl>
                                          <p:spTgt spid="72"/>
                                        </p:tgtEl>
                                        <p:attrNameLst>
                                          <p:attrName>style.visibility</p:attrName>
                                        </p:attrNameLst>
                                      </p:cBhvr>
                                      <p:to>
                                        <p:strVal val="visible"/>
                                      </p:to>
                                    </p:set>
                                    <p:animEffect transition="in" filter="fade">
                                      <p:cBhvr>
                                        <p:cTn id="46" dur="500"/>
                                        <p:tgtEl>
                                          <p:spTgt spid="72"/>
                                        </p:tgtEl>
                                      </p:cBhvr>
                                    </p:animEffect>
                                  </p:childTnLst>
                                </p:cTn>
                              </p:par>
                              <p:par>
                                <p:cTn id="47" presetID="10" presetClass="entr" presetSubtype="0" fill="hold" nodeType="withEffect">
                                  <p:stCondLst>
                                    <p:cond delay="0"/>
                                  </p:stCondLst>
                                  <p:childTnLst>
                                    <p:set>
                                      <p:cBhvr>
                                        <p:cTn id="48" dur="1" fill="hold">
                                          <p:stCondLst>
                                            <p:cond delay="0"/>
                                          </p:stCondLst>
                                        </p:cTn>
                                        <p:tgtEl>
                                          <p:spTgt spid="73"/>
                                        </p:tgtEl>
                                        <p:attrNameLst>
                                          <p:attrName>style.visibility</p:attrName>
                                        </p:attrNameLst>
                                      </p:cBhvr>
                                      <p:to>
                                        <p:strVal val="visible"/>
                                      </p:to>
                                    </p:set>
                                    <p:animEffect transition="in" filter="fade">
                                      <p:cBhvr>
                                        <p:cTn id="49" dur="500"/>
                                        <p:tgtEl>
                                          <p:spTgt spid="73"/>
                                        </p:tgtEl>
                                      </p:cBhvr>
                                    </p:animEffect>
                                  </p:childTnLst>
                                </p:cTn>
                              </p:par>
                              <p:par>
                                <p:cTn id="50" presetID="10" presetClass="entr" presetSubtype="0" fill="hold" nodeType="withEffect">
                                  <p:stCondLst>
                                    <p:cond delay="0"/>
                                  </p:stCondLst>
                                  <p:childTnLst>
                                    <p:set>
                                      <p:cBhvr>
                                        <p:cTn id="51" dur="1" fill="hold">
                                          <p:stCondLst>
                                            <p:cond delay="0"/>
                                          </p:stCondLst>
                                        </p:cTn>
                                        <p:tgtEl>
                                          <p:spTgt spid="74"/>
                                        </p:tgtEl>
                                        <p:attrNameLst>
                                          <p:attrName>style.visibility</p:attrName>
                                        </p:attrNameLst>
                                      </p:cBhvr>
                                      <p:to>
                                        <p:strVal val="visible"/>
                                      </p:to>
                                    </p:set>
                                    <p:animEffect transition="in" filter="fade">
                                      <p:cBhvr>
                                        <p:cTn id="52" dur="500"/>
                                        <p:tgtEl>
                                          <p:spTgt spid="74"/>
                                        </p:tgtEl>
                                      </p:cBhvr>
                                    </p:animEffect>
                                  </p:childTnLst>
                                </p:cTn>
                              </p:par>
                              <p:par>
                                <p:cTn id="53" presetID="10" presetClass="entr" presetSubtype="0" fill="hold" nodeType="withEffect">
                                  <p:stCondLst>
                                    <p:cond delay="0"/>
                                  </p:stCondLst>
                                  <p:childTnLst>
                                    <p:set>
                                      <p:cBhvr>
                                        <p:cTn id="54" dur="1" fill="hold">
                                          <p:stCondLst>
                                            <p:cond delay="0"/>
                                          </p:stCondLst>
                                        </p:cTn>
                                        <p:tgtEl>
                                          <p:spTgt spid="75"/>
                                        </p:tgtEl>
                                        <p:attrNameLst>
                                          <p:attrName>style.visibility</p:attrName>
                                        </p:attrNameLst>
                                      </p:cBhvr>
                                      <p:to>
                                        <p:strVal val="visible"/>
                                      </p:to>
                                    </p:set>
                                    <p:animEffect transition="in" filter="fade">
                                      <p:cBhvr>
                                        <p:cTn id="55" dur="500"/>
                                        <p:tgtEl>
                                          <p:spTgt spid="75"/>
                                        </p:tgtEl>
                                      </p:cBhvr>
                                    </p:animEffect>
                                  </p:childTnLst>
                                </p:cTn>
                              </p:par>
                              <p:par>
                                <p:cTn id="56" presetID="10" presetClass="entr" presetSubtype="0" fill="hold" nodeType="withEffect">
                                  <p:stCondLst>
                                    <p:cond delay="0"/>
                                  </p:stCondLst>
                                  <p:childTnLst>
                                    <p:set>
                                      <p:cBhvr>
                                        <p:cTn id="57" dur="1" fill="hold">
                                          <p:stCondLst>
                                            <p:cond delay="0"/>
                                          </p:stCondLst>
                                        </p:cTn>
                                        <p:tgtEl>
                                          <p:spTgt spid="76"/>
                                        </p:tgtEl>
                                        <p:attrNameLst>
                                          <p:attrName>style.visibility</p:attrName>
                                        </p:attrNameLst>
                                      </p:cBhvr>
                                      <p:to>
                                        <p:strVal val="visible"/>
                                      </p:to>
                                    </p:set>
                                    <p:animEffect transition="in" filter="fade">
                                      <p:cBhvr>
                                        <p:cTn id="58" dur="500"/>
                                        <p:tgtEl>
                                          <p:spTgt spid="76"/>
                                        </p:tgtEl>
                                      </p:cBhvr>
                                    </p:animEffect>
                                  </p:childTnLst>
                                </p:cTn>
                              </p:par>
                              <p:par>
                                <p:cTn id="59" presetID="10" presetClass="entr" presetSubtype="0" fill="hold" nodeType="withEffect">
                                  <p:stCondLst>
                                    <p:cond delay="0"/>
                                  </p:stCondLst>
                                  <p:childTnLst>
                                    <p:set>
                                      <p:cBhvr>
                                        <p:cTn id="60" dur="1" fill="hold">
                                          <p:stCondLst>
                                            <p:cond delay="0"/>
                                          </p:stCondLst>
                                        </p:cTn>
                                        <p:tgtEl>
                                          <p:spTgt spid="77"/>
                                        </p:tgtEl>
                                        <p:attrNameLst>
                                          <p:attrName>style.visibility</p:attrName>
                                        </p:attrNameLst>
                                      </p:cBhvr>
                                      <p:to>
                                        <p:strVal val="visible"/>
                                      </p:to>
                                    </p:set>
                                    <p:animEffect transition="in" filter="fade">
                                      <p:cBhvr>
                                        <p:cTn id="61" dur="500"/>
                                        <p:tgtEl>
                                          <p:spTgt spid="77"/>
                                        </p:tgtEl>
                                      </p:cBhvr>
                                    </p:animEffect>
                                  </p:childTnLst>
                                </p:cTn>
                              </p:par>
                              <p:par>
                                <p:cTn id="62" presetID="10" presetClass="entr" presetSubtype="0" fill="hold" nodeType="withEffect">
                                  <p:stCondLst>
                                    <p:cond delay="0"/>
                                  </p:stCondLst>
                                  <p:childTnLst>
                                    <p:set>
                                      <p:cBhvr>
                                        <p:cTn id="63" dur="1" fill="hold">
                                          <p:stCondLst>
                                            <p:cond delay="0"/>
                                          </p:stCondLst>
                                        </p:cTn>
                                        <p:tgtEl>
                                          <p:spTgt spid="78"/>
                                        </p:tgtEl>
                                        <p:attrNameLst>
                                          <p:attrName>style.visibility</p:attrName>
                                        </p:attrNameLst>
                                      </p:cBhvr>
                                      <p:to>
                                        <p:strVal val="visible"/>
                                      </p:to>
                                    </p:set>
                                    <p:animEffect transition="in" filter="fade">
                                      <p:cBhvr>
                                        <p:cTn id="64" dur="500"/>
                                        <p:tgtEl>
                                          <p:spTgt spid="78"/>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79"/>
                                        </p:tgtEl>
                                        <p:attrNameLst>
                                          <p:attrName>style.visibility</p:attrName>
                                        </p:attrNameLst>
                                      </p:cBhvr>
                                      <p:to>
                                        <p:strVal val="visible"/>
                                      </p:to>
                                    </p:set>
                                    <p:animEffect transition="in" filter="fade">
                                      <p:cBhvr>
                                        <p:cTn id="67" dur="500"/>
                                        <p:tgtEl>
                                          <p:spTgt spid="79"/>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23"/>
                                        </p:tgtEl>
                                        <p:attrNameLst>
                                          <p:attrName>style.visibility</p:attrName>
                                        </p:attrNameLst>
                                      </p:cBhvr>
                                      <p:to>
                                        <p:strVal val="visible"/>
                                      </p:to>
                                    </p:set>
                                    <p:animEffect transition="in" filter="fade">
                                      <p:cBhvr>
                                        <p:cTn id="72" dur="500"/>
                                        <p:tgtEl>
                                          <p:spTgt spid="23"/>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fade">
                                      <p:cBhvr>
                                        <p:cTn id="77" dur="500"/>
                                        <p:tgtEl>
                                          <p:spTgt spid="25"/>
                                        </p:tgtEl>
                                      </p:cBhvr>
                                    </p:animEffect>
                                  </p:childTnLst>
                                </p:cTn>
                              </p:par>
                              <p:par>
                                <p:cTn id="78" presetID="10" presetClass="entr" presetSubtype="0" fill="hold" nodeType="with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500"/>
                                        <p:tgtEl>
                                          <p:spTgt spid="28"/>
                                        </p:tgtEl>
                                      </p:cBhvr>
                                    </p:animEffect>
                                  </p:childTnLst>
                                </p:cTn>
                              </p:par>
                              <p:par>
                                <p:cTn id="81" presetID="10" presetClass="entr" presetSubtype="0" fill="hold" nodeType="withEffect">
                                  <p:stCondLst>
                                    <p:cond delay="0"/>
                                  </p:stCondLst>
                                  <p:childTnLst>
                                    <p:set>
                                      <p:cBhvr>
                                        <p:cTn id="82" dur="1" fill="hold">
                                          <p:stCondLst>
                                            <p:cond delay="0"/>
                                          </p:stCondLst>
                                        </p:cTn>
                                        <p:tgtEl>
                                          <p:spTgt spid="31"/>
                                        </p:tgtEl>
                                        <p:attrNameLst>
                                          <p:attrName>style.visibility</p:attrName>
                                        </p:attrNameLst>
                                      </p:cBhvr>
                                      <p:to>
                                        <p:strVal val="visible"/>
                                      </p:to>
                                    </p:set>
                                    <p:animEffect transition="in" filter="fade">
                                      <p:cBhvr>
                                        <p:cTn id="83" dur="500"/>
                                        <p:tgtEl>
                                          <p:spTgt spid="31"/>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33"/>
                                        </p:tgtEl>
                                        <p:attrNameLst>
                                          <p:attrName>style.visibility</p:attrName>
                                        </p:attrNameLst>
                                      </p:cBhvr>
                                      <p:to>
                                        <p:strVal val="visible"/>
                                      </p:to>
                                    </p:set>
                                    <p:animEffect transition="in" filter="fade">
                                      <p:cBhvr>
                                        <p:cTn id="86" dur="500"/>
                                        <p:tgtEl>
                                          <p:spTgt spid="33"/>
                                        </p:tgtEl>
                                      </p:cBhvr>
                                    </p:animEffect>
                                  </p:childTnLst>
                                </p:cTn>
                              </p:par>
                              <p:par>
                                <p:cTn id="87" presetID="10" presetClass="entr" presetSubtype="0" fill="hold" nodeType="withEffect">
                                  <p:stCondLst>
                                    <p:cond delay="0"/>
                                  </p:stCondLst>
                                  <p:childTnLst>
                                    <p:set>
                                      <p:cBhvr>
                                        <p:cTn id="88" dur="1" fill="hold">
                                          <p:stCondLst>
                                            <p:cond delay="0"/>
                                          </p:stCondLst>
                                        </p:cTn>
                                        <p:tgtEl>
                                          <p:spTgt spid="64"/>
                                        </p:tgtEl>
                                        <p:attrNameLst>
                                          <p:attrName>style.visibility</p:attrName>
                                        </p:attrNameLst>
                                      </p:cBhvr>
                                      <p:to>
                                        <p:strVal val="visible"/>
                                      </p:to>
                                    </p:set>
                                    <p:animEffect transition="in" filter="fade">
                                      <p:cBhvr>
                                        <p:cTn id="89" dur="500"/>
                                        <p:tgtEl>
                                          <p:spTgt spid="64"/>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115"/>
                                        </p:tgtEl>
                                        <p:attrNameLst>
                                          <p:attrName>style.visibility</p:attrName>
                                        </p:attrNameLst>
                                      </p:cBhvr>
                                      <p:to>
                                        <p:strVal val="visible"/>
                                      </p:to>
                                    </p:set>
                                    <p:animEffect transition="in" filter="fade">
                                      <p:cBhvr>
                                        <p:cTn id="92" dur="500"/>
                                        <p:tgtEl>
                                          <p:spTgt spid="115"/>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116"/>
                                        </p:tgtEl>
                                        <p:attrNameLst>
                                          <p:attrName>style.visibility</p:attrName>
                                        </p:attrNameLst>
                                      </p:cBhvr>
                                      <p:to>
                                        <p:strVal val="visible"/>
                                      </p:to>
                                    </p:set>
                                    <p:animEffect transition="in" filter="fade">
                                      <p:cBhvr>
                                        <p:cTn id="95" dur="500"/>
                                        <p:tgtEl>
                                          <p:spTgt spid="116"/>
                                        </p:tgtEl>
                                      </p:cBhvr>
                                    </p:animEffect>
                                  </p:childTnLst>
                                </p:cTn>
                              </p:par>
                              <p:par>
                                <p:cTn id="96" presetID="10" presetClass="entr" presetSubtype="0" fill="hold" grpId="0" nodeType="withEffect">
                                  <p:stCondLst>
                                    <p:cond delay="0"/>
                                  </p:stCondLst>
                                  <p:childTnLst>
                                    <p:set>
                                      <p:cBhvr>
                                        <p:cTn id="97" dur="1" fill="hold">
                                          <p:stCondLst>
                                            <p:cond delay="0"/>
                                          </p:stCondLst>
                                        </p:cTn>
                                        <p:tgtEl>
                                          <p:spTgt spid="118"/>
                                        </p:tgtEl>
                                        <p:attrNameLst>
                                          <p:attrName>style.visibility</p:attrName>
                                        </p:attrNameLst>
                                      </p:cBhvr>
                                      <p:to>
                                        <p:strVal val="visible"/>
                                      </p:to>
                                    </p:set>
                                    <p:animEffect transition="in" filter="fade">
                                      <p:cBhvr>
                                        <p:cTn id="98" dur="500"/>
                                        <p:tgtEl>
                                          <p:spTgt spid="118"/>
                                        </p:tgtEl>
                                      </p:cBhvr>
                                    </p:animEffect>
                                  </p:childTnLst>
                                </p:cTn>
                              </p:par>
                            </p:childTnLst>
                          </p:cTn>
                        </p:par>
                      </p:childTnLst>
                    </p:cTn>
                  </p:par>
                  <p:par>
                    <p:cTn id="99" fill="hold">
                      <p:stCondLst>
                        <p:cond delay="indefinite"/>
                      </p:stCondLst>
                      <p:childTnLst>
                        <p:par>
                          <p:cTn id="100" fill="hold">
                            <p:stCondLst>
                              <p:cond delay="0"/>
                            </p:stCondLst>
                            <p:childTnLst>
                              <p:par>
                                <p:cTn id="101" presetID="10" presetClass="entr" presetSubtype="0" fill="hold" grpId="0" nodeType="clickEffect">
                                  <p:stCondLst>
                                    <p:cond delay="0"/>
                                  </p:stCondLst>
                                  <p:childTnLst>
                                    <p:set>
                                      <p:cBhvr>
                                        <p:cTn id="102" dur="1" fill="hold">
                                          <p:stCondLst>
                                            <p:cond delay="0"/>
                                          </p:stCondLst>
                                        </p:cTn>
                                        <p:tgtEl>
                                          <p:spTgt spid="119"/>
                                        </p:tgtEl>
                                        <p:attrNameLst>
                                          <p:attrName>style.visibility</p:attrName>
                                        </p:attrNameLst>
                                      </p:cBhvr>
                                      <p:to>
                                        <p:strVal val="visible"/>
                                      </p:to>
                                    </p:set>
                                    <p:animEffect transition="in" filter="fade">
                                      <p:cBhvr>
                                        <p:cTn id="103" dur="500"/>
                                        <p:tgtEl>
                                          <p:spTgt spid="119"/>
                                        </p:tgtEl>
                                      </p:cBhvr>
                                    </p:animEffect>
                                  </p:childTnLst>
                                </p:cTn>
                              </p:par>
                            </p:childTnLst>
                          </p:cTn>
                        </p:par>
                      </p:childTnLst>
                    </p:cTn>
                  </p:par>
                  <p:par>
                    <p:cTn id="104" fill="hold">
                      <p:stCondLst>
                        <p:cond delay="indefinite"/>
                      </p:stCondLst>
                      <p:childTnLst>
                        <p:par>
                          <p:cTn id="105" fill="hold">
                            <p:stCondLst>
                              <p:cond delay="0"/>
                            </p:stCondLst>
                            <p:childTnLst>
                              <p:par>
                                <p:cTn id="106" presetID="10" presetClass="entr" presetSubtype="0" fill="hold" nodeType="clickEffect">
                                  <p:stCondLst>
                                    <p:cond delay="0"/>
                                  </p:stCondLst>
                                  <p:childTnLst>
                                    <p:set>
                                      <p:cBhvr>
                                        <p:cTn id="107" dur="1" fill="hold">
                                          <p:stCondLst>
                                            <p:cond delay="0"/>
                                          </p:stCondLst>
                                        </p:cTn>
                                        <p:tgtEl>
                                          <p:spTgt spid="123"/>
                                        </p:tgtEl>
                                        <p:attrNameLst>
                                          <p:attrName>style.visibility</p:attrName>
                                        </p:attrNameLst>
                                      </p:cBhvr>
                                      <p:to>
                                        <p:strVal val="visible"/>
                                      </p:to>
                                    </p:set>
                                    <p:animEffect transition="in" filter="fade">
                                      <p:cBhvr>
                                        <p:cTn id="108" dur="500"/>
                                        <p:tgtEl>
                                          <p:spTgt spid="123"/>
                                        </p:tgtEl>
                                      </p:cBhvr>
                                    </p:animEffect>
                                  </p:childTnLst>
                                </p:cTn>
                              </p:par>
                              <p:par>
                                <p:cTn id="109" presetID="10" presetClass="entr" presetSubtype="0" fill="hold" grpId="0" nodeType="withEffect">
                                  <p:stCondLst>
                                    <p:cond delay="0"/>
                                  </p:stCondLst>
                                  <p:childTnLst>
                                    <p:set>
                                      <p:cBhvr>
                                        <p:cTn id="110" dur="1" fill="hold">
                                          <p:stCondLst>
                                            <p:cond delay="0"/>
                                          </p:stCondLst>
                                        </p:cTn>
                                        <p:tgtEl>
                                          <p:spTgt spid="124"/>
                                        </p:tgtEl>
                                        <p:attrNameLst>
                                          <p:attrName>style.visibility</p:attrName>
                                        </p:attrNameLst>
                                      </p:cBhvr>
                                      <p:to>
                                        <p:strVal val="visible"/>
                                      </p:to>
                                    </p:set>
                                    <p:animEffect transition="in" filter="fade">
                                      <p:cBhvr>
                                        <p:cTn id="111" dur="500"/>
                                        <p:tgtEl>
                                          <p:spTgt spid="124"/>
                                        </p:tgtEl>
                                      </p:cBhvr>
                                    </p:animEffect>
                                  </p:childTnLst>
                                </p:cTn>
                              </p:par>
                              <p:par>
                                <p:cTn id="112" presetID="10" presetClass="entr" presetSubtype="0" fill="hold" grpId="0" nodeType="withEffect">
                                  <p:stCondLst>
                                    <p:cond delay="0"/>
                                  </p:stCondLst>
                                  <p:childTnLst>
                                    <p:set>
                                      <p:cBhvr>
                                        <p:cTn id="113" dur="1" fill="hold">
                                          <p:stCondLst>
                                            <p:cond delay="0"/>
                                          </p:stCondLst>
                                        </p:cTn>
                                        <p:tgtEl>
                                          <p:spTgt spid="125"/>
                                        </p:tgtEl>
                                        <p:attrNameLst>
                                          <p:attrName>style.visibility</p:attrName>
                                        </p:attrNameLst>
                                      </p:cBhvr>
                                      <p:to>
                                        <p:strVal val="visible"/>
                                      </p:to>
                                    </p:set>
                                    <p:animEffect transition="in" filter="fade">
                                      <p:cBhvr>
                                        <p:cTn id="114" dur="500"/>
                                        <p:tgtEl>
                                          <p:spTgt spid="125"/>
                                        </p:tgtEl>
                                      </p:cBhvr>
                                    </p:animEffect>
                                  </p:childTnLst>
                                </p:cTn>
                              </p:par>
                              <p:par>
                                <p:cTn id="115" presetID="10" presetClass="entr" presetSubtype="0" fill="hold" grpId="0" nodeType="withEffect">
                                  <p:stCondLst>
                                    <p:cond delay="0"/>
                                  </p:stCondLst>
                                  <p:childTnLst>
                                    <p:set>
                                      <p:cBhvr>
                                        <p:cTn id="116" dur="1" fill="hold">
                                          <p:stCondLst>
                                            <p:cond delay="0"/>
                                          </p:stCondLst>
                                        </p:cTn>
                                        <p:tgtEl>
                                          <p:spTgt spid="126"/>
                                        </p:tgtEl>
                                        <p:attrNameLst>
                                          <p:attrName>style.visibility</p:attrName>
                                        </p:attrNameLst>
                                      </p:cBhvr>
                                      <p:to>
                                        <p:strVal val="visible"/>
                                      </p:to>
                                    </p:set>
                                    <p:animEffect transition="in" filter="fade">
                                      <p:cBhvr>
                                        <p:cTn id="117" dur="500"/>
                                        <p:tgtEl>
                                          <p:spTgt spid="1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9" grpId="0"/>
      <p:bldP spid="20" grpId="0"/>
      <p:bldP spid="22" grpId="0"/>
      <p:bldP spid="23" grpId="0"/>
      <p:bldP spid="33" grpId="0"/>
      <p:bldP spid="79" grpId="0"/>
      <p:bldP spid="115" grpId="0"/>
      <p:bldP spid="116" grpId="0"/>
      <p:bldP spid="118" grpId="0"/>
      <p:bldP spid="119" grpId="0"/>
      <p:bldP spid="124" grpId="0" animBg="1"/>
      <p:bldP spid="125" grpId="0"/>
      <p:bldP spid="12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DDD193E1-7DBE-4ACE-A873-467E82311A19}" type="datetime3">
              <a:rPr lang="en-US" smtClean="0"/>
              <a:t>21 November 2018</a:t>
            </a:fld>
            <a:endParaRPr lang="en-US"/>
          </a:p>
        </p:txBody>
      </p:sp>
      <p:sp>
        <p:nvSpPr>
          <p:cNvPr id="4" name="Footer Placeholder 3"/>
          <p:cNvSpPr>
            <a:spLocks noGrp="1"/>
          </p:cNvSpPr>
          <p:nvPr>
            <p:ph type="ftr" sz="quarter" idx="11"/>
          </p:nvPr>
        </p:nvSpPr>
        <p:spPr/>
        <p:txBody>
          <a:bodyPr/>
          <a:lstStyle/>
          <a:p>
            <a:r>
              <a:rPr lang="en-US" smtClean="0"/>
              <a:t>Eng.Alothman</a:t>
            </a:r>
            <a:endParaRPr lang="en-US"/>
          </a:p>
        </p:txBody>
      </p:sp>
      <p:sp>
        <p:nvSpPr>
          <p:cNvPr id="5" name="Slide Number Placeholder 4"/>
          <p:cNvSpPr>
            <a:spLocks noGrp="1"/>
          </p:cNvSpPr>
          <p:nvPr>
            <p:ph type="sldNum" sz="quarter" idx="12"/>
          </p:nvPr>
        </p:nvSpPr>
        <p:spPr/>
        <p:txBody>
          <a:bodyPr/>
          <a:lstStyle/>
          <a:p>
            <a:fld id="{BBEB8A1F-8889-432C-B8BD-FFDE3E2D5883}" type="slidenum">
              <a:rPr lang="en-US" smtClean="0"/>
              <a:t>6</a:t>
            </a:fld>
            <a:endParaRPr lang="en-US"/>
          </a:p>
        </p:txBody>
      </p:sp>
      <mc:AlternateContent xmlns:mc="http://schemas.openxmlformats.org/markup-compatibility/2006">
        <mc:Choice xmlns:a14="http://schemas.microsoft.com/office/drawing/2010/main" Requires="a14">
          <p:sp>
            <p:nvSpPr>
              <p:cNvPr id="7" name="TextBox 6"/>
              <p:cNvSpPr txBox="1"/>
              <p:nvPr/>
            </p:nvSpPr>
            <p:spPr>
              <a:xfrm>
                <a:off x="395536" y="260648"/>
                <a:ext cx="8496944" cy="5632311"/>
              </a:xfrm>
              <a:prstGeom prst="rect">
                <a:avLst/>
              </a:prstGeom>
              <a:noFill/>
            </p:spPr>
            <p:txBody>
              <a:bodyPr wrap="square" rtlCol="0">
                <a:spAutoFit/>
              </a:bodyPr>
              <a:lstStyle/>
              <a:p>
                <a:r>
                  <a:rPr lang="en-US" dirty="0" smtClean="0"/>
                  <a:t>Q2\</a:t>
                </a:r>
                <a:r>
                  <a:rPr lang="en-US" dirty="0"/>
                  <a:t>Design the formwork </a:t>
                </a:r>
                <a:r>
                  <a:rPr lang="en-US" dirty="0" smtClean="0"/>
                  <a:t>for </a:t>
                </a:r>
                <a:r>
                  <a:rPr lang="en-US" dirty="0"/>
                  <a:t>an elevated concrete floor slab </a:t>
                </a:r>
                <a:r>
                  <a:rPr lang="en-US" dirty="0" smtClean="0"/>
                  <a:t>(200 </a:t>
                </a:r>
                <a:r>
                  <a:rPr lang="en-US" dirty="0"/>
                  <a:t>mm) </a:t>
                </a:r>
                <a:r>
                  <a:rPr lang="en-US" dirty="0" smtClean="0"/>
                  <a:t>thick unit weight 24 </a:t>
                </a:r>
                <a14:m>
                  <m:oMath xmlns:m="http://schemas.openxmlformats.org/officeDocument/2006/math">
                    <m:sSup>
                      <m:sSupPr>
                        <m:ctrlPr>
                          <a:rPr lang="en-US" sz="1400" i="1" dirty="0" smtClean="0">
                            <a:latin typeface="Cambria Math"/>
                          </a:rPr>
                        </m:ctrlPr>
                      </m:sSupPr>
                      <m:e>
                        <m:r>
                          <a:rPr lang="en-US" sz="1400" b="0" i="1" dirty="0" smtClean="0">
                            <a:latin typeface="Cambria Math"/>
                          </a:rPr>
                          <m:t>𝑘𝑁</m:t>
                        </m:r>
                        <m:r>
                          <a:rPr lang="en-US" sz="1400" b="0" i="1" dirty="0" smtClean="0">
                            <a:latin typeface="Cambria Math"/>
                          </a:rPr>
                          <m:t>/</m:t>
                        </m:r>
                        <m:r>
                          <a:rPr lang="en-US" sz="1400" b="0" i="1" dirty="0" smtClean="0">
                            <a:latin typeface="Cambria Math"/>
                          </a:rPr>
                          <m:t>𝑚</m:t>
                        </m:r>
                      </m:e>
                      <m:sup>
                        <m:r>
                          <a:rPr lang="en-US" sz="1400" b="0" i="1" dirty="0" smtClean="0">
                            <a:latin typeface="Cambria Math"/>
                          </a:rPr>
                          <m:t>3</m:t>
                        </m:r>
                      </m:sup>
                    </m:sSup>
                  </m:oMath>
                </a14:m>
                <a:endParaRPr lang="en-US" sz="1400" dirty="0"/>
              </a:p>
              <a:p>
                <a:r>
                  <a:rPr lang="en-US" dirty="0"/>
                  <a:t>Sheathing will be nominal 1 in. (25-mm) lumber while 2 x 8 in. (50 x 200 mm) lumber will be used for joists. </a:t>
                </a:r>
              </a:p>
              <a:p>
                <a:r>
                  <a:rPr lang="en-US" dirty="0"/>
                  <a:t>Stringers will be 4 x 8 in. (100 x 200 mm) lumber. </a:t>
                </a:r>
              </a:p>
              <a:p>
                <a:r>
                  <a:rPr lang="en-US" dirty="0"/>
                  <a:t>Assume that all members are continuous over three or more </a:t>
                </a:r>
                <a:r>
                  <a:rPr lang="en-US" dirty="0" smtClean="0"/>
                  <a:t>spans.</a:t>
                </a:r>
              </a:p>
              <a:p>
                <a:r>
                  <a:rPr lang="en-US" dirty="0" smtClean="0"/>
                  <a:t>Commercial </a:t>
                </a:r>
                <a:r>
                  <a:rPr lang="en-US" dirty="0" smtClean="0"/>
                  <a:t>(26-kN</a:t>
                </a:r>
                <a:r>
                  <a:rPr lang="en-US" dirty="0"/>
                  <a:t>) shores will be used.</a:t>
                </a:r>
              </a:p>
              <a:p>
                <a:r>
                  <a:rPr lang="en-US" dirty="0"/>
                  <a:t>It is estimated that the weight of the formwork will be </a:t>
                </a:r>
                <a:r>
                  <a:rPr lang="en-US" dirty="0" smtClean="0"/>
                  <a:t>(</a:t>
                </a:r>
                <a:r>
                  <a:rPr lang="en-US" dirty="0"/>
                  <a:t>0.24 </a:t>
                </a:r>
                <a:r>
                  <a:rPr lang="en-US" dirty="0" err="1"/>
                  <a:t>kPa</a:t>
                </a:r>
                <a:r>
                  <a:rPr lang="en-US" dirty="0"/>
                  <a:t>).</a:t>
                </a:r>
              </a:p>
              <a:p>
                <a:r>
                  <a:rPr lang="en-US" dirty="0"/>
                  <a:t> The adjusted allowable stresses for the lumber being used are as follows</a:t>
                </a:r>
                <a:r>
                  <a:rPr lang="en-US" dirty="0" smtClean="0"/>
                  <a:t>:</a:t>
                </a:r>
              </a:p>
              <a:p>
                <a:pPr marL="342900" indent="-342900">
                  <a:lnSpc>
                    <a:spcPct val="80000"/>
                  </a:lnSpc>
                  <a:spcBef>
                    <a:spcPct val="20000"/>
                  </a:spcBef>
                  <a:buFont typeface="Arial" pitchFamily="34" charset="0"/>
                  <a:buChar char="•"/>
                </a:pPr>
                <a:r>
                  <a:rPr lang="en-US" dirty="0"/>
                  <a:t>Maximum deflection of form members will be limited to </a:t>
                </a:r>
                <a:r>
                  <a:rPr lang="en-US" i="1" dirty="0" smtClean="0">
                    <a:latin typeface="Adobe Caslon Pro" pitchFamily="18" charset="0"/>
                    <a:cs typeface="Times New Roman" panose="02020603050405020304" pitchFamily="18" charset="0"/>
                  </a:rPr>
                  <a:t>l</a:t>
                </a:r>
                <a:r>
                  <a:rPr lang="en-US" i="1" dirty="0" smtClean="0">
                    <a:latin typeface="Times New Roman" panose="02020603050405020304" pitchFamily="18" charset="0"/>
                    <a:cs typeface="Times New Roman" panose="02020603050405020304" pitchFamily="18" charset="0"/>
                  </a:rPr>
                  <a:t>/180.</a:t>
                </a:r>
                <a:endParaRPr lang="en-US" i="1" dirty="0">
                  <a:latin typeface="Times New Roman" panose="02020603050405020304" pitchFamily="18" charset="0"/>
                  <a:cs typeface="Times New Roman" panose="02020603050405020304" pitchFamily="18" charset="0"/>
                </a:endParaRPr>
              </a:p>
              <a:p>
                <a:pPr marL="342900" indent="-342900">
                  <a:lnSpc>
                    <a:spcPct val="80000"/>
                  </a:lnSpc>
                  <a:spcBef>
                    <a:spcPct val="20000"/>
                  </a:spcBef>
                  <a:buFont typeface="Arial" pitchFamily="34" charset="0"/>
                  <a:buChar char="•"/>
                </a:pPr>
                <a:r>
                  <a:rPr lang="en-US" dirty="0"/>
                  <a:t>Use the minimum value of live load permitted by ACI. </a:t>
                </a:r>
              </a:p>
              <a:p>
                <a:pPr marL="342900" indent="-342900">
                  <a:lnSpc>
                    <a:spcPct val="80000"/>
                  </a:lnSpc>
                  <a:spcBef>
                    <a:spcPct val="20000"/>
                  </a:spcBef>
                  <a:buFont typeface="Arial" pitchFamily="34" charset="0"/>
                  <a:buChar char="•"/>
                </a:pPr>
                <a:r>
                  <a:rPr lang="en-US" dirty="0"/>
                  <a:t>Determine joist spacing, stringer spacing, and shore spacing.</a:t>
                </a:r>
              </a:p>
              <a:p>
                <a:endParaRPr lang="en-US" dirty="0" smtClean="0"/>
              </a:p>
              <a:p>
                <a:endParaRPr lang="en-US" dirty="0"/>
              </a:p>
              <a:p>
                <a:r>
                  <a:rPr lang="en-US" b="1" dirty="0" smtClean="0"/>
                  <a:t>Design Load per </a:t>
                </a:r>
                <a14:m>
                  <m:oMath xmlns:m="http://schemas.openxmlformats.org/officeDocument/2006/math">
                    <m:sSup>
                      <m:sSupPr>
                        <m:ctrlPr>
                          <a:rPr lang="en-US" b="1" i="1" smtClean="0">
                            <a:latin typeface="Cambria Math"/>
                          </a:rPr>
                        </m:ctrlPr>
                      </m:sSupPr>
                      <m:e>
                        <m:r>
                          <a:rPr lang="en-US" b="1" i="1" smtClean="0">
                            <a:latin typeface="Cambria Math"/>
                          </a:rPr>
                          <m:t>𝒎</m:t>
                        </m:r>
                      </m:e>
                      <m:sup>
                        <m:r>
                          <a:rPr lang="en-US" b="1" i="1" smtClean="0">
                            <a:latin typeface="Cambria Math"/>
                          </a:rPr>
                          <m:t>𝟐</m:t>
                        </m:r>
                      </m:sup>
                    </m:sSup>
                  </m:oMath>
                </a14:m>
                <a:r>
                  <a:rPr lang="en-US" b="1" dirty="0" smtClean="0"/>
                  <a:t>: </a:t>
                </a:r>
              </a:p>
              <a:p>
                <a:endParaRPr lang="en-US" b="1" dirty="0" smtClean="0"/>
              </a:p>
              <a:p>
                <a:r>
                  <a:rPr lang="en-US" dirty="0" smtClean="0"/>
                  <a:t>Concrete= 24×0.2=4.8</a:t>
                </a:r>
                <a14:m>
                  <m:oMath xmlns:m="http://schemas.openxmlformats.org/officeDocument/2006/math">
                    <m:sSup>
                      <m:sSupPr>
                        <m:ctrlPr>
                          <a:rPr lang="en-US" sz="1400" i="1" smtClean="0">
                            <a:latin typeface="Cambria Math"/>
                          </a:rPr>
                        </m:ctrlPr>
                      </m:sSupPr>
                      <m:e>
                        <m:r>
                          <a:rPr lang="en-US" sz="1400" b="0" i="1" smtClean="0">
                            <a:latin typeface="Cambria Math"/>
                          </a:rPr>
                          <m:t>𝑘𝑁</m:t>
                        </m:r>
                        <m:r>
                          <a:rPr lang="en-US" sz="1400" b="0" i="1" smtClean="0">
                            <a:latin typeface="Cambria Math"/>
                          </a:rPr>
                          <m:t>/</m:t>
                        </m:r>
                        <m:r>
                          <a:rPr lang="en-US" sz="1400" b="0" i="1" smtClean="0">
                            <a:latin typeface="Cambria Math"/>
                          </a:rPr>
                          <m:t>𝑚</m:t>
                        </m:r>
                      </m:e>
                      <m:sup>
                        <m:r>
                          <a:rPr lang="en-US" sz="1400" b="0" i="1" smtClean="0">
                            <a:latin typeface="Cambria Math"/>
                          </a:rPr>
                          <m:t>2</m:t>
                        </m:r>
                      </m:sup>
                    </m:sSup>
                  </m:oMath>
                </a14:m>
                <a:endParaRPr lang="en-US" sz="1400" dirty="0" smtClean="0"/>
              </a:p>
              <a:p>
                <a:r>
                  <a:rPr lang="en-US" dirty="0" smtClean="0"/>
                  <a:t>Formwork= 0.24 = 0.24</a:t>
                </a:r>
                <a:r>
                  <a:rPr lang="en-US" dirty="0"/>
                  <a:t> </a:t>
                </a:r>
                <a14:m>
                  <m:oMath xmlns:m="http://schemas.openxmlformats.org/officeDocument/2006/math">
                    <m:sSup>
                      <m:sSupPr>
                        <m:ctrlPr>
                          <a:rPr lang="en-US" sz="1400" i="1">
                            <a:latin typeface="Cambria Math"/>
                          </a:rPr>
                        </m:ctrlPr>
                      </m:sSupPr>
                      <m:e>
                        <m:r>
                          <a:rPr lang="en-US" sz="1400" i="1">
                            <a:latin typeface="Cambria Math"/>
                          </a:rPr>
                          <m:t>𝑘𝑁</m:t>
                        </m:r>
                        <m:r>
                          <a:rPr lang="en-US" sz="1400" i="1">
                            <a:latin typeface="Cambria Math"/>
                          </a:rPr>
                          <m:t>/</m:t>
                        </m:r>
                        <m:r>
                          <a:rPr lang="en-US" sz="1400" i="1">
                            <a:latin typeface="Cambria Math"/>
                          </a:rPr>
                          <m:t>𝑚</m:t>
                        </m:r>
                      </m:e>
                      <m:sup>
                        <m:r>
                          <a:rPr lang="en-US" sz="1400" i="1">
                            <a:latin typeface="Cambria Math"/>
                          </a:rPr>
                          <m:t>2</m:t>
                        </m:r>
                      </m:sup>
                    </m:sSup>
                  </m:oMath>
                </a14:m>
                <a:endParaRPr lang="en-US" sz="1400" dirty="0" smtClean="0"/>
              </a:p>
              <a:p>
                <a:r>
                  <a:rPr lang="en-US" dirty="0" smtClean="0"/>
                  <a:t>Min. Live Load (ACI)= 2.4 </a:t>
                </a:r>
                <a14:m>
                  <m:oMath xmlns:m="http://schemas.openxmlformats.org/officeDocument/2006/math">
                    <m:sSup>
                      <m:sSupPr>
                        <m:ctrlPr>
                          <a:rPr lang="en-US" sz="1400" i="1">
                            <a:latin typeface="Cambria Math"/>
                          </a:rPr>
                        </m:ctrlPr>
                      </m:sSupPr>
                      <m:e>
                        <m:r>
                          <a:rPr lang="en-US" sz="1400" i="1">
                            <a:latin typeface="Cambria Math"/>
                          </a:rPr>
                          <m:t>𝑘𝑁</m:t>
                        </m:r>
                        <m:r>
                          <a:rPr lang="en-US" sz="1400" i="1">
                            <a:latin typeface="Cambria Math"/>
                          </a:rPr>
                          <m:t>/</m:t>
                        </m:r>
                        <m:r>
                          <a:rPr lang="en-US" sz="1400" i="1">
                            <a:latin typeface="Cambria Math"/>
                          </a:rPr>
                          <m:t>𝑚</m:t>
                        </m:r>
                      </m:e>
                      <m:sup>
                        <m:r>
                          <a:rPr lang="en-US" sz="1400" i="1">
                            <a:latin typeface="Cambria Math"/>
                          </a:rPr>
                          <m:t>2</m:t>
                        </m:r>
                      </m:sup>
                    </m:sSup>
                  </m:oMath>
                </a14:m>
                <a:endParaRPr lang="en-US" sz="1400" dirty="0" smtClean="0"/>
              </a:p>
              <a:p>
                <a:r>
                  <a:rPr lang="en-US" dirty="0" smtClean="0"/>
                  <a:t>Design Load=7.44 </a:t>
                </a:r>
                <a14:m>
                  <m:oMath xmlns:m="http://schemas.openxmlformats.org/officeDocument/2006/math">
                    <m:sSup>
                      <m:sSupPr>
                        <m:ctrlPr>
                          <a:rPr lang="en-US" sz="1400" i="1">
                            <a:latin typeface="Cambria Math"/>
                          </a:rPr>
                        </m:ctrlPr>
                      </m:sSupPr>
                      <m:e>
                        <m:r>
                          <a:rPr lang="en-US" sz="1400" i="1">
                            <a:latin typeface="Cambria Math"/>
                          </a:rPr>
                          <m:t>𝑘𝑁</m:t>
                        </m:r>
                        <m:r>
                          <a:rPr lang="en-US" sz="1400" i="1">
                            <a:latin typeface="Cambria Math"/>
                          </a:rPr>
                          <m:t>/</m:t>
                        </m:r>
                        <m:r>
                          <a:rPr lang="en-US" sz="1400" i="1">
                            <a:latin typeface="Cambria Math"/>
                          </a:rPr>
                          <m:t>𝑚</m:t>
                        </m:r>
                      </m:e>
                      <m:sup>
                        <m:r>
                          <a:rPr lang="en-US" sz="1400" i="1">
                            <a:latin typeface="Cambria Math"/>
                          </a:rPr>
                          <m:t>2</m:t>
                        </m:r>
                      </m:sup>
                    </m:sSup>
                  </m:oMath>
                </a14:m>
                <a:r>
                  <a:rPr lang="en-US" dirty="0" smtClean="0"/>
                  <a:t> </a:t>
                </a:r>
                <a:endParaRPr lang="en-US" dirty="0"/>
              </a:p>
              <a:p>
                <a:r>
                  <a:rPr lang="en-US" dirty="0" smtClean="0"/>
                  <a:t> </a:t>
                </a:r>
                <a:endParaRPr lang="en-US" dirty="0"/>
              </a:p>
            </p:txBody>
          </p:sp>
        </mc:Choice>
        <mc:Fallback>
          <p:sp>
            <p:nvSpPr>
              <p:cNvPr id="7" name="TextBox 6"/>
              <p:cNvSpPr txBox="1">
                <a:spLocks noRot="1" noChangeAspect="1" noMove="1" noResize="1" noEditPoints="1" noAdjustHandles="1" noChangeArrowheads="1" noChangeShapeType="1" noTextEdit="1"/>
              </p:cNvSpPr>
              <p:nvPr/>
            </p:nvSpPr>
            <p:spPr>
              <a:xfrm>
                <a:off x="395536" y="260648"/>
                <a:ext cx="8496944" cy="5632311"/>
              </a:xfrm>
              <a:prstGeom prst="rect">
                <a:avLst/>
              </a:prstGeom>
              <a:blipFill rotWithShape="1">
                <a:blip r:embed="rId2"/>
                <a:stretch>
                  <a:fillRect l="-646" t="-541" r="-72"/>
                </a:stretch>
              </a:blipFill>
            </p:spPr>
            <p:txBody>
              <a:bodyPr/>
              <a:lstStyle/>
              <a:p>
                <a:r>
                  <a:rPr lang="en-US">
                    <a:noFill/>
                  </a:rPr>
                  <a:t> </a:t>
                </a:r>
              </a:p>
            </p:txBody>
          </p:sp>
        </mc:Fallback>
      </mc:AlternateContent>
      <p:pic>
        <p:nvPicPr>
          <p:cNvPr id="10" name="Picture 2"/>
          <p:cNvPicPr>
            <a:picLocks noChangeAspect="1" noChangeArrowheads="1"/>
          </p:cNvPicPr>
          <p:nvPr/>
        </p:nvPicPr>
        <p:blipFill>
          <a:blip r:embed="rId3"/>
          <a:srcRect/>
          <a:stretch>
            <a:fillRect/>
          </a:stretch>
        </p:blipFill>
        <p:spPr bwMode="auto">
          <a:xfrm>
            <a:off x="6406358" y="1013282"/>
            <a:ext cx="2704727" cy="1879971"/>
          </a:xfrm>
          <a:prstGeom prst="rect">
            <a:avLst/>
          </a:prstGeom>
          <a:noFill/>
          <a:ln w="9525">
            <a:noFill/>
            <a:miter lim="800000"/>
            <a:headEnd/>
            <a:tailEnd/>
          </a:ln>
          <a:effectLst/>
        </p:spPr>
      </p:pic>
    </p:spTree>
    <p:extLst>
      <p:ext uri="{BB962C8B-B14F-4D97-AF65-F5344CB8AC3E}">
        <p14:creationId xmlns:p14="http://schemas.microsoft.com/office/powerpoint/2010/main" val="3955613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7">
                                            <p:txEl>
                                              <p:pRg st="1" end="1"/>
                                            </p:txEl>
                                          </p:spTgt>
                                        </p:tgtEl>
                                        <p:attrNameLst>
                                          <p:attrName>style.visibility</p:attrName>
                                        </p:attrNameLst>
                                      </p:cBhvr>
                                      <p:to>
                                        <p:strVal val="visible"/>
                                      </p:to>
                                    </p:set>
                                    <p:animEffect transition="in" filter="fade">
                                      <p:cBhvr>
                                        <p:cTn id="10" dur="500"/>
                                        <p:tgtEl>
                                          <p:spTgt spid="7">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animEffect transition="in" filter="fade">
                                      <p:cBhvr>
                                        <p:cTn id="13" dur="500"/>
                                        <p:tgtEl>
                                          <p:spTgt spid="7">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7">
                                            <p:txEl>
                                              <p:pRg st="3" end="3"/>
                                            </p:txEl>
                                          </p:spTgt>
                                        </p:tgtEl>
                                        <p:attrNameLst>
                                          <p:attrName>style.visibility</p:attrName>
                                        </p:attrNameLst>
                                      </p:cBhvr>
                                      <p:to>
                                        <p:strVal val="visible"/>
                                      </p:to>
                                    </p:set>
                                    <p:animEffect transition="in" filter="fade">
                                      <p:cBhvr>
                                        <p:cTn id="16" dur="500"/>
                                        <p:tgtEl>
                                          <p:spTgt spid="7">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animEffect transition="in" filter="fade">
                                      <p:cBhvr>
                                        <p:cTn id="19" dur="500"/>
                                        <p:tgtEl>
                                          <p:spTgt spid="7">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7">
                                            <p:txEl>
                                              <p:pRg st="5" end="5"/>
                                            </p:txEl>
                                          </p:spTgt>
                                        </p:tgtEl>
                                        <p:attrNameLst>
                                          <p:attrName>style.visibility</p:attrName>
                                        </p:attrNameLst>
                                      </p:cBhvr>
                                      <p:to>
                                        <p:strVal val="visible"/>
                                      </p:to>
                                    </p:set>
                                    <p:animEffect transition="in" filter="fade">
                                      <p:cBhvr>
                                        <p:cTn id="22" dur="500"/>
                                        <p:tgtEl>
                                          <p:spTgt spid="7">
                                            <p:txEl>
                                              <p:pRg st="5" end="5"/>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7">
                                            <p:txEl>
                                              <p:pRg st="6" end="6"/>
                                            </p:txEl>
                                          </p:spTgt>
                                        </p:tgtEl>
                                        <p:attrNameLst>
                                          <p:attrName>style.visibility</p:attrName>
                                        </p:attrNameLst>
                                      </p:cBhvr>
                                      <p:to>
                                        <p:strVal val="visible"/>
                                      </p:to>
                                    </p:set>
                                    <p:animEffect transition="in" filter="fade">
                                      <p:cBhvr>
                                        <p:cTn id="25" dur="500"/>
                                        <p:tgtEl>
                                          <p:spTgt spid="7">
                                            <p:txEl>
                                              <p:pRg st="6" end="6"/>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5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7">
                                            <p:txEl>
                                              <p:pRg st="7" end="7"/>
                                            </p:txEl>
                                          </p:spTgt>
                                        </p:tgtEl>
                                        <p:attrNameLst>
                                          <p:attrName>style.visibility</p:attrName>
                                        </p:attrNameLst>
                                      </p:cBhvr>
                                      <p:to>
                                        <p:strVal val="visible"/>
                                      </p:to>
                                    </p:set>
                                    <p:animEffect transition="in" filter="fade">
                                      <p:cBhvr>
                                        <p:cTn id="35" dur="500"/>
                                        <p:tgtEl>
                                          <p:spTgt spid="7">
                                            <p:txEl>
                                              <p:pRg st="7" end="7"/>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7">
                                            <p:txEl>
                                              <p:pRg st="8" end="8"/>
                                            </p:txEl>
                                          </p:spTgt>
                                        </p:tgtEl>
                                        <p:attrNameLst>
                                          <p:attrName>style.visibility</p:attrName>
                                        </p:attrNameLst>
                                      </p:cBhvr>
                                      <p:to>
                                        <p:strVal val="visible"/>
                                      </p:to>
                                    </p:set>
                                    <p:animEffect transition="in" filter="fade">
                                      <p:cBhvr>
                                        <p:cTn id="38" dur="500"/>
                                        <p:tgtEl>
                                          <p:spTgt spid="7">
                                            <p:txEl>
                                              <p:pRg st="8" end="8"/>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7">
                                            <p:txEl>
                                              <p:pRg st="9" end="9"/>
                                            </p:txEl>
                                          </p:spTgt>
                                        </p:tgtEl>
                                        <p:attrNameLst>
                                          <p:attrName>style.visibility</p:attrName>
                                        </p:attrNameLst>
                                      </p:cBhvr>
                                      <p:to>
                                        <p:strVal val="visible"/>
                                      </p:to>
                                    </p:set>
                                    <p:animEffect transition="in" filter="fade">
                                      <p:cBhvr>
                                        <p:cTn id="41" dur="500"/>
                                        <p:tgtEl>
                                          <p:spTgt spid="7">
                                            <p:txEl>
                                              <p:pRg st="9" end="9"/>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7">
                                            <p:txEl>
                                              <p:pRg st="12" end="12"/>
                                            </p:txEl>
                                          </p:spTgt>
                                        </p:tgtEl>
                                        <p:attrNameLst>
                                          <p:attrName>style.visibility</p:attrName>
                                        </p:attrNameLst>
                                      </p:cBhvr>
                                      <p:to>
                                        <p:strVal val="visible"/>
                                      </p:to>
                                    </p:set>
                                    <p:animEffect transition="in" filter="fade">
                                      <p:cBhvr>
                                        <p:cTn id="46" dur="500"/>
                                        <p:tgtEl>
                                          <p:spTgt spid="7">
                                            <p:txEl>
                                              <p:pRg st="12" end="12"/>
                                            </p:txEl>
                                          </p:spTgt>
                                        </p:tgtEl>
                                      </p:cBhvr>
                                    </p:animEffect>
                                  </p:childTnLst>
                                </p:cTn>
                              </p:par>
                              <p:par>
                                <p:cTn id="47" presetID="10" presetClass="entr" presetSubtype="0" fill="hold" nodeType="withEffect">
                                  <p:stCondLst>
                                    <p:cond delay="0"/>
                                  </p:stCondLst>
                                  <p:childTnLst>
                                    <p:set>
                                      <p:cBhvr>
                                        <p:cTn id="48" dur="1" fill="hold">
                                          <p:stCondLst>
                                            <p:cond delay="0"/>
                                          </p:stCondLst>
                                        </p:cTn>
                                        <p:tgtEl>
                                          <p:spTgt spid="7">
                                            <p:txEl>
                                              <p:pRg st="14" end="14"/>
                                            </p:txEl>
                                          </p:spTgt>
                                        </p:tgtEl>
                                        <p:attrNameLst>
                                          <p:attrName>style.visibility</p:attrName>
                                        </p:attrNameLst>
                                      </p:cBhvr>
                                      <p:to>
                                        <p:strVal val="visible"/>
                                      </p:to>
                                    </p:set>
                                    <p:animEffect transition="in" filter="fade">
                                      <p:cBhvr>
                                        <p:cTn id="49" dur="500"/>
                                        <p:tgtEl>
                                          <p:spTgt spid="7">
                                            <p:txEl>
                                              <p:pRg st="14" end="14"/>
                                            </p:txEl>
                                          </p:spTgt>
                                        </p:tgtEl>
                                      </p:cBhvr>
                                    </p:animEffect>
                                  </p:childTnLst>
                                </p:cTn>
                              </p:par>
                              <p:par>
                                <p:cTn id="50" presetID="10" presetClass="entr" presetSubtype="0" fill="hold" nodeType="withEffect">
                                  <p:stCondLst>
                                    <p:cond delay="0"/>
                                  </p:stCondLst>
                                  <p:childTnLst>
                                    <p:set>
                                      <p:cBhvr>
                                        <p:cTn id="51" dur="1" fill="hold">
                                          <p:stCondLst>
                                            <p:cond delay="0"/>
                                          </p:stCondLst>
                                        </p:cTn>
                                        <p:tgtEl>
                                          <p:spTgt spid="7">
                                            <p:txEl>
                                              <p:pRg st="15" end="15"/>
                                            </p:txEl>
                                          </p:spTgt>
                                        </p:tgtEl>
                                        <p:attrNameLst>
                                          <p:attrName>style.visibility</p:attrName>
                                        </p:attrNameLst>
                                      </p:cBhvr>
                                      <p:to>
                                        <p:strVal val="visible"/>
                                      </p:to>
                                    </p:set>
                                    <p:animEffect transition="in" filter="fade">
                                      <p:cBhvr>
                                        <p:cTn id="52" dur="500"/>
                                        <p:tgtEl>
                                          <p:spTgt spid="7">
                                            <p:txEl>
                                              <p:pRg st="15" end="15"/>
                                            </p:txEl>
                                          </p:spTgt>
                                        </p:tgtEl>
                                      </p:cBhvr>
                                    </p:animEffect>
                                  </p:childTnLst>
                                </p:cTn>
                              </p:par>
                              <p:par>
                                <p:cTn id="53" presetID="10" presetClass="entr" presetSubtype="0" fill="hold" nodeType="withEffect">
                                  <p:stCondLst>
                                    <p:cond delay="0"/>
                                  </p:stCondLst>
                                  <p:childTnLst>
                                    <p:set>
                                      <p:cBhvr>
                                        <p:cTn id="54" dur="1" fill="hold">
                                          <p:stCondLst>
                                            <p:cond delay="0"/>
                                          </p:stCondLst>
                                        </p:cTn>
                                        <p:tgtEl>
                                          <p:spTgt spid="7">
                                            <p:txEl>
                                              <p:pRg st="16" end="16"/>
                                            </p:txEl>
                                          </p:spTgt>
                                        </p:tgtEl>
                                        <p:attrNameLst>
                                          <p:attrName>style.visibility</p:attrName>
                                        </p:attrNameLst>
                                      </p:cBhvr>
                                      <p:to>
                                        <p:strVal val="visible"/>
                                      </p:to>
                                    </p:set>
                                    <p:animEffect transition="in" filter="fade">
                                      <p:cBhvr>
                                        <p:cTn id="55" dur="500"/>
                                        <p:tgtEl>
                                          <p:spTgt spid="7">
                                            <p:txEl>
                                              <p:pRg st="16" end="16"/>
                                            </p:txEl>
                                          </p:spTgt>
                                        </p:tgtEl>
                                      </p:cBhvr>
                                    </p:animEffect>
                                  </p:childTnLst>
                                </p:cTn>
                              </p:par>
                              <p:par>
                                <p:cTn id="56" presetID="10" presetClass="entr" presetSubtype="0" fill="hold" nodeType="withEffect">
                                  <p:stCondLst>
                                    <p:cond delay="0"/>
                                  </p:stCondLst>
                                  <p:childTnLst>
                                    <p:set>
                                      <p:cBhvr>
                                        <p:cTn id="57" dur="1" fill="hold">
                                          <p:stCondLst>
                                            <p:cond delay="0"/>
                                          </p:stCondLst>
                                        </p:cTn>
                                        <p:tgtEl>
                                          <p:spTgt spid="7">
                                            <p:txEl>
                                              <p:pRg st="17" end="17"/>
                                            </p:txEl>
                                          </p:spTgt>
                                        </p:tgtEl>
                                        <p:attrNameLst>
                                          <p:attrName>style.visibility</p:attrName>
                                        </p:attrNameLst>
                                      </p:cBhvr>
                                      <p:to>
                                        <p:strVal val="visible"/>
                                      </p:to>
                                    </p:set>
                                    <p:animEffect transition="in" filter="fade">
                                      <p:cBhvr>
                                        <p:cTn id="58" dur="500"/>
                                        <p:tgtEl>
                                          <p:spTgt spid="7">
                                            <p:txEl>
                                              <p:pRg st="17" end="1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DDD193E1-7DBE-4ACE-A873-467E82311A19}" type="datetime3">
              <a:rPr lang="en-US" smtClean="0"/>
              <a:t>21 November 2018</a:t>
            </a:fld>
            <a:endParaRPr lang="en-US"/>
          </a:p>
        </p:txBody>
      </p:sp>
      <p:sp>
        <p:nvSpPr>
          <p:cNvPr id="4" name="Footer Placeholder 3"/>
          <p:cNvSpPr>
            <a:spLocks noGrp="1"/>
          </p:cNvSpPr>
          <p:nvPr>
            <p:ph type="ftr" sz="quarter" idx="11"/>
          </p:nvPr>
        </p:nvSpPr>
        <p:spPr/>
        <p:txBody>
          <a:bodyPr/>
          <a:lstStyle/>
          <a:p>
            <a:r>
              <a:rPr lang="en-US" smtClean="0"/>
              <a:t>Eng.Alothman</a:t>
            </a:r>
            <a:endParaRPr lang="en-US"/>
          </a:p>
        </p:txBody>
      </p:sp>
      <p:sp>
        <p:nvSpPr>
          <p:cNvPr id="5" name="Slide Number Placeholder 4"/>
          <p:cNvSpPr>
            <a:spLocks noGrp="1"/>
          </p:cNvSpPr>
          <p:nvPr>
            <p:ph type="sldNum" sz="quarter" idx="12"/>
          </p:nvPr>
        </p:nvSpPr>
        <p:spPr/>
        <p:txBody>
          <a:bodyPr/>
          <a:lstStyle/>
          <a:p>
            <a:fld id="{BBEB8A1F-8889-432C-B8BD-FFDE3E2D5883}" type="slidenum">
              <a:rPr lang="en-US" smtClean="0"/>
              <a:t>7</a:t>
            </a:fld>
            <a:endParaRPr lang="en-US"/>
          </a:p>
        </p:txBody>
      </p:sp>
      <p:pic>
        <p:nvPicPr>
          <p:cNvPr id="7" name="Picture 2"/>
          <p:cNvPicPr>
            <a:picLocks noChangeAspect="1" noChangeArrowheads="1"/>
          </p:cNvPicPr>
          <p:nvPr/>
        </p:nvPicPr>
        <p:blipFill>
          <a:blip r:embed="rId2"/>
          <a:srcRect/>
          <a:stretch>
            <a:fillRect/>
          </a:stretch>
        </p:blipFill>
        <p:spPr bwMode="auto">
          <a:xfrm>
            <a:off x="1475656" y="116632"/>
            <a:ext cx="6582508" cy="6120680"/>
          </a:xfrm>
          <a:prstGeom prst="rect">
            <a:avLst/>
          </a:prstGeom>
          <a:noFill/>
          <a:ln w="9525">
            <a:noFill/>
            <a:miter lim="800000"/>
            <a:headEnd/>
            <a:tailEnd/>
          </a:ln>
          <a:effectLst/>
        </p:spPr>
      </p:pic>
    </p:spTree>
    <p:extLst>
      <p:ext uri="{BB962C8B-B14F-4D97-AF65-F5344CB8AC3E}">
        <p14:creationId xmlns:p14="http://schemas.microsoft.com/office/powerpoint/2010/main" val="2029614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DDD193E1-7DBE-4ACE-A873-467E82311A19}" type="datetime3">
              <a:rPr lang="en-US" smtClean="0"/>
              <a:t>21 November 2018</a:t>
            </a:fld>
            <a:endParaRPr lang="en-US"/>
          </a:p>
        </p:txBody>
      </p:sp>
      <p:sp>
        <p:nvSpPr>
          <p:cNvPr id="4" name="Footer Placeholder 3"/>
          <p:cNvSpPr>
            <a:spLocks noGrp="1"/>
          </p:cNvSpPr>
          <p:nvPr>
            <p:ph type="ftr" sz="quarter" idx="11"/>
          </p:nvPr>
        </p:nvSpPr>
        <p:spPr/>
        <p:txBody>
          <a:bodyPr/>
          <a:lstStyle/>
          <a:p>
            <a:r>
              <a:rPr lang="en-US" smtClean="0"/>
              <a:t>Eng.Alothman</a:t>
            </a:r>
            <a:endParaRPr lang="en-US"/>
          </a:p>
        </p:txBody>
      </p:sp>
      <p:sp>
        <p:nvSpPr>
          <p:cNvPr id="5" name="Slide Number Placeholder 4"/>
          <p:cNvSpPr>
            <a:spLocks noGrp="1"/>
          </p:cNvSpPr>
          <p:nvPr>
            <p:ph type="sldNum" sz="quarter" idx="12"/>
          </p:nvPr>
        </p:nvSpPr>
        <p:spPr/>
        <p:txBody>
          <a:bodyPr/>
          <a:lstStyle/>
          <a:p>
            <a:fld id="{BBEB8A1F-8889-432C-B8BD-FFDE3E2D5883}" type="slidenum">
              <a:rPr lang="en-US" smtClean="0"/>
              <a:t>8</a:t>
            </a:fld>
            <a:endParaRPr lang="en-US"/>
          </a:p>
        </p:txBody>
      </p:sp>
      <p:pic>
        <p:nvPicPr>
          <p:cNvPr id="7" name="Picture 2"/>
          <p:cNvPicPr>
            <a:picLocks noChangeAspect="1" noChangeArrowheads="1"/>
          </p:cNvPicPr>
          <p:nvPr/>
        </p:nvPicPr>
        <p:blipFill>
          <a:blip r:embed="rId2"/>
          <a:srcRect l="37864"/>
          <a:stretch>
            <a:fillRect/>
          </a:stretch>
        </p:blipFill>
        <p:spPr bwMode="auto">
          <a:xfrm>
            <a:off x="5338723" y="188640"/>
            <a:ext cx="3627937" cy="2403648"/>
          </a:xfrm>
          <a:prstGeom prst="rect">
            <a:avLst/>
          </a:prstGeom>
          <a:noFill/>
          <a:ln w="9525">
            <a:noFill/>
            <a:miter lim="800000"/>
            <a:headEnd/>
            <a:tailEnd/>
          </a:ln>
          <a:effectLst/>
        </p:spPr>
      </p:pic>
      <mc:AlternateContent xmlns:mc="http://schemas.openxmlformats.org/markup-compatibility/2006" xmlns:a14="http://schemas.microsoft.com/office/drawing/2010/main">
        <mc:Choice Requires="a14">
          <p:sp>
            <p:nvSpPr>
              <p:cNvPr id="8" name="TextBox 7"/>
              <p:cNvSpPr txBox="1"/>
              <p:nvPr/>
            </p:nvSpPr>
            <p:spPr>
              <a:xfrm>
                <a:off x="179511" y="188640"/>
                <a:ext cx="6192689" cy="6710555"/>
              </a:xfrm>
              <a:prstGeom prst="rect">
                <a:avLst/>
              </a:prstGeom>
              <a:noFill/>
            </p:spPr>
            <p:txBody>
              <a:bodyPr wrap="square" rtlCol="0">
                <a:spAutoFit/>
              </a:bodyPr>
              <a:lstStyle/>
              <a:p>
                <a:r>
                  <a:rPr lang="en-US" dirty="0" smtClean="0"/>
                  <a:t>Consider the load will be uniformly on design strip with a width of 1m</a:t>
                </a:r>
              </a:p>
              <a:p>
                <a:r>
                  <a:rPr lang="en-US" dirty="0" smtClean="0"/>
                  <a:t>W=7.44</a:t>
                </a:r>
                <a:r>
                  <a:rPr lang="en-US" dirty="0"/>
                  <a:t> </a:t>
                </a:r>
                <a14:m>
                  <m:oMath xmlns:m="http://schemas.openxmlformats.org/officeDocument/2006/math">
                    <m:sSup>
                      <m:sSupPr>
                        <m:ctrlPr>
                          <a:rPr lang="en-US" sz="1400" i="1">
                            <a:latin typeface="Cambria Math"/>
                          </a:rPr>
                        </m:ctrlPr>
                      </m:sSupPr>
                      <m:e>
                        <m:r>
                          <a:rPr lang="en-US" sz="1400" i="1">
                            <a:latin typeface="Cambria Math"/>
                          </a:rPr>
                          <m:t>𝑘𝑁</m:t>
                        </m:r>
                        <m:r>
                          <a:rPr lang="en-US" sz="1400" i="1">
                            <a:latin typeface="Cambria Math"/>
                          </a:rPr>
                          <m:t>/</m:t>
                        </m:r>
                        <m:r>
                          <a:rPr lang="en-US" sz="1400" i="1">
                            <a:latin typeface="Cambria Math"/>
                          </a:rPr>
                          <m:t>𝑚</m:t>
                        </m:r>
                      </m:e>
                      <m:sup>
                        <m:r>
                          <a:rPr lang="en-US" sz="1400" i="1">
                            <a:latin typeface="Cambria Math"/>
                          </a:rPr>
                          <m:t>2</m:t>
                        </m:r>
                      </m:sup>
                    </m:sSup>
                    <m:r>
                      <a:rPr lang="en-US" sz="1400" i="1">
                        <a:latin typeface="Cambria Math"/>
                      </a:rPr>
                      <m:t> </m:t>
                    </m:r>
                  </m:oMath>
                </a14:m>
                <a:r>
                  <a:rPr lang="en-US" dirty="0" smtClean="0"/>
                  <a:t>×1m= 7.44 </a:t>
                </a:r>
                <a:r>
                  <a:rPr lang="en-US" dirty="0" err="1" smtClean="0"/>
                  <a:t>kN</a:t>
                </a:r>
                <a:r>
                  <a:rPr lang="en-US" dirty="0" smtClean="0"/>
                  <a:t>/m</a:t>
                </a:r>
              </a:p>
              <a:p>
                <a:endParaRPr lang="en-US" dirty="0"/>
              </a:p>
              <a:p>
                <a:r>
                  <a:rPr lang="en-US" b="1" dirty="0" smtClean="0"/>
                  <a:t>Sheathing Design</a:t>
                </a:r>
              </a:p>
              <a:p>
                <a:r>
                  <a:rPr lang="en-US" dirty="0" smtClean="0"/>
                  <a:t>Bending</a:t>
                </a:r>
              </a:p>
              <a:p>
                <a:r>
                  <a:rPr lang="en-US" dirty="0" smtClean="0"/>
                  <a:t> </a:t>
                </a:r>
                <a14:m>
                  <m:oMath xmlns:m="http://schemas.openxmlformats.org/officeDocument/2006/math">
                    <m:sSup>
                      <m:sSupPr>
                        <m:ctrlPr>
                          <a:rPr lang="en-US" i="1" smtClean="0">
                            <a:latin typeface="Cambria Math"/>
                          </a:rPr>
                        </m:ctrlPr>
                      </m:sSupPr>
                      <m:e>
                        <m:r>
                          <a:rPr lang="en-US" b="0" i="1" smtClean="0">
                            <a:latin typeface="Cambria Math"/>
                          </a:rPr>
                          <m:t>𝑙</m:t>
                        </m:r>
                        <m:r>
                          <a:rPr lang="en-US" b="0" i="1" smtClean="0">
                            <a:latin typeface="Cambria Math"/>
                          </a:rPr>
                          <m:t>=</m:t>
                        </m:r>
                        <m:f>
                          <m:fPr>
                            <m:ctrlPr>
                              <a:rPr lang="en-US" i="1" smtClean="0">
                                <a:latin typeface="Cambria Math"/>
                              </a:rPr>
                            </m:ctrlPr>
                          </m:fPr>
                          <m:num>
                            <m:r>
                              <a:rPr lang="en-US" b="0" i="1" smtClean="0">
                                <a:latin typeface="Cambria Math"/>
                              </a:rPr>
                              <m:t>40</m:t>
                            </m:r>
                            <m:r>
                              <a:rPr lang="en-US" b="0" i="1" smtClean="0">
                                <a:latin typeface="Cambria Math"/>
                              </a:rPr>
                              <m:t>.</m:t>
                            </m:r>
                            <m:r>
                              <a:rPr lang="en-US" b="0" i="1" smtClean="0">
                                <a:latin typeface="Cambria Math"/>
                              </a:rPr>
                              <m:t>7</m:t>
                            </m:r>
                          </m:num>
                          <m:den>
                            <m:r>
                              <a:rPr lang="en-US" b="0" i="1" smtClean="0">
                                <a:latin typeface="Cambria Math"/>
                              </a:rPr>
                              <m:t>1000</m:t>
                            </m:r>
                          </m:den>
                        </m:f>
                        <m:r>
                          <a:rPr lang="en-US" b="0" i="1" smtClean="0">
                            <a:latin typeface="Cambria Math"/>
                          </a:rPr>
                          <m:t>𝑑</m:t>
                        </m:r>
                        <m:r>
                          <a:rPr lang="en-US" b="0" i="1" smtClean="0">
                            <a:latin typeface="Cambria Math"/>
                          </a:rPr>
                          <m:t>(</m:t>
                        </m:r>
                        <m:f>
                          <m:fPr>
                            <m:ctrlPr>
                              <a:rPr lang="en-US" i="1" smtClean="0">
                                <a:latin typeface="Cambria Math"/>
                              </a:rPr>
                            </m:ctrlPr>
                          </m:fPr>
                          <m:num>
                            <m:r>
                              <a:rPr lang="en-US" b="0" i="1" smtClean="0">
                                <a:latin typeface="Cambria Math"/>
                              </a:rPr>
                              <m:t>𝐹𝑏</m:t>
                            </m:r>
                            <m:r>
                              <a:rPr lang="en-US" b="0" i="1" smtClean="0">
                                <a:latin typeface="Cambria Math"/>
                              </a:rPr>
                              <m:t> </m:t>
                            </m:r>
                            <m:r>
                              <a:rPr lang="en-US" b="0" i="1" smtClean="0">
                                <a:latin typeface="Cambria Math"/>
                              </a:rPr>
                              <m:t>𝑏</m:t>
                            </m:r>
                          </m:num>
                          <m:den>
                            <m:r>
                              <a:rPr lang="en-US" b="0" i="1" smtClean="0">
                                <a:latin typeface="Cambria Math"/>
                              </a:rPr>
                              <m:t>𝑤</m:t>
                            </m:r>
                          </m:den>
                        </m:f>
                        <m:r>
                          <a:rPr lang="en-US" b="0" i="1" smtClean="0">
                            <a:latin typeface="Cambria Math"/>
                          </a:rPr>
                          <m:t>)</m:t>
                        </m:r>
                      </m:e>
                      <m:sup>
                        <m:r>
                          <a:rPr lang="en-US" b="0" i="1" smtClean="0">
                            <a:latin typeface="Cambria Math"/>
                          </a:rPr>
                          <m:t>1</m:t>
                        </m:r>
                        <m:r>
                          <a:rPr lang="en-US" b="0" i="1" smtClean="0">
                            <a:latin typeface="Cambria Math"/>
                          </a:rPr>
                          <m:t>/</m:t>
                        </m:r>
                        <m:r>
                          <a:rPr lang="en-US" b="0" i="1" smtClean="0">
                            <a:latin typeface="Cambria Math"/>
                          </a:rPr>
                          <m:t>2</m:t>
                        </m:r>
                      </m:sup>
                    </m:sSup>
                  </m:oMath>
                </a14:m>
                <a:endParaRPr lang="en-US" dirty="0" smtClean="0"/>
              </a:p>
              <a:p>
                <a14:m>
                  <m:oMath xmlns:m="http://schemas.openxmlformats.org/officeDocument/2006/math">
                    <m:sSup>
                      <m:sSupPr>
                        <m:ctrlPr>
                          <a:rPr lang="en-US" i="1">
                            <a:latin typeface="Cambria Math"/>
                          </a:rPr>
                        </m:ctrlPr>
                      </m:sSupPr>
                      <m:e>
                        <m:r>
                          <a:rPr lang="en-US" b="0" i="1">
                            <a:latin typeface="Cambria Math"/>
                          </a:rPr>
                          <m:t>𝑙</m:t>
                        </m:r>
                        <m:r>
                          <a:rPr lang="en-US" b="0" i="1">
                            <a:latin typeface="Cambria Math"/>
                          </a:rPr>
                          <m:t>=</m:t>
                        </m:r>
                        <m:f>
                          <m:fPr>
                            <m:ctrlPr>
                              <a:rPr lang="en-US" i="1">
                                <a:latin typeface="Cambria Math"/>
                              </a:rPr>
                            </m:ctrlPr>
                          </m:fPr>
                          <m:num>
                            <m:r>
                              <a:rPr lang="en-US" b="0" i="1">
                                <a:latin typeface="Cambria Math"/>
                              </a:rPr>
                              <m:t>40</m:t>
                            </m:r>
                            <m:r>
                              <a:rPr lang="en-US" b="0" i="1">
                                <a:latin typeface="Cambria Math"/>
                              </a:rPr>
                              <m:t>.</m:t>
                            </m:r>
                            <m:r>
                              <a:rPr lang="en-US" b="0" i="1">
                                <a:latin typeface="Cambria Math"/>
                              </a:rPr>
                              <m:t>7</m:t>
                            </m:r>
                          </m:num>
                          <m:den>
                            <m:r>
                              <a:rPr lang="en-US" b="0" i="1">
                                <a:latin typeface="Cambria Math"/>
                              </a:rPr>
                              <m:t>1000</m:t>
                            </m:r>
                          </m:den>
                        </m:f>
                        <m:r>
                          <a:rPr lang="en-US" b="0" i="1" smtClean="0">
                            <a:latin typeface="Cambria Math"/>
                          </a:rPr>
                          <m:t>(</m:t>
                        </m:r>
                        <m:r>
                          <a:rPr lang="en-US" b="0" i="1" smtClean="0">
                            <a:latin typeface="Cambria Math"/>
                          </a:rPr>
                          <m:t>19</m:t>
                        </m:r>
                        <m:r>
                          <a:rPr lang="en-US" b="0" i="1" smtClean="0">
                            <a:latin typeface="Cambria Math"/>
                          </a:rPr>
                          <m:t>) (</m:t>
                        </m:r>
                        <m:f>
                          <m:fPr>
                            <m:ctrlPr>
                              <a:rPr lang="en-US" i="1">
                                <a:latin typeface="Cambria Math"/>
                              </a:rPr>
                            </m:ctrlPr>
                          </m:fPr>
                          <m:num>
                            <m:r>
                              <a:rPr lang="en-US" b="0" i="1" smtClean="0">
                                <a:latin typeface="Cambria Math"/>
                              </a:rPr>
                              <m:t>(</m:t>
                            </m:r>
                            <m:r>
                              <a:rPr lang="en-US" b="0" i="1" smtClean="0">
                                <a:latin typeface="Cambria Math"/>
                              </a:rPr>
                              <m:t>7412</m:t>
                            </m:r>
                            <m:r>
                              <a:rPr lang="en-US" b="0" i="1" smtClean="0">
                                <a:latin typeface="Cambria Math"/>
                              </a:rPr>
                              <m:t>) (</m:t>
                            </m:r>
                            <m:r>
                              <a:rPr lang="en-US" b="0" i="1" smtClean="0">
                                <a:latin typeface="Cambria Math"/>
                              </a:rPr>
                              <m:t>1000</m:t>
                            </m:r>
                            <m:r>
                              <a:rPr lang="en-US" b="0" i="1" smtClean="0">
                                <a:latin typeface="Cambria Math"/>
                              </a:rPr>
                              <m:t>)</m:t>
                            </m:r>
                          </m:num>
                          <m:den>
                            <m:r>
                              <a:rPr lang="en-US" b="0" i="1" smtClean="0">
                                <a:latin typeface="Cambria Math"/>
                              </a:rPr>
                              <m:t>7</m:t>
                            </m:r>
                            <m:r>
                              <a:rPr lang="en-US" b="0" i="1" smtClean="0">
                                <a:latin typeface="Cambria Math"/>
                              </a:rPr>
                              <m:t>.</m:t>
                            </m:r>
                            <m:r>
                              <a:rPr lang="en-US" b="0" i="1" smtClean="0">
                                <a:latin typeface="Cambria Math"/>
                              </a:rPr>
                              <m:t>44</m:t>
                            </m:r>
                          </m:den>
                        </m:f>
                        <m:r>
                          <a:rPr lang="en-US" b="0" i="1">
                            <a:latin typeface="Cambria Math"/>
                          </a:rPr>
                          <m:t>)</m:t>
                        </m:r>
                      </m:e>
                      <m:sup>
                        <m:r>
                          <a:rPr lang="en-US" b="0" i="1">
                            <a:latin typeface="Cambria Math"/>
                          </a:rPr>
                          <m:t>1</m:t>
                        </m:r>
                        <m:r>
                          <a:rPr lang="en-US" b="0" i="1">
                            <a:latin typeface="Cambria Math"/>
                          </a:rPr>
                          <m:t>/</m:t>
                        </m:r>
                        <m:r>
                          <a:rPr lang="en-US" b="0" i="1">
                            <a:latin typeface="Cambria Math"/>
                          </a:rPr>
                          <m:t>2</m:t>
                        </m:r>
                      </m:sup>
                    </m:sSup>
                  </m:oMath>
                </a14:m>
                <a:r>
                  <a:rPr lang="en-US" dirty="0" smtClean="0"/>
                  <a:t>=771.84mm</a:t>
                </a:r>
                <a:endParaRPr lang="en-US" dirty="0"/>
              </a:p>
              <a:p>
                <a:r>
                  <a:rPr lang="en-US" dirty="0" smtClean="0"/>
                  <a:t>Shear</a:t>
                </a:r>
              </a:p>
              <a:p>
                <a14:m>
                  <m:oMath xmlns:m="http://schemas.openxmlformats.org/officeDocument/2006/math">
                    <m:sSup>
                      <m:sSupPr>
                        <m:ctrlPr>
                          <a:rPr lang="en-US" i="1">
                            <a:latin typeface="Cambria Math"/>
                          </a:rPr>
                        </m:ctrlPr>
                      </m:sSupPr>
                      <m:e>
                        <m:r>
                          <a:rPr lang="en-US" i="1">
                            <a:latin typeface="Cambria Math"/>
                          </a:rPr>
                          <m:t>𝑙</m:t>
                        </m:r>
                        <m:r>
                          <a:rPr lang="en-US" i="1">
                            <a:latin typeface="Cambria Math"/>
                          </a:rPr>
                          <m:t>=</m:t>
                        </m:r>
                        <m:f>
                          <m:fPr>
                            <m:ctrlPr>
                              <a:rPr lang="en-US" i="1">
                                <a:latin typeface="Cambria Math"/>
                              </a:rPr>
                            </m:ctrlPr>
                          </m:fPr>
                          <m:num>
                            <m:r>
                              <a:rPr lang="en-US" b="0" i="1" smtClean="0">
                                <a:latin typeface="Cambria Math"/>
                              </a:rPr>
                              <m:t>1</m:t>
                            </m:r>
                            <m:r>
                              <a:rPr lang="en-US" b="0" i="1" smtClean="0">
                                <a:latin typeface="Cambria Math"/>
                              </a:rPr>
                              <m:t>.</m:t>
                            </m:r>
                            <m:r>
                              <a:rPr lang="en-US" b="0" i="1" smtClean="0">
                                <a:latin typeface="Cambria Math"/>
                              </a:rPr>
                              <m:t>11</m:t>
                            </m:r>
                          </m:num>
                          <m:den>
                            <m:r>
                              <a:rPr lang="en-US" i="1">
                                <a:latin typeface="Cambria Math"/>
                              </a:rPr>
                              <m:t>1000</m:t>
                            </m:r>
                          </m:den>
                        </m:f>
                        <m:r>
                          <a:rPr lang="en-US" b="0" i="1" smtClean="0">
                            <a:latin typeface="Cambria Math"/>
                          </a:rPr>
                          <m:t> </m:t>
                        </m:r>
                        <m:f>
                          <m:fPr>
                            <m:ctrlPr>
                              <a:rPr lang="en-US" i="1">
                                <a:latin typeface="Cambria Math"/>
                              </a:rPr>
                            </m:ctrlPr>
                          </m:fPr>
                          <m:num>
                            <m:r>
                              <a:rPr lang="en-US" i="1">
                                <a:latin typeface="Cambria Math"/>
                              </a:rPr>
                              <m:t>𝐹</m:t>
                            </m:r>
                            <m:r>
                              <a:rPr lang="en-US" b="0" i="1" smtClean="0">
                                <a:latin typeface="Cambria Math"/>
                              </a:rPr>
                              <m:t>𝑣</m:t>
                            </m:r>
                            <m:r>
                              <a:rPr lang="en-US" i="1">
                                <a:latin typeface="Cambria Math"/>
                              </a:rPr>
                              <m:t> </m:t>
                            </m:r>
                            <m:r>
                              <a:rPr lang="en-US" b="0" i="1" smtClean="0">
                                <a:latin typeface="Cambria Math"/>
                              </a:rPr>
                              <m:t>𝐴</m:t>
                            </m:r>
                          </m:num>
                          <m:den>
                            <m:r>
                              <a:rPr lang="en-US" i="1">
                                <a:latin typeface="Cambria Math"/>
                              </a:rPr>
                              <m:t>𝑤</m:t>
                            </m:r>
                          </m:den>
                        </m:f>
                      </m:e>
                      <m:sup/>
                    </m:sSup>
                  </m:oMath>
                </a14:m>
                <a:r>
                  <a:rPr lang="en-US" dirty="0" smtClean="0"/>
                  <a:t>+2d</a:t>
                </a:r>
              </a:p>
              <a:p>
                <a14:m>
                  <m:oMath xmlns:m="http://schemas.openxmlformats.org/officeDocument/2006/math">
                    <m:sSup>
                      <m:sSupPr>
                        <m:ctrlPr>
                          <a:rPr lang="en-US" i="1">
                            <a:latin typeface="Cambria Math"/>
                          </a:rPr>
                        </m:ctrlPr>
                      </m:sSupPr>
                      <m:e>
                        <m:r>
                          <a:rPr lang="en-US" i="1">
                            <a:latin typeface="Cambria Math"/>
                          </a:rPr>
                          <m:t>𝑙</m:t>
                        </m:r>
                        <m:r>
                          <a:rPr lang="en-US" i="1">
                            <a:latin typeface="Cambria Math"/>
                          </a:rPr>
                          <m:t>=</m:t>
                        </m:r>
                        <m:f>
                          <m:fPr>
                            <m:ctrlPr>
                              <a:rPr lang="en-US" i="1">
                                <a:latin typeface="Cambria Math"/>
                              </a:rPr>
                            </m:ctrlPr>
                          </m:fPr>
                          <m:num>
                            <m:r>
                              <a:rPr lang="en-US" i="1">
                                <a:latin typeface="Cambria Math"/>
                              </a:rPr>
                              <m:t>1</m:t>
                            </m:r>
                            <m:r>
                              <a:rPr lang="en-US" i="1">
                                <a:latin typeface="Cambria Math"/>
                              </a:rPr>
                              <m:t>.</m:t>
                            </m:r>
                            <m:r>
                              <a:rPr lang="en-US" i="1">
                                <a:latin typeface="Cambria Math"/>
                              </a:rPr>
                              <m:t>11</m:t>
                            </m:r>
                          </m:num>
                          <m:den>
                            <m:r>
                              <a:rPr lang="en-US" i="1">
                                <a:latin typeface="Cambria Math"/>
                              </a:rPr>
                              <m:t>1000</m:t>
                            </m:r>
                          </m:den>
                        </m:f>
                        <m:r>
                          <a:rPr lang="en-US" i="1">
                            <a:latin typeface="Cambria Math"/>
                          </a:rPr>
                          <m:t> </m:t>
                        </m:r>
                        <m:f>
                          <m:fPr>
                            <m:ctrlPr>
                              <a:rPr lang="en-US" i="1">
                                <a:latin typeface="Cambria Math"/>
                              </a:rPr>
                            </m:ctrlPr>
                          </m:fPr>
                          <m:num>
                            <m:r>
                              <a:rPr lang="en-US" b="0" i="1" smtClean="0">
                                <a:latin typeface="Cambria Math"/>
                              </a:rPr>
                              <m:t>(</m:t>
                            </m:r>
                            <m:r>
                              <a:rPr lang="en-US" b="0" i="1" smtClean="0">
                                <a:latin typeface="Cambria Math"/>
                              </a:rPr>
                              <m:t>1200</m:t>
                            </m:r>
                            <m:r>
                              <a:rPr lang="en-US" b="0" i="1" smtClean="0">
                                <a:latin typeface="Cambria Math"/>
                              </a:rPr>
                              <m:t>) (</m:t>
                            </m:r>
                            <m:r>
                              <a:rPr lang="en-US" b="0" i="1" smtClean="0">
                                <a:latin typeface="Cambria Math"/>
                              </a:rPr>
                              <m:t>1000</m:t>
                            </m:r>
                            <m:r>
                              <a:rPr lang="en-US" b="0" i="1" smtClean="0">
                                <a:latin typeface="Cambria Math"/>
                                <a:ea typeface="Cambria Math"/>
                              </a:rPr>
                              <m:t>×</m:t>
                            </m:r>
                            <m:r>
                              <a:rPr lang="en-US" b="0" i="1" smtClean="0">
                                <a:latin typeface="Cambria Math"/>
                                <a:ea typeface="Cambria Math"/>
                              </a:rPr>
                              <m:t>19</m:t>
                            </m:r>
                            <m:r>
                              <a:rPr lang="en-US" b="0" i="1" smtClean="0">
                                <a:latin typeface="Cambria Math"/>
                                <a:ea typeface="Cambria Math"/>
                              </a:rPr>
                              <m:t>)</m:t>
                            </m:r>
                          </m:num>
                          <m:den>
                            <m:r>
                              <a:rPr lang="en-US" b="0" i="1" smtClean="0">
                                <a:latin typeface="Cambria Math"/>
                              </a:rPr>
                              <m:t>7</m:t>
                            </m:r>
                            <m:r>
                              <a:rPr lang="en-US" b="0" i="1" smtClean="0">
                                <a:latin typeface="Cambria Math"/>
                              </a:rPr>
                              <m:t>.</m:t>
                            </m:r>
                            <m:r>
                              <a:rPr lang="en-US" b="0" i="1" smtClean="0">
                                <a:latin typeface="Cambria Math"/>
                              </a:rPr>
                              <m:t>44</m:t>
                            </m:r>
                          </m:den>
                        </m:f>
                      </m:e>
                      <m:sup/>
                    </m:sSup>
                  </m:oMath>
                </a14:m>
                <a:r>
                  <a:rPr lang="en-US" dirty="0"/>
                  <a:t>+</a:t>
                </a:r>
                <a:r>
                  <a:rPr lang="en-US" dirty="0" smtClean="0"/>
                  <a:t>2(19)=3439.61mm</a:t>
                </a:r>
                <a:endParaRPr lang="en-US" dirty="0"/>
              </a:p>
              <a:p>
                <a:r>
                  <a:rPr lang="en-US" dirty="0" smtClean="0"/>
                  <a:t>Deflection</a:t>
                </a:r>
              </a:p>
              <a:p>
                <a:r>
                  <a:rPr lang="en-US" dirty="0"/>
                  <a:t> </a:t>
                </a:r>
                <a14:m>
                  <m:oMath xmlns:m="http://schemas.openxmlformats.org/officeDocument/2006/math">
                    <m:sSup>
                      <m:sSupPr>
                        <m:ctrlPr>
                          <a:rPr lang="en-US" i="1">
                            <a:latin typeface="Cambria Math"/>
                          </a:rPr>
                        </m:ctrlPr>
                      </m:sSupPr>
                      <m:e>
                        <m:r>
                          <a:rPr lang="en-US" i="1">
                            <a:latin typeface="Cambria Math"/>
                          </a:rPr>
                          <m:t>𝑙</m:t>
                        </m:r>
                        <m:r>
                          <a:rPr lang="en-US" i="1">
                            <a:latin typeface="Cambria Math"/>
                          </a:rPr>
                          <m:t>=</m:t>
                        </m:r>
                        <m:f>
                          <m:fPr>
                            <m:ctrlPr>
                              <a:rPr lang="en-US" i="1">
                                <a:latin typeface="Cambria Math"/>
                              </a:rPr>
                            </m:ctrlPr>
                          </m:fPr>
                          <m:num>
                            <m:r>
                              <a:rPr lang="en-US" b="0" i="1" smtClean="0">
                                <a:latin typeface="Cambria Math"/>
                              </a:rPr>
                              <m:t>93</m:t>
                            </m:r>
                          </m:num>
                          <m:den>
                            <m:r>
                              <a:rPr lang="en-US" i="1">
                                <a:latin typeface="Cambria Math"/>
                              </a:rPr>
                              <m:t>1000</m:t>
                            </m:r>
                          </m:den>
                        </m:f>
                        <m:r>
                          <a:rPr lang="en-US" i="1">
                            <a:latin typeface="Cambria Math"/>
                          </a:rPr>
                          <m:t>(</m:t>
                        </m:r>
                        <m:sSup>
                          <m:sSupPr>
                            <m:ctrlPr>
                              <a:rPr lang="en-US" i="1" smtClean="0">
                                <a:latin typeface="Cambria Math"/>
                              </a:rPr>
                            </m:ctrlPr>
                          </m:sSupPr>
                          <m:e>
                            <m:f>
                              <m:fPr>
                                <m:ctrlPr>
                                  <a:rPr lang="en-US" i="1">
                                    <a:latin typeface="Cambria Math"/>
                                  </a:rPr>
                                </m:ctrlPr>
                              </m:fPr>
                              <m:num>
                                <m:r>
                                  <a:rPr lang="en-US" i="1">
                                    <a:latin typeface="Cambria Math"/>
                                  </a:rPr>
                                  <m:t>𝐸</m:t>
                                </m:r>
                                <m:r>
                                  <a:rPr lang="en-US" i="1">
                                    <a:latin typeface="Cambria Math"/>
                                  </a:rPr>
                                  <m:t> </m:t>
                                </m:r>
                                <m:r>
                                  <a:rPr lang="en-US" i="1">
                                    <a:latin typeface="Cambria Math"/>
                                  </a:rPr>
                                  <m:t>𝑏𝑑</m:t>
                                </m:r>
                              </m:num>
                              <m:den>
                                <m:r>
                                  <a:rPr lang="en-US" i="1">
                                    <a:latin typeface="Cambria Math"/>
                                  </a:rPr>
                                  <m:t>𝑤</m:t>
                                </m:r>
                                <m:r>
                                  <a:rPr lang="en-US" b="0" i="1" smtClean="0">
                                    <a:latin typeface="Cambria Math"/>
                                  </a:rPr>
                                  <m:t> </m:t>
                                </m:r>
                                <m:r>
                                  <a:rPr lang="en-US" b="0" i="1" smtClean="0">
                                    <a:latin typeface="Cambria Math"/>
                                  </a:rPr>
                                  <m:t>12</m:t>
                                </m:r>
                              </m:den>
                            </m:f>
                          </m:e>
                          <m:sup>
                            <m:r>
                              <a:rPr lang="en-US" b="0" i="1" smtClean="0">
                                <a:latin typeface="Cambria Math"/>
                              </a:rPr>
                              <m:t>3</m:t>
                            </m:r>
                          </m:sup>
                        </m:sSup>
                        <m:r>
                          <a:rPr lang="en-US" b="0" i="1" smtClean="0">
                            <a:latin typeface="Cambria Math"/>
                          </a:rPr>
                          <m:t>)</m:t>
                        </m:r>
                        <m:r>
                          <a:rPr lang="en-US" i="1" smtClean="0">
                            <a:latin typeface="Cambria Math"/>
                          </a:rPr>
                          <m:t> </m:t>
                        </m:r>
                      </m:e>
                      <m:sup>
                        <m:r>
                          <a:rPr lang="en-US" i="1">
                            <a:latin typeface="Cambria Math"/>
                          </a:rPr>
                          <m:t>1</m:t>
                        </m:r>
                        <m:r>
                          <a:rPr lang="en-US" i="1">
                            <a:latin typeface="Cambria Math"/>
                          </a:rPr>
                          <m:t>/</m:t>
                        </m:r>
                        <m:r>
                          <a:rPr lang="en-US" b="0" i="1" smtClean="0">
                            <a:latin typeface="Cambria Math"/>
                          </a:rPr>
                          <m:t>3</m:t>
                        </m:r>
                      </m:sup>
                    </m:sSup>
                  </m:oMath>
                </a14:m>
                <a:r>
                  <a:rPr lang="en-US" dirty="0" smtClean="0"/>
                  <a:t>=</a:t>
                </a:r>
                <a:endParaRPr lang="en-US" i="1" dirty="0" smtClean="0">
                  <a:latin typeface="Cambria Math"/>
                </a:endParaRPr>
              </a:p>
              <a:p>
                <a14:m>
                  <m:oMath xmlns:m="http://schemas.openxmlformats.org/officeDocument/2006/math">
                    <m:r>
                      <a:rPr lang="en-US" b="0" i="1" smtClean="0">
                        <a:latin typeface="Cambria Math"/>
                      </a:rPr>
                      <m:t>𝑙</m:t>
                    </m:r>
                    <m:r>
                      <a:rPr lang="en-US" b="0" i="1" smtClean="0">
                        <a:latin typeface="Cambria Math"/>
                      </a:rPr>
                      <m:t>=</m:t>
                    </m:r>
                    <m:sSup>
                      <m:sSupPr>
                        <m:ctrlPr>
                          <a:rPr lang="en-US" i="1">
                            <a:latin typeface="Cambria Math"/>
                          </a:rPr>
                        </m:ctrlPr>
                      </m:sSupPr>
                      <m:e>
                        <m:f>
                          <m:fPr>
                            <m:ctrlPr>
                              <a:rPr lang="en-US" i="1">
                                <a:latin typeface="Cambria Math"/>
                              </a:rPr>
                            </m:ctrlPr>
                          </m:fPr>
                          <m:num>
                            <m:r>
                              <a:rPr lang="en-US" i="1">
                                <a:latin typeface="Cambria Math"/>
                              </a:rPr>
                              <m:t>93</m:t>
                            </m:r>
                          </m:num>
                          <m:den>
                            <m:r>
                              <a:rPr lang="en-US" i="1">
                                <a:latin typeface="Cambria Math"/>
                              </a:rPr>
                              <m:t>1000</m:t>
                            </m:r>
                          </m:den>
                        </m:f>
                        <m:r>
                          <a:rPr lang="en-US" i="1">
                            <a:latin typeface="Cambria Math"/>
                          </a:rPr>
                          <m:t>(</m:t>
                        </m:r>
                        <m:sSup>
                          <m:sSupPr>
                            <m:ctrlPr>
                              <a:rPr lang="en-US" i="1">
                                <a:latin typeface="Cambria Math"/>
                              </a:rPr>
                            </m:ctrlPr>
                          </m:sSupPr>
                          <m:e>
                            <m:f>
                              <m:fPr>
                                <m:ctrlPr>
                                  <a:rPr lang="en-US" i="1">
                                    <a:latin typeface="Cambria Math"/>
                                  </a:rPr>
                                </m:ctrlPr>
                              </m:fPr>
                              <m:num>
                                <m:r>
                                  <a:rPr lang="en-US" b="0" i="1" smtClean="0">
                                    <a:latin typeface="Cambria Math"/>
                                  </a:rPr>
                                  <m:t>9</m:t>
                                </m:r>
                                <m:r>
                                  <a:rPr lang="en-US" b="0" i="1" smtClean="0">
                                    <a:latin typeface="Cambria Math"/>
                                  </a:rPr>
                                  <m:t>.</m:t>
                                </m:r>
                                <m:r>
                                  <a:rPr lang="en-US" b="0" i="1" smtClean="0">
                                    <a:latin typeface="Cambria Math"/>
                                  </a:rPr>
                                  <m:t>4</m:t>
                                </m:r>
                                <m:r>
                                  <a:rPr lang="en-US" b="0" i="1" smtClean="0">
                                    <a:latin typeface="Cambria Math"/>
                                    <a:ea typeface="Cambria Math"/>
                                  </a:rPr>
                                  <m:t>×</m:t>
                                </m:r>
                                <m:sSup>
                                  <m:sSupPr>
                                    <m:ctrlPr>
                                      <a:rPr lang="en-US" b="0" i="1" smtClean="0">
                                        <a:latin typeface="Cambria Math"/>
                                        <a:ea typeface="Cambria Math"/>
                                      </a:rPr>
                                    </m:ctrlPr>
                                  </m:sSupPr>
                                  <m:e>
                                    <m:r>
                                      <a:rPr lang="en-US" b="0" i="1" smtClean="0">
                                        <a:latin typeface="Cambria Math"/>
                                        <a:ea typeface="Cambria Math"/>
                                      </a:rPr>
                                      <m:t>10</m:t>
                                    </m:r>
                                  </m:e>
                                  <m:sup>
                                    <m:r>
                                      <a:rPr lang="en-US" b="0" i="1" smtClean="0">
                                        <a:latin typeface="Cambria Math"/>
                                        <a:ea typeface="Cambria Math"/>
                                      </a:rPr>
                                      <m:t>6</m:t>
                                    </m:r>
                                  </m:sup>
                                </m:sSup>
                                <m:r>
                                  <a:rPr lang="en-US" i="1">
                                    <a:latin typeface="Cambria Math"/>
                                  </a:rPr>
                                  <m:t> </m:t>
                                </m:r>
                                <m:r>
                                  <a:rPr lang="en-US" b="0" i="1" smtClean="0">
                                    <a:latin typeface="Cambria Math"/>
                                  </a:rPr>
                                  <m:t>(</m:t>
                                </m:r>
                                <m:r>
                                  <a:rPr lang="en-US" b="0" i="1" smtClean="0">
                                    <a:latin typeface="Cambria Math"/>
                                  </a:rPr>
                                  <m:t>1000</m:t>
                                </m:r>
                                <m:r>
                                  <a:rPr lang="en-US" b="0" i="1" smtClean="0">
                                    <a:latin typeface="Cambria Math"/>
                                  </a:rPr>
                                  <m:t>)(</m:t>
                                </m:r>
                                <m:r>
                                  <a:rPr lang="en-US" b="0" i="1" smtClean="0">
                                    <a:latin typeface="Cambria Math"/>
                                  </a:rPr>
                                  <m:t>19</m:t>
                                </m:r>
                                <m:r>
                                  <a:rPr lang="en-US" b="0" i="1" smtClean="0">
                                    <a:latin typeface="Cambria Math"/>
                                  </a:rPr>
                                  <m:t>)</m:t>
                                </m:r>
                              </m:num>
                              <m:den>
                                <m:r>
                                  <a:rPr lang="en-US" b="0" i="1" smtClean="0">
                                    <a:latin typeface="Cambria Math"/>
                                  </a:rPr>
                                  <m:t>(</m:t>
                                </m:r>
                                <m:r>
                                  <a:rPr lang="en-US" b="0" i="1" smtClean="0">
                                    <a:latin typeface="Cambria Math"/>
                                  </a:rPr>
                                  <m:t>7</m:t>
                                </m:r>
                                <m:r>
                                  <a:rPr lang="en-US" b="0" i="1" smtClean="0">
                                    <a:latin typeface="Cambria Math"/>
                                  </a:rPr>
                                  <m:t>.</m:t>
                                </m:r>
                                <m:r>
                                  <a:rPr lang="en-US" b="0" i="1" smtClean="0">
                                    <a:latin typeface="Cambria Math"/>
                                  </a:rPr>
                                  <m:t>44</m:t>
                                </m:r>
                                <m:r>
                                  <a:rPr lang="en-US" b="0" i="1" smtClean="0">
                                    <a:latin typeface="Cambria Math"/>
                                  </a:rPr>
                                  <m:t>) </m:t>
                                </m:r>
                                <m:r>
                                  <a:rPr lang="en-US" i="1">
                                    <a:latin typeface="Cambria Math"/>
                                  </a:rPr>
                                  <m:t>12</m:t>
                                </m:r>
                              </m:den>
                            </m:f>
                          </m:e>
                          <m:sup>
                            <m:r>
                              <a:rPr lang="en-US" i="1">
                                <a:latin typeface="Cambria Math"/>
                              </a:rPr>
                              <m:t>3</m:t>
                            </m:r>
                          </m:sup>
                        </m:sSup>
                        <m:r>
                          <a:rPr lang="en-US" i="1">
                            <a:latin typeface="Cambria Math"/>
                          </a:rPr>
                          <m:t>) </m:t>
                        </m:r>
                      </m:e>
                      <m:sup>
                        <m:r>
                          <a:rPr lang="en-US" i="1">
                            <a:latin typeface="Cambria Math"/>
                          </a:rPr>
                          <m:t>1</m:t>
                        </m:r>
                        <m:r>
                          <a:rPr lang="en-US" i="1">
                            <a:latin typeface="Cambria Math"/>
                          </a:rPr>
                          <m:t>/</m:t>
                        </m:r>
                        <m:r>
                          <a:rPr lang="en-US" i="1">
                            <a:latin typeface="Cambria Math"/>
                          </a:rPr>
                          <m:t>3</m:t>
                        </m:r>
                      </m:sup>
                    </m:sSup>
                  </m:oMath>
                </a14:m>
                <a:r>
                  <a:rPr lang="en-US" dirty="0" smtClean="0"/>
                  <a:t>=834.37mm</a:t>
                </a:r>
              </a:p>
              <a:p>
                <a:endParaRPr lang="en-US" dirty="0" smtClean="0"/>
              </a:p>
              <a:p>
                <a:r>
                  <a:rPr lang="en-US" dirty="0" smtClean="0"/>
                  <a:t>Then, bending governs design of sheathing </a:t>
                </a:r>
              </a:p>
              <a:p>
                <a:r>
                  <a:rPr lang="en-US" dirty="0" smtClean="0"/>
                  <a:t>771.84 (30.38 in) we will select a 24in (610mm) joist </a:t>
                </a:r>
              </a:p>
              <a:p>
                <a:r>
                  <a:rPr lang="en-US" dirty="0" smtClean="0"/>
                  <a:t>Spacing as a modular value.</a:t>
                </a:r>
              </a:p>
              <a:p>
                <a:endParaRPr lang="en-US" dirty="0" smtClean="0"/>
              </a:p>
              <a:p>
                <a:endParaRPr lang="en-US" dirty="0"/>
              </a:p>
              <a:p>
                <a:endParaRPr lang="en-US" dirty="0"/>
              </a:p>
            </p:txBody>
          </p:sp>
        </mc:Choice>
        <mc:Fallback xmlns="">
          <p:sp>
            <p:nvSpPr>
              <p:cNvPr id="8" name="TextBox 7"/>
              <p:cNvSpPr txBox="1">
                <a:spLocks noRot="1" noChangeAspect="1" noMove="1" noResize="1" noEditPoints="1" noAdjustHandles="1" noChangeArrowheads="1" noChangeShapeType="1" noTextEdit="1"/>
              </p:cNvSpPr>
              <p:nvPr/>
            </p:nvSpPr>
            <p:spPr>
              <a:xfrm>
                <a:off x="179511" y="188640"/>
                <a:ext cx="6192689" cy="6710555"/>
              </a:xfrm>
              <a:prstGeom prst="rect">
                <a:avLst/>
              </a:prstGeom>
              <a:blipFill rotWithShape="1">
                <a:blip r:embed="rId3"/>
                <a:stretch>
                  <a:fillRect l="-787" t="-454"/>
                </a:stretch>
              </a:blipFill>
            </p:spPr>
            <p:txBody>
              <a:bodyPr/>
              <a:lstStyle/>
              <a:p>
                <a:r>
                  <a:rPr lang="en-US">
                    <a:noFill/>
                  </a:rPr>
                  <a:t> </a:t>
                </a:r>
              </a:p>
            </p:txBody>
          </p:sp>
        </mc:Fallback>
      </mc:AlternateContent>
      <p:pic>
        <p:nvPicPr>
          <p:cNvPr id="11" name="Picture 2"/>
          <p:cNvPicPr>
            <a:picLocks noChangeAspect="1" noChangeArrowheads="1"/>
          </p:cNvPicPr>
          <p:nvPr/>
        </p:nvPicPr>
        <p:blipFill>
          <a:blip r:embed="rId4"/>
          <a:srcRect/>
          <a:stretch>
            <a:fillRect/>
          </a:stretch>
        </p:blipFill>
        <p:spPr bwMode="auto">
          <a:xfrm>
            <a:off x="5004048" y="2492896"/>
            <a:ext cx="3962612" cy="3600400"/>
          </a:xfrm>
          <a:prstGeom prst="rect">
            <a:avLst/>
          </a:prstGeom>
          <a:noFill/>
          <a:ln w="9525">
            <a:noFill/>
            <a:miter lim="800000"/>
            <a:headEnd/>
            <a:tailEnd/>
          </a:ln>
          <a:effectLst/>
        </p:spPr>
      </p:pic>
    </p:spTree>
    <p:extLst>
      <p:ext uri="{BB962C8B-B14F-4D97-AF65-F5344CB8AC3E}">
        <p14:creationId xmlns:p14="http://schemas.microsoft.com/office/powerpoint/2010/main" val="4082482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fade">
                                      <p:cBhvr>
                                        <p:cTn id="12" dur="500"/>
                                        <p:tgtEl>
                                          <p:spTgt spid="8">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8">
                                            <p:txEl>
                                              <p:pRg st="1" end="1"/>
                                            </p:txEl>
                                          </p:spTgt>
                                        </p:tgtEl>
                                        <p:attrNameLst>
                                          <p:attrName>style.visibility</p:attrName>
                                        </p:attrNameLst>
                                      </p:cBhvr>
                                      <p:to>
                                        <p:strVal val="visible"/>
                                      </p:to>
                                    </p:set>
                                    <p:animEffect transition="in" filter="fade">
                                      <p:cBhvr>
                                        <p:cTn id="15" dur="500"/>
                                        <p:tgtEl>
                                          <p:spTgt spid="8">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8">
                                            <p:txEl>
                                              <p:pRg st="3" end="3"/>
                                            </p:txEl>
                                          </p:spTgt>
                                        </p:tgtEl>
                                        <p:attrNameLst>
                                          <p:attrName>style.visibility</p:attrName>
                                        </p:attrNameLst>
                                      </p:cBhvr>
                                      <p:to>
                                        <p:strVal val="visible"/>
                                      </p:to>
                                    </p:set>
                                    <p:animEffect transition="in" filter="fade">
                                      <p:cBhvr>
                                        <p:cTn id="25" dur="500"/>
                                        <p:tgtEl>
                                          <p:spTgt spid="8">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8">
                                            <p:txEl>
                                              <p:pRg st="4" end="4"/>
                                            </p:txEl>
                                          </p:spTgt>
                                        </p:tgtEl>
                                        <p:attrNameLst>
                                          <p:attrName>style.visibility</p:attrName>
                                        </p:attrNameLst>
                                      </p:cBhvr>
                                      <p:to>
                                        <p:strVal val="visible"/>
                                      </p:to>
                                    </p:set>
                                    <p:animEffect transition="in" filter="fade">
                                      <p:cBhvr>
                                        <p:cTn id="30" dur="500"/>
                                        <p:tgtEl>
                                          <p:spTgt spid="8">
                                            <p:txEl>
                                              <p:pRg st="4" end="4"/>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8">
                                            <p:txEl>
                                              <p:pRg st="5" end="5"/>
                                            </p:txEl>
                                          </p:spTgt>
                                        </p:tgtEl>
                                        <p:attrNameLst>
                                          <p:attrName>style.visibility</p:attrName>
                                        </p:attrNameLst>
                                      </p:cBhvr>
                                      <p:to>
                                        <p:strVal val="visible"/>
                                      </p:to>
                                    </p:set>
                                    <p:animEffect transition="in" filter="fade">
                                      <p:cBhvr>
                                        <p:cTn id="33" dur="500"/>
                                        <p:tgtEl>
                                          <p:spTgt spid="8">
                                            <p:txEl>
                                              <p:pRg st="5" end="5"/>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8">
                                            <p:txEl>
                                              <p:pRg st="6" end="6"/>
                                            </p:txEl>
                                          </p:spTgt>
                                        </p:tgtEl>
                                        <p:attrNameLst>
                                          <p:attrName>style.visibility</p:attrName>
                                        </p:attrNameLst>
                                      </p:cBhvr>
                                      <p:to>
                                        <p:strVal val="visible"/>
                                      </p:to>
                                    </p:set>
                                    <p:animEffect transition="in" filter="fade">
                                      <p:cBhvr>
                                        <p:cTn id="36" dur="500"/>
                                        <p:tgtEl>
                                          <p:spTgt spid="8">
                                            <p:txEl>
                                              <p:pRg st="6" end="6"/>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8">
                                            <p:txEl>
                                              <p:pRg st="7" end="7"/>
                                            </p:txEl>
                                          </p:spTgt>
                                        </p:tgtEl>
                                        <p:attrNameLst>
                                          <p:attrName>style.visibility</p:attrName>
                                        </p:attrNameLst>
                                      </p:cBhvr>
                                      <p:to>
                                        <p:strVal val="visible"/>
                                      </p:to>
                                    </p:set>
                                    <p:animEffect transition="in" filter="fade">
                                      <p:cBhvr>
                                        <p:cTn id="41" dur="500"/>
                                        <p:tgtEl>
                                          <p:spTgt spid="8">
                                            <p:txEl>
                                              <p:pRg st="7" end="7"/>
                                            </p:txEl>
                                          </p:spTgt>
                                        </p:tgtEl>
                                      </p:cBhvr>
                                    </p:animEffect>
                                  </p:childTnLst>
                                </p:cTn>
                              </p:par>
                              <p:par>
                                <p:cTn id="42" presetID="10" presetClass="entr" presetSubtype="0" fill="hold" nodeType="withEffect">
                                  <p:stCondLst>
                                    <p:cond delay="0"/>
                                  </p:stCondLst>
                                  <p:childTnLst>
                                    <p:set>
                                      <p:cBhvr>
                                        <p:cTn id="43" dur="1" fill="hold">
                                          <p:stCondLst>
                                            <p:cond delay="0"/>
                                          </p:stCondLst>
                                        </p:cTn>
                                        <p:tgtEl>
                                          <p:spTgt spid="8">
                                            <p:txEl>
                                              <p:pRg st="8" end="8"/>
                                            </p:txEl>
                                          </p:spTgt>
                                        </p:tgtEl>
                                        <p:attrNameLst>
                                          <p:attrName>style.visibility</p:attrName>
                                        </p:attrNameLst>
                                      </p:cBhvr>
                                      <p:to>
                                        <p:strVal val="visible"/>
                                      </p:to>
                                    </p:set>
                                    <p:animEffect transition="in" filter="fade">
                                      <p:cBhvr>
                                        <p:cTn id="44" dur="500"/>
                                        <p:tgtEl>
                                          <p:spTgt spid="8">
                                            <p:txEl>
                                              <p:pRg st="8" end="8"/>
                                            </p:txEl>
                                          </p:spTgt>
                                        </p:tgtEl>
                                      </p:cBhvr>
                                    </p:animEffect>
                                  </p:childTnLst>
                                </p:cTn>
                              </p:par>
                              <p:par>
                                <p:cTn id="45" presetID="10" presetClass="entr" presetSubtype="0" fill="hold" nodeType="withEffect">
                                  <p:stCondLst>
                                    <p:cond delay="0"/>
                                  </p:stCondLst>
                                  <p:childTnLst>
                                    <p:set>
                                      <p:cBhvr>
                                        <p:cTn id="46" dur="1" fill="hold">
                                          <p:stCondLst>
                                            <p:cond delay="0"/>
                                          </p:stCondLst>
                                        </p:cTn>
                                        <p:tgtEl>
                                          <p:spTgt spid="8">
                                            <p:txEl>
                                              <p:pRg st="9" end="9"/>
                                            </p:txEl>
                                          </p:spTgt>
                                        </p:tgtEl>
                                        <p:attrNameLst>
                                          <p:attrName>style.visibility</p:attrName>
                                        </p:attrNameLst>
                                      </p:cBhvr>
                                      <p:to>
                                        <p:strVal val="visible"/>
                                      </p:to>
                                    </p:set>
                                    <p:animEffect transition="in" filter="fade">
                                      <p:cBhvr>
                                        <p:cTn id="47" dur="500"/>
                                        <p:tgtEl>
                                          <p:spTgt spid="8">
                                            <p:txEl>
                                              <p:pRg st="9" end="9"/>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8">
                                            <p:txEl>
                                              <p:pRg st="10" end="10"/>
                                            </p:txEl>
                                          </p:spTgt>
                                        </p:tgtEl>
                                        <p:attrNameLst>
                                          <p:attrName>style.visibility</p:attrName>
                                        </p:attrNameLst>
                                      </p:cBhvr>
                                      <p:to>
                                        <p:strVal val="visible"/>
                                      </p:to>
                                    </p:set>
                                    <p:animEffect transition="in" filter="fade">
                                      <p:cBhvr>
                                        <p:cTn id="52" dur="500"/>
                                        <p:tgtEl>
                                          <p:spTgt spid="8">
                                            <p:txEl>
                                              <p:pRg st="10" end="10"/>
                                            </p:txEl>
                                          </p:spTgt>
                                        </p:tgtEl>
                                      </p:cBhvr>
                                    </p:animEffect>
                                  </p:childTnLst>
                                </p:cTn>
                              </p:par>
                              <p:par>
                                <p:cTn id="53" presetID="10" presetClass="entr" presetSubtype="0" fill="hold" nodeType="withEffect">
                                  <p:stCondLst>
                                    <p:cond delay="0"/>
                                  </p:stCondLst>
                                  <p:childTnLst>
                                    <p:set>
                                      <p:cBhvr>
                                        <p:cTn id="54" dur="1" fill="hold">
                                          <p:stCondLst>
                                            <p:cond delay="0"/>
                                          </p:stCondLst>
                                        </p:cTn>
                                        <p:tgtEl>
                                          <p:spTgt spid="8">
                                            <p:txEl>
                                              <p:pRg st="11" end="11"/>
                                            </p:txEl>
                                          </p:spTgt>
                                        </p:tgtEl>
                                        <p:attrNameLst>
                                          <p:attrName>style.visibility</p:attrName>
                                        </p:attrNameLst>
                                      </p:cBhvr>
                                      <p:to>
                                        <p:strVal val="visible"/>
                                      </p:to>
                                    </p:set>
                                    <p:animEffect transition="in" filter="fade">
                                      <p:cBhvr>
                                        <p:cTn id="55" dur="500"/>
                                        <p:tgtEl>
                                          <p:spTgt spid="8">
                                            <p:txEl>
                                              <p:pRg st="11" end="11"/>
                                            </p:txEl>
                                          </p:spTgt>
                                        </p:tgtEl>
                                      </p:cBhvr>
                                    </p:animEffect>
                                  </p:childTnLst>
                                </p:cTn>
                              </p:par>
                              <p:par>
                                <p:cTn id="56" presetID="10" presetClass="entr" presetSubtype="0" fill="hold" nodeType="withEffect">
                                  <p:stCondLst>
                                    <p:cond delay="0"/>
                                  </p:stCondLst>
                                  <p:childTnLst>
                                    <p:set>
                                      <p:cBhvr>
                                        <p:cTn id="57" dur="1" fill="hold">
                                          <p:stCondLst>
                                            <p:cond delay="0"/>
                                          </p:stCondLst>
                                        </p:cTn>
                                        <p:tgtEl>
                                          <p:spTgt spid="8">
                                            <p:txEl>
                                              <p:pRg st="12" end="12"/>
                                            </p:txEl>
                                          </p:spTgt>
                                        </p:tgtEl>
                                        <p:attrNameLst>
                                          <p:attrName>style.visibility</p:attrName>
                                        </p:attrNameLst>
                                      </p:cBhvr>
                                      <p:to>
                                        <p:strVal val="visible"/>
                                      </p:to>
                                    </p:set>
                                    <p:animEffect transition="in" filter="fade">
                                      <p:cBhvr>
                                        <p:cTn id="58" dur="500"/>
                                        <p:tgtEl>
                                          <p:spTgt spid="8">
                                            <p:txEl>
                                              <p:pRg st="12" end="12"/>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8">
                                            <p:txEl>
                                              <p:pRg st="14" end="14"/>
                                            </p:txEl>
                                          </p:spTgt>
                                        </p:tgtEl>
                                        <p:attrNameLst>
                                          <p:attrName>style.visibility</p:attrName>
                                        </p:attrNameLst>
                                      </p:cBhvr>
                                      <p:to>
                                        <p:strVal val="visible"/>
                                      </p:to>
                                    </p:set>
                                    <p:animEffect transition="in" filter="fade">
                                      <p:cBhvr>
                                        <p:cTn id="63" dur="500"/>
                                        <p:tgtEl>
                                          <p:spTgt spid="8">
                                            <p:txEl>
                                              <p:pRg st="14" end="14"/>
                                            </p:txEl>
                                          </p:spTgt>
                                        </p:tgtEl>
                                      </p:cBhvr>
                                    </p:animEffect>
                                  </p:childTnLst>
                                </p:cTn>
                              </p:par>
                              <p:par>
                                <p:cTn id="64" presetID="10" presetClass="entr" presetSubtype="0" fill="hold" nodeType="withEffect">
                                  <p:stCondLst>
                                    <p:cond delay="0"/>
                                  </p:stCondLst>
                                  <p:childTnLst>
                                    <p:set>
                                      <p:cBhvr>
                                        <p:cTn id="65" dur="1" fill="hold">
                                          <p:stCondLst>
                                            <p:cond delay="0"/>
                                          </p:stCondLst>
                                        </p:cTn>
                                        <p:tgtEl>
                                          <p:spTgt spid="8">
                                            <p:txEl>
                                              <p:pRg st="15" end="15"/>
                                            </p:txEl>
                                          </p:spTgt>
                                        </p:tgtEl>
                                        <p:attrNameLst>
                                          <p:attrName>style.visibility</p:attrName>
                                        </p:attrNameLst>
                                      </p:cBhvr>
                                      <p:to>
                                        <p:strVal val="visible"/>
                                      </p:to>
                                    </p:set>
                                    <p:animEffect transition="in" filter="fade">
                                      <p:cBhvr>
                                        <p:cTn id="66" dur="500"/>
                                        <p:tgtEl>
                                          <p:spTgt spid="8">
                                            <p:txEl>
                                              <p:pRg st="15" end="15"/>
                                            </p:txEl>
                                          </p:spTgt>
                                        </p:tgtEl>
                                      </p:cBhvr>
                                    </p:animEffect>
                                  </p:childTnLst>
                                </p:cTn>
                              </p:par>
                              <p:par>
                                <p:cTn id="67" presetID="10" presetClass="entr" presetSubtype="0" fill="hold" nodeType="withEffect">
                                  <p:stCondLst>
                                    <p:cond delay="0"/>
                                  </p:stCondLst>
                                  <p:childTnLst>
                                    <p:set>
                                      <p:cBhvr>
                                        <p:cTn id="68" dur="1" fill="hold">
                                          <p:stCondLst>
                                            <p:cond delay="0"/>
                                          </p:stCondLst>
                                        </p:cTn>
                                        <p:tgtEl>
                                          <p:spTgt spid="8">
                                            <p:txEl>
                                              <p:pRg st="16" end="16"/>
                                            </p:txEl>
                                          </p:spTgt>
                                        </p:tgtEl>
                                        <p:attrNameLst>
                                          <p:attrName>style.visibility</p:attrName>
                                        </p:attrNameLst>
                                      </p:cBhvr>
                                      <p:to>
                                        <p:strVal val="visible"/>
                                      </p:to>
                                    </p:set>
                                    <p:animEffect transition="in" filter="fade">
                                      <p:cBhvr>
                                        <p:cTn id="69" dur="500"/>
                                        <p:tgtEl>
                                          <p:spTgt spid="8">
                                            <p:txEl>
                                              <p:pRg st="16" end="1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DDD193E1-7DBE-4ACE-A873-467E82311A19}" type="datetime3">
              <a:rPr lang="en-US" smtClean="0"/>
              <a:t>21 November 2018</a:t>
            </a:fld>
            <a:endParaRPr lang="en-US"/>
          </a:p>
        </p:txBody>
      </p:sp>
      <p:sp>
        <p:nvSpPr>
          <p:cNvPr id="4" name="Footer Placeholder 3"/>
          <p:cNvSpPr>
            <a:spLocks noGrp="1"/>
          </p:cNvSpPr>
          <p:nvPr>
            <p:ph type="ftr" sz="quarter" idx="11"/>
          </p:nvPr>
        </p:nvSpPr>
        <p:spPr/>
        <p:txBody>
          <a:bodyPr/>
          <a:lstStyle/>
          <a:p>
            <a:r>
              <a:rPr lang="en-US" smtClean="0"/>
              <a:t>Eng.Alothman</a:t>
            </a:r>
            <a:endParaRPr lang="en-US"/>
          </a:p>
        </p:txBody>
      </p:sp>
      <p:sp>
        <p:nvSpPr>
          <p:cNvPr id="5" name="Slide Number Placeholder 4"/>
          <p:cNvSpPr>
            <a:spLocks noGrp="1"/>
          </p:cNvSpPr>
          <p:nvPr>
            <p:ph type="sldNum" sz="quarter" idx="12"/>
          </p:nvPr>
        </p:nvSpPr>
        <p:spPr/>
        <p:txBody>
          <a:bodyPr/>
          <a:lstStyle/>
          <a:p>
            <a:fld id="{BBEB8A1F-8889-432C-B8BD-FFDE3E2D5883}" type="slidenum">
              <a:rPr lang="en-US" smtClean="0"/>
              <a:t>9</a:t>
            </a:fld>
            <a:endParaRPr lang="en-US"/>
          </a:p>
        </p:txBody>
      </p:sp>
      <p:pic>
        <p:nvPicPr>
          <p:cNvPr id="8" name="Picture 2"/>
          <p:cNvPicPr>
            <a:picLocks noChangeAspect="1" noChangeArrowheads="1"/>
          </p:cNvPicPr>
          <p:nvPr/>
        </p:nvPicPr>
        <p:blipFill>
          <a:blip r:embed="rId2"/>
          <a:srcRect l="37864"/>
          <a:stretch>
            <a:fillRect/>
          </a:stretch>
        </p:blipFill>
        <p:spPr bwMode="auto">
          <a:xfrm>
            <a:off x="5338723" y="188640"/>
            <a:ext cx="3627937" cy="2403648"/>
          </a:xfrm>
          <a:prstGeom prst="rect">
            <a:avLst/>
          </a:prstGeom>
          <a:noFill/>
          <a:ln w="9525">
            <a:noFill/>
            <a:miter lim="800000"/>
            <a:headEnd/>
            <a:tailEnd/>
          </a:ln>
          <a:effectLst/>
        </p:spPr>
      </p:pic>
      <mc:AlternateContent xmlns:mc="http://schemas.openxmlformats.org/markup-compatibility/2006">
        <mc:Choice xmlns:a14="http://schemas.microsoft.com/office/drawing/2010/main" Requires="a14">
          <p:sp>
            <p:nvSpPr>
              <p:cNvPr id="9" name="TextBox 8"/>
              <p:cNvSpPr txBox="1"/>
              <p:nvPr/>
            </p:nvSpPr>
            <p:spPr>
              <a:xfrm>
                <a:off x="312721" y="201418"/>
                <a:ext cx="4907351" cy="6589304"/>
              </a:xfrm>
              <a:prstGeom prst="rect">
                <a:avLst/>
              </a:prstGeom>
              <a:noFill/>
            </p:spPr>
            <p:txBody>
              <a:bodyPr wrap="square" rtlCol="0">
                <a:spAutoFit/>
              </a:bodyPr>
              <a:lstStyle/>
              <a:p>
                <a:r>
                  <a:rPr lang="en-US" b="1" dirty="0" smtClean="0"/>
                  <a:t>Joist Design </a:t>
                </a:r>
                <a:r>
                  <a:rPr lang="en-US" dirty="0" smtClean="0"/>
                  <a:t>(50×200mm)</a:t>
                </a:r>
              </a:p>
              <a:p>
                <a:endParaRPr lang="en-US" b="1" dirty="0"/>
              </a:p>
              <a:p>
                <a:r>
                  <a:rPr lang="en-US" dirty="0" smtClean="0"/>
                  <a:t>W= 7.44 (0.610)=4.54 </a:t>
                </a:r>
                <a:r>
                  <a:rPr lang="en-US" dirty="0" err="1" smtClean="0"/>
                  <a:t>kN</a:t>
                </a:r>
                <a:r>
                  <a:rPr lang="en-US" dirty="0" smtClean="0"/>
                  <a:t>/m</a:t>
                </a:r>
              </a:p>
              <a:p>
                <a:endParaRPr lang="en-US" b="1" dirty="0"/>
              </a:p>
              <a:p>
                <a:r>
                  <a:rPr lang="en-US" dirty="0"/>
                  <a:t>Bending</a:t>
                </a:r>
              </a:p>
              <a:p>
                <a:r>
                  <a:rPr lang="en-US" dirty="0"/>
                  <a:t> </a:t>
                </a:r>
                <a14:m>
                  <m:oMath xmlns:m="http://schemas.openxmlformats.org/officeDocument/2006/math">
                    <m:sSup>
                      <m:sSupPr>
                        <m:ctrlPr>
                          <a:rPr lang="en-US" i="1">
                            <a:latin typeface="Cambria Math"/>
                          </a:rPr>
                        </m:ctrlPr>
                      </m:sSupPr>
                      <m:e>
                        <m:r>
                          <a:rPr lang="en-US" i="1">
                            <a:latin typeface="Cambria Math"/>
                          </a:rPr>
                          <m:t>𝑙</m:t>
                        </m:r>
                        <m:r>
                          <a:rPr lang="en-US" i="1">
                            <a:latin typeface="Cambria Math"/>
                          </a:rPr>
                          <m:t>=</m:t>
                        </m:r>
                        <m:f>
                          <m:fPr>
                            <m:ctrlPr>
                              <a:rPr lang="en-US" i="1">
                                <a:latin typeface="Cambria Math"/>
                              </a:rPr>
                            </m:ctrlPr>
                          </m:fPr>
                          <m:num>
                            <m:r>
                              <a:rPr lang="en-US" b="0" i="1" smtClean="0">
                                <a:latin typeface="Cambria Math"/>
                              </a:rPr>
                              <m:t>100</m:t>
                            </m:r>
                          </m:num>
                          <m:den>
                            <m:r>
                              <a:rPr lang="en-US" i="1">
                                <a:latin typeface="Cambria Math"/>
                              </a:rPr>
                              <m:t>1000</m:t>
                            </m:r>
                          </m:den>
                        </m:f>
                        <m:r>
                          <a:rPr lang="en-US" i="1" smtClean="0">
                            <a:latin typeface="Cambria Math"/>
                          </a:rPr>
                          <m:t> </m:t>
                        </m:r>
                        <m:r>
                          <a:rPr lang="en-US" i="1">
                            <a:latin typeface="Cambria Math"/>
                          </a:rPr>
                          <m:t>(</m:t>
                        </m:r>
                        <m:f>
                          <m:fPr>
                            <m:ctrlPr>
                              <a:rPr lang="en-US" i="1">
                                <a:latin typeface="Cambria Math"/>
                              </a:rPr>
                            </m:ctrlPr>
                          </m:fPr>
                          <m:num>
                            <m:r>
                              <a:rPr lang="en-US" i="1">
                                <a:latin typeface="Cambria Math"/>
                              </a:rPr>
                              <m:t>𝐹𝑏</m:t>
                            </m:r>
                            <m:r>
                              <a:rPr lang="en-US" i="1">
                                <a:latin typeface="Cambria Math"/>
                              </a:rPr>
                              <m:t> </m:t>
                            </m:r>
                            <m:r>
                              <a:rPr lang="en-US" b="0" i="1" smtClean="0">
                                <a:latin typeface="Cambria Math"/>
                              </a:rPr>
                              <m:t>𝑆</m:t>
                            </m:r>
                          </m:num>
                          <m:den>
                            <m:r>
                              <a:rPr lang="en-US" i="1">
                                <a:latin typeface="Cambria Math"/>
                              </a:rPr>
                              <m:t>𝑤</m:t>
                            </m:r>
                          </m:den>
                        </m:f>
                        <m:r>
                          <a:rPr lang="en-US" i="1">
                            <a:latin typeface="Cambria Math"/>
                          </a:rPr>
                          <m:t>)</m:t>
                        </m:r>
                      </m:e>
                      <m:sup>
                        <m:r>
                          <a:rPr lang="en-US" i="1">
                            <a:latin typeface="Cambria Math"/>
                          </a:rPr>
                          <m:t>1</m:t>
                        </m:r>
                        <m:r>
                          <a:rPr lang="en-US" i="1">
                            <a:latin typeface="Cambria Math"/>
                          </a:rPr>
                          <m:t>/</m:t>
                        </m:r>
                        <m:r>
                          <a:rPr lang="en-US" i="1">
                            <a:latin typeface="Cambria Math"/>
                          </a:rPr>
                          <m:t>2</m:t>
                        </m:r>
                      </m:sup>
                    </m:sSup>
                  </m:oMath>
                </a14:m>
                <a:endParaRPr lang="en-US" dirty="0"/>
              </a:p>
              <a:p>
                <a14:m>
                  <m:oMath xmlns:m="http://schemas.openxmlformats.org/officeDocument/2006/math">
                    <m:sSup>
                      <m:sSupPr>
                        <m:ctrlPr>
                          <a:rPr lang="en-US" i="1">
                            <a:latin typeface="Cambria Math"/>
                          </a:rPr>
                        </m:ctrlPr>
                      </m:sSupPr>
                      <m:e>
                        <m:r>
                          <a:rPr lang="en-US" i="1">
                            <a:latin typeface="Cambria Math"/>
                          </a:rPr>
                          <m:t>𝑙</m:t>
                        </m:r>
                        <m:r>
                          <a:rPr lang="en-US" i="1">
                            <a:latin typeface="Cambria Math"/>
                          </a:rPr>
                          <m:t>=</m:t>
                        </m:r>
                        <m:f>
                          <m:fPr>
                            <m:ctrlPr>
                              <a:rPr lang="en-US" i="1">
                                <a:latin typeface="Cambria Math"/>
                              </a:rPr>
                            </m:ctrlPr>
                          </m:fPr>
                          <m:num>
                            <m:r>
                              <a:rPr lang="en-US" b="0" i="1" smtClean="0">
                                <a:latin typeface="Cambria Math"/>
                              </a:rPr>
                              <m:t>100</m:t>
                            </m:r>
                          </m:num>
                          <m:den>
                            <m:r>
                              <a:rPr lang="en-US" i="1">
                                <a:latin typeface="Cambria Math"/>
                              </a:rPr>
                              <m:t>1000</m:t>
                            </m:r>
                          </m:den>
                        </m:f>
                        <m:r>
                          <a:rPr lang="en-US" i="1">
                            <a:latin typeface="Cambria Math"/>
                          </a:rPr>
                          <m:t> (</m:t>
                        </m:r>
                        <m:f>
                          <m:fPr>
                            <m:ctrlPr>
                              <a:rPr lang="en-US" i="1">
                                <a:latin typeface="Cambria Math"/>
                              </a:rPr>
                            </m:ctrlPr>
                          </m:fPr>
                          <m:num>
                            <m:r>
                              <a:rPr lang="en-US" i="1">
                                <a:latin typeface="Cambria Math"/>
                              </a:rPr>
                              <m:t>(</m:t>
                            </m:r>
                            <m:r>
                              <a:rPr lang="en-US" b="0" i="1" smtClean="0">
                                <a:latin typeface="Cambria Math"/>
                              </a:rPr>
                              <m:t>8619</m:t>
                            </m:r>
                            <m:r>
                              <a:rPr lang="en-US" i="1">
                                <a:latin typeface="Cambria Math"/>
                              </a:rPr>
                              <m:t>) (</m:t>
                            </m:r>
                            <m:r>
                              <a:rPr lang="en-US" b="0" i="1" smtClean="0">
                                <a:latin typeface="Cambria Math"/>
                              </a:rPr>
                              <m:t>2</m:t>
                            </m:r>
                            <m:r>
                              <a:rPr lang="en-US" b="0" i="1" smtClean="0">
                                <a:latin typeface="Cambria Math"/>
                              </a:rPr>
                              <m:t>.</m:t>
                            </m:r>
                            <m:r>
                              <a:rPr lang="en-US" b="0" i="1" smtClean="0">
                                <a:latin typeface="Cambria Math"/>
                              </a:rPr>
                              <m:t>153</m:t>
                            </m:r>
                            <m:r>
                              <a:rPr lang="en-US" b="0" i="1" smtClean="0">
                                <a:latin typeface="Cambria Math"/>
                                <a:ea typeface="Cambria Math"/>
                              </a:rPr>
                              <m:t>×</m:t>
                            </m:r>
                            <m:sSup>
                              <m:sSupPr>
                                <m:ctrlPr>
                                  <a:rPr lang="en-US" i="1">
                                    <a:latin typeface="Cambria Math"/>
                                    <a:ea typeface="Cambria Math"/>
                                  </a:rPr>
                                </m:ctrlPr>
                              </m:sSupPr>
                              <m:e>
                                <m:r>
                                  <a:rPr lang="en-US" i="1">
                                    <a:latin typeface="Cambria Math"/>
                                    <a:ea typeface="Cambria Math"/>
                                  </a:rPr>
                                  <m:t>10</m:t>
                                </m:r>
                              </m:e>
                              <m:sup>
                                <m:r>
                                  <a:rPr lang="en-US" b="0" i="1" smtClean="0">
                                    <a:latin typeface="Cambria Math"/>
                                    <a:ea typeface="Cambria Math"/>
                                  </a:rPr>
                                  <m:t>5</m:t>
                                </m:r>
                              </m:sup>
                            </m:sSup>
                            <m:r>
                              <a:rPr lang="en-US" b="0" i="1" smtClean="0">
                                <a:latin typeface="Cambria Math"/>
                                <a:ea typeface="Cambria Math"/>
                              </a:rPr>
                              <m:t>)</m:t>
                            </m:r>
                          </m:num>
                          <m:den>
                            <m:r>
                              <a:rPr lang="en-US" b="0" i="1" smtClean="0">
                                <a:latin typeface="Cambria Math"/>
                              </a:rPr>
                              <m:t>4</m:t>
                            </m:r>
                            <m:r>
                              <a:rPr lang="en-US" b="0" i="1" smtClean="0">
                                <a:latin typeface="Cambria Math"/>
                              </a:rPr>
                              <m:t>.</m:t>
                            </m:r>
                            <m:r>
                              <a:rPr lang="en-US" b="0" i="1" smtClean="0">
                                <a:latin typeface="Cambria Math"/>
                              </a:rPr>
                              <m:t>54</m:t>
                            </m:r>
                          </m:den>
                        </m:f>
                        <m:r>
                          <a:rPr lang="en-US" i="1">
                            <a:latin typeface="Cambria Math"/>
                          </a:rPr>
                          <m:t>)</m:t>
                        </m:r>
                      </m:e>
                      <m:sup>
                        <m:r>
                          <a:rPr lang="en-US" i="1">
                            <a:latin typeface="Cambria Math"/>
                          </a:rPr>
                          <m:t>1</m:t>
                        </m:r>
                        <m:r>
                          <a:rPr lang="en-US" i="1">
                            <a:latin typeface="Cambria Math"/>
                          </a:rPr>
                          <m:t>/</m:t>
                        </m:r>
                        <m:r>
                          <a:rPr lang="en-US" i="1">
                            <a:latin typeface="Cambria Math"/>
                          </a:rPr>
                          <m:t>2</m:t>
                        </m:r>
                      </m:sup>
                    </m:sSup>
                  </m:oMath>
                </a14:m>
                <a:r>
                  <a:rPr lang="en-US" dirty="0"/>
                  <a:t>=</a:t>
                </a:r>
                <a:r>
                  <a:rPr lang="en-US" dirty="0" smtClean="0"/>
                  <a:t>1830.2mm</a:t>
                </a:r>
                <a:endParaRPr lang="en-US" dirty="0"/>
              </a:p>
              <a:p>
                <a:r>
                  <a:rPr lang="en-US" dirty="0"/>
                  <a:t>Shear</a:t>
                </a:r>
              </a:p>
              <a:p>
                <a14:m>
                  <m:oMath xmlns:m="http://schemas.openxmlformats.org/officeDocument/2006/math">
                    <m:sSup>
                      <m:sSupPr>
                        <m:ctrlPr>
                          <a:rPr lang="en-US" i="1">
                            <a:latin typeface="Cambria Math"/>
                          </a:rPr>
                        </m:ctrlPr>
                      </m:sSupPr>
                      <m:e>
                        <m:r>
                          <a:rPr lang="en-US" i="1">
                            <a:latin typeface="Cambria Math"/>
                          </a:rPr>
                          <m:t>𝑙</m:t>
                        </m:r>
                        <m:r>
                          <a:rPr lang="en-US" i="1">
                            <a:latin typeface="Cambria Math"/>
                          </a:rPr>
                          <m:t>=</m:t>
                        </m:r>
                        <m:f>
                          <m:fPr>
                            <m:ctrlPr>
                              <a:rPr lang="en-US" i="1">
                                <a:latin typeface="Cambria Math"/>
                              </a:rPr>
                            </m:ctrlPr>
                          </m:fPr>
                          <m:num>
                            <m:r>
                              <a:rPr lang="en-US" i="1">
                                <a:latin typeface="Cambria Math"/>
                              </a:rPr>
                              <m:t>1</m:t>
                            </m:r>
                            <m:r>
                              <a:rPr lang="en-US" i="1">
                                <a:latin typeface="Cambria Math"/>
                              </a:rPr>
                              <m:t>.</m:t>
                            </m:r>
                            <m:r>
                              <a:rPr lang="en-US" i="1">
                                <a:latin typeface="Cambria Math"/>
                              </a:rPr>
                              <m:t>11</m:t>
                            </m:r>
                          </m:num>
                          <m:den>
                            <m:r>
                              <a:rPr lang="en-US" i="1">
                                <a:latin typeface="Cambria Math"/>
                              </a:rPr>
                              <m:t>1000</m:t>
                            </m:r>
                          </m:den>
                        </m:f>
                        <m:r>
                          <a:rPr lang="en-US" i="1">
                            <a:latin typeface="Cambria Math"/>
                          </a:rPr>
                          <m:t> </m:t>
                        </m:r>
                        <m:f>
                          <m:fPr>
                            <m:ctrlPr>
                              <a:rPr lang="en-US" i="1">
                                <a:latin typeface="Cambria Math"/>
                              </a:rPr>
                            </m:ctrlPr>
                          </m:fPr>
                          <m:num>
                            <m:r>
                              <a:rPr lang="en-US" i="1">
                                <a:latin typeface="Cambria Math"/>
                              </a:rPr>
                              <m:t>𝐹</m:t>
                            </m:r>
                            <m:r>
                              <a:rPr lang="en-US" i="1">
                                <a:latin typeface="Cambria Math"/>
                              </a:rPr>
                              <m:t>𝑣</m:t>
                            </m:r>
                            <m:r>
                              <a:rPr lang="en-US" i="1">
                                <a:latin typeface="Cambria Math"/>
                              </a:rPr>
                              <m:t> </m:t>
                            </m:r>
                            <m:r>
                              <a:rPr lang="en-US" i="1">
                                <a:latin typeface="Cambria Math"/>
                              </a:rPr>
                              <m:t>𝐴</m:t>
                            </m:r>
                          </m:num>
                          <m:den>
                            <m:r>
                              <a:rPr lang="en-US" i="1">
                                <a:latin typeface="Cambria Math"/>
                              </a:rPr>
                              <m:t>𝑤</m:t>
                            </m:r>
                          </m:den>
                        </m:f>
                      </m:e>
                      <m:sup/>
                    </m:sSup>
                  </m:oMath>
                </a14:m>
                <a:r>
                  <a:rPr lang="en-US" dirty="0"/>
                  <a:t>+2d</a:t>
                </a:r>
              </a:p>
              <a:p>
                <a14:m>
                  <m:oMath xmlns:m="http://schemas.openxmlformats.org/officeDocument/2006/math">
                    <m:sSup>
                      <m:sSupPr>
                        <m:ctrlPr>
                          <a:rPr lang="en-US" i="1">
                            <a:latin typeface="Cambria Math"/>
                          </a:rPr>
                        </m:ctrlPr>
                      </m:sSupPr>
                      <m:e>
                        <m:r>
                          <a:rPr lang="en-US" i="1">
                            <a:latin typeface="Cambria Math"/>
                          </a:rPr>
                          <m:t>𝑙</m:t>
                        </m:r>
                        <m:r>
                          <a:rPr lang="en-US" i="1">
                            <a:latin typeface="Cambria Math"/>
                          </a:rPr>
                          <m:t>=</m:t>
                        </m:r>
                        <m:f>
                          <m:fPr>
                            <m:ctrlPr>
                              <a:rPr lang="en-US" i="1">
                                <a:latin typeface="Cambria Math"/>
                              </a:rPr>
                            </m:ctrlPr>
                          </m:fPr>
                          <m:num>
                            <m:r>
                              <a:rPr lang="en-US" i="1">
                                <a:latin typeface="Cambria Math"/>
                              </a:rPr>
                              <m:t>1</m:t>
                            </m:r>
                            <m:r>
                              <a:rPr lang="en-US" i="1">
                                <a:latin typeface="Cambria Math"/>
                              </a:rPr>
                              <m:t>.</m:t>
                            </m:r>
                            <m:r>
                              <a:rPr lang="en-US" i="1">
                                <a:latin typeface="Cambria Math"/>
                              </a:rPr>
                              <m:t>11</m:t>
                            </m:r>
                          </m:num>
                          <m:den>
                            <m:r>
                              <a:rPr lang="en-US" i="1">
                                <a:latin typeface="Cambria Math"/>
                              </a:rPr>
                              <m:t>1000</m:t>
                            </m:r>
                          </m:den>
                        </m:f>
                        <m:r>
                          <a:rPr lang="en-US" i="1">
                            <a:latin typeface="Cambria Math"/>
                          </a:rPr>
                          <m:t> </m:t>
                        </m:r>
                        <m:f>
                          <m:fPr>
                            <m:ctrlPr>
                              <a:rPr lang="en-US" i="1">
                                <a:latin typeface="Cambria Math"/>
                              </a:rPr>
                            </m:ctrlPr>
                          </m:fPr>
                          <m:num>
                            <m:r>
                              <a:rPr lang="en-US" i="1">
                                <a:latin typeface="Cambria Math"/>
                              </a:rPr>
                              <m:t>(</m:t>
                            </m:r>
                            <m:r>
                              <a:rPr lang="en-US" i="1">
                                <a:latin typeface="Cambria Math"/>
                              </a:rPr>
                              <m:t>1241</m:t>
                            </m:r>
                            <m:r>
                              <a:rPr lang="en-US" i="1">
                                <a:latin typeface="Cambria Math"/>
                              </a:rPr>
                              <m:t>) (</m:t>
                            </m:r>
                            <m:r>
                              <a:rPr lang="en-US" b="0" i="1" smtClean="0">
                                <a:latin typeface="Cambria Math"/>
                              </a:rPr>
                              <m:t>7016</m:t>
                            </m:r>
                            <m:r>
                              <a:rPr lang="en-US" i="1">
                                <a:latin typeface="Cambria Math"/>
                                <a:ea typeface="Cambria Math"/>
                              </a:rPr>
                              <m:t>)</m:t>
                            </m:r>
                          </m:num>
                          <m:den>
                            <m:r>
                              <a:rPr lang="en-US" b="0" i="1" smtClean="0">
                                <a:latin typeface="Cambria Math"/>
                              </a:rPr>
                              <m:t>4</m:t>
                            </m:r>
                            <m:r>
                              <a:rPr lang="en-US" b="0" i="1" smtClean="0">
                                <a:latin typeface="Cambria Math"/>
                              </a:rPr>
                              <m:t>.</m:t>
                            </m:r>
                            <m:r>
                              <a:rPr lang="en-US" b="0" i="1" smtClean="0">
                                <a:latin typeface="Cambria Math"/>
                              </a:rPr>
                              <m:t>54</m:t>
                            </m:r>
                          </m:den>
                        </m:f>
                      </m:e>
                      <m:sup/>
                    </m:sSup>
                  </m:oMath>
                </a14:m>
                <a:r>
                  <a:rPr lang="en-US" dirty="0"/>
                  <a:t>+</a:t>
                </a:r>
                <a:r>
                  <a:rPr lang="en-US" dirty="0" smtClean="0"/>
                  <a:t>2(184)=2112.5mm</a:t>
                </a:r>
                <a:endParaRPr lang="en-US" dirty="0"/>
              </a:p>
              <a:p>
                <a:r>
                  <a:rPr lang="en-US" dirty="0"/>
                  <a:t>Deflection</a:t>
                </a:r>
              </a:p>
              <a:p>
                <a:r>
                  <a:rPr lang="en-US" dirty="0"/>
                  <a:t> </a:t>
                </a:r>
                <a14:m>
                  <m:oMath xmlns:m="http://schemas.openxmlformats.org/officeDocument/2006/math">
                    <m:sSup>
                      <m:sSupPr>
                        <m:ctrlPr>
                          <a:rPr lang="en-US" i="1">
                            <a:latin typeface="Cambria Math"/>
                          </a:rPr>
                        </m:ctrlPr>
                      </m:sSupPr>
                      <m:e>
                        <m:r>
                          <a:rPr lang="en-US" i="1">
                            <a:latin typeface="Cambria Math"/>
                          </a:rPr>
                          <m:t>𝑙</m:t>
                        </m:r>
                        <m:r>
                          <a:rPr lang="en-US" i="1">
                            <a:latin typeface="Cambria Math"/>
                          </a:rPr>
                          <m:t>=</m:t>
                        </m:r>
                        <m:f>
                          <m:fPr>
                            <m:ctrlPr>
                              <a:rPr lang="en-US" i="1">
                                <a:latin typeface="Cambria Math"/>
                              </a:rPr>
                            </m:ctrlPr>
                          </m:fPr>
                          <m:num>
                            <m:r>
                              <a:rPr lang="en-US" i="1">
                                <a:latin typeface="Cambria Math"/>
                              </a:rPr>
                              <m:t>93</m:t>
                            </m:r>
                          </m:num>
                          <m:den>
                            <m:r>
                              <a:rPr lang="en-US" i="1">
                                <a:latin typeface="Cambria Math"/>
                              </a:rPr>
                              <m:t>1000</m:t>
                            </m:r>
                          </m:den>
                        </m:f>
                        <m:r>
                          <a:rPr lang="en-US" i="1">
                            <a:latin typeface="Cambria Math"/>
                          </a:rPr>
                          <m:t>(</m:t>
                        </m:r>
                        <m:r>
                          <a:rPr lang="en-US" b="0" i="1" smtClean="0">
                            <a:latin typeface="Cambria Math"/>
                          </a:rPr>
                          <m:t>𝐸𝐼</m:t>
                        </m:r>
                        <m:r>
                          <a:rPr lang="en-US" b="0" i="1" smtClean="0">
                            <a:latin typeface="Cambria Math"/>
                          </a:rPr>
                          <m:t>/</m:t>
                        </m:r>
                        <m:r>
                          <a:rPr lang="en-US" b="0" i="1" smtClean="0">
                            <a:latin typeface="Cambria Math"/>
                          </a:rPr>
                          <m:t>𝑤</m:t>
                        </m:r>
                        <m:r>
                          <a:rPr lang="en-US" i="1">
                            <a:latin typeface="Cambria Math"/>
                          </a:rPr>
                          <m:t>) </m:t>
                        </m:r>
                      </m:e>
                      <m:sup>
                        <m:r>
                          <a:rPr lang="en-US" i="1">
                            <a:latin typeface="Cambria Math"/>
                          </a:rPr>
                          <m:t>1</m:t>
                        </m:r>
                        <m:r>
                          <a:rPr lang="en-US" i="1">
                            <a:latin typeface="Cambria Math"/>
                          </a:rPr>
                          <m:t>/</m:t>
                        </m:r>
                        <m:r>
                          <a:rPr lang="en-US" i="1">
                            <a:latin typeface="Cambria Math"/>
                          </a:rPr>
                          <m:t>3</m:t>
                        </m:r>
                      </m:sup>
                    </m:sSup>
                  </m:oMath>
                </a14:m>
                <a:r>
                  <a:rPr lang="en-US" dirty="0"/>
                  <a:t>=</a:t>
                </a:r>
                <a:endParaRPr lang="en-US" i="1" dirty="0">
                  <a:latin typeface="Cambria Math"/>
                </a:endParaRPr>
              </a:p>
              <a:p>
                <a14:m>
                  <m:oMath xmlns:m="http://schemas.openxmlformats.org/officeDocument/2006/math">
                    <m:r>
                      <a:rPr lang="en-US" i="1">
                        <a:latin typeface="Cambria Math"/>
                      </a:rPr>
                      <m:t>𝑙</m:t>
                    </m:r>
                    <m:r>
                      <a:rPr lang="en-US" i="1">
                        <a:latin typeface="Cambria Math"/>
                      </a:rPr>
                      <m:t>=</m:t>
                    </m:r>
                    <m:sSup>
                      <m:sSupPr>
                        <m:ctrlPr>
                          <a:rPr lang="en-US" i="1">
                            <a:latin typeface="Cambria Math"/>
                          </a:rPr>
                        </m:ctrlPr>
                      </m:sSupPr>
                      <m:e>
                        <m:f>
                          <m:fPr>
                            <m:ctrlPr>
                              <a:rPr lang="en-US" i="1">
                                <a:latin typeface="Cambria Math"/>
                              </a:rPr>
                            </m:ctrlPr>
                          </m:fPr>
                          <m:num>
                            <m:r>
                              <a:rPr lang="en-US" i="1">
                                <a:latin typeface="Cambria Math"/>
                              </a:rPr>
                              <m:t>93</m:t>
                            </m:r>
                          </m:num>
                          <m:den>
                            <m:r>
                              <a:rPr lang="en-US" i="1">
                                <a:latin typeface="Cambria Math"/>
                              </a:rPr>
                              <m:t>1000</m:t>
                            </m:r>
                          </m:den>
                        </m:f>
                        <m:r>
                          <a:rPr lang="en-US" i="1">
                            <a:latin typeface="Cambria Math"/>
                          </a:rPr>
                          <m:t>(</m:t>
                        </m:r>
                        <m:f>
                          <m:fPr>
                            <m:ctrlPr>
                              <a:rPr lang="en-US" i="1">
                                <a:latin typeface="Cambria Math"/>
                              </a:rPr>
                            </m:ctrlPr>
                          </m:fPr>
                          <m:num>
                            <m:r>
                              <a:rPr lang="en-US" i="1">
                                <a:latin typeface="Cambria Math"/>
                              </a:rPr>
                              <m:t>(</m:t>
                            </m:r>
                            <m:r>
                              <a:rPr lang="en-US" b="0" i="1" smtClean="0">
                                <a:latin typeface="Cambria Math"/>
                              </a:rPr>
                              <m:t>9</m:t>
                            </m:r>
                            <m:r>
                              <a:rPr lang="en-US" b="0" i="1" smtClean="0">
                                <a:latin typeface="Cambria Math"/>
                              </a:rPr>
                              <m:t>.</m:t>
                            </m:r>
                            <m:r>
                              <a:rPr lang="en-US" b="0" i="1" smtClean="0">
                                <a:latin typeface="Cambria Math"/>
                              </a:rPr>
                              <m:t>7</m:t>
                            </m:r>
                            <m:r>
                              <a:rPr lang="en-US" i="1">
                                <a:latin typeface="Cambria Math"/>
                                <a:ea typeface="Cambria Math"/>
                              </a:rPr>
                              <m:t>×</m:t>
                            </m:r>
                            <m:sSup>
                              <m:sSupPr>
                                <m:ctrlPr>
                                  <a:rPr lang="en-US" i="1">
                                    <a:latin typeface="Cambria Math"/>
                                    <a:ea typeface="Cambria Math"/>
                                  </a:rPr>
                                </m:ctrlPr>
                              </m:sSupPr>
                              <m:e>
                                <m:r>
                                  <a:rPr lang="en-US" i="1">
                                    <a:latin typeface="Cambria Math"/>
                                    <a:ea typeface="Cambria Math"/>
                                  </a:rPr>
                                  <m:t>10</m:t>
                                </m:r>
                              </m:e>
                              <m:sup>
                                <m:r>
                                  <a:rPr lang="en-US" b="0" i="1" smtClean="0">
                                    <a:latin typeface="Cambria Math"/>
                                    <a:ea typeface="Cambria Math"/>
                                  </a:rPr>
                                  <m:t>6</m:t>
                                </m:r>
                              </m:sup>
                            </m:sSup>
                            <m:r>
                              <a:rPr lang="en-US" i="1">
                                <a:latin typeface="Cambria Math"/>
                              </a:rPr>
                              <m:t>) (</m:t>
                            </m:r>
                            <m:r>
                              <a:rPr lang="en-US" b="0" i="1" smtClean="0">
                                <a:latin typeface="Cambria Math"/>
                              </a:rPr>
                              <m:t>19</m:t>
                            </m:r>
                            <m:r>
                              <a:rPr lang="en-US" b="0" i="1" smtClean="0">
                                <a:latin typeface="Cambria Math"/>
                              </a:rPr>
                              <m:t>.</m:t>
                            </m:r>
                            <m:r>
                              <a:rPr lang="en-US" b="0" i="1" smtClean="0">
                                <a:latin typeface="Cambria Math"/>
                              </a:rPr>
                              <m:t>83</m:t>
                            </m:r>
                            <m:r>
                              <a:rPr lang="en-US" i="1">
                                <a:latin typeface="Cambria Math"/>
                                <a:ea typeface="Cambria Math"/>
                              </a:rPr>
                              <m:t>×</m:t>
                            </m:r>
                            <m:sSup>
                              <m:sSupPr>
                                <m:ctrlPr>
                                  <a:rPr lang="en-US" i="1">
                                    <a:latin typeface="Cambria Math"/>
                                    <a:ea typeface="Cambria Math"/>
                                  </a:rPr>
                                </m:ctrlPr>
                              </m:sSupPr>
                              <m:e>
                                <m:r>
                                  <a:rPr lang="en-US" i="1">
                                    <a:latin typeface="Cambria Math"/>
                                    <a:ea typeface="Cambria Math"/>
                                  </a:rPr>
                                  <m:t>10</m:t>
                                </m:r>
                              </m:e>
                              <m:sup>
                                <m:r>
                                  <a:rPr lang="en-US" b="0" i="1" smtClean="0">
                                    <a:latin typeface="Cambria Math"/>
                                    <a:ea typeface="Cambria Math"/>
                                  </a:rPr>
                                  <m:t>6</m:t>
                                </m:r>
                              </m:sup>
                            </m:sSup>
                            <m:r>
                              <a:rPr lang="en-US" i="1">
                                <a:latin typeface="Cambria Math"/>
                                <a:ea typeface="Cambria Math"/>
                              </a:rPr>
                              <m:t>)</m:t>
                            </m:r>
                          </m:num>
                          <m:den>
                            <m:r>
                              <a:rPr lang="en-US" i="1">
                                <a:latin typeface="Cambria Math"/>
                              </a:rPr>
                              <m:t>4</m:t>
                            </m:r>
                            <m:r>
                              <a:rPr lang="en-US" i="1">
                                <a:latin typeface="Cambria Math"/>
                              </a:rPr>
                              <m:t>.</m:t>
                            </m:r>
                            <m:r>
                              <a:rPr lang="en-US" i="1">
                                <a:latin typeface="Cambria Math"/>
                              </a:rPr>
                              <m:t>54</m:t>
                            </m:r>
                          </m:den>
                        </m:f>
                        <m:r>
                          <a:rPr lang="en-US" i="1">
                            <a:latin typeface="Cambria Math"/>
                          </a:rPr>
                          <m:t>) </m:t>
                        </m:r>
                      </m:e>
                      <m:sup>
                        <m:r>
                          <a:rPr lang="en-US" i="1">
                            <a:latin typeface="Cambria Math"/>
                          </a:rPr>
                          <m:t>1</m:t>
                        </m:r>
                        <m:r>
                          <a:rPr lang="en-US" i="1">
                            <a:latin typeface="Cambria Math"/>
                          </a:rPr>
                          <m:t>/</m:t>
                        </m:r>
                        <m:r>
                          <a:rPr lang="en-US" i="1">
                            <a:latin typeface="Cambria Math"/>
                          </a:rPr>
                          <m:t>3</m:t>
                        </m:r>
                      </m:sup>
                    </m:sSup>
                  </m:oMath>
                </a14:m>
                <a:r>
                  <a:rPr lang="en-US" dirty="0"/>
                  <a:t>=</a:t>
                </a:r>
                <a:r>
                  <a:rPr lang="en-US" dirty="0" smtClean="0"/>
                  <a:t>3242.1mm</a:t>
                </a:r>
                <a:endParaRPr lang="en-US" dirty="0"/>
              </a:p>
              <a:p>
                <a:endParaRPr lang="en-US" dirty="0"/>
              </a:p>
              <a:p>
                <a:r>
                  <a:rPr lang="en-US" dirty="0"/>
                  <a:t>Then, bending governs design of </a:t>
                </a:r>
                <a:r>
                  <a:rPr lang="en-US" dirty="0" smtClean="0"/>
                  <a:t>joist </a:t>
                </a:r>
                <a:endParaRPr lang="en-US" dirty="0"/>
              </a:p>
              <a:p>
                <a:r>
                  <a:rPr lang="en-US" dirty="0" smtClean="0"/>
                  <a:t>1830.2 (72.05 </a:t>
                </a:r>
                <a:r>
                  <a:rPr lang="en-US" dirty="0"/>
                  <a:t>in) we will select a </a:t>
                </a:r>
                <a:r>
                  <a:rPr lang="en-US" dirty="0" smtClean="0"/>
                  <a:t>72in (1829mm</a:t>
                </a:r>
                <a:r>
                  <a:rPr lang="en-US" dirty="0"/>
                  <a:t>) </a:t>
                </a:r>
                <a:r>
                  <a:rPr lang="en-US" dirty="0" smtClean="0"/>
                  <a:t>stringer Spacing </a:t>
                </a:r>
                <a:r>
                  <a:rPr lang="en-US" dirty="0"/>
                  <a:t>as a modular value.</a:t>
                </a:r>
              </a:p>
              <a:p>
                <a:endParaRPr lang="en-US" b="1" dirty="0" smtClean="0"/>
              </a:p>
              <a:p>
                <a:endParaRPr lang="en-US" b="1" dirty="0" smtClean="0"/>
              </a:p>
              <a:p>
                <a:r>
                  <a:rPr lang="en-US" b="1" dirty="0" smtClean="0"/>
                  <a:t> </a:t>
                </a:r>
                <a:endParaRPr lang="en-US" b="1" dirty="0"/>
              </a:p>
            </p:txBody>
          </p:sp>
        </mc:Choice>
        <mc:Fallback>
          <p:sp>
            <p:nvSpPr>
              <p:cNvPr id="9" name="TextBox 8"/>
              <p:cNvSpPr txBox="1">
                <a:spLocks noRot="1" noChangeAspect="1" noMove="1" noResize="1" noEditPoints="1" noAdjustHandles="1" noChangeArrowheads="1" noChangeShapeType="1" noTextEdit="1"/>
              </p:cNvSpPr>
              <p:nvPr/>
            </p:nvSpPr>
            <p:spPr>
              <a:xfrm>
                <a:off x="312721" y="201418"/>
                <a:ext cx="4907351" cy="6589304"/>
              </a:xfrm>
              <a:prstGeom prst="rect">
                <a:avLst/>
              </a:prstGeom>
              <a:blipFill rotWithShape="1">
                <a:blip r:embed="rId3"/>
                <a:stretch>
                  <a:fillRect l="-994" t="-463"/>
                </a:stretch>
              </a:blipFill>
            </p:spPr>
            <p:txBody>
              <a:bodyPr/>
              <a:lstStyle/>
              <a:p>
                <a:r>
                  <a:rPr lang="en-US">
                    <a:noFill/>
                  </a:rPr>
                  <a:t> </a:t>
                </a:r>
              </a:p>
            </p:txBody>
          </p:sp>
        </mc:Fallback>
      </mc:AlternateContent>
      <p:pic>
        <p:nvPicPr>
          <p:cNvPr id="7" name="Picture 2"/>
          <p:cNvPicPr>
            <a:picLocks noChangeAspect="1" noChangeArrowheads="1"/>
          </p:cNvPicPr>
          <p:nvPr/>
        </p:nvPicPr>
        <p:blipFill>
          <a:blip r:embed="rId4"/>
          <a:srcRect/>
          <a:stretch>
            <a:fillRect/>
          </a:stretch>
        </p:blipFill>
        <p:spPr bwMode="auto">
          <a:xfrm>
            <a:off x="5004048" y="2492896"/>
            <a:ext cx="3962612" cy="3600400"/>
          </a:xfrm>
          <a:prstGeom prst="rect">
            <a:avLst/>
          </a:prstGeom>
          <a:noFill/>
          <a:ln w="9525">
            <a:noFill/>
            <a:miter lim="800000"/>
            <a:headEnd/>
            <a:tailEnd/>
          </a:ln>
          <a:effectLst/>
        </p:spPr>
      </p:pic>
    </p:spTree>
    <p:extLst>
      <p:ext uri="{BB962C8B-B14F-4D97-AF65-F5344CB8AC3E}">
        <p14:creationId xmlns:p14="http://schemas.microsoft.com/office/powerpoint/2010/main" val="1706119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fade">
                                      <p:cBhvr>
                                        <p:cTn id="12" dur="500"/>
                                        <p:tgtEl>
                                          <p:spTgt spid="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fade">
                                      <p:cBhvr>
                                        <p:cTn id="17" dur="5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xEl>
                                              <p:pRg st="4" end="4"/>
                                            </p:txEl>
                                          </p:spTgt>
                                        </p:tgtEl>
                                        <p:attrNameLst>
                                          <p:attrName>style.visibility</p:attrName>
                                        </p:attrNameLst>
                                      </p:cBhvr>
                                      <p:to>
                                        <p:strVal val="visible"/>
                                      </p:to>
                                    </p:set>
                                    <p:animEffect transition="in" filter="fade">
                                      <p:cBhvr>
                                        <p:cTn id="22" dur="500"/>
                                        <p:tgtEl>
                                          <p:spTgt spid="9">
                                            <p:txEl>
                                              <p:pRg st="4" end="4"/>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9">
                                            <p:txEl>
                                              <p:pRg st="5" end="5"/>
                                            </p:txEl>
                                          </p:spTgt>
                                        </p:tgtEl>
                                        <p:attrNameLst>
                                          <p:attrName>style.visibility</p:attrName>
                                        </p:attrNameLst>
                                      </p:cBhvr>
                                      <p:to>
                                        <p:strVal val="visible"/>
                                      </p:to>
                                    </p:set>
                                    <p:animEffect transition="in" filter="fade">
                                      <p:cBhvr>
                                        <p:cTn id="25" dur="500"/>
                                        <p:tgtEl>
                                          <p:spTgt spid="9">
                                            <p:txEl>
                                              <p:pRg st="5" end="5"/>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9">
                                            <p:txEl>
                                              <p:pRg st="6" end="6"/>
                                            </p:txEl>
                                          </p:spTgt>
                                        </p:tgtEl>
                                        <p:attrNameLst>
                                          <p:attrName>style.visibility</p:attrName>
                                        </p:attrNameLst>
                                      </p:cBhvr>
                                      <p:to>
                                        <p:strVal val="visible"/>
                                      </p:to>
                                    </p:set>
                                    <p:animEffect transition="in" filter="fade">
                                      <p:cBhvr>
                                        <p:cTn id="28" dur="500"/>
                                        <p:tgtEl>
                                          <p:spTgt spid="9">
                                            <p:txEl>
                                              <p:pRg st="6" end="6"/>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9">
                                            <p:txEl>
                                              <p:pRg st="7" end="7"/>
                                            </p:txEl>
                                          </p:spTgt>
                                        </p:tgtEl>
                                        <p:attrNameLst>
                                          <p:attrName>style.visibility</p:attrName>
                                        </p:attrNameLst>
                                      </p:cBhvr>
                                      <p:to>
                                        <p:strVal val="visible"/>
                                      </p:to>
                                    </p:set>
                                    <p:animEffect transition="in" filter="fade">
                                      <p:cBhvr>
                                        <p:cTn id="33" dur="500"/>
                                        <p:tgtEl>
                                          <p:spTgt spid="9">
                                            <p:txEl>
                                              <p:pRg st="7" end="7"/>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9">
                                            <p:txEl>
                                              <p:pRg st="8" end="8"/>
                                            </p:txEl>
                                          </p:spTgt>
                                        </p:tgtEl>
                                        <p:attrNameLst>
                                          <p:attrName>style.visibility</p:attrName>
                                        </p:attrNameLst>
                                      </p:cBhvr>
                                      <p:to>
                                        <p:strVal val="visible"/>
                                      </p:to>
                                    </p:set>
                                    <p:animEffect transition="in" filter="fade">
                                      <p:cBhvr>
                                        <p:cTn id="36" dur="500"/>
                                        <p:tgtEl>
                                          <p:spTgt spid="9">
                                            <p:txEl>
                                              <p:pRg st="8" end="8"/>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9">
                                            <p:txEl>
                                              <p:pRg st="9" end="9"/>
                                            </p:txEl>
                                          </p:spTgt>
                                        </p:tgtEl>
                                        <p:attrNameLst>
                                          <p:attrName>style.visibility</p:attrName>
                                        </p:attrNameLst>
                                      </p:cBhvr>
                                      <p:to>
                                        <p:strVal val="visible"/>
                                      </p:to>
                                    </p:set>
                                    <p:animEffect transition="in" filter="fade">
                                      <p:cBhvr>
                                        <p:cTn id="39" dur="500"/>
                                        <p:tgtEl>
                                          <p:spTgt spid="9">
                                            <p:txEl>
                                              <p:pRg st="9" end="9"/>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9">
                                            <p:txEl>
                                              <p:pRg st="10" end="10"/>
                                            </p:txEl>
                                          </p:spTgt>
                                        </p:tgtEl>
                                        <p:attrNameLst>
                                          <p:attrName>style.visibility</p:attrName>
                                        </p:attrNameLst>
                                      </p:cBhvr>
                                      <p:to>
                                        <p:strVal val="visible"/>
                                      </p:to>
                                    </p:set>
                                    <p:animEffect transition="in" filter="fade">
                                      <p:cBhvr>
                                        <p:cTn id="44" dur="500"/>
                                        <p:tgtEl>
                                          <p:spTgt spid="9">
                                            <p:txEl>
                                              <p:pRg st="10" end="10"/>
                                            </p:txEl>
                                          </p:spTgt>
                                        </p:tgtEl>
                                      </p:cBhvr>
                                    </p:animEffect>
                                  </p:childTnLst>
                                </p:cTn>
                              </p:par>
                              <p:par>
                                <p:cTn id="45" presetID="10" presetClass="entr" presetSubtype="0" fill="hold" nodeType="withEffect">
                                  <p:stCondLst>
                                    <p:cond delay="0"/>
                                  </p:stCondLst>
                                  <p:childTnLst>
                                    <p:set>
                                      <p:cBhvr>
                                        <p:cTn id="46" dur="1" fill="hold">
                                          <p:stCondLst>
                                            <p:cond delay="0"/>
                                          </p:stCondLst>
                                        </p:cTn>
                                        <p:tgtEl>
                                          <p:spTgt spid="9">
                                            <p:txEl>
                                              <p:pRg st="11" end="11"/>
                                            </p:txEl>
                                          </p:spTgt>
                                        </p:tgtEl>
                                        <p:attrNameLst>
                                          <p:attrName>style.visibility</p:attrName>
                                        </p:attrNameLst>
                                      </p:cBhvr>
                                      <p:to>
                                        <p:strVal val="visible"/>
                                      </p:to>
                                    </p:set>
                                    <p:animEffect transition="in" filter="fade">
                                      <p:cBhvr>
                                        <p:cTn id="47" dur="500"/>
                                        <p:tgtEl>
                                          <p:spTgt spid="9">
                                            <p:txEl>
                                              <p:pRg st="11" end="11"/>
                                            </p:txEl>
                                          </p:spTgt>
                                        </p:tgtEl>
                                      </p:cBhvr>
                                    </p:animEffect>
                                  </p:childTnLst>
                                </p:cTn>
                              </p:par>
                              <p:par>
                                <p:cTn id="48" presetID="10" presetClass="entr" presetSubtype="0" fill="hold" nodeType="withEffect">
                                  <p:stCondLst>
                                    <p:cond delay="0"/>
                                  </p:stCondLst>
                                  <p:childTnLst>
                                    <p:set>
                                      <p:cBhvr>
                                        <p:cTn id="49" dur="1" fill="hold">
                                          <p:stCondLst>
                                            <p:cond delay="0"/>
                                          </p:stCondLst>
                                        </p:cTn>
                                        <p:tgtEl>
                                          <p:spTgt spid="9">
                                            <p:txEl>
                                              <p:pRg st="12" end="12"/>
                                            </p:txEl>
                                          </p:spTgt>
                                        </p:tgtEl>
                                        <p:attrNameLst>
                                          <p:attrName>style.visibility</p:attrName>
                                        </p:attrNameLst>
                                      </p:cBhvr>
                                      <p:to>
                                        <p:strVal val="visible"/>
                                      </p:to>
                                    </p:set>
                                    <p:animEffect transition="in" filter="fade">
                                      <p:cBhvr>
                                        <p:cTn id="50" dur="500"/>
                                        <p:tgtEl>
                                          <p:spTgt spid="9">
                                            <p:txEl>
                                              <p:pRg st="12" end="12"/>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9">
                                            <p:txEl>
                                              <p:pRg st="14" end="14"/>
                                            </p:txEl>
                                          </p:spTgt>
                                        </p:tgtEl>
                                        <p:attrNameLst>
                                          <p:attrName>style.visibility</p:attrName>
                                        </p:attrNameLst>
                                      </p:cBhvr>
                                      <p:to>
                                        <p:strVal val="visible"/>
                                      </p:to>
                                    </p:set>
                                    <p:animEffect transition="in" filter="fade">
                                      <p:cBhvr>
                                        <p:cTn id="55" dur="500"/>
                                        <p:tgtEl>
                                          <p:spTgt spid="9">
                                            <p:txEl>
                                              <p:pRg st="14" end="14"/>
                                            </p:txEl>
                                          </p:spTgt>
                                        </p:tgtEl>
                                      </p:cBhvr>
                                    </p:animEffect>
                                  </p:childTnLst>
                                </p:cTn>
                              </p:par>
                              <p:par>
                                <p:cTn id="56" presetID="10" presetClass="entr" presetSubtype="0" fill="hold" nodeType="withEffect">
                                  <p:stCondLst>
                                    <p:cond delay="0"/>
                                  </p:stCondLst>
                                  <p:childTnLst>
                                    <p:set>
                                      <p:cBhvr>
                                        <p:cTn id="57" dur="1" fill="hold">
                                          <p:stCondLst>
                                            <p:cond delay="0"/>
                                          </p:stCondLst>
                                        </p:cTn>
                                        <p:tgtEl>
                                          <p:spTgt spid="9">
                                            <p:txEl>
                                              <p:pRg st="15" end="15"/>
                                            </p:txEl>
                                          </p:spTgt>
                                        </p:tgtEl>
                                        <p:attrNameLst>
                                          <p:attrName>style.visibility</p:attrName>
                                        </p:attrNameLst>
                                      </p:cBhvr>
                                      <p:to>
                                        <p:strVal val="visible"/>
                                      </p:to>
                                    </p:set>
                                    <p:animEffect transition="in" filter="fade">
                                      <p:cBhvr>
                                        <p:cTn id="58" dur="500"/>
                                        <p:tgtEl>
                                          <p:spTgt spid="9">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2142</TotalTime>
  <Words>1113</Words>
  <Application>Microsoft Office PowerPoint</Application>
  <PresentationFormat>On-screen Show (4:3)</PresentationFormat>
  <Paragraphs>216</Paragraphs>
  <Slides>12</Slides>
  <Notes>1</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Equity</vt:lpstr>
      <vt:lpstr>CE417: Construction Methods and Management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CE417: Construction Methods and Management</dc:title>
  <dc:creator>Eng.Saleh</dc:creator>
  <cp:lastModifiedBy>Eng.Saleh</cp:lastModifiedBy>
  <cp:revision>147</cp:revision>
  <dcterms:created xsi:type="dcterms:W3CDTF">2018-09-17T08:13:41Z</dcterms:created>
  <dcterms:modified xsi:type="dcterms:W3CDTF">2018-11-20T22:41:53Z</dcterms:modified>
</cp:coreProperties>
</file>