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65" r:id="rId3"/>
    <p:sldId id="267" r:id="rId4"/>
    <p:sldId id="266" r:id="rId5"/>
    <p:sldId id="268" r:id="rId6"/>
    <p:sldId id="269" r:id="rId7"/>
    <p:sldId id="270" r:id="rId8"/>
    <p:sldId id="271" r:id="rId9"/>
    <p:sldId id="27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u5hfrXDjLMH6HEiFroNQ==" hashData="3u0RVNXOXDnVVmYXlKwiRYQUi7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p:scale>
          <a:sx n="98" d="100"/>
          <a:sy n="98" d="100"/>
        </p:scale>
        <p:origin x="-552"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v>Growth curve </c:v>
          </c:tx>
          <c:marker>
            <c:symbol val="none"/>
          </c:marker>
          <c:xVal>
            <c:numRef>
              <c:f>Sheet1!$A$1:$A$25</c:f>
              <c:numCache>
                <c:formatCode>General</c:formatCode>
                <c:ptCount val="25"/>
                <c:pt idx="0">
                  <c:v>0</c:v>
                </c:pt>
                <c:pt idx="1">
                  <c:v>0.2</c:v>
                </c:pt>
                <c:pt idx="2">
                  <c:v>0.5</c:v>
                </c:pt>
                <c:pt idx="3">
                  <c:v>0.6</c:v>
                </c:pt>
                <c:pt idx="4">
                  <c:v>0.8</c:v>
                </c:pt>
                <c:pt idx="5">
                  <c:v>1</c:v>
                </c:pt>
                <c:pt idx="6">
                  <c:v>1.5</c:v>
                </c:pt>
                <c:pt idx="7">
                  <c:v>2</c:v>
                </c:pt>
                <c:pt idx="8">
                  <c:v>2.5</c:v>
                </c:pt>
                <c:pt idx="9">
                  <c:v>3</c:v>
                </c:pt>
                <c:pt idx="10">
                  <c:v>3.5</c:v>
                </c:pt>
                <c:pt idx="11">
                  <c:v>4</c:v>
                </c:pt>
                <c:pt idx="12">
                  <c:v>5</c:v>
                </c:pt>
                <c:pt idx="13">
                  <c:v>6</c:v>
                </c:pt>
                <c:pt idx="14">
                  <c:v>7</c:v>
                </c:pt>
                <c:pt idx="15">
                  <c:v>8</c:v>
                </c:pt>
                <c:pt idx="16">
                  <c:v>9</c:v>
                </c:pt>
                <c:pt idx="17">
                  <c:v>10</c:v>
                </c:pt>
                <c:pt idx="18">
                  <c:v>11</c:v>
                </c:pt>
                <c:pt idx="19">
                  <c:v>13</c:v>
                </c:pt>
                <c:pt idx="20">
                  <c:v>15</c:v>
                </c:pt>
                <c:pt idx="21">
                  <c:v>20</c:v>
                </c:pt>
                <c:pt idx="22">
                  <c:v>30</c:v>
                </c:pt>
                <c:pt idx="23">
                  <c:v>40</c:v>
                </c:pt>
                <c:pt idx="24">
                  <c:v>50</c:v>
                </c:pt>
              </c:numCache>
            </c:numRef>
          </c:xVal>
          <c:yVal>
            <c:numRef>
              <c:f>Sheet1!$B$1:$B$25</c:f>
              <c:numCache>
                <c:formatCode>General</c:formatCode>
                <c:ptCount val="25"/>
                <c:pt idx="0">
                  <c:v>0</c:v>
                </c:pt>
                <c:pt idx="1">
                  <c:v>19.605280423838412</c:v>
                </c:pt>
                <c:pt idx="2">
                  <c:v>47.581290982020242</c:v>
                </c:pt>
                <c:pt idx="3">
                  <c:v>56.539781641421257</c:v>
                </c:pt>
                <c:pt idx="4">
                  <c:v>73.928105516894334</c:v>
                </c:pt>
                <c:pt idx="5">
                  <c:v>90.634623461009085</c:v>
                </c:pt>
                <c:pt idx="6">
                  <c:v>129.59088965914106</c:v>
                </c:pt>
                <c:pt idx="7">
                  <c:v>164.83997698218033</c:v>
                </c:pt>
                <c:pt idx="8">
                  <c:v>196.73467014368327</c:v>
                </c:pt>
                <c:pt idx="9">
                  <c:v>225.59418195298682</c:v>
                </c:pt>
                <c:pt idx="10">
                  <c:v>251.70734810429531</c:v>
                </c:pt>
                <c:pt idx="11">
                  <c:v>275.33551794138924</c:v>
                </c:pt>
                <c:pt idx="12">
                  <c:v>316.06027941427885</c:v>
                </c:pt>
                <c:pt idx="13">
                  <c:v>349.40289404389904</c:v>
                </c:pt>
                <c:pt idx="14">
                  <c:v>376.70151802919679</c:v>
                </c:pt>
                <c:pt idx="15">
                  <c:v>399.05174100267232</c:v>
                </c:pt>
                <c:pt idx="16">
                  <c:v>417.3505558892067</c:v>
                </c:pt>
                <c:pt idx="17">
                  <c:v>432.33235838169367</c:v>
                </c:pt>
                <c:pt idx="18">
                  <c:v>444.59842081883306</c:v>
                </c:pt>
                <c:pt idx="19">
                  <c:v>462.86321089283308</c:v>
                </c:pt>
                <c:pt idx="20">
                  <c:v>475.10646581606801</c:v>
                </c:pt>
                <c:pt idx="21">
                  <c:v>490.84218055563286</c:v>
                </c:pt>
                <c:pt idx="22">
                  <c:v>498.76062391166681</c:v>
                </c:pt>
                <c:pt idx="23">
                  <c:v>499.83226868604874</c:v>
                </c:pt>
                <c:pt idx="24">
                  <c:v>499.97730003511873</c:v>
                </c:pt>
              </c:numCache>
            </c:numRef>
          </c:yVal>
          <c:smooth val="1"/>
        </c:ser>
        <c:dLbls>
          <c:showLegendKey val="0"/>
          <c:showVal val="0"/>
          <c:showCatName val="0"/>
          <c:showSerName val="0"/>
          <c:showPercent val="0"/>
          <c:showBubbleSize val="0"/>
        </c:dLbls>
        <c:axId val="125197632"/>
        <c:axId val="145735680"/>
      </c:scatterChart>
      <c:valAx>
        <c:axId val="125197632"/>
        <c:scaling>
          <c:orientation val="minMax"/>
          <c:min val="-20"/>
        </c:scaling>
        <c:delete val="0"/>
        <c:axPos val="b"/>
        <c:majorGridlines/>
        <c:minorGridlines/>
        <c:title>
          <c:tx>
            <c:rich>
              <a:bodyPr/>
              <a:lstStyle/>
              <a:p>
                <a:pPr>
                  <a:defRPr/>
                </a:pPr>
                <a:r>
                  <a:rPr lang="en-US"/>
                  <a:t>Time</a:t>
                </a:r>
                <a:r>
                  <a:rPr lang="en-US" baseline="0"/>
                  <a:t> (min)</a:t>
                </a:r>
                <a:endParaRPr lang="en-US"/>
              </a:p>
            </c:rich>
          </c:tx>
          <c:layout/>
          <c:overlay val="0"/>
        </c:title>
        <c:numFmt formatCode="General" sourceLinked="1"/>
        <c:majorTickMark val="out"/>
        <c:minorTickMark val="none"/>
        <c:tickLblPos val="nextTo"/>
        <c:crossAx val="145735680"/>
        <c:crosses val="autoZero"/>
        <c:crossBetween val="midCat"/>
        <c:majorUnit val="5"/>
      </c:valAx>
      <c:valAx>
        <c:axId val="145735680"/>
        <c:scaling>
          <c:orientation val="minMax"/>
        </c:scaling>
        <c:delete val="0"/>
        <c:axPos val="l"/>
        <c:majorGridlines/>
        <c:minorGridlines/>
        <c:title>
          <c:tx>
            <c:rich>
              <a:bodyPr rot="-5400000" vert="horz"/>
              <a:lstStyle/>
              <a:p>
                <a:pPr>
                  <a:defRPr/>
                </a:pPr>
                <a:r>
                  <a:rPr lang="en-US"/>
                  <a:t>Avg.</a:t>
                </a:r>
                <a:r>
                  <a:rPr lang="en-US" baseline="0"/>
                  <a:t> load (BCM)</a:t>
                </a:r>
                <a:endParaRPr lang="en-US"/>
              </a:p>
            </c:rich>
          </c:tx>
          <c:layout/>
          <c:overlay val="0"/>
        </c:title>
        <c:numFmt formatCode="General" sourceLinked="1"/>
        <c:majorTickMark val="out"/>
        <c:minorTickMark val="none"/>
        <c:tickLblPos val="nextTo"/>
        <c:crossAx val="125197632"/>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96CB53-C176-48CE-B8AC-C2E6E7FA2F7E}" type="datetimeFigureOut">
              <a:rPr lang="en-US" smtClean="0"/>
              <a:t>11/14/2018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BC170-A110-42A0-AD9C-D6F3EC58CAAF}" type="slidenum">
              <a:rPr lang="en-US" smtClean="0"/>
              <a:t>‹#›</a:t>
            </a:fld>
            <a:endParaRPr lang="en-US"/>
          </a:p>
        </p:txBody>
      </p:sp>
    </p:spTree>
    <p:extLst>
      <p:ext uri="{BB962C8B-B14F-4D97-AF65-F5344CB8AC3E}">
        <p14:creationId xmlns:p14="http://schemas.microsoft.com/office/powerpoint/2010/main" val="365070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55A7-5951-4AD5-8653-23F192A847CF}"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A7085-84F2-4A34-A00D-70C7C4BE87CE}" type="slidenum">
              <a:rPr lang="en-US" smtClean="0"/>
              <a:t>‹#›</a:t>
            </a:fld>
            <a:endParaRPr lang="en-US"/>
          </a:p>
        </p:txBody>
      </p:sp>
    </p:spTree>
    <p:extLst>
      <p:ext uri="{BB962C8B-B14F-4D97-AF65-F5344CB8AC3E}">
        <p14:creationId xmlns:p14="http://schemas.microsoft.com/office/powerpoint/2010/main" val="66495198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A7085-84F2-4A34-A00D-70C7C4BE87CE}" type="slidenum">
              <a:rPr lang="en-US" smtClean="0"/>
              <a:t>1</a:t>
            </a:fld>
            <a:endParaRPr lang="en-US"/>
          </a:p>
        </p:txBody>
      </p:sp>
      <p:sp>
        <p:nvSpPr>
          <p:cNvPr id="5" name="Date Placeholder 4"/>
          <p:cNvSpPr>
            <a:spLocks noGrp="1"/>
          </p:cNvSpPr>
          <p:nvPr>
            <p:ph type="dt" idx="11"/>
          </p:nvPr>
        </p:nvSpPr>
        <p:spPr/>
        <p:txBody>
          <a:bodyPr/>
          <a:lstStyle/>
          <a:p>
            <a:fld id="{275F0F02-223C-4154-9E1A-CF4EACBA6C19}" type="datetime1">
              <a:rPr lang="en-US" smtClean="0"/>
              <a:t>11/14/2018</a:t>
            </a:fld>
            <a:endParaRPr lang="en-US"/>
          </a:p>
        </p:txBody>
      </p:sp>
      <p:sp>
        <p:nvSpPr>
          <p:cNvPr id="6" name="Footer Placeholder 5"/>
          <p:cNvSpPr>
            <a:spLocks noGrp="1"/>
          </p:cNvSpPr>
          <p:nvPr>
            <p:ph type="ftr" sz="quarter" idx="12"/>
          </p:nvPr>
        </p:nvSpPr>
        <p:spPr/>
        <p:txBody>
          <a:bodyPr/>
          <a:lstStyle/>
          <a:p>
            <a:r>
              <a:rPr lang="en-US" smtClean="0"/>
              <a:t>Eng.Alothman</a:t>
            </a:r>
            <a:endParaRPr lang="en-US"/>
          </a:p>
        </p:txBody>
      </p:sp>
      <p:sp>
        <p:nvSpPr>
          <p:cNvPr id="7" name="Header Placeholder 6"/>
          <p:cNvSpPr>
            <a:spLocks noGrp="1"/>
          </p:cNvSpPr>
          <p:nvPr>
            <p:ph type="hdr" sz="quarter" idx="13"/>
          </p:nvPr>
        </p:nvSpPr>
        <p:spPr/>
        <p:txBody>
          <a:bodyPr/>
          <a:lstStyle/>
          <a:p>
            <a:r>
              <a:rPr lang="en-US" smtClean="0"/>
              <a:t>CE417</a:t>
            </a:r>
            <a:endParaRPr lang="en-US"/>
          </a:p>
        </p:txBody>
      </p:sp>
    </p:spTree>
    <p:extLst>
      <p:ext uri="{BB962C8B-B14F-4D97-AF65-F5344CB8AC3E}">
        <p14:creationId xmlns:p14="http://schemas.microsoft.com/office/powerpoint/2010/main" val="369584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DD590F-407B-41C1-ADD6-B44F6AB3DE37}" type="datetime3">
              <a:rPr lang="en-US" smtClean="0"/>
              <a:t>14 November 2018</a:t>
            </a:fld>
            <a:endParaRPr lang="en-US"/>
          </a:p>
        </p:txBody>
      </p:sp>
      <p:sp>
        <p:nvSpPr>
          <p:cNvPr id="17" name="Footer Placeholder 16"/>
          <p:cNvSpPr>
            <a:spLocks noGrp="1"/>
          </p:cNvSpPr>
          <p:nvPr>
            <p:ph type="ftr" sz="quarter" idx="11"/>
          </p:nvPr>
        </p:nvSpPr>
        <p:spPr/>
        <p:txBody>
          <a:bodyPr/>
          <a:lstStyle/>
          <a:p>
            <a:r>
              <a:rPr lang="en-US" smtClean="0"/>
              <a:t>Eng.Alothman</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BEB8A1F-8889-432C-B8BD-FFDE3E2D588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DD766-3015-4237-9AEE-E17F9357E5CD}" type="datetime3">
              <a:rPr lang="en-US" smtClean="0"/>
              <a:t>14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76F62-07CF-4C37-9167-3164376889C7}" type="datetime3">
              <a:rPr lang="en-US" smtClean="0"/>
              <a:t>14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D193E1-7DBE-4ACE-A873-467E82311A19}" type="datetime3">
              <a:rPr lang="en-US" smtClean="0"/>
              <a:t>14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5B0548-EE07-41E3-93FC-E88D82F2DA9B}" type="datetime3">
              <a:rPr lang="en-US" smtClean="0"/>
              <a:t>14 November 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Eng.Alothman</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772EF9-5B11-4FFC-960E-B64ABE93DB11}" type="datetime3">
              <a:rPr lang="en-US" smtClean="0"/>
              <a:t>14 November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2228BC-7337-4A8C-B7CD-269581978D11}" type="datetime3">
              <a:rPr lang="en-US" smtClean="0"/>
              <a:t>14 November 2018</a:t>
            </a:fld>
            <a:endParaRPr lang="en-US"/>
          </a:p>
        </p:txBody>
      </p:sp>
      <p:sp>
        <p:nvSpPr>
          <p:cNvPr id="8" name="Footer Placeholder 7"/>
          <p:cNvSpPr>
            <a:spLocks noGrp="1"/>
          </p:cNvSpPr>
          <p:nvPr>
            <p:ph type="ftr" sz="quarter" idx="11"/>
          </p:nvPr>
        </p:nvSpPr>
        <p:spPr/>
        <p:txBody>
          <a:bodyPr/>
          <a:lstStyle/>
          <a:p>
            <a:r>
              <a:rPr lang="en-US" smtClean="0"/>
              <a:t>Eng.Alothman</a:t>
            </a:r>
            <a:endParaRPr lang="en-US"/>
          </a:p>
        </p:txBody>
      </p:sp>
      <p:sp>
        <p:nvSpPr>
          <p:cNvPr id="9" name="Slide Number Placeholder 8"/>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79DE0A-2E53-40BB-95D8-21C7A6A1EF73}"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AFBD-7EA0-43CF-9FD9-EB1B90C8F179}" type="datetime3">
              <a:rPr lang="en-US" smtClean="0"/>
              <a:t>14 November 2018</a:t>
            </a:fld>
            <a:endParaRPr lang="en-US"/>
          </a:p>
        </p:txBody>
      </p:sp>
      <p:sp>
        <p:nvSpPr>
          <p:cNvPr id="3" name="Footer Placeholder 2"/>
          <p:cNvSpPr>
            <a:spLocks noGrp="1"/>
          </p:cNvSpPr>
          <p:nvPr>
            <p:ph type="ftr" sz="quarter" idx="11"/>
          </p:nvPr>
        </p:nvSpPr>
        <p:spPr/>
        <p:txBody>
          <a:bodyPr/>
          <a:lstStyle/>
          <a:p>
            <a:r>
              <a:rPr lang="en-US" smtClean="0"/>
              <a:t>Eng.Alothman</a:t>
            </a:r>
            <a:endParaRPr lang="en-US"/>
          </a:p>
        </p:txBody>
      </p:sp>
      <p:sp>
        <p:nvSpPr>
          <p:cNvPr id="4" name="Slide Number Placeholder 3"/>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1409A1-083F-4818-8373-3411EF633083}" type="datetime3">
              <a:rPr lang="en-US" smtClean="0"/>
              <a:t>14 November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F8C483-CAFB-4987-87BC-D5C63C19A1BA}" type="datetime3">
              <a:rPr lang="en-US" smtClean="0"/>
              <a:t>14 November 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Eng.Alothman</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47A4E6-75B2-4193-AAEE-113664FB40FD}" type="datetime3">
              <a:rPr lang="en-US" smtClean="0"/>
              <a:t>14 November 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Eng.Alothman</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EB8A1F-8889-432C-B8BD-FFDE3E2D58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429000"/>
            <a:ext cx="6400800" cy="1371600"/>
          </a:xfrm>
        </p:spPr>
        <p:txBody>
          <a:bodyPr/>
          <a:lstStyle/>
          <a:p>
            <a:endParaRPr lang="en-US" dirty="0" smtClean="0"/>
          </a:p>
          <a:p>
            <a:r>
              <a:rPr lang="en-US" sz="4800" dirty="0"/>
              <a:t>Tutorial </a:t>
            </a:r>
            <a:r>
              <a:rPr lang="en-US" sz="4800" dirty="0" smtClean="0"/>
              <a:t>#</a:t>
            </a:r>
            <a:r>
              <a:rPr lang="en-US" sz="4800" dirty="0"/>
              <a:t>7</a:t>
            </a:r>
          </a:p>
        </p:txBody>
      </p:sp>
      <p:sp>
        <p:nvSpPr>
          <p:cNvPr id="2" name="Title 1"/>
          <p:cNvSpPr>
            <a:spLocks noGrp="1"/>
          </p:cNvSpPr>
          <p:nvPr>
            <p:ph type="ctrTitle"/>
          </p:nvPr>
        </p:nvSpPr>
        <p:spPr/>
        <p:txBody>
          <a:bodyPr/>
          <a:lstStyle/>
          <a:p>
            <a:r>
              <a:rPr lang="en-US" dirty="0" smtClean="0"/>
              <a:t>CE417: Construction Methods and Management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299" r="2451" b="21879"/>
          <a:stretch/>
        </p:blipFill>
        <p:spPr>
          <a:xfrm>
            <a:off x="251520" y="497244"/>
            <a:ext cx="3940817" cy="73429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269" t="9806" r="13498" b="12829"/>
          <a:stretch/>
        </p:blipFill>
        <p:spPr>
          <a:xfrm>
            <a:off x="6300192" y="317894"/>
            <a:ext cx="2022764" cy="1092990"/>
          </a:xfrm>
          <a:prstGeom prst="rect">
            <a:avLst/>
          </a:prstGeom>
        </p:spPr>
      </p:pic>
      <p:sp>
        <p:nvSpPr>
          <p:cNvPr id="6" name="Date Placeholder 5"/>
          <p:cNvSpPr>
            <a:spLocks noGrp="1"/>
          </p:cNvSpPr>
          <p:nvPr>
            <p:ph type="dt" sz="half" idx="10"/>
          </p:nvPr>
        </p:nvSpPr>
        <p:spPr/>
        <p:txBody>
          <a:bodyPr/>
          <a:lstStyle/>
          <a:p>
            <a:fld id="{CFC4062A-71B3-4E69-8285-A7DDA955C7DA}" type="datetime3">
              <a:rPr lang="en-US" smtClean="0"/>
              <a:t>14 November 2018</a:t>
            </a:fld>
            <a:endParaRPr lang="en-US"/>
          </a:p>
        </p:txBody>
      </p:sp>
      <p:sp>
        <p:nvSpPr>
          <p:cNvPr id="7" name="Footer Placeholder 6"/>
          <p:cNvSpPr>
            <a:spLocks noGrp="1"/>
          </p:cNvSpPr>
          <p:nvPr>
            <p:ph type="ftr" sz="quarter" idx="11"/>
          </p:nvPr>
        </p:nvSpPr>
        <p:spPr/>
        <p:txBody>
          <a:bodyPr/>
          <a:lstStyle/>
          <a:p>
            <a:r>
              <a:rPr lang="en-US" dirty="0" err="1" smtClean="0"/>
              <a:t>Eng.Alothman</a:t>
            </a:r>
            <a:endParaRPr lang="en-US" dirty="0"/>
          </a:p>
        </p:txBody>
      </p:sp>
    </p:spTree>
    <p:extLst>
      <p:ext uri="{BB962C8B-B14F-4D97-AF65-F5344CB8AC3E}">
        <p14:creationId xmlns:p14="http://schemas.microsoft.com/office/powerpoint/2010/main" val="21583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endParaRPr lang="en-US" dirty="0"/>
          </a:p>
        </p:txBody>
      </p:sp>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10</a:t>
            </a:fld>
            <a:endParaRPr lang="en-US"/>
          </a:p>
        </p:txBody>
      </p:sp>
      <p:pic>
        <p:nvPicPr>
          <p:cNvPr id="7"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27931" y="2695576"/>
            <a:ext cx="2705100" cy="2857500"/>
          </a:xfrm>
          <a:prstGeom prst="rect">
            <a:avLst/>
          </a:prstGeom>
          <a:noFill/>
        </p:spPr>
      </p:pic>
      <p:sp>
        <p:nvSpPr>
          <p:cNvPr id="9" name="Rectangle 8"/>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1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extLst>
      <p:ext uri="{BB962C8B-B14F-4D97-AF65-F5344CB8AC3E}">
        <p14:creationId xmlns:p14="http://schemas.microsoft.com/office/powerpoint/2010/main" val="20316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2</a:t>
            </a:fld>
            <a:endParaRPr lang="en-US"/>
          </a:p>
        </p:txBody>
      </p:sp>
      <p:sp>
        <p:nvSpPr>
          <p:cNvPr id="2" name="TextBox 1"/>
          <p:cNvSpPr txBox="1"/>
          <p:nvPr/>
        </p:nvSpPr>
        <p:spPr>
          <a:xfrm>
            <a:off x="251520" y="260648"/>
            <a:ext cx="8712968" cy="1200329"/>
          </a:xfrm>
          <a:prstGeom prst="rect">
            <a:avLst/>
          </a:prstGeom>
          <a:noFill/>
        </p:spPr>
        <p:txBody>
          <a:bodyPr wrap="square" rtlCol="0">
            <a:spAutoFit/>
          </a:bodyPr>
          <a:lstStyle/>
          <a:p>
            <a:r>
              <a:rPr lang="en-US" dirty="0" smtClean="0"/>
              <a:t>Q1\Find the production if  You are given the following data for a scraper job: number of scraper are seven single engines overhauling, only one single pusher will be used, the scraper will carry 28BCY (full load), same route will be used for haul and return, chain loading method, efficiency factor is 0.85 and job conditions are average, section of the haul route as follows: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24011405"/>
              </p:ext>
            </p:extLst>
          </p:nvPr>
        </p:nvGraphicFramePr>
        <p:xfrm>
          <a:off x="1403648" y="1916832"/>
          <a:ext cx="6576390" cy="2123440"/>
        </p:xfrm>
        <a:graphic>
          <a:graphicData uri="http://schemas.openxmlformats.org/drawingml/2006/table">
            <a:tbl>
              <a:tblPr firstRow="1" bandRow="1">
                <a:tableStyleId>{5C22544A-7EE6-4342-B048-85BDC9FD1C3A}</a:tableStyleId>
              </a:tblPr>
              <a:tblGrid>
                <a:gridCol w="671736"/>
                <a:gridCol w="792088"/>
                <a:gridCol w="576064"/>
                <a:gridCol w="1152128"/>
                <a:gridCol w="576064"/>
                <a:gridCol w="616180"/>
                <a:gridCol w="730710"/>
                <a:gridCol w="730710"/>
                <a:gridCol w="730710"/>
              </a:tblGrid>
              <a:tr h="370840">
                <a:tc>
                  <a:txBody>
                    <a:bodyPr/>
                    <a:lstStyle/>
                    <a:p>
                      <a:pPr algn="ctr"/>
                      <a:r>
                        <a:rPr lang="en-US" sz="1200" dirty="0" smtClean="0"/>
                        <a:t>section</a:t>
                      </a:r>
                      <a:endParaRPr lang="en-US" sz="1200" dirty="0"/>
                    </a:p>
                  </a:txBody>
                  <a:tcPr/>
                </a:tc>
                <a:tc>
                  <a:txBody>
                    <a:bodyPr/>
                    <a:lstStyle/>
                    <a:p>
                      <a:pPr algn="ctr"/>
                      <a:r>
                        <a:rPr lang="en-US" sz="1200" dirty="0" smtClean="0"/>
                        <a:t>Distance(</a:t>
                      </a:r>
                      <a:r>
                        <a:rPr lang="en-US" sz="1200" dirty="0" err="1" smtClean="0"/>
                        <a:t>ft</a:t>
                      </a:r>
                      <a:r>
                        <a:rPr lang="en-US" sz="1200" dirty="0" smtClean="0"/>
                        <a:t>)</a:t>
                      </a:r>
                      <a:endParaRPr lang="en-US" sz="1200" dirty="0"/>
                    </a:p>
                  </a:txBody>
                  <a:tcPr/>
                </a:tc>
                <a:tc>
                  <a:txBody>
                    <a:bodyPr/>
                    <a:lstStyle/>
                    <a:p>
                      <a:pPr algn="ctr"/>
                      <a:r>
                        <a:rPr lang="en-US" sz="1200" dirty="0" smtClean="0"/>
                        <a:t>Grade(%)</a:t>
                      </a:r>
                      <a:endParaRPr lang="en-US" sz="1200" dirty="0"/>
                    </a:p>
                  </a:txBody>
                  <a:tcPr/>
                </a:tc>
                <a:tc>
                  <a:txBody>
                    <a:bodyPr/>
                    <a:lstStyle/>
                    <a:p>
                      <a:pPr algn="ctr"/>
                      <a:r>
                        <a:rPr lang="en-US" sz="1200" dirty="0" smtClean="0"/>
                        <a:t>Rolling</a:t>
                      </a:r>
                      <a:r>
                        <a:rPr lang="en-US" sz="1200" baseline="0" dirty="0" smtClean="0"/>
                        <a:t> res. Factor(</a:t>
                      </a:r>
                      <a:r>
                        <a:rPr lang="en-US" sz="1200" baseline="0" dirty="0" err="1" smtClean="0"/>
                        <a:t>lb</a:t>
                      </a:r>
                      <a:r>
                        <a:rPr lang="en-US" sz="1200" baseline="0" dirty="0" smtClean="0"/>
                        <a:t>/ton)</a:t>
                      </a:r>
                      <a:endParaRPr lang="en-US" sz="1200" dirty="0"/>
                    </a:p>
                  </a:txBody>
                  <a:tcPr/>
                </a:tc>
                <a:tc>
                  <a:txBody>
                    <a:bodyPr/>
                    <a:lstStyle/>
                    <a:p>
                      <a:pPr algn="ctr"/>
                      <a:r>
                        <a:rPr lang="en-US" sz="1200" dirty="0" smtClean="0"/>
                        <a:t>Eff. Grade(%)</a:t>
                      </a:r>
                      <a:endParaRPr lang="en-US" sz="1200" dirty="0"/>
                    </a:p>
                  </a:txBody>
                  <a:tcPr/>
                </a:tc>
                <a:tc>
                  <a:txBody>
                    <a:bodyPr/>
                    <a:lstStyle/>
                    <a:p>
                      <a:pPr algn="ctr"/>
                      <a:r>
                        <a:rPr lang="en-US" sz="1200" dirty="0" smtClean="0"/>
                        <a:t>Max. speed</a:t>
                      </a:r>
                    </a:p>
                    <a:p>
                      <a:pPr algn="ctr"/>
                      <a:r>
                        <a:rPr lang="en-US" sz="1200" dirty="0" smtClean="0"/>
                        <a:t>(mph)</a:t>
                      </a:r>
                      <a:endParaRPr lang="en-US" sz="1200" dirty="0"/>
                    </a:p>
                  </a:txBody>
                  <a:tcPr/>
                </a:tc>
                <a:tc>
                  <a:txBody>
                    <a:bodyPr/>
                    <a:lstStyle/>
                    <a:p>
                      <a:pPr algn="ctr"/>
                      <a:r>
                        <a:rPr lang="en-US" sz="1200" dirty="0" smtClean="0"/>
                        <a:t>Avg. speed factor</a:t>
                      </a:r>
                      <a:endParaRPr lang="en-US" sz="1200" dirty="0"/>
                    </a:p>
                  </a:txBody>
                  <a:tcPr/>
                </a:tc>
                <a:tc>
                  <a:txBody>
                    <a:bodyPr/>
                    <a:lstStyle/>
                    <a:p>
                      <a:pPr algn="ctr"/>
                      <a:r>
                        <a:rPr lang="en-US" sz="1200" dirty="0" smtClean="0"/>
                        <a:t>Avg. speed</a:t>
                      </a:r>
                    </a:p>
                    <a:p>
                      <a:pPr algn="ctr"/>
                      <a:r>
                        <a:rPr lang="en-US" sz="1200" dirty="0" smtClean="0"/>
                        <a:t>(mph)</a:t>
                      </a:r>
                      <a:endParaRPr lang="en-US" sz="1200" dirty="0"/>
                    </a:p>
                  </a:txBody>
                  <a:tcPr/>
                </a:tc>
                <a:tc>
                  <a:txBody>
                    <a:bodyPr/>
                    <a:lstStyle/>
                    <a:p>
                      <a:pPr algn="ctr"/>
                      <a:r>
                        <a:rPr lang="en-US" sz="1200" dirty="0" smtClean="0"/>
                        <a:t>Travel time </a:t>
                      </a:r>
                    </a:p>
                    <a:p>
                      <a:pPr algn="ctr"/>
                      <a:r>
                        <a:rPr lang="en-US" sz="1200" dirty="0" smtClean="0"/>
                        <a:t>(min)</a:t>
                      </a:r>
                      <a:endParaRPr lang="en-US" sz="1200" dirty="0"/>
                    </a:p>
                  </a:txBody>
                  <a:tcPr/>
                </a:tc>
              </a:tr>
              <a:tr h="370840">
                <a:tc>
                  <a:txBody>
                    <a:bodyPr/>
                    <a:lstStyle/>
                    <a:p>
                      <a:pPr algn="ctr"/>
                      <a:r>
                        <a:rPr lang="en-US" dirty="0" smtClean="0"/>
                        <a:t>1</a:t>
                      </a:r>
                      <a:endParaRPr lang="en-US" dirty="0"/>
                    </a:p>
                  </a:txBody>
                  <a:tcPr/>
                </a:tc>
                <a:tc>
                  <a:txBody>
                    <a:bodyPr/>
                    <a:lstStyle/>
                    <a:p>
                      <a:pPr algn="ctr"/>
                      <a:r>
                        <a:rPr lang="en-US" dirty="0" smtClean="0"/>
                        <a:t>500</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2</a:t>
                      </a:r>
                      <a:endParaRPr lang="en-US" dirty="0"/>
                    </a:p>
                  </a:txBody>
                  <a:tcPr/>
                </a:tc>
                <a:tc>
                  <a:txBody>
                    <a:bodyPr/>
                    <a:lstStyle/>
                    <a:p>
                      <a:pPr algn="ctr"/>
                      <a:r>
                        <a:rPr lang="en-US" dirty="0" smtClean="0"/>
                        <a:t>3000</a:t>
                      </a:r>
                      <a:endParaRPr lang="en-US" dirty="0"/>
                    </a:p>
                  </a:txBody>
                  <a:tcPr/>
                </a:tc>
                <a:tc>
                  <a:txBody>
                    <a:bodyPr/>
                    <a:lstStyle/>
                    <a:p>
                      <a:pPr algn="ctr"/>
                      <a:r>
                        <a:rPr lang="en-US" dirty="0" smtClean="0"/>
                        <a:t>-1</a:t>
                      </a:r>
                      <a:endParaRPr lang="en-US" dirty="0"/>
                    </a:p>
                  </a:txBody>
                  <a:tcPr/>
                </a:tc>
                <a:tc>
                  <a:txBody>
                    <a:bodyPr/>
                    <a:lstStyle/>
                    <a:p>
                      <a:pPr algn="ctr"/>
                      <a:r>
                        <a:rPr lang="en-US" dirty="0" smtClean="0"/>
                        <a:t>140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1000</a:t>
                      </a:r>
                      <a:endParaRPr lang="en-US" dirty="0"/>
                    </a:p>
                  </a:txBody>
                  <a:tcPr/>
                </a:tc>
                <a:tc>
                  <a:txBody>
                    <a:bodyPr/>
                    <a:lstStyle/>
                    <a:p>
                      <a:pPr algn="ctr"/>
                      <a:r>
                        <a:rPr lang="en-US" dirty="0" smtClean="0"/>
                        <a:t>+1</a:t>
                      </a:r>
                      <a:endParaRPr lang="en-US" dirty="0"/>
                    </a:p>
                  </a:txBody>
                  <a:tcPr/>
                </a:tc>
                <a:tc>
                  <a:txBody>
                    <a:bodyPr/>
                    <a:lstStyle/>
                    <a:p>
                      <a:pPr algn="ctr"/>
                      <a:r>
                        <a:rPr lang="en-US" dirty="0" smtClean="0"/>
                        <a:t>180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700</a:t>
                      </a:r>
                      <a:endParaRPr lang="en-US" dirty="0"/>
                    </a:p>
                  </a:txBody>
                  <a:tcPr/>
                </a:tc>
                <a:tc>
                  <a:txBody>
                    <a:bodyPr/>
                    <a:lstStyle/>
                    <a:p>
                      <a:pPr algn="ctr"/>
                      <a:r>
                        <a:rPr lang="en-US" dirty="0" smtClean="0"/>
                        <a:t>0</a:t>
                      </a:r>
                      <a:endParaRPr lang="en-US" dirty="0"/>
                    </a:p>
                  </a:txBody>
                  <a:tcPr/>
                </a:tc>
                <a:tc>
                  <a:txBody>
                    <a:bodyPr/>
                    <a:lstStyle/>
                    <a:p>
                      <a:pPr algn="ctr"/>
                      <a:r>
                        <a:rPr lang="en-US" dirty="0" smtClean="0"/>
                        <a:t>200</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7" name="TextBox 6"/>
          <p:cNvSpPr txBox="1"/>
          <p:nvPr/>
        </p:nvSpPr>
        <p:spPr>
          <a:xfrm>
            <a:off x="411550" y="4581128"/>
            <a:ext cx="5040560" cy="369332"/>
          </a:xfrm>
          <a:prstGeom prst="rect">
            <a:avLst/>
          </a:prstGeom>
          <a:noFill/>
        </p:spPr>
        <p:txBody>
          <a:bodyPr wrap="square" rtlCol="0">
            <a:spAutoFit/>
          </a:bodyPr>
          <a:lstStyle/>
          <a:p>
            <a:r>
              <a:rPr lang="en-US" dirty="0" smtClean="0"/>
              <a:t>Note: Use average speed method.</a:t>
            </a:r>
            <a:endParaRPr lang="en-US" dirty="0"/>
          </a:p>
        </p:txBody>
      </p:sp>
    </p:spTree>
    <p:extLst>
      <p:ext uri="{BB962C8B-B14F-4D97-AF65-F5344CB8AC3E}">
        <p14:creationId xmlns:p14="http://schemas.microsoft.com/office/powerpoint/2010/main" val="40988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3</a:t>
            </a:fld>
            <a:endParaRPr lang="en-US"/>
          </a:p>
        </p:txBody>
      </p:sp>
      <p:sp>
        <p:nvSpPr>
          <p:cNvPr id="7" name="TextBox 6"/>
          <p:cNvSpPr txBox="1"/>
          <p:nvPr/>
        </p:nvSpPr>
        <p:spPr>
          <a:xfrm>
            <a:off x="179512" y="476672"/>
            <a:ext cx="3809046" cy="1477328"/>
          </a:xfrm>
          <a:prstGeom prst="rect">
            <a:avLst/>
          </a:prstGeom>
          <a:noFill/>
        </p:spPr>
        <p:txBody>
          <a:bodyPr wrap="square" rtlCol="0">
            <a:spAutoFit/>
          </a:bodyPr>
          <a:lstStyle/>
          <a:p>
            <a:r>
              <a:rPr lang="en-US" dirty="0" smtClean="0"/>
              <a:t>Cycle time= fixed time + variable time</a:t>
            </a:r>
          </a:p>
          <a:p>
            <a:endParaRPr lang="en-US" dirty="0"/>
          </a:p>
          <a:p>
            <a:r>
              <a:rPr lang="en-US" dirty="0" smtClean="0"/>
              <a:t>Fixed time from table 4-7 page.65</a:t>
            </a:r>
          </a:p>
          <a:p>
            <a:endParaRPr lang="en-US" dirty="0"/>
          </a:p>
          <a:p>
            <a:r>
              <a:rPr lang="en-US" dirty="0" smtClean="0"/>
              <a:t>Fixed time=0.3+0.6+0.7=1.6min </a:t>
            </a:r>
            <a:endParaRPr lang="en-US" dirty="0"/>
          </a:p>
        </p:txBody>
      </p:sp>
      <p:pic>
        <p:nvPicPr>
          <p:cNvPr id="8" name="Picture 7"/>
          <p:cNvPicPr/>
          <p:nvPr/>
        </p:nvPicPr>
        <p:blipFill>
          <a:blip r:embed="rId2"/>
          <a:srcRect t="8828"/>
          <a:stretch>
            <a:fillRect/>
          </a:stretch>
        </p:blipFill>
        <p:spPr bwMode="auto">
          <a:xfrm>
            <a:off x="3779912" y="188640"/>
            <a:ext cx="5225008" cy="2664296"/>
          </a:xfrm>
          <a:prstGeom prst="rect">
            <a:avLst/>
          </a:prstGeom>
          <a:noFill/>
          <a:ln w="9525">
            <a:noFill/>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val="1766481955"/>
              </p:ext>
            </p:extLst>
          </p:nvPr>
        </p:nvGraphicFramePr>
        <p:xfrm>
          <a:off x="491717" y="2940875"/>
          <a:ext cx="6576390" cy="3606800"/>
        </p:xfrm>
        <a:graphic>
          <a:graphicData uri="http://schemas.openxmlformats.org/drawingml/2006/table">
            <a:tbl>
              <a:tblPr firstRow="1" bandRow="1">
                <a:tableStyleId>{5C22544A-7EE6-4342-B048-85BDC9FD1C3A}</a:tableStyleId>
              </a:tblPr>
              <a:tblGrid>
                <a:gridCol w="671736"/>
                <a:gridCol w="792088"/>
                <a:gridCol w="576064"/>
                <a:gridCol w="1152128"/>
                <a:gridCol w="576064"/>
                <a:gridCol w="616180"/>
                <a:gridCol w="730710"/>
                <a:gridCol w="730710"/>
                <a:gridCol w="730710"/>
              </a:tblGrid>
              <a:tr h="370840">
                <a:tc>
                  <a:txBody>
                    <a:bodyPr/>
                    <a:lstStyle/>
                    <a:p>
                      <a:pPr algn="ctr"/>
                      <a:r>
                        <a:rPr lang="en-US" sz="1200" dirty="0" smtClean="0"/>
                        <a:t>section</a:t>
                      </a:r>
                      <a:endParaRPr lang="en-US" sz="1200" dirty="0"/>
                    </a:p>
                  </a:txBody>
                  <a:tcPr/>
                </a:tc>
                <a:tc>
                  <a:txBody>
                    <a:bodyPr/>
                    <a:lstStyle/>
                    <a:p>
                      <a:pPr algn="ctr"/>
                      <a:r>
                        <a:rPr lang="en-US" sz="1200" dirty="0" smtClean="0"/>
                        <a:t>Distance(</a:t>
                      </a:r>
                      <a:r>
                        <a:rPr lang="en-US" sz="1200" dirty="0" err="1" smtClean="0"/>
                        <a:t>ft</a:t>
                      </a:r>
                      <a:r>
                        <a:rPr lang="en-US" sz="1200" dirty="0" smtClean="0"/>
                        <a:t>)</a:t>
                      </a:r>
                      <a:endParaRPr lang="en-US" sz="1200" dirty="0"/>
                    </a:p>
                  </a:txBody>
                  <a:tcPr/>
                </a:tc>
                <a:tc>
                  <a:txBody>
                    <a:bodyPr/>
                    <a:lstStyle/>
                    <a:p>
                      <a:pPr algn="ctr"/>
                      <a:r>
                        <a:rPr lang="en-US" sz="1200" dirty="0" smtClean="0"/>
                        <a:t>Grade(%)</a:t>
                      </a:r>
                      <a:endParaRPr lang="en-US" sz="1200" dirty="0"/>
                    </a:p>
                  </a:txBody>
                  <a:tcPr/>
                </a:tc>
                <a:tc>
                  <a:txBody>
                    <a:bodyPr/>
                    <a:lstStyle/>
                    <a:p>
                      <a:pPr algn="ctr"/>
                      <a:r>
                        <a:rPr lang="en-US" sz="1200" dirty="0" smtClean="0"/>
                        <a:t>Rolling</a:t>
                      </a:r>
                      <a:r>
                        <a:rPr lang="en-US" sz="1200" baseline="0" dirty="0" smtClean="0"/>
                        <a:t> res. Factor(</a:t>
                      </a:r>
                      <a:r>
                        <a:rPr lang="en-US" sz="1200" baseline="0" dirty="0" err="1" smtClean="0"/>
                        <a:t>lb</a:t>
                      </a:r>
                      <a:r>
                        <a:rPr lang="en-US" sz="1200" baseline="0" dirty="0" smtClean="0"/>
                        <a:t>/ton)</a:t>
                      </a:r>
                      <a:endParaRPr lang="en-US" sz="1200" dirty="0"/>
                    </a:p>
                  </a:txBody>
                  <a:tcPr/>
                </a:tc>
                <a:tc>
                  <a:txBody>
                    <a:bodyPr/>
                    <a:lstStyle/>
                    <a:p>
                      <a:pPr algn="ctr"/>
                      <a:r>
                        <a:rPr lang="en-US" sz="1200" dirty="0" smtClean="0"/>
                        <a:t>Eff. Grade(%)</a:t>
                      </a:r>
                      <a:endParaRPr lang="en-US" sz="1200" dirty="0"/>
                    </a:p>
                  </a:txBody>
                  <a:tcPr/>
                </a:tc>
                <a:tc>
                  <a:txBody>
                    <a:bodyPr/>
                    <a:lstStyle/>
                    <a:p>
                      <a:pPr algn="ctr"/>
                      <a:r>
                        <a:rPr lang="en-US" sz="1200" dirty="0" smtClean="0"/>
                        <a:t>Max. speed</a:t>
                      </a:r>
                    </a:p>
                    <a:p>
                      <a:pPr algn="ctr"/>
                      <a:r>
                        <a:rPr lang="en-US" sz="1200" dirty="0" smtClean="0"/>
                        <a:t>(mph)</a:t>
                      </a:r>
                      <a:endParaRPr lang="en-US" sz="1200" dirty="0"/>
                    </a:p>
                  </a:txBody>
                  <a:tcPr/>
                </a:tc>
                <a:tc>
                  <a:txBody>
                    <a:bodyPr/>
                    <a:lstStyle/>
                    <a:p>
                      <a:pPr algn="ctr"/>
                      <a:r>
                        <a:rPr lang="en-US" sz="1200" dirty="0" smtClean="0"/>
                        <a:t>Avg. speed factor</a:t>
                      </a:r>
                      <a:endParaRPr lang="en-US" sz="1200" dirty="0"/>
                    </a:p>
                  </a:txBody>
                  <a:tcPr/>
                </a:tc>
                <a:tc>
                  <a:txBody>
                    <a:bodyPr/>
                    <a:lstStyle/>
                    <a:p>
                      <a:pPr algn="ctr"/>
                      <a:r>
                        <a:rPr lang="en-US" sz="1200" dirty="0" smtClean="0"/>
                        <a:t>Avg. speed</a:t>
                      </a:r>
                    </a:p>
                    <a:p>
                      <a:pPr algn="ctr"/>
                      <a:r>
                        <a:rPr lang="en-US" sz="1200" dirty="0" smtClean="0"/>
                        <a:t>(mph)</a:t>
                      </a:r>
                      <a:endParaRPr lang="en-US" sz="1200" dirty="0"/>
                    </a:p>
                  </a:txBody>
                  <a:tcPr/>
                </a:tc>
                <a:tc>
                  <a:txBody>
                    <a:bodyPr/>
                    <a:lstStyle/>
                    <a:p>
                      <a:pPr algn="ctr"/>
                      <a:r>
                        <a:rPr lang="en-US" sz="1200" dirty="0" smtClean="0"/>
                        <a:t>Travel time </a:t>
                      </a:r>
                    </a:p>
                    <a:p>
                      <a:pPr algn="ctr"/>
                      <a:r>
                        <a:rPr lang="en-US" sz="1200" dirty="0" smtClean="0"/>
                        <a:t>(min)</a:t>
                      </a:r>
                      <a:endParaRPr lang="en-US" sz="1200" dirty="0"/>
                    </a:p>
                  </a:txBody>
                  <a:tcPr/>
                </a:tc>
              </a:tr>
              <a:tr h="370840">
                <a:tc>
                  <a:txBody>
                    <a:bodyPr/>
                    <a:lstStyle/>
                    <a:p>
                      <a:pPr algn="ctr"/>
                      <a:r>
                        <a:rPr lang="en-US" dirty="0" smtClean="0"/>
                        <a:t>1</a:t>
                      </a:r>
                      <a:endParaRPr lang="en-US" dirty="0"/>
                    </a:p>
                  </a:txBody>
                  <a:tcPr/>
                </a:tc>
                <a:tc>
                  <a:txBody>
                    <a:bodyPr/>
                    <a:lstStyle/>
                    <a:p>
                      <a:pPr algn="ctr"/>
                      <a:r>
                        <a:rPr lang="en-US" dirty="0" smtClean="0"/>
                        <a:t>500</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2</a:t>
                      </a:r>
                      <a:endParaRPr lang="en-US" dirty="0"/>
                    </a:p>
                  </a:txBody>
                  <a:tcPr/>
                </a:tc>
                <a:tc>
                  <a:txBody>
                    <a:bodyPr/>
                    <a:lstStyle/>
                    <a:p>
                      <a:pPr algn="ctr"/>
                      <a:r>
                        <a:rPr lang="en-US" dirty="0" smtClean="0"/>
                        <a:t>3000</a:t>
                      </a:r>
                      <a:endParaRPr lang="en-US" dirty="0"/>
                    </a:p>
                  </a:txBody>
                  <a:tcPr/>
                </a:tc>
                <a:tc>
                  <a:txBody>
                    <a:bodyPr/>
                    <a:lstStyle/>
                    <a:p>
                      <a:pPr algn="ctr"/>
                      <a:r>
                        <a:rPr lang="en-US" dirty="0" smtClean="0"/>
                        <a:t>-1</a:t>
                      </a:r>
                      <a:endParaRPr lang="en-US" dirty="0"/>
                    </a:p>
                  </a:txBody>
                  <a:tcPr/>
                </a:tc>
                <a:tc>
                  <a:txBody>
                    <a:bodyPr/>
                    <a:lstStyle/>
                    <a:p>
                      <a:pPr algn="ctr"/>
                      <a:r>
                        <a:rPr lang="en-US" dirty="0" smtClean="0"/>
                        <a:t>140</a:t>
                      </a:r>
                      <a:endParaRPr lang="en-US" dirty="0"/>
                    </a:p>
                  </a:txBody>
                  <a:tcPr/>
                </a:tc>
                <a:tc>
                  <a:txBody>
                    <a:bodyPr/>
                    <a:lstStyle/>
                    <a:p>
                      <a:pPr algn="ctr"/>
                      <a:r>
                        <a:rPr lang="en-US" dirty="0" smtClean="0">
                          <a:solidFill>
                            <a:srgbClr val="0070C0"/>
                          </a:solidFill>
                        </a:rPr>
                        <a:t>+6</a:t>
                      </a:r>
                      <a:endParaRPr lang="en-US" dirty="0">
                        <a:solidFill>
                          <a:srgbClr val="0070C0"/>
                        </a:solidFill>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1000</a:t>
                      </a:r>
                      <a:endParaRPr lang="en-US" dirty="0"/>
                    </a:p>
                  </a:txBody>
                  <a:tcPr/>
                </a:tc>
                <a:tc>
                  <a:txBody>
                    <a:bodyPr/>
                    <a:lstStyle/>
                    <a:p>
                      <a:pPr algn="ctr"/>
                      <a:r>
                        <a:rPr lang="en-US" dirty="0" smtClean="0"/>
                        <a:t>+1</a:t>
                      </a:r>
                      <a:endParaRPr lang="en-US" dirty="0"/>
                    </a:p>
                  </a:txBody>
                  <a:tcPr/>
                </a:tc>
                <a:tc>
                  <a:txBody>
                    <a:bodyPr/>
                    <a:lstStyle/>
                    <a:p>
                      <a:pPr algn="ctr"/>
                      <a:r>
                        <a:rPr lang="en-US" dirty="0" smtClean="0"/>
                        <a:t>180</a:t>
                      </a:r>
                      <a:endParaRPr lang="en-US" dirty="0"/>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700</a:t>
                      </a:r>
                      <a:endParaRPr lang="en-US" dirty="0"/>
                    </a:p>
                  </a:txBody>
                  <a:tcPr/>
                </a:tc>
                <a:tc>
                  <a:txBody>
                    <a:bodyPr/>
                    <a:lstStyle/>
                    <a:p>
                      <a:pPr algn="ctr"/>
                      <a:r>
                        <a:rPr lang="en-US" dirty="0" smtClean="0"/>
                        <a:t>0</a:t>
                      </a:r>
                      <a:endParaRPr lang="en-US" dirty="0"/>
                    </a:p>
                  </a:txBody>
                  <a:tcPr/>
                </a:tc>
                <a:tc>
                  <a:txBody>
                    <a:bodyPr/>
                    <a:lstStyle/>
                    <a:p>
                      <a:pPr algn="ctr"/>
                      <a:r>
                        <a:rPr lang="en-US" dirty="0" smtClean="0"/>
                        <a:t>200</a:t>
                      </a:r>
                      <a:endParaRPr lang="en-US" dirty="0"/>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solidFill>
                            <a:srgbClr val="0070C0"/>
                          </a:solidFill>
                        </a:rPr>
                        <a:t>5</a:t>
                      </a:r>
                      <a:endParaRPr lang="en-US" dirty="0">
                        <a:solidFill>
                          <a:srgbClr val="0070C0"/>
                        </a:solidFill>
                      </a:endParaRPr>
                    </a:p>
                  </a:txBody>
                  <a:tcPr/>
                </a:tc>
                <a:tc>
                  <a:txBody>
                    <a:bodyPr/>
                    <a:lstStyle/>
                    <a:p>
                      <a:pPr algn="ctr"/>
                      <a:r>
                        <a:rPr lang="en-US" dirty="0" smtClean="0">
                          <a:solidFill>
                            <a:srgbClr val="0070C0"/>
                          </a:solidFill>
                        </a:rPr>
                        <a:t>700</a:t>
                      </a:r>
                      <a:endParaRPr lang="en-US" dirty="0">
                        <a:solidFill>
                          <a:srgbClr val="0070C0"/>
                        </a:solidFill>
                      </a:endParaRPr>
                    </a:p>
                  </a:txBody>
                  <a:tcPr/>
                </a:tc>
                <a:tc>
                  <a:txBody>
                    <a:bodyPr/>
                    <a:lstStyle/>
                    <a:p>
                      <a:pPr algn="ctr"/>
                      <a:r>
                        <a:rPr lang="en-US" dirty="0" smtClean="0">
                          <a:solidFill>
                            <a:srgbClr val="0070C0"/>
                          </a:solidFill>
                        </a:rPr>
                        <a:t>0</a:t>
                      </a:r>
                      <a:endParaRPr lang="en-US" dirty="0">
                        <a:solidFill>
                          <a:srgbClr val="0070C0"/>
                        </a:solidFill>
                      </a:endParaRPr>
                    </a:p>
                  </a:txBody>
                  <a:tcPr/>
                </a:tc>
                <a:tc>
                  <a:txBody>
                    <a:bodyPr/>
                    <a:lstStyle/>
                    <a:p>
                      <a:pPr algn="ctr"/>
                      <a:r>
                        <a:rPr lang="en-US" dirty="0" smtClean="0">
                          <a:solidFill>
                            <a:srgbClr val="0070C0"/>
                          </a:solidFill>
                        </a:rPr>
                        <a:t>200</a:t>
                      </a:r>
                      <a:endParaRPr lang="en-US" dirty="0">
                        <a:solidFill>
                          <a:srgbClr val="0070C0"/>
                        </a:solidFill>
                      </a:endParaRPr>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solidFill>
                            <a:srgbClr val="0070C0"/>
                          </a:solidFill>
                        </a:rPr>
                        <a:t>6</a:t>
                      </a:r>
                      <a:endParaRPr lang="en-US" dirty="0">
                        <a:solidFill>
                          <a:srgbClr val="0070C0"/>
                        </a:solidFill>
                      </a:endParaRPr>
                    </a:p>
                  </a:txBody>
                  <a:tcPr/>
                </a:tc>
                <a:tc>
                  <a:txBody>
                    <a:bodyPr/>
                    <a:lstStyle/>
                    <a:p>
                      <a:pPr algn="ctr"/>
                      <a:r>
                        <a:rPr lang="en-US" dirty="0" smtClean="0">
                          <a:solidFill>
                            <a:srgbClr val="0070C0"/>
                          </a:solidFill>
                        </a:rPr>
                        <a:t>1000</a:t>
                      </a:r>
                      <a:endParaRPr lang="en-US" dirty="0">
                        <a:solidFill>
                          <a:srgbClr val="0070C0"/>
                        </a:solidFill>
                      </a:endParaRPr>
                    </a:p>
                  </a:txBody>
                  <a:tcPr/>
                </a:tc>
                <a:tc>
                  <a:txBody>
                    <a:bodyPr/>
                    <a:lstStyle/>
                    <a:p>
                      <a:pPr algn="ctr"/>
                      <a:r>
                        <a:rPr lang="en-US" dirty="0" smtClean="0">
                          <a:solidFill>
                            <a:srgbClr val="0070C0"/>
                          </a:solidFill>
                        </a:rPr>
                        <a:t>-1</a:t>
                      </a:r>
                      <a:endParaRPr lang="en-US" dirty="0">
                        <a:solidFill>
                          <a:srgbClr val="0070C0"/>
                        </a:solidFill>
                      </a:endParaRPr>
                    </a:p>
                  </a:txBody>
                  <a:tcPr/>
                </a:tc>
                <a:tc>
                  <a:txBody>
                    <a:bodyPr/>
                    <a:lstStyle/>
                    <a:p>
                      <a:pPr algn="ctr"/>
                      <a:r>
                        <a:rPr lang="en-US" dirty="0" smtClean="0">
                          <a:solidFill>
                            <a:srgbClr val="0070C0"/>
                          </a:solidFill>
                        </a:rPr>
                        <a:t>180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solidFill>
                            <a:srgbClr val="0070C0"/>
                          </a:solidFill>
                        </a:rPr>
                        <a:t>7</a:t>
                      </a:r>
                      <a:endParaRPr lang="en-US" dirty="0">
                        <a:solidFill>
                          <a:srgbClr val="0070C0"/>
                        </a:solidFill>
                      </a:endParaRPr>
                    </a:p>
                  </a:txBody>
                  <a:tcPr/>
                </a:tc>
                <a:tc>
                  <a:txBody>
                    <a:bodyPr/>
                    <a:lstStyle/>
                    <a:p>
                      <a:pPr algn="ctr"/>
                      <a:r>
                        <a:rPr lang="en-US" dirty="0" smtClean="0">
                          <a:solidFill>
                            <a:srgbClr val="0070C0"/>
                          </a:solidFill>
                        </a:rPr>
                        <a:t>3000</a:t>
                      </a:r>
                      <a:endParaRPr lang="en-US" dirty="0">
                        <a:solidFill>
                          <a:srgbClr val="0070C0"/>
                        </a:solidFill>
                      </a:endParaRPr>
                    </a:p>
                  </a:txBody>
                  <a:tcPr/>
                </a:tc>
                <a:tc>
                  <a:txBody>
                    <a:bodyPr/>
                    <a:lstStyle/>
                    <a:p>
                      <a:pPr algn="ctr"/>
                      <a:r>
                        <a:rPr lang="en-US" dirty="0" smtClean="0">
                          <a:solidFill>
                            <a:srgbClr val="0070C0"/>
                          </a:solidFill>
                        </a:rPr>
                        <a:t>+1</a:t>
                      </a:r>
                      <a:endParaRPr lang="en-US" dirty="0">
                        <a:solidFill>
                          <a:srgbClr val="0070C0"/>
                        </a:solidFill>
                      </a:endParaRPr>
                    </a:p>
                  </a:txBody>
                  <a:tcPr/>
                </a:tc>
                <a:tc>
                  <a:txBody>
                    <a:bodyPr/>
                    <a:lstStyle/>
                    <a:p>
                      <a:pPr algn="ctr"/>
                      <a:r>
                        <a:rPr lang="en-US" dirty="0" smtClean="0">
                          <a:solidFill>
                            <a:srgbClr val="0070C0"/>
                          </a:solidFill>
                        </a:rPr>
                        <a:t>140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500</a:t>
                      </a:r>
                      <a:endParaRPr lang="en-US" dirty="0">
                        <a:solidFill>
                          <a:srgbClr val="0070C0"/>
                        </a:solidFill>
                      </a:endParaRPr>
                    </a:p>
                  </a:txBody>
                  <a:tcPr/>
                </a:tc>
                <a:tc>
                  <a:txBody>
                    <a:bodyPr/>
                    <a:lstStyle/>
                    <a:p>
                      <a:pPr algn="ctr"/>
                      <a:r>
                        <a:rPr lang="en-US" dirty="0" smtClean="0">
                          <a:solidFill>
                            <a:srgbClr val="0070C0"/>
                          </a:solidFill>
                        </a:rPr>
                        <a:t>+3</a:t>
                      </a:r>
                      <a:endParaRPr lang="en-US" dirty="0">
                        <a:solidFill>
                          <a:srgbClr val="0070C0"/>
                        </a:solidFill>
                      </a:endParaRPr>
                    </a:p>
                  </a:txBody>
                  <a:tcPr/>
                </a:tc>
                <a:tc>
                  <a:txBody>
                    <a:bodyPr/>
                    <a:lstStyle/>
                    <a:p>
                      <a:pPr algn="ctr"/>
                      <a:r>
                        <a:rPr lang="en-US" dirty="0" smtClean="0">
                          <a:solidFill>
                            <a:srgbClr val="0070C0"/>
                          </a:solidFill>
                        </a:rPr>
                        <a:t>100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
        <p:nvSpPr>
          <p:cNvPr id="10" name="TextBox 9"/>
          <p:cNvSpPr txBox="1"/>
          <p:nvPr/>
        </p:nvSpPr>
        <p:spPr>
          <a:xfrm>
            <a:off x="-12141" y="2571543"/>
            <a:ext cx="3881054" cy="369332"/>
          </a:xfrm>
          <a:prstGeom prst="rect">
            <a:avLst/>
          </a:prstGeom>
          <a:noFill/>
        </p:spPr>
        <p:txBody>
          <a:bodyPr wrap="square" rtlCol="0">
            <a:spAutoFit/>
          </a:bodyPr>
          <a:lstStyle/>
          <a:p>
            <a:r>
              <a:rPr lang="en-US" dirty="0"/>
              <a:t>same route will be used for haul and return</a:t>
            </a:r>
          </a:p>
        </p:txBody>
      </p:sp>
      <p:sp>
        <p:nvSpPr>
          <p:cNvPr id="11" name="TextBox 10"/>
          <p:cNvSpPr txBox="1"/>
          <p:nvPr/>
        </p:nvSpPr>
        <p:spPr>
          <a:xfrm>
            <a:off x="7055768" y="2940874"/>
            <a:ext cx="2088232" cy="1477328"/>
          </a:xfrm>
          <a:prstGeom prst="rect">
            <a:avLst/>
          </a:prstGeom>
          <a:noFill/>
        </p:spPr>
        <p:txBody>
          <a:bodyPr wrap="square" rtlCol="0">
            <a:spAutoFit/>
          </a:bodyPr>
          <a:lstStyle/>
          <a:p>
            <a:r>
              <a:rPr lang="en-US" dirty="0" smtClean="0"/>
              <a:t>Sample of calculations for section1:</a:t>
            </a:r>
          </a:p>
          <a:p>
            <a:r>
              <a:rPr lang="en-US" dirty="0" smtClean="0"/>
              <a:t>Eff. Grade (%)= -3 + 100/20= +2</a:t>
            </a:r>
          </a:p>
          <a:p>
            <a:endParaRPr lang="en-US" dirty="0"/>
          </a:p>
        </p:txBody>
      </p:sp>
    </p:spTree>
    <p:extLst>
      <p:ext uri="{BB962C8B-B14F-4D97-AF65-F5344CB8AC3E}">
        <p14:creationId xmlns:p14="http://schemas.microsoft.com/office/powerpoint/2010/main" val="129058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4</a:t>
            </a:fld>
            <a:endParaRPr lang="en-US"/>
          </a:p>
        </p:txBody>
      </p:sp>
      <p:sp>
        <p:nvSpPr>
          <p:cNvPr id="7" name="TextBox 6"/>
          <p:cNvSpPr txBox="1"/>
          <p:nvPr/>
        </p:nvSpPr>
        <p:spPr>
          <a:xfrm>
            <a:off x="395536" y="332656"/>
            <a:ext cx="4032448" cy="369332"/>
          </a:xfrm>
          <a:prstGeom prst="rect">
            <a:avLst/>
          </a:prstGeom>
          <a:noFill/>
        </p:spPr>
        <p:txBody>
          <a:bodyPr wrap="square" rtlCol="0">
            <a:spAutoFit/>
          </a:bodyPr>
          <a:lstStyle/>
          <a:p>
            <a:r>
              <a:rPr lang="en-US" dirty="0" smtClean="0"/>
              <a:t>By using performance curve Figer4-2 Page.51</a:t>
            </a:r>
            <a:endParaRPr lang="en-US" dirty="0"/>
          </a:p>
        </p:txBody>
      </p:sp>
      <p:pic>
        <p:nvPicPr>
          <p:cNvPr id="8" name="Picture 7"/>
          <p:cNvPicPr/>
          <p:nvPr/>
        </p:nvPicPr>
        <p:blipFill>
          <a:blip r:embed="rId2" cstate="print"/>
          <a:srcRect l="1929" r="3006"/>
          <a:stretch>
            <a:fillRect/>
          </a:stretch>
        </p:blipFill>
        <p:spPr bwMode="auto">
          <a:xfrm>
            <a:off x="755576" y="701988"/>
            <a:ext cx="7416824" cy="5391308"/>
          </a:xfrm>
          <a:prstGeom prst="rect">
            <a:avLst/>
          </a:prstGeom>
          <a:noFill/>
          <a:ln w="9525">
            <a:noFill/>
            <a:miter lim="800000"/>
            <a:headEnd/>
            <a:tailEnd/>
          </a:ln>
        </p:spPr>
      </p:pic>
    </p:spTree>
    <p:extLst>
      <p:ext uri="{BB962C8B-B14F-4D97-AF65-F5344CB8AC3E}">
        <p14:creationId xmlns:p14="http://schemas.microsoft.com/office/powerpoint/2010/main" val="32875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44838403"/>
              </p:ext>
            </p:extLst>
          </p:nvPr>
        </p:nvGraphicFramePr>
        <p:xfrm>
          <a:off x="107504" y="110232"/>
          <a:ext cx="6576390" cy="3606800"/>
        </p:xfrm>
        <a:graphic>
          <a:graphicData uri="http://schemas.openxmlformats.org/drawingml/2006/table">
            <a:tbl>
              <a:tblPr firstRow="1" bandRow="1">
                <a:tableStyleId>{5C22544A-7EE6-4342-B048-85BDC9FD1C3A}</a:tableStyleId>
              </a:tblPr>
              <a:tblGrid>
                <a:gridCol w="671736"/>
                <a:gridCol w="792088"/>
                <a:gridCol w="576064"/>
                <a:gridCol w="1152128"/>
                <a:gridCol w="576064"/>
                <a:gridCol w="616180"/>
                <a:gridCol w="730710"/>
                <a:gridCol w="730710"/>
                <a:gridCol w="730710"/>
              </a:tblGrid>
              <a:tr h="370840">
                <a:tc>
                  <a:txBody>
                    <a:bodyPr/>
                    <a:lstStyle/>
                    <a:p>
                      <a:pPr algn="ctr"/>
                      <a:r>
                        <a:rPr lang="en-US" sz="1200" dirty="0" smtClean="0"/>
                        <a:t>section</a:t>
                      </a:r>
                      <a:endParaRPr lang="en-US" sz="1200" dirty="0"/>
                    </a:p>
                  </a:txBody>
                  <a:tcPr/>
                </a:tc>
                <a:tc>
                  <a:txBody>
                    <a:bodyPr/>
                    <a:lstStyle/>
                    <a:p>
                      <a:pPr algn="ctr"/>
                      <a:r>
                        <a:rPr lang="en-US" sz="1200" dirty="0" smtClean="0"/>
                        <a:t>Distance(</a:t>
                      </a:r>
                      <a:r>
                        <a:rPr lang="en-US" sz="1200" dirty="0" err="1" smtClean="0"/>
                        <a:t>ft</a:t>
                      </a:r>
                      <a:r>
                        <a:rPr lang="en-US" sz="1200" dirty="0" smtClean="0"/>
                        <a:t>)</a:t>
                      </a:r>
                      <a:endParaRPr lang="en-US" sz="1200" dirty="0"/>
                    </a:p>
                  </a:txBody>
                  <a:tcPr/>
                </a:tc>
                <a:tc>
                  <a:txBody>
                    <a:bodyPr/>
                    <a:lstStyle/>
                    <a:p>
                      <a:pPr algn="ctr"/>
                      <a:r>
                        <a:rPr lang="en-US" sz="1200" dirty="0" smtClean="0"/>
                        <a:t>Grade(%)</a:t>
                      </a:r>
                      <a:endParaRPr lang="en-US" sz="1200" dirty="0"/>
                    </a:p>
                  </a:txBody>
                  <a:tcPr/>
                </a:tc>
                <a:tc>
                  <a:txBody>
                    <a:bodyPr/>
                    <a:lstStyle/>
                    <a:p>
                      <a:pPr algn="ctr"/>
                      <a:r>
                        <a:rPr lang="en-US" sz="1200" dirty="0" smtClean="0"/>
                        <a:t>Rolling</a:t>
                      </a:r>
                      <a:r>
                        <a:rPr lang="en-US" sz="1200" baseline="0" dirty="0" smtClean="0"/>
                        <a:t> res. Factor(</a:t>
                      </a:r>
                      <a:r>
                        <a:rPr lang="en-US" sz="1200" baseline="0" dirty="0" err="1" smtClean="0"/>
                        <a:t>lb</a:t>
                      </a:r>
                      <a:r>
                        <a:rPr lang="en-US" sz="1200" baseline="0" dirty="0" smtClean="0"/>
                        <a:t>/ton)</a:t>
                      </a:r>
                      <a:endParaRPr lang="en-US" sz="1200" dirty="0"/>
                    </a:p>
                  </a:txBody>
                  <a:tcPr/>
                </a:tc>
                <a:tc>
                  <a:txBody>
                    <a:bodyPr/>
                    <a:lstStyle/>
                    <a:p>
                      <a:pPr algn="ctr"/>
                      <a:r>
                        <a:rPr lang="en-US" sz="1200" dirty="0" smtClean="0"/>
                        <a:t>Eff. Grade(%)</a:t>
                      </a:r>
                      <a:endParaRPr lang="en-US" sz="1200" dirty="0"/>
                    </a:p>
                  </a:txBody>
                  <a:tcPr/>
                </a:tc>
                <a:tc>
                  <a:txBody>
                    <a:bodyPr/>
                    <a:lstStyle/>
                    <a:p>
                      <a:pPr algn="ctr"/>
                      <a:r>
                        <a:rPr lang="en-US" sz="1200" dirty="0" smtClean="0"/>
                        <a:t>Max. speed</a:t>
                      </a:r>
                    </a:p>
                    <a:p>
                      <a:pPr algn="ctr"/>
                      <a:r>
                        <a:rPr lang="en-US" sz="1200" dirty="0" smtClean="0"/>
                        <a:t>(mph)</a:t>
                      </a:r>
                      <a:endParaRPr lang="en-US" sz="1200" dirty="0"/>
                    </a:p>
                  </a:txBody>
                  <a:tcPr/>
                </a:tc>
                <a:tc>
                  <a:txBody>
                    <a:bodyPr/>
                    <a:lstStyle/>
                    <a:p>
                      <a:pPr algn="ctr"/>
                      <a:r>
                        <a:rPr lang="en-US" sz="1200" dirty="0" smtClean="0"/>
                        <a:t>Avg. speed factor</a:t>
                      </a:r>
                      <a:endParaRPr lang="en-US" sz="1200" dirty="0"/>
                    </a:p>
                  </a:txBody>
                  <a:tcPr/>
                </a:tc>
                <a:tc>
                  <a:txBody>
                    <a:bodyPr/>
                    <a:lstStyle/>
                    <a:p>
                      <a:pPr algn="ctr"/>
                      <a:r>
                        <a:rPr lang="en-US" sz="1200" dirty="0" smtClean="0"/>
                        <a:t>Avg. speed</a:t>
                      </a:r>
                    </a:p>
                    <a:p>
                      <a:pPr algn="ctr"/>
                      <a:r>
                        <a:rPr lang="en-US" sz="1200" dirty="0" smtClean="0"/>
                        <a:t>(mph)</a:t>
                      </a:r>
                      <a:endParaRPr lang="en-US" sz="1200" dirty="0"/>
                    </a:p>
                  </a:txBody>
                  <a:tcPr/>
                </a:tc>
                <a:tc>
                  <a:txBody>
                    <a:bodyPr/>
                    <a:lstStyle/>
                    <a:p>
                      <a:pPr algn="ctr"/>
                      <a:r>
                        <a:rPr lang="en-US" sz="1200" dirty="0" smtClean="0"/>
                        <a:t>Travel time </a:t>
                      </a:r>
                    </a:p>
                    <a:p>
                      <a:pPr algn="ctr"/>
                      <a:r>
                        <a:rPr lang="en-US" sz="1200" dirty="0" smtClean="0"/>
                        <a:t>(min)</a:t>
                      </a:r>
                      <a:endParaRPr lang="en-US" sz="1200" dirty="0"/>
                    </a:p>
                  </a:txBody>
                  <a:tcPr/>
                </a:tc>
              </a:tr>
              <a:tr h="370840">
                <a:tc>
                  <a:txBody>
                    <a:bodyPr/>
                    <a:lstStyle/>
                    <a:p>
                      <a:pPr algn="ctr"/>
                      <a:r>
                        <a:rPr lang="en-US" dirty="0" smtClean="0"/>
                        <a:t>1</a:t>
                      </a:r>
                      <a:endParaRPr lang="en-US" dirty="0"/>
                    </a:p>
                  </a:txBody>
                  <a:tcPr/>
                </a:tc>
                <a:tc>
                  <a:txBody>
                    <a:bodyPr/>
                    <a:lstStyle/>
                    <a:p>
                      <a:pPr algn="ctr"/>
                      <a:r>
                        <a:rPr lang="en-US" dirty="0" smtClean="0"/>
                        <a:t>500</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c>
                  <a:txBody>
                    <a:bodyPr/>
                    <a:lstStyle/>
                    <a:p>
                      <a:pPr algn="ctr"/>
                      <a:r>
                        <a:rPr lang="en-US" dirty="0" smtClean="0">
                          <a:solidFill>
                            <a:srgbClr val="0070C0"/>
                          </a:solidFill>
                        </a:rPr>
                        <a:t>31</a:t>
                      </a:r>
                      <a:endParaRPr lang="en-US" dirty="0">
                        <a:solidFill>
                          <a:srgbClr val="0070C0"/>
                        </a:solidFill>
                      </a:endParaRPr>
                    </a:p>
                  </a:txBody>
                  <a:tcPr/>
                </a:tc>
                <a:tc>
                  <a:txBody>
                    <a:bodyPr/>
                    <a:lstStyle/>
                    <a:p>
                      <a:pPr algn="ctr"/>
                      <a:r>
                        <a:rPr lang="en-US" dirty="0" smtClean="0">
                          <a:solidFill>
                            <a:srgbClr val="0070C0"/>
                          </a:solidFill>
                        </a:rPr>
                        <a:t>0.65</a:t>
                      </a:r>
                      <a:endParaRPr lang="en-US" dirty="0">
                        <a:solidFill>
                          <a:srgbClr val="0070C0"/>
                        </a:solidFill>
                      </a:endParaRPr>
                    </a:p>
                  </a:txBody>
                  <a:tcPr/>
                </a:tc>
                <a:tc>
                  <a:txBody>
                    <a:bodyPr/>
                    <a:lstStyle/>
                    <a:p>
                      <a:pPr algn="ctr"/>
                      <a:r>
                        <a:rPr lang="en-US" dirty="0" smtClean="0">
                          <a:solidFill>
                            <a:srgbClr val="0070C0"/>
                          </a:solidFill>
                        </a:rPr>
                        <a:t>21.15</a:t>
                      </a:r>
                      <a:endParaRPr lang="en-US" dirty="0">
                        <a:solidFill>
                          <a:srgbClr val="0070C0"/>
                        </a:solidFill>
                      </a:endParaRPr>
                    </a:p>
                  </a:txBody>
                  <a:tcPr/>
                </a:tc>
                <a:tc>
                  <a:txBody>
                    <a:bodyPr/>
                    <a:lstStyle/>
                    <a:p>
                      <a:pPr algn="ctr"/>
                      <a:r>
                        <a:rPr lang="en-US" dirty="0" smtClean="0">
                          <a:solidFill>
                            <a:srgbClr val="0070C0"/>
                          </a:solidFill>
                        </a:rPr>
                        <a:t>0.269</a:t>
                      </a:r>
                      <a:endParaRPr lang="en-US" dirty="0">
                        <a:solidFill>
                          <a:srgbClr val="0070C0"/>
                        </a:solidFill>
                      </a:endParaRPr>
                    </a:p>
                  </a:txBody>
                  <a:tcPr/>
                </a:tc>
              </a:tr>
              <a:tr h="370840">
                <a:tc>
                  <a:txBody>
                    <a:bodyPr/>
                    <a:lstStyle/>
                    <a:p>
                      <a:pPr algn="ctr"/>
                      <a:r>
                        <a:rPr lang="en-US" dirty="0" smtClean="0"/>
                        <a:t>2</a:t>
                      </a:r>
                      <a:endParaRPr lang="en-US" dirty="0"/>
                    </a:p>
                  </a:txBody>
                  <a:tcPr/>
                </a:tc>
                <a:tc>
                  <a:txBody>
                    <a:bodyPr/>
                    <a:lstStyle/>
                    <a:p>
                      <a:pPr algn="ctr"/>
                      <a:r>
                        <a:rPr lang="en-US" dirty="0" smtClean="0"/>
                        <a:t>3000</a:t>
                      </a:r>
                      <a:endParaRPr lang="en-US" dirty="0"/>
                    </a:p>
                  </a:txBody>
                  <a:tcPr/>
                </a:tc>
                <a:tc>
                  <a:txBody>
                    <a:bodyPr/>
                    <a:lstStyle/>
                    <a:p>
                      <a:pPr algn="ctr"/>
                      <a:r>
                        <a:rPr lang="en-US" dirty="0" smtClean="0"/>
                        <a:t>-1</a:t>
                      </a:r>
                      <a:endParaRPr lang="en-US" dirty="0"/>
                    </a:p>
                  </a:txBody>
                  <a:tcPr/>
                </a:tc>
                <a:tc>
                  <a:txBody>
                    <a:bodyPr/>
                    <a:lstStyle/>
                    <a:p>
                      <a:pPr algn="ctr"/>
                      <a:r>
                        <a:rPr lang="en-US" dirty="0" smtClean="0"/>
                        <a:t>140</a:t>
                      </a:r>
                      <a:endParaRPr lang="en-US" dirty="0"/>
                    </a:p>
                  </a:txBody>
                  <a:tcPr/>
                </a:tc>
                <a:tc>
                  <a:txBody>
                    <a:bodyPr/>
                    <a:lstStyle/>
                    <a:p>
                      <a:pPr algn="ctr"/>
                      <a:r>
                        <a:rPr lang="en-US" dirty="0" smtClean="0">
                          <a:solidFill>
                            <a:srgbClr val="0070C0"/>
                          </a:solidFill>
                        </a:rPr>
                        <a:t>+6</a:t>
                      </a:r>
                      <a:endParaRPr lang="en-US" dirty="0">
                        <a:solidFill>
                          <a:srgbClr val="0070C0"/>
                        </a:solidFill>
                      </a:endParaRPr>
                    </a:p>
                  </a:txBody>
                  <a:tcPr/>
                </a:tc>
                <a:tc>
                  <a:txBody>
                    <a:bodyPr/>
                    <a:lstStyle/>
                    <a:p>
                      <a:pPr algn="ctr"/>
                      <a:r>
                        <a:rPr lang="en-US" dirty="0" smtClean="0">
                          <a:solidFill>
                            <a:srgbClr val="0070C0"/>
                          </a:solidFill>
                        </a:rPr>
                        <a:t>14</a:t>
                      </a:r>
                      <a:endParaRPr lang="en-US" dirty="0">
                        <a:solidFill>
                          <a:srgbClr val="0070C0"/>
                        </a:solidFill>
                      </a:endParaRPr>
                    </a:p>
                  </a:txBody>
                  <a:tcPr/>
                </a:tc>
                <a:tc>
                  <a:txBody>
                    <a:bodyPr/>
                    <a:lstStyle/>
                    <a:p>
                      <a:pPr algn="ctr"/>
                      <a:r>
                        <a:rPr lang="en-US" dirty="0" smtClean="0">
                          <a:solidFill>
                            <a:srgbClr val="0070C0"/>
                          </a:solidFill>
                        </a:rPr>
                        <a:t>1.08</a:t>
                      </a:r>
                      <a:endParaRPr lang="en-US" dirty="0">
                        <a:solidFill>
                          <a:srgbClr val="0070C0"/>
                        </a:solidFill>
                      </a:endParaRPr>
                    </a:p>
                  </a:txBody>
                  <a:tcPr/>
                </a:tc>
                <a:tc>
                  <a:txBody>
                    <a:bodyPr/>
                    <a:lstStyle/>
                    <a:p>
                      <a:pPr algn="ctr"/>
                      <a:r>
                        <a:rPr lang="en-US" dirty="0" smtClean="0">
                          <a:solidFill>
                            <a:srgbClr val="0070C0"/>
                          </a:solidFill>
                        </a:rPr>
                        <a:t>15.12</a:t>
                      </a:r>
                      <a:endParaRPr lang="en-US" dirty="0">
                        <a:solidFill>
                          <a:srgbClr val="0070C0"/>
                        </a:solidFill>
                      </a:endParaRPr>
                    </a:p>
                  </a:txBody>
                  <a:tcPr/>
                </a:tc>
                <a:tc>
                  <a:txBody>
                    <a:bodyPr/>
                    <a:lstStyle/>
                    <a:p>
                      <a:pPr algn="ctr"/>
                      <a:r>
                        <a:rPr lang="en-US" dirty="0" smtClean="0">
                          <a:solidFill>
                            <a:srgbClr val="0070C0"/>
                          </a:solidFill>
                        </a:rPr>
                        <a:t>2.255</a:t>
                      </a:r>
                      <a:endParaRPr lang="en-US" dirty="0">
                        <a:solidFill>
                          <a:srgbClr val="0070C0"/>
                        </a:solidFill>
                      </a:endParaRPr>
                    </a:p>
                  </a:txBody>
                  <a:tcPr/>
                </a:tc>
              </a:tr>
              <a:tr h="370840">
                <a:tc>
                  <a:txBody>
                    <a:bodyPr/>
                    <a:lstStyle/>
                    <a:p>
                      <a:pPr algn="ctr"/>
                      <a:r>
                        <a:rPr lang="en-US" dirty="0" smtClean="0"/>
                        <a:t>3</a:t>
                      </a:r>
                      <a:endParaRPr lang="en-US" dirty="0"/>
                    </a:p>
                  </a:txBody>
                  <a:tcPr/>
                </a:tc>
                <a:tc>
                  <a:txBody>
                    <a:bodyPr/>
                    <a:lstStyle/>
                    <a:p>
                      <a:pPr algn="ctr"/>
                      <a:r>
                        <a:rPr lang="en-US" dirty="0" smtClean="0"/>
                        <a:t>1000</a:t>
                      </a:r>
                      <a:endParaRPr lang="en-US" dirty="0"/>
                    </a:p>
                  </a:txBody>
                  <a:tcPr/>
                </a:tc>
                <a:tc>
                  <a:txBody>
                    <a:bodyPr/>
                    <a:lstStyle/>
                    <a:p>
                      <a:pPr algn="ctr"/>
                      <a:r>
                        <a:rPr lang="en-US" dirty="0" smtClean="0"/>
                        <a:t>+1</a:t>
                      </a:r>
                      <a:endParaRPr lang="en-US" dirty="0"/>
                    </a:p>
                  </a:txBody>
                  <a:tcPr/>
                </a:tc>
                <a:tc>
                  <a:txBody>
                    <a:bodyPr/>
                    <a:lstStyle/>
                    <a:p>
                      <a:pPr algn="ctr"/>
                      <a:r>
                        <a:rPr lang="en-US" dirty="0" smtClean="0"/>
                        <a:t>180</a:t>
                      </a:r>
                      <a:endParaRPr lang="en-US" dirty="0"/>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1.19</a:t>
                      </a:r>
                      <a:endParaRPr lang="en-US" dirty="0">
                        <a:solidFill>
                          <a:srgbClr val="0070C0"/>
                        </a:solidFill>
                      </a:endParaRPr>
                    </a:p>
                  </a:txBody>
                  <a:tcPr/>
                </a:tc>
                <a:tc>
                  <a:txBody>
                    <a:bodyPr/>
                    <a:lstStyle/>
                    <a:p>
                      <a:pPr algn="ctr"/>
                      <a:r>
                        <a:rPr lang="en-US" dirty="0" smtClean="0">
                          <a:solidFill>
                            <a:srgbClr val="0070C0"/>
                          </a:solidFill>
                        </a:rPr>
                        <a:t>9.52</a:t>
                      </a:r>
                      <a:endParaRPr lang="en-US" dirty="0">
                        <a:solidFill>
                          <a:srgbClr val="0070C0"/>
                        </a:solidFill>
                      </a:endParaRPr>
                    </a:p>
                  </a:txBody>
                  <a:tcPr/>
                </a:tc>
                <a:tc>
                  <a:txBody>
                    <a:bodyPr/>
                    <a:lstStyle/>
                    <a:p>
                      <a:pPr algn="ctr"/>
                      <a:r>
                        <a:rPr lang="en-US" dirty="0" smtClean="0">
                          <a:solidFill>
                            <a:srgbClr val="0070C0"/>
                          </a:solidFill>
                        </a:rPr>
                        <a:t>1.194</a:t>
                      </a:r>
                      <a:endParaRPr lang="en-US" dirty="0">
                        <a:solidFill>
                          <a:srgbClr val="0070C0"/>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t>700</a:t>
                      </a:r>
                      <a:endParaRPr lang="en-US" dirty="0"/>
                    </a:p>
                  </a:txBody>
                  <a:tcPr/>
                </a:tc>
                <a:tc>
                  <a:txBody>
                    <a:bodyPr/>
                    <a:lstStyle/>
                    <a:p>
                      <a:pPr algn="ctr"/>
                      <a:r>
                        <a:rPr lang="en-US" dirty="0" smtClean="0"/>
                        <a:t>0</a:t>
                      </a:r>
                      <a:endParaRPr lang="en-US" dirty="0"/>
                    </a:p>
                  </a:txBody>
                  <a:tcPr/>
                </a:tc>
                <a:tc>
                  <a:txBody>
                    <a:bodyPr/>
                    <a:lstStyle/>
                    <a:p>
                      <a:pPr algn="ctr"/>
                      <a:r>
                        <a:rPr lang="en-US" dirty="0" smtClean="0"/>
                        <a:t>200</a:t>
                      </a:r>
                      <a:endParaRPr lang="en-US" dirty="0"/>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0.7</a:t>
                      </a:r>
                      <a:endParaRPr lang="en-US" dirty="0">
                        <a:solidFill>
                          <a:srgbClr val="0070C0"/>
                        </a:solidFill>
                      </a:endParaRPr>
                    </a:p>
                  </a:txBody>
                  <a:tcPr/>
                </a:tc>
                <a:tc>
                  <a:txBody>
                    <a:bodyPr/>
                    <a:lstStyle/>
                    <a:p>
                      <a:pPr algn="ctr"/>
                      <a:r>
                        <a:rPr lang="en-US" dirty="0" smtClean="0">
                          <a:solidFill>
                            <a:srgbClr val="0070C0"/>
                          </a:solidFill>
                        </a:rPr>
                        <a:t>5.6</a:t>
                      </a:r>
                      <a:endParaRPr lang="en-US" dirty="0">
                        <a:solidFill>
                          <a:srgbClr val="0070C0"/>
                        </a:solidFill>
                      </a:endParaRPr>
                    </a:p>
                  </a:txBody>
                  <a:tcPr/>
                </a:tc>
                <a:tc>
                  <a:txBody>
                    <a:bodyPr/>
                    <a:lstStyle/>
                    <a:p>
                      <a:pPr algn="ctr"/>
                      <a:r>
                        <a:rPr lang="en-US" dirty="0" smtClean="0">
                          <a:solidFill>
                            <a:srgbClr val="0070C0"/>
                          </a:solidFill>
                        </a:rPr>
                        <a:t>1.42</a:t>
                      </a:r>
                      <a:endParaRPr lang="en-US" dirty="0">
                        <a:solidFill>
                          <a:srgbClr val="0070C0"/>
                        </a:solidFill>
                      </a:endParaRPr>
                    </a:p>
                  </a:txBody>
                  <a:tcPr/>
                </a:tc>
              </a:tr>
              <a:tr h="370840">
                <a:tc>
                  <a:txBody>
                    <a:bodyPr/>
                    <a:lstStyle/>
                    <a:p>
                      <a:pPr algn="ctr"/>
                      <a:r>
                        <a:rPr lang="en-US" dirty="0" smtClean="0">
                          <a:solidFill>
                            <a:srgbClr val="0070C0"/>
                          </a:solidFill>
                        </a:rPr>
                        <a:t>5</a:t>
                      </a:r>
                      <a:endParaRPr lang="en-US" dirty="0">
                        <a:solidFill>
                          <a:srgbClr val="0070C0"/>
                        </a:solidFill>
                      </a:endParaRPr>
                    </a:p>
                  </a:txBody>
                  <a:tcPr/>
                </a:tc>
                <a:tc>
                  <a:txBody>
                    <a:bodyPr/>
                    <a:lstStyle/>
                    <a:p>
                      <a:pPr algn="ctr"/>
                      <a:r>
                        <a:rPr lang="en-US" dirty="0" smtClean="0">
                          <a:solidFill>
                            <a:srgbClr val="0070C0"/>
                          </a:solidFill>
                        </a:rPr>
                        <a:t>700</a:t>
                      </a:r>
                      <a:endParaRPr lang="en-US" dirty="0">
                        <a:solidFill>
                          <a:srgbClr val="0070C0"/>
                        </a:solidFill>
                      </a:endParaRPr>
                    </a:p>
                  </a:txBody>
                  <a:tcPr/>
                </a:tc>
                <a:tc>
                  <a:txBody>
                    <a:bodyPr/>
                    <a:lstStyle/>
                    <a:p>
                      <a:pPr algn="ctr"/>
                      <a:r>
                        <a:rPr lang="en-US" dirty="0" smtClean="0">
                          <a:solidFill>
                            <a:srgbClr val="0070C0"/>
                          </a:solidFill>
                        </a:rPr>
                        <a:t>0</a:t>
                      </a:r>
                      <a:endParaRPr lang="en-US" dirty="0">
                        <a:solidFill>
                          <a:srgbClr val="0070C0"/>
                        </a:solidFill>
                      </a:endParaRPr>
                    </a:p>
                  </a:txBody>
                  <a:tcPr/>
                </a:tc>
                <a:tc>
                  <a:txBody>
                    <a:bodyPr/>
                    <a:lstStyle/>
                    <a:p>
                      <a:pPr algn="ctr"/>
                      <a:r>
                        <a:rPr lang="en-US" dirty="0" smtClean="0">
                          <a:solidFill>
                            <a:srgbClr val="0070C0"/>
                          </a:solidFill>
                        </a:rPr>
                        <a:t>200</a:t>
                      </a:r>
                      <a:endParaRPr lang="en-US" dirty="0">
                        <a:solidFill>
                          <a:srgbClr val="0070C0"/>
                        </a:solidFill>
                      </a:endParaRPr>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r>
                        <a:rPr lang="en-US" dirty="0" smtClean="0">
                          <a:solidFill>
                            <a:srgbClr val="0070C0"/>
                          </a:solidFill>
                        </a:rPr>
                        <a:t>16</a:t>
                      </a:r>
                      <a:endParaRPr lang="en-US" dirty="0">
                        <a:solidFill>
                          <a:srgbClr val="0070C0"/>
                        </a:solidFill>
                      </a:endParaRPr>
                    </a:p>
                  </a:txBody>
                  <a:tcPr/>
                </a:tc>
                <a:tc>
                  <a:txBody>
                    <a:bodyPr/>
                    <a:lstStyle/>
                    <a:p>
                      <a:pPr algn="ctr"/>
                      <a:r>
                        <a:rPr lang="en-US" dirty="0" smtClean="0">
                          <a:solidFill>
                            <a:srgbClr val="0070C0"/>
                          </a:solidFill>
                        </a:rPr>
                        <a:t>0.7</a:t>
                      </a:r>
                      <a:endParaRPr lang="en-US" dirty="0">
                        <a:solidFill>
                          <a:srgbClr val="0070C0"/>
                        </a:solidFill>
                      </a:endParaRPr>
                    </a:p>
                  </a:txBody>
                  <a:tcPr/>
                </a:tc>
                <a:tc>
                  <a:txBody>
                    <a:bodyPr/>
                    <a:lstStyle/>
                    <a:p>
                      <a:pPr algn="ctr"/>
                      <a:r>
                        <a:rPr lang="en-US" dirty="0" smtClean="0">
                          <a:solidFill>
                            <a:srgbClr val="0070C0"/>
                          </a:solidFill>
                        </a:rPr>
                        <a:t>11.2</a:t>
                      </a:r>
                      <a:endParaRPr lang="en-US" dirty="0">
                        <a:solidFill>
                          <a:srgbClr val="0070C0"/>
                        </a:solidFill>
                      </a:endParaRPr>
                    </a:p>
                  </a:txBody>
                  <a:tcPr/>
                </a:tc>
                <a:tc>
                  <a:txBody>
                    <a:bodyPr/>
                    <a:lstStyle/>
                    <a:p>
                      <a:pPr algn="ctr"/>
                      <a:r>
                        <a:rPr lang="en-US" dirty="0" smtClean="0">
                          <a:solidFill>
                            <a:srgbClr val="0070C0"/>
                          </a:solidFill>
                        </a:rPr>
                        <a:t>0.71</a:t>
                      </a:r>
                      <a:endParaRPr lang="en-US" dirty="0">
                        <a:solidFill>
                          <a:srgbClr val="0070C0"/>
                        </a:solidFill>
                      </a:endParaRPr>
                    </a:p>
                  </a:txBody>
                  <a:tcPr/>
                </a:tc>
              </a:tr>
              <a:tr h="370840">
                <a:tc>
                  <a:txBody>
                    <a:bodyPr/>
                    <a:lstStyle/>
                    <a:p>
                      <a:pPr algn="ctr"/>
                      <a:r>
                        <a:rPr lang="en-US" dirty="0" smtClean="0">
                          <a:solidFill>
                            <a:srgbClr val="0070C0"/>
                          </a:solidFill>
                        </a:rPr>
                        <a:t>6</a:t>
                      </a:r>
                      <a:endParaRPr lang="en-US" dirty="0">
                        <a:solidFill>
                          <a:srgbClr val="0070C0"/>
                        </a:solidFill>
                      </a:endParaRPr>
                    </a:p>
                  </a:txBody>
                  <a:tcPr/>
                </a:tc>
                <a:tc>
                  <a:txBody>
                    <a:bodyPr/>
                    <a:lstStyle/>
                    <a:p>
                      <a:pPr algn="ctr"/>
                      <a:r>
                        <a:rPr lang="en-US" dirty="0" smtClean="0">
                          <a:solidFill>
                            <a:srgbClr val="0070C0"/>
                          </a:solidFill>
                        </a:rPr>
                        <a:t>1000</a:t>
                      </a:r>
                      <a:endParaRPr lang="en-US" dirty="0">
                        <a:solidFill>
                          <a:srgbClr val="0070C0"/>
                        </a:solidFill>
                      </a:endParaRPr>
                    </a:p>
                  </a:txBody>
                  <a:tcPr/>
                </a:tc>
                <a:tc>
                  <a:txBody>
                    <a:bodyPr/>
                    <a:lstStyle/>
                    <a:p>
                      <a:pPr algn="ctr"/>
                      <a:r>
                        <a:rPr lang="en-US" dirty="0" smtClean="0">
                          <a:solidFill>
                            <a:srgbClr val="0070C0"/>
                          </a:solidFill>
                        </a:rPr>
                        <a:t>-1</a:t>
                      </a:r>
                      <a:endParaRPr lang="en-US" dirty="0">
                        <a:solidFill>
                          <a:srgbClr val="0070C0"/>
                        </a:solidFill>
                      </a:endParaRPr>
                    </a:p>
                  </a:txBody>
                  <a:tcPr/>
                </a:tc>
                <a:tc>
                  <a:txBody>
                    <a:bodyPr/>
                    <a:lstStyle/>
                    <a:p>
                      <a:pPr algn="ctr"/>
                      <a:r>
                        <a:rPr lang="en-US" dirty="0" smtClean="0">
                          <a:solidFill>
                            <a:srgbClr val="0070C0"/>
                          </a:solidFill>
                        </a:rPr>
                        <a:t>180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21</a:t>
                      </a:r>
                      <a:endParaRPr lang="en-US" dirty="0">
                        <a:solidFill>
                          <a:srgbClr val="0070C0"/>
                        </a:solidFill>
                      </a:endParaRPr>
                    </a:p>
                  </a:txBody>
                  <a:tcPr/>
                </a:tc>
                <a:tc>
                  <a:txBody>
                    <a:bodyPr/>
                    <a:lstStyle/>
                    <a:p>
                      <a:pPr algn="ctr"/>
                      <a:r>
                        <a:rPr lang="en-US" dirty="0" smtClean="0">
                          <a:solidFill>
                            <a:srgbClr val="0070C0"/>
                          </a:solidFill>
                        </a:rPr>
                        <a:t>0.89</a:t>
                      </a:r>
                      <a:endParaRPr lang="en-US" dirty="0">
                        <a:solidFill>
                          <a:srgbClr val="0070C0"/>
                        </a:solidFill>
                      </a:endParaRPr>
                    </a:p>
                  </a:txBody>
                  <a:tcPr/>
                </a:tc>
                <a:tc>
                  <a:txBody>
                    <a:bodyPr/>
                    <a:lstStyle/>
                    <a:p>
                      <a:pPr algn="ctr"/>
                      <a:r>
                        <a:rPr lang="en-US" dirty="0" smtClean="0">
                          <a:solidFill>
                            <a:srgbClr val="0070C0"/>
                          </a:solidFill>
                        </a:rPr>
                        <a:t>18.69</a:t>
                      </a:r>
                      <a:endParaRPr lang="en-US" dirty="0">
                        <a:solidFill>
                          <a:srgbClr val="0070C0"/>
                        </a:solidFill>
                      </a:endParaRPr>
                    </a:p>
                  </a:txBody>
                  <a:tcPr/>
                </a:tc>
                <a:tc>
                  <a:txBody>
                    <a:bodyPr/>
                    <a:lstStyle/>
                    <a:p>
                      <a:pPr algn="ctr"/>
                      <a:r>
                        <a:rPr lang="en-US" dirty="0" smtClean="0">
                          <a:solidFill>
                            <a:srgbClr val="0070C0"/>
                          </a:solidFill>
                        </a:rPr>
                        <a:t>0.608</a:t>
                      </a:r>
                      <a:endParaRPr lang="en-US" dirty="0">
                        <a:solidFill>
                          <a:srgbClr val="0070C0"/>
                        </a:solidFill>
                      </a:endParaRPr>
                    </a:p>
                  </a:txBody>
                  <a:tcPr/>
                </a:tc>
              </a:tr>
              <a:tr h="370840">
                <a:tc>
                  <a:txBody>
                    <a:bodyPr/>
                    <a:lstStyle/>
                    <a:p>
                      <a:pPr algn="ctr"/>
                      <a:r>
                        <a:rPr lang="en-US" dirty="0" smtClean="0">
                          <a:solidFill>
                            <a:srgbClr val="0070C0"/>
                          </a:solidFill>
                        </a:rPr>
                        <a:t>7</a:t>
                      </a:r>
                      <a:endParaRPr lang="en-US" dirty="0">
                        <a:solidFill>
                          <a:srgbClr val="0070C0"/>
                        </a:solidFill>
                      </a:endParaRPr>
                    </a:p>
                  </a:txBody>
                  <a:tcPr/>
                </a:tc>
                <a:tc>
                  <a:txBody>
                    <a:bodyPr/>
                    <a:lstStyle/>
                    <a:p>
                      <a:pPr algn="ctr"/>
                      <a:r>
                        <a:rPr lang="en-US" dirty="0" smtClean="0">
                          <a:solidFill>
                            <a:srgbClr val="0070C0"/>
                          </a:solidFill>
                        </a:rPr>
                        <a:t>3000</a:t>
                      </a:r>
                      <a:endParaRPr lang="en-US" dirty="0">
                        <a:solidFill>
                          <a:srgbClr val="0070C0"/>
                        </a:solidFill>
                      </a:endParaRPr>
                    </a:p>
                  </a:txBody>
                  <a:tcPr/>
                </a:tc>
                <a:tc>
                  <a:txBody>
                    <a:bodyPr/>
                    <a:lstStyle/>
                    <a:p>
                      <a:pPr algn="ctr"/>
                      <a:r>
                        <a:rPr lang="en-US" dirty="0" smtClean="0">
                          <a:solidFill>
                            <a:srgbClr val="0070C0"/>
                          </a:solidFill>
                        </a:rPr>
                        <a:t>+1</a:t>
                      </a:r>
                      <a:endParaRPr lang="en-US" dirty="0">
                        <a:solidFill>
                          <a:srgbClr val="0070C0"/>
                        </a:solidFill>
                      </a:endParaRPr>
                    </a:p>
                  </a:txBody>
                  <a:tcPr/>
                </a:tc>
                <a:tc>
                  <a:txBody>
                    <a:bodyPr/>
                    <a:lstStyle/>
                    <a:p>
                      <a:pPr algn="ctr"/>
                      <a:r>
                        <a:rPr lang="en-US" dirty="0" smtClean="0">
                          <a:solidFill>
                            <a:srgbClr val="0070C0"/>
                          </a:solidFill>
                        </a:rPr>
                        <a:t>140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21</a:t>
                      </a:r>
                      <a:endParaRPr lang="en-US" dirty="0">
                        <a:solidFill>
                          <a:srgbClr val="0070C0"/>
                        </a:solidFill>
                      </a:endParaRPr>
                    </a:p>
                  </a:txBody>
                  <a:tcPr/>
                </a:tc>
                <a:tc>
                  <a:txBody>
                    <a:bodyPr/>
                    <a:lstStyle/>
                    <a:p>
                      <a:pPr algn="ctr"/>
                      <a:r>
                        <a:rPr lang="en-US" dirty="0" smtClean="0">
                          <a:solidFill>
                            <a:srgbClr val="0070C0"/>
                          </a:solidFill>
                        </a:rPr>
                        <a:t>0.95</a:t>
                      </a:r>
                      <a:endParaRPr lang="en-US" dirty="0">
                        <a:solidFill>
                          <a:srgbClr val="0070C0"/>
                        </a:solidFill>
                      </a:endParaRPr>
                    </a:p>
                  </a:txBody>
                  <a:tcPr/>
                </a:tc>
                <a:tc>
                  <a:txBody>
                    <a:bodyPr/>
                    <a:lstStyle/>
                    <a:p>
                      <a:pPr algn="ctr"/>
                      <a:r>
                        <a:rPr lang="en-US" dirty="0" smtClean="0">
                          <a:solidFill>
                            <a:srgbClr val="0070C0"/>
                          </a:solidFill>
                        </a:rPr>
                        <a:t>19.95</a:t>
                      </a:r>
                      <a:endParaRPr lang="en-US" dirty="0">
                        <a:solidFill>
                          <a:srgbClr val="0070C0"/>
                        </a:solidFill>
                      </a:endParaRPr>
                    </a:p>
                  </a:txBody>
                  <a:tcPr/>
                </a:tc>
                <a:tc>
                  <a:txBody>
                    <a:bodyPr/>
                    <a:lstStyle/>
                    <a:p>
                      <a:pPr algn="ctr"/>
                      <a:r>
                        <a:rPr lang="en-US" dirty="0" smtClean="0">
                          <a:solidFill>
                            <a:srgbClr val="0070C0"/>
                          </a:solidFill>
                        </a:rPr>
                        <a:t>1.709</a:t>
                      </a:r>
                      <a:endParaRPr lang="en-US" dirty="0">
                        <a:solidFill>
                          <a:srgbClr val="0070C0"/>
                        </a:solidFill>
                      </a:endParaRPr>
                    </a:p>
                  </a:txBody>
                  <a:tcPr/>
                </a:tc>
              </a:tr>
              <a:tr h="370840">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500</a:t>
                      </a:r>
                      <a:endParaRPr lang="en-US" dirty="0">
                        <a:solidFill>
                          <a:srgbClr val="0070C0"/>
                        </a:solidFill>
                      </a:endParaRPr>
                    </a:p>
                  </a:txBody>
                  <a:tcPr/>
                </a:tc>
                <a:tc>
                  <a:txBody>
                    <a:bodyPr/>
                    <a:lstStyle/>
                    <a:p>
                      <a:pPr algn="ctr"/>
                      <a:r>
                        <a:rPr lang="en-US" dirty="0" smtClean="0">
                          <a:solidFill>
                            <a:srgbClr val="0070C0"/>
                          </a:solidFill>
                        </a:rPr>
                        <a:t>+3</a:t>
                      </a:r>
                      <a:endParaRPr lang="en-US" dirty="0">
                        <a:solidFill>
                          <a:srgbClr val="0070C0"/>
                        </a:solidFill>
                      </a:endParaRPr>
                    </a:p>
                  </a:txBody>
                  <a:tcPr/>
                </a:tc>
                <a:tc>
                  <a:txBody>
                    <a:bodyPr/>
                    <a:lstStyle/>
                    <a:p>
                      <a:pPr algn="ctr"/>
                      <a:r>
                        <a:rPr lang="en-US" dirty="0" smtClean="0">
                          <a:solidFill>
                            <a:srgbClr val="0070C0"/>
                          </a:solidFill>
                        </a:rPr>
                        <a:t>100</a:t>
                      </a:r>
                      <a:endParaRPr lang="en-US" dirty="0">
                        <a:solidFill>
                          <a:srgbClr val="0070C0"/>
                        </a:solidFill>
                      </a:endParaRPr>
                    </a:p>
                  </a:txBody>
                  <a:tcPr/>
                </a:tc>
                <a:tc>
                  <a:txBody>
                    <a:bodyPr/>
                    <a:lstStyle/>
                    <a:p>
                      <a:pPr algn="ctr"/>
                      <a:r>
                        <a:rPr lang="en-US" dirty="0" smtClean="0">
                          <a:solidFill>
                            <a:srgbClr val="0070C0"/>
                          </a:solidFill>
                        </a:rPr>
                        <a:t>+8</a:t>
                      </a:r>
                      <a:endParaRPr lang="en-US" dirty="0">
                        <a:solidFill>
                          <a:srgbClr val="0070C0"/>
                        </a:solidFill>
                      </a:endParaRPr>
                    </a:p>
                  </a:txBody>
                  <a:tcPr/>
                </a:tc>
                <a:tc>
                  <a:txBody>
                    <a:bodyPr/>
                    <a:lstStyle/>
                    <a:p>
                      <a:pPr algn="ctr"/>
                      <a:r>
                        <a:rPr lang="en-US" dirty="0" smtClean="0">
                          <a:solidFill>
                            <a:srgbClr val="0070C0"/>
                          </a:solidFill>
                        </a:rPr>
                        <a:t>21</a:t>
                      </a:r>
                      <a:endParaRPr lang="en-US" dirty="0">
                        <a:solidFill>
                          <a:srgbClr val="0070C0"/>
                        </a:solidFill>
                      </a:endParaRPr>
                    </a:p>
                  </a:txBody>
                  <a:tcPr/>
                </a:tc>
                <a:tc>
                  <a:txBody>
                    <a:bodyPr/>
                    <a:lstStyle/>
                    <a:p>
                      <a:pPr algn="ctr"/>
                      <a:r>
                        <a:rPr lang="en-US" dirty="0" smtClean="0">
                          <a:solidFill>
                            <a:srgbClr val="0070C0"/>
                          </a:solidFill>
                        </a:rPr>
                        <a:t>0.65</a:t>
                      </a:r>
                      <a:endParaRPr lang="en-US" dirty="0">
                        <a:solidFill>
                          <a:srgbClr val="0070C0"/>
                        </a:solidFill>
                      </a:endParaRPr>
                    </a:p>
                  </a:txBody>
                  <a:tcPr/>
                </a:tc>
                <a:tc>
                  <a:txBody>
                    <a:bodyPr/>
                    <a:lstStyle/>
                    <a:p>
                      <a:pPr algn="ctr"/>
                      <a:r>
                        <a:rPr lang="en-US" dirty="0" smtClean="0">
                          <a:solidFill>
                            <a:srgbClr val="0070C0"/>
                          </a:solidFill>
                        </a:rPr>
                        <a:t>13.65</a:t>
                      </a:r>
                      <a:endParaRPr lang="en-US" dirty="0">
                        <a:solidFill>
                          <a:srgbClr val="0070C0"/>
                        </a:solidFill>
                      </a:endParaRPr>
                    </a:p>
                  </a:txBody>
                  <a:tcPr/>
                </a:tc>
                <a:tc>
                  <a:txBody>
                    <a:bodyPr/>
                    <a:lstStyle/>
                    <a:p>
                      <a:pPr algn="ctr"/>
                      <a:r>
                        <a:rPr lang="en-US" dirty="0" smtClean="0">
                          <a:solidFill>
                            <a:srgbClr val="0070C0"/>
                          </a:solidFill>
                        </a:rPr>
                        <a:t>0.416</a:t>
                      </a:r>
                      <a:endParaRPr lang="en-US" dirty="0">
                        <a:solidFill>
                          <a:srgbClr val="0070C0"/>
                        </a:solidFill>
                      </a:endParaRPr>
                    </a:p>
                  </a:txBody>
                  <a:tcPr/>
                </a:tc>
              </a:tr>
            </a:tbl>
          </a:graphicData>
        </a:graphic>
      </p:graphicFrame>
      <p:pic>
        <p:nvPicPr>
          <p:cNvPr id="9" name="Picture 8"/>
          <p:cNvPicPr/>
          <p:nvPr/>
        </p:nvPicPr>
        <p:blipFill>
          <a:blip r:embed="rId2" cstate="print"/>
          <a:srcRect/>
          <a:stretch>
            <a:fillRect/>
          </a:stretch>
        </p:blipFill>
        <p:spPr bwMode="auto">
          <a:xfrm>
            <a:off x="2483768" y="3717032"/>
            <a:ext cx="6336704" cy="3024336"/>
          </a:xfrm>
          <a:prstGeom prst="rect">
            <a:avLst/>
          </a:prstGeom>
          <a:noFill/>
          <a:ln w="9525">
            <a:noFill/>
            <a:miter lim="800000"/>
            <a:headEnd/>
            <a:tailEnd/>
          </a:ln>
        </p:spPr>
      </p:pic>
      <p:sp>
        <p:nvSpPr>
          <p:cNvPr id="10" name="TextBox 9"/>
          <p:cNvSpPr txBox="1"/>
          <p:nvPr/>
        </p:nvSpPr>
        <p:spPr>
          <a:xfrm>
            <a:off x="6732240" y="404664"/>
            <a:ext cx="2304256" cy="646331"/>
          </a:xfrm>
          <a:prstGeom prst="rect">
            <a:avLst/>
          </a:prstGeom>
          <a:noFill/>
        </p:spPr>
        <p:txBody>
          <a:bodyPr wrap="square" rtlCol="0">
            <a:spAutoFit/>
          </a:bodyPr>
          <a:lstStyle/>
          <a:p>
            <a:r>
              <a:rPr lang="en-US" dirty="0" smtClean="0"/>
              <a:t>Avg. speed= Max. speed × Avg. speed Factor </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714981" y="1268760"/>
                <a:ext cx="2411760" cy="529440"/>
              </a:xfrm>
              <a:prstGeom prst="rect">
                <a:avLst/>
              </a:prstGeom>
              <a:noFill/>
            </p:spPr>
            <p:txBody>
              <a:bodyPr wrap="square" rtlCol="0">
                <a:spAutoFit/>
              </a:bodyPr>
              <a:lstStyle/>
              <a:p>
                <a:r>
                  <a:rPr lang="en-US" dirty="0" smtClean="0"/>
                  <a:t>Travel time=</a:t>
                </a:r>
                <a14:m>
                  <m:oMath xmlns:m="http://schemas.openxmlformats.org/officeDocument/2006/math">
                    <m:f>
                      <m:fPr>
                        <m:ctrlPr>
                          <a:rPr lang="en-US" i="1" smtClean="0">
                            <a:latin typeface="Cambria Math"/>
                          </a:rPr>
                        </m:ctrlPr>
                      </m:fPr>
                      <m:num>
                        <m:r>
                          <a:rPr lang="en-US" b="0" i="1" smtClean="0">
                            <a:latin typeface="Cambria Math"/>
                          </a:rPr>
                          <m:t>𝐷𝑖𝑠𝑡𝑎𝑛𝑐𝑒</m:t>
                        </m:r>
                        <m:r>
                          <a:rPr lang="en-US" b="0" i="1" smtClean="0">
                            <a:latin typeface="Cambria Math"/>
                          </a:rPr>
                          <m:t>(</m:t>
                        </m:r>
                        <m:r>
                          <a:rPr lang="en-US" b="0" i="1" smtClean="0">
                            <a:latin typeface="Cambria Math"/>
                          </a:rPr>
                          <m:t>𝑓𝑡</m:t>
                        </m:r>
                        <m:r>
                          <a:rPr lang="en-US" b="0" i="1" smtClean="0">
                            <a:latin typeface="Cambria Math"/>
                          </a:rPr>
                          <m:t>)</m:t>
                        </m:r>
                      </m:num>
                      <m:den>
                        <m:r>
                          <a:rPr lang="en-US" b="0" i="1" smtClean="0">
                            <a:latin typeface="Cambria Math"/>
                          </a:rPr>
                          <m:t>88</m:t>
                        </m:r>
                        <m:r>
                          <a:rPr lang="en-US" b="0" i="1" smtClean="0">
                            <a:latin typeface="Cambria Math"/>
                            <a:ea typeface="Cambria Math"/>
                          </a:rPr>
                          <m:t>×</m:t>
                        </m:r>
                        <m:r>
                          <a:rPr lang="en-US" b="0" i="1" smtClean="0">
                            <a:latin typeface="Cambria Math"/>
                            <a:ea typeface="Cambria Math"/>
                          </a:rPr>
                          <m:t>𝑎𝑣𝑔</m:t>
                        </m:r>
                        <m:r>
                          <a:rPr lang="en-US" b="0" i="1" smtClean="0">
                            <a:latin typeface="Cambria Math"/>
                            <a:ea typeface="Cambria Math"/>
                          </a:rPr>
                          <m:t>. </m:t>
                        </m:r>
                        <m:r>
                          <a:rPr lang="en-US" b="0" i="1" smtClean="0">
                            <a:latin typeface="Cambria Math"/>
                            <a:ea typeface="Cambria Math"/>
                          </a:rPr>
                          <m:t>𝑠𝑝𝑒𝑒𝑑</m:t>
                        </m:r>
                      </m:den>
                    </m:f>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714981" y="1268760"/>
                <a:ext cx="2411760" cy="529440"/>
              </a:xfrm>
              <a:prstGeom prst="rect">
                <a:avLst/>
              </a:prstGeom>
              <a:blipFill rotWithShape="1">
                <a:blip r:embed="rId3"/>
                <a:stretch>
                  <a:fillRect l="-2278" b="-4598"/>
                </a:stretch>
              </a:blipFill>
            </p:spPr>
            <p:txBody>
              <a:bodyPr/>
              <a:lstStyle/>
              <a:p>
                <a:r>
                  <a:rPr lang="en-US">
                    <a:noFill/>
                  </a:rPr>
                  <a:t> </a:t>
                </a:r>
              </a:p>
            </p:txBody>
          </p:sp>
        </mc:Fallback>
      </mc:AlternateContent>
    </p:spTree>
    <p:extLst>
      <p:ext uri="{BB962C8B-B14F-4D97-AF65-F5344CB8AC3E}">
        <p14:creationId xmlns:p14="http://schemas.microsoft.com/office/powerpoint/2010/main" val="15147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6</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323528" y="404664"/>
                <a:ext cx="8712968" cy="5725798"/>
              </a:xfrm>
              <a:prstGeom prst="rect">
                <a:avLst/>
              </a:prstGeom>
              <a:noFill/>
            </p:spPr>
            <p:txBody>
              <a:bodyPr wrap="square" rtlCol="0">
                <a:spAutoFit/>
              </a:bodyPr>
              <a:lstStyle/>
              <a:p>
                <a:r>
                  <a:rPr lang="en-US" dirty="0" smtClean="0"/>
                  <a:t>Total travel time= 8.581 </a:t>
                </a:r>
                <a:r>
                  <a:rPr lang="en-US" dirty="0" smtClean="0"/>
                  <a:t>minutes </a:t>
                </a:r>
              </a:p>
              <a:p>
                <a:endParaRPr lang="en-US" dirty="0"/>
              </a:p>
              <a:p>
                <a:r>
                  <a:rPr lang="en-US" dirty="0" smtClean="0"/>
                  <a:t>Fixed time= 1.6 min</a:t>
                </a:r>
              </a:p>
              <a:p>
                <a:endParaRPr lang="en-US" dirty="0" smtClean="0"/>
              </a:p>
              <a:p>
                <a:endParaRPr lang="en-US" dirty="0"/>
              </a:p>
              <a:p>
                <a:r>
                  <a:rPr lang="en-US" dirty="0" smtClean="0"/>
                  <a:t>Total cycle time</a:t>
                </a:r>
                <a:r>
                  <a:rPr lang="ar-SA" dirty="0" smtClean="0"/>
                  <a:t> </a:t>
                </a:r>
                <a:r>
                  <a:rPr lang="en-US" dirty="0" smtClean="0"/>
                  <a:t> of scraper= </a:t>
                </a:r>
                <a:r>
                  <a:rPr lang="en-US" dirty="0" smtClean="0"/>
                  <a:t>8.581+ </a:t>
                </a:r>
                <a:r>
                  <a:rPr lang="en-US" dirty="0" smtClean="0"/>
                  <a:t>1.6= </a:t>
                </a:r>
                <a:r>
                  <a:rPr lang="en-US" dirty="0" smtClean="0"/>
                  <a:t>10.181 </a:t>
                </a:r>
                <a:r>
                  <a:rPr lang="en-US" dirty="0" smtClean="0"/>
                  <a:t>min</a:t>
                </a:r>
              </a:p>
              <a:p>
                <a:endParaRPr lang="en-US" dirty="0" smtClean="0"/>
              </a:p>
              <a:p>
                <a:r>
                  <a:rPr lang="en-US" dirty="0" smtClean="0"/>
                  <a:t>From table 4-8 Page.68</a:t>
                </a:r>
                <a:endParaRPr lang="en-US" dirty="0"/>
              </a:p>
              <a:p>
                <a:r>
                  <a:rPr lang="en-US" dirty="0" smtClean="0"/>
                  <a:t>Cycle time of the pusher=1min</a:t>
                </a:r>
              </a:p>
              <a:p>
                <a:endParaRPr lang="en-US" dirty="0"/>
              </a:p>
              <a:p>
                <a:r>
                  <a:rPr lang="en-US" dirty="0" smtClean="0"/>
                  <a:t>Number of scraper served=</a:t>
                </a:r>
                <a14:m>
                  <m:oMath xmlns:m="http://schemas.openxmlformats.org/officeDocument/2006/math">
                    <m:f>
                      <m:fPr>
                        <m:ctrlPr>
                          <a:rPr lang="en-US" i="1" smtClean="0">
                            <a:latin typeface="Cambria Math"/>
                          </a:rPr>
                        </m:ctrlPr>
                      </m:fPr>
                      <m:num>
                        <m:r>
                          <a:rPr lang="en-US" b="0" i="1" smtClean="0">
                            <a:latin typeface="Cambria Math"/>
                          </a:rPr>
                          <m:t>10</m:t>
                        </m:r>
                        <m:r>
                          <a:rPr lang="en-US" b="0" i="1" smtClean="0">
                            <a:latin typeface="Cambria Math"/>
                          </a:rPr>
                          <m:t>.</m:t>
                        </m:r>
                        <m:r>
                          <a:rPr lang="en-US" b="0" i="1" smtClean="0">
                            <a:latin typeface="Cambria Math"/>
                          </a:rPr>
                          <m:t>181</m:t>
                        </m:r>
                      </m:num>
                      <m:den>
                        <m:r>
                          <a:rPr lang="en-US" b="0" i="1" smtClean="0">
                            <a:latin typeface="Cambria Math"/>
                          </a:rPr>
                          <m:t>1</m:t>
                        </m:r>
                        <m:r>
                          <a:rPr lang="en-US" b="0" i="1" smtClean="0">
                            <a:latin typeface="Cambria Math"/>
                          </a:rPr>
                          <m:t>.</m:t>
                        </m:r>
                        <m:r>
                          <a:rPr lang="en-US" b="0" i="1" smtClean="0">
                            <a:latin typeface="Cambria Math"/>
                          </a:rPr>
                          <m:t>6</m:t>
                        </m:r>
                      </m:den>
                    </m:f>
                    <m:r>
                      <a:rPr lang="en-US" b="0" i="1" smtClean="0">
                        <a:latin typeface="Cambria Math"/>
                      </a:rPr>
                      <m:t>=</m:t>
                    </m:r>
                    <m:r>
                      <a:rPr lang="en-US" b="0" i="1" smtClean="0">
                        <a:latin typeface="Cambria Math"/>
                      </a:rPr>
                      <m:t>6</m:t>
                    </m:r>
                    <m:r>
                      <a:rPr lang="en-US" b="0" i="1" smtClean="0">
                        <a:latin typeface="Cambria Math"/>
                      </a:rPr>
                      <m:t>.</m:t>
                    </m:r>
                    <m:r>
                      <a:rPr lang="en-US" b="0" i="1" smtClean="0">
                        <a:latin typeface="Cambria Math"/>
                      </a:rPr>
                      <m:t>363</m:t>
                    </m:r>
                    <m:r>
                      <a:rPr lang="en-US" b="0" i="1" smtClean="0">
                        <a:latin typeface="Cambria Math"/>
                      </a:rPr>
                      <m:t> </m:t>
                    </m:r>
                    <m:r>
                      <a:rPr lang="en-US" b="0" i="1" smtClean="0">
                        <a:latin typeface="Cambria Math"/>
                      </a:rPr>
                      <m:t>𝑠𝑐𝑟𝑎𝑝𝑒𝑟𝑠</m:t>
                    </m:r>
                  </m:oMath>
                </a14:m>
                <a:endParaRPr lang="en-US" b="0" dirty="0" smtClean="0"/>
              </a:p>
              <a:p>
                <a:endParaRPr lang="en-US" dirty="0" smtClean="0"/>
              </a:p>
              <a:p>
                <a:r>
                  <a:rPr lang="en-US" dirty="0" smtClean="0"/>
                  <a:t>Number of pusher required=</a:t>
                </a:r>
                <a14:m>
                  <m:oMath xmlns:m="http://schemas.openxmlformats.org/officeDocument/2006/math">
                    <m:f>
                      <m:fPr>
                        <m:ctrlPr>
                          <a:rPr lang="en-US" i="1" smtClean="0">
                            <a:latin typeface="Cambria Math"/>
                          </a:rPr>
                        </m:ctrlPr>
                      </m:fPr>
                      <m:num>
                        <m:r>
                          <a:rPr lang="en-US" b="0" i="1" smtClean="0">
                            <a:latin typeface="Cambria Math"/>
                          </a:rPr>
                          <m:t>7</m:t>
                        </m:r>
                      </m:num>
                      <m:den>
                        <m:r>
                          <a:rPr lang="en-US" b="0" i="1" smtClean="0">
                            <a:latin typeface="Cambria Math"/>
                          </a:rPr>
                          <m:t>6</m:t>
                        </m:r>
                        <m:r>
                          <a:rPr lang="en-US" b="0" i="1" smtClean="0">
                            <a:latin typeface="Cambria Math"/>
                          </a:rPr>
                          <m:t>.</m:t>
                        </m:r>
                        <m:r>
                          <a:rPr lang="en-US" b="0" i="1" smtClean="0">
                            <a:latin typeface="Cambria Math"/>
                          </a:rPr>
                          <m:t>363</m:t>
                        </m:r>
                      </m:den>
                    </m:f>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1</m:t>
                    </m:r>
                    <m:r>
                      <a:rPr lang="en-US" b="0" i="1" smtClean="0">
                        <a:latin typeface="Cambria Math"/>
                      </a:rPr>
                      <m:t> </m:t>
                    </m:r>
                    <m:r>
                      <a:rPr lang="en-US" b="0" i="1" smtClean="0">
                        <a:latin typeface="Cambria Math"/>
                      </a:rPr>
                      <m:t>𝑝𝑢𝑠</m:t>
                    </m:r>
                    <m:r>
                      <a:rPr lang="en-US" b="0" i="1" smtClean="0">
                        <a:latin typeface="Cambria Math"/>
                      </a:rPr>
                      <m:t>h</m:t>
                    </m:r>
                    <m:r>
                      <a:rPr lang="en-US" b="0" i="1" smtClean="0">
                        <a:latin typeface="Cambria Math"/>
                      </a:rPr>
                      <m:t>𝑒𝑟</m:t>
                    </m:r>
                    <m:r>
                      <a:rPr lang="en-US" b="0" i="1" smtClean="0">
                        <a:latin typeface="Cambria Math"/>
                      </a:rPr>
                      <m:t> , </m:t>
                    </m:r>
                    <m:r>
                      <a:rPr lang="en-US" b="0" i="1" smtClean="0">
                        <a:latin typeface="Cambria Math"/>
                      </a:rPr>
                      <m:t>𝑡</m:t>
                    </m:r>
                    <m:r>
                      <a:rPr lang="en-US" b="0" i="1" smtClean="0">
                        <a:latin typeface="Cambria Math"/>
                      </a:rPr>
                      <m:t>h</m:t>
                    </m:r>
                    <m:r>
                      <a:rPr lang="en-US" b="0" i="1" smtClean="0">
                        <a:latin typeface="Cambria Math"/>
                      </a:rPr>
                      <m:t>𝑒𝑛</m:t>
                    </m:r>
                    <m:r>
                      <a:rPr lang="en-US" b="0" i="1" smtClean="0">
                        <a:latin typeface="Cambria Math"/>
                      </a:rPr>
                      <m:t> </m:t>
                    </m:r>
                    <m:r>
                      <a:rPr lang="en-US" b="0" i="1" smtClean="0">
                        <a:latin typeface="Cambria Math"/>
                      </a:rPr>
                      <m:t>𝑤𝑖𝑙𝑙</m:t>
                    </m:r>
                    <m:r>
                      <a:rPr lang="en-US" b="0" i="1" smtClean="0">
                        <a:latin typeface="Cambria Math"/>
                      </a:rPr>
                      <m:t> </m:t>
                    </m:r>
                    <m:r>
                      <a:rPr lang="en-US" b="0" i="1" smtClean="0">
                        <a:latin typeface="Cambria Math"/>
                      </a:rPr>
                      <m:t>𝑏𝑒</m:t>
                    </m:r>
                    <m:r>
                      <a:rPr lang="en-US" b="0" i="1" smtClean="0">
                        <a:latin typeface="Cambria Math"/>
                      </a:rPr>
                      <m:t> </m:t>
                    </m:r>
                    <m:r>
                      <a:rPr lang="en-US" b="0" i="1" smtClean="0">
                        <a:latin typeface="Cambria Math"/>
                      </a:rPr>
                      <m:t>𝑢𝑠𝑒</m:t>
                    </m:r>
                    <m:r>
                      <a:rPr lang="en-US" b="0" i="1" smtClean="0">
                        <a:latin typeface="Cambria Math"/>
                      </a:rPr>
                      <m:t> </m:t>
                    </m:r>
                    <m:r>
                      <a:rPr lang="en-US" b="0" i="1" smtClean="0">
                        <a:latin typeface="Cambria Math"/>
                      </a:rPr>
                      <m:t>2</m:t>
                    </m:r>
                    <m:r>
                      <a:rPr lang="en-US" b="0" i="1" smtClean="0">
                        <a:latin typeface="Cambria Math"/>
                      </a:rPr>
                      <m:t> </m:t>
                    </m:r>
                    <m:r>
                      <a:rPr lang="en-US" b="0" i="1" smtClean="0">
                        <a:latin typeface="Cambria Math"/>
                      </a:rPr>
                      <m:t>𝑝𝑢𝑠</m:t>
                    </m:r>
                    <m:r>
                      <a:rPr lang="en-US" b="0" i="1" smtClean="0">
                        <a:latin typeface="Cambria Math"/>
                      </a:rPr>
                      <m:t>h</m:t>
                    </m:r>
                    <m:r>
                      <a:rPr lang="en-US" b="0" i="1" smtClean="0">
                        <a:latin typeface="Cambria Math"/>
                      </a:rPr>
                      <m:t>𝑒𝑟</m:t>
                    </m:r>
                    <m:r>
                      <a:rPr lang="en-US" b="0" i="1" smtClean="0">
                        <a:latin typeface="Cambria Math"/>
                      </a:rPr>
                      <m:t> </m:t>
                    </m:r>
                  </m:oMath>
                </a14:m>
                <a:endParaRPr lang="en-US" dirty="0" smtClean="0"/>
              </a:p>
              <a:p>
                <a:endParaRPr lang="en-US" dirty="0" smtClean="0"/>
              </a:p>
              <a:p>
                <a:endParaRPr lang="en-US" dirty="0"/>
              </a:p>
              <a:p>
                <a:r>
                  <a:rPr lang="en-US" dirty="0" smtClean="0"/>
                  <a:t>Production for one scraper= 28 × </a:t>
                </a:r>
                <a:r>
                  <a:rPr lang="en-US" dirty="0" smtClean="0"/>
                  <a:t>60/10.181 </a:t>
                </a:r>
                <a:r>
                  <a:rPr lang="en-US" dirty="0" smtClean="0"/>
                  <a:t>×0.85= </a:t>
                </a:r>
                <a:r>
                  <a:rPr lang="en-US" dirty="0" smtClean="0"/>
                  <a:t>140.26 </a:t>
                </a:r>
                <a:r>
                  <a:rPr lang="en-US" dirty="0" smtClean="0"/>
                  <a:t>BCY/h</a:t>
                </a:r>
              </a:p>
              <a:p>
                <a:endParaRPr lang="en-US" dirty="0" smtClean="0"/>
              </a:p>
              <a:p>
                <a:r>
                  <a:rPr lang="en-US" dirty="0"/>
                  <a:t>Production for </a:t>
                </a:r>
                <a:r>
                  <a:rPr lang="en-US" dirty="0" smtClean="0"/>
                  <a:t>seven scraper=</a:t>
                </a:r>
                <a14:m>
                  <m:oMath xmlns:m="http://schemas.openxmlformats.org/officeDocument/2006/math">
                    <m:f>
                      <m:fPr>
                        <m:ctrlPr>
                          <a:rPr lang="en-US" i="1" smtClean="0">
                            <a:latin typeface="Cambria Math"/>
                          </a:rPr>
                        </m:ctrlPr>
                      </m:fPr>
                      <m:num>
                        <m:r>
                          <a:rPr lang="en-US" b="0" i="1" smtClean="0">
                            <a:latin typeface="Cambria Math"/>
                          </a:rPr>
                          <m:t>1</m:t>
                        </m:r>
                        <m:r>
                          <a:rPr lang="en-US" b="0" i="1" smtClean="0">
                            <a:latin typeface="Cambria Math"/>
                            <a:ea typeface="Cambria Math"/>
                          </a:rPr>
                          <m:t>×</m:t>
                        </m:r>
                        <m:r>
                          <a:rPr lang="en-US" b="0" i="1" smtClean="0">
                            <a:latin typeface="Cambria Math"/>
                            <a:ea typeface="Cambria Math"/>
                          </a:rPr>
                          <m:t>7</m:t>
                        </m:r>
                        <m:r>
                          <a:rPr lang="en-US" b="0" i="1" smtClean="0">
                            <a:latin typeface="Cambria Math"/>
                            <a:ea typeface="Cambria Math"/>
                          </a:rPr>
                          <m:t>×</m:t>
                        </m:r>
                        <m:r>
                          <a:rPr lang="en-US" b="0" i="1" smtClean="0">
                            <a:latin typeface="Cambria Math"/>
                            <a:ea typeface="Cambria Math"/>
                          </a:rPr>
                          <m:t>140</m:t>
                        </m:r>
                        <m:r>
                          <a:rPr lang="en-US" b="0" i="1" smtClean="0">
                            <a:latin typeface="Cambria Math"/>
                            <a:ea typeface="Cambria Math"/>
                          </a:rPr>
                          <m:t>.</m:t>
                        </m:r>
                        <m:r>
                          <a:rPr lang="en-US" b="0" i="1" smtClean="0">
                            <a:latin typeface="Cambria Math"/>
                            <a:ea typeface="Cambria Math"/>
                          </a:rPr>
                          <m:t>26</m:t>
                        </m:r>
                      </m:num>
                      <m:den>
                        <m:r>
                          <a:rPr lang="en-US" b="0" i="1" smtClean="0">
                            <a:latin typeface="Cambria Math"/>
                          </a:rPr>
                          <m:t>1</m:t>
                        </m:r>
                        <m:r>
                          <a:rPr lang="en-US" b="0" i="1" smtClean="0">
                            <a:latin typeface="Cambria Math"/>
                          </a:rPr>
                          <m:t>.</m:t>
                        </m:r>
                        <m:r>
                          <a:rPr lang="en-US" b="0" i="1" smtClean="0">
                            <a:latin typeface="Cambria Math"/>
                          </a:rPr>
                          <m:t>1</m:t>
                        </m:r>
                      </m:den>
                    </m:f>
                  </m:oMath>
                </a14:m>
                <a:r>
                  <a:rPr lang="en-US" dirty="0" smtClean="0"/>
                  <a:t>=</a:t>
                </a:r>
                <a:r>
                  <a:rPr lang="en-US" dirty="0" smtClean="0"/>
                  <a:t>892.56 </a:t>
                </a:r>
                <a:r>
                  <a:rPr lang="en-US" dirty="0" smtClean="0"/>
                  <a:t>BCY/h</a:t>
                </a:r>
                <a:endParaRPr lang="en-US" dirty="0"/>
              </a:p>
              <a:p>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23528" y="404664"/>
                <a:ext cx="8712968" cy="5725798"/>
              </a:xfrm>
              <a:prstGeom prst="rect">
                <a:avLst/>
              </a:prstGeom>
              <a:blipFill rotWithShape="1">
                <a:blip r:embed="rId2"/>
                <a:stretch>
                  <a:fillRect l="-560" t="-532"/>
                </a:stretch>
              </a:blipFill>
            </p:spPr>
            <p:txBody>
              <a:bodyPr/>
              <a:lstStyle/>
              <a:p>
                <a:r>
                  <a:rPr lang="en-US">
                    <a:noFill/>
                  </a:rPr>
                  <a:t> </a:t>
                </a:r>
              </a:p>
            </p:txBody>
          </p:sp>
        </mc:Fallback>
      </mc:AlternateContent>
      <p:pic>
        <p:nvPicPr>
          <p:cNvPr id="6" name="Picture 5"/>
          <p:cNvPicPr/>
          <p:nvPr/>
        </p:nvPicPr>
        <p:blipFill>
          <a:blip r:embed="rId3"/>
          <a:srcRect t="28339"/>
          <a:stretch>
            <a:fillRect/>
          </a:stretch>
        </p:blipFill>
        <p:spPr bwMode="auto">
          <a:xfrm>
            <a:off x="5493547" y="188640"/>
            <a:ext cx="3526401" cy="1728193"/>
          </a:xfrm>
          <a:prstGeom prst="rect">
            <a:avLst/>
          </a:prstGeom>
          <a:noFill/>
          <a:ln w="9525">
            <a:noFill/>
            <a:miter lim="800000"/>
            <a:headEnd/>
            <a:tailEnd/>
          </a:ln>
        </p:spPr>
      </p:pic>
    </p:spTree>
    <p:extLst>
      <p:ext uri="{BB962C8B-B14F-4D97-AF65-F5344CB8AC3E}">
        <p14:creationId xmlns:p14="http://schemas.microsoft.com/office/powerpoint/2010/main" val="18676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fade">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fade">
                                      <p:cBhvr>
                                        <p:cTn id="37" dur="500"/>
                                        <p:tgtEl>
                                          <p:spTgt spid="7">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5" end="15"/>
                                            </p:txEl>
                                          </p:spTgt>
                                        </p:tgtEl>
                                        <p:attrNameLst>
                                          <p:attrName>style.visibility</p:attrName>
                                        </p:attrNameLst>
                                      </p:cBhvr>
                                      <p:to>
                                        <p:strVal val="visible"/>
                                      </p:to>
                                    </p:set>
                                    <p:animEffect transition="in" filter="fade">
                                      <p:cBhvr>
                                        <p:cTn id="42" dur="500"/>
                                        <p:tgtEl>
                                          <p:spTgt spid="7">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7" end="17"/>
                                            </p:txEl>
                                          </p:spTgt>
                                        </p:tgtEl>
                                        <p:attrNameLst>
                                          <p:attrName>style.visibility</p:attrName>
                                        </p:attrNameLst>
                                      </p:cBhvr>
                                      <p:to>
                                        <p:strVal val="visible"/>
                                      </p:to>
                                    </p:set>
                                    <p:animEffect transition="in" filter="fade">
                                      <p:cBhvr>
                                        <p:cTn id="47" dur="500"/>
                                        <p:tgtEl>
                                          <p:spTgt spid="7">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7</a:t>
            </a:fld>
            <a:endParaRPr lang="en-US"/>
          </a:p>
        </p:txBody>
      </p:sp>
      <p:sp>
        <p:nvSpPr>
          <p:cNvPr id="7" name="TextBox 6"/>
          <p:cNvSpPr txBox="1"/>
          <p:nvPr/>
        </p:nvSpPr>
        <p:spPr>
          <a:xfrm>
            <a:off x="395536" y="260648"/>
            <a:ext cx="8568952" cy="1754326"/>
          </a:xfrm>
          <a:prstGeom prst="rect">
            <a:avLst/>
          </a:prstGeom>
          <a:noFill/>
        </p:spPr>
        <p:txBody>
          <a:bodyPr wrap="square" rtlCol="0">
            <a:spAutoFit/>
          </a:bodyPr>
          <a:lstStyle/>
          <a:p>
            <a:r>
              <a:rPr lang="en-US" dirty="0" smtClean="0"/>
              <a:t>Q2\ the load growth date for a scraper can be represented by an equation Y=500</a:t>
            </a:r>
            <a:r>
              <a:rPr lang="en-US" dirty="0"/>
              <a:t> [ </a:t>
            </a:r>
            <a:r>
              <a:rPr lang="en-US" dirty="0" smtClean="0"/>
              <a:t>1-exp(-0.2x)]</a:t>
            </a:r>
          </a:p>
          <a:p>
            <a:r>
              <a:rPr lang="en-US" dirty="0" smtClean="0"/>
              <a:t>Where:</a:t>
            </a:r>
          </a:p>
          <a:p>
            <a:r>
              <a:rPr lang="en-US" dirty="0"/>
              <a:t>x</a:t>
            </a:r>
            <a:r>
              <a:rPr lang="en-US" dirty="0" smtClean="0"/>
              <a:t> is the load time in minutes , Y is the scraper average load in BCM</a:t>
            </a:r>
          </a:p>
          <a:p>
            <a:r>
              <a:rPr lang="en-US" dirty="0" smtClean="0"/>
              <a:t>If the scraper’s total cycle minus load time is 10min , Find:</a:t>
            </a:r>
          </a:p>
          <a:p>
            <a:pPr marL="342900" indent="-342900">
              <a:buAutoNum type="alphaUcParenR"/>
            </a:pPr>
            <a:r>
              <a:rPr lang="en-US" dirty="0" smtClean="0"/>
              <a:t>Scraper optimum load time.</a:t>
            </a:r>
          </a:p>
          <a:p>
            <a:pPr marL="342900" indent="-342900">
              <a:buAutoNum type="alphaUcParenR"/>
            </a:pPr>
            <a:r>
              <a:rPr lang="en-US" dirty="0" smtClean="0"/>
              <a:t>Scraper cycle time.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46366315"/>
              </p:ext>
            </p:extLst>
          </p:nvPr>
        </p:nvGraphicFramePr>
        <p:xfrm>
          <a:off x="2987824" y="2031531"/>
          <a:ext cx="3600402" cy="3606800"/>
        </p:xfrm>
        <a:graphic>
          <a:graphicData uri="http://schemas.openxmlformats.org/drawingml/2006/table">
            <a:tbl>
              <a:tblPr firstRow="1" bandRow="1">
                <a:tableStyleId>{5C22544A-7EE6-4342-B048-85BDC9FD1C3A}</a:tableStyleId>
              </a:tblPr>
              <a:tblGrid>
                <a:gridCol w="792088"/>
                <a:gridCol w="1608180"/>
                <a:gridCol w="1200134"/>
              </a:tblGrid>
              <a:tr h="370840">
                <a:tc>
                  <a:txBody>
                    <a:bodyPr/>
                    <a:lstStyle/>
                    <a:p>
                      <a:pPr algn="ctr"/>
                      <a:r>
                        <a:rPr lang="en-US" dirty="0" smtClean="0"/>
                        <a:t>Point</a:t>
                      </a:r>
                      <a:endParaRPr lang="en-US" dirty="0"/>
                    </a:p>
                  </a:txBody>
                  <a:tcPr/>
                </a:tc>
                <a:tc>
                  <a:txBody>
                    <a:bodyPr/>
                    <a:lstStyle/>
                    <a:p>
                      <a:pPr algn="ctr"/>
                      <a:r>
                        <a:rPr lang="en-US" dirty="0" smtClean="0"/>
                        <a:t>Load time(x) (min) </a:t>
                      </a:r>
                      <a:endParaRPr lang="en-US" dirty="0"/>
                    </a:p>
                  </a:txBody>
                  <a:tcPr/>
                </a:tc>
                <a:tc>
                  <a:txBody>
                    <a:bodyPr/>
                    <a:lstStyle/>
                    <a:p>
                      <a:pPr algn="ctr"/>
                      <a:r>
                        <a:rPr lang="en-US" dirty="0" smtClean="0"/>
                        <a:t>Avg. load (BCM)</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solidFill>
                            <a:srgbClr val="0070C0"/>
                          </a:solidFill>
                        </a:rPr>
                        <a:t>0</a:t>
                      </a:r>
                      <a:endParaRPr lang="en-US" dirty="0">
                        <a:solidFill>
                          <a:srgbClr val="0070C0"/>
                        </a:solidFill>
                      </a:endParaRPr>
                    </a:p>
                  </a:txBody>
                  <a:tcPr/>
                </a:tc>
                <a:tc>
                  <a:txBody>
                    <a:bodyPr/>
                    <a:lstStyle/>
                    <a:p>
                      <a:pPr algn="ctr"/>
                      <a:r>
                        <a:rPr lang="en-US" dirty="0" smtClean="0">
                          <a:solidFill>
                            <a:srgbClr val="0070C0"/>
                          </a:solidFill>
                        </a:rPr>
                        <a:t>0</a:t>
                      </a:r>
                      <a:endParaRPr lang="en-US" dirty="0">
                        <a:solidFill>
                          <a:srgbClr val="0070C0"/>
                        </a:solidFill>
                      </a:endParaRPr>
                    </a:p>
                  </a:txBody>
                  <a:tcPr/>
                </a:tc>
              </a:tr>
              <a:tr h="370840">
                <a:tc>
                  <a:txBody>
                    <a:bodyPr/>
                    <a:lstStyle/>
                    <a:p>
                      <a:pPr algn="ctr"/>
                      <a:r>
                        <a:rPr lang="en-US" dirty="0" smtClean="0"/>
                        <a:t>2</a:t>
                      </a:r>
                      <a:endParaRPr lang="en-US" dirty="0"/>
                    </a:p>
                  </a:txBody>
                  <a:tcPr/>
                </a:tc>
                <a:tc>
                  <a:txBody>
                    <a:bodyPr/>
                    <a:lstStyle/>
                    <a:p>
                      <a:pPr algn="ctr"/>
                      <a:r>
                        <a:rPr lang="en-US" dirty="0" smtClean="0">
                          <a:solidFill>
                            <a:srgbClr val="0070C0"/>
                          </a:solidFill>
                        </a:rPr>
                        <a:t>1</a:t>
                      </a:r>
                      <a:endParaRPr lang="en-US" dirty="0">
                        <a:solidFill>
                          <a:srgbClr val="0070C0"/>
                        </a:solidFill>
                      </a:endParaRPr>
                    </a:p>
                  </a:txBody>
                  <a:tcPr/>
                </a:tc>
                <a:tc>
                  <a:txBody>
                    <a:bodyPr/>
                    <a:lstStyle/>
                    <a:p>
                      <a:pPr algn="ctr"/>
                      <a:r>
                        <a:rPr lang="en-US" dirty="0" smtClean="0">
                          <a:solidFill>
                            <a:srgbClr val="0070C0"/>
                          </a:solidFill>
                        </a:rPr>
                        <a:t>90</a:t>
                      </a:r>
                      <a:endParaRPr lang="en-US" dirty="0">
                        <a:solidFill>
                          <a:srgbClr val="0070C0"/>
                        </a:solidFill>
                      </a:endParaRPr>
                    </a:p>
                  </a:txBody>
                  <a:tcPr/>
                </a:tc>
              </a:tr>
              <a:tr h="370840">
                <a:tc>
                  <a:txBody>
                    <a:bodyPr/>
                    <a:lstStyle/>
                    <a:p>
                      <a:pPr algn="ctr"/>
                      <a:r>
                        <a:rPr lang="en-US" dirty="0" smtClean="0"/>
                        <a:t>3</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c>
                  <a:txBody>
                    <a:bodyPr/>
                    <a:lstStyle/>
                    <a:p>
                      <a:pPr algn="ctr"/>
                      <a:r>
                        <a:rPr lang="en-US" dirty="0" smtClean="0">
                          <a:solidFill>
                            <a:srgbClr val="0070C0"/>
                          </a:solidFill>
                        </a:rPr>
                        <a:t>164.83</a:t>
                      </a:r>
                      <a:endParaRPr lang="en-US" dirty="0">
                        <a:solidFill>
                          <a:srgbClr val="0070C0"/>
                        </a:solidFill>
                      </a:endParaRPr>
                    </a:p>
                  </a:txBody>
                  <a:tcPr/>
                </a:tc>
              </a:tr>
              <a:tr h="370840">
                <a:tc>
                  <a:txBody>
                    <a:bodyPr/>
                    <a:lstStyle/>
                    <a:p>
                      <a:pPr algn="ctr"/>
                      <a:r>
                        <a:rPr lang="en-US" dirty="0" smtClean="0"/>
                        <a:t>4</a:t>
                      </a:r>
                      <a:endParaRPr lang="en-US" dirty="0"/>
                    </a:p>
                  </a:txBody>
                  <a:tcPr/>
                </a:tc>
                <a:tc>
                  <a:txBody>
                    <a:bodyPr/>
                    <a:lstStyle/>
                    <a:p>
                      <a:pPr algn="ctr"/>
                      <a:r>
                        <a:rPr lang="en-US" dirty="0" smtClean="0">
                          <a:solidFill>
                            <a:srgbClr val="0070C0"/>
                          </a:solidFill>
                        </a:rPr>
                        <a:t>3</a:t>
                      </a:r>
                      <a:endParaRPr lang="en-US" dirty="0">
                        <a:solidFill>
                          <a:srgbClr val="0070C0"/>
                        </a:solidFill>
                      </a:endParaRPr>
                    </a:p>
                  </a:txBody>
                  <a:tcPr/>
                </a:tc>
                <a:tc>
                  <a:txBody>
                    <a:bodyPr/>
                    <a:lstStyle/>
                    <a:p>
                      <a:pPr algn="ctr"/>
                      <a:r>
                        <a:rPr lang="en-US" dirty="0" smtClean="0">
                          <a:solidFill>
                            <a:srgbClr val="0070C0"/>
                          </a:solidFill>
                        </a:rPr>
                        <a:t>225.59</a:t>
                      </a:r>
                      <a:endParaRPr lang="en-US" dirty="0">
                        <a:solidFill>
                          <a:srgbClr val="0070C0"/>
                        </a:solidFill>
                      </a:endParaRPr>
                    </a:p>
                  </a:txBody>
                  <a:tcPr/>
                </a:tc>
              </a:tr>
              <a:tr h="370840">
                <a:tc>
                  <a:txBody>
                    <a:bodyPr/>
                    <a:lstStyle/>
                    <a:p>
                      <a:pPr algn="ctr"/>
                      <a:r>
                        <a:rPr lang="en-US" dirty="0" smtClean="0"/>
                        <a:t>5</a:t>
                      </a:r>
                      <a:endParaRPr lang="en-US" dirty="0"/>
                    </a:p>
                  </a:txBody>
                  <a:tcPr/>
                </a:tc>
                <a:tc>
                  <a:txBody>
                    <a:bodyPr/>
                    <a:lstStyle/>
                    <a:p>
                      <a:pPr algn="ctr"/>
                      <a:r>
                        <a:rPr lang="en-US" dirty="0" smtClean="0">
                          <a:solidFill>
                            <a:srgbClr val="0070C0"/>
                          </a:solidFill>
                        </a:rPr>
                        <a:t>6</a:t>
                      </a:r>
                      <a:endParaRPr lang="en-US" dirty="0">
                        <a:solidFill>
                          <a:srgbClr val="0070C0"/>
                        </a:solidFill>
                      </a:endParaRPr>
                    </a:p>
                  </a:txBody>
                  <a:tcPr/>
                </a:tc>
                <a:tc>
                  <a:txBody>
                    <a:bodyPr/>
                    <a:lstStyle/>
                    <a:p>
                      <a:pPr algn="ctr"/>
                      <a:r>
                        <a:rPr lang="en-US" dirty="0" smtClean="0">
                          <a:solidFill>
                            <a:srgbClr val="0070C0"/>
                          </a:solidFill>
                        </a:rPr>
                        <a:t>349.4</a:t>
                      </a:r>
                      <a:endParaRPr lang="en-US" dirty="0">
                        <a:solidFill>
                          <a:srgbClr val="0070C0"/>
                        </a:solidFill>
                      </a:endParaRPr>
                    </a:p>
                  </a:txBody>
                  <a:tcPr/>
                </a:tc>
              </a:tr>
              <a:tr h="370840">
                <a:tc>
                  <a:txBody>
                    <a:bodyPr/>
                    <a:lstStyle/>
                    <a:p>
                      <a:pPr algn="ctr"/>
                      <a:r>
                        <a:rPr lang="en-US" dirty="0" smtClean="0"/>
                        <a:t>6</a:t>
                      </a:r>
                      <a:endParaRPr lang="en-US" dirty="0"/>
                    </a:p>
                  </a:txBody>
                  <a:tcPr/>
                </a:tc>
                <a:tc>
                  <a:txBody>
                    <a:bodyPr/>
                    <a:lstStyle/>
                    <a:p>
                      <a:pPr algn="ctr"/>
                      <a:r>
                        <a:rPr lang="en-US" dirty="0" smtClean="0">
                          <a:solidFill>
                            <a:srgbClr val="0070C0"/>
                          </a:solidFill>
                        </a:rPr>
                        <a:t>10</a:t>
                      </a:r>
                      <a:endParaRPr lang="en-US" dirty="0">
                        <a:solidFill>
                          <a:srgbClr val="0070C0"/>
                        </a:solidFill>
                      </a:endParaRPr>
                    </a:p>
                  </a:txBody>
                  <a:tcPr/>
                </a:tc>
                <a:tc>
                  <a:txBody>
                    <a:bodyPr/>
                    <a:lstStyle/>
                    <a:p>
                      <a:pPr algn="ctr"/>
                      <a:r>
                        <a:rPr lang="en-US" dirty="0" smtClean="0">
                          <a:solidFill>
                            <a:srgbClr val="0070C0"/>
                          </a:solidFill>
                        </a:rPr>
                        <a:t>432.33</a:t>
                      </a:r>
                      <a:endParaRPr lang="en-US" dirty="0">
                        <a:solidFill>
                          <a:srgbClr val="0070C0"/>
                        </a:solidFill>
                      </a:endParaRPr>
                    </a:p>
                  </a:txBody>
                  <a:tcPr/>
                </a:tc>
              </a:tr>
              <a:tr h="370840">
                <a:tc>
                  <a:txBody>
                    <a:bodyPr/>
                    <a:lstStyle/>
                    <a:p>
                      <a:pPr algn="ctr"/>
                      <a:r>
                        <a:rPr lang="en-US" dirty="0" smtClean="0"/>
                        <a:t>7</a:t>
                      </a:r>
                      <a:endParaRPr lang="en-US" dirty="0"/>
                    </a:p>
                  </a:txBody>
                  <a:tcPr/>
                </a:tc>
                <a:tc>
                  <a:txBody>
                    <a:bodyPr/>
                    <a:lstStyle/>
                    <a:p>
                      <a:pPr algn="ctr"/>
                      <a:r>
                        <a:rPr lang="en-US" dirty="0" smtClean="0">
                          <a:solidFill>
                            <a:srgbClr val="0070C0"/>
                          </a:solidFill>
                        </a:rPr>
                        <a:t>15</a:t>
                      </a:r>
                      <a:endParaRPr lang="en-US" dirty="0">
                        <a:solidFill>
                          <a:srgbClr val="0070C0"/>
                        </a:solidFill>
                      </a:endParaRPr>
                    </a:p>
                  </a:txBody>
                  <a:tcPr/>
                </a:tc>
                <a:tc>
                  <a:txBody>
                    <a:bodyPr/>
                    <a:lstStyle/>
                    <a:p>
                      <a:pPr algn="ctr"/>
                      <a:r>
                        <a:rPr lang="en-US" dirty="0" smtClean="0">
                          <a:solidFill>
                            <a:srgbClr val="0070C0"/>
                          </a:solidFill>
                        </a:rPr>
                        <a:t>475.1</a:t>
                      </a:r>
                      <a:endParaRPr lang="en-US" dirty="0">
                        <a:solidFill>
                          <a:srgbClr val="0070C0"/>
                        </a:solidFill>
                      </a:endParaRPr>
                    </a:p>
                  </a:txBody>
                  <a:tcPr/>
                </a:tc>
              </a:tr>
              <a:tr h="370840">
                <a:tc>
                  <a:txBody>
                    <a:bodyPr/>
                    <a:lstStyle/>
                    <a:p>
                      <a:pPr algn="ctr"/>
                      <a:r>
                        <a:rPr lang="en-US" dirty="0" smtClean="0"/>
                        <a:t>8</a:t>
                      </a:r>
                      <a:endParaRPr lang="en-US" dirty="0"/>
                    </a:p>
                  </a:txBody>
                  <a:tcPr/>
                </a:tc>
                <a:tc>
                  <a:txBody>
                    <a:bodyPr/>
                    <a:lstStyle/>
                    <a:p>
                      <a:pPr algn="ctr"/>
                      <a:r>
                        <a:rPr lang="en-US" dirty="0" smtClean="0">
                          <a:solidFill>
                            <a:srgbClr val="0070C0"/>
                          </a:solidFill>
                        </a:rPr>
                        <a:t>30</a:t>
                      </a:r>
                      <a:endParaRPr lang="en-US" dirty="0">
                        <a:solidFill>
                          <a:srgbClr val="0070C0"/>
                        </a:solidFill>
                      </a:endParaRPr>
                    </a:p>
                  </a:txBody>
                  <a:tcPr/>
                </a:tc>
                <a:tc>
                  <a:txBody>
                    <a:bodyPr/>
                    <a:lstStyle/>
                    <a:p>
                      <a:pPr algn="ctr"/>
                      <a:r>
                        <a:rPr lang="en-US" dirty="0" smtClean="0">
                          <a:solidFill>
                            <a:srgbClr val="0070C0"/>
                          </a:solidFill>
                        </a:rPr>
                        <a:t>498.76</a:t>
                      </a:r>
                      <a:endParaRPr lang="en-US" dirty="0">
                        <a:solidFill>
                          <a:srgbClr val="0070C0"/>
                        </a:solidFill>
                      </a:endParaRPr>
                    </a:p>
                  </a:txBody>
                  <a:tcPr/>
                </a:tc>
              </a:tr>
            </a:tbl>
          </a:graphicData>
        </a:graphic>
      </p:graphicFrame>
    </p:spTree>
    <p:extLst>
      <p:ext uri="{BB962C8B-B14F-4D97-AF65-F5344CB8AC3E}">
        <p14:creationId xmlns:p14="http://schemas.microsoft.com/office/powerpoint/2010/main" val="7434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8</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305183900"/>
              </p:ext>
            </p:extLst>
          </p:nvPr>
        </p:nvGraphicFramePr>
        <p:xfrm>
          <a:off x="323528" y="260648"/>
          <a:ext cx="8640960" cy="40324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flipV="1">
            <a:off x="1547664" y="980728"/>
            <a:ext cx="2376264"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03848" y="1844824"/>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5536" y="4382177"/>
            <a:ext cx="5400600" cy="2031325"/>
          </a:xfrm>
          <a:prstGeom prst="rect">
            <a:avLst/>
          </a:prstGeom>
          <a:noFill/>
        </p:spPr>
        <p:txBody>
          <a:bodyPr wrap="square" rtlCol="0">
            <a:spAutoFit/>
          </a:bodyPr>
          <a:lstStyle/>
          <a:p>
            <a:r>
              <a:rPr lang="en-US" dirty="0" smtClean="0"/>
              <a:t>A) Optimum load time =7.5min </a:t>
            </a:r>
          </a:p>
          <a:p>
            <a:endParaRPr lang="en-US" dirty="0"/>
          </a:p>
          <a:p>
            <a:r>
              <a:rPr lang="en-US" dirty="0" smtClean="0"/>
              <a:t>B) </a:t>
            </a:r>
          </a:p>
          <a:p>
            <a:r>
              <a:rPr lang="en-US" dirty="0" smtClean="0"/>
              <a:t>Total scraper cycle time – load time = 10 min</a:t>
            </a:r>
          </a:p>
          <a:p>
            <a:r>
              <a:rPr lang="en-US" dirty="0" smtClean="0"/>
              <a:t> </a:t>
            </a:r>
          </a:p>
          <a:p>
            <a:r>
              <a:rPr lang="en-US" dirty="0"/>
              <a:t>Total scraper cycle </a:t>
            </a:r>
            <a:r>
              <a:rPr lang="en-US" dirty="0" smtClean="0"/>
              <a:t>time= 10 +7.5 = 17.5 min </a:t>
            </a:r>
          </a:p>
          <a:p>
            <a:r>
              <a:rPr lang="en-US" dirty="0" smtClean="0"/>
              <a:t> </a:t>
            </a:r>
            <a:endParaRPr lang="en-US" dirty="0"/>
          </a:p>
        </p:txBody>
      </p:sp>
    </p:spTree>
    <p:extLst>
      <p:ext uri="{BB962C8B-B14F-4D97-AF65-F5344CB8AC3E}">
        <p14:creationId xmlns:p14="http://schemas.microsoft.com/office/powerpoint/2010/main" val="39917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fade">
                                      <p:cBhvr>
                                        <p:cTn id="27" dur="500"/>
                                        <p:tgtEl>
                                          <p:spTgt spid="21">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fade">
                                      <p:cBhvr>
                                        <p:cTn id="30" dur="500"/>
                                        <p:tgtEl>
                                          <p:spTgt spid="2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animEffect transition="in" filter="fade">
                                      <p:cBhvr>
                                        <p:cTn id="35"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14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9</a:t>
            </a:fld>
            <a:endParaRPr lang="en-US"/>
          </a:p>
        </p:txBody>
      </p:sp>
      <p:sp>
        <p:nvSpPr>
          <p:cNvPr id="7" name="TextBox 6"/>
          <p:cNvSpPr txBox="1"/>
          <p:nvPr/>
        </p:nvSpPr>
        <p:spPr>
          <a:xfrm>
            <a:off x="251520" y="260648"/>
            <a:ext cx="8784976" cy="2585323"/>
          </a:xfrm>
          <a:prstGeom prst="rect">
            <a:avLst/>
          </a:prstGeom>
          <a:noFill/>
        </p:spPr>
        <p:txBody>
          <a:bodyPr wrap="square" rtlCol="0">
            <a:spAutoFit/>
          </a:bodyPr>
          <a:lstStyle/>
          <a:p>
            <a:r>
              <a:rPr lang="en-US" dirty="0" smtClean="0"/>
              <a:t>Q3\Rear dump trucks and a shovel are needed to excavate earth material which is favorable condition . The shovel production at 100% efficiency is estimated to be 295 BCM/h and job efficiency is 75%. Truck capacity is 22BCM, truck cycle time excluding loading is 55min. Equipment costs are 400SR/</a:t>
            </a:r>
            <a:r>
              <a:rPr lang="en-US" dirty="0" err="1" smtClean="0"/>
              <a:t>hr</a:t>
            </a:r>
            <a:r>
              <a:rPr lang="en-US" dirty="0" smtClean="0"/>
              <a:t> for the shovel and 200SR/</a:t>
            </a:r>
            <a:r>
              <a:rPr lang="en-US" dirty="0" err="1" smtClean="0"/>
              <a:t>hr</a:t>
            </a:r>
            <a:r>
              <a:rPr lang="en-US" dirty="0" smtClean="0"/>
              <a:t>  for the truck.</a:t>
            </a:r>
          </a:p>
          <a:p>
            <a:pPr marL="342900" indent="-342900">
              <a:buAutoNum type="alphaUcParenR"/>
            </a:pPr>
            <a:r>
              <a:rPr lang="en-US" dirty="0" smtClean="0"/>
              <a:t>How many trucks are theoretically required to obtain maximum production?</a:t>
            </a:r>
          </a:p>
          <a:p>
            <a:pPr marL="342900" indent="-342900">
              <a:buAutoNum type="alphaUcParenR"/>
            </a:pPr>
            <a:r>
              <a:rPr lang="en-US" dirty="0" smtClean="0"/>
              <a:t>What is expected production (theoretically) of the system in BCM and by using number 8 of trucks only?</a:t>
            </a:r>
          </a:p>
          <a:p>
            <a:pPr marL="342900" indent="-342900">
              <a:buAutoNum type="alphaUcParenR"/>
            </a:pPr>
            <a:r>
              <a:rPr lang="en-US" dirty="0" smtClean="0"/>
              <a:t>What the expected unite loading and hauling costs in SR/BCM in part b based on 8 trucks ?</a:t>
            </a:r>
          </a:p>
          <a:p>
            <a:endParaRPr lang="en-US" dirty="0" smtClean="0"/>
          </a:p>
        </p:txBody>
      </p:sp>
      <mc:AlternateContent xmlns:mc="http://schemas.openxmlformats.org/markup-compatibility/2006" xmlns:a14="http://schemas.microsoft.com/office/drawing/2010/main">
        <mc:Choice Requires="a14">
          <p:sp>
            <p:nvSpPr>
              <p:cNvPr id="8" name="TextBox 7"/>
              <p:cNvSpPr txBox="1"/>
              <p:nvPr/>
            </p:nvSpPr>
            <p:spPr>
              <a:xfrm>
                <a:off x="323528" y="2708920"/>
                <a:ext cx="8568952" cy="3145798"/>
              </a:xfrm>
              <a:prstGeom prst="rect">
                <a:avLst/>
              </a:prstGeom>
              <a:noFill/>
            </p:spPr>
            <p:txBody>
              <a:bodyPr wrap="square" rtlCol="0">
                <a:spAutoFit/>
              </a:bodyPr>
              <a:lstStyle/>
              <a:p>
                <a:r>
                  <a:rPr lang="en-US" dirty="0" smtClean="0"/>
                  <a:t>Load time= </a:t>
                </a:r>
                <a14:m>
                  <m:oMath xmlns:m="http://schemas.openxmlformats.org/officeDocument/2006/math">
                    <m:f>
                      <m:fPr>
                        <m:ctrlPr>
                          <a:rPr lang="en-US" i="1" smtClean="0">
                            <a:latin typeface="Cambria Math"/>
                          </a:rPr>
                        </m:ctrlPr>
                      </m:fPr>
                      <m:num>
                        <m:r>
                          <a:rPr lang="en-US" b="0" i="1" smtClean="0">
                            <a:latin typeface="Cambria Math"/>
                          </a:rPr>
                          <m:t>h</m:t>
                        </m:r>
                        <m:r>
                          <a:rPr lang="en-US" b="0" i="1" smtClean="0">
                            <a:latin typeface="Cambria Math"/>
                          </a:rPr>
                          <m:t>𝑎𝑢𝑙</m:t>
                        </m:r>
                        <m:r>
                          <a:rPr lang="en-US" b="0" i="1" smtClean="0">
                            <a:latin typeface="Cambria Math"/>
                          </a:rPr>
                          <m:t> </m:t>
                        </m:r>
                        <m:r>
                          <a:rPr lang="en-US" b="0" i="1" smtClean="0">
                            <a:latin typeface="Cambria Math"/>
                          </a:rPr>
                          <m:t>𝑢𝑛𝑖𝑡</m:t>
                        </m:r>
                        <m:r>
                          <a:rPr lang="en-US" b="0" i="1" smtClean="0">
                            <a:latin typeface="Cambria Math"/>
                          </a:rPr>
                          <m:t> </m:t>
                        </m:r>
                        <m:r>
                          <a:rPr lang="en-US" b="0" i="1" smtClean="0">
                            <a:latin typeface="Cambria Math"/>
                          </a:rPr>
                          <m:t>𝑐𝑎𝑝𝑎𝑐𝑖𝑡𝑦</m:t>
                        </m:r>
                        <m:r>
                          <a:rPr lang="en-US" b="0" i="1" smtClean="0">
                            <a:latin typeface="Cambria Math"/>
                          </a:rPr>
                          <m:t> </m:t>
                        </m:r>
                      </m:num>
                      <m:den>
                        <m:r>
                          <a:rPr lang="en-US" b="0" i="1" smtClean="0">
                            <a:latin typeface="Cambria Math"/>
                          </a:rPr>
                          <m:t>𝐿𝑜𝑎𝑑𝑒𝑟</m:t>
                        </m:r>
                        <m:r>
                          <a:rPr lang="en-US" b="0" i="1" smtClean="0">
                            <a:latin typeface="Cambria Math"/>
                          </a:rPr>
                          <m:t> </m:t>
                        </m:r>
                        <m:r>
                          <a:rPr lang="en-US" b="0" i="1" smtClean="0">
                            <a:latin typeface="Cambria Math"/>
                          </a:rPr>
                          <m:t>𝑝𝑟𝑜𝑑𝑢𝑐𝑡𝑖𝑜𝑛</m:t>
                        </m:r>
                        <m:r>
                          <a:rPr lang="en-US" b="0" i="1" smtClean="0">
                            <a:latin typeface="Cambria Math"/>
                          </a:rPr>
                          <m:t> </m:t>
                        </m:r>
                        <m:r>
                          <a:rPr lang="en-US" b="0" i="1" smtClean="0">
                            <a:latin typeface="Cambria Math"/>
                          </a:rPr>
                          <m:t>100</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22</m:t>
                        </m:r>
                      </m:num>
                      <m:den>
                        <m:r>
                          <a:rPr lang="en-US" b="0" i="1" smtClean="0">
                            <a:latin typeface="Cambria Math"/>
                          </a:rPr>
                          <m:t>295</m:t>
                        </m:r>
                      </m:den>
                    </m:f>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0745</m:t>
                    </m:r>
                    <m:r>
                      <a:rPr lang="en-US" b="0" i="1" smtClean="0">
                        <a:latin typeface="Cambria Math"/>
                        <a:ea typeface="Cambria Math"/>
                      </a:rPr>
                      <m:t>×</m:t>
                    </m:r>
                    <m:r>
                      <a:rPr lang="en-US" b="0" i="1" smtClean="0">
                        <a:latin typeface="Cambria Math"/>
                        <a:ea typeface="Cambria Math"/>
                      </a:rPr>
                      <m:t>60</m:t>
                    </m:r>
                    <m:r>
                      <a:rPr lang="en-US" b="0" i="1" smtClean="0">
                        <a:latin typeface="Cambria Math"/>
                        <a:ea typeface="Cambria Math"/>
                      </a:rPr>
                      <m:t>=</m:t>
                    </m:r>
                    <m:r>
                      <a:rPr lang="en-US" b="0" i="1" smtClean="0">
                        <a:latin typeface="Cambria Math"/>
                        <a:ea typeface="Cambria Math"/>
                      </a:rPr>
                      <m:t>4</m:t>
                    </m:r>
                    <m:r>
                      <a:rPr lang="en-US" b="0" i="1" smtClean="0">
                        <a:latin typeface="Cambria Math"/>
                        <a:ea typeface="Cambria Math"/>
                      </a:rPr>
                      <m:t>.</m:t>
                    </m:r>
                    <m:r>
                      <a:rPr lang="en-US" b="0" i="1" smtClean="0">
                        <a:latin typeface="Cambria Math"/>
                        <a:ea typeface="Cambria Math"/>
                      </a:rPr>
                      <m:t>474</m:t>
                    </m:r>
                    <m:r>
                      <a:rPr lang="en-US" b="0" i="1" smtClean="0">
                        <a:latin typeface="Cambria Math"/>
                        <a:ea typeface="Cambria Math"/>
                      </a:rPr>
                      <m:t>𝑚𝑖𝑛</m:t>
                    </m:r>
                  </m:oMath>
                </a14:m>
                <a:endParaRPr lang="en-US" dirty="0" smtClean="0"/>
              </a:p>
              <a:p>
                <a:r>
                  <a:rPr lang="en-US" dirty="0" smtClean="0"/>
                  <a:t>Haul unit Cycle time of trucks= 55+4.474= 59.5min </a:t>
                </a:r>
              </a:p>
              <a:p>
                <a:endParaRPr lang="en-US" sz="1600" dirty="0"/>
              </a:p>
              <a:p>
                <a:pPr marL="342900" indent="-342900">
                  <a:buAutoNum type="alphaUcParenR"/>
                </a:pPr>
                <a:r>
                  <a:rPr lang="en-US" sz="1600" dirty="0" smtClean="0"/>
                  <a:t>Number of haulers required= </a:t>
                </a:r>
                <a14:m>
                  <m:oMath xmlns:m="http://schemas.openxmlformats.org/officeDocument/2006/math">
                    <m:f>
                      <m:fPr>
                        <m:ctrlPr>
                          <a:rPr lang="en-US" sz="1600" i="1" smtClean="0">
                            <a:latin typeface="Cambria Math"/>
                          </a:rPr>
                        </m:ctrlPr>
                      </m:fPr>
                      <m:num>
                        <m:r>
                          <a:rPr lang="en-US" sz="1600" b="0" i="1" smtClean="0">
                            <a:latin typeface="Cambria Math"/>
                          </a:rPr>
                          <m:t>h</m:t>
                        </m:r>
                        <m:r>
                          <a:rPr lang="en-US" sz="1600" b="0" i="1" smtClean="0">
                            <a:latin typeface="Cambria Math"/>
                          </a:rPr>
                          <m:t>𝑎𝑢𝑙</m:t>
                        </m:r>
                        <m:r>
                          <a:rPr lang="en-US" sz="1600" b="0" i="1" smtClean="0">
                            <a:latin typeface="Cambria Math"/>
                          </a:rPr>
                          <m:t> </m:t>
                        </m:r>
                        <m:r>
                          <a:rPr lang="en-US" sz="1600" b="0" i="1" smtClean="0">
                            <a:latin typeface="Cambria Math"/>
                          </a:rPr>
                          <m:t>𝑢𝑛𝑖𝑡</m:t>
                        </m:r>
                        <m:r>
                          <a:rPr lang="en-US" sz="1600" b="0" i="1" smtClean="0">
                            <a:latin typeface="Cambria Math"/>
                          </a:rPr>
                          <m:t>  </m:t>
                        </m:r>
                        <m:r>
                          <a:rPr lang="en-US" sz="1600" b="0" i="1" smtClean="0">
                            <a:latin typeface="Cambria Math"/>
                          </a:rPr>
                          <m:t>𝑐𝑦𝑐𝑙𝑒</m:t>
                        </m:r>
                        <m:r>
                          <a:rPr lang="en-US" sz="1600" b="0" i="1" smtClean="0">
                            <a:latin typeface="Cambria Math"/>
                          </a:rPr>
                          <m:t> </m:t>
                        </m:r>
                        <m:r>
                          <a:rPr lang="en-US" sz="1600" b="0" i="1" smtClean="0">
                            <a:latin typeface="Cambria Math"/>
                          </a:rPr>
                          <m:t>𝑡𝑖𝑚𝑒</m:t>
                        </m:r>
                        <m:r>
                          <a:rPr lang="en-US" sz="1600" b="0" i="1" smtClean="0">
                            <a:latin typeface="Cambria Math"/>
                          </a:rPr>
                          <m:t> </m:t>
                        </m:r>
                      </m:num>
                      <m:den>
                        <m:r>
                          <a:rPr lang="en-US" sz="1600" b="0" i="1" smtClean="0">
                            <a:latin typeface="Cambria Math"/>
                          </a:rPr>
                          <m:t>𝑙𝑜𝑎𝑑</m:t>
                        </m:r>
                        <m:r>
                          <a:rPr lang="en-US" sz="1600" b="0" i="1" smtClean="0">
                            <a:latin typeface="Cambria Math"/>
                          </a:rPr>
                          <m:t> </m:t>
                        </m:r>
                        <m:r>
                          <a:rPr lang="en-US" sz="1600" b="0" i="1" smtClean="0">
                            <a:latin typeface="Cambria Math"/>
                          </a:rPr>
                          <m:t>𝑡𝑖𝑚𝑒</m:t>
                        </m:r>
                        <m:r>
                          <a:rPr lang="en-US" sz="1600" b="0" i="1" smtClean="0">
                            <a:latin typeface="Cambria Math"/>
                          </a:rPr>
                          <m:t> </m:t>
                        </m:r>
                      </m:den>
                    </m:f>
                    <m:r>
                      <a:rPr lang="en-US" sz="1600" b="0" i="1" smtClean="0">
                        <a:latin typeface="Cambria Math"/>
                      </a:rPr>
                      <m:t>=</m:t>
                    </m:r>
                    <m:f>
                      <m:fPr>
                        <m:ctrlPr>
                          <a:rPr lang="en-US" sz="1600" b="0" i="1" smtClean="0">
                            <a:latin typeface="Cambria Math"/>
                          </a:rPr>
                        </m:ctrlPr>
                      </m:fPr>
                      <m:num>
                        <m:r>
                          <a:rPr lang="en-US" sz="1600" b="0" i="1" smtClean="0">
                            <a:latin typeface="Cambria Math"/>
                          </a:rPr>
                          <m:t>59</m:t>
                        </m:r>
                        <m:r>
                          <a:rPr lang="en-US" sz="1600" b="0" i="1" smtClean="0">
                            <a:latin typeface="Cambria Math"/>
                          </a:rPr>
                          <m:t>.</m:t>
                        </m:r>
                        <m:r>
                          <a:rPr lang="en-US" sz="1600" b="0" i="1" smtClean="0">
                            <a:latin typeface="Cambria Math"/>
                          </a:rPr>
                          <m:t>5</m:t>
                        </m:r>
                      </m:num>
                      <m:den>
                        <m:r>
                          <a:rPr lang="en-US" sz="1600" b="0" i="1" smtClean="0">
                            <a:latin typeface="Cambria Math"/>
                          </a:rPr>
                          <m:t>4</m:t>
                        </m:r>
                        <m:r>
                          <a:rPr lang="en-US" sz="1600" b="0" i="1" smtClean="0">
                            <a:latin typeface="Cambria Math"/>
                          </a:rPr>
                          <m:t>.</m:t>
                        </m:r>
                        <m:r>
                          <a:rPr lang="en-US" sz="1600" b="0" i="1" smtClean="0">
                            <a:latin typeface="Cambria Math"/>
                          </a:rPr>
                          <m:t>47</m:t>
                        </m:r>
                      </m:den>
                    </m:f>
                    <m:r>
                      <a:rPr lang="en-US" sz="1600" b="0" i="1" smtClean="0">
                        <a:latin typeface="Cambria Math"/>
                      </a:rPr>
                      <m:t>=</m:t>
                    </m:r>
                    <m:r>
                      <a:rPr lang="en-US" sz="1600" b="0" i="1" smtClean="0">
                        <a:latin typeface="Cambria Math"/>
                      </a:rPr>
                      <m:t>13</m:t>
                    </m:r>
                    <m:r>
                      <a:rPr lang="en-US" sz="1600" b="0" i="1" smtClean="0">
                        <a:latin typeface="Cambria Math"/>
                      </a:rPr>
                      <m:t>.</m:t>
                    </m:r>
                    <m:r>
                      <a:rPr lang="en-US" sz="1600" b="0" i="1" smtClean="0">
                        <a:latin typeface="Cambria Math"/>
                      </a:rPr>
                      <m:t>3</m:t>
                    </m:r>
                    <m:r>
                      <a:rPr lang="en-US" sz="1600" b="0" i="1" smtClean="0">
                        <a:latin typeface="Cambria Math"/>
                      </a:rPr>
                      <m:t> </m:t>
                    </m:r>
                    <m:r>
                      <a:rPr lang="en-US" sz="1600" b="0" i="1" smtClean="0">
                        <a:latin typeface="Cambria Math"/>
                      </a:rPr>
                      <m:t>𝑡𝑟𝑢𝑐𝑘𝑠</m:t>
                    </m:r>
                    <m:r>
                      <a:rPr lang="en-US" sz="1600" b="0" i="1" smtClean="0">
                        <a:latin typeface="Cambria Math"/>
                      </a:rPr>
                      <m:t> , </m:t>
                    </m:r>
                    <m:r>
                      <a:rPr lang="en-US" sz="1600" b="0" i="1" smtClean="0">
                        <a:latin typeface="Cambria Math"/>
                      </a:rPr>
                      <m:t>𝑛𝑒𝑒𝑑𝑒𝑑</m:t>
                    </m:r>
                    <m:r>
                      <a:rPr lang="en-US" sz="1600" b="0" i="1" smtClean="0">
                        <a:latin typeface="Cambria Math"/>
                      </a:rPr>
                      <m:t> </m:t>
                    </m:r>
                    <m:r>
                      <a:rPr lang="en-US" sz="1600" b="0" i="1" smtClean="0">
                        <a:latin typeface="Cambria Math"/>
                      </a:rPr>
                      <m:t>𝑡𝑜</m:t>
                    </m:r>
                    <m:r>
                      <a:rPr lang="en-US" sz="1600" b="0" i="1" smtClean="0">
                        <a:latin typeface="Cambria Math"/>
                      </a:rPr>
                      <m:t> </m:t>
                    </m:r>
                    <m:r>
                      <a:rPr lang="en-US" sz="1600" b="0" i="1" smtClean="0">
                        <a:latin typeface="Cambria Math"/>
                      </a:rPr>
                      <m:t>14</m:t>
                    </m:r>
                    <m:r>
                      <a:rPr lang="en-US" sz="1600" b="0" i="1" smtClean="0">
                        <a:latin typeface="Cambria Math"/>
                      </a:rPr>
                      <m:t> </m:t>
                    </m:r>
                    <m:r>
                      <a:rPr lang="en-US" sz="1600" b="0" i="1" smtClean="0">
                        <a:latin typeface="Cambria Math"/>
                      </a:rPr>
                      <m:t>𝑡𝑟𝑢𝑐𝑘𝑠</m:t>
                    </m:r>
                  </m:oMath>
                </a14:m>
                <a:endParaRPr lang="en-US" sz="1600" b="0" dirty="0" smtClean="0"/>
              </a:p>
              <a:p>
                <a:pPr marL="342900" indent="-342900">
                  <a:buAutoNum type="alphaUcParenR"/>
                </a:pPr>
                <a:endParaRPr lang="en-US" sz="1600" b="0" dirty="0" smtClean="0"/>
              </a:p>
              <a:p>
                <a:pPr marL="342900" indent="-342900">
                  <a:buAutoNum type="alphaUcParenR"/>
                </a:pPr>
                <a:r>
                  <a:rPr lang="en-US" sz="1600" dirty="0" smtClean="0"/>
                  <a:t>Production (theoretically)= 295×0.75=221.25 BCM/h</a:t>
                </a:r>
              </a:p>
              <a:p>
                <a:r>
                  <a:rPr lang="en-US" sz="1600" dirty="0"/>
                  <a:t>Production </a:t>
                </a:r>
                <a:r>
                  <a:rPr lang="en-US" sz="1600" dirty="0" smtClean="0"/>
                  <a:t>(Actually)=</a:t>
                </a:r>
                <a14:m>
                  <m:oMath xmlns:m="http://schemas.openxmlformats.org/officeDocument/2006/math">
                    <m:f>
                      <m:fPr>
                        <m:ctrlPr>
                          <a:rPr lang="en-US" sz="1600" i="1" smtClean="0">
                            <a:latin typeface="Cambria Math"/>
                          </a:rPr>
                        </m:ctrlPr>
                      </m:fPr>
                      <m:num>
                        <m:r>
                          <a:rPr lang="en-US" sz="1600" b="0" i="1" smtClean="0">
                            <a:latin typeface="Cambria Math"/>
                          </a:rPr>
                          <m:t>8</m:t>
                        </m:r>
                        <m:r>
                          <a:rPr lang="en-US" sz="1600" b="0" i="1" smtClean="0">
                            <a:latin typeface="Cambria Math"/>
                            <a:ea typeface="Cambria Math"/>
                          </a:rPr>
                          <m:t>×</m:t>
                        </m:r>
                        <m:r>
                          <a:rPr lang="en-US" sz="1600" b="0" i="1" smtClean="0">
                            <a:latin typeface="Cambria Math"/>
                            <a:ea typeface="Cambria Math"/>
                          </a:rPr>
                          <m:t>295</m:t>
                        </m:r>
                        <m:r>
                          <a:rPr lang="en-US" sz="1600" b="0" i="1" smtClean="0">
                            <a:latin typeface="Cambria Math"/>
                            <a:ea typeface="Cambria Math"/>
                          </a:rPr>
                          <m:t>×</m:t>
                        </m:r>
                        <m:r>
                          <a:rPr lang="en-US" sz="1600" b="0" i="1" smtClean="0">
                            <a:latin typeface="Cambria Math"/>
                            <a:ea typeface="Cambria Math"/>
                          </a:rPr>
                          <m:t>0</m:t>
                        </m:r>
                        <m:r>
                          <a:rPr lang="en-US" sz="1600" b="0" i="1" smtClean="0">
                            <a:latin typeface="Cambria Math"/>
                            <a:ea typeface="Cambria Math"/>
                          </a:rPr>
                          <m:t>.</m:t>
                        </m:r>
                        <m:r>
                          <a:rPr lang="en-US" sz="1600" b="0" i="1" smtClean="0">
                            <a:latin typeface="Cambria Math"/>
                            <a:ea typeface="Cambria Math"/>
                          </a:rPr>
                          <m:t>75</m:t>
                        </m:r>
                      </m:num>
                      <m:den>
                        <m:r>
                          <a:rPr lang="en-US" sz="1600" b="0" i="1" smtClean="0">
                            <a:latin typeface="Cambria Math"/>
                          </a:rPr>
                          <m:t>13</m:t>
                        </m:r>
                        <m:r>
                          <a:rPr lang="en-US" sz="1600" b="0" i="1" smtClean="0">
                            <a:latin typeface="Cambria Math"/>
                          </a:rPr>
                          <m:t>.</m:t>
                        </m:r>
                        <m:r>
                          <a:rPr lang="en-US" sz="1600" b="0" i="1" smtClean="0">
                            <a:latin typeface="Cambria Math"/>
                          </a:rPr>
                          <m:t>3</m:t>
                        </m:r>
                      </m:den>
                    </m:f>
                    <m:r>
                      <a:rPr lang="en-US" sz="1600" b="0" i="1" smtClean="0">
                        <a:latin typeface="Cambria Math"/>
                      </a:rPr>
                      <m:t>=</m:t>
                    </m:r>
                    <m:r>
                      <a:rPr lang="en-US" sz="1600" b="0" i="1" smtClean="0">
                        <a:latin typeface="Cambria Math"/>
                      </a:rPr>
                      <m:t>133</m:t>
                    </m:r>
                    <m:r>
                      <a:rPr lang="en-US" sz="1600" b="0" i="1" smtClean="0">
                        <a:latin typeface="Cambria Math"/>
                      </a:rPr>
                      <m:t>.</m:t>
                    </m:r>
                    <m:r>
                      <a:rPr lang="en-US" sz="1600" b="0" i="1" smtClean="0">
                        <a:latin typeface="Cambria Math"/>
                      </a:rPr>
                      <m:t>08</m:t>
                    </m:r>
                    <m:f>
                      <m:fPr>
                        <m:ctrlPr>
                          <a:rPr lang="en-US" sz="1600" b="0" i="1" smtClean="0">
                            <a:latin typeface="Cambria Math"/>
                          </a:rPr>
                        </m:ctrlPr>
                      </m:fPr>
                      <m:num>
                        <m:r>
                          <a:rPr lang="en-US" sz="1600" b="0" i="1" smtClean="0">
                            <a:latin typeface="Cambria Math"/>
                          </a:rPr>
                          <m:t>𝐵𝐶𝑀</m:t>
                        </m:r>
                      </m:num>
                      <m:den>
                        <m:r>
                          <a:rPr lang="en-US" sz="1600" b="0" i="1" smtClean="0">
                            <a:latin typeface="Cambria Math"/>
                          </a:rPr>
                          <m:t>h</m:t>
                        </m:r>
                      </m:den>
                    </m:f>
                  </m:oMath>
                </a14:m>
                <a:endParaRPr lang="en-US" sz="1600" b="0" dirty="0" smtClean="0"/>
              </a:p>
              <a:p>
                <a:endParaRPr lang="en-US" sz="1600" b="0" dirty="0" smtClean="0"/>
              </a:p>
              <a:p>
                <a:r>
                  <a:rPr lang="en-US" sz="1600" dirty="0" smtClean="0"/>
                  <a:t>C) Total cost=</a:t>
                </a:r>
                <a14:m>
                  <m:oMath xmlns:m="http://schemas.openxmlformats.org/officeDocument/2006/math">
                    <m:f>
                      <m:fPr>
                        <m:ctrlPr>
                          <a:rPr lang="en-US" sz="1600" i="1" smtClean="0">
                            <a:latin typeface="Cambria Math"/>
                          </a:rPr>
                        </m:ctrlPr>
                      </m:fPr>
                      <m:num>
                        <m:r>
                          <a:rPr lang="en-US" sz="1600" b="0" i="1" smtClean="0">
                            <a:latin typeface="Cambria Math"/>
                          </a:rPr>
                          <m:t>400</m:t>
                        </m:r>
                        <m:r>
                          <a:rPr lang="en-US" sz="1600" b="0" i="1" smtClean="0">
                            <a:latin typeface="Cambria Math"/>
                          </a:rPr>
                          <m:t>+</m:t>
                        </m:r>
                        <m:r>
                          <a:rPr lang="en-US" sz="1600" b="0" i="1" smtClean="0">
                            <a:latin typeface="Cambria Math"/>
                          </a:rPr>
                          <m:t>8</m:t>
                        </m:r>
                        <m:r>
                          <a:rPr lang="en-US" sz="1600" b="0" i="1" smtClean="0">
                            <a:latin typeface="Cambria Math"/>
                          </a:rPr>
                          <m:t>(</m:t>
                        </m:r>
                        <m:r>
                          <a:rPr lang="en-US" sz="1600" b="0" i="1" smtClean="0">
                            <a:latin typeface="Cambria Math"/>
                          </a:rPr>
                          <m:t>200</m:t>
                        </m:r>
                        <m:r>
                          <a:rPr lang="en-US" sz="1600" b="0" i="1" smtClean="0">
                            <a:latin typeface="Cambria Math"/>
                          </a:rPr>
                          <m:t>)</m:t>
                        </m:r>
                      </m:num>
                      <m:den>
                        <m:r>
                          <a:rPr lang="en-US" sz="1600" b="0" i="1" smtClean="0">
                            <a:latin typeface="Cambria Math"/>
                          </a:rPr>
                          <m:t>133</m:t>
                        </m:r>
                        <m:r>
                          <a:rPr lang="en-US" sz="1600" b="0" i="1" smtClean="0">
                            <a:latin typeface="Cambria Math"/>
                          </a:rPr>
                          <m:t>.</m:t>
                        </m:r>
                        <m:r>
                          <a:rPr lang="en-US" sz="1600" b="0" i="1" smtClean="0">
                            <a:latin typeface="Cambria Math"/>
                          </a:rPr>
                          <m:t>08</m:t>
                        </m:r>
                      </m:den>
                    </m:f>
                    <m:r>
                      <a:rPr lang="en-US" sz="1600" b="0" i="1" smtClean="0">
                        <a:latin typeface="Cambria Math"/>
                      </a:rPr>
                      <m:t>=</m:t>
                    </m:r>
                    <m:r>
                      <a:rPr lang="en-US" sz="1600" b="0" i="1" smtClean="0">
                        <a:latin typeface="Cambria Math"/>
                      </a:rPr>
                      <m:t>15</m:t>
                    </m:r>
                    <m:r>
                      <a:rPr lang="en-US" sz="1600" b="0" i="1" smtClean="0">
                        <a:latin typeface="Cambria Math"/>
                      </a:rPr>
                      <m:t>.</m:t>
                    </m:r>
                    <m:r>
                      <a:rPr lang="en-US" sz="1600" b="0" i="1" smtClean="0">
                        <a:latin typeface="Cambria Math"/>
                      </a:rPr>
                      <m:t>028</m:t>
                    </m:r>
                    <m:r>
                      <a:rPr lang="en-US" sz="1600" b="0" i="1" smtClean="0">
                        <a:latin typeface="Cambria Math"/>
                      </a:rPr>
                      <m:t> </m:t>
                    </m:r>
                    <m:r>
                      <a:rPr lang="en-US" sz="1600" b="0" i="1" smtClean="0">
                        <a:latin typeface="Cambria Math"/>
                      </a:rPr>
                      <m:t>𝑆𝑅</m:t>
                    </m:r>
                    <m:r>
                      <a:rPr lang="en-US" sz="1600" b="0" i="1" smtClean="0">
                        <a:latin typeface="Cambria Math"/>
                      </a:rPr>
                      <m:t>/</m:t>
                    </m:r>
                    <m:r>
                      <a:rPr lang="en-US" sz="1600" b="0" i="1" smtClean="0">
                        <a:latin typeface="Cambria Math"/>
                      </a:rPr>
                      <m:t>𝐵𝐶𝑀</m:t>
                    </m:r>
                  </m:oMath>
                </a14:m>
                <a:endParaRPr lang="en-US" sz="1600" dirty="0" smtClean="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2708920"/>
                <a:ext cx="8568952" cy="3145798"/>
              </a:xfrm>
              <a:prstGeom prst="rect">
                <a:avLst/>
              </a:prstGeom>
              <a:blipFill rotWithShape="1">
                <a:blip r:embed="rId2"/>
                <a:stretch>
                  <a:fillRect l="-569"/>
                </a:stretch>
              </a:blipFill>
            </p:spPr>
            <p:txBody>
              <a:bodyPr/>
              <a:lstStyle/>
              <a:p>
                <a:r>
                  <a:rPr lang="en-US">
                    <a:noFill/>
                  </a:rPr>
                  <a:t> </a:t>
                </a:r>
              </a:p>
            </p:txBody>
          </p:sp>
        </mc:Fallback>
      </mc:AlternateContent>
    </p:spTree>
    <p:extLst>
      <p:ext uri="{BB962C8B-B14F-4D97-AF65-F5344CB8AC3E}">
        <p14:creationId xmlns:p14="http://schemas.microsoft.com/office/powerpoint/2010/main" val="32775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500"/>
                                        <p:tgtEl>
                                          <p:spTgt spid="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1485</TotalTime>
  <Words>896</Words>
  <Application>Microsoft Office PowerPoint</Application>
  <PresentationFormat>On-screen Show (4:3)</PresentationFormat>
  <Paragraphs>289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CE417: Construction Methods and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CE417: Construction Methods and Management</dc:title>
  <dc:creator>Eng.Saleh</dc:creator>
  <cp:lastModifiedBy>Eng.Saleh</cp:lastModifiedBy>
  <cp:revision>106</cp:revision>
  <dcterms:created xsi:type="dcterms:W3CDTF">2018-09-17T08:13:41Z</dcterms:created>
  <dcterms:modified xsi:type="dcterms:W3CDTF">2018-11-14T07:58:05Z</dcterms:modified>
</cp:coreProperties>
</file>