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58" r:id="rId3"/>
    <p:sldId id="259" r:id="rId4"/>
    <p:sldId id="275" r:id="rId5"/>
    <p:sldId id="260" r:id="rId6"/>
    <p:sldId id="276" r:id="rId7"/>
    <p:sldId id="277" r:id="rId8"/>
    <p:sldId id="278" r:id="rId9"/>
    <p:sldId id="279"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ru5hfrXDjLMH6HEiFroNQ==" hashData="3u0RVNXOXDnVVmYXlKwiRYQUi7g="/>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p:scale>
          <a:sx n="93" d="100"/>
          <a:sy n="93" d="100"/>
        </p:scale>
        <p:origin x="-702"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CE417</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96CB53-C176-48CE-B8AC-C2E6E7FA2F7E}" type="datetimeFigureOut">
              <a:rPr lang="en-US" smtClean="0"/>
              <a:t>9/26/2018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Eng.Alothman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4BC170-A110-42A0-AD9C-D6F3EC58CAAF}" type="slidenum">
              <a:rPr lang="en-US" smtClean="0"/>
              <a:t>‹#›</a:t>
            </a:fld>
            <a:endParaRPr lang="en-US"/>
          </a:p>
        </p:txBody>
      </p:sp>
    </p:spTree>
    <p:extLst>
      <p:ext uri="{BB962C8B-B14F-4D97-AF65-F5344CB8AC3E}">
        <p14:creationId xmlns:p14="http://schemas.microsoft.com/office/powerpoint/2010/main" val="365070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CE417</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55A7-5951-4AD5-8653-23F192A847CF}" type="datetimeFigureOut">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Eng.Alothman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A7085-84F2-4A34-A00D-70C7C4BE87CE}" type="slidenum">
              <a:rPr lang="en-US" smtClean="0"/>
              <a:t>‹#›</a:t>
            </a:fld>
            <a:endParaRPr lang="en-US"/>
          </a:p>
        </p:txBody>
      </p:sp>
    </p:spTree>
    <p:extLst>
      <p:ext uri="{BB962C8B-B14F-4D97-AF65-F5344CB8AC3E}">
        <p14:creationId xmlns:p14="http://schemas.microsoft.com/office/powerpoint/2010/main" val="66495198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A7085-84F2-4A34-A00D-70C7C4BE87CE}" type="slidenum">
              <a:rPr lang="en-US" smtClean="0"/>
              <a:t>1</a:t>
            </a:fld>
            <a:endParaRPr lang="en-US"/>
          </a:p>
        </p:txBody>
      </p:sp>
      <p:sp>
        <p:nvSpPr>
          <p:cNvPr id="5" name="Date Placeholder 4"/>
          <p:cNvSpPr>
            <a:spLocks noGrp="1"/>
          </p:cNvSpPr>
          <p:nvPr>
            <p:ph type="dt" idx="11"/>
          </p:nvPr>
        </p:nvSpPr>
        <p:spPr/>
        <p:txBody>
          <a:bodyPr/>
          <a:lstStyle/>
          <a:p>
            <a:fld id="{275F0F02-223C-4154-9E1A-CF4EACBA6C19}" type="datetime1">
              <a:rPr lang="en-US" smtClean="0"/>
              <a:t>9/26/2018</a:t>
            </a:fld>
            <a:endParaRPr lang="en-US"/>
          </a:p>
        </p:txBody>
      </p:sp>
      <p:sp>
        <p:nvSpPr>
          <p:cNvPr id="6" name="Footer Placeholder 5"/>
          <p:cNvSpPr>
            <a:spLocks noGrp="1"/>
          </p:cNvSpPr>
          <p:nvPr>
            <p:ph type="ftr" sz="quarter" idx="12"/>
          </p:nvPr>
        </p:nvSpPr>
        <p:spPr/>
        <p:txBody>
          <a:bodyPr/>
          <a:lstStyle/>
          <a:p>
            <a:r>
              <a:rPr lang="en-US" smtClean="0"/>
              <a:t>Eng.Alothman</a:t>
            </a:r>
            <a:endParaRPr lang="en-US"/>
          </a:p>
        </p:txBody>
      </p:sp>
      <p:sp>
        <p:nvSpPr>
          <p:cNvPr id="7" name="Header Placeholder 6"/>
          <p:cNvSpPr>
            <a:spLocks noGrp="1"/>
          </p:cNvSpPr>
          <p:nvPr>
            <p:ph type="hdr" sz="quarter" idx="13"/>
          </p:nvPr>
        </p:nvSpPr>
        <p:spPr/>
        <p:txBody>
          <a:bodyPr/>
          <a:lstStyle/>
          <a:p>
            <a:r>
              <a:rPr lang="en-US" smtClean="0"/>
              <a:t>CE417</a:t>
            </a:r>
            <a:endParaRPr lang="en-US"/>
          </a:p>
        </p:txBody>
      </p:sp>
    </p:spTree>
    <p:extLst>
      <p:ext uri="{BB962C8B-B14F-4D97-AF65-F5344CB8AC3E}">
        <p14:creationId xmlns:p14="http://schemas.microsoft.com/office/powerpoint/2010/main" val="369584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DD590F-407B-41C1-ADD6-B44F6AB3DE37}" type="datetime3">
              <a:rPr lang="en-US" smtClean="0"/>
              <a:t>26 September 2018</a:t>
            </a:fld>
            <a:endParaRPr lang="en-US"/>
          </a:p>
        </p:txBody>
      </p:sp>
      <p:sp>
        <p:nvSpPr>
          <p:cNvPr id="17" name="Footer Placeholder 16"/>
          <p:cNvSpPr>
            <a:spLocks noGrp="1"/>
          </p:cNvSpPr>
          <p:nvPr>
            <p:ph type="ftr" sz="quarter" idx="11"/>
          </p:nvPr>
        </p:nvSpPr>
        <p:spPr/>
        <p:txBody>
          <a:bodyPr/>
          <a:lstStyle/>
          <a:p>
            <a:r>
              <a:rPr lang="en-US" smtClean="0"/>
              <a:t>Eng.Alothman</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BEB8A1F-8889-432C-B8BD-FFDE3E2D588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DD766-3015-4237-9AEE-E17F9357E5CD}" type="datetime3">
              <a:rPr lang="en-US" smtClean="0"/>
              <a:t>26 September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76F62-07CF-4C37-9167-3164376889C7}" type="datetime3">
              <a:rPr lang="en-US" smtClean="0"/>
              <a:t>26 September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D193E1-7DBE-4ACE-A873-467E82311A19}" type="datetime3">
              <a:rPr lang="en-US" smtClean="0"/>
              <a:t>26 September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5B0548-EE07-41E3-93FC-E88D82F2DA9B}" type="datetime3">
              <a:rPr lang="en-US" smtClean="0"/>
              <a:t>26 September 2018</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Eng.Alothman</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BEB8A1F-8889-432C-B8BD-FFDE3E2D58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772EF9-5B11-4FFC-960E-B64ABE93DB11}" type="datetime3">
              <a:rPr lang="en-US" smtClean="0"/>
              <a:t>26 September 2018</a:t>
            </a:fld>
            <a:endParaRPr lang="en-US"/>
          </a:p>
        </p:txBody>
      </p:sp>
      <p:sp>
        <p:nvSpPr>
          <p:cNvPr id="6" name="Footer Placeholder 5"/>
          <p:cNvSpPr>
            <a:spLocks noGrp="1"/>
          </p:cNvSpPr>
          <p:nvPr>
            <p:ph type="ftr" sz="quarter" idx="11"/>
          </p:nvPr>
        </p:nvSpPr>
        <p:spPr/>
        <p:txBody>
          <a:bodyPr/>
          <a:lstStyle/>
          <a:p>
            <a:r>
              <a:rPr lang="en-US" smtClean="0"/>
              <a:t>Eng.Alothman</a:t>
            </a:r>
            <a:endParaRPr lang="en-US"/>
          </a:p>
        </p:txBody>
      </p:sp>
      <p:sp>
        <p:nvSpPr>
          <p:cNvPr id="7" name="Slide Number Placeholder 6"/>
          <p:cNvSpPr>
            <a:spLocks noGrp="1"/>
          </p:cNvSpPr>
          <p:nvPr>
            <p:ph type="sldNum" sz="quarter" idx="12"/>
          </p:nvPr>
        </p:nvSpPr>
        <p:spPr/>
        <p:txBody>
          <a:bodyPr/>
          <a:lstStyle/>
          <a:p>
            <a:fld id="{BBEB8A1F-8889-432C-B8BD-FFDE3E2D588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2228BC-7337-4A8C-B7CD-269581978D11}" type="datetime3">
              <a:rPr lang="en-US" smtClean="0"/>
              <a:t>26 September 2018</a:t>
            </a:fld>
            <a:endParaRPr lang="en-US"/>
          </a:p>
        </p:txBody>
      </p:sp>
      <p:sp>
        <p:nvSpPr>
          <p:cNvPr id="8" name="Footer Placeholder 7"/>
          <p:cNvSpPr>
            <a:spLocks noGrp="1"/>
          </p:cNvSpPr>
          <p:nvPr>
            <p:ph type="ftr" sz="quarter" idx="11"/>
          </p:nvPr>
        </p:nvSpPr>
        <p:spPr/>
        <p:txBody>
          <a:bodyPr/>
          <a:lstStyle/>
          <a:p>
            <a:r>
              <a:rPr lang="en-US" smtClean="0"/>
              <a:t>Eng.Alothman</a:t>
            </a:r>
            <a:endParaRPr lang="en-US"/>
          </a:p>
        </p:txBody>
      </p:sp>
      <p:sp>
        <p:nvSpPr>
          <p:cNvPr id="9" name="Slide Number Placeholder 8"/>
          <p:cNvSpPr>
            <a:spLocks noGrp="1"/>
          </p:cNvSpPr>
          <p:nvPr>
            <p:ph type="sldNum" sz="quarter" idx="12"/>
          </p:nvPr>
        </p:nvSpPr>
        <p:spPr/>
        <p:txBody>
          <a:bodyPr/>
          <a:lstStyle/>
          <a:p>
            <a:fld id="{BBEB8A1F-8889-432C-B8BD-FFDE3E2D588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79DE0A-2E53-40BB-95D8-21C7A6A1EF73}"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AFBD-7EA0-43CF-9FD9-EB1B90C8F179}" type="datetime3">
              <a:rPr lang="en-US" smtClean="0"/>
              <a:t>26 September 2018</a:t>
            </a:fld>
            <a:endParaRPr lang="en-US"/>
          </a:p>
        </p:txBody>
      </p:sp>
      <p:sp>
        <p:nvSpPr>
          <p:cNvPr id="3" name="Footer Placeholder 2"/>
          <p:cNvSpPr>
            <a:spLocks noGrp="1"/>
          </p:cNvSpPr>
          <p:nvPr>
            <p:ph type="ftr" sz="quarter" idx="11"/>
          </p:nvPr>
        </p:nvSpPr>
        <p:spPr/>
        <p:txBody>
          <a:bodyPr/>
          <a:lstStyle/>
          <a:p>
            <a:r>
              <a:rPr lang="en-US" smtClean="0"/>
              <a:t>Eng.Alothman</a:t>
            </a:r>
            <a:endParaRPr lang="en-US"/>
          </a:p>
        </p:txBody>
      </p:sp>
      <p:sp>
        <p:nvSpPr>
          <p:cNvPr id="4" name="Slide Number Placeholder 3"/>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1409A1-083F-4818-8373-3411EF633083}" type="datetime3">
              <a:rPr lang="en-US" smtClean="0"/>
              <a:t>26 September 2018</a:t>
            </a:fld>
            <a:endParaRPr lang="en-US"/>
          </a:p>
        </p:txBody>
      </p:sp>
      <p:sp>
        <p:nvSpPr>
          <p:cNvPr id="6" name="Footer Placeholder 5"/>
          <p:cNvSpPr>
            <a:spLocks noGrp="1"/>
          </p:cNvSpPr>
          <p:nvPr>
            <p:ph type="ftr" sz="quarter" idx="11"/>
          </p:nvPr>
        </p:nvSpPr>
        <p:spPr/>
        <p:txBody>
          <a:bodyPr/>
          <a:lstStyle/>
          <a:p>
            <a:r>
              <a:rPr lang="en-US" smtClean="0"/>
              <a:t>Eng.Alothman</a:t>
            </a:r>
            <a:endParaRPr lang="en-US"/>
          </a:p>
        </p:txBody>
      </p:sp>
      <p:sp>
        <p:nvSpPr>
          <p:cNvPr id="7" name="Slide Number Placeholder 6"/>
          <p:cNvSpPr>
            <a:spLocks noGrp="1"/>
          </p:cNvSpPr>
          <p:nvPr>
            <p:ph type="sldNum" sz="quarter" idx="12"/>
          </p:nvPr>
        </p:nvSpPr>
        <p:spPr/>
        <p:txBody>
          <a:bodyPr/>
          <a:lstStyle/>
          <a:p>
            <a:fld id="{BBEB8A1F-8889-432C-B8BD-FFDE3E2D588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F8C483-CAFB-4987-87BC-D5C63C19A1BA}" type="datetime3">
              <a:rPr lang="en-US" smtClean="0"/>
              <a:t>26 September 2018</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Eng.Alothman</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BEB8A1F-8889-432C-B8BD-FFDE3E2D588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47A4E6-75B2-4193-AAEE-113664FB40FD}" type="datetime3">
              <a:rPr lang="en-US" smtClean="0"/>
              <a:t>26 September 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Eng.Alothman</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BEB8A1F-8889-432C-B8BD-FFDE3E2D58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429000"/>
            <a:ext cx="6400800" cy="1371600"/>
          </a:xfrm>
        </p:spPr>
        <p:txBody>
          <a:bodyPr/>
          <a:lstStyle/>
          <a:p>
            <a:endParaRPr lang="en-US" dirty="0" smtClean="0"/>
          </a:p>
          <a:p>
            <a:r>
              <a:rPr lang="en-US" sz="4800" dirty="0"/>
              <a:t>Tutorial </a:t>
            </a:r>
            <a:r>
              <a:rPr lang="en-US" sz="4800" dirty="0" smtClean="0"/>
              <a:t>#3</a:t>
            </a:r>
            <a:endParaRPr lang="en-US" sz="4800" dirty="0"/>
          </a:p>
        </p:txBody>
      </p:sp>
      <p:sp>
        <p:nvSpPr>
          <p:cNvPr id="2" name="Title 1"/>
          <p:cNvSpPr>
            <a:spLocks noGrp="1"/>
          </p:cNvSpPr>
          <p:nvPr>
            <p:ph type="ctrTitle"/>
          </p:nvPr>
        </p:nvSpPr>
        <p:spPr/>
        <p:txBody>
          <a:bodyPr/>
          <a:lstStyle/>
          <a:p>
            <a:r>
              <a:rPr lang="en-US" dirty="0" smtClean="0"/>
              <a:t>CE417: Construction Methods and Management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299" r="2451" b="21879"/>
          <a:stretch/>
        </p:blipFill>
        <p:spPr>
          <a:xfrm>
            <a:off x="251520" y="497244"/>
            <a:ext cx="3940817" cy="73429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269" t="9806" r="13498" b="12829"/>
          <a:stretch/>
        </p:blipFill>
        <p:spPr>
          <a:xfrm>
            <a:off x="6300192" y="317894"/>
            <a:ext cx="2022764" cy="1092990"/>
          </a:xfrm>
          <a:prstGeom prst="rect">
            <a:avLst/>
          </a:prstGeom>
        </p:spPr>
      </p:pic>
      <p:sp>
        <p:nvSpPr>
          <p:cNvPr id="6" name="Date Placeholder 5"/>
          <p:cNvSpPr>
            <a:spLocks noGrp="1"/>
          </p:cNvSpPr>
          <p:nvPr>
            <p:ph type="dt" sz="half" idx="10"/>
          </p:nvPr>
        </p:nvSpPr>
        <p:spPr/>
        <p:txBody>
          <a:bodyPr/>
          <a:lstStyle/>
          <a:p>
            <a:fld id="{CFC4062A-71B3-4E69-8285-A7DDA955C7DA}" type="datetime3">
              <a:rPr lang="en-US" smtClean="0"/>
              <a:t>26 September 2018</a:t>
            </a:fld>
            <a:endParaRPr lang="en-US"/>
          </a:p>
        </p:txBody>
      </p:sp>
      <p:sp>
        <p:nvSpPr>
          <p:cNvPr id="7" name="Footer Placeholder 6"/>
          <p:cNvSpPr>
            <a:spLocks noGrp="1"/>
          </p:cNvSpPr>
          <p:nvPr>
            <p:ph type="ftr" sz="quarter" idx="11"/>
          </p:nvPr>
        </p:nvSpPr>
        <p:spPr/>
        <p:txBody>
          <a:bodyPr/>
          <a:lstStyle/>
          <a:p>
            <a:r>
              <a:rPr lang="en-US" dirty="0" err="1" smtClean="0"/>
              <a:t>Eng.Alothman</a:t>
            </a:r>
            <a:endParaRPr lang="en-US" dirty="0"/>
          </a:p>
        </p:txBody>
      </p:sp>
    </p:spTree>
    <p:extLst>
      <p:ext uri="{BB962C8B-B14F-4D97-AF65-F5344CB8AC3E}">
        <p14:creationId xmlns:p14="http://schemas.microsoft.com/office/powerpoint/2010/main" val="215834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a:t>
            </a:r>
            <a:endParaRPr lang="en-US" dirty="0"/>
          </a:p>
        </p:txBody>
      </p:sp>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10</a:t>
            </a:fld>
            <a:endParaRPr lang="en-US"/>
          </a:p>
        </p:txBody>
      </p:sp>
      <p:pic>
        <p:nvPicPr>
          <p:cNvPr id="7" name="Picture 2" descr="http://www.nutritioneducationexperts.com/wp-content/uploads/Question-Marks1-284x300.png"/>
          <p:cNvPicPr>
            <a:picLocks noChangeAspect="1" noChangeArrowheads="1"/>
          </p:cNvPicPr>
          <p:nvPr/>
        </p:nvPicPr>
        <p:blipFill>
          <a:blip r:embed="rId2"/>
          <a:srcRect/>
          <a:stretch>
            <a:fillRect/>
          </a:stretch>
        </p:blipFill>
        <p:spPr bwMode="auto">
          <a:xfrm>
            <a:off x="3227931" y="2695576"/>
            <a:ext cx="2705100" cy="2857500"/>
          </a:xfrm>
          <a:prstGeom prst="rect">
            <a:avLst/>
          </a:prstGeom>
          <a:noFill/>
        </p:spPr>
      </p:pic>
      <p:sp>
        <p:nvSpPr>
          <p:cNvPr id="9" name="Rectangle 8"/>
          <p:cNvSpPr/>
          <p:nvPr/>
        </p:nvSpPr>
        <p:spPr>
          <a:xfrm>
            <a:off x="1371600" y="1752600"/>
            <a:ext cx="622317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rPr>
              <a:t>Questions Please</a:t>
            </a:r>
            <a:endParaRPr lang="en-US" sz="5400" b="1" dirty="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ndParaRPr>
          </a:p>
        </p:txBody>
      </p:sp>
      <p:pic>
        <p:nvPicPr>
          <p:cNvPr id="10" name="Picture 4" descr="http://cachepe.samedaymusic.com/media/fit,330by330/quality,85/86469-a9dae2917d35d8b246d6ade5801c6f1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7600" y="1828800"/>
            <a:ext cx="1010728" cy="866776"/>
          </a:xfrm>
          <a:prstGeom prst="rect">
            <a:avLst/>
          </a:prstGeom>
          <a:noFill/>
        </p:spPr>
      </p:pic>
    </p:spTree>
    <p:extLst>
      <p:ext uri="{BB962C8B-B14F-4D97-AF65-F5344CB8AC3E}">
        <p14:creationId xmlns:p14="http://schemas.microsoft.com/office/powerpoint/2010/main" val="20316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35280" cy="508918"/>
          </a:xfrm>
        </p:spPr>
        <p:txBody>
          <a:bodyPr>
            <a:normAutofit fontScale="90000"/>
          </a:bodyPr>
          <a:lstStyle/>
          <a:p>
            <a:r>
              <a:rPr lang="en-US" sz="3200" dirty="0" smtClean="0"/>
              <a:t>CH3: Excavating and Lifting </a:t>
            </a:r>
            <a:endParaRPr lang="en-US" sz="3200" dirty="0"/>
          </a:p>
        </p:txBody>
      </p:sp>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2</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467544" y="908720"/>
                <a:ext cx="7992888" cy="5759782"/>
              </a:xfrm>
              <a:prstGeom prst="rect">
                <a:avLst/>
              </a:prstGeom>
              <a:noFill/>
            </p:spPr>
            <p:txBody>
              <a:bodyPr wrap="square" rtlCol="0">
                <a:spAutoFit/>
              </a:bodyPr>
              <a:lstStyle/>
              <a:p>
                <a:r>
                  <a:rPr lang="en-US" sz="2000" dirty="0" smtClean="0"/>
                  <a:t>Q1\Estimate the actual volume of common earth in bank measured carried by a hydraulic excavator bucket whose heaped capacity is 2.5 cu M?</a:t>
                </a:r>
              </a:p>
              <a:p>
                <a:endParaRPr lang="en-US" sz="2000" dirty="0" smtClean="0"/>
              </a:p>
              <a:p>
                <a:r>
                  <a:rPr lang="en-US" sz="2000" dirty="0" smtClean="0"/>
                  <a:t>From table 3-2 Page.26  ,</a:t>
                </a:r>
                <a:endParaRPr lang="ar-SA" sz="2000" dirty="0" smtClean="0"/>
              </a:p>
              <a:p>
                <a:r>
                  <a:rPr lang="en-US" sz="2000" dirty="0" smtClean="0"/>
                  <a:t> Bucket fill factor = </a:t>
                </a:r>
                <a14:m>
                  <m:oMath xmlns:m="http://schemas.openxmlformats.org/officeDocument/2006/math">
                    <m:f>
                      <m:fPr>
                        <m:ctrlPr>
                          <a:rPr lang="en-US" sz="2000" i="1" smtClean="0">
                            <a:latin typeface="Cambria Math"/>
                          </a:rPr>
                        </m:ctrlPr>
                      </m:fPr>
                      <m:num>
                        <m:r>
                          <a:rPr lang="en-US" sz="2000" b="0" i="1" smtClean="0">
                            <a:latin typeface="Cambria Math"/>
                          </a:rPr>
                          <m:t>0</m:t>
                        </m:r>
                        <m:r>
                          <a:rPr lang="en-US" sz="2000" b="0" i="1" smtClean="0">
                            <a:latin typeface="Cambria Math"/>
                          </a:rPr>
                          <m:t>.</m:t>
                        </m:r>
                        <m:r>
                          <a:rPr lang="en-US" sz="2000" b="0" i="1" smtClean="0">
                            <a:latin typeface="Cambria Math"/>
                          </a:rPr>
                          <m:t>8</m:t>
                        </m:r>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1</m:t>
                        </m:r>
                      </m:num>
                      <m:den>
                        <m:r>
                          <a:rPr lang="en-US" sz="2000" b="0" i="1" smtClean="0">
                            <a:latin typeface="Cambria Math"/>
                          </a:rPr>
                          <m:t>2</m:t>
                        </m:r>
                      </m:den>
                    </m:f>
                  </m:oMath>
                </a14:m>
                <a:r>
                  <a:rPr lang="en-US" sz="2000" dirty="0" smtClean="0"/>
                  <a:t>=0.95 </a:t>
                </a:r>
                <a:r>
                  <a:rPr lang="ar-SA" sz="2000" dirty="0" smtClean="0"/>
                  <a:t> </a:t>
                </a:r>
                <a:endParaRPr lang="en-US" sz="2000" dirty="0"/>
              </a:p>
              <a:p>
                <a:endParaRPr lang="ar-SA" sz="2000" dirty="0" smtClean="0"/>
              </a:p>
              <a:p>
                <a:r>
                  <a:rPr lang="en-US" sz="2000" dirty="0" smtClean="0"/>
                  <a:t>Bucket Load= 2.5 × 0.95= 2.38 LCM</a:t>
                </a:r>
              </a:p>
              <a:p>
                <a:endParaRPr lang="en-US" sz="2000" dirty="0" smtClean="0"/>
              </a:p>
              <a:p>
                <a:r>
                  <a:rPr lang="en-US" sz="2000" dirty="0" smtClean="0"/>
                  <a:t>From table 2-5  page.18</a:t>
                </a:r>
              </a:p>
              <a:p>
                <a:r>
                  <a:rPr lang="en-US" sz="2000" dirty="0" smtClean="0"/>
                  <a:t>, Load factor= 0.8</a:t>
                </a:r>
              </a:p>
              <a:p>
                <a:endParaRPr lang="en-US" sz="2000" dirty="0"/>
              </a:p>
              <a:p>
                <a:r>
                  <a:rPr lang="en-US" sz="2000" dirty="0" smtClean="0"/>
                  <a:t>Bucket load= 2.38 × 0.8= 1.9 BCM</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908720"/>
                <a:ext cx="7992888" cy="5759782"/>
              </a:xfrm>
              <a:prstGeom prst="rect">
                <a:avLst/>
              </a:prstGeom>
              <a:blipFill rotWithShape="1">
                <a:blip r:embed="rId2"/>
                <a:stretch>
                  <a:fillRect l="-839" t="-423"/>
                </a:stretch>
              </a:blipFill>
            </p:spPr>
            <p:txBody>
              <a:bodyPr/>
              <a:lstStyle/>
              <a:p>
                <a:r>
                  <a:rPr lang="en-US">
                    <a:noFill/>
                  </a:rPr>
                  <a:t> </a:t>
                </a:r>
              </a:p>
            </p:txBody>
          </p:sp>
        </mc:Fallback>
      </mc:AlternateContent>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157" t="11835" r="6404" b="22846"/>
          <a:stretch/>
        </p:blipFill>
        <p:spPr>
          <a:xfrm>
            <a:off x="5047545" y="1844824"/>
            <a:ext cx="2952329" cy="1656184"/>
          </a:xfrm>
          <a:prstGeom prst="rect">
            <a:avLst/>
          </a:prstGeom>
        </p:spPr>
      </p:pic>
    </p:spTree>
    <p:extLst>
      <p:ext uri="{BB962C8B-B14F-4D97-AF65-F5344CB8AC3E}">
        <p14:creationId xmlns:p14="http://schemas.microsoft.com/office/powerpoint/2010/main" val="252369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fade">
                                      <p:cBhvr>
                                        <p:cTn id="40" dur="500"/>
                                        <p:tgtEl>
                                          <p:spTgt spid="7">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fade">
                                      <p:cBhvr>
                                        <p:cTn id="45"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3</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467544" y="476672"/>
                <a:ext cx="8424936" cy="9868599"/>
              </a:xfrm>
              <a:prstGeom prst="rect">
                <a:avLst/>
              </a:prstGeom>
              <a:noFill/>
            </p:spPr>
            <p:txBody>
              <a:bodyPr wrap="square" rtlCol="0">
                <a:spAutoFit/>
              </a:bodyPr>
              <a:lstStyle/>
              <a:p>
                <a:r>
                  <a:rPr lang="en-US" sz="2000" dirty="0" smtClean="0"/>
                  <a:t>Q2\A 3.5 cu M hydraulic shovel with bottom dump bucket is excavating tough clay. The swing angle is 120 degree and job efficiency is 75%. Estimate the shovel’s hourly production in bunk measure?</a:t>
                </a:r>
              </a:p>
              <a:p>
                <a:endParaRPr lang="en-US" sz="2000" dirty="0" smtClean="0"/>
              </a:p>
              <a:p>
                <a:r>
                  <a:rPr lang="en-US" sz="2000" dirty="0" smtClean="0"/>
                  <a:t>Production(LCM/h)= C×S×V×B×E</a:t>
                </a:r>
              </a:p>
              <a:p>
                <a:endParaRPr lang="en-US" sz="2000" dirty="0" smtClean="0"/>
              </a:p>
              <a:p>
                <a:r>
                  <a:rPr lang="en-US" sz="2000" dirty="0" smtClean="0"/>
                  <a:t>From table 3-6, page.31 </a:t>
                </a:r>
              </a:p>
              <a:p>
                <a:r>
                  <a:rPr lang="en-US" sz="2000" dirty="0" smtClean="0"/>
                  <a:t>C=Cycles/</a:t>
                </a:r>
                <a:r>
                  <a:rPr lang="en-US" sz="2000" dirty="0" err="1" smtClean="0"/>
                  <a:t>hr</a:t>
                </a:r>
                <a:r>
                  <a:rPr lang="en-US" sz="2000" dirty="0" smtClean="0"/>
                  <a:t>=150 Cycles/</a:t>
                </a:r>
                <a:r>
                  <a:rPr lang="en-US" sz="2000" dirty="0" err="1" smtClean="0"/>
                  <a:t>hr</a:t>
                </a:r>
                <a:endParaRPr lang="en-US" sz="2000" dirty="0" smtClean="0"/>
              </a:p>
              <a:p>
                <a:endParaRPr lang="en-US" sz="2000" dirty="0" smtClean="0"/>
              </a:p>
              <a:p>
                <a:r>
                  <a:rPr lang="en-US" sz="2000" dirty="0"/>
                  <a:t>From table 3-6, page.31 </a:t>
                </a:r>
              </a:p>
              <a:p>
                <a:r>
                  <a:rPr lang="en-US" sz="2000" dirty="0" smtClean="0"/>
                  <a:t>S=Swing factor=0.94</a:t>
                </a:r>
              </a:p>
              <a:p>
                <a:endParaRPr lang="en-US" sz="2000" dirty="0"/>
              </a:p>
              <a:p>
                <a:r>
                  <a:rPr lang="en-US" sz="2000" dirty="0" smtClean="0"/>
                  <a:t>V=Heaped volume in LCM= 3.5 LCM</a:t>
                </a:r>
              </a:p>
              <a:p>
                <a:endParaRPr lang="en-US" dirty="0"/>
              </a:p>
              <a:p>
                <a:r>
                  <a:rPr lang="en-US" dirty="0" smtClean="0"/>
                  <a:t>From table 3-2, Page.26 , B=Bucket fill factor=</a:t>
                </a:r>
                <a14:m>
                  <m:oMath xmlns:m="http://schemas.openxmlformats.org/officeDocument/2006/math">
                    <m:f>
                      <m:fPr>
                        <m:ctrlPr>
                          <a:rPr lang="en-US" i="1" smtClean="0">
                            <a:latin typeface="Cambria Math"/>
                          </a:rPr>
                        </m:ctrlPr>
                      </m:fPr>
                      <m:num>
                        <m:r>
                          <a:rPr lang="en-US" b="0" i="1" smtClean="0">
                            <a:latin typeface="Cambria Math"/>
                          </a:rPr>
                          <m:t>0</m:t>
                        </m:r>
                        <m:r>
                          <a:rPr lang="en-US" b="0" i="1" smtClean="0">
                            <a:latin typeface="Cambria Math"/>
                          </a:rPr>
                          <m:t>.</m:t>
                        </m:r>
                        <m:r>
                          <a:rPr lang="en-US" b="0" i="1" smtClean="0">
                            <a:latin typeface="Cambria Math"/>
                          </a:rPr>
                          <m:t>65</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95</m:t>
                        </m:r>
                      </m:num>
                      <m:den>
                        <m:r>
                          <a:rPr lang="en-US" b="0" i="1" smtClean="0">
                            <a:latin typeface="Cambria Math"/>
                          </a:rPr>
                          <m:t>2</m:t>
                        </m:r>
                      </m:den>
                    </m:f>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8</m:t>
                    </m:r>
                  </m:oMath>
                </a14:m>
                <a:endParaRPr lang="en-US" dirty="0" smtClean="0"/>
              </a:p>
              <a:p>
                <a:endParaRPr lang="en-US" dirty="0" smtClean="0"/>
              </a:p>
              <a:p>
                <a:r>
                  <a:rPr lang="en-US" dirty="0" smtClean="0"/>
                  <a:t>E=Job efficiency=75%=0.75</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r>
                  <a:rPr lang="en-US" dirty="0" smtClean="0"/>
                  <a:t>By using interpolation </a:t>
                </a:r>
                <a14:m>
                  <m:oMath xmlns:m="http://schemas.openxmlformats.org/officeDocument/2006/math">
                    <m:f>
                      <m:fPr>
                        <m:ctrlPr>
                          <a:rPr lang="en-US" i="1" smtClean="0">
                            <a:latin typeface="Cambria Math"/>
                          </a:rPr>
                        </m:ctrlPr>
                      </m:fPr>
                      <m:num>
                        <m:r>
                          <a:rPr lang="en-US" b="0" i="1" smtClean="0">
                            <a:latin typeface="Cambria Math"/>
                          </a:rPr>
                          <m:t>8</m:t>
                        </m:r>
                        <m:r>
                          <a:rPr lang="en-US" b="0" i="1" smtClean="0">
                            <a:latin typeface="Cambria Math"/>
                          </a:rPr>
                          <m:t>.</m:t>
                        </m:r>
                        <m:r>
                          <a:rPr lang="en-US" b="0" i="1" smtClean="0">
                            <a:latin typeface="Cambria Math"/>
                          </a:rPr>
                          <m:t>2</m:t>
                        </m:r>
                        <m:r>
                          <a:rPr lang="en-US" b="0" i="1" smtClean="0">
                            <a:latin typeface="Cambria Math"/>
                          </a:rPr>
                          <m:t>−</m:t>
                        </m:r>
                        <m:r>
                          <a:rPr lang="en-US" b="0" i="1" smtClean="0">
                            <a:latin typeface="Cambria Math"/>
                          </a:rPr>
                          <m:t>6</m:t>
                        </m:r>
                        <m:r>
                          <a:rPr lang="en-US" b="0" i="1" smtClean="0">
                            <a:latin typeface="Cambria Math"/>
                          </a:rPr>
                          <m:t>.</m:t>
                        </m:r>
                        <m:r>
                          <a:rPr lang="en-US" b="0" i="1" smtClean="0">
                            <a:latin typeface="Cambria Math"/>
                          </a:rPr>
                          <m:t>6</m:t>
                        </m:r>
                      </m:num>
                      <m:den>
                        <m:r>
                          <a:rPr lang="en-US" b="0" i="1" smtClean="0">
                            <a:latin typeface="Cambria Math"/>
                          </a:rPr>
                          <m:t>26</m:t>
                        </m:r>
                        <m:r>
                          <a:rPr lang="en-US" b="0" i="1" smtClean="0">
                            <a:latin typeface="Cambria Math"/>
                          </a:rPr>
                          <m:t>+</m:t>
                        </m:r>
                        <m:r>
                          <a:rPr lang="en-US" b="0" i="1" smtClean="0">
                            <a:latin typeface="Cambria Math"/>
                          </a:rPr>
                          <m:t>24</m:t>
                        </m:r>
                      </m:den>
                    </m:f>
                    <m:r>
                      <a:rPr lang="en-US" b="0" i="1" smtClean="0">
                        <a:latin typeface="Cambria Math"/>
                      </a:rPr>
                      <m:t>=</m:t>
                    </m:r>
                    <m:f>
                      <m:fPr>
                        <m:ctrlPr>
                          <a:rPr lang="en-US" b="0" i="1" smtClean="0">
                            <a:latin typeface="Cambria Math"/>
                          </a:rPr>
                        </m:ctrlPr>
                      </m:fPr>
                      <m:num>
                        <m:r>
                          <a:rPr lang="en-US" b="0" i="1" smtClean="0">
                            <a:latin typeface="Cambria Math"/>
                          </a:rPr>
                          <m:t>𝑋</m:t>
                        </m:r>
                      </m:num>
                      <m:den>
                        <m:r>
                          <a:rPr lang="en-US" b="0" i="1" smtClean="0">
                            <a:latin typeface="Cambria Math"/>
                          </a:rPr>
                          <m:t>24</m:t>
                        </m:r>
                      </m:den>
                    </m:f>
                    <m:r>
                      <a:rPr lang="en-US" b="0" i="1" smtClean="0">
                        <a:latin typeface="Cambria Math"/>
                      </a:rPr>
                      <m:t>≫</m:t>
                    </m:r>
                    <m:r>
                      <a:rPr lang="en-US" b="0" i="1" smtClean="0">
                        <a:latin typeface="Cambria Math"/>
                      </a:rPr>
                      <m:t>𝑋</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768</m:t>
                    </m:r>
                    <m:r>
                      <a:rPr lang="en-US" b="0" i="1" smtClean="0">
                        <a:latin typeface="Cambria Math"/>
                      </a:rPr>
                      <m:t>≫</m:t>
                    </m:r>
                    <m:r>
                      <a:rPr lang="en-US" b="0" i="1" smtClean="0">
                        <a:latin typeface="Cambria Math"/>
                      </a:rPr>
                      <m:t>𝐷𝑒𝑝𝑡</m:t>
                    </m:r>
                    <m:r>
                      <a:rPr lang="en-US" b="0" i="1" smtClean="0">
                        <a:latin typeface="Cambria Math"/>
                      </a:rPr>
                      <m:t>h</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768</m:t>
                    </m:r>
                    <m:r>
                      <a:rPr lang="en-US" b="0" i="1" smtClean="0">
                        <a:latin typeface="Cambria Math"/>
                      </a:rPr>
                      <m:t>+</m:t>
                    </m:r>
                    <m:r>
                      <a:rPr lang="en-US" b="0" i="1" smtClean="0">
                        <a:latin typeface="Cambria Math"/>
                      </a:rPr>
                      <m:t>6</m:t>
                    </m:r>
                    <m:r>
                      <a:rPr lang="en-US" b="0" i="1" smtClean="0">
                        <a:latin typeface="Cambria Math"/>
                      </a:rPr>
                      <m:t>.</m:t>
                    </m:r>
                    <m:r>
                      <a:rPr lang="en-US" b="0" i="1" smtClean="0">
                        <a:latin typeface="Cambria Math"/>
                      </a:rPr>
                      <m:t>6</m:t>
                    </m:r>
                    <m:r>
                      <a:rPr lang="en-US" b="0" i="1" smtClean="0">
                        <a:latin typeface="Cambria Math"/>
                      </a:rPr>
                      <m:t>=</m:t>
                    </m:r>
                    <m:r>
                      <a:rPr lang="en-US" b="0" i="1" smtClean="0">
                        <a:latin typeface="Cambria Math"/>
                      </a:rPr>
                      <m:t>7</m:t>
                    </m:r>
                    <m:r>
                      <a:rPr lang="en-US" b="0" i="1" smtClean="0">
                        <a:latin typeface="Cambria Math"/>
                      </a:rPr>
                      <m:t>.</m:t>
                    </m:r>
                    <m:r>
                      <a:rPr lang="en-US" b="0" i="1" smtClean="0">
                        <a:latin typeface="Cambria Math"/>
                      </a:rPr>
                      <m:t>368</m:t>
                    </m:r>
                    <m:r>
                      <a:rPr lang="en-US" b="0" i="1" smtClean="0">
                        <a:latin typeface="Cambria Math"/>
                      </a:rPr>
                      <m:t> </m:t>
                    </m:r>
                    <m:r>
                      <a:rPr lang="en-US" b="0" i="1" smtClean="0">
                        <a:latin typeface="Cambria Math"/>
                      </a:rPr>
                      <m:t>𝑓𝑡</m:t>
                    </m:r>
                  </m:oMath>
                </a14:m>
                <a:endParaRPr lang="en-US"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476672"/>
                <a:ext cx="8424936" cy="9868599"/>
              </a:xfrm>
              <a:prstGeom prst="rect">
                <a:avLst/>
              </a:prstGeom>
              <a:blipFill rotWithShape="1">
                <a:blip r:embed="rId2"/>
                <a:stretch>
                  <a:fillRect l="-796" t="-247"/>
                </a:stretch>
              </a:blipFill>
            </p:spPr>
            <p:txBody>
              <a:bodyPr/>
              <a:lstStyle/>
              <a:p>
                <a:r>
                  <a:rPr lang="en-US">
                    <a:noFill/>
                  </a:rPr>
                  <a:t> </a:t>
                </a:r>
              </a:p>
            </p:txBody>
          </p:sp>
        </mc:Fallback>
      </mc:AlternateContent>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72" t="22172" r="1798" b="25543"/>
          <a:stretch/>
        </p:blipFill>
        <p:spPr>
          <a:xfrm>
            <a:off x="3491880" y="2060848"/>
            <a:ext cx="5544616" cy="1792840"/>
          </a:xfrm>
          <a:prstGeom prst="rect">
            <a:avLst/>
          </a:prstGeom>
        </p:spPr>
      </p:pic>
    </p:spTree>
    <p:extLst>
      <p:ext uri="{BB962C8B-B14F-4D97-AF65-F5344CB8AC3E}">
        <p14:creationId xmlns:p14="http://schemas.microsoft.com/office/powerpoint/2010/main" val="18927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wipe(down)">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ipe(down)">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wipe(down)">
                                      <p:cBhvr>
                                        <p:cTn id="37" dur="5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Effect transition="in" filter="wipe(down)">
                                      <p:cBhvr>
                                        <p:cTn id="42" dur="500"/>
                                        <p:tgtEl>
                                          <p:spTgt spid="8">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4" end="14"/>
                                            </p:txEl>
                                          </p:spTgt>
                                        </p:tgtEl>
                                        <p:attrNameLst>
                                          <p:attrName>style.visibility</p:attrName>
                                        </p:attrNameLst>
                                      </p:cBhvr>
                                      <p:to>
                                        <p:strVal val="visible"/>
                                      </p:to>
                                    </p:set>
                                    <p:animEffect transition="in" filter="wipe(down)">
                                      <p:cBhvr>
                                        <p:cTn id="47" dur="500"/>
                                        <p:tgtEl>
                                          <p:spTgt spid="8">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29" end="29"/>
                                            </p:txEl>
                                          </p:spTgt>
                                        </p:tgtEl>
                                        <p:attrNameLst>
                                          <p:attrName>style.visibility</p:attrName>
                                        </p:attrNameLst>
                                      </p:cBhvr>
                                      <p:to>
                                        <p:strVal val="visible"/>
                                      </p:to>
                                    </p:set>
                                    <p:animEffect transition="in" filter="wipe(down)">
                                      <p:cBhvr>
                                        <p:cTn id="52" dur="500"/>
                                        <p:tgtEl>
                                          <p:spTgt spid="8">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772400" cy="436910"/>
          </a:xfrm>
        </p:spPr>
        <p:txBody>
          <a:bodyPr>
            <a:normAutofit fontScale="90000"/>
          </a:bodyPr>
          <a:lstStyle/>
          <a:p>
            <a:pPr algn="ctr"/>
            <a:r>
              <a:rPr lang="en-US" sz="2000" dirty="0" smtClean="0"/>
              <a:t>Cont. Q2</a:t>
            </a:r>
            <a:endParaRPr lang="en-US" sz="2000" dirty="0"/>
          </a:p>
        </p:txBody>
      </p:sp>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4</a:t>
            </a:fld>
            <a:endParaRPr lang="en-US"/>
          </a:p>
        </p:txBody>
      </p:sp>
      <p:sp>
        <p:nvSpPr>
          <p:cNvPr id="7" name="TextBox 6"/>
          <p:cNvSpPr txBox="1"/>
          <p:nvPr/>
        </p:nvSpPr>
        <p:spPr>
          <a:xfrm>
            <a:off x="215364" y="1268760"/>
            <a:ext cx="8712968" cy="3139321"/>
          </a:xfrm>
          <a:prstGeom prst="rect">
            <a:avLst/>
          </a:prstGeom>
          <a:noFill/>
        </p:spPr>
        <p:txBody>
          <a:bodyPr wrap="square" rtlCol="0">
            <a:spAutoFit/>
          </a:bodyPr>
          <a:lstStyle/>
          <a:p>
            <a:r>
              <a:rPr lang="en-US" dirty="0" smtClean="0"/>
              <a:t>Shovel’s hourly Production(LCM/h</a:t>
            </a:r>
            <a:r>
              <a:rPr lang="en-US" dirty="0"/>
              <a:t>)= </a:t>
            </a:r>
            <a:r>
              <a:rPr lang="en-US" dirty="0" smtClean="0"/>
              <a:t>C×S×V×B×E</a:t>
            </a:r>
          </a:p>
          <a:p>
            <a:endParaRPr lang="en-US" dirty="0" smtClean="0"/>
          </a:p>
          <a:p>
            <a:endParaRPr lang="en-US" dirty="0" smtClean="0"/>
          </a:p>
          <a:p>
            <a:r>
              <a:rPr lang="en-US" dirty="0"/>
              <a:t>Production(LCM/h</a:t>
            </a:r>
            <a:r>
              <a:rPr lang="en-US" dirty="0" smtClean="0"/>
              <a:t>)= 150×0.94×3.5×0.8×0.75=</a:t>
            </a:r>
            <a:r>
              <a:rPr lang="en-US" b="1" dirty="0" smtClean="0"/>
              <a:t>296.1 LCM/h</a:t>
            </a:r>
          </a:p>
          <a:p>
            <a:endParaRPr lang="en-US" dirty="0"/>
          </a:p>
          <a:p>
            <a:r>
              <a:rPr lang="en-US" dirty="0" smtClean="0"/>
              <a:t>From table 2-5, Page.18</a:t>
            </a:r>
          </a:p>
          <a:p>
            <a:r>
              <a:rPr lang="en-US" dirty="0" smtClean="0"/>
              <a:t>Load Factor= 0.77</a:t>
            </a:r>
          </a:p>
          <a:p>
            <a:endParaRPr lang="en-US" dirty="0" smtClean="0"/>
          </a:p>
          <a:p>
            <a:r>
              <a:rPr lang="en-US" dirty="0"/>
              <a:t>Shovel’s hourly </a:t>
            </a:r>
            <a:r>
              <a:rPr lang="en-US" dirty="0" smtClean="0"/>
              <a:t>Production(BCM/h)=</a:t>
            </a:r>
            <a:r>
              <a:rPr lang="en-US" dirty="0"/>
              <a:t>296.1 </a:t>
            </a:r>
            <a:r>
              <a:rPr lang="en-US" dirty="0" smtClean="0"/>
              <a:t>LCM/h× 0.77= </a:t>
            </a:r>
            <a:r>
              <a:rPr lang="en-US" b="1" dirty="0" smtClean="0"/>
              <a:t>228 BCM/</a:t>
            </a:r>
            <a:r>
              <a:rPr lang="en-US" b="1" dirty="0" err="1" smtClean="0"/>
              <a:t>hr</a:t>
            </a:r>
            <a:endParaRPr lang="en-US" b="1" dirty="0"/>
          </a:p>
          <a:p>
            <a:endParaRPr lang="en-US" dirty="0"/>
          </a:p>
          <a:p>
            <a:endParaRPr lang="en-US" dirty="0"/>
          </a:p>
        </p:txBody>
      </p:sp>
    </p:spTree>
    <p:extLst>
      <p:ext uri="{BB962C8B-B14F-4D97-AF65-F5344CB8AC3E}">
        <p14:creationId xmlns:p14="http://schemas.microsoft.com/office/powerpoint/2010/main" val="27898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5</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07503" y="224709"/>
                <a:ext cx="8928992" cy="6633291"/>
              </a:xfrm>
              <a:prstGeom prst="rect">
                <a:avLst/>
              </a:prstGeom>
              <a:noFill/>
            </p:spPr>
            <p:txBody>
              <a:bodyPr wrap="square" rtlCol="0">
                <a:spAutoFit/>
              </a:bodyPr>
              <a:lstStyle/>
              <a:p>
                <a:r>
                  <a:rPr lang="en-US" sz="2000" dirty="0" smtClean="0"/>
                  <a:t>Q3\A hydraulic excavator is excavating the basement of a building . </a:t>
                </a:r>
                <a:r>
                  <a:rPr lang="en-US" sz="2000" dirty="0" err="1" smtClean="0"/>
                  <a:t>Heapd</a:t>
                </a:r>
                <a:r>
                  <a:rPr lang="en-US" sz="2000" dirty="0" smtClean="0"/>
                  <a:t> bucket capacity is 1.5 cu M. The material is common earth with a bucket fill factor of 0.9. Job efficiency is estimated to be 50min/hr. the machine's maximum depth of cut is 24m and the average digging depth is 13m. Average swing angle is 90 degree. Estimate the hourly production in bank measure. </a:t>
                </a:r>
              </a:p>
              <a:p>
                <a:endParaRPr lang="en-US" sz="2000" dirty="0" smtClean="0"/>
              </a:p>
              <a:p>
                <a:r>
                  <a:rPr lang="en-US" sz="2000" dirty="0" smtClean="0"/>
                  <a:t>Backhoe’s hourly production(LCM/</a:t>
                </a:r>
                <a:r>
                  <a:rPr lang="en-US" sz="2000" dirty="0" err="1" smtClean="0"/>
                  <a:t>hr</a:t>
                </a:r>
                <a:r>
                  <a:rPr lang="en-US" sz="2000" dirty="0"/>
                  <a:t>)=</a:t>
                </a:r>
                <a:r>
                  <a:rPr lang="en-US" sz="2000" dirty="0" smtClean="0"/>
                  <a:t>C×S×V×B×E</a:t>
                </a:r>
              </a:p>
              <a:p>
                <a:endParaRPr lang="en-US" sz="2000" dirty="0" smtClean="0"/>
              </a:p>
              <a:p>
                <a:r>
                  <a:rPr lang="en-US" sz="2000" dirty="0" smtClean="0"/>
                  <a:t>From table3-3, Page.28 , </a:t>
                </a:r>
              </a:p>
              <a:p>
                <a:r>
                  <a:rPr lang="en-US" sz="2000" dirty="0" smtClean="0"/>
                  <a:t>C=Cycles/</a:t>
                </a:r>
                <a:r>
                  <a:rPr lang="en-US" sz="2000" dirty="0" err="1" smtClean="0"/>
                  <a:t>hr</a:t>
                </a:r>
                <a:r>
                  <a:rPr lang="en-US" sz="2000" dirty="0" smtClean="0"/>
                  <a:t>= 160 Cycles/</a:t>
                </a:r>
                <a:r>
                  <a:rPr lang="en-US" sz="2000" dirty="0" err="1" smtClean="0"/>
                  <a:t>hr</a:t>
                </a:r>
                <a:endParaRPr lang="en-US" sz="2000" dirty="0" smtClean="0"/>
              </a:p>
              <a:p>
                <a:endParaRPr lang="en-US" sz="2000" dirty="0" smtClean="0"/>
              </a:p>
              <a:p>
                <a:r>
                  <a:rPr lang="en-US" sz="2000" dirty="0" smtClean="0"/>
                  <a:t>S=Swing factor </a:t>
                </a:r>
              </a:p>
              <a:p>
                <a:r>
                  <a:rPr lang="en-US" sz="2000" dirty="0" smtClean="0"/>
                  <a:t>Depth of cut(%of maximum)=</a:t>
                </a:r>
                <a14:m>
                  <m:oMath xmlns:m="http://schemas.openxmlformats.org/officeDocument/2006/math">
                    <m:f>
                      <m:fPr>
                        <m:ctrlPr>
                          <a:rPr lang="en-US" sz="2000" i="1" smtClean="0">
                            <a:latin typeface="Cambria Math"/>
                          </a:rPr>
                        </m:ctrlPr>
                      </m:fPr>
                      <m:num>
                        <m:r>
                          <a:rPr lang="en-US" sz="2000" b="0" i="1" smtClean="0">
                            <a:latin typeface="Cambria Math"/>
                          </a:rPr>
                          <m:t>𝑎𝑐𝑡𝑢𝑎𝑙</m:t>
                        </m:r>
                        <m:r>
                          <a:rPr lang="en-US" sz="2000" b="0" i="1" smtClean="0">
                            <a:latin typeface="Cambria Math"/>
                          </a:rPr>
                          <m:t> </m:t>
                        </m:r>
                        <m:r>
                          <a:rPr lang="en-US" sz="2000" b="0" i="1" smtClean="0">
                            <a:latin typeface="Cambria Math"/>
                          </a:rPr>
                          <m:t>𝑑𝑒𝑝𝑡</m:t>
                        </m:r>
                        <m:r>
                          <a:rPr lang="en-US" sz="2000" b="0" i="1" smtClean="0">
                            <a:latin typeface="Cambria Math"/>
                          </a:rPr>
                          <m:t>h</m:t>
                        </m:r>
                      </m:num>
                      <m:den>
                        <m:r>
                          <a:rPr lang="en-US" sz="2000" b="0" i="1" smtClean="0">
                            <a:latin typeface="Cambria Math"/>
                          </a:rPr>
                          <m:t>𝑚𝑎𝑥</m:t>
                        </m:r>
                        <m:r>
                          <a:rPr lang="en-US" sz="2000" b="0" i="1" smtClean="0">
                            <a:latin typeface="Cambria Math"/>
                          </a:rPr>
                          <m:t>. </m:t>
                        </m:r>
                        <m:r>
                          <a:rPr lang="en-US" sz="2000" b="0" i="1" smtClean="0">
                            <a:latin typeface="Cambria Math"/>
                          </a:rPr>
                          <m:t>𝑑𝑒𝑝𝑡</m:t>
                        </m:r>
                        <m:r>
                          <a:rPr lang="en-US" sz="2000" b="0" i="1" smtClean="0">
                            <a:latin typeface="Cambria Math"/>
                          </a:rPr>
                          <m:t>h</m:t>
                        </m:r>
                        <m:r>
                          <a:rPr lang="en-US" sz="2000" b="0" i="1" smtClean="0">
                            <a:latin typeface="Cambria Math"/>
                          </a:rPr>
                          <m:t> </m:t>
                        </m:r>
                      </m:den>
                    </m:f>
                  </m:oMath>
                </a14:m>
                <a:r>
                  <a:rPr lang="en-US" sz="2000" dirty="0" smtClean="0"/>
                  <a:t>×100=</a:t>
                </a:r>
                <a14:m>
                  <m:oMath xmlns:m="http://schemas.openxmlformats.org/officeDocument/2006/math">
                    <m:f>
                      <m:fPr>
                        <m:ctrlPr>
                          <a:rPr lang="en-US" sz="2000" i="1" dirty="0" smtClean="0">
                            <a:latin typeface="Cambria Math"/>
                          </a:rPr>
                        </m:ctrlPr>
                      </m:fPr>
                      <m:num>
                        <m:r>
                          <a:rPr lang="en-US" sz="2000" b="0" i="1" dirty="0" smtClean="0">
                            <a:latin typeface="Cambria Math"/>
                          </a:rPr>
                          <m:t>13</m:t>
                        </m:r>
                      </m:num>
                      <m:den>
                        <m:r>
                          <a:rPr lang="en-US" sz="2000" b="0" i="1" dirty="0" smtClean="0">
                            <a:latin typeface="Cambria Math"/>
                          </a:rPr>
                          <m:t>24</m:t>
                        </m:r>
                      </m:den>
                    </m:f>
                    <m:r>
                      <a:rPr lang="en-US" sz="2000" i="1" dirty="0" smtClean="0">
                        <a:latin typeface="Cambria Math"/>
                      </a:rPr>
                      <m:t>×</m:t>
                    </m:r>
                    <m:r>
                      <a:rPr lang="en-US" sz="2000" b="0" i="1" dirty="0" smtClean="0">
                        <a:latin typeface="Cambria Math"/>
                      </a:rPr>
                      <m:t>100</m:t>
                    </m:r>
                    <m:r>
                      <a:rPr lang="en-US" sz="2000" b="0" i="1" dirty="0" smtClean="0">
                        <a:latin typeface="Cambria Math"/>
                      </a:rPr>
                      <m:t>=</m:t>
                    </m:r>
                    <m:r>
                      <a:rPr lang="en-US" sz="2000" b="0" i="1" dirty="0" smtClean="0">
                        <a:latin typeface="Cambria Math"/>
                      </a:rPr>
                      <m:t>54</m:t>
                    </m:r>
                    <m:r>
                      <a:rPr lang="en-US" sz="2000" b="0" i="1" dirty="0" smtClean="0">
                        <a:latin typeface="Cambria Math"/>
                      </a:rPr>
                      <m:t>%</m:t>
                    </m:r>
                  </m:oMath>
                </a14:m>
                <a:endParaRPr lang="en-US" sz="2000" dirty="0" smtClean="0"/>
              </a:p>
              <a:p>
                <a:r>
                  <a:rPr lang="en-US" sz="2400" dirty="0" smtClean="0"/>
                  <a:t>From table3-4, Page.28</a:t>
                </a:r>
              </a:p>
              <a:p>
                <a:r>
                  <a:rPr lang="en-US" sz="2400" dirty="0" smtClean="0"/>
                  <a:t>S=1-</a:t>
                </a:r>
                <a14:m>
                  <m:oMath xmlns:m="http://schemas.openxmlformats.org/officeDocument/2006/math">
                    <m:f>
                      <m:fPr>
                        <m:ctrlPr>
                          <a:rPr lang="en-US" sz="2400" i="1" smtClean="0">
                            <a:latin typeface="Cambria Math"/>
                          </a:rPr>
                        </m:ctrlPr>
                      </m:fPr>
                      <m:num>
                        <m:r>
                          <a:rPr lang="en-US" sz="2400" b="0" i="1" smtClean="0">
                            <a:latin typeface="Cambria Math"/>
                          </a:rPr>
                          <m:t>1</m:t>
                        </m:r>
                        <m:r>
                          <a:rPr lang="en-US" sz="2400" b="0" i="1" smtClean="0">
                            <a:latin typeface="Cambria Math"/>
                          </a:rPr>
                          <m:t>−</m:t>
                        </m:r>
                        <m:r>
                          <a:rPr lang="en-US" sz="2400" b="0" i="1" smtClean="0">
                            <a:latin typeface="Cambria Math"/>
                          </a:rPr>
                          <m:t>1</m:t>
                        </m:r>
                        <m:r>
                          <a:rPr lang="en-US" sz="2400" b="0" i="1" smtClean="0">
                            <a:latin typeface="Cambria Math"/>
                          </a:rPr>
                          <m:t>.</m:t>
                        </m:r>
                        <m:r>
                          <a:rPr lang="en-US" sz="2400" b="0" i="1" smtClean="0">
                            <a:latin typeface="Cambria Math"/>
                          </a:rPr>
                          <m:t>1</m:t>
                        </m:r>
                      </m:num>
                      <m:den>
                        <m:r>
                          <a:rPr lang="en-US" sz="2400" b="0" i="1" smtClean="0">
                            <a:latin typeface="Cambria Math"/>
                          </a:rPr>
                          <m:t>0</m:t>
                        </m:r>
                        <m:r>
                          <a:rPr lang="en-US" sz="2400" b="0" i="1" smtClean="0">
                            <a:latin typeface="Cambria Math"/>
                          </a:rPr>
                          <m:t>.</m:t>
                        </m:r>
                        <m:r>
                          <a:rPr lang="en-US" sz="2400" b="0" i="1" smtClean="0">
                            <a:latin typeface="Cambria Math"/>
                          </a:rPr>
                          <m:t>7</m:t>
                        </m:r>
                        <m:r>
                          <a:rPr lang="en-US" sz="2400" b="0" i="1" smtClean="0">
                            <a:latin typeface="Cambria Math"/>
                          </a:rPr>
                          <m:t>−</m:t>
                        </m:r>
                        <m:r>
                          <a:rPr lang="en-US" sz="2400" b="0" i="1" smtClean="0">
                            <a:latin typeface="Cambria Math"/>
                          </a:rPr>
                          <m:t>0</m:t>
                        </m:r>
                        <m:r>
                          <a:rPr lang="en-US" sz="2400" b="0" i="1" smtClean="0">
                            <a:latin typeface="Cambria Math"/>
                          </a:rPr>
                          <m:t>.</m:t>
                        </m:r>
                        <m:r>
                          <a:rPr lang="en-US" sz="2400" b="0" i="1" smtClean="0">
                            <a:latin typeface="Cambria Math"/>
                          </a:rPr>
                          <m:t>5</m:t>
                        </m:r>
                      </m:den>
                    </m:f>
                    <m:r>
                      <a:rPr lang="en-US" sz="2400" i="1" smtClean="0">
                        <a:latin typeface="Cambria Math"/>
                      </a:rPr>
                      <m:t>×</m:t>
                    </m:r>
                    <m:d>
                      <m:dPr>
                        <m:ctrlPr>
                          <a:rPr lang="en-US" sz="2400" b="0" i="1" smtClean="0">
                            <a:latin typeface="Cambria Math"/>
                          </a:rPr>
                        </m:ctrlPr>
                      </m:dPr>
                      <m:e>
                        <m:r>
                          <a:rPr lang="en-US" sz="2400" b="0" i="1" smtClean="0">
                            <a:latin typeface="Cambria Math"/>
                          </a:rPr>
                          <m:t>0</m:t>
                        </m:r>
                        <m:r>
                          <a:rPr lang="en-US" sz="2400" b="0" i="1" smtClean="0">
                            <a:latin typeface="Cambria Math"/>
                          </a:rPr>
                          <m:t>.</m:t>
                        </m:r>
                        <m:r>
                          <a:rPr lang="en-US" sz="2400" b="0" i="1" smtClean="0">
                            <a:latin typeface="Cambria Math"/>
                          </a:rPr>
                          <m:t>7</m:t>
                        </m:r>
                        <m:r>
                          <a:rPr lang="en-US" sz="2400" b="0" i="1" smtClean="0">
                            <a:latin typeface="Cambria Math"/>
                          </a:rPr>
                          <m:t>−</m:t>
                        </m:r>
                        <m:r>
                          <a:rPr lang="en-US" sz="2400" b="0" i="1" smtClean="0">
                            <a:latin typeface="Cambria Math"/>
                          </a:rPr>
                          <m:t>0</m:t>
                        </m:r>
                        <m:r>
                          <a:rPr lang="en-US" sz="2400" b="0" i="1" smtClean="0">
                            <a:latin typeface="Cambria Math"/>
                          </a:rPr>
                          <m:t>.</m:t>
                        </m:r>
                        <m:r>
                          <a:rPr lang="en-US" sz="2400" b="0" i="1" smtClean="0">
                            <a:latin typeface="Cambria Math"/>
                          </a:rPr>
                          <m:t>54</m:t>
                        </m:r>
                      </m:e>
                    </m:d>
                    <m:r>
                      <a:rPr lang="en-US" sz="2400" b="0" i="1" smtClean="0">
                        <a:latin typeface="Cambria Math"/>
                      </a:rPr>
                      <m:t>=</m:t>
                    </m:r>
                    <m:r>
                      <a:rPr lang="en-US" sz="2400" b="0" i="1" smtClean="0">
                        <a:latin typeface="Cambria Math"/>
                      </a:rPr>
                      <m:t>1</m:t>
                    </m:r>
                    <m:r>
                      <a:rPr lang="en-US" sz="2400" b="0" i="1" smtClean="0">
                        <a:latin typeface="Cambria Math"/>
                      </a:rPr>
                      <m:t>.</m:t>
                    </m:r>
                    <m:r>
                      <a:rPr lang="en-US" sz="2400" b="0" i="1" smtClean="0">
                        <a:latin typeface="Cambria Math"/>
                      </a:rPr>
                      <m:t>08</m:t>
                    </m:r>
                  </m:oMath>
                </a14:m>
                <a:endParaRPr lang="en-US" sz="2400" b="0" dirty="0" smtClean="0"/>
              </a:p>
              <a:p>
                <a:endParaRPr lang="en-US" sz="2400" dirty="0" smtClean="0"/>
              </a:p>
              <a:p>
                <a:r>
                  <a:rPr lang="en-US" sz="2400" dirty="0" smtClean="0"/>
                  <a:t>V=Heaped bucket volume in LCM=1.5 LCM</a:t>
                </a:r>
                <a:endParaRPr lang="en-US" sz="2400" dirty="0"/>
              </a:p>
              <a:p>
                <a:endParaRPr lang="en-US" sz="2400" dirty="0" smtClean="0"/>
              </a:p>
              <a:p>
                <a:r>
                  <a:rPr lang="en-US" sz="2400" dirty="0" smtClean="0"/>
                  <a:t>  </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7503" y="224709"/>
                <a:ext cx="8928992" cy="6633291"/>
              </a:xfrm>
              <a:prstGeom prst="rect">
                <a:avLst/>
              </a:prstGeom>
              <a:blipFill rotWithShape="1">
                <a:blip r:embed="rId2"/>
                <a:stretch>
                  <a:fillRect l="-1093" t="-368" r="-1093"/>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5" t="31872" r="4145" b="40712"/>
          <a:stretch/>
        </p:blipFill>
        <p:spPr>
          <a:xfrm>
            <a:off x="3059832" y="2341568"/>
            <a:ext cx="5976664" cy="15141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753" t="10786" r="35730" b="10563"/>
          <a:stretch/>
        </p:blipFill>
        <p:spPr>
          <a:xfrm rot="5400000">
            <a:off x="6481956" y="3103219"/>
            <a:ext cx="1364662" cy="3744416"/>
          </a:xfrm>
          <a:prstGeom prst="rect">
            <a:avLst/>
          </a:prstGeom>
        </p:spPr>
      </p:pic>
    </p:spTree>
    <p:extLst>
      <p:ext uri="{BB962C8B-B14F-4D97-AF65-F5344CB8AC3E}">
        <p14:creationId xmlns:p14="http://schemas.microsoft.com/office/powerpoint/2010/main" val="35144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2" end="12"/>
                                            </p:txEl>
                                          </p:spTgt>
                                        </p:tgtEl>
                                        <p:attrNameLst>
                                          <p:attrName>style.visibility</p:attrName>
                                        </p:attrNameLst>
                                      </p:cBhvr>
                                      <p:to>
                                        <p:strVal val="visible"/>
                                      </p:to>
                                    </p:set>
                                    <p:animEffect transition="in" filter="fade">
                                      <p:cBhvr>
                                        <p:cTn id="5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772400" cy="436910"/>
          </a:xfrm>
        </p:spPr>
        <p:txBody>
          <a:bodyPr>
            <a:normAutofit fontScale="90000"/>
          </a:bodyPr>
          <a:lstStyle/>
          <a:p>
            <a:pPr algn="ctr"/>
            <a:r>
              <a:rPr lang="en-US" sz="2000" dirty="0" smtClean="0"/>
              <a:t>Cont. Q3</a:t>
            </a:r>
            <a:endParaRPr lang="en-US" sz="2000" dirty="0"/>
          </a:p>
        </p:txBody>
      </p:sp>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6</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79512" y="885870"/>
                <a:ext cx="8640960" cy="4090672"/>
              </a:xfrm>
              <a:prstGeom prst="rect">
                <a:avLst/>
              </a:prstGeom>
              <a:noFill/>
            </p:spPr>
            <p:txBody>
              <a:bodyPr wrap="square" rtlCol="0">
                <a:spAutoFit/>
              </a:bodyPr>
              <a:lstStyle/>
              <a:p>
                <a:r>
                  <a:rPr lang="en-US" dirty="0" smtClean="0"/>
                  <a:t> B=Bucket fill factor </a:t>
                </a:r>
                <a14:m>
                  <m:oMath xmlns:m="http://schemas.openxmlformats.org/officeDocument/2006/math">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9</m:t>
                    </m:r>
                  </m:oMath>
                </a14:m>
                <a:endParaRPr lang="en-US" b="0" dirty="0" smtClean="0"/>
              </a:p>
              <a:p>
                <a:endParaRPr lang="en-US" b="0" dirty="0" smtClean="0"/>
              </a:p>
              <a:p>
                <a:r>
                  <a:rPr lang="en-US" dirty="0" smtClean="0"/>
                  <a:t>E=Job efficiency=</a:t>
                </a:r>
                <a14:m>
                  <m:oMath xmlns:m="http://schemas.openxmlformats.org/officeDocument/2006/math">
                    <m:f>
                      <m:fPr>
                        <m:ctrlPr>
                          <a:rPr lang="en-US" i="1" smtClean="0">
                            <a:latin typeface="Cambria Math"/>
                          </a:rPr>
                        </m:ctrlPr>
                      </m:fPr>
                      <m:num>
                        <m:r>
                          <a:rPr lang="en-US" b="0" i="1" smtClean="0">
                            <a:latin typeface="Cambria Math"/>
                          </a:rPr>
                          <m:t>50</m:t>
                        </m:r>
                      </m:num>
                      <m:den>
                        <m:r>
                          <a:rPr lang="en-US" b="0" i="1" smtClean="0">
                            <a:latin typeface="Cambria Math"/>
                          </a:rPr>
                          <m:t>60</m:t>
                        </m:r>
                      </m:den>
                    </m:f>
                    <m:r>
                      <a:rPr lang="en-US" b="0" i="1" smtClean="0">
                        <a:latin typeface="Cambria Math"/>
                      </a:rPr>
                      <m:t>=</m:t>
                    </m:r>
                    <m:r>
                      <a:rPr lang="en-US" b="0" i="1" smtClean="0">
                        <a:latin typeface="Cambria Math"/>
                      </a:rPr>
                      <m:t>83</m:t>
                    </m:r>
                    <m:r>
                      <a:rPr lang="en-US" b="0" i="1" smtClean="0">
                        <a:latin typeface="Cambria Math"/>
                      </a:rPr>
                      <m:t>%=</m:t>
                    </m:r>
                    <m:r>
                      <a:rPr lang="en-US" b="0" i="1" smtClean="0">
                        <a:latin typeface="Cambria Math"/>
                      </a:rPr>
                      <m:t>0</m:t>
                    </m:r>
                    <m:r>
                      <a:rPr lang="en-US" b="0" i="1" smtClean="0">
                        <a:latin typeface="Cambria Math"/>
                      </a:rPr>
                      <m:t>.</m:t>
                    </m:r>
                    <m:r>
                      <a:rPr lang="en-US" b="0" i="1" smtClean="0">
                        <a:latin typeface="Cambria Math"/>
                      </a:rPr>
                      <m:t>83</m:t>
                    </m:r>
                  </m:oMath>
                </a14:m>
                <a:endParaRPr lang="en-US" b="0" dirty="0" smtClean="0"/>
              </a:p>
              <a:p>
                <a:endParaRPr lang="en-US" b="0" dirty="0" smtClean="0"/>
              </a:p>
              <a:p>
                <a:r>
                  <a:rPr lang="en-US" dirty="0"/>
                  <a:t>Backhoe’s hourly production(LCM/</a:t>
                </a:r>
                <a:r>
                  <a:rPr lang="en-US" dirty="0" err="1"/>
                  <a:t>hr</a:t>
                </a:r>
                <a:r>
                  <a:rPr lang="en-US" dirty="0"/>
                  <a:t>)=C×S×V×B×E</a:t>
                </a:r>
              </a:p>
              <a:p>
                <a:r>
                  <a:rPr lang="en-US" dirty="0"/>
                  <a:t>Backhoe’s hourly production(LCM/</a:t>
                </a:r>
                <a:r>
                  <a:rPr lang="en-US" dirty="0" err="1"/>
                  <a:t>hr</a:t>
                </a:r>
                <a:r>
                  <a:rPr lang="en-US" dirty="0" smtClean="0"/>
                  <a:t>)=160×1.08×1.5×0.9×0.83=193.62 LCM/</a:t>
                </a:r>
                <a:r>
                  <a:rPr lang="en-US" dirty="0" err="1" smtClean="0"/>
                  <a:t>hr</a:t>
                </a:r>
                <a:endParaRPr lang="en-US" dirty="0" smtClean="0"/>
              </a:p>
              <a:p>
                <a:endParaRPr lang="en-US" b="0" dirty="0" smtClean="0"/>
              </a:p>
              <a:p>
                <a:r>
                  <a:rPr lang="en-US" dirty="0" smtClean="0"/>
                  <a:t>From table2-5, page.18, Load factor=0.8</a:t>
                </a:r>
              </a:p>
              <a:p>
                <a:endParaRPr lang="en-US" b="0" dirty="0" smtClean="0"/>
              </a:p>
              <a:p>
                <a:r>
                  <a:rPr lang="en-US" dirty="0"/>
                  <a:t>Backhoe’s hourly </a:t>
                </a:r>
                <a:r>
                  <a:rPr lang="en-US" dirty="0" smtClean="0"/>
                  <a:t>production(BCM/</a:t>
                </a:r>
                <a:r>
                  <a:rPr lang="en-US" dirty="0" err="1" smtClean="0"/>
                  <a:t>hr</a:t>
                </a:r>
                <a:r>
                  <a:rPr lang="en-US" dirty="0" smtClean="0"/>
                  <a:t>)=193.62 LCM/</a:t>
                </a:r>
                <a:r>
                  <a:rPr lang="en-US" dirty="0" err="1" smtClean="0"/>
                  <a:t>hr</a:t>
                </a:r>
                <a:r>
                  <a:rPr lang="en-US" dirty="0" smtClean="0"/>
                  <a:t>× 0.8= 154.9 BCM/</a:t>
                </a:r>
                <a:r>
                  <a:rPr lang="en-US" dirty="0" err="1" smtClean="0"/>
                  <a:t>hr</a:t>
                </a:r>
                <a:endParaRPr lang="en-US" dirty="0"/>
              </a:p>
              <a:p>
                <a:r>
                  <a:rPr lang="en-US" dirty="0" smtClean="0"/>
                  <a:t> </a:t>
                </a:r>
                <a:endParaRPr lang="en-US" b="0" dirty="0"/>
              </a:p>
              <a:p>
                <a:endParaRPr lang="en-US" b="0" dirty="0" smtClean="0"/>
              </a:p>
              <a:p>
                <a:endParaRPr lang="en-US" b="0" dirty="0" smtClean="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79512" y="885870"/>
                <a:ext cx="8640960" cy="4090672"/>
              </a:xfrm>
              <a:prstGeom prst="rect">
                <a:avLst/>
              </a:prstGeom>
              <a:blipFill rotWithShape="1">
                <a:blip r:embed="rId2"/>
                <a:stretch>
                  <a:fillRect l="-564" t="-596"/>
                </a:stretch>
              </a:blipFill>
            </p:spPr>
            <p:txBody>
              <a:bodyPr/>
              <a:lstStyle/>
              <a:p>
                <a:r>
                  <a:rPr lang="en-US">
                    <a:noFill/>
                  </a:rPr>
                  <a:t> </a:t>
                </a:r>
              </a:p>
            </p:txBody>
          </p:sp>
        </mc:Fallback>
      </mc:AlternateContent>
    </p:spTree>
    <p:extLst>
      <p:ext uri="{BB962C8B-B14F-4D97-AF65-F5344CB8AC3E}">
        <p14:creationId xmlns:p14="http://schemas.microsoft.com/office/powerpoint/2010/main" val="35013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fade">
                                      <p:cBhvr>
                                        <p:cTn id="3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7</a:t>
            </a:fld>
            <a:endParaRPr lang="en-US"/>
          </a:p>
        </p:txBody>
      </p:sp>
      <p:sp>
        <p:nvSpPr>
          <p:cNvPr id="7" name="TextBox 6"/>
          <p:cNvSpPr txBox="1"/>
          <p:nvPr/>
        </p:nvSpPr>
        <p:spPr>
          <a:xfrm>
            <a:off x="323528" y="260648"/>
            <a:ext cx="8568952" cy="4247317"/>
          </a:xfrm>
          <a:prstGeom prst="rect">
            <a:avLst/>
          </a:prstGeom>
          <a:noFill/>
        </p:spPr>
        <p:txBody>
          <a:bodyPr wrap="square" rtlCol="0">
            <a:spAutoFit/>
          </a:bodyPr>
          <a:lstStyle/>
          <a:p>
            <a:r>
              <a:rPr lang="en-US" dirty="0" smtClean="0"/>
              <a:t>Q4/ A dragline will be used to excavate a drainage ditch. Dimension of the ditch are 3m deep, 4m bottom width and side slop 1:1, the dragline will move along the centerline of the excavation and deposit one half of the spoil on each side of the cut. Provide 2m clear space between the edge of cut and near side of the spoil bank. The soil is common earth with an angle of reposed 37degree and swell of 25%. Use an efficiency factor of 85% following are dragline data.</a:t>
            </a:r>
          </a:p>
          <a:p>
            <a:endParaRPr lang="en-US" dirty="0"/>
          </a:p>
          <a:p>
            <a:endParaRPr lang="en-US" dirty="0" smtClean="0"/>
          </a:p>
          <a:p>
            <a:endParaRPr lang="en-US" dirty="0"/>
          </a:p>
          <a:p>
            <a:endParaRPr lang="en-US" dirty="0" smtClean="0"/>
          </a:p>
          <a:p>
            <a:endParaRPr lang="en-US" dirty="0"/>
          </a:p>
          <a:p>
            <a:endParaRPr lang="en-US" dirty="0"/>
          </a:p>
          <a:p>
            <a:pPr marL="342900" indent="-342900">
              <a:buAutoNum type="alphaUcParenR"/>
            </a:pPr>
            <a:r>
              <a:rPr lang="en-US" dirty="0" smtClean="0"/>
              <a:t>What are dimension of spoil bank that is created by each side?</a:t>
            </a:r>
          </a:p>
          <a:p>
            <a:r>
              <a:rPr lang="en-US" dirty="0" smtClean="0"/>
              <a:t>B) What is the estimated cost per BCM of excavation of chosen dragline?</a:t>
            </a:r>
          </a:p>
          <a:p>
            <a:endParaRPr lang="en-US" dirty="0" smtClean="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37202517"/>
              </p:ext>
            </p:extLst>
          </p:nvPr>
        </p:nvGraphicFramePr>
        <p:xfrm>
          <a:off x="683569" y="1844824"/>
          <a:ext cx="7848870" cy="1381760"/>
        </p:xfrm>
        <a:graphic>
          <a:graphicData uri="http://schemas.openxmlformats.org/drawingml/2006/table">
            <a:tbl>
              <a:tblPr firstRow="1" bandRow="1">
                <a:tableStyleId>{5C22544A-7EE6-4342-B048-85BDC9FD1C3A}</a:tableStyleId>
              </a:tblPr>
              <a:tblGrid>
                <a:gridCol w="1569774"/>
                <a:gridCol w="1569774"/>
                <a:gridCol w="1569774"/>
                <a:gridCol w="1771397"/>
                <a:gridCol w="1368151"/>
              </a:tblGrid>
              <a:tr h="370840">
                <a:tc>
                  <a:txBody>
                    <a:bodyPr/>
                    <a:lstStyle/>
                    <a:p>
                      <a:pPr algn="ctr"/>
                      <a:r>
                        <a:rPr lang="en-US" dirty="0" smtClean="0"/>
                        <a:t>Bucket size(CM)</a:t>
                      </a:r>
                      <a:endParaRPr lang="en-US" dirty="0"/>
                    </a:p>
                  </a:txBody>
                  <a:tcPr/>
                </a:tc>
                <a:tc>
                  <a:txBody>
                    <a:bodyPr/>
                    <a:lstStyle/>
                    <a:p>
                      <a:pPr algn="ctr"/>
                      <a:r>
                        <a:rPr lang="en-US" dirty="0" smtClean="0"/>
                        <a:t>Dumping Radius(m)</a:t>
                      </a:r>
                      <a:endParaRPr lang="en-US" dirty="0"/>
                    </a:p>
                  </a:txBody>
                  <a:tcPr/>
                </a:tc>
                <a:tc>
                  <a:txBody>
                    <a:bodyPr/>
                    <a:lstStyle/>
                    <a:p>
                      <a:pPr algn="ctr"/>
                      <a:r>
                        <a:rPr lang="en-US" dirty="0" smtClean="0"/>
                        <a:t>Ideal output </a:t>
                      </a:r>
                    </a:p>
                    <a:p>
                      <a:pPr algn="ctr"/>
                      <a:r>
                        <a:rPr lang="en-US" dirty="0" smtClean="0"/>
                        <a:t>(BCM/</a:t>
                      </a:r>
                      <a:r>
                        <a:rPr lang="en-US" dirty="0" err="1" smtClean="0"/>
                        <a:t>hr</a:t>
                      </a:r>
                      <a:r>
                        <a:rPr lang="en-US" dirty="0" smtClean="0"/>
                        <a:t>)</a:t>
                      </a:r>
                      <a:endParaRPr lang="en-US" dirty="0"/>
                    </a:p>
                  </a:txBody>
                  <a:tcPr/>
                </a:tc>
                <a:tc>
                  <a:txBody>
                    <a:bodyPr/>
                    <a:lstStyle/>
                    <a:p>
                      <a:pPr algn="ctr"/>
                      <a:r>
                        <a:rPr lang="en-US" dirty="0" smtClean="0"/>
                        <a:t>Optimum</a:t>
                      </a:r>
                      <a:r>
                        <a:rPr lang="en-US" baseline="0" dirty="0" smtClean="0"/>
                        <a:t> depth of cut(m)</a:t>
                      </a:r>
                      <a:endParaRPr lang="en-US" dirty="0"/>
                    </a:p>
                  </a:txBody>
                  <a:tcPr/>
                </a:tc>
                <a:tc>
                  <a:txBody>
                    <a:bodyPr/>
                    <a:lstStyle/>
                    <a:p>
                      <a:pPr algn="ctr"/>
                      <a:r>
                        <a:rPr lang="en-US" dirty="0" smtClean="0"/>
                        <a:t>Cost/</a:t>
                      </a:r>
                      <a:r>
                        <a:rPr lang="en-US" dirty="0" err="1" smtClean="0"/>
                        <a:t>hr</a:t>
                      </a:r>
                      <a:endParaRPr lang="en-US" dirty="0"/>
                    </a:p>
                  </a:txBody>
                  <a:tcPr/>
                </a:tc>
              </a:tr>
              <a:tr h="370840">
                <a:tc>
                  <a:txBody>
                    <a:bodyPr/>
                    <a:lstStyle/>
                    <a:p>
                      <a:pPr algn="ctr"/>
                      <a:r>
                        <a:rPr lang="en-US" dirty="0" smtClean="0"/>
                        <a:t>1.13</a:t>
                      </a:r>
                      <a:endParaRPr lang="en-US" dirty="0"/>
                    </a:p>
                  </a:txBody>
                  <a:tcPr/>
                </a:tc>
                <a:tc>
                  <a:txBody>
                    <a:bodyPr/>
                    <a:lstStyle/>
                    <a:p>
                      <a:pPr algn="ctr"/>
                      <a:r>
                        <a:rPr lang="en-US" dirty="0" smtClean="0"/>
                        <a:t>9</a:t>
                      </a:r>
                      <a:endParaRPr lang="en-US" dirty="0"/>
                    </a:p>
                  </a:txBody>
                  <a:tcPr/>
                </a:tc>
                <a:tc>
                  <a:txBody>
                    <a:bodyPr/>
                    <a:lstStyle/>
                    <a:p>
                      <a:pPr algn="ctr"/>
                      <a:r>
                        <a:rPr lang="en-US" dirty="0" smtClean="0"/>
                        <a:t>190</a:t>
                      </a:r>
                      <a:endParaRPr lang="en-US" dirty="0"/>
                    </a:p>
                  </a:txBody>
                  <a:tcPr/>
                </a:tc>
                <a:tc>
                  <a:txBody>
                    <a:bodyPr/>
                    <a:lstStyle/>
                    <a:p>
                      <a:pPr algn="ctr"/>
                      <a:r>
                        <a:rPr lang="en-US" dirty="0" smtClean="0"/>
                        <a:t>2.7</a:t>
                      </a:r>
                      <a:endParaRPr lang="en-US" dirty="0"/>
                    </a:p>
                  </a:txBody>
                  <a:tcPr/>
                </a:tc>
                <a:tc>
                  <a:txBody>
                    <a:bodyPr/>
                    <a:lstStyle/>
                    <a:p>
                      <a:pPr algn="ctr"/>
                      <a:r>
                        <a:rPr lang="en-US" dirty="0" smtClean="0"/>
                        <a:t>SR100</a:t>
                      </a:r>
                      <a:endParaRPr lang="en-US" dirty="0"/>
                    </a:p>
                  </a:txBody>
                  <a:tcPr/>
                </a:tc>
              </a:tr>
              <a:tr h="370840">
                <a:tc>
                  <a:txBody>
                    <a:bodyPr/>
                    <a:lstStyle/>
                    <a:p>
                      <a:pPr algn="ctr"/>
                      <a:r>
                        <a:rPr lang="en-US" dirty="0" smtClean="0"/>
                        <a:t>1.87</a:t>
                      </a:r>
                      <a:endParaRPr lang="en-US" dirty="0"/>
                    </a:p>
                  </a:txBody>
                  <a:tcPr/>
                </a:tc>
                <a:tc>
                  <a:txBody>
                    <a:bodyPr/>
                    <a:lstStyle/>
                    <a:p>
                      <a:pPr algn="ctr"/>
                      <a:r>
                        <a:rPr lang="en-US" dirty="0" smtClean="0"/>
                        <a:t>16</a:t>
                      </a:r>
                      <a:endParaRPr lang="en-US" dirty="0"/>
                    </a:p>
                  </a:txBody>
                  <a:tcPr/>
                </a:tc>
                <a:tc>
                  <a:txBody>
                    <a:bodyPr/>
                    <a:lstStyle/>
                    <a:p>
                      <a:pPr algn="ctr"/>
                      <a:r>
                        <a:rPr lang="en-US" dirty="0" smtClean="0"/>
                        <a:t>265</a:t>
                      </a:r>
                      <a:endParaRPr lang="en-US" dirty="0"/>
                    </a:p>
                  </a:txBody>
                  <a:tcPr/>
                </a:tc>
                <a:tc>
                  <a:txBody>
                    <a:bodyPr/>
                    <a:lstStyle/>
                    <a:p>
                      <a:pPr algn="ctr"/>
                      <a:r>
                        <a:rPr lang="en-US" dirty="0" smtClean="0"/>
                        <a:t>3.2</a:t>
                      </a:r>
                      <a:endParaRPr lang="en-US" dirty="0"/>
                    </a:p>
                  </a:txBody>
                  <a:tcPr/>
                </a:tc>
                <a:tc>
                  <a:txBody>
                    <a:bodyPr/>
                    <a:lstStyle/>
                    <a:p>
                      <a:pPr algn="ctr"/>
                      <a:r>
                        <a:rPr lang="en-US" dirty="0" smtClean="0"/>
                        <a:t>SR120</a:t>
                      </a:r>
                      <a:endParaRPr lang="en-US" dirty="0"/>
                    </a:p>
                  </a:txBody>
                  <a:tcPr/>
                </a:tc>
              </a:tr>
            </a:tbl>
          </a:graphicData>
        </a:graphic>
      </p:graphicFrame>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5336" t="28314" r="395" b="24644"/>
          <a:stretch/>
        </p:blipFill>
        <p:spPr>
          <a:xfrm>
            <a:off x="611560" y="3933056"/>
            <a:ext cx="7992888" cy="2221538"/>
          </a:xfrm>
          <a:prstGeom prst="rect">
            <a:avLst/>
          </a:prstGeom>
        </p:spPr>
      </p:pic>
    </p:spTree>
    <p:extLst>
      <p:ext uri="{BB962C8B-B14F-4D97-AF65-F5344CB8AC3E}">
        <p14:creationId xmlns:p14="http://schemas.microsoft.com/office/powerpoint/2010/main" val="41230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500"/>
                                        <p:tgtEl>
                                          <p:spTgt spid="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8</a:t>
            </a:fld>
            <a:endParaRPr lang="en-US"/>
          </a:p>
        </p:txBody>
      </p:sp>
      <p:sp>
        <p:nvSpPr>
          <p:cNvPr id="7" name="TextBox 6"/>
          <p:cNvSpPr txBox="1"/>
          <p:nvPr/>
        </p:nvSpPr>
        <p:spPr>
          <a:xfrm>
            <a:off x="323528" y="260648"/>
            <a:ext cx="8496944" cy="369332"/>
          </a:xfrm>
          <a:prstGeom prst="rect">
            <a:avLst/>
          </a:prstGeom>
          <a:noFill/>
        </p:spPr>
        <p:txBody>
          <a:bodyPr wrap="square" rtlCol="0">
            <a:spAutoFit/>
          </a:bodyPr>
          <a:lstStyle/>
          <a:p>
            <a:pPr algn="ctr"/>
            <a:r>
              <a:rPr lang="en-US" dirty="0" smtClean="0"/>
              <a:t>Cont. Q4</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23528" y="764704"/>
                <a:ext cx="8496944" cy="5646995"/>
              </a:xfrm>
              <a:prstGeom prst="rect">
                <a:avLst/>
              </a:prstGeom>
              <a:noFill/>
            </p:spPr>
            <p:txBody>
              <a:bodyPr wrap="square" rtlCol="0">
                <a:spAutoFit/>
              </a:bodyPr>
              <a:lstStyle/>
              <a:p>
                <a:r>
                  <a:rPr lang="en-US" dirty="0" smtClean="0"/>
                  <a:t>A)</a:t>
                </a:r>
              </a:p>
              <a:p>
                <a:r>
                  <a:rPr lang="en-US" dirty="0" smtClean="0"/>
                  <a:t>Volume of cut in each side per 1m length=(2×3)+(3×3)/2=10.5 BCM</a:t>
                </a:r>
              </a:p>
              <a:p>
                <a:r>
                  <a:rPr lang="en-US" dirty="0" smtClean="0"/>
                  <a:t>Volume=10.5×1.25=13.125 LCM</a:t>
                </a:r>
              </a:p>
              <a:p>
                <a:r>
                  <a:rPr lang="en-US" dirty="0" smtClean="0"/>
                  <a:t>B</a:t>
                </a:r>
                <a14:m>
                  <m:oMath xmlns:m="http://schemas.openxmlformats.org/officeDocument/2006/math">
                    <m:sSup>
                      <m:sSupPr>
                        <m:ctrlPr>
                          <a:rPr lang="en-US" i="1" smtClean="0">
                            <a:latin typeface="Cambria Math"/>
                          </a:rPr>
                        </m:ctrlPr>
                      </m:sSupPr>
                      <m:e>
                        <m:r>
                          <m:rPr>
                            <m:nor/>
                          </m:rPr>
                          <a:rPr lang="en-US" dirty="0"/>
                          <m:t>=(</m:t>
                        </m:r>
                        <m:f>
                          <m:fPr>
                            <m:ctrlPr>
                              <a:rPr lang="en-US" i="1">
                                <a:latin typeface="Cambria Math"/>
                              </a:rPr>
                            </m:ctrlPr>
                          </m:fPr>
                          <m:num>
                            <m:r>
                              <a:rPr lang="en-US" i="1">
                                <a:latin typeface="Cambria Math"/>
                              </a:rPr>
                              <m:t>4</m:t>
                            </m:r>
                            <m:r>
                              <a:rPr lang="en-US" i="1">
                                <a:latin typeface="Cambria Math"/>
                                <a:ea typeface="Cambria Math"/>
                              </a:rPr>
                              <m:t>×</m:t>
                            </m:r>
                            <m:r>
                              <a:rPr lang="en-US" i="1">
                                <a:latin typeface="Cambria Math"/>
                                <a:ea typeface="Cambria Math"/>
                              </a:rPr>
                              <m:t>13</m:t>
                            </m:r>
                            <m:r>
                              <a:rPr lang="en-US" i="1">
                                <a:latin typeface="Cambria Math"/>
                                <a:ea typeface="Cambria Math"/>
                              </a:rPr>
                              <m:t>.</m:t>
                            </m:r>
                            <m:r>
                              <a:rPr lang="en-US" i="1">
                                <a:latin typeface="Cambria Math"/>
                                <a:ea typeface="Cambria Math"/>
                              </a:rPr>
                              <m:t>125</m:t>
                            </m:r>
                          </m:num>
                          <m:den>
                            <m:r>
                              <a:rPr lang="en-US" i="1">
                                <a:latin typeface="Cambria Math"/>
                              </a:rPr>
                              <m:t>1</m:t>
                            </m:r>
                            <m:r>
                              <a:rPr lang="en-US" i="1">
                                <a:latin typeface="Cambria Math"/>
                                <a:ea typeface="Cambria Math"/>
                              </a:rPr>
                              <m:t>×</m:t>
                            </m:r>
                            <m:r>
                              <m:rPr>
                                <m:sty m:val="p"/>
                              </m:rPr>
                              <a:rPr lang="en-US">
                                <a:latin typeface="Cambria Math"/>
                                <a:ea typeface="Cambria Math"/>
                              </a:rPr>
                              <m:t>tan</m:t>
                            </m:r>
                            <m:r>
                              <a:rPr lang="en-US" i="1">
                                <a:latin typeface="Cambria Math"/>
                                <a:ea typeface="Cambria Math"/>
                              </a:rPr>
                              <m:t>⁡(</m:t>
                            </m:r>
                            <m:r>
                              <a:rPr lang="en-US" i="1">
                                <a:latin typeface="Cambria Math"/>
                                <a:ea typeface="Cambria Math"/>
                              </a:rPr>
                              <m:t>37</m:t>
                            </m:r>
                            <m:r>
                              <a:rPr lang="en-US" i="1">
                                <a:latin typeface="Cambria Math"/>
                                <a:ea typeface="Cambria Math"/>
                              </a:rPr>
                              <m:t>)</m:t>
                            </m:r>
                          </m:den>
                        </m:f>
                        <m:r>
                          <a:rPr lang="en-US" i="1">
                            <a:latin typeface="Cambria Math"/>
                          </a:rPr>
                          <m:t>)</m:t>
                        </m:r>
                      </m:e>
                      <m:sup>
                        <m:r>
                          <a:rPr lang="en-US" b="0" i="1" smtClean="0">
                            <a:latin typeface="Cambria Math"/>
                          </a:rPr>
                          <m:t>0</m:t>
                        </m:r>
                        <m:r>
                          <a:rPr lang="en-US" b="0" i="1" smtClean="0">
                            <a:latin typeface="Cambria Math"/>
                          </a:rPr>
                          <m:t>.</m:t>
                        </m:r>
                        <m:r>
                          <a:rPr lang="en-US" b="0" i="1" smtClean="0">
                            <a:latin typeface="Cambria Math"/>
                          </a:rPr>
                          <m:t>5</m:t>
                        </m:r>
                      </m:sup>
                    </m:sSup>
                  </m:oMath>
                </a14:m>
                <a:r>
                  <a:rPr lang="en-US" dirty="0" smtClean="0"/>
                  <a:t>=8.35m </a:t>
                </a:r>
              </a:p>
              <a:p>
                <a:r>
                  <a:rPr lang="en-US" dirty="0" smtClean="0"/>
                  <a:t>H=</a:t>
                </a:r>
                <a14:m>
                  <m:oMath xmlns:m="http://schemas.openxmlformats.org/officeDocument/2006/math">
                    <m:f>
                      <m:fPr>
                        <m:ctrlPr>
                          <a:rPr lang="en-US" i="1" smtClean="0">
                            <a:latin typeface="Cambria Math"/>
                          </a:rPr>
                        </m:ctrlPr>
                      </m:fPr>
                      <m:num>
                        <m:r>
                          <a:rPr lang="en-US" b="0" i="1" smtClean="0">
                            <a:latin typeface="Cambria Math"/>
                          </a:rPr>
                          <m:t>8</m:t>
                        </m:r>
                        <m:r>
                          <a:rPr lang="en-US" b="0" i="1" smtClean="0">
                            <a:latin typeface="Cambria Math"/>
                          </a:rPr>
                          <m:t>.</m:t>
                        </m:r>
                        <m:r>
                          <a:rPr lang="en-US" b="0" i="1" smtClean="0">
                            <a:latin typeface="Cambria Math"/>
                          </a:rPr>
                          <m:t>35</m:t>
                        </m:r>
                        <m:r>
                          <a:rPr lang="en-US" b="0" i="1" smtClean="0">
                            <a:latin typeface="Cambria Math"/>
                            <a:ea typeface="Cambria Math"/>
                          </a:rPr>
                          <m:t>×</m:t>
                        </m:r>
                        <m:r>
                          <m:rPr>
                            <m:sty m:val="p"/>
                          </m:rPr>
                          <a:rPr lang="en-US" b="0" i="0" smtClean="0">
                            <a:latin typeface="Cambria Math"/>
                            <a:ea typeface="Cambria Math"/>
                          </a:rPr>
                          <m:t>tan</m:t>
                        </m:r>
                        <m:r>
                          <a:rPr lang="en-US" b="0" i="1" smtClean="0">
                            <a:latin typeface="Cambria Math"/>
                            <a:ea typeface="Cambria Math"/>
                          </a:rPr>
                          <m:t>⁡(</m:t>
                        </m:r>
                        <m:r>
                          <a:rPr lang="en-US" b="0" i="1" smtClean="0">
                            <a:latin typeface="Cambria Math"/>
                            <a:ea typeface="Cambria Math"/>
                          </a:rPr>
                          <m:t>37</m:t>
                        </m:r>
                        <m:r>
                          <a:rPr lang="en-US" b="0" i="1" smtClean="0">
                            <a:latin typeface="Cambria Math"/>
                            <a:ea typeface="Cambria Math"/>
                          </a:rPr>
                          <m:t>)</m:t>
                        </m:r>
                      </m:num>
                      <m:den>
                        <m:r>
                          <a:rPr lang="en-US" b="0" i="1" smtClean="0">
                            <a:latin typeface="Cambria Math"/>
                          </a:rPr>
                          <m:t>2</m:t>
                        </m:r>
                      </m:den>
                    </m:f>
                    <m:r>
                      <a:rPr lang="en-US" b="0" i="1" smtClean="0">
                        <a:latin typeface="Cambria Math"/>
                      </a:rPr>
                      <m:t>=</m:t>
                    </m:r>
                    <m:r>
                      <a:rPr lang="en-US" b="0" i="1" smtClean="0">
                        <a:latin typeface="Cambria Math"/>
                      </a:rPr>
                      <m:t>3</m:t>
                    </m:r>
                    <m:r>
                      <a:rPr lang="en-US" b="0" i="1" smtClean="0">
                        <a:latin typeface="Cambria Math"/>
                      </a:rPr>
                      <m:t>.</m:t>
                    </m:r>
                    <m:r>
                      <a:rPr lang="en-US" b="0" i="1" smtClean="0">
                        <a:latin typeface="Cambria Math"/>
                      </a:rPr>
                      <m:t>145</m:t>
                    </m:r>
                    <m:r>
                      <a:rPr lang="en-US" b="0" i="1" smtClean="0">
                        <a:latin typeface="Cambria Math"/>
                      </a:rPr>
                      <m:t>𝑚</m:t>
                    </m:r>
                  </m:oMath>
                </a14:m>
                <a:endParaRPr lang="en-US" b="0" dirty="0" smtClean="0"/>
              </a:p>
              <a:p>
                <a:r>
                  <a:rPr lang="en-US" dirty="0" smtClean="0"/>
                  <a:t>Dumping radius=2+3+2+(8.35/2)=11.175m&gt;9m</a:t>
                </a:r>
              </a:p>
              <a:p>
                <a:r>
                  <a:rPr lang="en-US" dirty="0" smtClean="0"/>
                  <a:t>Therefore, the first dragline will not be suitable for the work. </a:t>
                </a:r>
              </a:p>
              <a:p>
                <a:r>
                  <a:rPr lang="en-US" dirty="0" smtClean="0"/>
                  <a:t>We will use the second dragline.</a:t>
                </a:r>
              </a:p>
              <a:p>
                <a:r>
                  <a:rPr lang="en-US" dirty="0" smtClean="0"/>
                  <a:t>B)</a:t>
                </a:r>
                <a:endParaRPr lang="en-US" dirty="0"/>
              </a:p>
              <a:p>
                <a:r>
                  <a:rPr lang="en-US" dirty="0" smtClean="0"/>
                  <a:t>Production= Ideal output × swing depth factor × efficiency </a:t>
                </a:r>
              </a:p>
              <a:p>
                <a:endParaRPr lang="en-US" dirty="0"/>
              </a:p>
              <a:p>
                <a:r>
                  <a:rPr lang="en-US" dirty="0" smtClean="0"/>
                  <a:t>Average depth of cut=</a:t>
                </a:r>
                <a14:m>
                  <m:oMath xmlns:m="http://schemas.openxmlformats.org/officeDocument/2006/math">
                    <m:f>
                      <m:fPr>
                        <m:ctrlPr>
                          <a:rPr lang="en-US" i="1" smtClean="0">
                            <a:latin typeface="Cambria Math"/>
                          </a:rPr>
                        </m:ctrlPr>
                      </m:fPr>
                      <m:num>
                        <m:r>
                          <a:rPr lang="en-US" b="0" i="1" smtClean="0">
                            <a:latin typeface="Cambria Math"/>
                          </a:rPr>
                          <m:t>3</m:t>
                        </m:r>
                        <m:r>
                          <m:rPr>
                            <m:nor/>
                          </m:rPr>
                          <a:rPr lang="en-US" dirty="0"/>
                          <m:t>×</m:t>
                        </m:r>
                        <m:r>
                          <a:rPr lang="en-US" b="0" i="1" dirty="0" smtClean="0">
                            <a:latin typeface="Cambria Math"/>
                          </a:rPr>
                          <m:t>4</m:t>
                        </m:r>
                        <m:r>
                          <m:rPr>
                            <m:nor/>
                          </m:rPr>
                          <a:rPr lang="en-US" dirty="0"/>
                          <m:t>×</m:t>
                        </m:r>
                        <m:r>
                          <a:rPr lang="en-US" b="0" i="1" dirty="0" smtClean="0">
                            <a:latin typeface="Cambria Math"/>
                          </a:rPr>
                          <m:t>1</m:t>
                        </m:r>
                        <m:r>
                          <a:rPr lang="en-US" b="0" i="1" dirty="0" smtClean="0">
                            <a:latin typeface="Cambria Math"/>
                          </a:rPr>
                          <m:t>.</m:t>
                        </m:r>
                        <m:r>
                          <a:rPr lang="en-US" b="0" i="1" dirty="0" smtClean="0">
                            <a:latin typeface="Cambria Math"/>
                          </a:rPr>
                          <m:t>5</m:t>
                        </m:r>
                        <m:r>
                          <a:rPr lang="en-US" b="0" i="1" dirty="0" smtClean="0">
                            <a:latin typeface="Cambria Math"/>
                          </a:rPr>
                          <m:t>+(</m:t>
                        </m:r>
                        <m:f>
                          <m:fPr>
                            <m:ctrlPr>
                              <a:rPr lang="en-US" b="0" i="1" dirty="0" smtClean="0">
                                <a:latin typeface="Cambria Math"/>
                              </a:rPr>
                            </m:ctrlPr>
                          </m:fPr>
                          <m:num>
                            <m:r>
                              <a:rPr lang="en-US" b="0" i="1" dirty="0" smtClean="0">
                                <a:latin typeface="Cambria Math"/>
                              </a:rPr>
                              <m:t>3</m:t>
                            </m:r>
                            <m:r>
                              <m:rPr>
                                <m:nor/>
                              </m:rPr>
                              <a:rPr lang="en-US" dirty="0"/>
                              <m:t>×</m:t>
                            </m:r>
                            <m:r>
                              <a:rPr lang="en-US" b="0" i="1" dirty="0" smtClean="0">
                                <a:latin typeface="Cambria Math"/>
                              </a:rPr>
                              <m:t>3</m:t>
                            </m:r>
                          </m:num>
                          <m:den>
                            <m:r>
                              <a:rPr lang="en-US" b="0" i="1" dirty="0" smtClean="0">
                                <a:latin typeface="Cambria Math"/>
                              </a:rPr>
                              <m:t>2</m:t>
                            </m:r>
                          </m:den>
                        </m:f>
                        <m:r>
                          <a:rPr lang="en-US" b="0" i="1" dirty="0" smtClean="0">
                            <a:latin typeface="Cambria Math"/>
                          </a:rPr>
                          <m:t>)(</m:t>
                        </m:r>
                        <m:f>
                          <m:fPr>
                            <m:ctrlPr>
                              <a:rPr lang="en-US" b="0" i="1" dirty="0" smtClean="0">
                                <a:latin typeface="Cambria Math"/>
                              </a:rPr>
                            </m:ctrlPr>
                          </m:fPr>
                          <m:num>
                            <m:r>
                              <a:rPr lang="en-US" b="0" i="1" dirty="0" smtClean="0">
                                <a:latin typeface="Cambria Math"/>
                              </a:rPr>
                              <m:t>3</m:t>
                            </m:r>
                          </m:num>
                          <m:den>
                            <m:r>
                              <a:rPr lang="en-US" b="0" i="1" dirty="0" smtClean="0">
                                <a:latin typeface="Cambria Math"/>
                              </a:rPr>
                              <m:t>3</m:t>
                            </m:r>
                          </m:den>
                        </m:f>
                        <m:r>
                          <a:rPr lang="en-US" b="0" i="1" dirty="0" smtClean="0">
                            <a:latin typeface="Cambria Math"/>
                          </a:rPr>
                          <m:t>)</m:t>
                        </m:r>
                        <m:r>
                          <m:rPr>
                            <m:nor/>
                          </m:rPr>
                          <a:rPr lang="en-US" dirty="0"/>
                          <m:t>×</m:t>
                        </m:r>
                        <m:r>
                          <a:rPr lang="en-US" b="0" i="1" dirty="0" smtClean="0">
                            <a:latin typeface="Cambria Math"/>
                          </a:rPr>
                          <m:t>2</m:t>
                        </m:r>
                      </m:num>
                      <m:den>
                        <m:r>
                          <a:rPr lang="en-US" b="0" i="1" smtClean="0">
                            <a:latin typeface="Cambria Math"/>
                          </a:rPr>
                          <m:t>3</m:t>
                        </m:r>
                        <m:r>
                          <m:rPr>
                            <m:nor/>
                          </m:rPr>
                          <a:rPr lang="en-US" dirty="0"/>
                          <m:t>×</m:t>
                        </m:r>
                        <m:r>
                          <a:rPr lang="en-US" b="0" i="1" dirty="0" smtClean="0">
                            <a:latin typeface="Cambria Math"/>
                          </a:rPr>
                          <m:t>4</m:t>
                        </m:r>
                        <m:r>
                          <a:rPr lang="en-US" b="0" i="1" dirty="0" smtClean="0">
                            <a:latin typeface="Cambria Math"/>
                          </a:rPr>
                          <m:t>+(</m:t>
                        </m:r>
                        <m:f>
                          <m:fPr>
                            <m:ctrlPr>
                              <a:rPr lang="en-US" b="0" i="1" dirty="0" smtClean="0">
                                <a:latin typeface="Cambria Math"/>
                              </a:rPr>
                            </m:ctrlPr>
                          </m:fPr>
                          <m:num>
                            <m:r>
                              <a:rPr lang="en-US" b="0" i="1" dirty="0" smtClean="0">
                                <a:latin typeface="Cambria Math"/>
                              </a:rPr>
                              <m:t>3</m:t>
                            </m:r>
                            <m:r>
                              <m:rPr>
                                <m:nor/>
                              </m:rPr>
                              <a:rPr lang="en-US" dirty="0"/>
                              <m:t>×</m:t>
                            </m:r>
                            <m:r>
                              <a:rPr lang="en-US" b="0" i="1" dirty="0" smtClean="0">
                                <a:latin typeface="Cambria Math"/>
                              </a:rPr>
                              <m:t>3</m:t>
                            </m:r>
                          </m:num>
                          <m:den>
                            <m:r>
                              <a:rPr lang="en-US" b="0" i="1" dirty="0" smtClean="0">
                                <a:latin typeface="Cambria Math"/>
                              </a:rPr>
                              <m:t>2</m:t>
                            </m:r>
                          </m:den>
                        </m:f>
                        <m:r>
                          <a:rPr lang="en-US" b="0" i="1" dirty="0" smtClean="0">
                            <a:latin typeface="Cambria Math"/>
                          </a:rPr>
                          <m:t>)</m:t>
                        </m:r>
                        <m:r>
                          <m:rPr>
                            <m:nor/>
                          </m:rPr>
                          <a:rPr lang="en-US" dirty="0"/>
                          <m:t>×</m:t>
                        </m:r>
                        <m:r>
                          <a:rPr lang="en-US" b="0" i="1" dirty="0" smtClean="0">
                            <a:latin typeface="Cambria Math"/>
                          </a:rPr>
                          <m:t>2</m:t>
                        </m:r>
                      </m:den>
                    </m:f>
                  </m:oMath>
                </a14:m>
                <a:r>
                  <a:rPr lang="en-US" dirty="0" smtClean="0"/>
                  <a:t> =1.28m  (Centroid of an area)</a:t>
                </a:r>
              </a:p>
              <a:p>
                <a:r>
                  <a:rPr lang="en-US" dirty="0" smtClean="0"/>
                  <a:t>Swing angle=</a:t>
                </a:r>
                <a14:m>
                  <m:oMath xmlns:m="http://schemas.openxmlformats.org/officeDocument/2006/math">
                    <m:func>
                      <m:funcPr>
                        <m:ctrlPr>
                          <a:rPr lang="en-US" i="1" smtClean="0">
                            <a:latin typeface="Cambria Math"/>
                          </a:rPr>
                        </m:ctrlPr>
                      </m:funcPr>
                      <m:fName>
                        <m:sSup>
                          <m:sSupPr>
                            <m:ctrlPr>
                              <a:rPr lang="en-US" i="1" smtClean="0">
                                <a:latin typeface="Cambria Math"/>
                              </a:rPr>
                            </m:ctrlPr>
                          </m:sSupPr>
                          <m:e>
                            <m:r>
                              <m:rPr>
                                <m:sty m:val="p"/>
                              </m:rPr>
                              <a:rPr lang="en-US" i="0" smtClean="0">
                                <a:latin typeface="Cambria Math"/>
                              </a:rPr>
                              <m:t>cos</m:t>
                            </m:r>
                          </m:e>
                          <m:sup>
                            <m:r>
                              <a:rPr lang="en-US" i="1" smtClean="0">
                                <a:latin typeface="Cambria Math"/>
                              </a:rPr>
                              <m:t>−</m:t>
                            </m:r>
                            <m:r>
                              <a:rPr lang="en-US" i="1" smtClean="0">
                                <a:latin typeface="Cambria Math"/>
                              </a:rPr>
                              <m:t>1</m:t>
                            </m:r>
                          </m:sup>
                        </m:sSup>
                      </m:fName>
                      <m:e>
                        <m:d>
                          <m:dPr>
                            <m:ctrlPr>
                              <a:rPr lang="en-US" b="0" i="1" smtClean="0">
                                <a:latin typeface="Cambria Math"/>
                              </a:rPr>
                            </m:ctrlPr>
                          </m:dPr>
                          <m:e>
                            <m:f>
                              <m:fPr>
                                <m:ctrlPr>
                                  <a:rPr lang="en-US" b="0" i="1" smtClean="0">
                                    <a:latin typeface="Cambria Math"/>
                                  </a:rPr>
                                </m:ctrlPr>
                              </m:fPr>
                              <m:num>
                                <m:r>
                                  <a:rPr lang="en-US" b="0" i="1" smtClean="0">
                                    <a:latin typeface="Cambria Math"/>
                                  </a:rPr>
                                  <m:t>11</m:t>
                                </m:r>
                                <m:r>
                                  <a:rPr lang="en-US" b="0" i="1" smtClean="0">
                                    <a:latin typeface="Cambria Math"/>
                                  </a:rPr>
                                  <m:t>.</m:t>
                                </m:r>
                                <m:r>
                                  <a:rPr lang="en-US" b="0" i="1" smtClean="0">
                                    <a:latin typeface="Cambria Math"/>
                                  </a:rPr>
                                  <m:t>175</m:t>
                                </m:r>
                              </m:num>
                              <m:den>
                                <m:r>
                                  <a:rPr lang="en-US" b="0" i="1" smtClean="0">
                                    <a:latin typeface="Cambria Math"/>
                                  </a:rPr>
                                  <m:t>16</m:t>
                                </m:r>
                              </m:den>
                            </m:f>
                          </m:e>
                        </m:d>
                        <m:r>
                          <a:rPr lang="en-US" i="1">
                            <a:latin typeface="Cambria Math"/>
                            <a:ea typeface="Cambria Math"/>
                          </a:rPr>
                          <m:t>≈</m:t>
                        </m:r>
                        <m:r>
                          <a:rPr lang="en-US" b="0" i="1" smtClean="0">
                            <a:latin typeface="Cambria Math"/>
                            <a:ea typeface="Cambria Math"/>
                          </a:rPr>
                          <m:t>45</m:t>
                        </m:r>
                        <m:r>
                          <a:rPr lang="en-US" b="0" i="1" smtClean="0">
                            <a:latin typeface="Cambria Math"/>
                            <a:ea typeface="Cambria Math"/>
                          </a:rPr>
                          <m:t>°</m:t>
                        </m:r>
                      </m:e>
                    </m:func>
                  </m:oMath>
                </a14:m>
                <a:endParaRPr lang="en-US" dirty="0"/>
              </a:p>
              <a:p>
                <a:r>
                  <a:rPr lang="en-US" dirty="0" smtClean="0"/>
                  <a:t>Average depth of cut= 1.28/3.2=0.4.</a:t>
                </a:r>
              </a:p>
              <a:p>
                <a:r>
                  <a:rPr lang="en-US" dirty="0" smtClean="0"/>
                  <a:t> therefore from table 3-9, Page.33 swing depth factor= 1.08</a:t>
                </a:r>
                <a:endParaRPr lang="ar-SA" dirty="0"/>
              </a:p>
              <a:p>
                <a:r>
                  <a:rPr lang="en-US" dirty="0" smtClean="0"/>
                  <a:t>Efficiency=85%=0.85</a:t>
                </a:r>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23528" y="764704"/>
                <a:ext cx="8496944" cy="5646995"/>
              </a:xfrm>
              <a:prstGeom prst="rect">
                <a:avLst/>
              </a:prstGeom>
              <a:blipFill rotWithShape="1">
                <a:blip r:embed="rId2"/>
                <a:stretch>
                  <a:fillRect l="-574" t="-539"/>
                </a:stretch>
              </a:blipFill>
            </p:spPr>
            <p:txBody>
              <a:bodyPr/>
              <a:lstStyle/>
              <a:p>
                <a:r>
                  <a:rPr lang="en-US">
                    <a:noFill/>
                  </a:rPr>
                  <a:t> </a:t>
                </a:r>
              </a:p>
            </p:txBody>
          </p:sp>
        </mc:Fallback>
      </mc:AlternateContent>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22" t="22772" r="1236" b="26742"/>
          <a:stretch/>
        </p:blipFill>
        <p:spPr>
          <a:xfrm>
            <a:off x="5508103" y="1700808"/>
            <a:ext cx="3528393" cy="2448272"/>
          </a:xfrm>
          <a:prstGeom prst="rect">
            <a:avLst/>
          </a:prstGeom>
        </p:spPr>
      </p:pic>
    </p:spTree>
    <p:extLst>
      <p:ext uri="{BB962C8B-B14F-4D97-AF65-F5344CB8AC3E}">
        <p14:creationId xmlns:p14="http://schemas.microsoft.com/office/powerpoint/2010/main" val="32790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500"/>
                                        <p:tgtEl>
                                          <p:spTgt spid="8">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fade">
                                      <p:cBhvr>
                                        <p:cTn id="38" dur="500"/>
                                        <p:tgtEl>
                                          <p:spTgt spid="8">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fade">
                                      <p:cBhvr>
                                        <p:cTn id="41" dur="500"/>
                                        <p:tgtEl>
                                          <p:spTgt spid="8">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11" end="11"/>
                                            </p:txEl>
                                          </p:spTgt>
                                        </p:tgtEl>
                                        <p:attrNameLst>
                                          <p:attrName>style.visibility</p:attrName>
                                        </p:attrNameLst>
                                      </p:cBhvr>
                                      <p:to>
                                        <p:strVal val="visible"/>
                                      </p:to>
                                    </p:set>
                                    <p:animEffect transition="in" filter="fade">
                                      <p:cBhvr>
                                        <p:cTn id="44" dur="500"/>
                                        <p:tgtEl>
                                          <p:spTgt spid="8">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Effect transition="in" filter="fade">
                                      <p:cBhvr>
                                        <p:cTn id="47" dur="500"/>
                                        <p:tgtEl>
                                          <p:spTgt spid="8">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13" end="13"/>
                                            </p:txEl>
                                          </p:spTgt>
                                        </p:tgtEl>
                                        <p:attrNameLst>
                                          <p:attrName>style.visibility</p:attrName>
                                        </p:attrNameLst>
                                      </p:cBhvr>
                                      <p:to>
                                        <p:strVal val="visible"/>
                                      </p:to>
                                    </p:set>
                                    <p:animEffect transition="in" filter="fade">
                                      <p:cBhvr>
                                        <p:cTn id="50" dur="500"/>
                                        <p:tgtEl>
                                          <p:spTgt spid="8">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14" end="14"/>
                                            </p:txEl>
                                          </p:spTgt>
                                        </p:tgtEl>
                                        <p:attrNameLst>
                                          <p:attrName>style.visibility</p:attrName>
                                        </p:attrNameLst>
                                      </p:cBhvr>
                                      <p:to>
                                        <p:strVal val="visible"/>
                                      </p:to>
                                    </p:set>
                                    <p:animEffect transition="in" filter="fade">
                                      <p:cBhvr>
                                        <p:cTn id="53" dur="500"/>
                                        <p:tgtEl>
                                          <p:spTgt spid="8">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nodeType="withEffect">
                                  <p:stCondLst>
                                    <p:cond delay="0"/>
                                  </p:stCondLst>
                                  <p:childTnLst>
                                    <p:set>
                                      <p:cBhvr>
                                        <p:cTn id="60" dur="1" fill="hold">
                                          <p:stCondLst>
                                            <p:cond delay="0"/>
                                          </p:stCondLst>
                                        </p:cTn>
                                        <p:tgtEl>
                                          <p:spTgt spid="8">
                                            <p:txEl>
                                              <p:pRg st="15" end="15"/>
                                            </p:txEl>
                                          </p:spTgt>
                                        </p:tgtEl>
                                        <p:attrNameLst>
                                          <p:attrName>style.visibility</p:attrName>
                                        </p:attrNameLst>
                                      </p:cBhvr>
                                      <p:to>
                                        <p:strVal val="visible"/>
                                      </p:to>
                                    </p:set>
                                    <p:animEffect transition="in" filter="fade">
                                      <p:cBhvr>
                                        <p:cTn id="61"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364902"/>
          </a:xfrm>
        </p:spPr>
        <p:txBody>
          <a:bodyPr>
            <a:normAutofit fontScale="90000"/>
          </a:bodyPr>
          <a:lstStyle/>
          <a:p>
            <a:pPr algn="ctr"/>
            <a:r>
              <a:rPr lang="en-US" sz="2000" dirty="0" smtClean="0"/>
              <a:t>Cont. Q4</a:t>
            </a:r>
            <a:endParaRPr lang="en-US" sz="2000" dirty="0"/>
          </a:p>
        </p:txBody>
      </p:sp>
      <p:sp>
        <p:nvSpPr>
          <p:cNvPr id="3" name="Date Placeholder 2"/>
          <p:cNvSpPr>
            <a:spLocks noGrp="1"/>
          </p:cNvSpPr>
          <p:nvPr>
            <p:ph type="dt" sz="half" idx="10"/>
          </p:nvPr>
        </p:nvSpPr>
        <p:spPr/>
        <p:txBody>
          <a:bodyPr/>
          <a:lstStyle/>
          <a:p>
            <a:fld id="{DDD193E1-7DBE-4ACE-A873-467E82311A19}" type="datetime3">
              <a:rPr lang="en-US" smtClean="0"/>
              <a:t>26 September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9</a:t>
            </a:fld>
            <a:endParaRPr lang="en-US"/>
          </a:p>
        </p:txBody>
      </p:sp>
      <p:sp>
        <p:nvSpPr>
          <p:cNvPr id="8" name="TextBox 7"/>
          <p:cNvSpPr txBox="1"/>
          <p:nvPr/>
        </p:nvSpPr>
        <p:spPr>
          <a:xfrm>
            <a:off x="323528" y="836712"/>
            <a:ext cx="8568952" cy="1477328"/>
          </a:xfrm>
          <a:prstGeom prst="rect">
            <a:avLst/>
          </a:prstGeom>
          <a:noFill/>
        </p:spPr>
        <p:txBody>
          <a:bodyPr wrap="square" rtlCol="0">
            <a:spAutoFit/>
          </a:bodyPr>
          <a:lstStyle/>
          <a:p>
            <a:r>
              <a:rPr lang="en-US" dirty="0"/>
              <a:t>Production= Ideal output × swing depth factor × efficiency </a:t>
            </a:r>
          </a:p>
          <a:p>
            <a:endParaRPr lang="en-US" dirty="0" smtClean="0"/>
          </a:p>
          <a:p>
            <a:r>
              <a:rPr lang="en-US" dirty="0" smtClean="0"/>
              <a:t>Production(BCM/</a:t>
            </a:r>
            <a:r>
              <a:rPr lang="en-US" dirty="0" err="1" smtClean="0"/>
              <a:t>hr</a:t>
            </a:r>
            <a:r>
              <a:rPr lang="en-US" dirty="0" smtClean="0"/>
              <a:t>)= 265 × 1.08 × 0.85 = 243.27 BCM/</a:t>
            </a:r>
            <a:r>
              <a:rPr lang="en-US" dirty="0" err="1" smtClean="0"/>
              <a:t>hr</a:t>
            </a:r>
            <a:endParaRPr lang="en-US" dirty="0"/>
          </a:p>
          <a:p>
            <a:endParaRPr lang="en-US" dirty="0" smtClean="0"/>
          </a:p>
          <a:p>
            <a:r>
              <a:rPr lang="en-US" dirty="0" smtClean="0"/>
              <a:t>Estimated cost = 120 SR/243.27 = 0.493 SR/BCM</a:t>
            </a:r>
            <a:endParaRPr lang="en-US" dirty="0"/>
          </a:p>
        </p:txBody>
      </p:sp>
    </p:spTree>
    <p:extLst>
      <p:ext uri="{BB962C8B-B14F-4D97-AF65-F5344CB8AC3E}">
        <p14:creationId xmlns:p14="http://schemas.microsoft.com/office/powerpoint/2010/main" val="40301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846</TotalTime>
  <Words>775</Words>
  <Application>Microsoft Office PowerPoint</Application>
  <PresentationFormat>On-screen Show (4:3)</PresentationFormat>
  <Paragraphs>170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CE417: Construction Methods and Management </vt:lpstr>
      <vt:lpstr>CH3: Excavating and Lifting </vt:lpstr>
      <vt:lpstr>PowerPoint Presentation</vt:lpstr>
      <vt:lpstr>Cont. Q2</vt:lpstr>
      <vt:lpstr>PowerPoint Presentation</vt:lpstr>
      <vt:lpstr>Cont. Q3</vt:lpstr>
      <vt:lpstr>PowerPoint Presentation</vt:lpstr>
      <vt:lpstr>PowerPoint Presentation</vt:lpstr>
      <vt:lpstr>Cont. Q4</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CE417: Construction Methods and Management</dc:title>
  <dc:creator>Eng.Saleh</dc:creator>
  <cp:lastModifiedBy>Eng.Saleh</cp:lastModifiedBy>
  <cp:revision>59</cp:revision>
  <dcterms:created xsi:type="dcterms:W3CDTF">2018-09-17T08:13:41Z</dcterms:created>
  <dcterms:modified xsi:type="dcterms:W3CDTF">2018-09-26T06:25:05Z</dcterms:modified>
</cp:coreProperties>
</file>