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XPvZjeJ9SsQH8HgKZoapA==" hashData="EpIweUgPPH9rqMFJqxwhON54K8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CE417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CB53-C176-48CE-B8AC-C2E6E7FA2F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C170-A110-42A0-AD9C-D6F3EC58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CE417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55A7-5951-4AD5-8653-23F192A847C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7085-84F2-4A34-A00D-70C7C4BE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519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A7085-84F2-4A34-A00D-70C7C4BE87C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75F0F02-223C-4154-9E1A-CF4EACBA6C19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CE417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590F-407B-41C1-ADD6-B44F6AB3DE37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D766-3015-4237-9AEE-E17F9357E5CD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F62-07CF-4C37-9167-3164376889C7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548-EE07-41E3-93FC-E88D82F2DA9B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2EF9-5B11-4FFC-960E-B64ABE93DB11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8BC-7337-4A8C-B7CD-269581978D11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DE0A-2E53-40BB-95D8-21C7A6A1EF73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FBD-7EA0-43CF-9FD9-EB1B90C8F17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9A1-083F-4818-8373-3411EF633083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C483-CAFB-4987-87BC-D5C63C19A1BA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47A4E6-75B2-4193-AAEE-113664FB40FD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alothman1@Ksu.edu.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dirty="0"/>
              <a:t>Tutorial #1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CE417: Construction Methods and Management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9" r="2451" b="21879"/>
          <a:stretch/>
        </p:blipFill>
        <p:spPr>
          <a:xfrm>
            <a:off x="251520" y="497244"/>
            <a:ext cx="3940817" cy="73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9806" r="13498" b="12829"/>
          <a:stretch/>
        </p:blipFill>
        <p:spPr>
          <a:xfrm>
            <a:off x="6300192" y="317894"/>
            <a:ext cx="2022764" cy="109299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062A-71B3-4E69-8285-A7DDA955C7DA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Eng.Alothman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Instructor: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742928"/>
          </a:xfrm>
        </p:spPr>
        <p:txBody>
          <a:bodyPr/>
          <a:lstStyle/>
          <a:p>
            <a:r>
              <a:rPr lang="en-US" dirty="0" smtClean="0"/>
              <a:t>Name: </a:t>
            </a:r>
            <a:r>
              <a:rPr lang="en-US" dirty="0" err="1" smtClean="0"/>
              <a:t>Eng.Saleh</a:t>
            </a:r>
            <a:r>
              <a:rPr lang="en-US" dirty="0" smtClean="0"/>
              <a:t> Ibrahim </a:t>
            </a:r>
            <a:r>
              <a:rPr lang="en-US" dirty="0" err="1" smtClean="0"/>
              <a:t>Alothman</a:t>
            </a:r>
            <a:endParaRPr lang="en-US" dirty="0" smtClean="0"/>
          </a:p>
          <a:p>
            <a:r>
              <a:rPr lang="en-US" dirty="0" smtClean="0"/>
              <a:t>Department: Civil Engineering</a:t>
            </a:r>
          </a:p>
          <a:p>
            <a:r>
              <a:rPr lang="en-US" dirty="0" smtClean="0"/>
              <a:t>Office: 2A40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Salothman1@Ksu.edu.sa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D8A-05D4-4477-8CF9-2A7AC2CBE73C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CH2: Earthmoving Materials and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1628800"/>
                <a:ext cx="6840760" cy="427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Q1\ What is your evaluation of the validity of the frequently used 50 working minutes per hour as average job performance?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Job efficiency of 50 minute per hour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50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𝑜𝑢𝑟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𝑜𝑢𝑟</m:t>
                        </m:r>
                      </m:den>
                    </m:f>
                  </m:oMath>
                </a14:m>
                <a:r>
                  <a:rPr lang="en-US" sz="2000" dirty="0" smtClean="0"/>
                  <a:t> × 100 = 83.3%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From table 2-1 Page 13 , Excellent job conditions and good management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628800"/>
                <a:ext cx="6840760" cy="4272645"/>
              </a:xfrm>
              <a:prstGeom prst="rect">
                <a:avLst/>
              </a:prstGeom>
              <a:blipFill rotWithShape="1">
                <a:blip r:embed="rId2"/>
                <a:stretch>
                  <a:fillRect l="-891" t="-571" r="-802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53535"/>
          <a:stretch/>
        </p:blipFill>
        <p:spPr>
          <a:xfrm>
            <a:off x="1775164" y="3140968"/>
            <a:ext cx="51435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476672"/>
                <a:ext cx="8424936" cy="402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Q2\ A sample of gravel from a stockpile weights 15Kg. After oven drying , the sample weights 14.2Kg. Calculate the moisture content of the sample?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000" dirty="0" smtClean="0"/>
                  <a:t>From the book Page 13 eq</a:t>
                </a:r>
                <a:r>
                  <a:rPr lang="en-US" sz="2000" dirty="0"/>
                  <a:t>.</a:t>
                </a:r>
                <a:r>
                  <a:rPr lang="en-US" sz="2000" dirty="0" smtClean="0"/>
                  <a:t>(2-3)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× 100 = 5.6%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6672"/>
                <a:ext cx="8424936" cy="4027385"/>
              </a:xfrm>
              <a:prstGeom prst="rect">
                <a:avLst/>
              </a:prstGeom>
              <a:blipFill rotWithShape="1">
                <a:blip r:embed="rId2"/>
                <a:stretch>
                  <a:fillRect l="-1158" t="-1210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7465" r="60265" b="3429"/>
          <a:stretch/>
        </p:blipFill>
        <p:spPr>
          <a:xfrm rot="5400000">
            <a:off x="3231438" y="918679"/>
            <a:ext cx="786255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548680"/>
                <a:ext cx="8136904" cy="573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Q3\Calculate the size of a conical spoil pile resulting from excavation of 500BCM of dry common earth?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From table 2-5 Page 18 </a:t>
                </a:r>
              </a:p>
              <a:p>
                <a:r>
                  <a:rPr lang="en-US" sz="2400" dirty="0" smtClean="0"/>
                  <a:t>Load Factor = 0.8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From table 2-6  Page 18 </a:t>
                </a:r>
              </a:p>
              <a:p>
                <a:r>
                  <a:rPr lang="en-US" sz="2400" dirty="0" smtClean="0"/>
                  <a:t>R=32 degree 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Volume = 500BCM=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500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𝐵𝐶𝑀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/>
                  <a:t>= 625LCM</a:t>
                </a:r>
              </a:p>
              <a:p>
                <a:r>
                  <a:rPr lang="en-US" sz="2400" dirty="0" smtClean="0"/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 smtClean="0"/>
                          <m:t>=(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64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240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64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625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32</m:t>
                                </m:r>
                              </m:e>
                            </m:func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=19.7m</a:t>
                </a:r>
              </a:p>
              <a:p>
                <a:r>
                  <a:rPr lang="en-US" sz="2400" dirty="0" smtClean="0"/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× tan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× tan 32= 6.15m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8680"/>
                <a:ext cx="8136904" cy="5737148"/>
              </a:xfrm>
              <a:prstGeom prst="rect">
                <a:avLst/>
              </a:prstGeom>
              <a:blipFill rotWithShape="1">
                <a:blip r:embed="rId2"/>
                <a:stretch>
                  <a:fillRect l="-1199" t="-850" r="-1649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16337" r="18096" b="47007"/>
          <a:stretch/>
        </p:blipFill>
        <p:spPr>
          <a:xfrm>
            <a:off x="5004048" y="980728"/>
            <a:ext cx="3816424" cy="1667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4774" r="42652" b="2352"/>
          <a:stretch/>
        </p:blipFill>
        <p:spPr>
          <a:xfrm rot="5400000">
            <a:off x="4175956" y="2083206"/>
            <a:ext cx="1656183" cy="33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5544" y="6165304"/>
            <a:ext cx="39624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6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878715" y="1573404"/>
            <a:ext cx="1152128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749498" y="1232675"/>
            <a:ext cx="1584176" cy="1584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125762" y="1860709"/>
            <a:ext cx="1224136" cy="991419"/>
          </a:xfrm>
          <a:prstGeom prst="triangle">
            <a:avLst>
              <a:gd name="adj" fmla="val 44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5442" y="218547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05682" y="21134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852" y="2937275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52" y="2937275"/>
                <a:ext cx="93610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75745" y="297409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745" y="2974098"/>
                <a:ext cx="64807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5802" y="29786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02" y="2978655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7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94026" y="2321140"/>
            <a:ext cx="7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75745" y="2377458"/>
            <a:ext cx="7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2580" y="24827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10504" y="780673"/>
            <a:ext cx="280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weight is fixed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57096" y="3491063"/>
            <a:ext cx="266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volume is Fixed</a:t>
            </a:r>
            <a:endParaRPr lang="en-US" sz="2000" dirty="0"/>
          </a:p>
        </p:txBody>
      </p:sp>
      <p:sp>
        <p:nvSpPr>
          <p:cNvPr id="21" name="Isosceles Triangle 20"/>
          <p:cNvSpPr/>
          <p:nvPr/>
        </p:nvSpPr>
        <p:spPr>
          <a:xfrm>
            <a:off x="1094026" y="4149080"/>
            <a:ext cx="129543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504864" y="4168002"/>
            <a:ext cx="129543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749498" y="4138883"/>
            <a:ext cx="129543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48904" y="4795291"/>
            <a:ext cx="7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1971" y="4787860"/>
            <a:ext cx="7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07673" y="4856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7650" y="464131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89458" y="453209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13422" y="5231949"/>
            <a:ext cx="93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1000Kg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11971" y="5176114"/>
            <a:ext cx="93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00Kg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85240" y="5256217"/>
            <a:ext cx="93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1100Kg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332656"/>
                <a:ext cx="8676456" cy="683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Q4\ A soil weights 2500 Kg/cu m loose, 3100 Kg/cu m in its natural state , and 3650 Kg/cu m compacted. Find the soil </a:t>
                </a:r>
                <a:r>
                  <a:rPr lang="en-US" sz="2000" b="1" dirty="0" smtClean="0"/>
                  <a:t>load factor </a:t>
                </a:r>
                <a:r>
                  <a:rPr lang="en-US" sz="2000" dirty="0" smtClean="0"/>
                  <a:t>and shrinkage factor?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Load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2500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3100</m:t>
                        </m:r>
                      </m:den>
                    </m:f>
                  </m:oMath>
                </a14:m>
                <a:r>
                  <a:rPr lang="en-US" dirty="0" smtClean="0"/>
                  <a:t>×100 = 80.6% = 0.806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or</a:t>
                </a:r>
                <a:endParaRPr lang="en-US" b="1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swell</a:t>
                </a:r>
                <a:r>
                  <a:rPr lang="en-US" dirty="0"/>
                  <a:t>(%)=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/>
                              </a:rPr>
                              <m:t>3100</m:t>
                            </m:r>
                          </m:num>
                          <m:den>
                            <m:r>
                              <a:rPr lang="en-US" i="0">
                                <a:latin typeface="Cambria Math"/>
                              </a:rPr>
                              <m:t>2500</m:t>
                            </m:r>
                          </m:den>
                        </m:f>
                        <m:r>
                          <a:rPr lang="en-US" i="0">
                            <a:latin typeface="Cambria Math"/>
                          </a:rPr>
                          <m:t>−</m:t>
                        </m:r>
                        <m:r>
                          <a:rPr lang="en-US" i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i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0">
                        <a:latin typeface="Cambria Math"/>
                        <a:ea typeface="Cambria Math"/>
                      </a:rPr>
                      <m:t>24</m:t>
                    </m:r>
                    <m:r>
                      <a:rPr lang="en-US" i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Load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%=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806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676456" cy="6837064"/>
              </a:xfrm>
              <a:prstGeom prst="rect">
                <a:avLst/>
              </a:prstGeom>
              <a:blipFill rotWithShape="1">
                <a:blip r:embed="rId2"/>
                <a:stretch>
                  <a:fillRect l="-773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14200" r="79621" b="6754"/>
          <a:stretch/>
        </p:blipFill>
        <p:spPr>
          <a:xfrm rot="5400000">
            <a:off x="3306062" y="662279"/>
            <a:ext cx="636237" cy="4752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 t="29596" r="63712" b="7577"/>
          <a:stretch/>
        </p:blipFill>
        <p:spPr>
          <a:xfrm rot="5400000">
            <a:off x="3709576" y="-791857"/>
            <a:ext cx="619577" cy="4308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52145" r="57229" b="7670"/>
          <a:stretch/>
        </p:blipFill>
        <p:spPr>
          <a:xfrm rot="5400000">
            <a:off x="2907861" y="2962186"/>
            <a:ext cx="670116" cy="27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04664"/>
                <a:ext cx="7632848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Q4\ A soil weights 2500 Kg/cu m loose, 3100 Kg/cu m in its natural state , and 3650 Kg/cu m compacted. Find the soil load factor and </a:t>
                </a:r>
                <a:r>
                  <a:rPr lang="en-US" b="1" dirty="0"/>
                  <a:t>shrinkage factor</a:t>
                </a:r>
                <a:r>
                  <a:rPr lang="en-US" dirty="0"/>
                  <a:t>?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Shrinkage Factor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3100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3650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%=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849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r>
                  <a:rPr lang="en-US" b="1" dirty="0" smtClean="0">
                    <a:ea typeface="Cambria Math"/>
                  </a:rPr>
                  <a:t>Or</a:t>
                </a:r>
              </a:p>
              <a:p>
                <a:endParaRPr lang="en-US" b="1" dirty="0" smtClean="0">
                  <a:ea typeface="Cambria Math"/>
                </a:endParaRPr>
              </a:p>
              <a:p>
                <a:endParaRPr lang="en-US" b="1" dirty="0">
                  <a:ea typeface="Cambria Math"/>
                </a:endParaRPr>
              </a:p>
              <a:p>
                <a:endParaRPr lang="en-US" b="1" dirty="0" smtClean="0">
                  <a:ea typeface="Cambria Math"/>
                </a:endParaRPr>
              </a:p>
              <a:p>
                <a:endParaRPr lang="en-US" b="1" dirty="0">
                  <a:ea typeface="Cambria Math"/>
                </a:endParaRPr>
              </a:p>
              <a:p>
                <a:r>
                  <a:rPr lang="en-US" b="1" dirty="0" smtClean="0">
                    <a:ea typeface="Cambria Math"/>
                  </a:rPr>
                  <a:t>  </a:t>
                </a:r>
                <a:r>
                  <a:rPr lang="en-US" dirty="0" smtClean="0">
                    <a:ea typeface="Cambria Math"/>
                  </a:rPr>
                  <a:t>Shrinkage (%) = (1-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3100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3650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b="1" dirty="0" smtClean="0">
                  <a:ea typeface="Cambria Math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Shrinkage factor= 1-0.1506 = 84.9% = 0.849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4664"/>
                <a:ext cx="7632848" cy="5311198"/>
              </a:xfrm>
              <a:prstGeom prst="rect">
                <a:avLst/>
              </a:prstGeom>
              <a:blipFill rotWithShape="1">
                <a:blip r:embed="rId2"/>
                <a:stretch>
                  <a:fillRect l="-639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5" t="11818" r="51137" b="8182"/>
          <a:stretch/>
        </p:blipFill>
        <p:spPr>
          <a:xfrm rot="5400000">
            <a:off x="3936237" y="-957212"/>
            <a:ext cx="623455" cy="4824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3560" r="70635" b="7333"/>
          <a:stretch/>
        </p:blipFill>
        <p:spPr>
          <a:xfrm rot="5400000">
            <a:off x="3485323" y="411222"/>
            <a:ext cx="785638" cy="523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0" t="43325" r="46782" b="7530"/>
          <a:stretch/>
        </p:blipFill>
        <p:spPr>
          <a:xfrm rot="5400000">
            <a:off x="3656470" y="3406571"/>
            <a:ext cx="443343" cy="26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26 September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931" y="2695576"/>
            <a:ext cx="2705100" cy="2857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6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448</Words>
  <Application>Microsoft Office PowerPoint</Application>
  <PresentationFormat>On-screen Show (4:3)</PresentationFormat>
  <Paragraphs>131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CE417: Construction Methods and Management </vt:lpstr>
      <vt:lpstr>About Instructor:</vt:lpstr>
      <vt:lpstr>CH2: Earthmoving Materials and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CE417: Construction Methods and Management</dc:title>
  <dc:creator>Eng.Saleh</dc:creator>
  <cp:lastModifiedBy>Eng.Saleh</cp:lastModifiedBy>
  <cp:revision>16</cp:revision>
  <dcterms:created xsi:type="dcterms:W3CDTF">2018-09-17T08:13:41Z</dcterms:created>
  <dcterms:modified xsi:type="dcterms:W3CDTF">2018-09-26T06:23:45Z</dcterms:modified>
</cp:coreProperties>
</file>