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7" r:id="rId6"/>
    <p:sldId id="268" r:id="rId7"/>
    <p:sldId id="269" r:id="rId8"/>
    <p:sldId id="274" r:id="rId9"/>
    <p:sldId id="270" r:id="rId10"/>
    <p:sldId id="262" r:id="rId11"/>
    <p:sldId id="263" r:id="rId12"/>
    <p:sldId id="271" r:id="rId13"/>
    <p:sldId id="264" r:id="rId14"/>
    <p:sldId id="272" r:id="rId15"/>
    <p:sldId id="266"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SA">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SA">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SA">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ar-SA">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ar-SA">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SA">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20/02/1438</a:t>
            </a:fld>
            <a:endParaRPr lang="ar-SA">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SA">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rtl="1"/>
            <a:fld id="{21E1C640-B671-40DA-A90F-6592A107F297}" type="datetimeFigureOut">
              <a:rPr lang="ar-SA" smtClean="0">
                <a:solidFill>
                  <a:srgbClr val="E3DED1">
                    <a:shade val="50000"/>
                  </a:srgbClr>
                </a:solidFill>
              </a:rPr>
              <a:pPr rtl="1"/>
              <a:t>20/02/1438</a:t>
            </a:fld>
            <a:endParaRPr lang="ar-SA">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rtl="1"/>
            <a:endParaRPr lang="ar-SA">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rtl="1"/>
            <a:fld id="{96A8F49D-0620-4598-987C-14765C3E508B}" type="slidenum">
              <a:rPr lang="ar-SA" smtClean="0">
                <a:solidFill>
                  <a:srgbClr val="E3DED1">
                    <a:shade val="50000"/>
                  </a:srgbClr>
                </a:solidFill>
              </a:rPr>
              <a:pPr rtl="1"/>
              <a:t>‹#›</a:t>
            </a:fld>
            <a:endParaRPr lang="ar-SA">
              <a:solidFill>
                <a:srgbClr val="E3DED1">
                  <a:shade val="50000"/>
                </a:srgbClr>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0"/>
            <a:r>
              <a:rPr lang="en-US" dirty="0" smtClean="0"/>
              <a:t>Sentence Types in Arabic</a:t>
            </a:r>
            <a:endParaRPr lang="en-US" dirty="0"/>
          </a:p>
        </p:txBody>
      </p:sp>
    </p:spTree>
    <p:extLst>
      <p:ext uri="{BB962C8B-B14F-4D97-AF65-F5344CB8AC3E}">
        <p14:creationId xmlns:p14="http://schemas.microsoft.com/office/powerpoint/2010/main" val="339746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First: Verbs preceding subject </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en-US" sz="3000" i="1" dirty="0" smtClean="0">
                <a:solidFill>
                  <a:schemeClr val="accent1">
                    <a:lumMod val="75000"/>
                  </a:schemeClr>
                </a:solidFill>
              </a:rPr>
              <a:t>When the verb is in the 3</a:t>
            </a:r>
            <a:r>
              <a:rPr lang="en-US" sz="3000" i="1" baseline="30000" dirty="0" smtClean="0">
                <a:solidFill>
                  <a:schemeClr val="accent1">
                    <a:lumMod val="75000"/>
                  </a:schemeClr>
                </a:solidFill>
              </a:rPr>
              <a:t>rd</a:t>
            </a:r>
            <a:r>
              <a:rPr lang="en-US" sz="3000" i="1" dirty="0" smtClean="0">
                <a:solidFill>
                  <a:schemeClr val="accent1">
                    <a:lumMod val="75000"/>
                  </a:schemeClr>
                </a:solidFill>
              </a:rPr>
              <a:t> person (</a:t>
            </a:r>
            <a:r>
              <a:rPr lang="ar-SA" sz="3000" i="1" dirty="0" smtClean="0">
                <a:solidFill>
                  <a:schemeClr val="accent1">
                    <a:lumMod val="75000"/>
                  </a:schemeClr>
                </a:solidFill>
              </a:rPr>
              <a:t>الغائب</a:t>
            </a:r>
            <a:r>
              <a:rPr lang="en-US" sz="3000" i="1" dirty="0" smtClean="0">
                <a:solidFill>
                  <a:schemeClr val="accent1">
                    <a:lumMod val="75000"/>
                  </a:schemeClr>
                </a:solidFill>
              </a:rPr>
              <a:t>) and it comes before its subject, the verb is </a:t>
            </a:r>
            <a:r>
              <a:rPr lang="en-US" sz="3000" i="1" u="sng" dirty="0" smtClean="0">
                <a:solidFill>
                  <a:schemeClr val="accent1">
                    <a:lumMod val="75000"/>
                  </a:schemeClr>
                </a:solidFill>
              </a:rPr>
              <a:t>always</a:t>
            </a:r>
            <a:r>
              <a:rPr lang="en-US" sz="3000" i="1" dirty="0" smtClean="0">
                <a:solidFill>
                  <a:schemeClr val="accent1">
                    <a:lumMod val="75000"/>
                  </a:schemeClr>
                </a:solidFill>
              </a:rPr>
              <a:t> in the singular form</a:t>
            </a:r>
          </a:p>
          <a:p>
            <a:pPr algn="ctr">
              <a:buNone/>
            </a:pPr>
            <a:endParaRPr lang="en-US" dirty="0"/>
          </a:p>
          <a:p>
            <a:pPr algn="ctr">
              <a:buNone/>
            </a:pPr>
            <a:r>
              <a:rPr lang="en-US" dirty="0" smtClean="0"/>
              <a:t>The teacher wrote …..</a:t>
            </a:r>
          </a:p>
          <a:p>
            <a:pPr algn="ctr">
              <a:buNone/>
            </a:pPr>
            <a:r>
              <a:rPr lang="ar-SA" dirty="0" smtClean="0"/>
              <a:t>كتب المعلم</a:t>
            </a:r>
          </a:p>
          <a:p>
            <a:pPr algn="ctr">
              <a:buNone/>
            </a:pPr>
            <a:r>
              <a:rPr lang="en-US" dirty="0" smtClean="0"/>
              <a:t>The two teachers wrote ….</a:t>
            </a:r>
          </a:p>
          <a:p>
            <a:pPr algn="ctr">
              <a:buNone/>
            </a:pPr>
            <a:r>
              <a:rPr lang="ar-SA" dirty="0" smtClean="0"/>
              <a:t>كتب المعلمان </a:t>
            </a:r>
          </a:p>
          <a:p>
            <a:pPr algn="ctr">
              <a:buNone/>
            </a:pPr>
            <a:r>
              <a:rPr lang="en-US" dirty="0" smtClean="0"/>
              <a:t>The teachers wrote …..</a:t>
            </a:r>
          </a:p>
          <a:p>
            <a:pPr algn="ctr">
              <a:buNone/>
            </a:pPr>
            <a:r>
              <a:rPr lang="ar-SA" dirty="0" smtClean="0"/>
              <a:t>كتب المعلمون </a:t>
            </a:r>
          </a:p>
          <a:p>
            <a:pPr>
              <a:buNone/>
            </a:pPr>
            <a:endParaRPr lang="ar-SA" dirty="0"/>
          </a:p>
        </p:txBody>
      </p:sp>
    </p:spTree>
    <p:extLst>
      <p:ext uri="{BB962C8B-B14F-4D97-AF65-F5344CB8AC3E}">
        <p14:creationId xmlns:p14="http://schemas.microsoft.com/office/powerpoint/2010/main" val="3390624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20000"/>
          </a:bodyPr>
          <a:lstStyle/>
          <a:p>
            <a:pPr>
              <a:buNone/>
            </a:pPr>
            <a:r>
              <a:rPr lang="en-US" sz="3000" i="1" dirty="0" smtClean="0">
                <a:solidFill>
                  <a:schemeClr val="accent1">
                    <a:lumMod val="75000"/>
                  </a:schemeClr>
                </a:solidFill>
              </a:rPr>
              <a:t>When the verb precedes its subject, it will agree with it in gender.</a:t>
            </a:r>
          </a:p>
          <a:p>
            <a:pPr algn="ctr">
              <a:buNone/>
            </a:pPr>
            <a:r>
              <a:rPr lang="en-US" dirty="0" smtClean="0"/>
              <a:t> </a:t>
            </a:r>
          </a:p>
          <a:p>
            <a:pPr algn="ctr">
              <a:buNone/>
            </a:pPr>
            <a:r>
              <a:rPr lang="en-US" dirty="0" smtClean="0"/>
              <a:t>The boy grew up </a:t>
            </a:r>
          </a:p>
          <a:p>
            <a:pPr algn="ctr">
              <a:buNone/>
            </a:pPr>
            <a:r>
              <a:rPr lang="ar-SA" dirty="0" smtClean="0"/>
              <a:t>كبر الولد</a:t>
            </a:r>
          </a:p>
          <a:p>
            <a:pPr algn="ctr">
              <a:buNone/>
            </a:pPr>
            <a:r>
              <a:rPr lang="en-US" dirty="0" smtClean="0"/>
              <a:t>The girl grew up</a:t>
            </a:r>
          </a:p>
          <a:p>
            <a:pPr algn="ctr">
              <a:buNone/>
            </a:pPr>
            <a:r>
              <a:rPr lang="ar-SA" dirty="0" smtClean="0"/>
              <a:t>كبرت البنت </a:t>
            </a:r>
          </a:p>
          <a:p>
            <a:pPr algn="ctr">
              <a:buNone/>
            </a:pPr>
            <a:r>
              <a:rPr lang="en-US" dirty="0" smtClean="0"/>
              <a:t>The boys grew up</a:t>
            </a:r>
          </a:p>
          <a:p>
            <a:pPr algn="ctr">
              <a:buNone/>
            </a:pPr>
            <a:r>
              <a:rPr lang="ar-SA" dirty="0" smtClean="0"/>
              <a:t>كبر الأولاد</a:t>
            </a:r>
          </a:p>
          <a:p>
            <a:pPr algn="ctr">
              <a:buNone/>
            </a:pPr>
            <a:r>
              <a:rPr lang="en-US" dirty="0" smtClean="0"/>
              <a:t>The girls grew up</a:t>
            </a:r>
          </a:p>
          <a:p>
            <a:pPr algn="ctr">
              <a:buNone/>
            </a:pPr>
            <a:r>
              <a:rPr lang="ar-SA" dirty="0" smtClean="0"/>
              <a:t>كبرت البنات </a:t>
            </a:r>
          </a:p>
          <a:p>
            <a:pPr algn="ctr">
              <a:buNone/>
            </a:pPr>
            <a:r>
              <a:rPr lang="en-US" dirty="0" smtClean="0"/>
              <a:t>The two boys grew up</a:t>
            </a:r>
          </a:p>
          <a:p>
            <a:pPr algn="ctr">
              <a:buNone/>
            </a:pPr>
            <a:r>
              <a:rPr lang="ar-SA" dirty="0" smtClean="0"/>
              <a:t>كبر الولدان </a:t>
            </a:r>
          </a:p>
          <a:p>
            <a:pPr algn="ctr">
              <a:buNone/>
            </a:pPr>
            <a:r>
              <a:rPr lang="en-US" dirty="0" smtClean="0"/>
              <a:t>The two girls grew up</a:t>
            </a:r>
          </a:p>
          <a:p>
            <a:pPr algn="ctr">
              <a:buNone/>
            </a:pPr>
            <a:r>
              <a:rPr lang="ar-SA" dirty="0" smtClean="0"/>
              <a:t>كبرت البنتان </a:t>
            </a:r>
            <a:endParaRPr lang="ar-SA" dirty="0"/>
          </a:p>
        </p:txBody>
      </p:sp>
    </p:spTree>
    <p:extLst>
      <p:ext uri="{BB962C8B-B14F-4D97-AF65-F5344CB8AC3E}">
        <p14:creationId xmlns:p14="http://schemas.microsoft.com/office/powerpoint/2010/main" val="251582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normAutofit/>
          </a:bodyPr>
          <a:lstStyle/>
          <a:p>
            <a:r>
              <a:rPr lang="en-US" dirty="0" smtClean="0"/>
              <a:t>With broken plurals, feminine verbs are used unless the broken plural refers to male human beings.</a:t>
            </a:r>
          </a:p>
          <a:p>
            <a:pPr marL="0" indent="0">
              <a:buNone/>
            </a:pPr>
            <a:r>
              <a:rPr lang="en-US" dirty="0" smtClean="0"/>
              <a:t>For example:</a:t>
            </a:r>
          </a:p>
          <a:p>
            <a:pPr marL="0" indent="0">
              <a:buNone/>
            </a:pPr>
            <a:r>
              <a:rPr lang="ar-SA" dirty="0" smtClean="0"/>
              <a:t>ظهرت النجوم</a:t>
            </a:r>
          </a:p>
          <a:p>
            <a:pPr marL="0" indent="0">
              <a:buNone/>
            </a:pPr>
            <a:r>
              <a:rPr lang="ar-SA" dirty="0" smtClean="0"/>
              <a:t>ظهر الرجال</a:t>
            </a:r>
          </a:p>
          <a:p>
            <a:r>
              <a:rPr lang="en-US" dirty="0" smtClean="0"/>
              <a:t>The actual gender is always taken into consideration even if the form of a noun does not agree. For example:</a:t>
            </a:r>
          </a:p>
          <a:p>
            <a:pPr marL="0" indent="0">
              <a:buNone/>
            </a:pPr>
            <a:r>
              <a:rPr lang="ar-SA" dirty="0" smtClean="0"/>
              <a:t>قتل الخليفة الرجل </a:t>
            </a:r>
            <a:r>
              <a:rPr lang="en-US" dirty="0" smtClean="0"/>
              <a:t> </a:t>
            </a:r>
            <a:endParaRPr lang="ar-SA" dirty="0"/>
          </a:p>
          <a:p>
            <a:pPr marL="0" indent="0">
              <a:buNone/>
            </a:pPr>
            <a:r>
              <a:rPr lang="en-US" dirty="0" smtClean="0"/>
              <a:t>Not</a:t>
            </a:r>
          </a:p>
          <a:p>
            <a:pPr marL="0" indent="0">
              <a:buNone/>
            </a:pPr>
            <a:r>
              <a:rPr lang="ar-SA" dirty="0" smtClean="0"/>
              <a:t>قتلت الخليفة الرجل</a:t>
            </a:r>
            <a:endParaRPr lang="en-US" dirty="0" smtClean="0"/>
          </a:p>
        </p:txBody>
      </p:sp>
    </p:spTree>
    <p:extLst>
      <p:ext uri="{BB962C8B-B14F-4D97-AF65-F5344CB8AC3E}">
        <p14:creationId xmlns:p14="http://schemas.microsoft.com/office/powerpoint/2010/main" val="1382689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Second: Verbs following subject </a:t>
            </a:r>
            <a:endParaRPr lang="ar-SA" dirty="0"/>
          </a:p>
        </p:txBody>
      </p:sp>
      <p:sp>
        <p:nvSpPr>
          <p:cNvPr id="3" name="عنصر نائب للمحتوى 2"/>
          <p:cNvSpPr>
            <a:spLocks noGrp="1"/>
          </p:cNvSpPr>
          <p:nvPr>
            <p:ph idx="1"/>
          </p:nvPr>
        </p:nvSpPr>
        <p:spPr/>
        <p:txBody>
          <a:bodyPr>
            <a:normAutofit lnSpcReduction="10000"/>
          </a:bodyPr>
          <a:lstStyle/>
          <a:p>
            <a:pPr algn="ctr">
              <a:buNone/>
            </a:pPr>
            <a:r>
              <a:rPr lang="en-US" dirty="0" smtClean="0"/>
              <a:t>When the verb follows its subject, it agrees with it in number and gender. For example</a:t>
            </a:r>
          </a:p>
          <a:p>
            <a:pPr algn="ctr">
              <a:buNone/>
            </a:pPr>
            <a:r>
              <a:rPr lang="en-US" dirty="0" smtClean="0"/>
              <a:t>The boys opened the door</a:t>
            </a:r>
          </a:p>
          <a:p>
            <a:pPr algn="ctr">
              <a:buNone/>
            </a:pPr>
            <a:r>
              <a:rPr lang="ar-SA" dirty="0" smtClean="0"/>
              <a:t>فتح الأولاد الباب</a:t>
            </a:r>
          </a:p>
          <a:p>
            <a:pPr algn="ctr">
              <a:buNone/>
            </a:pPr>
            <a:r>
              <a:rPr lang="ar-SA" dirty="0" smtClean="0">
                <a:solidFill>
                  <a:schemeClr val="accent1">
                    <a:lumMod val="75000"/>
                  </a:schemeClr>
                </a:solidFill>
              </a:rPr>
              <a:t>الأولاد فتحوا الباب </a:t>
            </a:r>
          </a:p>
          <a:p>
            <a:pPr algn="ctr">
              <a:buNone/>
            </a:pPr>
            <a:endParaRPr lang="ar-SA" dirty="0"/>
          </a:p>
          <a:p>
            <a:pPr algn="ctr">
              <a:buNone/>
            </a:pPr>
            <a:r>
              <a:rPr lang="en-US" dirty="0" smtClean="0"/>
              <a:t>The girls entered </a:t>
            </a:r>
          </a:p>
          <a:p>
            <a:pPr algn="ctr">
              <a:buNone/>
            </a:pPr>
            <a:r>
              <a:rPr lang="ar-SA" dirty="0" smtClean="0"/>
              <a:t>دخلت البنات </a:t>
            </a:r>
          </a:p>
          <a:p>
            <a:pPr algn="ctr">
              <a:buNone/>
            </a:pPr>
            <a:r>
              <a:rPr lang="ar-SA" dirty="0" smtClean="0">
                <a:solidFill>
                  <a:schemeClr val="accent1">
                    <a:lumMod val="75000"/>
                  </a:schemeClr>
                </a:solidFill>
              </a:rPr>
              <a:t>البنات دخلن </a:t>
            </a:r>
            <a:endParaRPr lang="ar-SA" dirty="0">
              <a:solidFill>
                <a:schemeClr val="accent1">
                  <a:lumMod val="75000"/>
                </a:schemeClr>
              </a:solidFill>
            </a:endParaRPr>
          </a:p>
        </p:txBody>
      </p:sp>
    </p:spTree>
    <p:extLst>
      <p:ext uri="{BB962C8B-B14F-4D97-AF65-F5344CB8AC3E}">
        <p14:creationId xmlns:p14="http://schemas.microsoft.com/office/powerpoint/2010/main" val="4278917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3</a:t>
            </a:r>
            <a:r>
              <a:rPr lang="en-US" baseline="30000" dirty="0" smtClean="0"/>
              <a:t>rd</a:t>
            </a:r>
            <a:r>
              <a:rPr lang="en-US" dirty="0" smtClean="0"/>
              <a:t> person plural verb</a:t>
            </a:r>
            <a:endParaRPr lang="en-US" dirty="0"/>
          </a:p>
        </p:txBody>
      </p:sp>
      <p:sp>
        <p:nvSpPr>
          <p:cNvPr id="3" name="Content Placeholder 2"/>
          <p:cNvSpPr>
            <a:spLocks noGrp="1"/>
          </p:cNvSpPr>
          <p:nvPr>
            <p:ph idx="1"/>
          </p:nvPr>
        </p:nvSpPr>
        <p:spPr>
          <a:xfrm>
            <a:off x="502920" y="530352"/>
            <a:ext cx="8183880" cy="4651248"/>
          </a:xfrm>
        </p:spPr>
        <p:txBody>
          <a:bodyPr>
            <a:normAutofit fontScale="85000" lnSpcReduction="20000"/>
          </a:bodyPr>
          <a:lstStyle/>
          <a:p>
            <a:r>
              <a:rPr lang="en-US" dirty="0" smtClean="0"/>
              <a:t>The 3</a:t>
            </a:r>
            <a:r>
              <a:rPr lang="en-US" baseline="30000" dirty="0" smtClean="0"/>
              <a:t>rd</a:t>
            </a:r>
            <a:r>
              <a:rPr lang="en-US" dirty="0" smtClean="0"/>
              <a:t> person plural verb is used in the following three cases:</a:t>
            </a:r>
          </a:p>
          <a:p>
            <a:r>
              <a:rPr lang="en-US" dirty="0" smtClean="0"/>
              <a:t>1. when the plural subject is not mentioned. For example:</a:t>
            </a:r>
            <a:r>
              <a:rPr lang="ar-SA" dirty="0" smtClean="0"/>
              <a:t>ذهبوا، أكلوا، درسوا</a:t>
            </a:r>
            <a:endParaRPr lang="en-US" dirty="0" smtClean="0"/>
          </a:p>
          <a:p>
            <a:pPr marL="0" indent="0">
              <a:buNone/>
            </a:pPr>
            <a:endParaRPr lang="en-US" dirty="0" smtClean="0"/>
          </a:p>
          <a:p>
            <a:r>
              <a:rPr lang="en-US" dirty="0" smtClean="0"/>
              <a:t>2. if the subject is placed first for stress or emphasis. For example:</a:t>
            </a:r>
            <a:r>
              <a:rPr lang="ar-SA" dirty="0" smtClean="0"/>
              <a:t>الطلاب ذهبوا عندما انتهى الوقت</a:t>
            </a:r>
            <a:endParaRPr lang="en-US" dirty="0" smtClean="0"/>
          </a:p>
          <a:p>
            <a:pPr marL="0" indent="0">
              <a:buNone/>
            </a:pPr>
            <a:endParaRPr lang="en-US" dirty="0" smtClean="0"/>
          </a:p>
          <a:p>
            <a:r>
              <a:rPr lang="en-US" dirty="0" smtClean="0"/>
              <a:t>3. if the subject has already been mentioned in a previous sentence. For example: </a:t>
            </a:r>
            <a:endParaRPr lang="ar-SA" dirty="0" smtClean="0"/>
          </a:p>
          <a:p>
            <a:pPr marL="0" indent="0">
              <a:buNone/>
            </a:pPr>
            <a:r>
              <a:rPr lang="ar-SA" dirty="0" smtClean="0"/>
              <a:t>وصلت البنات وجلسن في الفصل</a:t>
            </a:r>
          </a:p>
          <a:p>
            <a:pPr marL="0" indent="0">
              <a:buNone/>
            </a:pPr>
            <a:r>
              <a:rPr lang="ar-SA" dirty="0" smtClean="0"/>
              <a:t>اختبر الطلاب ثم ذهبوا لمنازلهم.</a:t>
            </a:r>
            <a:endParaRPr lang="en-US" dirty="0"/>
          </a:p>
        </p:txBody>
      </p:sp>
    </p:spTree>
    <p:extLst>
      <p:ext uri="{BB962C8B-B14F-4D97-AF65-F5344CB8AC3E}">
        <p14:creationId xmlns:p14="http://schemas.microsoft.com/office/powerpoint/2010/main" val="3906742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dirty="0" smtClean="0"/>
              <a:t>مطابقة زمن الجمل لما ورد في النص الأجنبي</a:t>
            </a:r>
            <a:endParaRPr lang="ar-SA" dirty="0"/>
          </a:p>
        </p:txBody>
      </p:sp>
      <p:sp>
        <p:nvSpPr>
          <p:cNvPr id="3" name="عنصر نائب للمحتوى 2"/>
          <p:cNvSpPr>
            <a:spLocks noGrp="1"/>
          </p:cNvSpPr>
          <p:nvPr>
            <p:ph idx="1"/>
          </p:nvPr>
        </p:nvSpPr>
        <p:spPr/>
        <p:txBody>
          <a:bodyPr/>
          <a:lstStyle/>
          <a:p>
            <a:pPr algn="r">
              <a:buNone/>
            </a:pPr>
            <a:r>
              <a:rPr lang="ar-SA" dirty="0" smtClean="0"/>
              <a:t>لايجوز تغيير زمن الجملة بأي حال عند الترجمة إلى العربية، فإذا استخدمت في النص الأجنبي أفعال في زمن الماضي سواء كانت أفعال أساسية أو أفعالًا مساعدة فتكون الترجمة العربية على هذا الأساس </a:t>
            </a:r>
            <a:endParaRPr lang="en-US" dirty="0" smtClean="0"/>
          </a:p>
          <a:p>
            <a:pPr>
              <a:buNone/>
            </a:pPr>
            <a:endParaRPr lang="en-US" dirty="0"/>
          </a:p>
          <a:p>
            <a:pPr>
              <a:buNone/>
            </a:pPr>
            <a:r>
              <a:rPr lang="en-US" dirty="0" smtClean="0"/>
              <a:t>Few drops of the solution </a:t>
            </a:r>
            <a:r>
              <a:rPr lang="en-US" dirty="0" smtClean="0">
                <a:solidFill>
                  <a:srgbClr val="FF0000"/>
                </a:solidFill>
              </a:rPr>
              <a:t>were added </a:t>
            </a:r>
            <a:r>
              <a:rPr lang="en-US" dirty="0" smtClean="0"/>
              <a:t>to the compound </a:t>
            </a:r>
          </a:p>
          <a:p>
            <a:pPr>
              <a:buNone/>
            </a:pPr>
            <a:r>
              <a:rPr lang="ar-SA" dirty="0" smtClean="0">
                <a:solidFill>
                  <a:srgbClr val="FF0000"/>
                </a:solidFill>
              </a:rPr>
              <a:t>أضيفت</a:t>
            </a:r>
            <a:r>
              <a:rPr lang="ar-SA" dirty="0" smtClean="0"/>
              <a:t> قطرات قليلة من المحلول إلى المركب </a:t>
            </a:r>
          </a:p>
          <a:p>
            <a:pPr>
              <a:buNone/>
            </a:pPr>
            <a:endParaRPr lang="ar-SA" dirty="0"/>
          </a:p>
        </p:txBody>
      </p:sp>
    </p:spTree>
    <p:extLst>
      <p:ext uri="{BB962C8B-B14F-4D97-AF65-F5344CB8AC3E}">
        <p14:creationId xmlns:p14="http://schemas.microsoft.com/office/powerpoint/2010/main" val="1752661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914400"/>
          </a:xfrm>
        </p:spPr>
        <p:txBody>
          <a:bodyPr/>
          <a:lstStyle/>
          <a:p>
            <a:r>
              <a:rPr lang="en-US" dirty="0" smtClean="0"/>
              <a:t>Revision </a:t>
            </a:r>
            <a:endParaRPr lang="en-US" dirty="0"/>
          </a:p>
        </p:txBody>
      </p:sp>
      <p:sp>
        <p:nvSpPr>
          <p:cNvPr id="3" name="Content Placeholder 2"/>
          <p:cNvSpPr>
            <a:spLocks noGrp="1"/>
          </p:cNvSpPr>
          <p:nvPr>
            <p:ph idx="1"/>
          </p:nvPr>
        </p:nvSpPr>
        <p:spPr>
          <a:xfrm>
            <a:off x="502920" y="530352"/>
            <a:ext cx="8183880" cy="4879848"/>
          </a:xfrm>
        </p:spPr>
        <p:txBody>
          <a:bodyPr>
            <a:normAutofit fontScale="77500" lnSpcReduction="20000"/>
          </a:bodyPr>
          <a:lstStyle/>
          <a:p>
            <a:r>
              <a:rPr lang="en-US" b="1" u="sng" dirty="0" smtClean="0"/>
              <a:t>Translate the following:</a:t>
            </a:r>
          </a:p>
          <a:p>
            <a:endParaRPr lang="en-US" dirty="0" smtClean="0"/>
          </a:p>
          <a:p>
            <a:r>
              <a:rPr lang="en-US" dirty="0"/>
              <a:t>The student came</a:t>
            </a:r>
            <a:r>
              <a:rPr lang="en-US" dirty="0" smtClean="0"/>
              <a:t>.</a:t>
            </a:r>
          </a:p>
          <a:p>
            <a:endParaRPr lang="en-US" dirty="0"/>
          </a:p>
          <a:p>
            <a:r>
              <a:rPr lang="en-US" dirty="0"/>
              <a:t>The two students came</a:t>
            </a:r>
            <a:r>
              <a:rPr lang="en-US" dirty="0" smtClean="0"/>
              <a:t>.</a:t>
            </a:r>
          </a:p>
          <a:p>
            <a:endParaRPr lang="en-US" dirty="0"/>
          </a:p>
          <a:p>
            <a:r>
              <a:rPr lang="en-US" dirty="0"/>
              <a:t>The girl came</a:t>
            </a:r>
            <a:r>
              <a:rPr lang="en-US" dirty="0" smtClean="0"/>
              <a:t>.</a:t>
            </a:r>
          </a:p>
          <a:p>
            <a:endParaRPr lang="en-US" dirty="0"/>
          </a:p>
          <a:p>
            <a:r>
              <a:rPr lang="en-US" dirty="0"/>
              <a:t>The boys came</a:t>
            </a:r>
            <a:r>
              <a:rPr lang="en-US" dirty="0" smtClean="0"/>
              <a:t>.</a:t>
            </a:r>
          </a:p>
          <a:p>
            <a:endParaRPr lang="en-US" dirty="0"/>
          </a:p>
          <a:p>
            <a:r>
              <a:rPr lang="en-US" dirty="0"/>
              <a:t>The women came</a:t>
            </a:r>
            <a:r>
              <a:rPr lang="en-US" dirty="0" smtClean="0"/>
              <a:t>.</a:t>
            </a:r>
          </a:p>
          <a:p>
            <a:endParaRPr lang="en-US" dirty="0"/>
          </a:p>
          <a:p>
            <a:r>
              <a:rPr lang="en-US" dirty="0"/>
              <a:t>The men went to the mosque</a:t>
            </a:r>
            <a:r>
              <a:rPr lang="en-US" dirty="0" smtClean="0"/>
              <a:t>.</a:t>
            </a:r>
          </a:p>
          <a:p>
            <a:endParaRPr lang="en-US" dirty="0"/>
          </a:p>
          <a:p>
            <a:r>
              <a:rPr lang="en-US" dirty="0"/>
              <a:t>The students took their exam. Then, they went home.</a:t>
            </a:r>
          </a:p>
          <a:p>
            <a:endParaRPr lang="en-US" dirty="0"/>
          </a:p>
        </p:txBody>
      </p:sp>
    </p:spTree>
    <p:extLst>
      <p:ext uri="{BB962C8B-B14F-4D97-AF65-F5344CB8AC3E}">
        <p14:creationId xmlns:p14="http://schemas.microsoft.com/office/powerpoint/2010/main" val="117646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03648"/>
          </a:xfrm>
        </p:spPr>
        <p:txBody>
          <a:bodyPr>
            <a:normAutofit/>
          </a:bodyPr>
          <a:lstStyle/>
          <a:p>
            <a:pPr algn="l" rtl="0"/>
            <a:r>
              <a:rPr lang="en-US" sz="3200" dirty="0" smtClean="0"/>
              <a:t>In Arabic, there are two types of sentences:</a:t>
            </a:r>
          </a:p>
          <a:p>
            <a:pPr algn="l" rtl="0"/>
            <a:r>
              <a:rPr lang="en-US" sz="3200" dirty="0" smtClean="0"/>
              <a:t>1. </a:t>
            </a:r>
            <a:r>
              <a:rPr lang="en-US" sz="3200" dirty="0">
                <a:solidFill>
                  <a:schemeClr val="accent1">
                    <a:lumMod val="75000"/>
                  </a:schemeClr>
                </a:solidFill>
              </a:rPr>
              <a:t>T</a:t>
            </a:r>
            <a:r>
              <a:rPr lang="en-US" sz="3200" dirty="0" smtClean="0">
                <a:solidFill>
                  <a:schemeClr val="accent1">
                    <a:lumMod val="75000"/>
                  </a:schemeClr>
                </a:solidFill>
              </a:rPr>
              <a:t>he nominal sentence </a:t>
            </a:r>
            <a:r>
              <a:rPr lang="en-US" sz="3200" dirty="0" smtClean="0"/>
              <a:t>(</a:t>
            </a:r>
            <a:r>
              <a:rPr lang="ar-SA" sz="3200" dirty="0" smtClean="0"/>
              <a:t>الجملة الاسمية</a:t>
            </a:r>
            <a:r>
              <a:rPr lang="en-US" sz="3200" dirty="0" smtClean="0"/>
              <a:t>):</a:t>
            </a:r>
          </a:p>
          <a:p>
            <a:pPr marL="0" indent="0" algn="l" rtl="0">
              <a:buNone/>
            </a:pPr>
            <a:r>
              <a:rPr lang="en-US" sz="3200" dirty="0" smtClean="0"/>
              <a:t>It begins with a noun. For example:</a:t>
            </a:r>
          </a:p>
          <a:p>
            <a:pPr marL="0" indent="0" algn="l" rtl="0">
              <a:buNone/>
            </a:pPr>
            <a:r>
              <a:rPr lang="ar-SA" sz="3200" dirty="0" smtClean="0"/>
              <a:t>الشمس مشرقة </a:t>
            </a:r>
          </a:p>
          <a:p>
            <a:pPr marL="0" indent="0" algn="l" rtl="0">
              <a:buNone/>
            </a:pPr>
            <a:r>
              <a:rPr lang="ar-SA" sz="3200" dirty="0" smtClean="0"/>
              <a:t>الطالب يذاكر</a:t>
            </a:r>
          </a:p>
          <a:p>
            <a:pPr marL="0" indent="0" algn="l" rtl="0">
              <a:buNone/>
            </a:pPr>
            <a:r>
              <a:rPr lang="ar-SA" sz="3200" dirty="0" smtClean="0"/>
              <a:t>الفتاة مهذبة</a:t>
            </a:r>
            <a:endParaRPr lang="en-US" sz="3200" dirty="0"/>
          </a:p>
        </p:txBody>
      </p:sp>
    </p:spTree>
    <p:extLst>
      <p:ext uri="{BB962C8B-B14F-4D97-AF65-F5344CB8AC3E}">
        <p14:creationId xmlns:p14="http://schemas.microsoft.com/office/powerpoint/2010/main" val="48218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pPr algn="l" rtl="0"/>
            <a:r>
              <a:rPr lang="en-US" sz="3200" dirty="0" smtClean="0"/>
              <a:t>2. </a:t>
            </a:r>
            <a:r>
              <a:rPr lang="en-US" sz="3200" dirty="0" smtClean="0">
                <a:solidFill>
                  <a:schemeClr val="accent1">
                    <a:lumMod val="75000"/>
                  </a:schemeClr>
                </a:solidFill>
              </a:rPr>
              <a:t>The verbal sentence (</a:t>
            </a:r>
            <a:r>
              <a:rPr lang="ar-SA" sz="3200" dirty="0" smtClean="0">
                <a:solidFill>
                  <a:schemeClr val="accent1">
                    <a:lumMod val="75000"/>
                  </a:schemeClr>
                </a:solidFill>
              </a:rPr>
              <a:t>الجملة الفعلية</a:t>
            </a:r>
            <a:r>
              <a:rPr lang="en-US" sz="3200" dirty="0" smtClean="0">
                <a:solidFill>
                  <a:schemeClr val="accent1">
                    <a:lumMod val="75000"/>
                  </a:schemeClr>
                </a:solidFill>
              </a:rPr>
              <a:t>)</a:t>
            </a:r>
            <a:r>
              <a:rPr lang="ar-SA" sz="3200" dirty="0" smtClean="0"/>
              <a:t>:</a:t>
            </a:r>
          </a:p>
          <a:p>
            <a:pPr marL="0" indent="0" algn="l" rtl="0">
              <a:buNone/>
            </a:pPr>
            <a:r>
              <a:rPr lang="en-US" sz="3200" dirty="0" smtClean="0"/>
              <a:t>It begins with a verb. In a verbal Arabic sentence, the normal order is</a:t>
            </a:r>
            <a:r>
              <a:rPr lang="en-US" dirty="0" smtClean="0"/>
              <a:t>:</a:t>
            </a:r>
          </a:p>
          <a:p>
            <a:pPr marL="0" indent="0" algn="l" rtl="0">
              <a:buNone/>
            </a:pPr>
            <a:r>
              <a:rPr lang="en-US" sz="2400" dirty="0" smtClean="0"/>
              <a:t>Verb- subject- object- other items (e.g. adverbials)</a:t>
            </a:r>
          </a:p>
          <a:p>
            <a:pPr marL="0" indent="0" algn="l" rtl="0">
              <a:buNone/>
            </a:pPr>
            <a:r>
              <a:rPr lang="ar-SA" sz="2400" dirty="0" smtClean="0"/>
              <a:t>فعل- فاعل- مفعول به- (حال،أسماء الزمان والمكان...الخ)</a:t>
            </a:r>
          </a:p>
          <a:p>
            <a:pPr marL="0" indent="0" algn="l" rtl="0">
              <a:buNone/>
            </a:pPr>
            <a:r>
              <a:rPr lang="en-US" sz="3200" dirty="0" smtClean="0"/>
              <a:t>For example:</a:t>
            </a:r>
          </a:p>
          <a:p>
            <a:pPr marL="0" indent="0" algn="l" rtl="0">
              <a:buNone/>
            </a:pPr>
            <a:r>
              <a:rPr lang="ar-SA" sz="3200" dirty="0" smtClean="0"/>
              <a:t>يدرس الطالب</a:t>
            </a:r>
          </a:p>
          <a:p>
            <a:pPr marL="0" indent="0" algn="l" rtl="0">
              <a:buNone/>
            </a:pPr>
            <a:r>
              <a:rPr lang="ar-SA" sz="3200" dirty="0" smtClean="0"/>
              <a:t>أكلت التفاحة </a:t>
            </a:r>
          </a:p>
          <a:p>
            <a:pPr marL="0" indent="0" algn="l" rtl="0">
              <a:buNone/>
            </a:pPr>
            <a:r>
              <a:rPr lang="ar-SA" sz="3200" dirty="0" smtClean="0"/>
              <a:t>قدم المسافرون</a:t>
            </a:r>
            <a:endParaRPr lang="en-US" sz="3200" dirty="0"/>
          </a:p>
        </p:txBody>
      </p:sp>
    </p:spTree>
    <p:extLst>
      <p:ext uri="{BB962C8B-B14F-4D97-AF65-F5344CB8AC3E}">
        <p14:creationId xmlns:p14="http://schemas.microsoft.com/office/powerpoint/2010/main" val="293507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fontScale="92500" lnSpcReduction="20000"/>
          </a:bodyPr>
          <a:lstStyle/>
          <a:p>
            <a:pPr marL="0" indent="0" algn="l" rtl="0">
              <a:buNone/>
            </a:pPr>
            <a:r>
              <a:rPr lang="en-US" sz="3600" b="1" dirty="0" smtClean="0">
                <a:solidFill>
                  <a:schemeClr val="accent1">
                    <a:lumMod val="75000"/>
                  </a:schemeClr>
                </a:solidFill>
              </a:rPr>
              <a:t>Arabic verbs</a:t>
            </a:r>
          </a:p>
          <a:p>
            <a:pPr algn="l" rtl="0"/>
            <a:r>
              <a:rPr lang="en-US" sz="3200" dirty="0" smtClean="0"/>
              <a:t>Arabic verbs are mostly derived from roots that are composed of three letters.</a:t>
            </a:r>
          </a:p>
          <a:p>
            <a:pPr algn="l" rtl="0"/>
            <a:r>
              <a:rPr lang="en-US" sz="3200" dirty="0" smtClean="0"/>
              <a:t>Most roots in Arabic are composed of three letters, for example, </a:t>
            </a:r>
            <a:r>
              <a:rPr lang="ar-SA" sz="3200" dirty="0" smtClean="0"/>
              <a:t>كتب، قرأ، جلس</a:t>
            </a:r>
          </a:p>
          <a:p>
            <a:pPr marL="0" indent="0" algn="l" rtl="0">
              <a:buNone/>
            </a:pPr>
            <a:r>
              <a:rPr lang="en-US" sz="3200" dirty="0" smtClean="0"/>
              <a:t>However, there are roots that are composed of more than three letters, such as, </a:t>
            </a:r>
            <a:r>
              <a:rPr lang="ar-SA" sz="3200" dirty="0" smtClean="0"/>
              <a:t>دحرج</a:t>
            </a:r>
          </a:p>
          <a:p>
            <a:pPr algn="l" rtl="0"/>
            <a:r>
              <a:rPr lang="en-US" sz="3200" dirty="0" smtClean="0"/>
              <a:t>The root of a word carries its basic meaning, and all words derived from the same root express similar or related meanings.</a:t>
            </a:r>
          </a:p>
          <a:p>
            <a:pPr marL="0" indent="0" algn="l" rtl="0">
              <a:buNone/>
            </a:pPr>
            <a:endParaRPr lang="en-US" sz="3200" dirty="0"/>
          </a:p>
        </p:txBody>
      </p:sp>
    </p:spTree>
    <p:extLst>
      <p:ext uri="{BB962C8B-B14F-4D97-AF65-F5344CB8AC3E}">
        <p14:creationId xmlns:p14="http://schemas.microsoft.com/office/powerpoint/2010/main" val="255317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l" rtl="0">
              <a:buClr>
                <a:srgbClr val="F07F09"/>
              </a:buClr>
            </a:pPr>
            <a:r>
              <a:rPr lang="en-US" sz="2700" dirty="0">
                <a:solidFill>
                  <a:prstClr val="black"/>
                </a:solidFill>
              </a:rPr>
              <a:t>All words derived from the same root are found under the dictionary entry of the root</a:t>
            </a:r>
          </a:p>
          <a:p>
            <a:pPr algn="l" rtl="0"/>
            <a:r>
              <a:rPr lang="en-US" dirty="0" smtClean="0"/>
              <a:t>For example:</a:t>
            </a:r>
          </a:p>
          <a:p>
            <a:pPr marL="0" indent="0" algn="l" rtl="0">
              <a:buNone/>
            </a:pPr>
            <a:r>
              <a:rPr lang="ar-SA" dirty="0" smtClean="0"/>
              <a:t>كتب: كاتب،يكتب،مكتوب،كتُب،كتابة، مكتبة</a:t>
            </a:r>
          </a:p>
          <a:p>
            <a:pPr algn="l" rtl="0"/>
            <a:r>
              <a:rPr lang="en-US" dirty="0" smtClean="0"/>
              <a:t>The first and the third letters in a root carry the short vowel symbol of </a:t>
            </a:r>
            <a:r>
              <a:rPr lang="en-US" dirty="0" err="1" smtClean="0"/>
              <a:t>fatha</a:t>
            </a:r>
            <a:r>
              <a:rPr lang="en-US" dirty="0" smtClean="0"/>
              <a:t>, but the second letter may either carry a </a:t>
            </a:r>
            <a:r>
              <a:rPr lang="en-US" dirty="0" err="1" smtClean="0"/>
              <a:t>fatha</a:t>
            </a:r>
            <a:r>
              <a:rPr lang="en-US" dirty="0" smtClean="0"/>
              <a:t>, a </a:t>
            </a:r>
            <a:r>
              <a:rPr lang="en-US" dirty="0" err="1" smtClean="0"/>
              <a:t>damma</a:t>
            </a:r>
            <a:r>
              <a:rPr lang="en-US" dirty="0" smtClean="0"/>
              <a:t>, or a </a:t>
            </a:r>
            <a:r>
              <a:rPr lang="en-US" dirty="0" err="1" smtClean="0"/>
              <a:t>kasra</a:t>
            </a:r>
            <a:r>
              <a:rPr lang="en-US" dirty="0" smtClean="0"/>
              <a:t>. For example: </a:t>
            </a:r>
            <a:r>
              <a:rPr lang="ar-SA" dirty="0" smtClean="0"/>
              <a:t>كبُر،حزِن</a:t>
            </a:r>
          </a:p>
          <a:p>
            <a:pPr algn="l" rtl="0"/>
            <a:endParaRPr lang="en-US" dirty="0"/>
          </a:p>
        </p:txBody>
      </p:sp>
    </p:spTree>
    <p:extLst>
      <p:ext uri="{BB962C8B-B14F-4D97-AF65-F5344CB8AC3E}">
        <p14:creationId xmlns:p14="http://schemas.microsoft.com/office/powerpoint/2010/main" val="357428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algn="l" rtl="0"/>
            <a:r>
              <a:rPr lang="en-US" sz="3200" b="1" dirty="0" smtClean="0">
                <a:solidFill>
                  <a:schemeClr val="accent1">
                    <a:lumMod val="75000"/>
                  </a:schemeClr>
                </a:solidFill>
              </a:rPr>
              <a:t>Tenses in Arabic</a:t>
            </a:r>
          </a:p>
          <a:p>
            <a:pPr algn="l" rtl="0"/>
            <a:r>
              <a:rPr lang="en-US" dirty="0" smtClean="0"/>
              <a:t>Tenses in the Arabic language are not as specific as they are in English. They do not carry accurate time significance.</a:t>
            </a:r>
          </a:p>
          <a:p>
            <a:pPr algn="l" rtl="0"/>
            <a:r>
              <a:rPr lang="en-US" dirty="0" smtClean="0"/>
              <a:t>In Arabic, there are only </a:t>
            </a:r>
            <a:r>
              <a:rPr lang="en-US" dirty="0" smtClean="0">
                <a:solidFill>
                  <a:srgbClr val="FF0000"/>
                </a:solidFill>
              </a:rPr>
              <a:t>3</a:t>
            </a:r>
            <a:r>
              <a:rPr lang="en-US" dirty="0" smtClean="0"/>
              <a:t> tenses, while in English there are 12 different tenses.</a:t>
            </a:r>
          </a:p>
          <a:p>
            <a:pPr algn="l" rtl="0"/>
            <a:r>
              <a:rPr lang="en-US" dirty="0" smtClean="0"/>
              <a:t>The tenses in Arabic are:</a:t>
            </a:r>
          </a:p>
          <a:p>
            <a:pPr marL="514350" indent="-514350" algn="l" rtl="0">
              <a:buAutoNum type="arabicPeriod"/>
            </a:pPr>
            <a:r>
              <a:rPr lang="ar-SA" dirty="0" smtClean="0"/>
              <a:t>الماضي</a:t>
            </a:r>
            <a:r>
              <a:rPr lang="en-US" dirty="0" smtClean="0"/>
              <a:t> the perfect or the past tense because it is used to refer to actions or events completed at the time of reference. For example: </a:t>
            </a:r>
            <a:r>
              <a:rPr lang="ar-SA" dirty="0" smtClean="0"/>
              <a:t>كتب الطالب، مرضت الطفلة، احتفل الناس</a:t>
            </a:r>
            <a:endParaRPr lang="en-US" dirty="0" smtClean="0"/>
          </a:p>
          <a:p>
            <a:pPr marL="514350" indent="-514350" algn="l" rtl="0">
              <a:buAutoNum type="arabicPeriod"/>
            </a:pPr>
            <a:endParaRPr lang="en-US" dirty="0"/>
          </a:p>
        </p:txBody>
      </p:sp>
    </p:spTree>
    <p:extLst>
      <p:ext uri="{BB962C8B-B14F-4D97-AF65-F5344CB8AC3E}">
        <p14:creationId xmlns:p14="http://schemas.microsoft.com/office/powerpoint/2010/main" val="83793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pPr marL="0" indent="0" algn="l" rtl="0">
              <a:buNone/>
            </a:pPr>
            <a:r>
              <a:rPr lang="en-US" sz="3200" dirty="0" smtClean="0">
                <a:solidFill>
                  <a:schemeClr val="accent1">
                    <a:lumMod val="75000"/>
                  </a:schemeClr>
                </a:solidFill>
              </a:rPr>
              <a:t>2</a:t>
            </a:r>
            <a:r>
              <a:rPr lang="en-US" sz="3200" dirty="0" smtClean="0"/>
              <a:t>. </a:t>
            </a:r>
            <a:r>
              <a:rPr lang="ar-SA" sz="3200" dirty="0" smtClean="0"/>
              <a:t>المضارع </a:t>
            </a:r>
            <a:r>
              <a:rPr lang="en-US" sz="3200" dirty="0" smtClean="0"/>
              <a:t> the imperfect because it is used to refer to actions or events are not completed at the time of reference, whether they are in progress or will happen in the future. For example, </a:t>
            </a:r>
            <a:r>
              <a:rPr lang="ar-SA" sz="3200" dirty="0" smtClean="0"/>
              <a:t>يأكل الولد، أذاكر دروسي، سأحضر الاجتماع</a:t>
            </a:r>
          </a:p>
        </p:txBody>
      </p:sp>
    </p:spTree>
    <p:extLst>
      <p:ext uri="{BB962C8B-B14F-4D97-AF65-F5344CB8AC3E}">
        <p14:creationId xmlns:p14="http://schemas.microsoft.com/office/powerpoint/2010/main" val="167322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dirty="0" smtClean="0"/>
              <a:t>3. </a:t>
            </a:r>
            <a:r>
              <a:rPr lang="ar-SA" b="1" dirty="0"/>
              <a:t>الأمر</a:t>
            </a:r>
            <a:r>
              <a:rPr lang="ar-SA" dirty="0"/>
              <a:t>  </a:t>
            </a:r>
            <a:r>
              <a:rPr lang="en-US" dirty="0"/>
              <a:t> </a:t>
            </a:r>
            <a:r>
              <a:rPr lang="en-US" dirty="0" smtClean="0"/>
              <a:t>the imperative refers </a:t>
            </a:r>
            <a:r>
              <a:rPr lang="en-US" dirty="0"/>
              <a:t>to a request or command, so its meaning refers mainly to the future</a:t>
            </a:r>
            <a:r>
              <a:rPr lang="en-US" dirty="0" smtClean="0"/>
              <a:t>.</a:t>
            </a:r>
          </a:p>
          <a:p>
            <a:r>
              <a:rPr lang="ar-SA" dirty="0" smtClean="0"/>
              <a:t>ذاكر الدرس</a:t>
            </a:r>
          </a:p>
          <a:p>
            <a:r>
              <a:rPr lang="ar-SA" dirty="0" smtClean="0"/>
              <a:t>انظر هناك</a:t>
            </a:r>
            <a:endParaRPr lang="en-US" dirty="0"/>
          </a:p>
          <a:p>
            <a:endParaRPr lang="en-US" dirty="0"/>
          </a:p>
        </p:txBody>
      </p:sp>
    </p:spTree>
    <p:extLst>
      <p:ext uri="{BB962C8B-B14F-4D97-AF65-F5344CB8AC3E}">
        <p14:creationId xmlns:p14="http://schemas.microsoft.com/office/powerpoint/2010/main" val="2734259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000" b="1" dirty="0" smtClean="0">
                <a:solidFill>
                  <a:schemeClr val="accent1">
                    <a:lumMod val="75000"/>
                  </a:schemeClr>
                </a:solidFill>
              </a:rPr>
              <a:t>Subject-verb agreement in Arabic</a:t>
            </a:r>
            <a:endParaRPr lang="en-US" sz="4000" b="1" dirty="0">
              <a:solidFill>
                <a:schemeClr val="accent1">
                  <a:lumMod val="75000"/>
                </a:schemeClr>
              </a:solidFill>
            </a:endParaRPr>
          </a:p>
        </p:txBody>
      </p:sp>
    </p:spTree>
    <p:extLst>
      <p:ext uri="{BB962C8B-B14F-4D97-AF65-F5344CB8AC3E}">
        <p14:creationId xmlns:p14="http://schemas.microsoft.com/office/powerpoint/2010/main" val="3789806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772</TotalTime>
  <Words>780</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Sentence Types in Arabic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Verbs preceding subject </vt:lpstr>
      <vt:lpstr>PowerPoint Presentation</vt:lpstr>
      <vt:lpstr>PowerPoint Presentation</vt:lpstr>
      <vt:lpstr>Second: Verbs following subject </vt:lpstr>
      <vt:lpstr>Using the 3rd person plural verb</vt:lpstr>
      <vt:lpstr>مطابقة زمن الجمل لما ورد في النص الأجنبي</vt:lpstr>
      <vt:lpstr>Revision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Ghadah Fahad Alzaidi</cp:lastModifiedBy>
  <cp:revision>18</cp:revision>
  <dcterms:created xsi:type="dcterms:W3CDTF">2015-10-24T23:47:06Z</dcterms:created>
  <dcterms:modified xsi:type="dcterms:W3CDTF">2016-11-20T08:21:13Z</dcterms:modified>
</cp:coreProperties>
</file>